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44"/>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5"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nikhil-kumar6"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Home Decor Store Application</a:t>
            </a:r>
          </a:p>
          <a:p>
            <a:pPr>
              <a:lnSpc>
                <a:spcPct val="114000"/>
              </a:lnSpc>
            </a:pPr>
            <a:r>
              <a:rPr lang="en-IN" altLang="en-US" dirty="0"/>
              <a:t>Working on end-to-end case study Online Home Decor Store</a:t>
            </a:r>
            <a:r>
              <a:rPr lang="en-IN" altLang="en-US" b="1" dirty="0"/>
              <a:t> </a:t>
            </a:r>
            <a:r>
              <a:rPr lang="en-IN" altLang="en-US" dirty="0"/>
              <a:t>Application 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gunapaneni.anil-kumar@capgemini.com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+91 7036539043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a:t>
            </a:r>
            <a:r>
              <a:rPr lang="en-US" sz="1050" b="1" dirty="0"/>
              <a:t>JAVA</a:t>
            </a:r>
            <a:r>
              <a:rPr lang="en-US" sz="1050" dirty="0"/>
              <a:t> and </a:t>
            </a:r>
            <a:r>
              <a:rPr lang="en-US" sz="1050" b="1" dirty="0"/>
              <a:t>OOPs</a:t>
            </a:r>
            <a:r>
              <a:rPr lang="en-US" sz="1050" dirty="0"/>
              <a:t> 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err="1"/>
              <a:t>SpringBoot</a:t>
            </a:r>
            <a:r>
              <a:rPr lang="en-US" sz="1050" b="1" dirty="0"/>
              <a:t> and</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ASP.NET Web Forms, MVC Razor,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ANIL KUMAR</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4868" y="195191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741678"/>
          </a:xfrm>
          <a:prstGeom prst="rect">
            <a:avLst/>
          </a:prstGeom>
        </p:spPr>
        <p:txBody>
          <a:bodyPr wrap="square">
            <a:spAutoFit/>
          </a:bodyPr>
          <a:lstStyle/>
          <a:p>
            <a:pPr lvl="0">
              <a:lnSpc>
                <a:spcPct val="114000"/>
              </a:lnSpc>
              <a:defRPr/>
            </a:pPr>
            <a:r>
              <a:rPr lang="en-US" altLang="nl-NL" sz="900" dirty="0">
                <a:solidFill>
                  <a:prstClr val="black"/>
                </a:solidFill>
                <a:latin typeface="Verdana" panose="020B0604030504040204" pitchFamily="34" charset="0"/>
              </a:rPr>
              <a:t>Bachelor of Engineering</a:t>
            </a:r>
          </a:p>
          <a:p>
            <a:pPr lvl="0">
              <a:lnSpc>
                <a:spcPct val="114000"/>
              </a:lnSpc>
              <a:defRPr/>
            </a:pPr>
            <a:r>
              <a:rPr lang="en-US" altLang="nl-NL" sz="900" dirty="0">
                <a:solidFill>
                  <a:prstClr val="black"/>
                </a:solidFill>
                <a:latin typeface="Verdana" panose="020B0604030504040204" pitchFamily="34" charset="0"/>
              </a:rPr>
              <a:t>Mechanical Engineering:2017-2021</a:t>
            </a:r>
          </a:p>
          <a:p>
            <a:pPr lvl="0">
              <a:lnSpc>
                <a:spcPct val="114000"/>
              </a:lnSpc>
              <a:defRPr/>
            </a:pPr>
            <a:endParaRPr lang="en-US" altLang="nl-NL" sz="1000" dirty="0">
              <a:solidFill>
                <a:prstClr val="black"/>
              </a:solidFill>
              <a:latin typeface="Verdana" panose="020B0604030504040204" pitchFamily="34" charset="0"/>
            </a:endParaRPr>
          </a:p>
          <a:p>
            <a:pPr lvl="0">
              <a:lnSpc>
                <a:spcPct val="114000"/>
              </a:lnSpc>
              <a:defRPr/>
            </a:pPr>
            <a:endParaRPr lang="en-US" altLang="nl-NL" sz="1000" dirty="0">
              <a:solidFill>
                <a:prstClr val="black"/>
              </a:solidFill>
              <a:latin typeface="Verdana" panose="020B0604030504040204" pitchFamily="34" charset="0"/>
            </a:endParaRP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996818" y="5067400"/>
            <a:ext cx="499901" cy="417012"/>
          </a:xfrm>
          <a:prstGeom prst="ellipse">
            <a:avLst/>
          </a:prstGeom>
          <a:solidFill>
            <a:schemeClr val="bg1"/>
          </a:solidFill>
        </p:spPr>
      </p:pic>
      <p:pic>
        <p:nvPicPr>
          <p:cNvPr id="9" name="Picture Placeholder 8">
            <a:extLst>
              <a:ext uri="{FF2B5EF4-FFF2-40B4-BE49-F238E27FC236}">
                <a16:creationId xmlns:a16="http://schemas.microsoft.com/office/drawing/2014/main" id="{5C051852-75CE-4E1B-BA7E-1B01E47D3A47}"/>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4126" r="4126"/>
          <a:stretch/>
        </p:blipFill>
        <p:spPr>
          <a:xfrm>
            <a:off x="284759" y="144233"/>
            <a:ext cx="1733550" cy="1889482"/>
          </a:xfrm>
        </p:spPr>
      </p:pic>
      <p:graphicFrame>
        <p:nvGraphicFramePr>
          <p:cNvPr id="10" name="Table 9">
            <a:extLst>
              <a:ext uri="{FF2B5EF4-FFF2-40B4-BE49-F238E27FC236}">
                <a16:creationId xmlns:a16="http://schemas.microsoft.com/office/drawing/2014/main" id="{8A5A7734-1A88-4C2E-AC90-16500B0D802A}"/>
              </a:ext>
            </a:extLst>
          </p:cNvPr>
          <p:cNvGraphicFramePr>
            <a:graphicFrameLocks noGrp="1"/>
          </p:cNvGraphicFramePr>
          <p:nvPr>
            <p:extLst>
              <p:ext uri="{D42A27DB-BD31-4B8C-83A1-F6EECF244321}">
                <p14:modId xmlns:p14="http://schemas.microsoft.com/office/powerpoint/2010/main" val="1150316067"/>
              </p:ext>
            </p:extLst>
          </p:nvPr>
        </p:nvGraphicFramePr>
        <p:xfrm>
          <a:off x="9228416" y="1063922"/>
          <a:ext cx="2963583" cy="5247038"/>
        </p:xfrm>
        <a:graphic>
          <a:graphicData uri="http://schemas.openxmlformats.org/drawingml/2006/table">
            <a:tbl>
              <a:tblPr firstRow="1" firstCol="1" lastRow="1" lastCol="1" bandRow="1" bandCol="1">
                <a:tableStyleId>{5C22544A-7EE6-4342-B048-85BDC9FD1C3A}</a:tableStyleId>
              </a:tblPr>
              <a:tblGrid>
                <a:gridCol w="536439">
                  <a:extLst>
                    <a:ext uri="{9D8B030D-6E8A-4147-A177-3AD203B41FA5}">
                      <a16:colId xmlns:a16="http://schemas.microsoft.com/office/drawing/2014/main" val="1719164836"/>
                    </a:ext>
                  </a:extLst>
                </a:gridCol>
                <a:gridCol w="2427144">
                  <a:extLst>
                    <a:ext uri="{9D8B030D-6E8A-4147-A177-3AD203B41FA5}">
                      <a16:colId xmlns:a16="http://schemas.microsoft.com/office/drawing/2014/main" val="408748037"/>
                    </a:ext>
                  </a:extLst>
                </a:gridCol>
              </a:tblGrid>
              <a:tr h="525248">
                <a:tc>
                  <a:txBody>
                    <a:bodyPr/>
                    <a:lstStyle/>
                    <a:p>
                      <a:pPr marL="92075">
                        <a:spcBef>
                          <a:spcPts val="300"/>
                        </a:spcBef>
                      </a:pPr>
                      <a:r>
                        <a:rPr lang="en-US" sz="700">
                          <a:effectLst/>
                        </a:rPr>
                        <a:t>Java</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299720">
                        <a:lnSpc>
                          <a:spcPct val="98000"/>
                        </a:lnSpc>
                        <a:spcBef>
                          <a:spcPts val="305"/>
                        </a:spcBef>
                        <a:spcAft>
                          <a:spcPts val="0"/>
                        </a:spcAft>
                      </a:pPr>
                      <a:r>
                        <a:rPr lang="en-US" sz="700" dirty="0">
                          <a:effectLst/>
                        </a:rPr>
                        <a:t>Basics, OOPS, Class, Getter &amp; Setter</a:t>
                      </a:r>
                      <a:r>
                        <a:rPr lang="en-US" sz="700" spc="5" dirty="0">
                          <a:effectLst/>
                        </a:rPr>
                        <a:t> </a:t>
                      </a:r>
                      <a:r>
                        <a:rPr lang="en-US" sz="700" dirty="0">
                          <a:effectLst/>
                        </a:rPr>
                        <a:t>Method, Collection Framework, Arrays,</a:t>
                      </a:r>
                      <a:r>
                        <a:rPr lang="en-US" sz="700" spc="-270" dirty="0">
                          <a:effectLst/>
                        </a:rPr>
                        <a:t> </a:t>
                      </a:r>
                      <a:r>
                        <a:rPr lang="en-US" sz="700" dirty="0">
                          <a:effectLst/>
                        </a:rPr>
                        <a:t>Loops,</a:t>
                      </a:r>
                      <a:r>
                        <a:rPr lang="en-US" sz="700" spc="-10" dirty="0">
                          <a:effectLst/>
                        </a:rPr>
                        <a:t> </a:t>
                      </a:r>
                      <a:r>
                        <a:rPr lang="en-US" sz="700" dirty="0">
                          <a:effectLst/>
                        </a:rPr>
                        <a:t>Data</a:t>
                      </a:r>
                      <a:r>
                        <a:rPr lang="en-US" sz="700" spc="-25" dirty="0">
                          <a:effectLst/>
                        </a:rPr>
                        <a:t> </a:t>
                      </a:r>
                      <a:r>
                        <a:rPr lang="en-US" sz="700" dirty="0">
                          <a:effectLst/>
                        </a:rPr>
                        <a:t>Types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59436202"/>
                  </a:ext>
                </a:extLst>
              </a:tr>
              <a:tr h="699048">
                <a:tc>
                  <a:txBody>
                    <a:bodyPr/>
                    <a:lstStyle/>
                    <a:p>
                      <a:pPr marL="92075" marR="85725">
                        <a:lnSpc>
                          <a:spcPct val="98000"/>
                        </a:lnSpc>
                        <a:spcBef>
                          <a:spcPts val="310"/>
                        </a:spcBef>
                        <a:spcAft>
                          <a:spcPts val="0"/>
                        </a:spcAft>
                      </a:pPr>
                      <a:r>
                        <a:rPr lang="en-US" sz="700">
                          <a:effectLst/>
                        </a:rPr>
                        <a:t>javaSc</a:t>
                      </a:r>
                      <a:r>
                        <a:rPr lang="en-US" sz="700" spc="-270">
                          <a:effectLst/>
                        </a:rPr>
                        <a:t> </a:t>
                      </a:r>
                      <a:r>
                        <a:rPr lang="en-US" sz="700">
                          <a:effectLst/>
                        </a:rPr>
                        <a:t>ript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85725">
                        <a:lnSpc>
                          <a:spcPct val="98000"/>
                        </a:lnSpc>
                        <a:spcBef>
                          <a:spcPts val="310"/>
                        </a:spcBef>
                        <a:spcAft>
                          <a:spcPts val="0"/>
                        </a:spcAft>
                      </a:pPr>
                      <a:r>
                        <a:rPr lang="en-US" sz="700" dirty="0">
                          <a:effectLst/>
                        </a:rPr>
                        <a:t>ES6, datatypes, Functions, Event handling,</a:t>
                      </a:r>
                      <a:r>
                        <a:rPr lang="en-US" sz="700" spc="-275" dirty="0">
                          <a:effectLst/>
                        </a:rPr>
                        <a:t> </a:t>
                      </a:r>
                      <a:r>
                        <a:rPr lang="en-US" sz="700" dirty="0">
                          <a:effectLst/>
                        </a:rPr>
                        <a:t>Arrow</a:t>
                      </a:r>
                      <a:r>
                        <a:rPr lang="en-US" sz="700" spc="-30" dirty="0">
                          <a:effectLst/>
                        </a:rPr>
                        <a:t> </a:t>
                      </a:r>
                      <a:r>
                        <a:rPr lang="en-US" sz="700" dirty="0">
                          <a:effectLst/>
                        </a:rPr>
                        <a:t>Function,</a:t>
                      </a:r>
                      <a:r>
                        <a:rPr lang="en-US" sz="700" spc="10" dirty="0">
                          <a:effectLst/>
                        </a:rPr>
                        <a:t> </a:t>
                      </a:r>
                      <a:r>
                        <a:rPr lang="en-US" sz="700" dirty="0" err="1">
                          <a:effectLst/>
                        </a:rPr>
                        <a:t>npm</a:t>
                      </a:r>
                      <a:r>
                        <a:rPr lang="en-US" sz="700" dirty="0">
                          <a:effectLst/>
                        </a:rPr>
                        <a: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167021469"/>
                  </a:ext>
                </a:extLst>
              </a:tr>
              <a:tr h="830519">
                <a:tc>
                  <a:txBody>
                    <a:bodyPr/>
                    <a:lstStyle/>
                    <a:p>
                      <a:pPr marL="92075" marR="93345">
                        <a:lnSpc>
                          <a:spcPct val="98000"/>
                        </a:lnSpc>
                        <a:spcBef>
                          <a:spcPts val="360"/>
                        </a:spcBef>
                        <a:spcAft>
                          <a:spcPts val="0"/>
                        </a:spcAft>
                      </a:pPr>
                      <a:r>
                        <a:rPr lang="en-US" sz="700">
                          <a:effectLst/>
                        </a:rPr>
                        <a:t>Spring</a:t>
                      </a:r>
                      <a:r>
                        <a:rPr lang="en-US" sz="700" spc="-270">
                          <a:effectLst/>
                        </a:rPr>
                        <a:t> </a:t>
                      </a:r>
                      <a:r>
                        <a:rPr lang="en-US" sz="700">
                          <a:effectLst/>
                        </a:rPr>
                        <a:t>Boot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136525">
                        <a:lnSpc>
                          <a:spcPct val="98000"/>
                        </a:lnSpc>
                        <a:spcBef>
                          <a:spcPts val="360"/>
                        </a:spcBef>
                        <a:spcAft>
                          <a:spcPts val="0"/>
                        </a:spcAft>
                      </a:pPr>
                      <a:r>
                        <a:rPr lang="en-US" sz="700" dirty="0">
                          <a:effectLst/>
                        </a:rPr>
                        <a:t>Microservices,</a:t>
                      </a:r>
                      <a:r>
                        <a:rPr lang="en-US" sz="700" spc="-35" dirty="0">
                          <a:effectLst/>
                        </a:rPr>
                        <a:t> </a:t>
                      </a:r>
                      <a:r>
                        <a:rPr lang="en-US" sz="700" dirty="0">
                          <a:effectLst/>
                        </a:rPr>
                        <a:t>REST</a:t>
                      </a:r>
                      <a:r>
                        <a:rPr lang="en-US" sz="700" spc="-5" dirty="0">
                          <a:effectLst/>
                        </a:rPr>
                        <a:t> </a:t>
                      </a:r>
                      <a:r>
                        <a:rPr lang="en-US" sz="700" dirty="0">
                          <a:effectLst/>
                        </a:rPr>
                        <a:t>API,</a:t>
                      </a:r>
                      <a:r>
                        <a:rPr lang="en-US" sz="700" spc="-10" dirty="0">
                          <a:effectLst/>
                        </a:rPr>
                        <a:t> </a:t>
                      </a:r>
                      <a:r>
                        <a:rPr lang="en-US" sz="700" dirty="0">
                          <a:effectLst/>
                        </a:rPr>
                        <a:t>Test</a:t>
                      </a:r>
                      <a:r>
                        <a:rPr lang="en-US" sz="700" spc="-10" dirty="0">
                          <a:effectLst/>
                        </a:rPr>
                        <a:t> </a:t>
                      </a:r>
                      <a:r>
                        <a:rPr lang="en-US" sz="700" dirty="0">
                          <a:effectLst/>
                        </a:rPr>
                        <a:t>Cases</a:t>
                      </a:r>
                      <a:r>
                        <a:rPr lang="en-US" sz="700" spc="-15" dirty="0">
                          <a:effectLst/>
                        </a:rPr>
                        <a:t> </a:t>
                      </a:r>
                      <a:r>
                        <a:rPr lang="en-US" sz="700" dirty="0">
                          <a:effectLst/>
                        </a:rPr>
                        <a:t>using</a:t>
                      </a:r>
                      <a:r>
                        <a:rPr lang="en-US" sz="700" spc="-265" dirty="0">
                          <a:effectLst/>
                        </a:rPr>
                        <a:t> </a:t>
                      </a:r>
                      <a:r>
                        <a:rPr lang="en-US" sz="700" dirty="0">
                          <a:effectLst/>
                        </a:rPr>
                        <a:t>Junit, Maven Dependencies, JWT, OOPs,</a:t>
                      </a:r>
                      <a:r>
                        <a:rPr lang="en-US" sz="700" spc="5" dirty="0">
                          <a:effectLst/>
                        </a:rPr>
                        <a:t> </a:t>
                      </a:r>
                      <a:r>
                        <a:rPr lang="en-US" sz="700" dirty="0">
                          <a:effectLst/>
                        </a:rPr>
                        <a:t>Eureka Server, API Gateway, SL4J</a:t>
                      </a:r>
                      <a:r>
                        <a:rPr lang="en-US" sz="700" spc="5" dirty="0">
                          <a:effectLst/>
                        </a:rPr>
                        <a:t> </a:t>
                      </a:r>
                      <a:r>
                        <a:rPr lang="en-US" sz="700" dirty="0">
                          <a:effectLst/>
                        </a:rPr>
                        <a:t>Logging, Mongo Repository, Rest</a:t>
                      </a:r>
                      <a:r>
                        <a:rPr lang="en-US" sz="700" spc="5" dirty="0">
                          <a:effectLst/>
                        </a:rPr>
                        <a:t> </a:t>
                      </a:r>
                      <a:r>
                        <a:rPr lang="en-US" sz="700" dirty="0">
                          <a:effectLst/>
                        </a:rPr>
                        <a:t>Controllers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126372652"/>
                  </a:ext>
                </a:extLst>
              </a:tr>
              <a:tr h="892883">
                <a:tc>
                  <a:txBody>
                    <a:bodyPr/>
                    <a:lstStyle/>
                    <a:p>
                      <a:pPr marL="92075">
                        <a:lnSpc>
                          <a:spcPts val="965"/>
                        </a:lnSpc>
                        <a:spcBef>
                          <a:spcPts val="355"/>
                        </a:spcBef>
                      </a:pPr>
                      <a:r>
                        <a:rPr lang="en-US" sz="700" dirty="0">
                          <a:effectLst/>
                        </a:rPr>
                        <a:t>UI</a:t>
                      </a:r>
                      <a:endParaRPr lang="en-IN" sz="1000" dirty="0">
                        <a:effectLst/>
                      </a:endParaRPr>
                    </a:p>
                    <a:p>
                      <a:pPr marL="92075" marR="111760" algn="just">
                        <a:lnSpc>
                          <a:spcPct val="98000"/>
                        </a:lnSpc>
                        <a:spcBef>
                          <a:spcPts val="355"/>
                        </a:spcBef>
                        <a:spcAft>
                          <a:spcPts val="0"/>
                        </a:spcAft>
                      </a:pPr>
                      <a:r>
                        <a:rPr lang="en-US" sz="700" dirty="0">
                          <a:effectLst/>
                        </a:rPr>
                        <a:t>Frame</a:t>
                      </a:r>
                      <a:r>
                        <a:rPr lang="en-US" sz="700" spc="-270" dirty="0">
                          <a:effectLst/>
                        </a:rPr>
                        <a:t> </a:t>
                      </a:r>
                      <a:r>
                        <a:rPr lang="en-US" sz="700" dirty="0">
                          <a:effectLst/>
                        </a:rPr>
                        <a:t>work-</a:t>
                      </a:r>
                      <a:r>
                        <a:rPr lang="en-US" sz="700" spc="-270" dirty="0">
                          <a:effectLst/>
                        </a:rPr>
                        <a:t> </a:t>
                      </a:r>
                      <a:r>
                        <a:rPr lang="en-US" sz="700" dirty="0">
                          <a:effectLst/>
                        </a:rPr>
                        <a:t>React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100330">
                        <a:lnSpc>
                          <a:spcPct val="98000"/>
                        </a:lnSpc>
                        <a:spcBef>
                          <a:spcPts val="360"/>
                        </a:spcBef>
                        <a:spcAft>
                          <a:spcPts val="0"/>
                        </a:spcAft>
                      </a:pPr>
                      <a:r>
                        <a:rPr lang="en-US" sz="700" dirty="0" err="1">
                          <a:effectLst/>
                        </a:rPr>
                        <a:t>javaScript</a:t>
                      </a:r>
                      <a:r>
                        <a:rPr lang="en-US" sz="700" dirty="0">
                          <a:effectLst/>
                        </a:rPr>
                        <a:t>, Working with states &amp; props in</a:t>
                      </a:r>
                      <a:r>
                        <a:rPr lang="en-US" sz="700" spc="5" dirty="0">
                          <a:effectLst/>
                        </a:rPr>
                        <a:t> </a:t>
                      </a:r>
                      <a:r>
                        <a:rPr lang="en-US" sz="700" dirty="0">
                          <a:effectLst/>
                        </a:rPr>
                        <a:t>React</a:t>
                      </a:r>
                      <a:r>
                        <a:rPr lang="en-US" sz="700" spc="-25" dirty="0">
                          <a:effectLst/>
                        </a:rPr>
                        <a:t> </a:t>
                      </a:r>
                      <a:r>
                        <a:rPr lang="en-US" sz="700" dirty="0">
                          <a:effectLst/>
                        </a:rPr>
                        <a:t>, Event Handling</a:t>
                      </a:r>
                      <a:r>
                        <a:rPr lang="en-US" sz="700" spc="30" dirty="0">
                          <a:effectLst/>
                        </a:rPr>
                        <a:t> </a:t>
                      </a:r>
                      <a:r>
                        <a:rPr lang="en-US" sz="700" dirty="0">
                          <a:effectLst/>
                        </a:rPr>
                        <a:t>in</a:t>
                      </a:r>
                      <a:r>
                        <a:rPr lang="en-US" sz="700" spc="15" dirty="0">
                          <a:effectLst/>
                        </a:rPr>
                        <a:t> </a:t>
                      </a:r>
                      <a:r>
                        <a:rPr lang="en-US" sz="700" dirty="0">
                          <a:effectLst/>
                        </a:rPr>
                        <a:t>React</a:t>
                      </a:r>
                      <a:r>
                        <a:rPr lang="en-US" sz="700" spc="-15" dirty="0">
                          <a:effectLst/>
                        </a:rPr>
                        <a:t> </a:t>
                      </a:r>
                      <a:r>
                        <a:rPr lang="en-US" sz="700" dirty="0">
                          <a:effectLst/>
                        </a:rPr>
                        <a:t>,</a:t>
                      </a:r>
                      <a:r>
                        <a:rPr lang="en-US" sz="700" spc="280" dirty="0">
                          <a:effectLst/>
                        </a:rPr>
                        <a:t> </a:t>
                      </a:r>
                      <a:r>
                        <a:rPr lang="en-US" sz="700" dirty="0">
                          <a:effectLst/>
                        </a:rPr>
                        <a:t>Routing,</a:t>
                      </a:r>
                      <a:r>
                        <a:rPr lang="en-US" sz="700" spc="-270" dirty="0">
                          <a:effectLst/>
                        </a:rPr>
                        <a:t> </a:t>
                      </a:r>
                      <a:r>
                        <a:rPr lang="en-US" sz="700" dirty="0">
                          <a:effectLst/>
                        </a:rPr>
                        <a:t>Life</a:t>
                      </a:r>
                      <a:r>
                        <a:rPr lang="en-US" sz="700" spc="15" dirty="0">
                          <a:effectLst/>
                        </a:rPr>
                        <a:t> </a:t>
                      </a:r>
                      <a:r>
                        <a:rPr lang="en-US" sz="700" dirty="0">
                          <a:effectLst/>
                        </a:rPr>
                        <a:t>Cycle</a:t>
                      </a:r>
                      <a:r>
                        <a:rPr lang="en-US" sz="700" spc="-10" dirty="0">
                          <a:effectLst/>
                        </a:rPr>
                        <a:t> </a:t>
                      </a:r>
                      <a:r>
                        <a:rPr lang="en-US" sz="700" dirty="0">
                          <a:effectLst/>
                        </a:rPr>
                        <a:t>Method, HTTP</a:t>
                      </a:r>
                      <a:r>
                        <a:rPr lang="en-US" sz="700" spc="-15" dirty="0">
                          <a:effectLst/>
                        </a:rPr>
                        <a:t> </a:t>
                      </a:r>
                      <a:r>
                        <a:rPr lang="en-US" sz="700" dirty="0">
                          <a:effectLst/>
                        </a:rPr>
                        <a:t>Methods,</a:t>
                      </a:r>
                      <a:r>
                        <a:rPr lang="en-US" sz="700" spc="5" dirty="0">
                          <a:effectLst/>
                        </a:rPr>
                        <a:t> </a:t>
                      </a:r>
                      <a:r>
                        <a:rPr lang="en-US" sz="700" dirty="0" err="1">
                          <a:effectLst/>
                        </a:rPr>
                        <a:t>Axios</a:t>
                      </a:r>
                      <a:r>
                        <a:rPr lang="en-US" sz="700" dirty="0">
                          <a:effectLst/>
                        </a:rPr>
                        <a:t>.</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4091978908"/>
                  </a:ext>
                </a:extLst>
              </a:tr>
              <a:tr h="556672">
                <a:tc>
                  <a:txBody>
                    <a:bodyPr/>
                    <a:lstStyle/>
                    <a:p>
                      <a:pPr marL="92075" marR="139700">
                        <a:lnSpc>
                          <a:spcPct val="98000"/>
                        </a:lnSpc>
                        <a:spcBef>
                          <a:spcPts val="360"/>
                        </a:spcBef>
                        <a:spcAft>
                          <a:spcPts val="0"/>
                        </a:spcAft>
                      </a:pPr>
                      <a:r>
                        <a:rPr lang="en-US" sz="700">
                          <a:effectLst/>
                        </a:rPr>
                        <a:t>React</a:t>
                      </a:r>
                      <a:r>
                        <a:rPr lang="en-US" sz="700" spc="-270">
                          <a:effectLst/>
                        </a:rPr>
                        <a:t> </a:t>
                      </a:r>
                      <a:r>
                        <a:rPr lang="en-US" sz="700">
                          <a:effectLst/>
                        </a:rPr>
                        <a:t>JS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160020">
                        <a:lnSpc>
                          <a:spcPct val="98000"/>
                        </a:lnSpc>
                        <a:spcBef>
                          <a:spcPts val="360"/>
                        </a:spcBef>
                        <a:spcAft>
                          <a:spcPts val="0"/>
                        </a:spcAft>
                      </a:pPr>
                      <a:r>
                        <a:rPr lang="en-US" sz="700">
                          <a:effectLst/>
                        </a:rPr>
                        <a:t>Components, Services, Modules, Routing,</a:t>
                      </a:r>
                      <a:r>
                        <a:rPr lang="en-US" sz="700" spc="-270">
                          <a:effectLst/>
                        </a:rPr>
                        <a:t> </a:t>
                      </a:r>
                      <a:r>
                        <a:rPr lang="en-US" sz="700">
                          <a:effectLst/>
                        </a:rPr>
                        <a:t>Forms</a:t>
                      </a:r>
                      <a:r>
                        <a:rPr lang="en-US" sz="700" spc="-30">
                          <a:effectLst/>
                        </a:rPr>
                        <a:t> </a:t>
                      </a:r>
                      <a:r>
                        <a:rPr lang="en-US" sz="700">
                          <a:effectLst/>
                        </a:rPr>
                        <a:t>&amp;</a:t>
                      </a:r>
                      <a:r>
                        <a:rPr lang="en-US" sz="700" spc="5">
                          <a:effectLst/>
                        </a:rPr>
                        <a:t> </a:t>
                      </a:r>
                      <a:r>
                        <a:rPr lang="en-US" sz="700">
                          <a:effectLst/>
                        </a:rPr>
                        <a:t>Validation,</a:t>
                      </a:r>
                      <a:r>
                        <a:rPr lang="en-US" sz="700" spc="10">
                          <a:effectLst/>
                        </a:rPr>
                        <a:t> </a:t>
                      </a:r>
                      <a:r>
                        <a:rPr lang="en-US" sz="700">
                          <a:effectLst/>
                        </a:rPr>
                        <a:t>Testing</a:t>
                      </a:r>
                      <a:r>
                        <a:rPr lang="en-US" sz="700" spc="5">
                          <a:effectLst/>
                        </a:rPr>
                        <a:t> </a:t>
                      </a:r>
                      <a:r>
                        <a:rPr lang="en-US" sz="700">
                          <a:effectLst/>
                        </a:rPr>
                        <a:t>using</a:t>
                      </a:r>
                      <a:r>
                        <a:rPr lang="en-US" sz="700" spc="30">
                          <a:effectLst/>
                        </a:rPr>
                        <a:t> </a:t>
                      </a:r>
                      <a:r>
                        <a:rPr lang="en-US" sz="700">
                          <a:effectLst/>
                        </a:rPr>
                        <a:t>Jest</a:t>
                      </a:r>
                      <a:r>
                        <a:rPr lang="en-US" sz="700" spc="-10">
                          <a:effectLst/>
                        </a:rPr>
                        <a:t> </a:t>
                      </a:r>
                      <a:r>
                        <a:rPr lang="en-US" sz="700">
                          <a:effectLst/>
                        </a:rPr>
                        <a:t>.</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3102260973"/>
                  </a:ext>
                </a:extLst>
              </a:tr>
              <a:tr h="408526">
                <a:tc>
                  <a:txBody>
                    <a:bodyPr/>
                    <a:lstStyle/>
                    <a:p>
                      <a:pPr marL="92075" marR="121285">
                        <a:lnSpc>
                          <a:spcPct val="98000"/>
                        </a:lnSpc>
                        <a:spcBef>
                          <a:spcPts val="365"/>
                        </a:spcBef>
                        <a:spcAft>
                          <a:spcPts val="0"/>
                        </a:spcAft>
                      </a:pPr>
                      <a:r>
                        <a:rPr lang="en-US" sz="700" dirty="0">
                          <a:effectLst/>
                        </a:rPr>
                        <a:t>Data base</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a:spcBef>
                          <a:spcPts val="355"/>
                        </a:spcBef>
                      </a:pPr>
                      <a:r>
                        <a:rPr lang="en-US" sz="700" dirty="0">
                          <a:effectLst/>
                        </a:rPr>
                        <a:t>MongoDB</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2819626716"/>
                  </a:ext>
                </a:extLst>
              </a:tr>
              <a:tr h="406602">
                <a:tc>
                  <a:txBody>
                    <a:bodyPr/>
                    <a:lstStyle/>
                    <a:p>
                      <a:pPr marL="92075">
                        <a:lnSpc>
                          <a:spcPts val="965"/>
                        </a:lnSpc>
                        <a:spcBef>
                          <a:spcPts val="355"/>
                        </a:spcBef>
                      </a:pPr>
                      <a:r>
                        <a:rPr lang="en-US" sz="700">
                          <a:effectLst/>
                        </a:rPr>
                        <a:t>UI</a:t>
                      </a:r>
                      <a:endParaRPr lang="en-IN" sz="1000">
                        <a:effectLst/>
                      </a:endParaRPr>
                    </a:p>
                    <a:p>
                      <a:pPr marL="92075">
                        <a:lnSpc>
                          <a:spcPts val="965"/>
                        </a:lnSpc>
                        <a:spcBef>
                          <a:spcPts val="355"/>
                        </a:spcBef>
                      </a:pPr>
                      <a:r>
                        <a:rPr lang="en-US" sz="700">
                          <a:effectLst/>
                        </a:rPr>
                        <a:t>Tech</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a:lnSpc>
                          <a:spcPts val="965"/>
                        </a:lnSpc>
                        <a:spcBef>
                          <a:spcPts val="355"/>
                        </a:spcBef>
                      </a:pPr>
                      <a:r>
                        <a:rPr lang="en-US" sz="700">
                          <a:effectLst/>
                        </a:rPr>
                        <a:t>HTML</a:t>
                      </a:r>
                      <a:r>
                        <a:rPr lang="en-US" sz="700" spc="-5">
                          <a:effectLst/>
                        </a:rPr>
                        <a:t> </a:t>
                      </a:r>
                      <a:r>
                        <a:rPr lang="en-US" sz="700">
                          <a:effectLst/>
                        </a:rPr>
                        <a:t>5 &amp; CSS</a:t>
                      </a:r>
                      <a:r>
                        <a:rPr lang="en-US" sz="700" spc="-10">
                          <a:effectLst/>
                        </a:rPr>
                        <a:t> </a:t>
                      </a:r>
                      <a:r>
                        <a:rPr lang="en-US" sz="700">
                          <a:effectLst/>
                        </a:rPr>
                        <a:t>3,JavaScript,</a:t>
                      </a:r>
                      <a:r>
                        <a:rPr lang="en-US" sz="700" spc="-30">
                          <a:effectLst/>
                        </a:rPr>
                        <a:t> </a:t>
                      </a:r>
                      <a:r>
                        <a:rPr lang="en-US" sz="700">
                          <a:effectLst/>
                        </a:rPr>
                        <a:t>Materialized</a:t>
                      </a:r>
                      <a:endParaRPr lang="en-IN" sz="1000">
                        <a:effectLst/>
                      </a:endParaRPr>
                    </a:p>
                    <a:p>
                      <a:pPr marL="96520">
                        <a:lnSpc>
                          <a:spcPts val="965"/>
                        </a:lnSpc>
                        <a:spcBef>
                          <a:spcPts val="355"/>
                        </a:spcBef>
                        <a:spcAft>
                          <a:spcPts val="0"/>
                        </a:spcAft>
                      </a:pPr>
                      <a:r>
                        <a:rPr lang="en-US" sz="700">
                          <a:effectLst/>
                        </a:rPr>
                        <a:t>css.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25680602"/>
                  </a:ext>
                </a:extLst>
              </a:tr>
              <a:tr h="463770">
                <a:tc>
                  <a:txBody>
                    <a:bodyPr/>
                    <a:lstStyle/>
                    <a:p>
                      <a:pPr marL="92075">
                        <a:spcBef>
                          <a:spcPts val="355"/>
                        </a:spcBef>
                      </a:pPr>
                      <a:r>
                        <a:rPr lang="en-US" sz="700" dirty="0">
                          <a:effectLst/>
                        </a:rPr>
                        <a:t>Tools</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tc>
                  <a:txBody>
                    <a:bodyPr/>
                    <a:lstStyle/>
                    <a:p>
                      <a:pPr marL="96520" marR="278130">
                        <a:lnSpc>
                          <a:spcPct val="98000"/>
                        </a:lnSpc>
                        <a:spcBef>
                          <a:spcPts val="365"/>
                        </a:spcBef>
                        <a:spcAft>
                          <a:spcPts val="0"/>
                        </a:spcAft>
                      </a:pPr>
                      <a:r>
                        <a:rPr lang="en-US" sz="700" dirty="0">
                          <a:effectLst/>
                        </a:rPr>
                        <a:t>Spring</a:t>
                      </a:r>
                      <a:r>
                        <a:rPr lang="en-US" sz="700" spc="5" dirty="0">
                          <a:effectLst/>
                        </a:rPr>
                        <a:t> </a:t>
                      </a:r>
                      <a:r>
                        <a:rPr lang="en-US" sz="700" dirty="0">
                          <a:effectLst/>
                        </a:rPr>
                        <a:t>Tool</a:t>
                      </a:r>
                      <a:r>
                        <a:rPr lang="en-US" sz="700" spc="-10" dirty="0">
                          <a:effectLst/>
                        </a:rPr>
                        <a:t> </a:t>
                      </a:r>
                      <a:r>
                        <a:rPr lang="en-US" sz="700" dirty="0">
                          <a:effectLst/>
                        </a:rPr>
                        <a:t>Suite,</a:t>
                      </a:r>
                      <a:r>
                        <a:rPr lang="en-US" sz="700" spc="15" dirty="0">
                          <a:effectLst/>
                        </a:rPr>
                        <a:t> </a:t>
                      </a:r>
                      <a:r>
                        <a:rPr lang="en-US" sz="700" dirty="0">
                          <a:effectLst/>
                        </a:rPr>
                        <a:t>Visual</a:t>
                      </a:r>
                      <a:r>
                        <a:rPr lang="en-US" sz="700" spc="10" dirty="0">
                          <a:effectLst/>
                        </a:rPr>
                        <a:t> </a:t>
                      </a:r>
                      <a:r>
                        <a:rPr lang="en-US" sz="700" dirty="0">
                          <a:effectLst/>
                        </a:rPr>
                        <a:t>Studio</a:t>
                      </a:r>
                      <a:r>
                        <a:rPr lang="en-US" sz="700" spc="20" dirty="0">
                          <a:effectLst/>
                        </a:rPr>
                        <a:t> </a:t>
                      </a:r>
                      <a:r>
                        <a:rPr lang="en-US" sz="700" dirty="0">
                          <a:effectLst/>
                        </a:rPr>
                        <a:t>code,</a:t>
                      </a:r>
                      <a:r>
                        <a:rPr lang="en-US" sz="700" spc="5" dirty="0">
                          <a:effectLst/>
                        </a:rPr>
                        <a:t> </a:t>
                      </a:r>
                      <a:r>
                        <a:rPr lang="en-US" sz="700" dirty="0">
                          <a:effectLst/>
                        </a:rPr>
                        <a:t>Swagger, Postman, MongoDB Compass</a:t>
                      </a:r>
                      <a:r>
                        <a:rPr lang="en-US" sz="700" spc="-270" dirty="0">
                          <a:effectLst/>
                        </a:rPr>
                        <a:t> </a:t>
                      </a:r>
                      <a:r>
                        <a:rPr lang="en-US" sz="700" dirty="0">
                          <a:effectLst/>
                        </a:rPr>
                        <a:t>, Sonar</a:t>
                      </a:r>
                      <a:r>
                        <a:rPr lang="en-US" sz="700" spc="-5" dirty="0">
                          <a:effectLst/>
                        </a:rPr>
                        <a:t> </a:t>
                      </a:r>
                      <a:r>
                        <a:rPr lang="en-US" sz="700" dirty="0">
                          <a:effectLst/>
                        </a:rPr>
                        <a:t>Lint,</a:t>
                      </a:r>
                      <a:r>
                        <a:rPr lang="en-US" sz="700" spc="25" dirty="0">
                          <a:effectLst/>
                        </a:rPr>
                        <a:t> </a:t>
                      </a:r>
                      <a:r>
                        <a:rPr lang="en-US" sz="700" dirty="0">
                          <a:effectLst/>
                        </a:rPr>
                        <a:t>Apache</a:t>
                      </a:r>
                      <a:r>
                        <a:rPr lang="en-US" sz="700" spc="-20" dirty="0">
                          <a:effectLst/>
                        </a:rPr>
                        <a:t> </a:t>
                      </a:r>
                      <a:r>
                        <a:rPr lang="en-US" sz="700" dirty="0">
                          <a:effectLst/>
                        </a:rPr>
                        <a:t>Kafka.</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solidFill>
                      <a:schemeClr val="accent1">
                        <a:lumMod val="40000"/>
                        <a:lumOff val="60000"/>
                      </a:schemeClr>
                    </a:solidFill>
                  </a:tcPr>
                </a:tc>
                <a:extLst>
                  <a:ext uri="{0D108BD9-81ED-4DB2-BD59-A6C34878D82A}">
                    <a16:rowId xmlns:a16="http://schemas.microsoft.com/office/drawing/2014/main" val="600978862"/>
                  </a:ext>
                </a:extLst>
              </a:tr>
              <a:tr h="463770">
                <a:tc>
                  <a:txBody>
                    <a:bodyPr/>
                    <a:lstStyle/>
                    <a:p>
                      <a:pPr marL="92075" marR="175260">
                        <a:lnSpc>
                          <a:spcPct val="98000"/>
                        </a:lnSpc>
                        <a:spcBef>
                          <a:spcPts val="365"/>
                        </a:spcBef>
                        <a:spcAft>
                          <a:spcPts val="0"/>
                        </a:spcAft>
                      </a:pPr>
                      <a:r>
                        <a:rPr lang="en-US" sz="700">
                          <a:effectLst/>
                        </a:rPr>
                        <a:t>Add</a:t>
                      </a:r>
                      <a:r>
                        <a:rPr lang="en-US" sz="700" spc="5">
                          <a:effectLst/>
                        </a:rPr>
                        <a:t> </a:t>
                      </a:r>
                      <a:r>
                        <a:rPr lang="en-US" sz="700">
                          <a:effectLst/>
                        </a:rPr>
                        <a:t>On</a:t>
                      </a:r>
                      <a:r>
                        <a:rPr lang="en-US" sz="700" spc="5">
                          <a:effectLst/>
                        </a:rPr>
                        <a:t> </a:t>
                      </a:r>
                      <a:r>
                        <a:rPr lang="en-US" sz="700">
                          <a:effectLst/>
                        </a:rPr>
                        <a:t>skills</a:t>
                      </a:r>
                      <a:endParaRPr lang="en-IN" sz="1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96520" marR="79375">
                        <a:spcBef>
                          <a:spcPts val="355"/>
                        </a:spcBef>
                        <a:spcAft>
                          <a:spcPts val="0"/>
                        </a:spcAft>
                      </a:pPr>
                      <a:r>
                        <a:rPr lang="en-US" sz="700" dirty="0">
                          <a:effectLst/>
                        </a:rPr>
                        <a:t>Communications, Team management. Peer</a:t>
                      </a:r>
                      <a:r>
                        <a:rPr lang="en-US" sz="700" spc="-275" dirty="0">
                          <a:effectLst/>
                        </a:rPr>
                        <a:t> </a:t>
                      </a:r>
                      <a:r>
                        <a:rPr lang="en-US" sz="700" dirty="0">
                          <a:effectLst/>
                        </a:rPr>
                        <a:t>learning</a:t>
                      </a:r>
                      <a:endParaRPr lang="en-IN" sz="1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828535131"/>
                  </a:ext>
                </a:extLst>
              </a:tr>
            </a:tbl>
          </a:graphicData>
        </a:graphic>
      </p:graphicFrame>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19851</TotalTime>
  <Words>339</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Anil Kumar, Gunapaneni</cp:lastModifiedBy>
  <cp:revision>46</cp:revision>
  <dcterms:created xsi:type="dcterms:W3CDTF">2020-09-22T06:24:34Z</dcterms:created>
  <dcterms:modified xsi:type="dcterms:W3CDTF">2022-05-11T04:47:32Z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