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68" r:id="rId4"/>
    <p:sldId id="283" r:id="rId5"/>
    <p:sldId id="285" r:id="rId6"/>
    <p:sldId id="305" r:id="rId7"/>
    <p:sldId id="271" r:id="rId8"/>
    <p:sldId id="347" r:id="rId9"/>
    <p:sldId id="298" r:id="rId10"/>
    <p:sldId id="338" r:id="rId11"/>
    <p:sldId id="342" r:id="rId12"/>
    <p:sldId id="343" r:id="rId13"/>
    <p:sldId id="354" r:id="rId14"/>
    <p:sldId id="317" r:id="rId15"/>
    <p:sldId id="267" r:id="rId16"/>
    <p:sldId id="35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86679" autoAdjust="0"/>
  </p:normalViewPr>
  <p:slideViewPr>
    <p:cSldViewPr>
      <p:cViewPr>
        <p:scale>
          <a:sx n="70" d="100"/>
          <a:sy n="70" d="100"/>
        </p:scale>
        <p:origin x="-1404" y="-168"/>
      </p:cViewPr>
      <p:guideLst>
        <p:guide orient="horz" pos="2194"/>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925"/>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C61BD-D69E-41DD-ADC7-6988A50ACA9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1ACB7-2F96-4FCB-85C5-3A2951DF281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FB9740A-0F8F-4251-B5FB-E34FA4392847}" type="datetime1">
              <a:rPr lang="en-IN" smtClean="0"/>
            </a:fld>
            <a:endParaRPr lang="en-IN"/>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BADB497-F7F0-410A-A3FB-D4A8EE9A2665}" type="slidenum">
              <a:rPr lang="en-IN" smtClean="0"/>
            </a:fld>
            <a:endParaRPr lang="en-I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04DD537-FE25-44FC-B2E9-0D97FDCA7088}" type="datetime1">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903D775-3AC0-4A9B-922D-02235B415FA3}" type="datetime1">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DE8846A-E530-47E2-89E4-2CF750734DF4}" type="datetime1">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2E0C448C-D390-438D-A32A-C4AD34519E81}" type="datetime1">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C4078D8-F8AC-452F-A277-A1E605BFC96C}" type="datetime1">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BA76EC9-1419-4DB7-BE5A-252EC9EC9266}" type="datetime1">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E29CD9B1-D24E-4B8E-A5C9-8CA882EC4AA2}" type="datetime1">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6195BFF-27EE-49D9-BB2D-6E55122FF279}" type="datetime1">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24123B7-F534-40F0-92F0-7A4B77F57014}" type="datetime1">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21918AA-E0FD-481A-A9E8-964D2329C720}" type="datetime1">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4CD0E65-BF79-4CAB-9F2B-4BFFDF3A8672}" type="datetime1">
              <a:rPr lang="en-IN" smtClean="0"/>
            </a:fld>
            <a:endParaRPr lang="en-I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BADB497-F7F0-410A-A3FB-D4A8EE9A266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0" y="1746556"/>
            <a:ext cx="9144000" cy="70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DECISION TREE</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572000" y="4214818"/>
            <a:ext cx="4143403" cy="1198880"/>
          </a:xfrm>
          <a:prstGeom prst="rect">
            <a:avLst/>
          </a:prstGeom>
          <a:noFill/>
        </p:spPr>
        <p:txBody>
          <a:bodyPr wrap="square" rtlCol="0">
            <a:spAutoFit/>
          </a:bodyPr>
          <a:lstStyle/>
          <a:p>
            <a:r>
              <a:rPr lang="en-IN"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 :</a:t>
            </a:r>
            <a:endParaRPr lang="en-IN"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b="1" dirty="0">
              <a:solidFill>
                <a:schemeClr val="tx1"/>
              </a:solidFill>
              <a:effectLst>
                <a:outerShdw blurRad="38100" dist="19050" dir="2700000" algn="tl" rotWithShape="0">
                  <a:schemeClr val="dk1">
                    <a:alpha val="40000"/>
                  </a:schemeClr>
                </a:outerShdw>
              </a:effectLst>
            </a:endParaRPr>
          </a:p>
          <a:p>
            <a:r>
              <a:rPr lang="en-IN"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ANIL M A </a:t>
            </a:r>
            <a:endParaRPr lang="en-IN"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p:cNvSpPr txBox="1"/>
          <p:nvPr/>
        </p:nvSpPr>
        <p:spPr>
          <a:xfrm>
            <a:off x="807670" y="1700808"/>
            <a:ext cx="45719" cy="45719"/>
          </a:xfrm>
          <a:prstGeom prst="rect">
            <a:avLst/>
          </a:prstGeom>
          <a:noFill/>
        </p:spPr>
        <p:txBody>
          <a:bodyPr wrap="square" rtlCol="0">
            <a:spAutoFit/>
          </a:bodyPr>
          <a:lstStyle/>
          <a:p>
            <a:endParaRPr lang="en-IN" b="1" dirty="0"/>
          </a:p>
        </p:txBody>
      </p:sp>
      <p:sp>
        <p:nvSpPr>
          <p:cNvPr id="9" name="Slide Number Placeholder 8"/>
          <p:cNvSpPr>
            <a:spLocks noGrp="1"/>
          </p:cNvSpPr>
          <p:nvPr>
            <p:ph type="sldNum" sz="quarter" idx="4"/>
          </p:nvPr>
        </p:nvSpPr>
        <p:spPr/>
        <p:txBody>
          <a:bodyPr/>
          <a:lstStyle/>
          <a:p>
            <a:fld id="{6BADB497-F7F0-410A-A3FB-D4A8EE9A2665}" type="slidenum">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7995" y="488315"/>
            <a:ext cx="8229600" cy="5661660"/>
          </a:xfrm>
        </p:spPr>
        <p:txBody>
          <a:bodyPr/>
          <a:p>
            <a:pPr marL="0" indent="0">
              <a:buNone/>
            </a:pPr>
            <a:r>
              <a:rPr lang="en-IN" altLang="en-US" sz="3000">
                <a:latin typeface="Times New Roman" panose="02020603050405020304" pitchFamily="18" charset="0"/>
                <a:cs typeface="Times New Roman" panose="02020603050405020304" pitchFamily="18" charset="0"/>
              </a:rPr>
              <a:t>   Advantages-</a:t>
            </a:r>
            <a:endParaRPr lang="en-IN" altLang="en-US" sz="3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Clear Visualization</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handle missing values.</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Less Training Period</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Simple and easy to understand</a:t>
            </a:r>
            <a:endParaRPr lang="en-IN" altLang="en-US" sz="2000">
              <a:latin typeface="Times New Roman" panose="02020603050405020304" pitchFamily="18" charset="0"/>
              <a:cs typeface="Times New Roman" panose="02020603050405020304" pitchFamily="18" charset="0"/>
            </a:endParaRPr>
          </a:p>
          <a:p>
            <a:pPr>
              <a:buNone/>
            </a:pP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3000">
                <a:latin typeface="Times New Roman" panose="02020603050405020304" pitchFamily="18" charset="0"/>
                <a:cs typeface="Times New Roman" panose="02020603050405020304" pitchFamily="18" charset="0"/>
              </a:rPr>
              <a:t>   Disadvantages-</a:t>
            </a:r>
            <a:endParaRPr lang="en-IN" altLang="en-US" sz="30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a:latin typeface="Times New Roman" panose="02020603050405020304" pitchFamily="18" charset="0"/>
                <a:cs typeface="Times New Roman" panose="02020603050405020304" pitchFamily="18" charset="0"/>
                <a:sym typeface="+mn-ea"/>
              </a:rPr>
              <a:t>Overfitting</a:t>
            </a:r>
            <a:endParaRPr lang="en-IN" altLang="en-US" sz="20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a:latin typeface="Times New Roman" panose="02020603050405020304" pitchFamily="18" charset="0"/>
                <a:cs typeface="Times New Roman" panose="02020603050405020304" pitchFamily="18" charset="0"/>
                <a:sym typeface="+mn-ea"/>
              </a:rPr>
              <a:t>Unstable</a:t>
            </a:r>
            <a:endParaRPr lang="en-IN" altLang="en-US" sz="20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a:latin typeface="Times New Roman" panose="02020603050405020304" pitchFamily="18" charset="0"/>
                <a:cs typeface="Times New Roman" panose="02020603050405020304" pitchFamily="18" charset="0"/>
                <a:sym typeface="+mn-ea"/>
              </a:rPr>
              <a:t>Affected by noise</a:t>
            </a:r>
            <a:endParaRPr lang="en-IN" altLang="en-US" sz="20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a:latin typeface="Times New Roman" panose="02020603050405020304" pitchFamily="18" charset="0"/>
                <a:cs typeface="Times New Roman" panose="02020603050405020304" pitchFamily="18" charset="0"/>
                <a:sym typeface="+mn-ea"/>
              </a:rPr>
              <a:t>Not suitable for large datasets</a:t>
            </a:r>
            <a:endParaRPr lang="en-IN" altLang="en-US" sz="2000">
              <a:latin typeface="Times New Roman" panose="02020603050405020304" pitchFamily="18" charset="0"/>
              <a:cs typeface="Times New Roman" panose="02020603050405020304" pitchFamily="18" charset="0"/>
            </a:endParaRPr>
          </a:p>
          <a:p>
            <a:pPr>
              <a:buNone/>
            </a:pPr>
            <a:endParaRPr lang="en-IN" alt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89230"/>
            <a:ext cx="8229600" cy="582613"/>
          </a:xfrm>
        </p:spPr>
        <p:style>
          <a:lnRef idx="2">
            <a:schemeClr val="accent1">
              <a:shade val="50000"/>
            </a:schemeClr>
          </a:lnRef>
          <a:fillRef idx="1">
            <a:schemeClr val="accent1"/>
          </a:fillRef>
          <a:effectRef idx="0">
            <a:schemeClr val="accent1"/>
          </a:effectRef>
          <a:fontRef idx="minor">
            <a:schemeClr val="lt1"/>
          </a:fontRef>
        </p:style>
        <p:txBody>
          <a:bodyPr/>
          <a:p>
            <a:r>
              <a:rPr lang="en-IN" altLang="en-US" sz="3000">
                <a:latin typeface="Times New Roman" panose="02020603050405020304" pitchFamily="18" charset="0"/>
                <a:cs typeface="Times New Roman" panose="02020603050405020304" pitchFamily="18" charset="0"/>
              </a:rPr>
              <a:t>Applications-</a:t>
            </a:r>
            <a:endParaRPr lang="en-IN" altLang="en-US" sz="3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IN" altLang="en-US" sz="2000">
                <a:latin typeface="Times New Roman" panose="02020603050405020304" pitchFamily="18" charset="0"/>
                <a:cs typeface="Times New Roman" panose="02020603050405020304" pitchFamily="18" charset="0"/>
              </a:rPr>
              <a:t>In finance for option pricing</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In banks to classify loan applicants</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Healthcare</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Agriculture</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Buisness management ,etc</a:t>
            </a:r>
            <a:endParaRPr lang="en-IN" alt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decisiontree1"/>
          <p:cNvPicPr>
            <a:picLocks noChangeAspect="1"/>
          </p:cNvPicPr>
          <p:nvPr>
            <p:ph idx="1"/>
          </p:nvPr>
        </p:nvPicPr>
        <p:blipFill>
          <a:blip r:embed="rId1"/>
          <a:stretch>
            <a:fillRect/>
          </a:stretch>
        </p:blipFill>
        <p:spPr>
          <a:xfrm>
            <a:off x="194945" y="287020"/>
            <a:ext cx="8795385" cy="6434455"/>
          </a:xfrm>
          <a:prstGeom prst="rect">
            <a:avLst/>
          </a:prstGeom>
        </p:spPr>
      </p:pic>
      <p:sp>
        <p:nvSpPr>
          <p:cNvPr id="4" name="Slide Number Placeholder 3"/>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233045"/>
            <a:ext cx="8153400" cy="548640"/>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sz="3000"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6BADB497-F7F0-410A-A3FB-D4A8EE9A2665}" type="slidenum">
              <a:rPr lang="en-IN" smtClean="0"/>
            </a:fld>
            <a:endParaRPr lang="en-IN"/>
          </a:p>
        </p:txBody>
      </p:sp>
      <p:sp>
        <p:nvSpPr>
          <p:cNvPr id="5" name="Rectangle 4"/>
          <p:cNvSpPr/>
          <p:nvPr/>
        </p:nvSpPr>
        <p:spPr>
          <a:xfrm>
            <a:off x="179677" y="836930"/>
            <a:ext cx="8915400" cy="3230245"/>
          </a:xfrm>
          <a:prstGeom prst="rect">
            <a:avLst/>
          </a:prstGeom>
        </p:spPr>
        <p:txBody>
          <a:bodyPr wrap="square">
            <a:spAutoFit/>
          </a:bodyPr>
          <a:lstStyle/>
          <a:p>
            <a:pPr marL="342900" lvl="0" indent="-342900" algn="just">
              <a:lnSpc>
                <a:spcPct val="150000"/>
              </a:lnSpc>
              <a:spcAft>
                <a:spcPts val="0"/>
              </a:spcAft>
              <a:buFont typeface="+mj-lt"/>
              <a:buAutoNum type="arabicPeriod"/>
            </a:pPr>
            <a:r>
              <a:rPr lang="en-US" sz="2000">
                <a:latin typeface="Times New Roman" panose="02020603050405020304" pitchFamily="18" charset="0"/>
                <a:ea typeface="Calibri" panose="020F0502020204030204"/>
                <a:cs typeface="Times New Roman" panose="02020603050405020304" pitchFamily="18" charset="0"/>
              </a:rPr>
              <a:t>In this project, I build a Decision-Tree Classifier model to predict the </a:t>
            </a:r>
            <a:r>
              <a:rPr lang="en-IN" altLang="en-US" sz="2000">
                <a:latin typeface="Times New Roman" panose="02020603050405020304" pitchFamily="18" charset="0"/>
                <a:ea typeface="Calibri" panose="020F0502020204030204"/>
                <a:cs typeface="Times New Roman" panose="02020603050405020304" pitchFamily="18" charset="0"/>
              </a:rPr>
              <a:t>Drug type for future reference if a person has similar kind of disease</a:t>
            </a:r>
            <a:r>
              <a:rPr lang="en-US" sz="2000">
                <a:latin typeface="Times New Roman" panose="02020603050405020304" pitchFamily="18" charset="0"/>
                <a:ea typeface="Calibri" panose="020F0502020204030204"/>
                <a:cs typeface="Times New Roman" panose="02020603050405020304" pitchFamily="18" charset="0"/>
              </a:rPr>
              <a:t>. The model yields a very good performance as indicated by the model accuracy </a:t>
            </a:r>
            <a:r>
              <a:rPr lang="en-IN" altLang="en-US" sz="2000">
                <a:latin typeface="Times New Roman" panose="02020603050405020304" pitchFamily="18" charset="0"/>
                <a:ea typeface="Calibri" panose="020F0502020204030204"/>
                <a:cs typeface="Times New Roman" panose="02020603050405020304" pitchFamily="18" charset="0"/>
              </a:rPr>
              <a:t>in the</a:t>
            </a:r>
            <a:r>
              <a:rPr lang="en-US" sz="2000">
                <a:latin typeface="Times New Roman" panose="02020603050405020304" pitchFamily="18" charset="0"/>
                <a:ea typeface="Calibri" panose="020F0502020204030204"/>
                <a:cs typeface="Times New Roman" panose="02020603050405020304" pitchFamily="18" charset="0"/>
              </a:rPr>
              <a:t> case which was found to be 0.</a:t>
            </a:r>
            <a:r>
              <a:rPr lang="en-IN" altLang="en-US" sz="2000">
                <a:latin typeface="Times New Roman" panose="02020603050405020304" pitchFamily="18" charset="0"/>
                <a:ea typeface="Calibri" panose="020F0502020204030204"/>
                <a:cs typeface="Times New Roman" panose="02020603050405020304" pitchFamily="18" charset="0"/>
              </a:rPr>
              <a:t>98</a:t>
            </a:r>
            <a:r>
              <a:rPr lang="en-US" sz="2000">
                <a:latin typeface="Times New Roman" panose="02020603050405020304" pitchFamily="18" charset="0"/>
                <a:ea typeface="Calibri" panose="020F0502020204030204"/>
                <a:cs typeface="Times New Roman" panose="02020603050405020304" pitchFamily="18" charset="0"/>
              </a:rPr>
              <a:t>.</a:t>
            </a:r>
            <a:endParaRPr lang="en-US" sz="2000">
              <a:latin typeface="Times New Roman" panose="02020603050405020304" pitchFamily="18" charset="0"/>
              <a:ea typeface="Calibri" panose="020F0502020204030204"/>
              <a:cs typeface="Times New Roman" panose="02020603050405020304" pitchFamily="18" charset="0"/>
            </a:endParaRPr>
          </a:p>
          <a:p>
            <a:pPr marL="342900" lvl="0" indent="-342900" algn="just">
              <a:lnSpc>
                <a:spcPct val="150000"/>
              </a:lnSpc>
              <a:spcAft>
                <a:spcPts val="0"/>
              </a:spcAft>
              <a:buFont typeface="+mj-lt"/>
              <a:buAutoNum type="arabicPeriod"/>
            </a:pPr>
            <a:r>
              <a:rPr lang="en-US" sz="2000">
                <a:latin typeface="Times New Roman" panose="02020603050405020304" pitchFamily="18" charset="0"/>
                <a:ea typeface="Calibri" panose="020F0502020204030204"/>
                <a:cs typeface="Times New Roman" panose="02020603050405020304" pitchFamily="18" charset="0"/>
              </a:rPr>
              <a:t>The confusion matrix and classification report yields very good model performance.</a:t>
            </a:r>
            <a:r>
              <a:rPr lang="en-US" sz="2000" dirty="0">
                <a:latin typeface="Times New Roman" panose="02020603050405020304" pitchFamily="18" charset="0"/>
                <a:ea typeface="Calibri" panose="020F0502020204030204"/>
                <a:cs typeface="Times New Roman" panose="02020603050405020304" pitchFamily="18" charset="0"/>
              </a:rPr>
              <a:t> </a:t>
            </a:r>
            <a:endParaRPr lang="en-IN" sz="2000" dirty="0">
              <a:latin typeface="Times New Roman" panose="02020603050405020304" pitchFamily="18" charset="0"/>
              <a:ea typeface="Calibri" panose="020F0502020204030204"/>
              <a:cs typeface="Times New Roman" panose="02020603050405020304" pitchFamily="18" charset="0"/>
            </a:endParaRPr>
          </a:p>
          <a:p>
            <a:pPr marL="457200" algn="just">
              <a:lnSpc>
                <a:spcPct val="150000"/>
              </a:lnSpc>
              <a:spcAft>
                <a:spcPts val="1000"/>
              </a:spcAft>
            </a:pPr>
            <a:r>
              <a:rPr lang="en-US" sz="1600" dirty="0">
                <a:latin typeface="Times New Roman" panose="02020603050405020304"/>
                <a:ea typeface="Calibri" panose="020F0502020204030204"/>
                <a:cs typeface="Times New Roman" panose="02020603050405020304"/>
              </a:rPr>
              <a:t> </a:t>
            </a:r>
            <a:endParaRPr lang="en-IN" sz="1600" dirty="0">
              <a:effectLst/>
              <a:latin typeface="Calibri" panose="020F0502020204030204"/>
              <a:ea typeface="Calibri" panose="020F05020202040302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p>
            <a:r>
              <a:rPr lang="en-IN" altLang="en-US" sz="3000"/>
              <a:t>Reference</a:t>
            </a:r>
            <a:endParaRPr lang="en-IN" altLang="en-US" sz="3000"/>
          </a:p>
        </p:txBody>
      </p:sp>
      <p:sp>
        <p:nvSpPr>
          <p:cNvPr id="2" name="Slide Number Placeholder 1"/>
          <p:cNvSpPr>
            <a:spLocks noGrp="1"/>
          </p:cNvSpPr>
          <p:nvPr>
            <p:ph type="sldNum" sz="quarter" idx="12"/>
          </p:nvPr>
        </p:nvSpPr>
        <p:spPr/>
        <p:txBody>
          <a:bodyPr/>
          <a:p>
            <a:fld id="{6BADB497-F7F0-410A-A3FB-D4A8EE9A2665}" type="slidenum">
              <a:rPr lang="en-IN" smtClean="0"/>
            </a:fld>
            <a:endParaRPr lang="en-IN"/>
          </a:p>
        </p:txBody>
      </p:sp>
      <p:sp>
        <p:nvSpPr>
          <p:cNvPr id="4" name="Content Placeholder 3"/>
          <p:cNvSpPr/>
          <p:nvPr>
            <p:ph sz="quarter" idx="1"/>
          </p:nvPr>
        </p:nvSpPr>
        <p:spPr>
          <a:xfrm>
            <a:off x="457200" y="923290"/>
            <a:ext cx="8229600" cy="5204460"/>
          </a:xfrm>
        </p:spPr>
        <p:txBody>
          <a:bodyPr/>
          <a:p>
            <a:pPr marL="0" indent="0" algn="just">
              <a:lnSpc>
                <a:spcPct val="150000"/>
              </a:lnSpc>
              <a:spcBef>
                <a:spcPts val="0"/>
              </a:spcBef>
              <a:buClrTx/>
              <a:buSzTx/>
              <a:buFont typeface="Wingdings" panose="05000000000000000000" pitchFamily="2" charset="2"/>
              <a:buNone/>
            </a:pPr>
            <a:r>
              <a:rPr lang="en-US" sz="2000">
                <a:solidFill>
                  <a:prstClr val="black"/>
                </a:solidFill>
                <a:latin typeface="Times New Roman" panose="02020603050405020304" pitchFamily="18" charset="0"/>
                <a:cs typeface="Times New Roman" panose="02020603050405020304" pitchFamily="18" charset="0"/>
                <a:sym typeface="+mn-ea"/>
              </a:rPr>
              <a:t>The work done in this project is inspired from following books and websites:-</a:t>
            </a:r>
            <a:endParaRPr lang="en-US" sz="2000">
              <a:solidFill>
                <a:prstClr val="black"/>
              </a:solidFill>
              <a:latin typeface="Times New Roman" panose="02020603050405020304" pitchFamily="18" charset="0"/>
              <a:cs typeface="Times New Roman" panose="02020603050405020304" pitchFamily="18" charset="0"/>
            </a:endParaRPr>
          </a:p>
          <a:p>
            <a:pPr algn="just">
              <a:lnSpc>
                <a:spcPct val="150000"/>
              </a:lnSpc>
              <a:spcBef>
                <a:spcPts val="0"/>
              </a:spcBef>
              <a:buClrTx/>
              <a:buSzTx/>
              <a:buFont typeface="Wingdings" panose="05000000000000000000" pitchFamily="2" charset="2"/>
              <a:buChar char="q"/>
            </a:pPr>
            <a:r>
              <a:rPr lang="en-US" sz="2000">
                <a:solidFill>
                  <a:prstClr val="black"/>
                </a:solidFill>
                <a:latin typeface="Times New Roman" panose="02020603050405020304" pitchFamily="18" charset="0"/>
                <a:cs typeface="Times New Roman" panose="02020603050405020304" pitchFamily="18" charset="0"/>
                <a:sym typeface="+mn-ea"/>
              </a:rPr>
              <a:t>Hands on Machine Learning with Scikit-Learn and Tensorflow by Aurélién Géron</a:t>
            </a:r>
            <a:endParaRPr lang="en-US" sz="2000">
              <a:solidFill>
                <a:prstClr val="black"/>
              </a:solidFill>
              <a:latin typeface="Times New Roman" panose="02020603050405020304" pitchFamily="18" charset="0"/>
              <a:cs typeface="Times New Roman" panose="02020603050405020304" pitchFamily="18" charset="0"/>
            </a:endParaRPr>
          </a:p>
          <a:p>
            <a:pPr algn="just">
              <a:lnSpc>
                <a:spcPct val="150000"/>
              </a:lnSpc>
              <a:spcBef>
                <a:spcPts val="0"/>
              </a:spcBef>
              <a:buClrTx/>
              <a:buSzTx/>
              <a:buFont typeface="Wingdings" panose="05000000000000000000" pitchFamily="2" charset="2"/>
              <a:buChar char="q"/>
            </a:pPr>
            <a:r>
              <a:rPr lang="en-US" sz="2000">
                <a:solidFill>
                  <a:prstClr val="black"/>
                </a:solidFill>
                <a:latin typeface="Times New Roman" panose="02020603050405020304" pitchFamily="18" charset="0"/>
                <a:cs typeface="Times New Roman" panose="02020603050405020304" pitchFamily="18" charset="0"/>
                <a:sym typeface="+mn-ea"/>
              </a:rPr>
              <a:t>Introduction to Machine Learning with Python by Andreas C. Müller and Sarah Guido</a:t>
            </a:r>
            <a:endParaRPr lang="en-US" sz="2000">
              <a:solidFill>
                <a:prstClr val="black"/>
              </a:solidFill>
              <a:latin typeface="Times New Roman" panose="02020603050405020304" pitchFamily="18" charset="0"/>
              <a:cs typeface="Times New Roman" panose="02020603050405020304" pitchFamily="18" charset="0"/>
            </a:endParaRPr>
          </a:p>
          <a:p>
            <a:pPr algn="just">
              <a:lnSpc>
                <a:spcPct val="150000"/>
              </a:lnSpc>
              <a:spcBef>
                <a:spcPts val="0"/>
              </a:spcBef>
              <a:buClrTx/>
              <a:buSzTx/>
              <a:buFont typeface="Wingdings" panose="05000000000000000000" pitchFamily="2" charset="2"/>
              <a:buChar char="q"/>
            </a:pPr>
            <a:r>
              <a:rPr lang="en-US" sz="2000">
                <a:solidFill>
                  <a:prstClr val="black"/>
                </a:solidFill>
                <a:latin typeface="Times New Roman" panose="02020603050405020304" pitchFamily="18" charset="0"/>
                <a:cs typeface="Times New Roman" panose="02020603050405020304" pitchFamily="18" charset="0"/>
                <a:sym typeface="+mn-ea"/>
              </a:rPr>
              <a:t>https://en.wikipedia.org/wiki/Decision_tree</a:t>
            </a:r>
            <a:endParaRPr lang="en-US" sz="2000">
              <a:solidFill>
                <a:prstClr val="black"/>
              </a:solidFill>
              <a:latin typeface="Times New Roman" panose="02020603050405020304" pitchFamily="18" charset="0"/>
              <a:cs typeface="Times New Roman" panose="02020603050405020304" pitchFamily="18" charset="0"/>
            </a:endParaRPr>
          </a:p>
          <a:p>
            <a:pPr algn="just">
              <a:lnSpc>
                <a:spcPct val="150000"/>
              </a:lnSpc>
              <a:spcBef>
                <a:spcPts val="0"/>
              </a:spcBef>
              <a:buClrTx/>
              <a:buSzTx/>
              <a:buFont typeface="Wingdings" panose="05000000000000000000" pitchFamily="2" charset="2"/>
              <a:buChar char="q"/>
            </a:pPr>
            <a:r>
              <a:rPr lang="en-US" sz="2000">
                <a:solidFill>
                  <a:prstClr val="black"/>
                </a:solidFill>
                <a:latin typeface="Times New Roman" panose="02020603050405020304" pitchFamily="18" charset="0"/>
                <a:cs typeface="Times New Roman" panose="02020603050405020304" pitchFamily="18" charset="0"/>
                <a:sym typeface="+mn-ea"/>
              </a:rPr>
              <a:t>https://en.wikipedia.org/wiki/Information_gain_in_decision_trees</a:t>
            </a:r>
            <a:endParaRPr lang="en-US" sz="2000">
              <a:solidFill>
                <a:prstClr val="black"/>
              </a:solidFill>
              <a:latin typeface="Times New Roman" panose="02020603050405020304" pitchFamily="18" charset="0"/>
              <a:cs typeface="Times New Roman" panose="02020603050405020304" pitchFamily="18" charset="0"/>
            </a:endParaRPr>
          </a:p>
          <a:p>
            <a:pPr algn="just">
              <a:lnSpc>
                <a:spcPct val="150000"/>
              </a:lnSpc>
              <a:spcBef>
                <a:spcPts val="0"/>
              </a:spcBef>
              <a:buClrTx/>
              <a:buSzTx/>
              <a:buFont typeface="Wingdings" panose="05000000000000000000" pitchFamily="2" charset="2"/>
              <a:buChar char="q"/>
            </a:pPr>
            <a:r>
              <a:rPr lang="en-US" sz="2000">
                <a:solidFill>
                  <a:prstClr val="black"/>
                </a:solidFill>
                <a:latin typeface="Times New Roman" panose="02020603050405020304" pitchFamily="18" charset="0"/>
                <a:cs typeface="Times New Roman" panose="02020603050405020304" pitchFamily="18" charset="0"/>
                <a:sym typeface="+mn-ea"/>
              </a:rPr>
              <a:t>https://en.wikipedia.org/wiki/Entropy_(information_theory)</a:t>
            </a:r>
            <a:endParaRPr lang="en-US" sz="2000">
              <a:solidFill>
                <a:prstClr val="black"/>
              </a:solidFill>
              <a:latin typeface="Times New Roman" panose="02020603050405020304" pitchFamily="18" charset="0"/>
              <a:cs typeface="Times New Roman" panose="02020603050405020304" pitchFamily="18" charset="0"/>
            </a:endParaRPr>
          </a:p>
          <a:p>
            <a:pPr algn="just">
              <a:lnSpc>
                <a:spcPct val="150000"/>
              </a:lnSpc>
              <a:spcBef>
                <a:spcPts val="0"/>
              </a:spcBef>
              <a:buClrTx/>
              <a:buSzTx/>
              <a:buFont typeface="Wingdings" panose="05000000000000000000" pitchFamily="2" charset="2"/>
              <a:buChar char="q"/>
            </a:pPr>
            <a:r>
              <a:rPr lang="en-US" sz="2000">
                <a:solidFill>
                  <a:prstClr val="black"/>
                </a:solidFill>
                <a:latin typeface="Times New Roman" panose="02020603050405020304" pitchFamily="18" charset="0"/>
                <a:cs typeface="Times New Roman" panose="02020603050405020304" pitchFamily="18" charset="0"/>
                <a:sym typeface="+mn-ea"/>
              </a:rPr>
              <a:t>https://www.datacamp.com/community/tutorials/decision-tree-classification-python</a:t>
            </a:r>
            <a:endParaRPr lang="en-US" sz="2000">
              <a:solidFill>
                <a:prstClr val="black"/>
              </a:solidFill>
              <a:latin typeface="Times New Roman" panose="02020603050405020304" pitchFamily="18" charset="0"/>
              <a:cs typeface="Times New Roman" panose="02020603050405020304" pitchFamily="18" charset="0"/>
            </a:endParaRPr>
          </a:p>
          <a:p>
            <a:pPr algn="just">
              <a:lnSpc>
                <a:spcPct val="150000"/>
              </a:lnSpc>
              <a:spcBef>
                <a:spcPts val="0"/>
              </a:spcBef>
              <a:buClrTx/>
              <a:buSzTx/>
              <a:buFont typeface="Wingdings" panose="05000000000000000000" pitchFamily="2" charset="2"/>
              <a:buChar char="q"/>
            </a:pPr>
            <a:r>
              <a:rPr lang="en-US" sz="2000">
                <a:solidFill>
                  <a:prstClr val="black"/>
                </a:solidFill>
                <a:latin typeface="Times New Roman" panose="02020603050405020304" pitchFamily="18" charset="0"/>
                <a:cs typeface="Times New Roman" panose="02020603050405020304" pitchFamily="18" charset="0"/>
                <a:sym typeface="+mn-ea"/>
              </a:rPr>
              <a:t>https://stackabuse.com/decision-trees-in-python-with-scikit-learn/</a:t>
            </a:r>
            <a:endParaRPr lang="en-US" sz="2000">
              <a:solidFill>
                <a:prstClr val="black"/>
              </a:solidFill>
              <a:latin typeface="Times New Roman" panose="02020603050405020304" pitchFamily="18" charset="0"/>
              <a:cs typeface="Times New Roman" panose="02020603050405020304" pitchFamily="18" charset="0"/>
            </a:endParaRPr>
          </a:p>
          <a:p>
            <a:pPr algn="just">
              <a:lnSpc>
                <a:spcPct val="150000"/>
              </a:lnSpc>
              <a:spcBef>
                <a:spcPts val="0"/>
              </a:spcBef>
              <a:buClrTx/>
              <a:buSzTx/>
              <a:buFont typeface="Wingdings" panose="05000000000000000000" pitchFamily="2" charset="2"/>
              <a:buChar char="q"/>
            </a:pPr>
            <a:r>
              <a:rPr lang="en-US" sz="2000">
                <a:solidFill>
                  <a:prstClr val="black"/>
                </a:solidFill>
                <a:latin typeface="Times New Roman" panose="02020603050405020304" pitchFamily="18" charset="0"/>
                <a:cs typeface="Times New Roman" panose="02020603050405020304" pitchFamily="18" charset="0"/>
                <a:sym typeface="+mn-ea"/>
              </a:rPr>
              <a:t>https://www.kaggle.com/prashant111/decision-tree-classifier-tutorial</a:t>
            </a:r>
            <a:endParaRPr lang="en-US" sz="2000">
              <a:solidFill>
                <a:prstClr val="black"/>
              </a:solidFill>
              <a:latin typeface="Times New Roman" panose="02020603050405020304" pitchFamily="18" charset="0"/>
              <a:cs typeface="Times New Roman" panose="02020603050405020304" pitchFamily="18" charset="0"/>
            </a:endParaRPr>
          </a:p>
          <a:p>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5605" y="2532380"/>
            <a:ext cx="8229600" cy="2181225"/>
          </a:xfrm>
        </p:spPr>
        <p:txBody>
          <a:bodyPr/>
          <a:p>
            <a:r>
              <a:rPr lang="en-US" sz="3000"/>
              <a:t>“Anyone who stops learning is old, whether at twenty or eighty. Anyone who keeps learning stays young.” – Henry Ford</a:t>
            </a:r>
            <a:endParaRPr lang="en-US" sz="3000"/>
          </a:p>
        </p:txBody>
      </p:sp>
      <p:sp>
        <p:nvSpPr>
          <p:cNvPr id="4" name="Slide Number Placeholder 3"/>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203575"/>
            <a:ext cx="8001000" cy="1118870"/>
          </a:xfrm>
          <a:solidFill>
            <a:schemeClr val="bg1"/>
          </a:solidFill>
        </p:spPr>
        <p:style>
          <a:lnRef idx="1">
            <a:schemeClr val="accent3"/>
          </a:lnRef>
          <a:fillRef idx="3">
            <a:schemeClr val="accent3"/>
          </a:fillRef>
          <a:effectRef idx="2">
            <a:schemeClr val="accent3"/>
          </a:effectRef>
          <a:fontRef idx="minor">
            <a:schemeClr val="lt1"/>
          </a:fontRef>
        </p:style>
        <p:txBody>
          <a:bodyPr>
            <a:normAutofit fontScale="90000"/>
          </a:bodyPr>
          <a:lstStyle/>
          <a:p>
            <a:pPr algn="ctr"/>
            <a:r>
              <a:rPr lang="en-IN" sz="9600" b="1" dirty="0">
                <a:ln/>
                <a:solidFill>
                  <a:schemeClr val="accent4"/>
                </a:solidFill>
                <a:effectLst/>
                <a:latin typeface="Times New Roman" panose="02020603050405020304" pitchFamily="18" charset="0"/>
                <a:cs typeface="Times New Roman" panose="02020603050405020304" pitchFamily="18" charset="0"/>
              </a:rPr>
              <a:t>  </a:t>
            </a:r>
            <a:r>
              <a:rPr lang="en-IN" sz="9600" b="1"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IN" sz="9600" b="1"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6BADB497-F7F0-410A-A3FB-D4A8EE9A2665}" type="slidenum">
              <a:rPr lang="en-IN" smtClean="0"/>
            </a:fld>
            <a:endParaRPr lang="en-I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775" y="116840"/>
            <a:ext cx="8153400" cy="660400"/>
          </a:xfrm>
        </p:spPr>
        <p:style>
          <a:lnRef idx="3">
            <a:schemeClr val="lt1"/>
          </a:lnRef>
          <a:fillRef idx="1">
            <a:schemeClr val="accent1"/>
          </a:fillRef>
          <a:effectRef idx="1">
            <a:schemeClr val="accent1"/>
          </a:effectRef>
          <a:fontRef idx="minor">
            <a:schemeClr val="lt1"/>
          </a:fontRef>
        </p:style>
        <p:txBody>
          <a:bodyPr>
            <a:normAutofit/>
          </a:bodyPr>
          <a:lstStyle/>
          <a:p>
            <a:r>
              <a:rPr lang="en-US" sz="3000" b="1" u="sng" dirty="0">
                <a:latin typeface="Times New Roman" panose="02020603050405020304" pitchFamily="18" charset="0"/>
                <a:cs typeface="Times New Roman" panose="02020603050405020304" pitchFamily="18" charset="0"/>
              </a:rPr>
              <a:t>CONTENTS</a:t>
            </a:r>
            <a:r>
              <a:rPr lang="en-US" b="1" u="sng" dirty="0">
                <a:latin typeface="Times New Roman" panose="02020603050405020304" pitchFamily="18" charset="0"/>
                <a:cs typeface="Times New Roman" panose="02020603050405020304" pitchFamily="18" charset="0"/>
              </a:rPr>
              <a:t> </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12775" y="937895"/>
            <a:ext cx="8153400" cy="5848985"/>
          </a:xfrm>
          <a:noFill/>
        </p:spPr>
        <p:txBody>
          <a:bodyPr>
            <a:normAutofit fontScale="25000"/>
          </a:bodyPr>
          <a:lstStyle/>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 to Decision Tree algorithm</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Classification and Regression Trees</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Decision Tree algorithm terminology</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Decision Tree algorithm intuition</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Overfitting in Decision-Tree algorithm</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 libraries</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 dataset</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Exploratory data analysis</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Declare feature vector and target variable</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Split data into separate training and test set</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Feature engineering</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Decision Tree classifier with criterion gini-index</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Decision Tree classifier with criterion entropy</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Confusion matrix</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and conclusion</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US" sz="8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fld id="{6BADB497-F7F0-410A-A3FB-D4A8EE9A2665}"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a:xfrm>
            <a:off x="467995" y="1196975"/>
            <a:ext cx="7835265" cy="1740535"/>
          </a:xfrm>
        </p:spPr>
        <p:txBody>
          <a:bodyPr>
            <a:normAutofit/>
          </a:bodyPr>
          <a:lstStyle/>
          <a:p>
            <a:pPr marL="0" indent="0" algn="just">
              <a:buFont typeface="Wingdings" panose="05000000000000000000" pitchFamily="2" charset="2"/>
              <a:buNone/>
            </a:pPr>
            <a:r>
              <a:rPr lang="en-IN" altLang="en-US" sz="2000" dirty="0">
                <a:latin typeface="Times New Roman" panose="02020603050405020304" pitchFamily="18" charset="0"/>
                <a:cs typeface="Times New Roman" panose="02020603050405020304" pitchFamily="18" charset="0"/>
              </a:rPr>
              <a:t>Decision tree </a:t>
            </a:r>
            <a:r>
              <a:rPr lang="en-US" sz="2000" dirty="0">
                <a:latin typeface="Times New Roman" panose="02020603050405020304" pitchFamily="18" charset="0"/>
                <a:cs typeface="Times New Roman" panose="02020603050405020304" pitchFamily="18" charset="0"/>
              </a:rPr>
              <a:t>are a non-parametric supervised learning method used for classification and regression. The goal is to create a model that predicts the value of a target variable by learning simple decision rules inferred from the data features.</a:t>
            </a:r>
            <a:endParaRPr lang="en-US" sz="20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454660" y="190500"/>
            <a:ext cx="7848600"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About Decision Tree</a:t>
            </a:r>
            <a:endParaRPr lang="en-IN" altLang="en-US" sz="3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normAutofit fontScale="85000" lnSpcReduction="20000"/>
          </a:bodyPr>
          <a:lstStyle/>
          <a:p>
            <a:fld id="{6BADB497-F7F0-410A-A3FB-D4A8EE9A2665}" type="slidenum">
              <a:rPr lang="en-IN" smtClean="0"/>
            </a:fld>
            <a:endParaRPr lang="en-IN"/>
          </a:p>
        </p:txBody>
      </p:sp>
      <p:pic>
        <p:nvPicPr>
          <p:cNvPr id="2" name="Content Placeholder 1" descr="dig10"/>
          <p:cNvPicPr>
            <a:picLocks noChangeAspect="1"/>
          </p:cNvPicPr>
          <p:nvPr>
            <p:ph sz="half" idx="2"/>
          </p:nvPr>
        </p:nvPicPr>
        <p:blipFill>
          <a:blip r:embed="rId1"/>
          <a:stretch>
            <a:fillRect/>
          </a:stretch>
        </p:blipFill>
        <p:spPr>
          <a:xfrm>
            <a:off x="625475" y="2850515"/>
            <a:ext cx="8061325" cy="32200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70" y="457200"/>
            <a:ext cx="7821930" cy="604520"/>
          </a:xfrm>
        </p:spPr>
        <p:style>
          <a:lnRef idx="3">
            <a:schemeClr val="lt1"/>
          </a:lnRef>
          <a:fillRef idx="1">
            <a:schemeClr val="accent1"/>
          </a:fillRef>
          <a:effectRef idx="1">
            <a:schemeClr val="accent1"/>
          </a:effectRef>
          <a:fontRef idx="minor">
            <a:schemeClr val="lt1"/>
          </a:fontRef>
        </p:style>
        <p:txBody>
          <a:bodyPr/>
          <a:p>
            <a:r>
              <a:rPr lang="en-IN" altLang="en-US" sz="3000" b="1">
                <a:latin typeface="Times New Roman" panose="02020603050405020304" pitchFamily="18" charset="0"/>
                <a:cs typeface="Times New Roman" panose="02020603050405020304" pitchFamily="18" charset="0"/>
              </a:rPr>
              <a:t>Decision tree algorithm terminology</a:t>
            </a:r>
            <a:endParaRPr lang="en-IN" altLang="en-US" sz="3000" b="1">
              <a:latin typeface="Times New Roman" panose="02020603050405020304" pitchFamily="18" charset="0"/>
              <a:cs typeface="Times New Roman" panose="02020603050405020304" pitchFamily="18" charset="0"/>
            </a:endParaRPr>
          </a:p>
        </p:txBody>
      </p:sp>
      <p:pic>
        <p:nvPicPr>
          <p:cNvPr id="5" name="Content Placeholder 4" descr="1_wAsNx2NFmGE6OcG2Obl-8Q"/>
          <p:cNvPicPr>
            <a:picLocks noChangeAspect="1"/>
          </p:cNvPicPr>
          <p:nvPr>
            <p:ph idx="1"/>
          </p:nvPr>
        </p:nvPicPr>
        <p:blipFill>
          <a:blip r:embed="rId1"/>
          <a:stretch>
            <a:fillRect/>
          </a:stretch>
        </p:blipFill>
        <p:spPr>
          <a:xfrm>
            <a:off x="4312285" y="1557020"/>
            <a:ext cx="4226560" cy="4192905"/>
          </a:xfrm>
          <a:prstGeom prst="rect">
            <a:avLst/>
          </a:prstGeom>
        </p:spPr>
      </p:pic>
      <p:sp>
        <p:nvSpPr>
          <p:cNvPr id="4" name="Text Placeholder 3"/>
          <p:cNvSpPr>
            <a:spLocks noGrp="1"/>
          </p:cNvSpPr>
          <p:nvPr>
            <p:ph type="body" sz="half" idx="2"/>
          </p:nvPr>
        </p:nvSpPr>
        <p:spPr/>
        <p:txBody>
          <a:bodyPr/>
          <a:p>
            <a:r>
              <a:rPr lang="en-IN" altLang="en-US" sz="2000"/>
              <a:t>1.Root node</a:t>
            </a:r>
            <a:endParaRPr lang="en-IN" altLang="en-US" sz="2000"/>
          </a:p>
          <a:p>
            <a:r>
              <a:rPr lang="en-IN" altLang="en-US" sz="2000"/>
              <a:t>2.Splitting</a:t>
            </a:r>
            <a:endParaRPr lang="en-IN" altLang="en-US" sz="2000"/>
          </a:p>
          <a:p>
            <a:r>
              <a:rPr lang="en-IN" altLang="en-US" sz="2000"/>
              <a:t>3.Decision node</a:t>
            </a:r>
            <a:endParaRPr lang="en-IN" altLang="en-US" sz="2000"/>
          </a:p>
          <a:p>
            <a:r>
              <a:rPr lang="en-IN" altLang="en-US" sz="2000"/>
              <a:t>4.Leaf/Terminal node</a:t>
            </a:r>
            <a:endParaRPr lang="en-IN" altLang="en-US" sz="2000"/>
          </a:p>
          <a:p>
            <a:r>
              <a:rPr lang="en-IN" altLang="en-US" sz="2000"/>
              <a:t>5.Pruning</a:t>
            </a:r>
            <a:endParaRPr lang="en-IN" altLang="en-US" sz="2000"/>
          </a:p>
          <a:p>
            <a:r>
              <a:rPr lang="en-IN" altLang="en-US" sz="2000"/>
              <a:t>6.Branch/Sub tree</a:t>
            </a:r>
            <a:endParaRPr lang="en-IN" altLang="en-US" sz="2000"/>
          </a:p>
          <a:p>
            <a:r>
              <a:rPr lang="en-IN" altLang="en-US" sz="2000"/>
              <a:t>7.Parent and Child node</a:t>
            </a:r>
            <a:endParaRPr lang="en-IN" altLang="en-US" sz="2000"/>
          </a:p>
        </p:txBody>
      </p:sp>
      <p:sp>
        <p:nvSpPr>
          <p:cNvPr id="7" name="Slide Number Placeholder 6"/>
          <p:cNvSpPr>
            <a:spLocks noGrp="1"/>
          </p:cNvSpPr>
          <p:nvPr>
            <p:ph type="sldNum" sz="quarter" idx="12"/>
          </p:nvPr>
        </p:nvSpPr>
        <p:spPr/>
        <p:txBody>
          <a:bodyPr>
            <a:normAutofit/>
          </a:bodyPr>
          <a:lstStyle/>
          <a:p>
            <a:fld id="{6BADB497-F7F0-410A-A3FB-D4A8EE9A2665}"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589567"/>
            <a:ext cx="8229600" cy="4572000"/>
          </a:xfrm>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For each attribute in the dataset, the Decision-Tree algorithm forms a node. The most important attribute is placed at the root node.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For evaluating the task in hand, we start at the root node and we work our way down the tree by following the corresponding node that meets our condition or decision.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process continues until a leaf node is reached. It contains the prediction or the outcome of the Decision Tree.</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fld id="{6BADB497-F7F0-410A-A3FB-D4A8EE9A2665}" type="slidenum">
              <a:rPr lang="en-IN" smtClean="0"/>
            </a:fld>
            <a:endParaRPr lang="en-IN"/>
          </a:p>
        </p:txBody>
      </p:sp>
      <p:sp>
        <p:nvSpPr>
          <p:cNvPr id="6" name="Rounded Rectangle 5"/>
          <p:cNvSpPr/>
          <p:nvPr/>
        </p:nvSpPr>
        <p:spPr>
          <a:xfrm>
            <a:off x="683895" y="332740"/>
            <a:ext cx="7402195"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Decision Tree algorithm intuition</a:t>
            </a:r>
            <a:endParaRPr lang="en-IN" sz="3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p>
            <a:r>
              <a:rPr lang="en-US" sz="3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rPr>
              <a:t>Overfitting in Decision Tree algorithm</a:t>
            </a:r>
            <a:endParaRPr lang="en-US" sz="3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10" name="Content Placeholder 9"/>
          <p:cNvSpPr>
            <a:spLocks noGrp="1"/>
          </p:cNvSpPr>
          <p:nvPr>
            <p:ph idx="1"/>
          </p:nvPr>
        </p:nvSpPr>
        <p:spPr/>
        <p:txBody>
          <a:bodyPr/>
          <a:p>
            <a:r>
              <a:rPr lang="en-US" sz="2000" b="1"/>
              <a:t>Overfitting</a:t>
            </a:r>
            <a:r>
              <a:rPr lang="en-US" sz="2000"/>
              <a:t> is a practical problem while building a Decision-Tree model. The problem of overfitting is considered when the algorithm continues to go deeper and deeper to reduce the training-set error but results with an increased test-set error. So, accuracy of prediction for our model goes down. It generally happens when we build many branches due to outliers and irregularities in data.</a:t>
            </a:r>
            <a:endParaRPr lang="en-US" sz="2000"/>
          </a:p>
          <a:p>
            <a:r>
              <a:rPr lang="en-US" sz="1800" b="1"/>
              <a:t>Pre-Pruning</a:t>
            </a:r>
            <a:r>
              <a:rPr lang="en-IN" altLang="en-US" sz="1800" b="1"/>
              <a:t>-</a:t>
            </a:r>
            <a:endParaRPr lang="en-US" sz="1800" b="1"/>
          </a:p>
          <a:p>
            <a:pPr marL="0" indent="0">
              <a:buNone/>
            </a:pPr>
            <a:r>
              <a:rPr lang="en-IN" altLang="en-US" sz="1600"/>
              <a:t>	</a:t>
            </a:r>
            <a:r>
              <a:rPr lang="en-US" sz="1600"/>
              <a:t>In pre-pruning, we stop the tree construction a bit early. We prefer not to split a </a:t>
            </a:r>
            <a:r>
              <a:rPr lang="en-IN" altLang="en-US" sz="1600"/>
              <a:t> 	</a:t>
            </a:r>
            <a:r>
              <a:rPr lang="en-US" sz="1600"/>
              <a:t>node if its goodness measure is below a threshold value. But it is difficult to </a:t>
            </a:r>
            <a:r>
              <a:rPr lang="en-IN" altLang="en-US" sz="1600"/>
              <a:t> 	</a:t>
            </a:r>
            <a:r>
              <a:rPr lang="en-US" sz="1600"/>
              <a:t>choose an appropriate stopping point.</a:t>
            </a:r>
            <a:endParaRPr lang="en-US" sz="1600"/>
          </a:p>
          <a:p>
            <a:endParaRPr lang="en-US" sz="1600"/>
          </a:p>
          <a:p>
            <a:r>
              <a:rPr lang="en-US" sz="1800" b="1"/>
              <a:t>Post-Pruning</a:t>
            </a:r>
            <a:r>
              <a:rPr lang="en-IN" altLang="en-US" sz="1800" b="1"/>
              <a:t>-</a:t>
            </a:r>
            <a:endParaRPr lang="en-US" sz="1800" b="1"/>
          </a:p>
          <a:p>
            <a:pPr marL="0" indent="0">
              <a:buNone/>
            </a:pPr>
            <a:r>
              <a:rPr lang="en-IN" altLang="en-US" sz="1600"/>
              <a:t>	</a:t>
            </a:r>
            <a:r>
              <a:rPr lang="en-US" sz="1600"/>
              <a:t>In post-pruning, we go deeper and deeper in the tree to build a complete tree. </a:t>
            </a:r>
            <a:r>
              <a:rPr lang="en-IN" altLang="en-US" sz="1600"/>
              <a:t>	</a:t>
            </a:r>
            <a:r>
              <a:rPr lang="en-US" sz="1600"/>
              <a:t>If the tree shows the overfitting problem then pruning is done as a post-pruning </a:t>
            </a:r>
            <a:r>
              <a:rPr lang="en-IN" altLang="en-US" sz="1600"/>
              <a:t>	</a:t>
            </a:r>
            <a:r>
              <a:rPr lang="en-US" sz="1600"/>
              <a:t>step. We use the cross-validation data to check the effect of our pruning. Using </a:t>
            </a:r>
            <a:r>
              <a:rPr lang="en-IN" altLang="en-US" sz="1600"/>
              <a:t>	</a:t>
            </a:r>
            <a:r>
              <a:rPr lang="en-US" sz="1600"/>
              <a:t>cross-validation data, we test whether expanding a node will result in improve </a:t>
            </a:r>
            <a:r>
              <a:rPr lang="en-IN" altLang="en-US" sz="1600"/>
              <a:t>	</a:t>
            </a:r>
            <a:r>
              <a:rPr lang="en-US" sz="1600"/>
              <a:t>or not</a:t>
            </a:r>
            <a:r>
              <a:rPr lang="en-IN" altLang="en-US" sz="1600"/>
              <a:t>.</a:t>
            </a:r>
            <a:endParaRPr lang="en-IN" altLang="en-US" sz="1600"/>
          </a:p>
        </p:txBody>
      </p:sp>
      <p:sp>
        <p:nvSpPr>
          <p:cNvPr id="2" name="Slide Number Placeholder 1"/>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2020-02-06-at-14.42.42"/>
          <p:cNvPicPr>
            <a:picLocks noChangeAspect="1"/>
          </p:cNvPicPr>
          <p:nvPr>
            <p:ph idx="1"/>
          </p:nvPr>
        </p:nvPicPr>
        <p:blipFill>
          <a:blip r:embed="rId1"/>
          <a:stretch>
            <a:fillRect/>
          </a:stretch>
        </p:blipFill>
        <p:spPr>
          <a:xfrm>
            <a:off x="457200" y="436245"/>
            <a:ext cx="8229600" cy="5676900"/>
          </a:xfrm>
          <a:prstGeom prst="rect">
            <a:avLst/>
          </a:prstGeom>
        </p:spPr>
      </p:pic>
      <p:sp>
        <p:nvSpPr>
          <p:cNvPr id="4" name="Slide Number Placeholder 3"/>
          <p:cNvSpPr>
            <a:spLocks noGrp="1"/>
          </p:cNvSpPr>
          <p:nvPr>
            <p:ph type="sldNum" sz="quarter" idx="12"/>
          </p:nvPr>
        </p:nvSpPr>
        <p:spPr/>
        <p:txBody>
          <a:bodyPr/>
          <a:p>
            <a:fld id="{6BADB497-F7F0-410A-A3FB-D4A8EE9A2665}"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ed Rectangle 4"/>
          <p:cNvSpPr/>
          <p:nvPr/>
        </p:nvSpPr>
        <p:spPr>
          <a:xfrm>
            <a:off x="457200" y="213360"/>
            <a:ext cx="7941945" cy="565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sz="3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Attribute selection measures</a:t>
            </a:r>
            <a:endParaRPr lang="en-US" sz="3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174750"/>
            <a:ext cx="7941945" cy="1562735"/>
          </a:xfrm>
        </p:spPr>
        <p:txBody>
          <a:bodyPr/>
          <a:lstStyle/>
          <a:p>
            <a:pPr marL="0" indent="0">
              <a:buClrTx/>
              <a:buSzPct val="70000"/>
              <a:buFont typeface="+mj-lt"/>
              <a:buNone/>
            </a:pPr>
            <a:r>
              <a:rPr lang="en-IN" altLang="en-US" sz="2000" dirty="0">
                <a:latin typeface="Times New Roman" panose="02020603050405020304" pitchFamily="18" charset="0"/>
                <a:cs typeface="Times New Roman" panose="02020603050405020304" pitchFamily="18" charset="0"/>
                <a:sym typeface="+mn-ea"/>
              </a:rPr>
              <a:t>1.Gini index -F</a:t>
            </a:r>
            <a:r>
              <a:rPr lang="en-IN" altLang="en-US" sz="2000" dirty="0">
                <a:latin typeface="Times New Roman" panose="02020603050405020304" pitchFamily="18" charset="0"/>
                <a:cs typeface="Times New Roman" panose="02020603050405020304" pitchFamily="18" charset="0"/>
              </a:rPr>
              <a:t>avors larger partitions and easy to implement.</a:t>
            </a:r>
            <a:endParaRPr lang="en-IN" altLang="en-US" sz="2000" dirty="0">
              <a:latin typeface="Times New Roman" panose="02020603050405020304" pitchFamily="18" charset="0"/>
              <a:cs typeface="Times New Roman" panose="02020603050405020304" pitchFamily="18" charset="0"/>
            </a:endParaRPr>
          </a:p>
          <a:p>
            <a:pPr marL="0" indent="0">
              <a:buClrTx/>
              <a:buSzPct val="70000"/>
              <a:buFont typeface="+mj-lt"/>
              <a:buNone/>
            </a:pPr>
            <a:r>
              <a:rPr lang="en-IN" altLang="en-US" sz="2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Information gain</a:t>
            </a:r>
            <a:r>
              <a:rPr lang="en-IN" altLang="en-US" sz="2000" dirty="0">
                <a:latin typeface="Times New Roman" panose="02020603050405020304" pitchFamily="18" charset="0"/>
                <a:cs typeface="Times New Roman" panose="02020603050405020304" pitchFamily="18" charset="0"/>
              </a:rPr>
              <a:t>.</a:t>
            </a:r>
            <a:endParaRPr lang="en-IN" altLang="en-US" sz="2000" dirty="0">
              <a:latin typeface="Times New Roman" panose="02020603050405020304" pitchFamily="18" charset="0"/>
              <a:cs typeface="Times New Roman" panose="02020603050405020304" pitchFamily="18" charset="0"/>
            </a:endParaRPr>
          </a:p>
          <a:p>
            <a:pPr marL="0" indent="0">
              <a:buClrTx/>
              <a:buSzPct val="70000"/>
              <a:buNone/>
            </a:pPr>
            <a:r>
              <a:rPr lang="en-IN" altLang="en-US" sz="2000" dirty="0">
                <a:latin typeface="Times New Roman" panose="02020603050405020304" pitchFamily="18" charset="0"/>
                <a:cs typeface="Times New Roman" panose="02020603050405020304" pitchFamily="18" charset="0"/>
              </a:rPr>
              <a:t>  Entropy-Entropy measures the impurity in the given dataset.</a:t>
            </a:r>
            <a:endParaRPr lang="en-IN" altLang="en-US" sz="2000" dirty="0">
              <a:latin typeface="Times New Roman" panose="02020603050405020304" pitchFamily="18" charset="0"/>
              <a:cs typeface="Times New Roman" panose="02020603050405020304" pitchFamily="18" charset="0"/>
            </a:endParaRPr>
          </a:p>
          <a:p>
            <a:pPr marL="0" indent="0">
              <a:buClrTx/>
              <a:buSzPct val="70000"/>
              <a:buFont typeface="+mj-lt"/>
              <a:buNone/>
            </a:pPr>
            <a:endParaRPr lang="en-IN" alt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fld id="{6BADB497-F7F0-410A-A3FB-D4A8EE9A2665}" type="slidenum">
              <a:rPr lang="en-IN" smtClean="0"/>
            </a:fld>
            <a:endParaRPr lang="en-IN"/>
          </a:p>
        </p:txBody>
      </p:sp>
      <p:pic>
        <p:nvPicPr>
          <p:cNvPr id="6" name="Content Placeholder 5" descr="decision tree"/>
          <p:cNvPicPr>
            <a:picLocks noChangeAspect="1"/>
          </p:cNvPicPr>
          <p:nvPr>
            <p:ph sz="half" idx="2"/>
          </p:nvPr>
        </p:nvPicPr>
        <p:blipFill>
          <a:blip r:embed="rId1"/>
          <a:stretch>
            <a:fillRect/>
          </a:stretch>
        </p:blipFill>
        <p:spPr>
          <a:xfrm>
            <a:off x="683895" y="2997200"/>
            <a:ext cx="4038600" cy="3706495"/>
          </a:xfrm>
          <a:prstGeom prst="rect">
            <a:avLst/>
          </a:prstGeom>
        </p:spPr>
      </p:pic>
      <p:pic>
        <p:nvPicPr>
          <p:cNvPr id="7" name="Picture 6" descr="dddeccision"/>
          <p:cNvPicPr>
            <a:picLocks noChangeAspect="1"/>
          </p:cNvPicPr>
          <p:nvPr/>
        </p:nvPicPr>
        <p:blipFill>
          <a:blip r:embed="rId2"/>
          <a:stretch>
            <a:fillRect/>
          </a:stretch>
        </p:blipFill>
        <p:spPr>
          <a:xfrm>
            <a:off x="4860290" y="3011805"/>
            <a:ext cx="4095750" cy="3522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p>
            <a:r>
              <a:rPr lang="en-IN" altLang="en-US" sz="3000">
                <a:latin typeface="Times New Roman" panose="02020603050405020304" pitchFamily="18" charset="0"/>
                <a:cs typeface="Times New Roman" panose="02020603050405020304" pitchFamily="18" charset="0"/>
              </a:rPr>
              <a:t>Steps involved-</a:t>
            </a:r>
            <a:endParaRPr lang="en-IN" altLang="en-US" sz="300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r>
              <a:rPr lang="en-IN" altLang="en-US" sz="2000">
                <a:latin typeface="Times New Roman" panose="02020603050405020304" pitchFamily="18" charset="0"/>
                <a:cs typeface="Times New Roman" panose="02020603050405020304" pitchFamily="18" charset="0"/>
                <a:sym typeface="+mn-ea"/>
              </a:rPr>
              <a:t>I</a:t>
            </a:r>
            <a:r>
              <a:rPr lang="en-US" sz="2000">
                <a:latin typeface="Times New Roman" panose="02020603050405020304" pitchFamily="18" charset="0"/>
                <a:cs typeface="Times New Roman" panose="02020603050405020304" pitchFamily="18" charset="0"/>
                <a:sym typeface="+mn-ea"/>
              </a:rPr>
              <a:t>mport libraries</a:t>
            </a:r>
            <a:r>
              <a:rPr lang="en-IN" altLang="en-US" sz="2000">
                <a:latin typeface="Times New Roman" panose="02020603050405020304" pitchFamily="18" charset="0"/>
                <a:cs typeface="Times New Roman" panose="02020603050405020304" pitchFamily="18" charset="0"/>
                <a:sym typeface="+mn-ea"/>
              </a:rPr>
              <a:t> and Datasets</a:t>
            </a:r>
            <a:endParaRPr lang="en-IN" altLang="en-US" sz="2000">
              <a:latin typeface="Times New Roman" panose="02020603050405020304" pitchFamily="18" charset="0"/>
              <a:cs typeface="Times New Roman" panose="02020603050405020304" pitchFamily="18" charset="0"/>
              <a:sym typeface="+mn-ea"/>
            </a:endParaRPr>
          </a:p>
          <a:p>
            <a:pPr algn="just"/>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Exploratory data analysis</a:t>
            </a:r>
            <a:endPar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Declare feature vector and target variable</a:t>
            </a:r>
            <a:endPar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Split data into separate training and test set</a:t>
            </a:r>
            <a:endPar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Feature engineering</a:t>
            </a:r>
            <a:endPar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Decision Tree classifier with criterion gini-index</a:t>
            </a:r>
            <a:endPar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Decision Tree classifier with criterion entropy</a:t>
            </a:r>
            <a:endPar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Confusion matrix</a:t>
            </a:r>
            <a:endPar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sym typeface="+mn-ea"/>
              </a:rPr>
              <a:t>Classification report</a:t>
            </a:r>
            <a:endParaRPr lang="en-IN" altLang="en-US" sz="2000">
              <a:latin typeface="Times New Roman" panose="02020603050405020304" pitchFamily="18" charset="0"/>
              <a:cs typeface="Times New Roman" panose="02020603050405020304" pitchFamily="18" charset="0"/>
              <a:sym typeface="+mn-ea"/>
            </a:endParaRPr>
          </a:p>
          <a:p>
            <a:endParaRPr lang="en-IN" altLang="en-US" sz="20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normAutofit/>
          </a:bodyPr>
          <a:lstStyle/>
          <a:p>
            <a:fld id="{6BADB497-F7F0-410A-A3FB-D4A8EE9A2665}" type="slidenum">
              <a:rPr lang="en-IN" smtClean="0"/>
            </a:fld>
            <a:endParaRPr lang="en-IN"/>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4295</Words>
  <Application>WPS Presentation</Application>
  <PresentationFormat>On-screen Show (4:3)</PresentationFormat>
  <Paragraphs>153</Paragraphs>
  <Slides>16</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Times New Roman</vt:lpstr>
      <vt:lpstr>Calibri</vt:lpstr>
      <vt:lpstr>Times New Roman</vt:lpstr>
      <vt:lpstr>Microsoft YaHei</vt:lpstr>
      <vt:lpstr>Arial Unicode MS</vt:lpstr>
      <vt:lpstr>Green Color</vt:lpstr>
      <vt:lpstr>PowerPoint 演示文稿</vt:lpstr>
      <vt:lpstr>CONTENTS </vt:lpstr>
      <vt:lpstr>PowerPoint 演示文稿</vt:lpstr>
      <vt:lpstr>Decision tree algorithm terminology</vt:lpstr>
      <vt:lpstr>PowerPoint 演示文稿</vt:lpstr>
      <vt:lpstr>Overfitting in Decision Tree algorithm</vt:lpstr>
      <vt:lpstr>PowerPoint 演示文稿</vt:lpstr>
      <vt:lpstr>Attribute selection measures</vt:lpstr>
      <vt:lpstr>Steps involved-</vt:lpstr>
      <vt:lpstr>PowerPoint 演示文稿</vt:lpstr>
      <vt:lpstr>Applications-</vt:lpstr>
      <vt:lpstr>PowerPoint 演示文稿</vt:lpstr>
      <vt:lpstr>CONCLUSION</vt:lpstr>
      <vt:lpstr>Reference</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Windows User</dc:creator>
  <cp:lastModifiedBy>ANIL</cp:lastModifiedBy>
  <cp:revision>385</cp:revision>
  <dcterms:created xsi:type="dcterms:W3CDTF">2019-09-22T06:11:00Z</dcterms:created>
  <dcterms:modified xsi:type="dcterms:W3CDTF">2021-09-08T10:42:22Z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EDE9AAF364F947BDBA10A43F70984D0D</vt:lpwstr>
  </property>
</Properties>
</file>