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68" r:id="rId4"/>
    <p:sldId id="283" r:id="rId5"/>
    <p:sldId id="285" r:id="rId6"/>
    <p:sldId id="338" r:id="rId7"/>
    <p:sldId id="354" r:id="rId8"/>
    <p:sldId id="305" r:id="rId9"/>
    <p:sldId id="271" r:id="rId10"/>
    <p:sldId id="347" r:id="rId11"/>
    <p:sldId id="342" r:id="rId12"/>
    <p:sldId id="343" r:id="rId13"/>
    <p:sldId id="317" r:id="rId14"/>
    <p:sldId id="267" r:id="rId15"/>
    <p:sldId id="353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86679" autoAdjust="0"/>
  </p:normalViewPr>
  <p:slideViewPr>
    <p:cSldViewPr>
      <p:cViewPr>
        <p:scale>
          <a:sx n="70" d="100"/>
          <a:sy n="70" d="100"/>
        </p:scale>
        <p:origin x="-1404" y="-168"/>
      </p:cViewPr>
      <p:guideLst>
        <p:guide orient="horz" pos="216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C61BD-D69E-41DD-ADC7-6988A50ACA9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1ACB7-2F96-4FCB-85C5-3A2951DF28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FB9740A-0F8F-4251-B5FB-E34FA4392847}" type="datetime1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4DD537-FE25-44FC-B2E9-0D97FDCA7088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03D775-3AC0-4A9B-922D-02235B415FA3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E8846A-E530-47E2-89E4-2CF750734DF4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0C448C-D390-438D-A32A-C4AD34519E81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4078D8-F8AC-452F-A277-A1E605BFC96C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A76EC9-1419-4DB7-BE5A-252EC9EC9266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29CD9B1-D24E-4B8E-A5C9-8CA882EC4AA2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6195BFF-27EE-49D9-BB2D-6E55122FF279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4123B7-F534-40F0-92F0-7A4B77F57014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1918AA-E0FD-481A-A9E8-964D2329C720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4CD0E65-BF79-4CAB-9F2B-4BFFDF3A8672}" type="datetime1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85926"/>
            <a:ext cx="9144000" cy="706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4214818"/>
            <a:ext cx="414340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  <a:endParaRPr lang="en-I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ANIL M A </a:t>
            </a:r>
            <a:endParaRPr lang="en-I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I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670" y="1700808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9144000" cy="1571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1680"/>
                <a:gridCol w="7132320"/>
              </a:tblGrid>
              <a:tr h="1571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 kern="15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3810" marR="3810" marT="3810" marB="38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IN" sz="1600" kern="150" dirty="0">
                        <a:effectLst/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3810"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"/>
            <a:ext cx="8229600" cy="5713095"/>
          </a:xfrm>
        </p:spPr>
        <p:txBody>
          <a:bodyPr/>
          <a:p>
            <a:endParaRPr lang="en-US" sz="2500"/>
          </a:p>
          <a:p>
            <a:pPr marL="0" indent="0">
              <a:buNone/>
            </a:pPr>
            <a:r>
              <a:rPr lang="en-IN" altLang="en-US" sz="2500"/>
              <a:t> 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Random Forest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capable of performing both Classification and Regression tasks.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capable of handling large datasets with high dimensionality.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enhances the accuracy of the model and prevents the overfitting issue.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IN" altLang="en-US" sz="3000"/>
              <a:t>    </a:t>
            </a:r>
            <a:r>
              <a:rPr lang="en-US" sz="3000"/>
              <a:t>Disadvantages of Random Forest</a:t>
            </a:r>
            <a:r>
              <a:rPr lang="en-IN" altLang="en-US" sz="3000"/>
              <a:t>-</a:t>
            </a:r>
            <a:endParaRPr lang="en-US" sz="3000"/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Although random forest can be used for both classification and regression tasks, it is not more suitable for Regression tasks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Applications of Random Forest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four sectors where Random forest mostly used: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Banking sector mostly uses this algorithm for the identification of loan risk.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With the help of this algorithm, disease trends and risks of the disease can be identified.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Land Use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We can identify the areas of similar land use by this algorithm.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Marketing trends can be identified using this algorithm.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45085"/>
            <a:ext cx="8153400" cy="718185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BADB497-F7F0-410A-A3FB-D4A8EE9A2665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9677" y="836930"/>
            <a:ext cx="8915400" cy="32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In this project, I build a </a:t>
            </a:r>
            <a:r>
              <a:rPr lang="en-IN" altLang="en-US" sz="20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Random forest</a:t>
            </a:r>
            <a:r>
              <a:rPr lang="en-US" sz="20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 model to predict the </a:t>
            </a:r>
            <a:r>
              <a:rPr lang="en-IN" altLang="en-US" sz="20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Cancer type for future reference if a person has similar kind of disease</a:t>
            </a:r>
            <a:r>
              <a:rPr lang="en-US" sz="20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. The model yields a very good performance as indicated by the model accuracy </a:t>
            </a:r>
            <a:r>
              <a:rPr lang="en-IN" altLang="en-US" sz="20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in the</a:t>
            </a:r>
            <a:r>
              <a:rPr lang="en-US" sz="20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 case which was found to be 0.</a:t>
            </a:r>
            <a:r>
              <a:rPr lang="en-IN" altLang="en-US" sz="20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95</a:t>
            </a:r>
            <a:r>
              <a:rPr lang="en-US" sz="20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.</a:t>
            </a:r>
            <a:endParaRPr lang="en-US" sz="20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The confusion matrix and classification report yields very good model performance.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50000"/>
              </a:lnSpc>
              <a:spcAft>
                <a:spcPts val="1000"/>
              </a:spcAft>
            </a:pPr>
            <a:r>
              <a:rPr lang="en-US" sz="1600" dirty="0">
                <a:latin typeface="Times New Roman" panose="02020603050405020304"/>
                <a:ea typeface="Calibri" panose="020F0502020204030204"/>
                <a:cs typeface="Times New Roman" panose="02020603050405020304"/>
              </a:rPr>
              <a:t> </a:t>
            </a:r>
            <a:endParaRPr lang="en-IN" sz="1600" dirty="0">
              <a:effectLst/>
              <a:latin typeface="Calibri" panose="020F0502020204030204"/>
              <a:ea typeface="Calibri" panose="020F05020202040302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116965"/>
            <a:ext cx="8689975" cy="4639310"/>
          </a:xfrm>
          <a:solidFill>
            <a:schemeClr val="bg1"/>
          </a:solidFill>
        </p:spPr>
        <p:txBody>
          <a:bodyPr>
            <a:normAutofit fontScale="35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sz="49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5715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work done in this project is inspired from following books and websites:-</a:t>
            </a:r>
            <a:endParaRPr lang="en-US" sz="5715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q"/>
            </a:pPr>
            <a:endParaRPr lang="en-US" sz="5715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5715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 on Machine Learning with Scikit-Learn and Tensorflow by Aurélién Géron</a:t>
            </a:r>
            <a:endParaRPr lang="en-US" sz="5715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5715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Machine Learning with Python by Andreas C. Müller and Sarah Guido</a:t>
            </a:r>
            <a:endParaRPr lang="en-US" sz="5715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5715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https://en.wikipedia.org/wiki/Random_forest</a:t>
            </a:r>
            <a:endParaRPr lang="en-US" sz="5715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5715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https://en.wikipedia.org/wiki/Entropy_(information_theory)</a:t>
            </a:r>
            <a:endParaRPr lang="en-US" sz="5715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5715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https://www.javatpoint.com/machine-learning-random-forest-algorithm</a:t>
            </a:r>
            <a:endParaRPr lang="en-US" sz="5715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None/>
            </a:pP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/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932940"/>
            <a:ext cx="8229600" cy="1910715"/>
          </a:xfrm>
        </p:spPr>
        <p:txBody>
          <a:bodyPr/>
          <a:p>
            <a:pPr algn="ctr"/>
            <a:r>
              <a:rPr lang="en-US" sz="3000"/>
              <a:t>“Live as if you were to die tomorrow. Learn as if</a:t>
            </a:r>
            <a:r>
              <a:rPr lang="en-IN" altLang="en-US" sz="3000"/>
              <a:t> </a:t>
            </a:r>
            <a:r>
              <a:rPr lang="en-US" sz="3000"/>
              <a:t>you were to live forever.” – Mahatma Gandhi</a:t>
            </a:r>
            <a:endParaRPr lang="en-US"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5" y="3128645"/>
            <a:ext cx="8001000" cy="121666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sz="9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9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BADB497-F7F0-410A-A3FB-D4A8EE9A2665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503680"/>
            <a:ext cx="8153400" cy="5283200"/>
          </a:xfrm>
          <a:noFill/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I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Regression Trees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algorithm terminology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algorithm intuition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dataset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Exploratory data analysis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Split data into separate training and test set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Confusion matrix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ADB497-F7F0-410A-A3FB-D4A8EE9A2665}" type="slidenum">
              <a:rPr lang="en-IN" smtClean="0"/>
            </a:fld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611505" y="45085"/>
            <a:ext cx="78486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30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altLang="en-US" sz="30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7748905" cy="176657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 supervised learning algorithm. The "forest" it builds, is an ensemble of decision trees, usually trained with the “bagging” method. The general idea of the bagging method is that a combination of learning models increases the overall result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0870" y="189230"/>
            <a:ext cx="78486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30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 Random forest</a:t>
            </a:r>
            <a:endParaRPr lang="en-IN" altLang="en-US" sz="30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BADB497-F7F0-410A-A3FB-D4A8EE9A2665}" type="slidenum">
              <a:rPr lang="en-IN" smtClean="0"/>
            </a:fld>
            <a:endParaRPr lang="en-IN"/>
          </a:p>
        </p:txBody>
      </p:sp>
      <p:pic>
        <p:nvPicPr>
          <p:cNvPr id="2" name="Content Placeholder 1" descr="random-forest-algorithm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65955" y="2565400"/>
            <a:ext cx="4220845" cy="3534410"/>
          </a:xfrm>
          <a:prstGeom prst="rect">
            <a:avLst/>
          </a:prstGeom>
        </p:spPr>
      </p:pic>
      <p:pic>
        <p:nvPicPr>
          <p:cNvPr id="5" name="Picture 4" descr="random-fore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" y="2565400"/>
            <a:ext cx="3855720" cy="3385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en-IN" altLang="en-US" sz="3000" u="sng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 terminology</a:t>
            </a:r>
            <a:endParaRPr lang="en-IN" altLang="en-US" sz="3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1174750"/>
            <a:ext cx="7908925" cy="265620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1.Bagging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2.Random subspace method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3.Training estimators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4.Perform inference by aggregating predictions of estimators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ADB497-F7F0-410A-A3FB-D4A8EE9A2665}" type="slidenum">
              <a:rPr lang="en-IN" smtClean="0"/>
            </a:fld>
            <a:endParaRPr lang="en-IN"/>
          </a:p>
        </p:txBody>
      </p:sp>
      <p:pic>
        <p:nvPicPr>
          <p:cNvPr id="3" name="Content Placeholder 2" descr="1_Wf91XObaX2zwow7mMwDmGw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5375" y="3258820"/>
            <a:ext cx="6897370" cy="2469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468630" y="621030"/>
            <a:ext cx="8207375" cy="587375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en-IN" altLang="en-US" sz="3000" u="sng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involved-</a:t>
            </a:r>
            <a:endParaRPr lang="en-IN" altLang="en-US" sz="3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mport libraries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Datasets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Exploratory data analysis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Pre-processing step</a:t>
            </a: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Fitting the Random forest algorithm to the Training set</a:t>
            </a: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Predicting the test result</a:t>
            </a: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 accuracy of the result (Creation of Confusion matrix)</a:t>
            </a: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None/>
            </a:pP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6BADB497-F7F0-410A-A3FB-D4A8EE9A2665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  <p:pic>
        <p:nvPicPr>
          <p:cNvPr id="7" name="Content Placeholder 6" descr="AutoML_detailed_pipeli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46355"/>
            <a:ext cx="9053195" cy="6008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229600" cy="4572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 Random forest n number of random records are taken from the data set having k number of records.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Individual decision trees are constructed for each sample.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Each decision tree will generate an output.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Final output is considered based on Majority Voting or Averaging for Classification and regression respectively.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BADB497-F7F0-410A-A3FB-D4A8EE9A2665}" type="slidenum">
              <a:rPr lang="en-IN" smtClean="0"/>
            </a:fld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683895" y="332740"/>
            <a:ext cx="7402195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 intuition</a:t>
            </a:r>
            <a:endParaRPr lang="en-IN" sz="30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Random Forest Hyperparameters-</a:t>
            </a:r>
            <a:endParaRPr lang="en-US" sz="3000" b="1" u="sng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844550"/>
            <a:ext cx="7947660" cy="5283200"/>
          </a:xfrm>
        </p:spPr>
        <p:txBody>
          <a:bodyPr/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Important Hyperparameters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Following hyperparameters increases the predictive power: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– number of trees the algorithm builds before averaging the predictions.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max_features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– maximum number of features random forest considers splitting a node.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mini_sample_leaf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– determines the minimum number of leaves required to split an internal node.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Following hyperparameters increases the speed: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n_jobs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– it tells the engine how many processors it is allowed to use. If the value is 1, it can use only one processor but if the value is -1 there is no limit.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– controls randomness of the sample. The model will always produce the same results if it has a definite value of random state and if it has been given the same hyperparameters and the same training data.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oob_score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– OOB means out of the bag. It is a random forest cross-validation method. In this one-third of the sample is not used to train the data instead used to evaluate its performance. These samples are called out of bag samples.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467995" y="189230"/>
            <a:ext cx="8207375" cy="492125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WORKING OF THE MODEL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BADB497-F7F0-410A-A3FB-D4A8EE9A2665}" type="slidenum">
              <a:rPr lang="en-IN" smtClean="0"/>
            </a:fld>
            <a:endParaRPr lang="en-IN"/>
          </a:p>
        </p:txBody>
      </p:sp>
      <p:pic>
        <p:nvPicPr>
          <p:cNvPr id="7" name="Content Placeholder 6" descr="RT_schematic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0" y="1116965"/>
            <a:ext cx="9157970" cy="4871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4177</Words>
  <Application>WPS Presentation</Application>
  <PresentationFormat>On-screen Show (4:3)</PresentationFormat>
  <Paragraphs>134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Times New Roman</vt:lpstr>
      <vt:lpstr>Calibri</vt:lpstr>
      <vt:lpstr>Microsoft YaHei</vt:lpstr>
      <vt:lpstr>Arial Unicode MS</vt:lpstr>
      <vt:lpstr>Orange Waves</vt:lpstr>
      <vt:lpstr>PowerPoint 演示文稿</vt:lpstr>
      <vt:lpstr>CONTENTS </vt:lpstr>
      <vt:lpstr>PowerPoint 演示文稿</vt:lpstr>
      <vt:lpstr>Random Forest algorithm terminology</vt:lpstr>
      <vt:lpstr>Steps involved-</vt:lpstr>
      <vt:lpstr>PowerPoint 演示文稿</vt:lpstr>
      <vt:lpstr>PowerPoint 演示文稿</vt:lpstr>
      <vt:lpstr>Random Forest Hyperparameters-</vt:lpstr>
      <vt:lpstr>PowerPoint 演示文稿</vt:lpstr>
      <vt:lpstr>PowerPoint 演示文稿</vt:lpstr>
      <vt:lpstr>Applications of Random Forest</vt:lpstr>
      <vt:lpstr>CONCLUSION</vt:lpstr>
      <vt:lpstr>Reference</vt:lpstr>
      <vt:lpstr>PowerPoint 演示文稿</vt:lpstr>
      <vt:lpstr>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Windows User</dc:creator>
  <cp:lastModifiedBy>ANIL</cp:lastModifiedBy>
  <cp:revision>400</cp:revision>
  <dcterms:created xsi:type="dcterms:W3CDTF">2019-09-22T06:11:00Z</dcterms:created>
  <dcterms:modified xsi:type="dcterms:W3CDTF">2021-09-08T10:41:58Z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1033-11.2.0.10265</vt:lpwstr>
  </property>
  <property fmtid="{D5CDD505-2E9C-101B-9397-08002B2CF9AE}" pid="3" name="ICV">
    <vt:lpwstr>5158C8383F30456BA55803C8CBA0010D</vt:lpwstr>
  </property>
</Properties>
</file>