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3" r:id="rId6"/>
    <p:sldId id="288" r:id="rId7"/>
    <p:sldId id="289" r:id="rId8"/>
    <p:sldId id="290" r:id="rId9"/>
    <p:sldId id="264" r:id="rId10"/>
    <p:sldId id="287" r:id="rId11"/>
  </p:sldIdLst>
  <p:sldSz cx="9144000" cy="5143500" type="screen16x9"/>
  <p:notesSz cx="6858000" cy="9144000"/>
  <p:embeddedFontLst>
    <p:embeddedFont>
      <p:font typeface="Fira Sans Extra Condensed SemiBold" charset="0"/>
      <p:regular r:id="rId13"/>
      <p:bold r:id="rId14"/>
      <p:italic r:id="rId15"/>
      <p:boldItalic r:id="rId16"/>
    </p:embeddedFont>
    <p:embeddedFont>
      <p:font typeface="Fira Sans Extra Condensed" charset="0"/>
      <p:regular r:id="rId17"/>
      <p:bold r:id="rId18"/>
      <p:italic r:id="rId19"/>
      <p:boldItalic r:id="rId20"/>
    </p:embeddedFont>
    <p:embeddedFont>
      <p:font typeface="Roboto" charset="0"/>
      <p:regular r:id="rId21"/>
      <p:bold r:id="rId22"/>
      <p:italic r:id="rId23"/>
      <p:boldItalic r:id="rId24"/>
    </p:embeddedFont>
    <p:embeddedFont>
      <p:font typeface="SimSun" pitchFamily="2" charset="-122"/>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09793D5-27DF-4D9A-905B-5589190610FA}">
  <a:tblStyle styleId="{F09793D5-27DF-4D9A-905B-5589190610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2"/>
    <p:restoredTop sz="94625"/>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4056076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e96fd5876e_0_5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e96fd5876e_0_5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064302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867536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09/icacci.2018.8554512"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www.jscdss.com/index.php/files/article/view/224" TargetMode="External"/><Relationship Id="rId4" Type="http://schemas.openxmlformats.org/officeDocument/2006/relationships/hyperlink" Target="https://doi.org/10.4236/jilsa.2017.9100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15"/>
          <p:cNvSpPr txBox="1">
            <a:spLocks noGrp="1"/>
          </p:cNvSpPr>
          <p:nvPr>
            <p:ph type="ctrTitle"/>
          </p:nvPr>
        </p:nvSpPr>
        <p:spPr>
          <a:xfrm>
            <a:off x="1263603" y="1074150"/>
            <a:ext cx="7423047"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3200" dirty="0"/>
              <a:t>A Deep Dive into Disease Prediction using Artificial Neural Networks: Insights from Data Analysis</a:t>
            </a:r>
            <a:endParaRPr sz="3200" dirty="0"/>
          </a:p>
        </p:txBody>
      </p:sp>
      <p:sp>
        <p:nvSpPr>
          <p:cNvPr id="47" name="Google Shape;47;p15"/>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Anil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3" name="Title 2">
            <a:extLst>
              <a:ext uri="{FF2B5EF4-FFF2-40B4-BE49-F238E27FC236}">
                <a16:creationId xmlns:a16="http://schemas.microsoft.com/office/drawing/2014/main" xmlns="" id="{7E1C1FAE-F137-427D-8B76-5875A2059BBC}"/>
              </a:ext>
            </a:extLst>
          </p:cNvPr>
          <p:cNvSpPr>
            <a:spLocks noGrp="1"/>
          </p:cNvSpPr>
          <p:nvPr>
            <p:ph type="title"/>
          </p:nvPr>
        </p:nvSpPr>
        <p:spPr>
          <a:xfrm>
            <a:off x="2257044" y="1974409"/>
            <a:ext cx="4629912" cy="1911800"/>
          </a:xfrm>
        </p:spPr>
        <p:txBody>
          <a:bodyPr>
            <a:normAutofit/>
          </a:bodyPr>
          <a:lstStyle/>
          <a:p>
            <a:r>
              <a:rPr lang="en-IN" sz="6600" dirty="0"/>
              <a:t>THANK YOU</a:t>
            </a:r>
          </a:p>
        </p:txBody>
      </p:sp>
      <p:sp>
        <p:nvSpPr>
          <p:cNvPr id="61" name="Google Shape;2205;p43">
            <a:extLst>
              <a:ext uri="{FF2B5EF4-FFF2-40B4-BE49-F238E27FC236}">
                <a16:creationId xmlns:a16="http://schemas.microsoft.com/office/drawing/2014/main" xmlns="" id="{830D9B55-4F7B-475F-B8CF-8CFC20E4AF7E}"/>
              </a:ext>
            </a:extLst>
          </p:cNvPr>
          <p:cNvSpPr/>
          <p:nvPr/>
        </p:nvSpPr>
        <p:spPr>
          <a:xfrm>
            <a:off x="4898958" y="1340424"/>
            <a:ext cx="2979300" cy="2979300"/>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AGENDA</a:t>
            </a:r>
            <a:endParaRPr dirty="0"/>
          </a:p>
        </p:txBody>
      </p:sp>
      <p:grpSp>
        <p:nvGrpSpPr>
          <p:cNvPr id="236" name="Google Shape;236;p16"/>
          <p:cNvGrpSpPr/>
          <p:nvPr/>
        </p:nvGrpSpPr>
        <p:grpSpPr>
          <a:xfrm>
            <a:off x="3297249" y="1109874"/>
            <a:ext cx="2653499" cy="596100"/>
            <a:chOff x="3297249" y="1109874"/>
            <a:chExt cx="265349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239" name="Google Shape;239;p16"/>
            <p:cNvSpPr txBox="1"/>
            <p:nvPr/>
          </p:nvSpPr>
          <p:spPr>
            <a:xfrm>
              <a:off x="3969548"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INTRODUCTION</a:t>
              </a:r>
              <a:endParaRPr sz="1800" b="1" dirty="0">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3350" y="1109875"/>
            <a:ext cx="2653450" cy="596100"/>
            <a:chOff x="6033350" y="1109875"/>
            <a:chExt cx="2653450" cy="596100"/>
          </a:xfrm>
        </p:grpSpPr>
        <p:sp>
          <p:nvSpPr>
            <p:cNvPr id="301" name="Google Shape;301;p16"/>
            <p:cNvSpPr txBox="1"/>
            <p:nvPr/>
          </p:nvSpPr>
          <p:spPr>
            <a:xfrm>
              <a:off x="6705600" y="124202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RESULTS AND</a:t>
              </a:r>
            </a:p>
            <a:p>
              <a:pPr marL="0" lvl="0" indent="0" algn="l"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DISCUSSION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297248" y="2589598"/>
            <a:ext cx="2653500" cy="596100"/>
            <a:chOff x="3297248" y="2589598"/>
            <a:chExt cx="2653500" cy="596100"/>
          </a:xfrm>
        </p:grpSpPr>
        <p:sp>
          <p:nvSpPr>
            <p:cNvPr id="306" name="Google Shape;306;p16"/>
            <p:cNvSpPr txBox="1"/>
            <p:nvPr/>
          </p:nvSpPr>
          <p:spPr>
            <a:xfrm>
              <a:off x="3969548" y="274910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LITERATURE </a:t>
              </a:r>
            </a:p>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REVIEW</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297248" y="4055023"/>
            <a:ext cx="2651452" cy="596100"/>
            <a:chOff x="3297248" y="4055023"/>
            <a:chExt cx="2651452" cy="596100"/>
          </a:xfrm>
        </p:grpSpPr>
        <p:sp>
          <p:nvSpPr>
            <p:cNvPr id="311" name="Google Shape;311;p16"/>
            <p:cNvSpPr txBox="1"/>
            <p:nvPr/>
          </p:nvSpPr>
          <p:spPr>
            <a:xfrm>
              <a:off x="3967500" y="418717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METHODOLOGY</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3350" y="2616950"/>
            <a:ext cx="2659902" cy="596100"/>
            <a:chOff x="6033350" y="2616950"/>
            <a:chExt cx="2659902" cy="596100"/>
          </a:xfrm>
        </p:grpSpPr>
        <p:sp>
          <p:nvSpPr>
            <p:cNvPr id="316" name="Google Shape;316;p16"/>
            <p:cNvSpPr txBox="1"/>
            <p:nvPr/>
          </p:nvSpPr>
          <p:spPr>
            <a:xfrm>
              <a:off x="6712052" y="2756445"/>
              <a:ext cx="1981200" cy="3877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CONCLUSION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19" name="Google Shape;319;p16"/>
          <p:cNvGrpSpPr/>
          <p:nvPr/>
        </p:nvGrpSpPr>
        <p:grpSpPr>
          <a:xfrm>
            <a:off x="6033350" y="4056000"/>
            <a:ext cx="2653450" cy="596100"/>
            <a:chOff x="6033350" y="4056000"/>
            <a:chExt cx="2653450" cy="596100"/>
          </a:xfrm>
        </p:grpSpPr>
        <p:sp>
          <p:nvSpPr>
            <p:cNvPr id="321" name="Google Shape;321;p16"/>
            <p:cNvSpPr txBox="1"/>
            <p:nvPr/>
          </p:nvSpPr>
          <p:spPr>
            <a:xfrm>
              <a:off x="6705600" y="4184122"/>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REFERENCES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24" name="Google Shape;324;p16"/>
          <p:cNvCxnSpPr>
            <a:cxnSpLocks/>
            <a:stCxn id="237" idx="4"/>
            <a:endCxn id="308" idx="0"/>
          </p:cNvCxnSpPr>
          <p:nvPr/>
        </p:nvCxnSpPr>
        <p:spPr>
          <a:xfrm>
            <a:off x="3595299" y="1705974"/>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cxnSpLocks/>
            <a:stCxn id="308" idx="4"/>
            <a:endCxn id="313" idx="0"/>
          </p:cNvCxnSpPr>
          <p:nvPr/>
        </p:nvCxnSpPr>
        <p:spPr>
          <a:xfrm>
            <a:off x="3595298" y="3185698"/>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01156" y="978789"/>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a:t>
            </a:r>
            <a:endParaRPr dirty="0"/>
          </a:p>
        </p:txBody>
      </p:sp>
      <p:grpSp>
        <p:nvGrpSpPr>
          <p:cNvPr id="349" name="Google Shape;349;p17"/>
          <p:cNvGrpSpPr/>
          <p:nvPr/>
        </p:nvGrpSpPr>
        <p:grpSpPr>
          <a:xfrm>
            <a:off x="439327" y="1652090"/>
            <a:ext cx="3343200" cy="1486360"/>
            <a:chOff x="695359" y="2302076"/>
            <a:chExt cx="3343200" cy="1486360"/>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DISEASE PREDICTION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695359" y="2655036"/>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Early detection</a:t>
              </a:r>
              <a:endParaRPr lang="en-US" dirty="0">
                <a:solidFill>
                  <a:schemeClr val="tx1"/>
                </a:solidFill>
                <a:latin typeface="Times New Roman" panose="02020603050405020304" pitchFamily="18" charset="0"/>
                <a:ea typeface="Roboto"/>
                <a:cs typeface="Times New Roman" panose="02020603050405020304" pitchFamily="18" charset="0"/>
                <a:sym typeface="Roboto"/>
              </a:endParaRPr>
            </a:p>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Preventive measures</a:t>
              </a:r>
            </a:p>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Public health planning</a:t>
              </a:r>
              <a:endParaRPr dirty="0">
                <a:solidFill>
                  <a:schemeClr val="tx1"/>
                </a:solidFill>
                <a:latin typeface="Times New Roman" panose="02020603050405020304" pitchFamily="18" charset="0"/>
                <a:ea typeface="Roboto"/>
                <a:cs typeface="Times New Roman" panose="02020603050405020304" pitchFamily="18" charset="0"/>
                <a:sym typeface="Roboto"/>
              </a:endParaRPr>
            </a:p>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Personalized medicine</a:t>
              </a:r>
              <a:endParaRPr dirty="0">
                <a:solidFill>
                  <a:schemeClr val="tx1"/>
                </a:solidFill>
                <a:latin typeface="Times New Roman" panose="02020603050405020304" pitchFamily="18" charset="0"/>
                <a:ea typeface="Roboto"/>
                <a:cs typeface="Times New Roman" panose="02020603050405020304" pitchFamily="18" charset="0"/>
                <a:sym typeface="Roboto"/>
              </a:endParaRPr>
            </a:p>
          </p:txBody>
        </p:sp>
      </p:grpSp>
      <p:grpSp>
        <p:nvGrpSpPr>
          <p:cNvPr id="352" name="Google Shape;352;p17"/>
          <p:cNvGrpSpPr/>
          <p:nvPr/>
        </p:nvGrpSpPr>
        <p:grpSpPr>
          <a:xfrm>
            <a:off x="5114996" y="2359225"/>
            <a:ext cx="3343200" cy="1488799"/>
            <a:chOff x="5114996" y="2302075"/>
            <a:chExt cx="3343200" cy="1488799"/>
          </a:xfrm>
        </p:grpSpPr>
        <p:sp>
          <p:nvSpPr>
            <p:cNvPr id="353" name="Google Shape;353;p17"/>
            <p:cNvSpPr txBox="1"/>
            <p:nvPr/>
          </p:nvSpPr>
          <p:spPr>
            <a:xfrm>
              <a:off x="5114996" y="2302075"/>
              <a:ext cx="2895148" cy="355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ML AND DL Advancement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114996" y="2657474"/>
              <a:ext cx="3343200" cy="1133400"/>
            </a:xfrm>
            <a:prstGeom prst="rect">
              <a:avLst/>
            </a:prstGeom>
            <a:noFill/>
            <a:ln>
              <a:noFill/>
            </a:ln>
          </p:spPr>
          <p:txBody>
            <a:bodyPr spcFirstLastPara="1" wrap="square" lIns="91425" tIns="91425" rIns="91425" bIns="91425" anchor="t" anchorCtr="0">
              <a:noAutofit/>
            </a:bodyPr>
            <a:lstStyle/>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Increased accuracy</a:t>
              </a:r>
            </a:p>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Improved data processing</a:t>
              </a:r>
            </a:p>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Integration with other technologies</a:t>
              </a:r>
            </a:p>
            <a:p>
              <a:pPr marL="320040" lvl="0" indent="-317500" algn="l" rtl="0">
                <a:spcBef>
                  <a:spcPts val="0"/>
                </a:spcBef>
                <a:spcAft>
                  <a:spcPts val="0"/>
                </a:spcAft>
                <a:buSzPts val="1400"/>
                <a:buFont typeface="Roboto"/>
                <a:buChar char="●"/>
              </a:pPr>
              <a:r>
                <a:rPr lang="en-US" b="0" i="0" dirty="0">
                  <a:solidFill>
                    <a:schemeClr val="tx1"/>
                  </a:solidFill>
                  <a:effectLst/>
                  <a:latin typeface="Times New Roman" panose="02020603050405020304" pitchFamily="18" charset="0"/>
                  <a:cs typeface="Times New Roman" panose="02020603050405020304" pitchFamily="18" charset="0"/>
                </a:rPr>
                <a:t>Faster identification of disease patterns</a:t>
              </a:r>
              <a:endParaRPr lang="en-IN" dirty="0">
                <a:solidFill>
                  <a:schemeClr val="tx1"/>
                </a:solidFill>
                <a:latin typeface="Times New Roman" panose="02020603050405020304" pitchFamily="18" charset="0"/>
                <a:cs typeface="Times New Roman" panose="02020603050405020304" pitchFamily="18" charset="0"/>
              </a:endParaRPr>
            </a:p>
            <a:p>
              <a:pPr marL="320040" lvl="0" indent="-317500" algn="l" rtl="0">
                <a:spcBef>
                  <a:spcPts val="0"/>
                </a:spcBef>
                <a:spcAft>
                  <a:spcPts val="0"/>
                </a:spcAft>
                <a:buSzPts val="1400"/>
                <a:buFont typeface="Roboto"/>
                <a:buChar char="●"/>
              </a:pPr>
              <a:r>
                <a:rPr lang="en-IN" b="0" i="0" dirty="0">
                  <a:solidFill>
                    <a:schemeClr val="tx1"/>
                  </a:solidFill>
                  <a:effectLst/>
                  <a:latin typeface="Times New Roman" panose="02020603050405020304" pitchFamily="18" charset="0"/>
                  <a:cs typeface="Times New Roman" panose="02020603050405020304" pitchFamily="18" charset="0"/>
                </a:rPr>
                <a:t>Automated disease diagnosis</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LITERATURE REVIEW</a:t>
            </a:r>
            <a:endParaRPr dirty="0"/>
          </a:p>
        </p:txBody>
      </p:sp>
      <p:grpSp>
        <p:nvGrpSpPr>
          <p:cNvPr id="88" name="Google Shape;788;p24">
            <a:extLst>
              <a:ext uri="{FF2B5EF4-FFF2-40B4-BE49-F238E27FC236}">
                <a16:creationId xmlns:a16="http://schemas.microsoft.com/office/drawing/2014/main" xmlns="" id="{D39AD8A3-BBFA-48AE-8BB4-24D05B6CA479}"/>
              </a:ext>
            </a:extLst>
          </p:cNvPr>
          <p:cNvGrpSpPr/>
          <p:nvPr/>
        </p:nvGrpSpPr>
        <p:grpSpPr>
          <a:xfrm>
            <a:off x="457200" y="1492649"/>
            <a:ext cx="2909328" cy="2471118"/>
            <a:chOff x="726125" y="238125"/>
            <a:chExt cx="6167750" cy="5238750"/>
          </a:xfrm>
        </p:grpSpPr>
        <p:sp>
          <p:nvSpPr>
            <p:cNvPr id="89" name="Google Shape;789;p24">
              <a:extLst>
                <a:ext uri="{FF2B5EF4-FFF2-40B4-BE49-F238E27FC236}">
                  <a16:creationId xmlns:a16="http://schemas.microsoft.com/office/drawing/2014/main" xmlns="" id="{A398D01F-BFBC-4732-ACBD-DF768097BC5A}"/>
                </a:ext>
              </a:extLst>
            </p:cNvPr>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790;p24">
              <a:extLst>
                <a:ext uri="{FF2B5EF4-FFF2-40B4-BE49-F238E27FC236}">
                  <a16:creationId xmlns:a16="http://schemas.microsoft.com/office/drawing/2014/main" xmlns="" id="{4F76809F-5B56-4F56-966D-4349DF4C52F7}"/>
                </a:ext>
              </a:extLst>
            </p:cNvPr>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791;p24">
              <a:extLst>
                <a:ext uri="{FF2B5EF4-FFF2-40B4-BE49-F238E27FC236}">
                  <a16:creationId xmlns:a16="http://schemas.microsoft.com/office/drawing/2014/main" xmlns="" id="{9FA7337D-86A7-4A14-A0CD-1703E0D3667F}"/>
                </a:ext>
              </a:extLst>
            </p:cNvPr>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792;p24">
              <a:extLst>
                <a:ext uri="{FF2B5EF4-FFF2-40B4-BE49-F238E27FC236}">
                  <a16:creationId xmlns:a16="http://schemas.microsoft.com/office/drawing/2014/main" xmlns="" id="{C4EE8EDA-17FE-40DD-8A20-DBEFC15A953E}"/>
                </a:ext>
              </a:extLst>
            </p:cNvPr>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793;p24">
              <a:extLst>
                <a:ext uri="{FF2B5EF4-FFF2-40B4-BE49-F238E27FC236}">
                  <a16:creationId xmlns:a16="http://schemas.microsoft.com/office/drawing/2014/main" xmlns="" id="{F126B460-0DFB-4E5E-8B77-21C042123563}"/>
                </a:ext>
              </a:extLst>
            </p:cNvPr>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794;p24">
              <a:extLst>
                <a:ext uri="{FF2B5EF4-FFF2-40B4-BE49-F238E27FC236}">
                  <a16:creationId xmlns:a16="http://schemas.microsoft.com/office/drawing/2014/main" xmlns="" id="{B21281F7-DA54-4F82-BD31-EF618A12D575}"/>
                </a:ext>
              </a:extLst>
            </p:cNvPr>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795;p24">
              <a:extLst>
                <a:ext uri="{FF2B5EF4-FFF2-40B4-BE49-F238E27FC236}">
                  <a16:creationId xmlns:a16="http://schemas.microsoft.com/office/drawing/2014/main" xmlns="" id="{7D0CA2E8-C922-40ED-BA8A-9DF839D32661}"/>
                </a:ext>
              </a:extLst>
            </p:cNvPr>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96;p24">
              <a:extLst>
                <a:ext uri="{FF2B5EF4-FFF2-40B4-BE49-F238E27FC236}">
                  <a16:creationId xmlns:a16="http://schemas.microsoft.com/office/drawing/2014/main" xmlns="" id="{247A8599-CFE7-4239-9828-22BF37054495}"/>
                </a:ext>
              </a:extLst>
            </p:cNvPr>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797;p24">
              <a:extLst>
                <a:ext uri="{FF2B5EF4-FFF2-40B4-BE49-F238E27FC236}">
                  <a16:creationId xmlns:a16="http://schemas.microsoft.com/office/drawing/2014/main" xmlns="" id="{6BAE031B-4082-42A3-8EA9-4E1171B63374}"/>
                </a:ext>
              </a:extLst>
            </p:cNvPr>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798;p24">
              <a:extLst>
                <a:ext uri="{FF2B5EF4-FFF2-40B4-BE49-F238E27FC236}">
                  <a16:creationId xmlns:a16="http://schemas.microsoft.com/office/drawing/2014/main" xmlns="" id="{D405FD34-E36D-468D-AB2E-8E8F05FFB8F6}"/>
                </a:ext>
              </a:extLst>
            </p:cNvPr>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9;p24">
              <a:extLst>
                <a:ext uri="{FF2B5EF4-FFF2-40B4-BE49-F238E27FC236}">
                  <a16:creationId xmlns:a16="http://schemas.microsoft.com/office/drawing/2014/main" xmlns="" id="{949AB4C6-134C-4568-88EA-71C56C4D12E7}"/>
                </a:ext>
              </a:extLst>
            </p:cNvPr>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00;p24">
              <a:extLst>
                <a:ext uri="{FF2B5EF4-FFF2-40B4-BE49-F238E27FC236}">
                  <a16:creationId xmlns:a16="http://schemas.microsoft.com/office/drawing/2014/main" xmlns="" id="{C4404859-73A7-43D2-AF90-44D4F3093913}"/>
                </a:ext>
              </a:extLst>
            </p:cNvPr>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01;p24">
              <a:extLst>
                <a:ext uri="{FF2B5EF4-FFF2-40B4-BE49-F238E27FC236}">
                  <a16:creationId xmlns:a16="http://schemas.microsoft.com/office/drawing/2014/main" xmlns="" id="{70A5A307-D334-43B6-ABB7-A07A544688C4}"/>
                </a:ext>
              </a:extLst>
            </p:cNvPr>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02;p24">
              <a:extLst>
                <a:ext uri="{FF2B5EF4-FFF2-40B4-BE49-F238E27FC236}">
                  <a16:creationId xmlns:a16="http://schemas.microsoft.com/office/drawing/2014/main" xmlns="" id="{57582F1A-A7A2-4DF2-BBE5-BCA43C647672}"/>
                </a:ext>
              </a:extLst>
            </p:cNvPr>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3;p24">
              <a:extLst>
                <a:ext uri="{FF2B5EF4-FFF2-40B4-BE49-F238E27FC236}">
                  <a16:creationId xmlns:a16="http://schemas.microsoft.com/office/drawing/2014/main" xmlns="" id="{62AD9428-B911-4A2F-A0BA-55F9BC4E602F}"/>
                </a:ext>
              </a:extLst>
            </p:cNvPr>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4;p24">
              <a:extLst>
                <a:ext uri="{FF2B5EF4-FFF2-40B4-BE49-F238E27FC236}">
                  <a16:creationId xmlns:a16="http://schemas.microsoft.com/office/drawing/2014/main" xmlns="" id="{552A6631-822D-4CAD-86F9-8C95C5CB99EE}"/>
                </a:ext>
              </a:extLst>
            </p:cNvPr>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5;p24">
              <a:extLst>
                <a:ext uri="{FF2B5EF4-FFF2-40B4-BE49-F238E27FC236}">
                  <a16:creationId xmlns:a16="http://schemas.microsoft.com/office/drawing/2014/main" xmlns="" id="{F4AB123F-658B-47F7-805A-B7F5800CF143}"/>
                </a:ext>
              </a:extLst>
            </p:cNvPr>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6;p24">
              <a:extLst>
                <a:ext uri="{FF2B5EF4-FFF2-40B4-BE49-F238E27FC236}">
                  <a16:creationId xmlns:a16="http://schemas.microsoft.com/office/drawing/2014/main" xmlns="" id="{CEE508CA-A931-4920-A6A9-3BC4C89C2255}"/>
                </a:ext>
              </a:extLst>
            </p:cNvPr>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7;p24">
              <a:extLst>
                <a:ext uri="{FF2B5EF4-FFF2-40B4-BE49-F238E27FC236}">
                  <a16:creationId xmlns:a16="http://schemas.microsoft.com/office/drawing/2014/main" xmlns="" id="{93A59EE4-5BF1-4476-93CD-0AD40F7A3DCD}"/>
                </a:ext>
              </a:extLst>
            </p:cNvPr>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8;p24">
              <a:extLst>
                <a:ext uri="{FF2B5EF4-FFF2-40B4-BE49-F238E27FC236}">
                  <a16:creationId xmlns:a16="http://schemas.microsoft.com/office/drawing/2014/main" xmlns="" id="{FE192DFD-D974-4967-89B2-48E2AA40D498}"/>
                </a:ext>
              </a:extLst>
            </p:cNvPr>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9;p24">
              <a:extLst>
                <a:ext uri="{FF2B5EF4-FFF2-40B4-BE49-F238E27FC236}">
                  <a16:creationId xmlns:a16="http://schemas.microsoft.com/office/drawing/2014/main" xmlns="" id="{82D464C8-2197-4EB2-BD9C-E933410D25C3}"/>
                </a:ext>
              </a:extLst>
            </p:cNvPr>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10;p24">
              <a:extLst>
                <a:ext uri="{FF2B5EF4-FFF2-40B4-BE49-F238E27FC236}">
                  <a16:creationId xmlns:a16="http://schemas.microsoft.com/office/drawing/2014/main" xmlns="" id="{3ED1E789-8A87-456F-94B1-C4C7B85EEAAD}"/>
                </a:ext>
              </a:extLst>
            </p:cNvPr>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11;p24">
              <a:extLst>
                <a:ext uri="{FF2B5EF4-FFF2-40B4-BE49-F238E27FC236}">
                  <a16:creationId xmlns:a16="http://schemas.microsoft.com/office/drawing/2014/main" xmlns="" id="{AEB73AC7-7699-425E-A8B0-85F3EDA62469}"/>
                </a:ext>
              </a:extLst>
            </p:cNvPr>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12;p24">
              <a:extLst>
                <a:ext uri="{FF2B5EF4-FFF2-40B4-BE49-F238E27FC236}">
                  <a16:creationId xmlns:a16="http://schemas.microsoft.com/office/drawing/2014/main" xmlns="" id="{6DA988A8-A80A-40E5-967D-81FA7E0BDE31}"/>
                </a:ext>
              </a:extLst>
            </p:cNvPr>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3;p24">
              <a:extLst>
                <a:ext uri="{FF2B5EF4-FFF2-40B4-BE49-F238E27FC236}">
                  <a16:creationId xmlns:a16="http://schemas.microsoft.com/office/drawing/2014/main" xmlns="" id="{DD62BBD4-92C0-494E-997E-2D7270BC5B4A}"/>
                </a:ext>
              </a:extLst>
            </p:cNvPr>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4;p24">
              <a:extLst>
                <a:ext uri="{FF2B5EF4-FFF2-40B4-BE49-F238E27FC236}">
                  <a16:creationId xmlns:a16="http://schemas.microsoft.com/office/drawing/2014/main" xmlns="" id="{30564690-A3B7-432C-BAF1-BED24846B516}"/>
                </a:ext>
              </a:extLst>
            </p:cNvPr>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15;p24">
              <a:extLst>
                <a:ext uri="{FF2B5EF4-FFF2-40B4-BE49-F238E27FC236}">
                  <a16:creationId xmlns:a16="http://schemas.microsoft.com/office/drawing/2014/main" xmlns="" id="{F60B49D5-3719-43BF-B76E-00E9D9A196B2}"/>
                </a:ext>
              </a:extLst>
            </p:cNvPr>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16;p24">
              <a:extLst>
                <a:ext uri="{FF2B5EF4-FFF2-40B4-BE49-F238E27FC236}">
                  <a16:creationId xmlns:a16="http://schemas.microsoft.com/office/drawing/2014/main" xmlns="" id="{9A94B2A1-6D98-4275-ACCE-0D1BFA441847}"/>
                </a:ext>
              </a:extLst>
            </p:cNvPr>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17;p24">
              <a:extLst>
                <a:ext uri="{FF2B5EF4-FFF2-40B4-BE49-F238E27FC236}">
                  <a16:creationId xmlns:a16="http://schemas.microsoft.com/office/drawing/2014/main" xmlns="" id="{30CFDA7B-CD76-42FE-8DFC-43CDAA614738}"/>
                </a:ext>
              </a:extLst>
            </p:cNvPr>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8;p24">
              <a:extLst>
                <a:ext uri="{FF2B5EF4-FFF2-40B4-BE49-F238E27FC236}">
                  <a16:creationId xmlns:a16="http://schemas.microsoft.com/office/drawing/2014/main" xmlns="" id="{1A6A99E2-DD67-4AB7-832B-0C78944E40A1}"/>
                </a:ext>
              </a:extLst>
            </p:cNvPr>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9;p24">
              <a:extLst>
                <a:ext uri="{FF2B5EF4-FFF2-40B4-BE49-F238E27FC236}">
                  <a16:creationId xmlns:a16="http://schemas.microsoft.com/office/drawing/2014/main" xmlns="" id="{AED2AB90-F43B-4C9F-ADE7-0D0DC01F6FA8}"/>
                </a:ext>
              </a:extLst>
            </p:cNvPr>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20;p24">
              <a:extLst>
                <a:ext uri="{FF2B5EF4-FFF2-40B4-BE49-F238E27FC236}">
                  <a16:creationId xmlns:a16="http://schemas.microsoft.com/office/drawing/2014/main" xmlns="" id="{4B2FF061-3B45-4E24-AA01-8CD2C2E62286}"/>
                </a:ext>
              </a:extLst>
            </p:cNvPr>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21;p24">
              <a:extLst>
                <a:ext uri="{FF2B5EF4-FFF2-40B4-BE49-F238E27FC236}">
                  <a16:creationId xmlns:a16="http://schemas.microsoft.com/office/drawing/2014/main" xmlns="" id="{FF6C0C5D-06EA-4CEC-867B-014CB3972882}"/>
                </a:ext>
              </a:extLst>
            </p:cNvPr>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22;p24">
              <a:extLst>
                <a:ext uri="{FF2B5EF4-FFF2-40B4-BE49-F238E27FC236}">
                  <a16:creationId xmlns:a16="http://schemas.microsoft.com/office/drawing/2014/main" xmlns="" id="{1F34430C-51F9-4546-A201-31470CF013C2}"/>
                </a:ext>
              </a:extLst>
            </p:cNvPr>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23;p24">
              <a:extLst>
                <a:ext uri="{FF2B5EF4-FFF2-40B4-BE49-F238E27FC236}">
                  <a16:creationId xmlns:a16="http://schemas.microsoft.com/office/drawing/2014/main" xmlns="" id="{2D44BFFB-6E0C-48E3-AA76-99C7650AFE6C}"/>
                </a:ext>
              </a:extLst>
            </p:cNvPr>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24;p24">
              <a:extLst>
                <a:ext uri="{FF2B5EF4-FFF2-40B4-BE49-F238E27FC236}">
                  <a16:creationId xmlns:a16="http://schemas.microsoft.com/office/drawing/2014/main" xmlns="" id="{AF369E41-8F1C-4459-B8A8-5DE687DF35FB}"/>
                </a:ext>
              </a:extLst>
            </p:cNvPr>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25;p24">
              <a:extLst>
                <a:ext uri="{FF2B5EF4-FFF2-40B4-BE49-F238E27FC236}">
                  <a16:creationId xmlns:a16="http://schemas.microsoft.com/office/drawing/2014/main" xmlns="" id="{C2CC2B9E-156A-4B7E-89D6-FE2F5BF1457F}"/>
                </a:ext>
              </a:extLst>
            </p:cNvPr>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26;p24">
              <a:extLst>
                <a:ext uri="{FF2B5EF4-FFF2-40B4-BE49-F238E27FC236}">
                  <a16:creationId xmlns:a16="http://schemas.microsoft.com/office/drawing/2014/main" xmlns="" id="{2CEC00AE-216C-4EB8-826F-05D200B02A08}"/>
                </a:ext>
              </a:extLst>
            </p:cNvPr>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27;p24">
              <a:extLst>
                <a:ext uri="{FF2B5EF4-FFF2-40B4-BE49-F238E27FC236}">
                  <a16:creationId xmlns:a16="http://schemas.microsoft.com/office/drawing/2014/main" xmlns="" id="{2313CC82-1C72-41D6-8F41-257E0541DEBE}"/>
                </a:ext>
              </a:extLst>
            </p:cNvPr>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8;p24">
              <a:extLst>
                <a:ext uri="{FF2B5EF4-FFF2-40B4-BE49-F238E27FC236}">
                  <a16:creationId xmlns:a16="http://schemas.microsoft.com/office/drawing/2014/main" xmlns="" id="{7FEA9767-B825-4B95-9CB6-49C48A3E69E8}"/>
                </a:ext>
              </a:extLst>
            </p:cNvPr>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9;p24">
              <a:extLst>
                <a:ext uri="{FF2B5EF4-FFF2-40B4-BE49-F238E27FC236}">
                  <a16:creationId xmlns:a16="http://schemas.microsoft.com/office/drawing/2014/main" xmlns="" id="{96708407-7C14-4ECB-BFD1-8C122E3B61F4}"/>
                </a:ext>
              </a:extLst>
            </p:cNvPr>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30;p24">
              <a:extLst>
                <a:ext uri="{FF2B5EF4-FFF2-40B4-BE49-F238E27FC236}">
                  <a16:creationId xmlns:a16="http://schemas.microsoft.com/office/drawing/2014/main" xmlns="" id="{BDDA89D8-FB79-4164-80BD-870060D152CD}"/>
                </a:ext>
              </a:extLst>
            </p:cNvPr>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31;p24">
              <a:extLst>
                <a:ext uri="{FF2B5EF4-FFF2-40B4-BE49-F238E27FC236}">
                  <a16:creationId xmlns:a16="http://schemas.microsoft.com/office/drawing/2014/main" xmlns="" id="{3721A6FF-1452-49D3-9577-5B1627D667A6}"/>
                </a:ext>
              </a:extLst>
            </p:cNvPr>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32;p24">
              <a:extLst>
                <a:ext uri="{FF2B5EF4-FFF2-40B4-BE49-F238E27FC236}">
                  <a16:creationId xmlns:a16="http://schemas.microsoft.com/office/drawing/2014/main" xmlns="" id="{811D3449-57F4-4569-8094-845352586F03}"/>
                </a:ext>
              </a:extLst>
            </p:cNvPr>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3;p24">
              <a:extLst>
                <a:ext uri="{FF2B5EF4-FFF2-40B4-BE49-F238E27FC236}">
                  <a16:creationId xmlns:a16="http://schemas.microsoft.com/office/drawing/2014/main" xmlns="" id="{8758EEF7-4E97-45AC-A00E-B8B1B2B60500}"/>
                </a:ext>
              </a:extLst>
            </p:cNvPr>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4;p24">
              <a:extLst>
                <a:ext uri="{FF2B5EF4-FFF2-40B4-BE49-F238E27FC236}">
                  <a16:creationId xmlns:a16="http://schemas.microsoft.com/office/drawing/2014/main" xmlns="" id="{047131D3-8888-4F84-A39F-9F48A7BF3D08}"/>
                </a:ext>
              </a:extLst>
            </p:cNvPr>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5;p24">
              <a:extLst>
                <a:ext uri="{FF2B5EF4-FFF2-40B4-BE49-F238E27FC236}">
                  <a16:creationId xmlns:a16="http://schemas.microsoft.com/office/drawing/2014/main" xmlns="" id="{4358DFB2-322A-4A05-A2C4-99E54EA5951B}"/>
                </a:ext>
              </a:extLst>
            </p:cNvPr>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6;p24">
              <a:extLst>
                <a:ext uri="{FF2B5EF4-FFF2-40B4-BE49-F238E27FC236}">
                  <a16:creationId xmlns:a16="http://schemas.microsoft.com/office/drawing/2014/main" xmlns="" id="{0C27A35F-8D39-421F-B8E0-DB3CD9EB489C}"/>
                </a:ext>
              </a:extLst>
            </p:cNvPr>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7;p24">
              <a:extLst>
                <a:ext uri="{FF2B5EF4-FFF2-40B4-BE49-F238E27FC236}">
                  <a16:creationId xmlns:a16="http://schemas.microsoft.com/office/drawing/2014/main" xmlns="" id="{A2C9A543-B9C6-415C-A7F2-11A790E9568D}"/>
                </a:ext>
              </a:extLst>
            </p:cNvPr>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8;p24">
              <a:extLst>
                <a:ext uri="{FF2B5EF4-FFF2-40B4-BE49-F238E27FC236}">
                  <a16:creationId xmlns:a16="http://schemas.microsoft.com/office/drawing/2014/main" xmlns="" id="{F165FD6D-A700-4D96-9C4E-40129A4E5623}"/>
                </a:ext>
              </a:extLst>
            </p:cNvPr>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9;p24">
              <a:extLst>
                <a:ext uri="{FF2B5EF4-FFF2-40B4-BE49-F238E27FC236}">
                  <a16:creationId xmlns:a16="http://schemas.microsoft.com/office/drawing/2014/main" xmlns="" id="{A82CCCBF-A8C3-4D9F-9695-94394CC2D63A}"/>
                </a:ext>
              </a:extLst>
            </p:cNvPr>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40;p24">
              <a:extLst>
                <a:ext uri="{FF2B5EF4-FFF2-40B4-BE49-F238E27FC236}">
                  <a16:creationId xmlns:a16="http://schemas.microsoft.com/office/drawing/2014/main" xmlns="" id="{579B79F3-3BBC-4722-B116-EB6ED2929126}"/>
                </a:ext>
              </a:extLst>
            </p:cNvPr>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41;p24">
              <a:extLst>
                <a:ext uri="{FF2B5EF4-FFF2-40B4-BE49-F238E27FC236}">
                  <a16:creationId xmlns:a16="http://schemas.microsoft.com/office/drawing/2014/main" xmlns="" id="{47F1B993-2E2B-4840-8F1B-FBABAD6F6948}"/>
                </a:ext>
              </a:extLst>
            </p:cNvPr>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42;p24">
              <a:extLst>
                <a:ext uri="{FF2B5EF4-FFF2-40B4-BE49-F238E27FC236}">
                  <a16:creationId xmlns:a16="http://schemas.microsoft.com/office/drawing/2014/main" xmlns="" id="{4AB81F4C-05DC-4956-8178-CFA327811E61}"/>
                </a:ext>
              </a:extLst>
            </p:cNvPr>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43;p24">
              <a:extLst>
                <a:ext uri="{FF2B5EF4-FFF2-40B4-BE49-F238E27FC236}">
                  <a16:creationId xmlns:a16="http://schemas.microsoft.com/office/drawing/2014/main" xmlns="" id="{2B481634-DCC4-4777-8427-7565F3D047F9}"/>
                </a:ext>
              </a:extLst>
            </p:cNvPr>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44;p24">
              <a:extLst>
                <a:ext uri="{FF2B5EF4-FFF2-40B4-BE49-F238E27FC236}">
                  <a16:creationId xmlns:a16="http://schemas.microsoft.com/office/drawing/2014/main" xmlns="" id="{0FFA330E-6AC9-4188-A80F-C264D0BD51BB}"/>
                </a:ext>
              </a:extLst>
            </p:cNvPr>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45;p24">
              <a:extLst>
                <a:ext uri="{FF2B5EF4-FFF2-40B4-BE49-F238E27FC236}">
                  <a16:creationId xmlns:a16="http://schemas.microsoft.com/office/drawing/2014/main" xmlns="" id="{9563EDE4-0DE0-488A-821E-E0EA12D15E8B}"/>
                </a:ext>
              </a:extLst>
            </p:cNvPr>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46;p24">
              <a:extLst>
                <a:ext uri="{FF2B5EF4-FFF2-40B4-BE49-F238E27FC236}">
                  <a16:creationId xmlns:a16="http://schemas.microsoft.com/office/drawing/2014/main" xmlns="" id="{38D223BE-E712-4C4E-BE5D-137FBA5DFB1A}"/>
                </a:ext>
              </a:extLst>
            </p:cNvPr>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47;p24">
              <a:extLst>
                <a:ext uri="{FF2B5EF4-FFF2-40B4-BE49-F238E27FC236}">
                  <a16:creationId xmlns:a16="http://schemas.microsoft.com/office/drawing/2014/main" xmlns="" id="{7838BF4D-2010-4956-9312-B42136C2188C}"/>
                </a:ext>
              </a:extLst>
            </p:cNvPr>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48;p24">
              <a:extLst>
                <a:ext uri="{FF2B5EF4-FFF2-40B4-BE49-F238E27FC236}">
                  <a16:creationId xmlns:a16="http://schemas.microsoft.com/office/drawing/2014/main" xmlns="" id="{9A578A79-080C-4146-837B-9BC4DC6EFE5B}"/>
                </a:ext>
              </a:extLst>
            </p:cNvPr>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49;p24">
              <a:extLst>
                <a:ext uri="{FF2B5EF4-FFF2-40B4-BE49-F238E27FC236}">
                  <a16:creationId xmlns:a16="http://schemas.microsoft.com/office/drawing/2014/main" xmlns="" id="{1CE9D8B0-1A1D-43CF-B47B-9BDFB25A666D}"/>
                </a:ext>
              </a:extLst>
            </p:cNvPr>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50;p24">
              <a:extLst>
                <a:ext uri="{FF2B5EF4-FFF2-40B4-BE49-F238E27FC236}">
                  <a16:creationId xmlns:a16="http://schemas.microsoft.com/office/drawing/2014/main" xmlns="" id="{D43CC4CD-C112-45C3-B9E7-8C07D3DBBB8E}"/>
                </a:ext>
              </a:extLst>
            </p:cNvPr>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51;p24">
              <a:extLst>
                <a:ext uri="{FF2B5EF4-FFF2-40B4-BE49-F238E27FC236}">
                  <a16:creationId xmlns:a16="http://schemas.microsoft.com/office/drawing/2014/main" xmlns="" id="{EA4ED247-BAB1-440C-9CF8-649284B2902B}"/>
                </a:ext>
              </a:extLst>
            </p:cNvPr>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F2B97CA0-40CC-4E88-9DFD-68DCD811AE07}"/>
              </a:ext>
            </a:extLst>
          </p:cNvPr>
          <p:cNvSpPr txBox="1"/>
          <p:nvPr/>
        </p:nvSpPr>
        <p:spPr>
          <a:xfrm>
            <a:off x="3762673" y="1436814"/>
            <a:ext cx="5010912" cy="332398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research[1] describes a study that used machine learning algorithms to classify skin diseases based on image features, and found that selecting the appropriate algorithm and feature extraction strategies were crucial for achieving high precision.</a:t>
            </a:r>
          </a:p>
          <a:p>
            <a:pPr marL="285750" indent="-285750">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 study[2] compared different AI algorithms for the diagnosis of various diseases, such as heart disease, diabetes, liver disease, dengue, and hepatitis. The study found that different algorithms had varying accuracy rates and emphasized the importance of selecting the appropriate algorithm for each disease.</a:t>
            </a:r>
          </a:p>
          <a:p>
            <a:pPr marL="285750" indent="-285750">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This study[3] discusses the use of data mining techniques for disease classification, highlighting their increased use but limited focus on developing consistent procedures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METHODOLOGY</a:t>
            </a:r>
            <a:endParaRPr dirty="0"/>
          </a:p>
        </p:txBody>
      </p:sp>
      <p:grpSp>
        <p:nvGrpSpPr>
          <p:cNvPr id="642" name="Google Shape;642;p22"/>
          <p:cNvGrpSpPr/>
          <p:nvPr/>
        </p:nvGrpSpPr>
        <p:grpSpPr>
          <a:xfrm>
            <a:off x="3154023" y="962679"/>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2"/>
          <p:cNvGrpSpPr/>
          <p:nvPr/>
        </p:nvGrpSpPr>
        <p:grpSpPr>
          <a:xfrm>
            <a:off x="4035915" y="1478218"/>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cxnSpLocks/>
            <a:endCxn id="692" idx="0"/>
          </p:cNvCxnSpPr>
          <p:nvPr/>
        </p:nvCxnSpPr>
        <p:spPr>
          <a:xfrm rot="5400000">
            <a:off x="4096210" y="1062288"/>
            <a:ext cx="597136" cy="234725"/>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2879564" cy="824600"/>
            <a:chOff x="457200" y="959300"/>
            <a:chExt cx="2879564" cy="824600"/>
          </a:xfrm>
        </p:grpSpPr>
        <p:grpSp>
          <p:nvGrpSpPr>
            <p:cNvPr id="697" name="Google Shape;697;p22"/>
            <p:cNvGrpSpPr/>
            <p:nvPr/>
          </p:nvGrpSpPr>
          <p:grpSpPr>
            <a:xfrm>
              <a:off x="914400" y="959300"/>
              <a:ext cx="2422364" cy="824600"/>
              <a:chOff x="457200" y="959300"/>
              <a:chExt cx="2422364"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EDA</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422364"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rgbClr val="000000"/>
                    </a:solidFill>
                    <a:latin typeface="Roboto"/>
                    <a:ea typeface="Roboto"/>
                    <a:cs typeface="Roboto"/>
                    <a:sym typeface="Roboto"/>
                  </a:rPr>
                  <a:t>Data </a:t>
                </a:r>
                <a:r>
                  <a:rPr lang="en-IN" dirty="0" err="1">
                    <a:solidFill>
                      <a:srgbClr val="000000"/>
                    </a:solidFill>
                    <a:latin typeface="Roboto"/>
                    <a:ea typeface="Roboto"/>
                    <a:cs typeface="Roboto"/>
                    <a:sym typeface="Roboto"/>
                  </a:rPr>
                  <a:t>preprocessing</a:t>
                </a:r>
                <a:r>
                  <a:rPr lang="en-IN" dirty="0">
                    <a:solidFill>
                      <a:srgbClr val="000000"/>
                    </a:solidFill>
                    <a:latin typeface="Roboto"/>
                    <a:ea typeface="Roboto"/>
                    <a:cs typeface="Roboto"/>
                    <a:sym typeface="Roboto"/>
                  </a:rPr>
                  <a:t> and exploratory data analysis was performed</a:t>
                </a:r>
                <a:endParaRPr dirty="0">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677122" cy="824600"/>
            <a:chOff x="457200" y="2970300"/>
            <a:chExt cx="2677122" cy="824600"/>
          </a:xfrm>
        </p:grpSpPr>
        <p:grpSp>
          <p:nvGrpSpPr>
            <p:cNvPr id="702" name="Google Shape;702;p22"/>
            <p:cNvGrpSpPr/>
            <p:nvPr/>
          </p:nvGrpSpPr>
          <p:grpSpPr>
            <a:xfrm>
              <a:off x="914399" y="2970300"/>
              <a:ext cx="2219923" cy="824600"/>
              <a:chOff x="457199" y="2984950"/>
              <a:chExt cx="2219923"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TESTING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199" y="3326550"/>
                <a:ext cx="2219923"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rgbClr val="000000"/>
                    </a:solidFill>
                    <a:latin typeface="Roboto"/>
                    <a:ea typeface="Roboto"/>
                    <a:cs typeface="Roboto"/>
                    <a:sym typeface="Roboto"/>
                  </a:rPr>
                  <a:t>The ANN model was tested on the test dataset</a:t>
                </a:r>
                <a:endParaRPr dirty="0">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518200" cy="824600"/>
            <a:chOff x="457200" y="1964800"/>
            <a:chExt cx="2518200" cy="824600"/>
          </a:xfrm>
        </p:grpSpPr>
        <p:grpSp>
          <p:nvGrpSpPr>
            <p:cNvPr id="707" name="Google Shape;707;p22"/>
            <p:cNvGrpSpPr/>
            <p:nvPr/>
          </p:nvGrpSpPr>
          <p:grpSpPr>
            <a:xfrm>
              <a:off x="914400" y="1964800"/>
              <a:ext cx="2061000" cy="824600"/>
              <a:chOff x="457200" y="2087425"/>
              <a:chExt cx="20610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TRAINING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rgbClr val="000000"/>
                    </a:solidFill>
                    <a:latin typeface="Roboto"/>
                    <a:ea typeface="Roboto"/>
                    <a:cs typeface="Roboto"/>
                    <a:sym typeface="Roboto"/>
                  </a:rPr>
                  <a:t>Model was trained for certain epochs</a:t>
                </a:r>
                <a:endParaRPr dirty="0">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3037723" cy="967432"/>
            <a:chOff x="457200" y="3975800"/>
            <a:chExt cx="3037723" cy="967432"/>
          </a:xfrm>
        </p:grpSpPr>
        <p:grpSp>
          <p:nvGrpSpPr>
            <p:cNvPr id="712" name="Google Shape;712;p22"/>
            <p:cNvGrpSpPr/>
            <p:nvPr/>
          </p:nvGrpSpPr>
          <p:grpSpPr>
            <a:xfrm>
              <a:off x="914399" y="3975800"/>
              <a:ext cx="2580524" cy="967432"/>
              <a:chOff x="457199" y="3975800"/>
              <a:chExt cx="2580524" cy="967432"/>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800" b="1" dirty="0">
                    <a:latin typeface="Fira Sans Extra Condensed"/>
                    <a:ea typeface="Fira Sans Extra Condensed"/>
                    <a:cs typeface="Fira Sans Extra Condensed"/>
                    <a:sym typeface="Fira Sans Extra Condensed"/>
                  </a:rPr>
                  <a:t>COMPARATIVE ANALYSIS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199" y="4460232"/>
                <a:ext cx="2580524"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rgbClr val="000000"/>
                    </a:solidFill>
                    <a:latin typeface="Roboto"/>
                    <a:ea typeface="Roboto"/>
                    <a:cs typeface="Roboto"/>
                    <a:sym typeface="Roboto"/>
                  </a:rPr>
                  <a:t>Model’s performance was compared with other mo</a:t>
                </a:r>
                <a:r>
                  <a:rPr lang="en-IN" dirty="0">
                    <a:latin typeface="Roboto"/>
                    <a:ea typeface="Roboto"/>
                    <a:cs typeface="Roboto"/>
                    <a:sym typeface="Roboto"/>
                  </a:rPr>
                  <a:t>dels</a:t>
                </a:r>
                <a:endParaRPr dirty="0">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07</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1462414"/>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latin typeface="Fira Sans Extra Condensed"/>
                    <a:ea typeface="Fira Sans Extra Condensed"/>
                    <a:cs typeface="Fira Sans Extra Condensed"/>
                    <a:sym typeface="Fira Sans Extra Condensed"/>
                  </a:rPr>
                  <a:t>MODEL BUILDING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rgbClr val="000000"/>
                    </a:solidFill>
                    <a:latin typeface="Roboto"/>
                    <a:ea typeface="Roboto"/>
                    <a:cs typeface="Roboto"/>
                    <a:sym typeface="Roboto"/>
                  </a:rPr>
                  <a:t>ANN Model was carefully built</a:t>
                </a:r>
                <a:endParaRPr dirty="0">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1" name="Google Shape;721;p22"/>
          <p:cNvGrpSpPr/>
          <p:nvPr/>
        </p:nvGrpSpPr>
        <p:grpSpPr>
          <a:xfrm>
            <a:off x="6168600" y="3473414"/>
            <a:ext cx="2518200" cy="824600"/>
            <a:chOff x="6168600" y="2970300"/>
            <a:chExt cx="2518200" cy="824600"/>
          </a:xfrm>
        </p:grpSpPr>
        <p:grpSp>
          <p:nvGrpSpPr>
            <p:cNvPr id="722" name="Google Shape;722;p22"/>
            <p:cNvGrpSpPr/>
            <p:nvPr/>
          </p:nvGrpSpPr>
          <p:grpSpPr>
            <a:xfrm>
              <a:off x="6168600" y="2970300"/>
              <a:ext cx="2061000" cy="824600"/>
              <a:chOff x="6625825" y="2984950"/>
              <a:chExt cx="2061000" cy="824600"/>
            </a:xfrm>
          </p:grpSpPr>
          <p:sp>
            <p:nvSpPr>
              <p:cNvPr id="723" name="Google Shape;723;p22"/>
              <p:cNvSpPr txBox="1"/>
              <p:nvPr/>
            </p:nvSpPr>
            <p:spPr>
              <a:xfrm>
                <a:off x="6625825" y="2984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latin typeface="Fira Sans Extra Condensed"/>
                    <a:ea typeface="Fira Sans Extra Condensed"/>
                    <a:cs typeface="Fira Sans Extra Condensed"/>
                    <a:sym typeface="Fira Sans Extra Condensed"/>
                  </a:rPr>
                  <a:t>RESULT ANALYSIS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24" name="Google Shape;724;p22"/>
              <p:cNvSpPr txBox="1"/>
              <p:nvPr/>
            </p:nvSpPr>
            <p:spPr>
              <a:xfrm>
                <a:off x="6625825" y="332655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rgbClr val="000000"/>
                    </a:solidFill>
                    <a:latin typeface="Roboto"/>
                    <a:ea typeface="Roboto"/>
                    <a:cs typeface="Roboto"/>
                    <a:sym typeface="Roboto"/>
                  </a:rPr>
                  <a:t>The results were analysed for insights</a:t>
                </a:r>
                <a:endParaRPr dirty="0">
                  <a:solidFill>
                    <a:srgbClr val="000000"/>
                  </a:solidFill>
                  <a:latin typeface="Roboto"/>
                  <a:ea typeface="Roboto"/>
                  <a:cs typeface="Roboto"/>
                  <a:sym typeface="Roboto"/>
                </a:endParaRPr>
              </a:p>
            </p:txBody>
          </p:sp>
        </p:grpSp>
        <p:sp>
          <p:nvSpPr>
            <p:cNvPr id="725" name="Google Shape;725;p22"/>
            <p:cNvSpPr txBox="1"/>
            <p:nvPr/>
          </p:nvSpPr>
          <p:spPr>
            <a:xfrm>
              <a:off x="8229600" y="2970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5688794" y="2467914"/>
            <a:ext cx="2998006" cy="875223"/>
            <a:chOff x="5688794" y="1964800"/>
            <a:chExt cx="2998006" cy="875223"/>
          </a:xfrm>
        </p:grpSpPr>
        <p:grpSp>
          <p:nvGrpSpPr>
            <p:cNvPr id="727" name="Google Shape;727;p22"/>
            <p:cNvGrpSpPr/>
            <p:nvPr/>
          </p:nvGrpSpPr>
          <p:grpSpPr>
            <a:xfrm>
              <a:off x="5688794" y="1964800"/>
              <a:ext cx="2540806" cy="875223"/>
              <a:chOff x="6146019" y="2087425"/>
              <a:chExt cx="2540806" cy="875223"/>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800" b="1" dirty="0">
                    <a:solidFill>
                      <a:srgbClr val="000000"/>
                    </a:solidFill>
                    <a:latin typeface="Fira Sans Extra Condensed"/>
                    <a:ea typeface="Fira Sans Extra Condensed"/>
                    <a:cs typeface="Fira Sans Extra Condensed"/>
                    <a:sym typeface="Fira Sans Extra Condensed"/>
                  </a:rPr>
                  <a:t>HYPERPARAMETER TUNING</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146019" y="2479648"/>
                <a:ext cx="2540806"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dirty="0">
                    <a:solidFill>
                      <a:srgbClr val="000000"/>
                    </a:solidFill>
                    <a:latin typeface="Roboto"/>
                    <a:ea typeface="Roboto"/>
                    <a:cs typeface="Roboto"/>
                    <a:sym typeface="Roboto"/>
                  </a:rPr>
                  <a:t>Best set of hyperparameters were </a:t>
                </a:r>
                <a:r>
                  <a:rPr lang="en-IN" dirty="0" err="1">
                    <a:solidFill>
                      <a:srgbClr val="000000"/>
                    </a:solidFill>
                    <a:latin typeface="Roboto"/>
                    <a:ea typeface="Roboto"/>
                    <a:cs typeface="Roboto"/>
                    <a:sym typeface="Roboto"/>
                  </a:rPr>
                  <a:t>choosen</a:t>
                </a:r>
                <a:endParaRPr dirty="0">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3" name="Title 2">
            <a:extLst>
              <a:ext uri="{FF2B5EF4-FFF2-40B4-BE49-F238E27FC236}">
                <a16:creationId xmlns:a16="http://schemas.microsoft.com/office/drawing/2014/main" xmlns="" id="{7E1C1FAE-F137-427D-8B76-5875A2059BBC}"/>
              </a:ext>
            </a:extLst>
          </p:cNvPr>
          <p:cNvSpPr>
            <a:spLocks noGrp="1"/>
          </p:cNvSpPr>
          <p:nvPr>
            <p:ph type="title"/>
          </p:nvPr>
        </p:nvSpPr>
        <p:spPr>
          <a:xfrm>
            <a:off x="0" y="231648"/>
            <a:ext cx="4629912" cy="829751"/>
          </a:xfrm>
        </p:spPr>
        <p:txBody>
          <a:bodyPr>
            <a:normAutofit/>
          </a:bodyPr>
          <a:lstStyle/>
          <a:p>
            <a:r>
              <a:rPr lang="en-IN" sz="3200" dirty="0"/>
              <a:t>Results (Continued…)</a:t>
            </a:r>
          </a:p>
        </p:txBody>
      </p:sp>
      <p:sp>
        <p:nvSpPr>
          <p:cNvPr id="5" name="Rectangle 2">
            <a:extLst>
              <a:ext uri="{FF2B5EF4-FFF2-40B4-BE49-F238E27FC236}">
                <a16:creationId xmlns:a16="http://schemas.microsoft.com/office/drawing/2014/main" xmlns="" id="{0FF798F7-F3CC-4DA4-8C70-40E020E094A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 descr="Chart, line chart&#10;&#10;Description automatically generated">
            <a:extLst>
              <a:ext uri="{FF2B5EF4-FFF2-40B4-BE49-F238E27FC236}">
                <a16:creationId xmlns:a16="http://schemas.microsoft.com/office/drawing/2014/main" xmlns="" id="{CB1054E5-5935-4008-A881-438418A033A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55886" y="1104215"/>
            <a:ext cx="2559916" cy="146039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3">
            <a:extLst>
              <a:ext uri="{FF2B5EF4-FFF2-40B4-BE49-F238E27FC236}">
                <a16:creationId xmlns:a16="http://schemas.microsoft.com/office/drawing/2014/main" xmlns="" id="{441B8430-46A9-4ACE-A45F-6C168B0184B5}"/>
              </a:ext>
            </a:extLst>
          </p:cNvPr>
          <p:cNvSpPr>
            <a:spLocks noChangeArrowheads="1"/>
          </p:cNvSpPr>
          <p:nvPr/>
        </p:nvSpPr>
        <p:spPr bwMode="auto">
          <a:xfrm>
            <a:off x="2919413" y="2553657"/>
            <a:ext cx="213360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2: Accuracy Plot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xmlns="" id="{9330C06D-A648-4B32-8775-2BE3A517EF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5" descr="Chart&#10;&#10;Description automatically generated">
            <a:extLst>
              <a:ext uri="{FF2B5EF4-FFF2-40B4-BE49-F238E27FC236}">
                <a16:creationId xmlns:a16="http://schemas.microsoft.com/office/drawing/2014/main" xmlns="" id="{E51A6394-29D8-4EE9-8F69-593ABA1F8136}"/>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92058" y="1075638"/>
            <a:ext cx="2468563" cy="146039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6">
            <a:extLst>
              <a:ext uri="{FF2B5EF4-FFF2-40B4-BE49-F238E27FC236}">
                <a16:creationId xmlns:a16="http://schemas.microsoft.com/office/drawing/2014/main" xmlns="" id="{8D0A2575-FA87-4635-9A1E-057BBA2D0942}"/>
              </a:ext>
            </a:extLst>
          </p:cNvPr>
          <p:cNvSpPr>
            <a:spLocks noChangeArrowheads="1"/>
          </p:cNvSpPr>
          <p:nvPr/>
        </p:nvSpPr>
        <p:spPr bwMode="auto">
          <a:xfrm>
            <a:off x="560998" y="2536518"/>
            <a:ext cx="1438656"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Figure 1: Losses plot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2" name="Picture 6" descr="A picture containing chart&#10;&#10;Description automatically generated">
            <a:extLst>
              <a:ext uri="{FF2B5EF4-FFF2-40B4-BE49-F238E27FC236}">
                <a16:creationId xmlns:a16="http://schemas.microsoft.com/office/drawing/2014/main" xmlns="" id="{A26C0BF8-3D73-4278-823B-8A33FC5F28AA}"/>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36442" y="2825602"/>
            <a:ext cx="2468563" cy="1834696"/>
          </a:xfrm>
          <a:prstGeom prst="rect">
            <a:avLst/>
          </a:prstGeom>
          <a:noFill/>
          <a:extLst>
            <a:ext uri="{909E8E84-426E-40DD-AFC4-6F175D3DCCD1}">
              <a14:hiddenFill xmlns:a14="http://schemas.microsoft.com/office/drawing/2010/main" xmlns="">
                <a:solidFill>
                  <a:srgbClr val="FFFFFF"/>
                </a:solidFill>
              </a14:hiddenFill>
            </a:ext>
          </a:extLst>
        </p:spPr>
      </p:pic>
      <p:pic>
        <p:nvPicPr>
          <p:cNvPr id="1031" name="Picture 7" descr="Chart&#10;&#10;Description automatically generated">
            <a:extLst>
              <a:ext uri="{FF2B5EF4-FFF2-40B4-BE49-F238E27FC236}">
                <a16:creationId xmlns:a16="http://schemas.microsoft.com/office/drawing/2014/main" xmlns="" id="{B33855A7-3BF7-46DB-9FEF-7839EABABB0D}"/>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746012" y="2762846"/>
            <a:ext cx="2422525" cy="186173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9">
            <a:extLst>
              <a:ext uri="{FF2B5EF4-FFF2-40B4-BE49-F238E27FC236}">
                <a16:creationId xmlns:a16="http://schemas.microsoft.com/office/drawing/2014/main" xmlns="" id="{81865BBF-5C46-4847-99CA-7C4566FD940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0">
            <a:extLst>
              <a:ext uri="{FF2B5EF4-FFF2-40B4-BE49-F238E27FC236}">
                <a16:creationId xmlns:a16="http://schemas.microsoft.com/office/drawing/2014/main" xmlns="" id="{A751CFF2-EEC4-4EF5-9484-E44FC8ACED11}"/>
              </a:ext>
            </a:extLst>
          </p:cNvPr>
          <p:cNvSpPr>
            <a:spLocks noChangeArrowheads="1"/>
          </p:cNvSpPr>
          <p:nvPr/>
        </p:nvSpPr>
        <p:spPr bwMode="auto">
          <a:xfrm>
            <a:off x="153905" y="4620280"/>
            <a:ext cx="242252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3: Confusion matrix on test data</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xmlns="" id="{29D680EC-BD2A-497B-9D07-EF57917F24D4}"/>
              </a:ext>
            </a:extLst>
          </p:cNvPr>
          <p:cNvSpPr>
            <a:spLocks noChangeArrowheads="1"/>
          </p:cNvSpPr>
          <p:nvPr/>
        </p:nvSpPr>
        <p:spPr bwMode="auto">
          <a:xfrm>
            <a:off x="2877343" y="4665631"/>
            <a:ext cx="2670048"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4: Confusion matrix on Validation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Google Shape;2205;p43">
            <a:extLst>
              <a:ext uri="{FF2B5EF4-FFF2-40B4-BE49-F238E27FC236}">
                <a16:creationId xmlns:a16="http://schemas.microsoft.com/office/drawing/2014/main" xmlns="" id="{F2BFD3B1-AB68-4926-967B-94D3F5968B42}"/>
              </a:ext>
            </a:extLst>
          </p:cNvPr>
          <p:cNvSpPr/>
          <p:nvPr/>
        </p:nvSpPr>
        <p:spPr>
          <a:xfrm>
            <a:off x="5106404" y="678184"/>
            <a:ext cx="4037596" cy="4032119"/>
          </a:xfrm>
          <a:prstGeom prst="ellipse">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xmlns="" id="{575F3014-0D8C-4F58-A4C8-B8D7D5E99A1E}"/>
              </a:ext>
            </a:extLst>
          </p:cNvPr>
          <p:cNvSpPr txBox="1"/>
          <p:nvPr/>
        </p:nvSpPr>
        <p:spPr>
          <a:xfrm>
            <a:off x="6175012" y="1985371"/>
            <a:ext cx="2923269" cy="138499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Very good accuracy of 99.87% was achieved after proper hyperparameter tuning </a:t>
            </a:r>
          </a:p>
          <a:p>
            <a:pPr marL="285750" indent="-285750"/>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Other model also performed well but ANN out-performed them</a:t>
            </a:r>
          </a:p>
        </p:txBody>
      </p:sp>
    </p:spTree>
    <p:extLst>
      <p:ext uri="{BB962C8B-B14F-4D97-AF65-F5344CB8AC3E}">
        <p14:creationId xmlns:p14="http://schemas.microsoft.com/office/powerpoint/2010/main" xmlns="" val="3578265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3" name="Title 2">
            <a:extLst>
              <a:ext uri="{FF2B5EF4-FFF2-40B4-BE49-F238E27FC236}">
                <a16:creationId xmlns:a16="http://schemas.microsoft.com/office/drawing/2014/main" xmlns="" id="{7E1C1FAE-F137-427D-8B76-5875A2059BBC}"/>
              </a:ext>
            </a:extLst>
          </p:cNvPr>
          <p:cNvSpPr>
            <a:spLocks noGrp="1"/>
          </p:cNvSpPr>
          <p:nvPr>
            <p:ph type="title"/>
          </p:nvPr>
        </p:nvSpPr>
        <p:spPr>
          <a:xfrm>
            <a:off x="0" y="224547"/>
            <a:ext cx="4629912" cy="829751"/>
          </a:xfrm>
        </p:spPr>
        <p:txBody>
          <a:bodyPr>
            <a:normAutofit/>
          </a:bodyPr>
          <a:lstStyle/>
          <a:p>
            <a:r>
              <a:rPr lang="en-IN" sz="3200" dirty="0"/>
              <a:t>Results (Continued…)</a:t>
            </a:r>
          </a:p>
        </p:txBody>
      </p:sp>
      <p:sp>
        <p:nvSpPr>
          <p:cNvPr id="5" name="Rectangle 2">
            <a:extLst>
              <a:ext uri="{FF2B5EF4-FFF2-40B4-BE49-F238E27FC236}">
                <a16:creationId xmlns:a16="http://schemas.microsoft.com/office/drawing/2014/main" xmlns="" id="{0FF798F7-F3CC-4DA4-8C70-40E020E094A6}"/>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xmlns="" id="{9330C06D-A648-4B32-8775-2BE3A517EF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9">
            <a:extLst>
              <a:ext uri="{FF2B5EF4-FFF2-40B4-BE49-F238E27FC236}">
                <a16:creationId xmlns:a16="http://schemas.microsoft.com/office/drawing/2014/main" xmlns="" id="{81865BBF-5C46-4847-99CA-7C4566FD940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1" name="Picture 12" descr="A picture containing chart&#10;&#10;Description automatically generated">
            <a:extLst>
              <a:ext uri="{FF2B5EF4-FFF2-40B4-BE49-F238E27FC236}">
                <a16:creationId xmlns:a16="http://schemas.microsoft.com/office/drawing/2014/main" xmlns="" id="{6B481771-72C8-45CB-A500-BF29EB7CA24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9193" y="1512650"/>
            <a:ext cx="2576648" cy="21182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13">
            <a:extLst>
              <a:ext uri="{FF2B5EF4-FFF2-40B4-BE49-F238E27FC236}">
                <a16:creationId xmlns:a16="http://schemas.microsoft.com/office/drawing/2014/main" xmlns="" id="{ADE19117-30FD-4D6C-BF32-C4AFFA6C2AC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79237" y="1512650"/>
            <a:ext cx="2576647" cy="2100894"/>
          </a:xfrm>
          <a:prstGeom prst="rect">
            <a:avLst/>
          </a:prstGeom>
          <a:noFill/>
          <a:extLst>
            <a:ext uri="{909E8E84-426E-40DD-AFC4-6F175D3DCCD1}">
              <a14:hiddenFill xmlns:a14="http://schemas.microsoft.com/office/drawing/2010/main" xmlns="">
                <a:solidFill>
                  <a:srgbClr val="FFFFFF"/>
                </a:solidFill>
              </a14:hiddenFill>
            </a:ext>
          </a:extLst>
        </p:spPr>
      </p:pic>
      <p:pic>
        <p:nvPicPr>
          <p:cNvPr id="2049" name="Picture 14" descr="Shape&#10;&#10;Description automatically generated">
            <a:extLst>
              <a:ext uri="{FF2B5EF4-FFF2-40B4-BE49-F238E27FC236}">
                <a16:creationId xmlns:a16="http://schemas.microsoft.com/office/drawing/2014/main" xmlns="" id="{311C931D-BE97-4E13-9BD6-60F83A55642E}"/>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29281" y="1512650"/>
            <a:ext cx="2576647" cy="20923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4">
            <a:extLst>
              <a:ext uri="{FF2B5EF4-FFF2-40B4-BE49-F238E27FC236}">
                <a16:creationId xmlns:a16="http://schemas.microsoft.com/office/drawing/2014/main" xmlns="" id="{8EE51876-CE2F-4549-BD0E-0C096164CFC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xmlns="" id="{D11DE63D-C445-452F-B5FA-BF6A90B37EB2}"/>
              </a:ext>
            </a:extLst>
          </p:cNvPr>
          <p:cNvSpPr>
            <a:spLocks noChangeArrowheads="1"/>
          </p:cNvSpPr>
          <p:nvPr/>
        </p:nvSpPr>
        <p:spPr bwMode="auto">
          <a:xfrm>
            <a:off x="797208" y="3394459"/>
            <a:ext cx="159688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a:t>
            </a:r>
            <a:r>
              <a:rPr lang="en-US" altLang="en-US" sz="1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5</a:t>
            </a: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Random Forest</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xmlns="" id="{6FD9BCA7-E914-4839-96F6-33D8A4711252}"/>
              </a:ext>
            </a:extLst>
          </p:cNvPr>
          <p:cNvSpPr>
            <a:spLocks noChangeArrowheads="1"/>
          </p:cNvSpPr>
          <p:nvPr/>
        </p:nvSpPr>
        <p:spPr bwMode="auto">
          <a:xfrm>
            <a:off x="3544824" y="3423990"/>
            <a:ext cx="1901952"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Figure 13: Logistic Regression</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xmlns="" id="{E636542A-1C64-4918-A0A4-34FDE9727FA4}"/>
              </a:ext>
            </a:extLst>
          </p:cNvPr>
          <p:cNvSpPr>
            <a:spLocks noChangeArrowheads="1"/>
          </p:cNvSpPr>
          <p:nvPr/>
        </p:nvSpPr>
        <p:spPr bwMode="auto">
          <a:xfrm>
            <a:off x="6597505" y="3604996"/>
            <a:ext cx="2072640" cy="24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Figure 14: </a:t>
            </a:r>
            <a:r>
              <a:rPr kumimoji="0" lang="en-US" altLang="en-US" sz="1000" b="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KNearest</a:t>
            </a:r>
            <a:r>
              <a:rPr kumimoji="0" lang="en-US" altLang="en-US" sz="10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Neighbors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513379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1304544" y="1089581"/>
            <a:ext cx="6534912" cy="3250085"/>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CONCLUSION</a:t>
            </a:r>
            <a:endParaRPr dirty="0"/>
          </a:p>
        </p:txBody>
      </p:sp>
      <p:sp>
        <p:nvSpPr>
          <p:cNvPr id="353" name="Google Shape;353;p17"/>
          <p:cNvSpPr txBox="1"/>
          <p:nvPr/>
        </p:nvSpPr>
        <p:spPr>
          <a:xfrm>
            <a:off x="1920692" y="1420441"/>
            <a:ext cx="2895148" cy="3553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2" name="Rectangle 1">
            <a:extLst>
              <a:ext uri="{FF2B5EF4-FFF2-40B4-BE49-F238E27FC236}">
                <a16:creationId xmlns:a16="http://schemas.microsoft.com/office/drawing/2014/main" xmlns="" id="{83E993F7-F4FD-48E9-8584-BA931E6CC394}"/>
              </a:ext>
            </a:extLst>
          </p:cNvPr>
          <p:cNvSpPr>
            <a:spLocks noChangeArrowheads="1"/>
          </p:cNvSpPr>
          <p:nvPr/>
        </p:nvSpPr>
        <p:spPr bwMode="auto">
          <a:xfrm>
            <a:off x="1920692" y="1383027"/>
            <a:ext cx="5565196" cy="2769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ANN model accurately predicts diseases based on symptoms.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design and parameters confirmed by hyperparameter tuning and comparisons with other models.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Expansion of dataset and feature selection methods can enhance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Promising future for medical diagnosis and potential to save lives through early detection and treatment.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prediction can support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individualised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healthcare approaches and improve patient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01500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REFERENCES</a:t>
            </a:r>
            <a:endParaRPr dirty="0"/>
          </a:p>
        </p:txBody>
      </p:sp>
      <p:sp>
        <p:nvSpPr>
          <p:cNvPr id="2" name="TextBox 1">
            <a:extLst>
              <a:ext uri="{FF2B5EF4-FFF2-40B4-BE49-F238E27FC236}">
                <a16:creationId xmlns:a16="http://schemas.microsoft.com/office/drawing/2014/main" xmlns="" id="{21730826-762F-4EF4-94D5-473CEB292F4A}"/>
              </a:ext>
            </a:extLst>
          </p:cNvPr>
          <p:cNvSpPr txBox="1"/>
          <p:nvPr/>
        </p:nvSpPr>
        <p:spPr>
          <a:xfrm>
            <a:off x="195573" y="1121664"/>
            <a:ext cx="7766304" cy="3231654"/>
          </a:xfrm>
          <a:prstGeom prst="rect">
            <a:avLst/>
          </a:prstGeom>
          <a:noFill/>
        </p:spPr>
        <p:txBody>
          <a:bodyPr wrap="square" rtlCol="0">
            <a:spAutoFit/>
          </a:bodyPr>
          <a:lstStyle/>
          <a:p>
            <a:pPr algn="just">
              <a:spcAft>
                <a:spcPts val="0"/>
              </a:spcAft>
            </a:pPr>
            <a:r>
              <a:rPr lang="en-IN" sz="1600" dirty="0">
                <a:solidFill>
                  <a:srgbClr val="000000"/>
                </a:solidFill>
                <a:effectLst/>
                <a:latin typeface="Times New Roman" panose="02020603050405020304" pitchFamily="18" charset="0"/>
                <a:ea typeface="SimSun" panose="02010600030101010101" pitchFamily="2" charset="-122"/>
              </a:rPr>
              <a:t>[1]P. R. Hegde, M. M. Shenoy, and B. H. Shekar, “Comparison of Machine Learning Algorithms for Skin Disease Classification Using </a:t>
            </a:r>
            <a:r>
              <a:rPr lang="en-IN" sz="1600" dirty="0" err="1">
                <a:solidFill>
                  <a:srgbClr val="000000"/>
                </a:solidFill>
                <a:effectLst/>
                <a:latin typeface="Times New Roman" panose="02020603050405020304" pitchFamily="18" charset="0"/>
                <a:ea typeface="SimSun" panose="02010600030101010101" pitchFamily="2" charset="-122"/>
              </a:rPr>
              <a:t>Color</a:t>
            </a:r>
            <a:r>
              <a:rPr lang="en-IN" sz="1600" dirty="0">
                <a:solidFill>
                  <a:srgbClr val="000000"/>
                </a:solidFill>
                <a:effectLst/>
                <a:latin typeface="Times New Roman" panose="02020603050405020304" pitchFamily="18" charset="0"/>
                <a:ea typeface="SimSun" panose="02010600030101010101" pitchFamily="2" charset="-122"/>
              </a:rPr>
              <a:t> and Texture Features,” </a:t>
            </a:r>
            <a:r>
              <a:rPr lang="en-IN" sz="1600" i="1" dirty="0">
                <a:solidFill>
                  <a:srgbClr val="000000"/>
                </a:solidFill>
                <a:effectLst/>
                <a:latin typeface="Times New Roman" panose="02020603050405020304" pitchFamily="18" charset="0"/>
                <a:ea typeface="SimSun" panose="02010600030101010101" pitchFamily="2" charset="-122"/>
              </a:rPr>
              <a:t>2018 International Conference on Advances in Computing, Communications and Informatics (ICACCI)</a:t>
            </a:r>
            <a:r>
              <a:rPr lang="en-IN" sz="1600" dirty="0">
                <a:solidFill>
                  <a:srgbClr val="000000"/>
                </a:solidFill>
                <a:effectLst/>
                <a:latin typeface="Times New Roman" panose="02020603050405020304" pitchFamily="18" charset="0"/>
                <a:ea typeface="SimSun" panose="02010600030101010101" pitchFamily="2" charset="-122"/>
              </a:rPr>
              <a:t>, Sep. 2018, </a:t>
            </a:r>
            <a:r>
              <a:rPr lang="en-IN" sz="1600" dirty="0" err="1">
                <a:solidFill>
                  <a:srgbClr val="000000"/>
                </a:solidFill>
                <a:effectLst/>
                <a:latin typeface="Times New Roman" panose="02020603050405020304" pitchFamily="18" charset="0"/>
                <a:ea typeface="SimSun" panose="02010600030101010101" pitchFamily="2" charset="-122"/>
              </a:rPr>
              <a:t>doi</a:t>
            </a:r>
            <a:r>
              <a:rPr lang="en-IN" sz="1600" dirty="0">
                <a:solidFill>
                  <a:srgbClr val="000000"/>
                </a:solidFill>
                <a:effectLst/>
                <a:latin typeface="Times New Roman" panose="02020603050405020304" pitchFamily="18" charset="0"/>
                <a:ea typeface="SimSun" panose="02010600030101010101" pitchFamily="2" charset="-122"/>
              </a:rPr>
              <a:t>: </a:t>
            </a:r>
            <a:r>
              <a:rPr lang="en-IN" sz="1600" u="sng" dirty="0">
                <a:solidFill>
                  <a:srgbClr val="0070C0"/>
                </a:solidFill>
                <a:effectLst/>
                <a:latin typeface="Times New Roman" panose="02020603050405020304" pitchFamily="18" charset="0"/>
                <a:ea typeface="SimSun" panose="02010600030101010101" pitchFamily="2" charset="-122"/>
                <a:hlinkClick r:id="rId3">
                  <a:extLst>
                    <a:ext uri="{A12FA001-AC4F-418D-AE19-62706E023703}">
                      <ahyp:hlinkClr xmlns:ahyp="http://schemas.microsoft.com/office/drawing/2018/hyperlinkcolor" xmlns="" val="tx"/>
                    </a:ext>
                  </a:extLst>
                </a:hlinkClick>
              </a:rPr>
              <a:t>https://doi.org/10.1109/icacci.2018.8554512</a:t>
            </a:r>
            <a:r>
              <a:rPr lang="en-IN" sz="1600" dirty="0">
                <a:solidFill>
                  <a:srgbClr val="0070C0"/>
                </a:solidFill>
                <a:effectLst/>
                <a:latin typeface="Times New Roman" panose="02020603050405020304" pitchFamily="18" charset="0"/>
                <a:ea typeface="SimSun" panose="02010600030101010101" pitchFamily="2" charset="-122"/>
              </a:rPr>
              <a:t>.</a:t>
            </a:r>
          </a:p>
          <a:p>
            <a:pPr algn="just">
              <a:spcAft>
                <a:spcPts val="0"/>
              </a:spcAft>
            </a:pPr>
            <a:r>
              <a:rPr lang="en-IN" sz="1600" dirty="0">
                <a:solidFill>
                  <a:srgbClr val="000000"/>
                </a:solidFill>
                <a:effectLst/>
                <a:latin typeface="Times New Roman" panose="02020603050405020304" pitchFamily="18" charset="0"/>
                <a:ea typeface="SimSun" panose="02010600030101010101" pitchFamily="2" charset="-122"/>
              </a:rPr>
              <a:t> </a:t>
            </a:r>
            <a:endParaRPr lang="en-IN" sz="1600" dirty="0">
              <a:effectLst/>
              <a:latin typeface="Times New Roman" panose="02020603050405020304" pitchFamily="18" charset="0"/>
              <a:ea typeface="SimSun" panose="02010600030101010101" pitchFamily="2" charset="-122"/>
            </a:endParaRPr>
          </a:p>
          <a:p>
            <a:pPr algn="just">
              <a:spcAft>
                <a:spcPts val="0"/>
              </a:spcAft>
            </a:pPr>
            <a:r>
              <a:rPr lang="en-IN" sz="1600" dirty="0">
                <a:solidFill>
                  <a:srgbClr val="000000"/>
                </a:solidFill>
                <a:effectLst/>
                <a:latin typeface="Times New Roman" panose="02020603050405020304" pitchFamily="18" charset="0"/>
                <a:ea typeface="SimSun" panose="02010600030101010101" pitchFamily="2" charset="-122"/>
              </a:rPr>
              <a:t>[2]M. Fatima and M. Pasha, “Survey of Machine Learning Algorithms for Disease Diagnostic,” </a:t>
            </a:r>
            <a:r>
              <a:rPr lang="en-IN" sz="1600" i="1" dirty="0">
                <a:solidFill>
                  <a:srgbClr val="000000"/>
                </a:solidFill>
                <a:effectLst/>
                <a:latin typeface="Times New Roman" panose="02020603050405020304" pitchFamily="18" charset="0"/>
                <a:ea typeface="SimSun" panose="02010600030101010101" pitchFamily="2" charset="-122"/>
              </a:rPr>
              <a:t>Journal of Intelligent Learning Systems and Applications</a:t>
            </a:r>
            <a:r>
              <a:rPr lang="en-IN" sz="1600" dirty="0">
                <a:solidFill>
                  <a:srgbClr val="000000"/>
                </a:solidFill>
                <a:effectLst/>
                <a:latin typeface="Times New Roman" panose="02020603050405020304" pitchFamily="18" charset="0"/>
                <a:ea typeface="SimSun" panose="02010600030101010101" pitchFamily="2" charset="-122"/>
              </a:rPr>
              <a:t>, vol. 09, no. 01, pp. 1–16, 2017, </a:t>
            </a:r>
            <a:r>
              <a:rPr lang="en-IN" sz="1600" dirty="0" err="1">
                <a:solidFill>
                  <a:srgbClr val="000000"/>
                </a:solidFill>
                <a:effectLst/>
                <a:latin typeface="Times New Roman" panose="02020603050405020304" pitchFamily="18" charset="0"/>
                <a:ea typeface="SimSun" panose="02010600030101010101" pitchFamily="2" charset="-122"/>
              </a:rPr>
              <a:t>doi</a:t>
            </a:r>
            <a:r>
              <a:rPr lang="en-IN" sz="1600" dirty="0">
                <a:solidFill>
                  <a:srgbClr val="000000"/>
                </a:solidFill>
                <a:effectLst/>
                <a:latin typeface="Times New Roman" panose="02020603050405020304" pitchFamily="18" charset="0"/>
                <a:ea typeface="SimSun" panose="02010600030101010101" pitchFamily="2" charset="-122"/>
              </a:rPr>
              <a:t>: </a:t>
            </a:r>
            <a:r>
              <a:rPr lang="en-IN" sz="1600" u="sng" dirty="0">
                <a:solidFill>
                  <a:srgbClr val="0070C0"/>
                </a:solidFill>
                <a:effectLst/>
                <a:latin typeface="Times New Roman" panose="02020603050405020304" pitchFamily="18" charset="0"/>
                <a:ea typeface="SimSun" panose="02010600030101010101" pitchFamily="2" charset="-122"/>
                <a:hlinkClick r:id="rId4">
                  <a:extLst>
                    <a:ext uri="{A12FA001-AC4F-418D-AE19-62706E023703}">
                      <ahyp:hlinkClr xmlns:ahyp="http://schemas.microsoft.com/office/drawing/2018/hyperlinkcolor" xmlns="" val="tx"/>
                    </a:ext>
                  </a:extLst>
                </a:hlinkClick>
              </a:rPr>
              <a:t>https://doi.org/10.4236/jilsa.2017.91001</a:t>
            </a:r>
            <a:r>
              <a:rPr lang="en-IN" sz="1600" dirty="0">
                <a:solidFill>
                  <a:srgbClr val="0070C0"/>
                </a:solidFill>
                <a:effectLst/>
                <a:latin typeface="Times New Roman" panose="02020603050405020304" pitchFamily="18" charset="0"/>
                <a:ea typeface="SimSun" panose="02010600030101010101" pitchFamily="2" charset="-122"/>
              </a:rPr>
              <a:t>.</a:t>
            </a:r>
          </a:p>
          <a:p>
            <a:pPr algn="just">
              <a:spcAft>
                <a:spcPts val="0"/>
              </a:spcAft>
            </a:pPr>
            <a:endParaRPr lang="en-IN" sz="1600" dirty="0">
              <a:effectLst/>
              <a:latin typeface="Times New Roman" panose="02020603050405020304" pitchFamily="18" charset="0"/>
              <a:ea typeface="SimSun" panose="02010600030101010101" pitchFamily="2" charset="-122"/>
            </a:endParaRPr>
          </a:p>
          <a:p>
            <a:pPr algn="just">
              <a:spcAft>
                <a:spcPts val="0"/>
              </a:spcAft>
            </a:pPr>
            <a:r>
              <a:rPr lang="en-IN" sz="1600" dirty="0">
                <a:solidFill>
                  <a:srgbClr val="000000"/>
                </a:solidFill>
                <a:effectLst/>
                <a:latin typeface="Times New Roman" panose="02020603050405020304" pitchFamily="18" charset="0"/>
                <a:ea typeface="SimSun" panose="02010600030101010101" pitchFamily="2" charset="-122"/>
              </a:rPr>
              <a:t>[3]M. </a:t>
            </a:r>
            <a:r>
              <a:rPr lang="en-IN" sz="1600" dirty="0" err="1">
                <a:solidFill>
                  <a:srgbClr val="000000"/>
                </a:solidFill>
                <a:effectLst/>
                <a:latin typeface="Times New Roman" panose="02020603050405020304" pitchFamily="18" charset="0"/>
                <a:ea typeface="SimSun" panose="02010600030101010101" pitchFamily="2" charset="-122"/>
              </a:rPr>
              <a:t>Nilashi</a:t>
            </a:r>
            <a:r>
              <a:rPr lang="en-IN" sz="1600" dirty="0">
                <a:solidFill>
                  <a:srgbClr val="000000"/>
                </a:solidFill>
                <a:effectLst/>
                <a:latin typeface="Times New Roman" panose="02020603050405020304" pitchFamily="18" charset="0"/>
                <a:ea typeface="SimSun" panose="02010600030101010101" pitchFamily="2" charset="-122"/>
              </a:rPr>
              <a:t> </a:t>
            </a:r>
            <a:r>
              <a:rPr lang="en-IN" sz="1600" i="1" dirty="0">
                <a:solidFill>
                  <a:srgbClr val="000000"/>
                </a:solidFill>
                <a:effectLst/>
                <a:latin typeface="Times New Roman" panose="02020603050405020304" pitchFamily="18" charset="0"/>
                <a:ea typeface="SimSun" panose="02010600030101010101" pitchFamily="2" charset="-122"/>
              </a:rPr>
              <a:t>et al.</a:t>
            </a:r>
            <a:r>
              <a:rPr lang="en-IN" sz="1600" dirty="0">
                <a:solidFill>
                  <a:srgbClr val="000000"/>
                </a:solidFill>
                <a:effectLst/>
                <a:latin typeface="Times New Roman" panose="02020603050405020304" pitchFamily="18" charset="0"/>
                <a:ea typeface="SimSun" panose="02010600030101010101" pitchFamily="2" charset="-122"/>
              </a:rPr>
              <a:t>, “Disease Diagnosis Using Machine Learning Techniques: A Review and Classification,” </a:t>
            </a:r>
            <a:r>
              <a:rPr lang="en-IN" sz="1600" i="1" dirty="0">
                <a:solidFill>
                  <a:srgbClr val="000000"/>
                </a:solidFill>
                <a:effectLst/>
                <a:latin typeface="Times New Roman" panose="02020603050405020304" pitchFamily="18" charset="0"/>
                <a:ea typeface="SimSun" panose="02010600030101010101" pitchFamily="2" charset="-122"/>
              </a:rPr>
              <a:t>Journal of Soft Computing and Decision Support Systems</a:t>
            </a:r>
            <a:r>
              <a:rPr lang="en-IN" sz="1600" dirty="0">
                <a:solidFill>
                  <a:srgbClr val="000000"/>
                </a:solidFill>
                <a:effectLst/>
                <a:latin typeface="Times New Roman" panose="02020603050405020304" pitchFamily="18" charset="0"/>
                <a:ea typeface="SimSun" panose="02010600030101010101" pitchFamily="2" charset="-122"/>
              </a:rPr>
              <a:t>, vol. 7, no. 1, pp. 19–30, Mar. 2020, Available: </a:t>
            </a:r>
            <a:r>
              <a:rPr lang="en-IN" sz="1600" u="sng" dirty="0">
                <a:solidFill>
                  <a:srgbClr val="0070C0"/>
                </a:solidFill>
                <a:effectLst/>
                <a:latin typeface="Times New Roman" panose="02020603050405020304" pitchFamily="18" charset="0"/>
                <a:ea typeface="SimSun" panose="02010600030101010101" pitchFamily="2" charset="-122"/>
                <a:hlinkClick r:id="rId5">
                  <a:extLst>
                    <a:ext uri="{A12FA001-AC4F-418D-AE19-62706E023703}">
                      <ahyp:hlinkClr xmlns:ahyp="http://schemas.microsoft.com/office/drawing/2018/hyperlinkcolor" xmlns="" val="tx"/>
                    </a:ext>
                  </a:extLst>
                </a:hlinkClick>
              </a:rPr>
              <a:t>http://www.jscdss.com/index.php/files/article/view/224</a:t>
            </a:r>
            <a:endParaRPr lang="en-IN" sz="1600" dirty="0">
              <a:solidFill>
                <a:srgbClr val="0070C0"/>
              </a:solidFill>
              <a:effectLst/>
              <a:latin typeface="Times New Roman" panose="02020603050405020304" pitchFamily="18" charset="0"/>
              <a:ea typeface="SimSun" panose="02010600030101010101" pitchFamily="2" charset="-122"/>
            </a:endParaRPr>
          </a:p>
          <a:p>
            <a:endParaRPr lang="en-IN" sz="1200" dirty="0"/>
          </a:p>
        </p:txBody>
      </p:sp>
      <p:grpSp>
        <p:nvGrpSpPr>
          <p:cNvPr id="45" name="Google Shape;1186;p29">
            <a:extLst>
              <a:ext uri="{FF2B5EF4-FFF2-40B4-BE49-F238E27FC236}">
                <a16:creationId xmlns:a16="http://schemas.microsoft.com/office/drawing/2014/main" xmlns="" id="{1C6501C3-E78A-4039-82B7-2BF90803B2AB}"/>
              </a:ext>
            </a:extLst>
          </p:cNvPr>
          <p:cNvGrpSpPr/>
          <p:nvPr/>
        </p:nvGrpSpPr>
        <p:grpSpPr>
          <a:xfrm>
            <a:off x="8022336" y="268224"/>
            <a:ext cx="2797887" cy="2718816"/>
            <a:chOff x="457200" y="997005"/>
            <a:chExt cx="4114785" cy="3734967"/>
          </a:xfrm>
        </p:grpSpPr>
        <p:sp>
          <p:nvSpPr>
            <p:cNvPr id="46" name="Google Shape;1187;p29">
              <a:extLst>
                <a:ext uri="{FF2B5EF4-FFF2-40B4-BE49-F238E27FC236}">
                  <a16:creationId xmlns:a16="http://schemas.microsoft.com/office/drawing/2014/main" xmlns="" id="{80D2C1E6-6624-4DA9-9372-E3E37890B1BA}"/>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88;p29">
              <a:extLst>
                <a:ext uri="{FF2B5EF4-FFF2-40B4-BE49-F238E27FC236}">
                  <a16:creationId xmlns:a16="http://schemas.microsoft.com/office/drawing/2014/main" xmlns="" id="{AACC6FD2-7B8F-438A-B09C-974A7EFA4FA1}"/>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89;p29">
              <a:extLst>
                <a:ext uri="{FF2B5EF4-FFF2-40B4-BE49-F238E27FC236}">
                  <a16:creationId xmlns:a16="http://schemas.microsoft.com/office/drawing/2014/main" xmlns="" id="{26F2B799-183A-4CDB-9236-64910DB8C2BA}"/>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0;p29">
              <a:extLst>
                <a:ext uri="{FF2B5EF4-FFF2-40B4-BE49-F238E27FC236}">
                  <a16:creationId xmlns:a16="http://schemas.microsoft.com/office/drawing/2014/main" xmlns="" id="{2A014B59-47D9-49CA-9C62-4E2626876067}"/>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1;p29">
              <a:extLst>
                <a:ext uri="{FF2B5EF4-FFF2-40B4-BE49-F238E27FC236}">
                  <a16:creationId xmlns:a16="http://schemas.microsoft.com/office/drawing/2014/main" xmlns="" id="{7447D560-D68A-47A3-9655-A748D8DF73CE}"/>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92;p29">
              <a:extLst>
                <a:ext uri="{FF2B5EF4-FFF2-40B4-BE49-F238E27FC236}">
                  <a16:creationId xmlns:a16="http://schemas.microsoft.com/office/drawing/2014/main" xmlns="" id="{4321D9E0-96F3-49EA-82BB-B9790C7EE80B}"/>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93;p29">
              <a:extLst>
                <a:ext uri="{FF2B5EF4-FFF2-40B4-BE49-F238E27FC236}">
                  <a16:creationId xmlns:a16="http://schemas.microsoft.com/office/drawing/2014/main" xmlns="" id="{FF8BDE9B-14E4-4F45-AB7A-F86E8F0D9C9E}"/>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4;p29">
              <a:extLst>
                <a:ext uri="{FF2B5EF4-FFF2-40B4-BE49-F238E27FC236}">
                  <a16:creationId xmlns:a16="http://schemas.microsoft.com/office/drawing/2014/main" xmlns="" id="{851ED114-D28C-4D98-8FA7-4D428D71381A}"/>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5;p29">
              <a:extLst>
                <a:ext uri="{FF2B5EF4-FFF2-40B4-BE49-F238E27FC236}">
                  <a16:creationId xmlns:a16="http://schemas.microsoft.com/office/drawing/2014/main" xmlns="" id="{FE4028EB-FF43-4CCE-AFAB-2E248B8FBECF}"/>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6;p29">
              <a:extLst>
                <a:ext uri="{FF2B5EF4-FFF2-40B4-BE49-F238E27FC236}">
                  <a16:creationId xmlns:a16="http://schemas.microsoft.com/office/drawing/2014/main" xmlns="" id="{98B79E22-125C-4510-A510-DC9A5146951F}"/>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7;p29">
              <a:extLst>
                <a:ext uri="{FF2B5EF4-FFF2-40B4-BE49-F238E27FC236}">
                  <a16:creationId xmlns:a16="http://schemas.microsoft.com/office/drawing/2014/main" xmlns="" id="{4DF1B4FF-5DEE-4E8A-ADF5-89EE25B31544}"/>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98;p29">
              <a:extLst>
                <a:ext uri="{FF2B5EF4-FFF2-40B4-BE49-F238E27FC236}">
                  <a16:creationId xmlns:a16="http://schemas.microsoft.com/office/drawing/2014/main" xmlns="" id="{0D496131-5A2A-4EEF-80EE-16D379A00793}"/>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99;p29">
              <a:extLst>
                <a:ext uri="{FF2B5EF4-FFF2-40B4-BE49-F238E27FC236}">
                  <a16:creationId xmlns:a16="http://schemas.microsoft.com/office/drawing/2014/main" xmlns="" id="{50283574-EF96-4C52-8F72-558E72B05268}"/>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0;p29">
              <a:extLst>
                <a:ext uri="{FF2B5EF4-FFF2-40B4-BE49-F238E27FC236}">
                  <a16:creationId xmlns:a16="http://schemas.microsoft.com/office/drawing/2014/main" xmlns="" id="{64D82EC0-0A3D-42A5-95FD-4AB1076CEEF6}"/>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1;p29">
              <a:extLst>
                <a:ext uri="{FF2B5EF4-FFF2-40B4-BE49-F238E27FC236}">
                  <a16:creationId xmlns:a16="http://schemas.microsoft.com/office/drawing/2014/main" xmlns="" id="{B82DCF52-CEE6-4CE2-AFAF-4CBD0C9CBD19}"/>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02;p29">
              <a:extLst>
                <a:ext uri="{FF2B5EF4-FFF2-40B4-BE49-F238E27FC236}">
                  <a16:creationId xmlns:a16="http://schemas.microsoft.com/office/drawing/2014/main" xmlns="" id="{20A082FC-B54D-431A-B8E4-22CA5765FADC}"/>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3;p29">
              <a:extLst>
                <a:ext uri="{FF2B5EF4-FFF2-40B4-BE49-F238E27FC236}">
                  <a16:creationId xmlns:a16="http://schemas.microsoft.com/office/drawing/2014/main" xmlns="" id="{D19753C4-E468-4C5E-AF5F-67ED62F6660F}"/>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4;p29">
              <a:extLst>
                <a:ext uri="{FF2B5EF4-FFF2-40B4-BE49-F238E27FC236}">
                  <a16:creationId xmlns:a16="http://schemas.microsoft.com/office/drawing/2014/main" xmlns="" id="{C3A66B58-E163-4117-9ADD-3F3C9DAF15CB}"/>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05;p29">
              <a:extLst>
                <a:ext uri="{FF2B5EF4-FFF2-40B4-BE49-F238E27FC236}">
                  <a16:creationId xmlns:a16="http://schemas.microsoft.com/office/drawing/2014/main" xmlns="" id="{6B4EBE52-CEAC-4F97-80D2-3D826EB6F9A6}"/>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206;p29">
              <a:extLst>
                <a:ext uri="{FF2B5EF4-FFF2-40B4-BE49-F238E27FC236}">
                  <a16:creationId xmlns:a16="http://schemas.microsoft.com/office/drawing/2014/main" xmlns="" id="{4DBF3EB4-D96D-4B59-A453-5394D3979A95}"/>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207;p29">
              <a:extLst>
                <a:ext uri="{FF2B5EF4-FFF2-40B4-BE49-F238E27FC236}">
                  <a16:creationId xmlns:a16="http://schemas.microsoft.com/office/drawing/2014/main" xmlns="" id="{186F5D43-3C76-45C7-9294-1461F341D824}"/>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208;p29">
              <a:extLst>
                <a:ext uri="{FF2B5EF4-FFF2-40B4-BE49-F238E27FC236}">
                  <a16:creationId xmlns:a16="http://schemas.microsoft.com/office/drawing/2014/main" xmlns="" id="{D663AAE0-089E-4019-9F0E-BCDCCCB18099}"/>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09;p29">
              <a:extLst>
                <a:ext uri="{FF2B5EF4-FFF2-40B4-BE49-F238E27FC236}">
                  <a16:creationId xmlns:a16="http://schemas.microsoft.com/office/drawing/2014/main" xmlns="" id="{C7E8BD05-7D77-46B5-8454-A11B3C466A8B}"/>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210;p29">
              <a:extLst>
                <a:ext uri="{FF2B5EF4-FFF2-40B4-BE49-F238E27FC236}">
                  <a16:creationId xmlns:a16="http://schemas.microsoft.com/office/drawing/2014/main" xmlns="" id="{CE821C2A-3841-4054-900D-FDDB8523B9D8}"/>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11;p29">
              <a:extLst>
                <a:ext uri="{FF2B5EF4-FFF2-40B4-BE49-F238E27FC236}">
                  <a16:creationId xmlns:a16="http://schemas.microsoft.com/office/drawing/2014/main" xmlns="" id="{862D18B1-14C0-460F-A021-9E93B96A0BD9}"/>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12;p29">
              <a:extLst>
                <a:ext uri="{FF2B5EF4-FFF2-40B4-BE49-F238E27FC236}">
                  <a16:creationId xmlns:a16="http://schemas.microsoft.com/office/drawing/2014/main" xmlns="" id="{2E3ED0F8-F2E3-426D-8F13-A695AA325005}"/>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213;p29">
              <a:extLst>
                <a:ext uri="{FF2B5EF4-FFF2-40B4-BE49-F238E27FC236}">
                  <a16:creationId xmlns:a16="http://schemas.microsoft.com/office/drawing/2014/main" xmlns="" id="{6F18AEDD-CEF5-46D3-BBC8-1AD0765076A1}"/>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214;p29">
              <a:extLst>
                <a:ext uri="{FF2B5EF4-FFF2-40B4-BE49-F238E27FC236}">
                  <a16:creationId xmlns:a16="http://schemas.microsoft.com/office/drawing/2014/main" xmlns="" id="{38267747-B360-4BEF-8CB1-A3EF6364DEE0}"/>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15;p29">
              <a:extLst>
                <a:ext uri="{FF2B5EF4-FFF2-40B4-BE49-F238E27FC236}">
                  <a16:creationId xmlns:a16="http://schemas.microsoft.com/office/drawing/2014/main" xmlns="" id="{E2BB894F-0A77-4A4C-9BE5-F9CA0E6281DA}"/>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16;p29">
              <a:extLst>
                <a:ext uri="{FF2B5EF4-FFF2-40B4-BE49-F238E27FC236}">
                  <a16:creationId xmlns:a16="http://schemas.microsoft.com/office/drawing/2014/main" xmlns="" id="{A2BA4393-66D9-4152-866D-9F50AB54A419}"/>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17;p29">
              <a:extLst>
                <a:ext uri="{FF2B5EF4-FFF2-40B4-BE49-F238E27FC236}">
                  <a16:creationId xmlns:a16="http://schemas.microsoft.com/office/drawing/2014/main" xmlns="" id="{DF6372E9-0F74-412A-BEDC-7FDF0768D051}"/>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18;p29">
              <a:extLst>
                <a:ext uri="{FF2B5EF4-FFF2-40B4-BE49-F238E27FC236}">
                  <a16:creationId xmlns:a16="http://schemas.microsoft.com/office/drawing/2014/main" xmlns="" id="{714EDD3E-2498-4D3E-9E6C-B26D5C1DB109}"/>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19;p29">
              <a:extLst>
                <a:ext uri="{FF2B5EF4-FFF2-40B4-BE49-F238E27FC236}">
                  <a16:creationId xmlns:a16="http://schemas.microsoft.com/office/drawing/2014/main" xmlns="" id="{745F97F2-6F08-4CD9-AD6C-35D9A69DB1BD}"/>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20;p29">
              <a:extLst>
                <a:ext uri="{FF2B5EF4-FFF2-40B4-BE49-F238E27FC236}">
                  <a16:creationId xmlns:a16="http://schemas.microsoft.com/office/drawing/2014/main" xmlns="" id="{A42BF946-5090-4485-B9C4-BDB69D776983}"/>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21;p29">
              <a:extLst>
                <a:ext uri="{FF2B5EF4-FFF2-40B4-BE49-F238E27FC236}">
                  <a16:creationId xmlns:a16="http://schemas.microsoft.com/office/drawing/2014/main" xmlns="" id="{7FD1C549-0EB9-4E9B-A61B-653C51CE860E}"/>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22;p29">
              <a:extLst>
                <a:ext uri="{FF2B5EF4-FFF2-40B4-BE49-F238E27FC236}">
                  <a16:creationId xmlns:a16="http://schemas.microsoft.com/office/drawing/2014/main" xmlns="" id="{4C996386-6C04-4AFA-B637-306C0BC771D9}"/>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23;p29">
              <a:extLst>
                <a:ext uri="{FF2B5EF4-FFF2-40B4-BE49-F238E27FC236}">
                  <a16:creationId xmlns:a16="http://schemas.microsoft.com/office/drawing/2014/main" xmlns="" id="{B5A52EB7-70F0-482D-9B99-D32F5E97B20F}"/>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24;p29">
              <a:extLst>
                <a:ext uri="{FF2B5EF4-FFF2-40B4-BE49-F238E27FC236}">
                  <a16:creationId xmlns:a16="http://schemas.microsoft.com/office/drawing/2014/main" xmlns="" id="{39B75611-AFF9-41C0-BFEF-E16BF565FB12}"/>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25;p29">
              <a:extLst>
                <a:ext uri="{FF2B5EF4-FFF2-40B4-BE49-F238E27FC236}">
                  <a16:creationId xmlns:a16="http://schemas.microsoft.com/office/drawing/2014/main" xmlns="" id="{51108D76-C167-48E0-884B-4B173B290DBB}"/>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26;p29">
              <a:extLst>
                <a:ext uri="{FF2B5EF4-FFF2-40B4-BE49-F238E27FC236}">
                  <a16:creationId xmlns:a16="http://schemas.microsoft.com/office/drawing/2014/main" xmlns="" id="{AE39F3E7-78FF-4E2D-9AAE-243D09790E1A}"/>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27;p29">
              <a:extLst>
                <a:ext uri="{FF2B5EF4-FFF2-40B4-BE49-F238E27FC236}">
                  <a16:creationId xmlns:a16="http://schemas.microsoft.com/office/drawing/2014/main" xmlns="" id="{94B19A50-00EA-4253-8E99-3C3E328B7E65}"/>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28;p29">
              <a:extLst>
                <a:ext uri="{FF2B5EF4-FFF2-40B4-BE49-F238E27FC236}">
                  <a16:creationId xmlns:a16="http://schemas.microsoft.com/office/drawing/2014/main" xmlns="" id="{246F9F50-A73D-468A-BFDD-B221AB0C62B3}"/>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29;p29">
              <a:extLst>
                <a:ext uri="{FF2B5EF4-FFF2-40B4-BE49-F238E27FC236}">
                  <a16:creationId xmlns:a16="http://schemas.microsoft.com/office/drawing/2014/main" xmlns="" id="{55F18D9D-D6B4-4C0E-9CAE-16BF69B9789B}"/>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30;p29">
              <a:extLst>
                <a:ext uri="{FF2B5EF4-FFF2-40B4-BE49-F238E27FC236}">
                  <a16:creationId xmlns:a16="http://schemas.microsoft.com/office/drawing/2014/main" xmlns="" id="{E0EBFAE6-91D4-4AC8-AAE4-C3F2D87EE4F4}"/>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31;p29">
              <a:extLst>
                <a:ext uri="{FF2B5EF4-FFF2-40B4-BE49-F238E27FC236}">
                  <a16:creationId xmlns:a16="http://schemas.microsoft.com/office/drawing/2014/main" xmlns="" id="{BCA9090B-D5B5-4B1D-9A9B-F554B8CD932F}"/>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32;p29">
              <a:extLst>
                <a:ext uri="{FF2B5EF4-FFF2-40B4-BE49-F238E27FC236}">
                  <a16:creationId xmlns:a16="http://schemas.microsoft.com/office/drawing/2014/main" xmlns="" id="{1F855EFD-F973-47F3-93E9-02903D1FFCFA}"/>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33;p29">
              <a:extLst>
                <a:ext uri="{FF2B5EF4-FFF2-40B4-BE49-F238E27FC236}">
                  <a16:creationId xmlns:a16="http://schemas.microsoft.com/office/drawing/2014/main" xmlns="" id="{AE09C8AE-FE00-42DD-98D3-50C9661D7C26}"/>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34;p29">
              <a:extLst>
                <a:ext uri="{FF2B5EF4-FFF2-40B4-BE49-F238E27FC236}">
                  <a16:creationId xmlns:a16="http://schemas.microsoft.com/office/drawing/2014/main" xmlns="" id="{F6CD3118-6082-40D6-8B65-83B1CB85B8BD}"/>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235;p29">
              <a:extLst>
                <a:ext uri="{FF2B5EF4-FFF2-40B4-BE49-F238E27FC236}">
                  <a16:creationId xmlns:a16="http://schemas.microsoft.com/office/drawing/2014/main" xmlns="" id="{E5F895BE-0EAA-4633-B99D-AFCE278E16C8}"/>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236;p29">
              <a:extLst>
                <a:ext uri="{FF2B5EF4-FFF2-40B4-BE49-F238E27FC236}">
                  <a16:creationId xmlns:a16="http://schemas.microsoft.com/office/drawing/2014/main" xmlns="" id="{8A693B92-18C7-4903-8A1E-63F20799F6EF}"/>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237;p29">
              <a:extLst>
                <a:ext uri="{FF2B5EF4-FFF2-40B4-BE49-F238E27FC236}">
                  <a16:creationId xmlns:a16="http://schemas.microsoft.com/office/drawing/2014/main" xmlns="" id="{683C10D7-BEA2-4968-A748-1FBE239B0D2D}"/>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238;p29">
              <a:extLst>
                <a:ext uri="{FF2B5EF4-FFF2-40B4-BE49-F238E27FC236}">
                  <a16:creationId xmlns:a16="http://schemas.microsoft.com/office/drawing/2014/main" xmlns="" id="{D2AC6D39-6BC0-49F2-BC69-53F3F15B99EE}"/>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39;p29">
              <a:extLst>
                <a:ext uri="{FF2B5EF4-FFF2-40B4-BE49-F238E27FC236}">
                  <a16:creationId xmlns:a16="http://schemas.microsoft.com/office/drawing/2014/main" xmlns="" id="{B2B52C61-8E5C-448D-B487-4FD93B60B3B6}"/>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40;p29">
              <a:extLst>
                <a:ext uri="{FF2B5EF4-FFF2-40B4-BE49-F238E27FC236}">
                  <a16:creationId xmlns:a16="http://schemas.microsoft.com/office/drawing/2014/main" xmlns="" id="{82497881-B381-4E77-AE82-CE8797E75530}"/>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41;p29">
              <a:extLst>
                <a:ext uri="{FF2B5EF4-FFF2-40B4-BE49-F238E27FC236}">
                  <a16:creationId xmlns:a16="http://schemas.microsoft.com/office/drawing/2014/main" xmlns="" id="{297FF607-A6F2-44FC-B5EA-B8DDB299016E}"/>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42;p29">
              <a:extLst>
                <a:ext uri="{FF2B5EF4-FFF2-40B4-BE49-F238E27FC236}">
                  <a16:creationId xmlns:a16="http://schemas.microsoft.com/office/drawing/2014/main" xmlns="" id="{EE8C8B56-C85C-4B53-8547-3217B7CA252E}"/>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43;p29">
              <a:extLst>
                <a:ext uri="{FF2B5EF4-FFF2-40B4-BE49-F238E27FC236}">
                  <a16:creationId xmlns:a16="http://schemas.microsoft.com/office/drawing/2014/main" xmlns="" id="{D55C5E6E-F7E1-4AC0-A9AC-3324A54EDAD7}"/>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44;p29">
              <a:extLst>
                <a:ext uri="{FF2B5EF4-FFF2-40B4-BE49-F238E27FC236}">
                  <a16:creationId xmlns:a16="http://schemas.microsoft.com/office/drawing/2014/main" xmlns="" id="{485F2F20-923A-421D-BA3A-1B7CE6F3F8BD}"/>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45;p29">
              <a:extLst>
                <a:ext uri="{FF2B5EF4-FFF2-40B4-BE49-F238E27FC236}">
                  <a16:creationId xmlns:a16="http://schemas.microsoft.com/office/drawing/2014/main" xmlns="" id="{D46CB511-4956-4316-83B8-497B9C3F0408}"/>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46;p29">
              <a:extLst>
                <a:ext uri="{FF2B5EF4-FFF2-40B4-BE49-F238E27FC236}">
                  <a16:creationId xmlns:a16="http://schemas.microsoft.com/office/drawing/2014/main" xmlns="" id="{91325886-7D80-4886-A09C-0ADA71DD5DFF}"/>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47;p29">
              <a:extLst>
                <a:ext uri="{FF2B5EF4-FFF2-40B4-BE49-F238E27FC236}">
                  <a16:creationId xmlns:a16="http://schemas.microsoft.com/office/drawing/2014/main" xmlns="" id="{25CE8522-C1A5-4A60-B7F1-127F238C53AF}"/>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48;p29">
              <a:extLst>
                <a:ext uri="{FF2B5EF4-FFF2-40B4-BE49-F238E27FC236}">
                  <a16:creationId xmlns:a16="http://schemas.microsoft.com/office/drawing/2014/main" xmlns="" id="{1D135050-DA5D-4227-95A5-00DB71D0B4D6}"/>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49;p29">
              <a:extLst>
                <a:ext uri="{FF2B5EF4-FFF2-40B4-BE49-F238E27FC236}">
                  <a16:creationId xmlns:a16="http://schemas.microsoft.com/office/drawing/2014/main" xmlns="" id="{9E69E2F2-3120-4C58-9650-F74362528673}"/>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50;p29">
              <a:extLst>
                <a:ext uri="{FF2B5EF4-FFF2-40B4-BE49-F238E27FC236}">
                  <a16:creationId xmlns:a16="http://schemas.microsoft.com/office/drawing/2014/main" xmlns="" id="{E0231DD6-F596-41BC-8426-B1AB06C38374}"/>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51;p29">
              <a:extLst>
                <a:ext uri="{FF2B5EF4-FFF2-40B4-BE49-F238E27FC236}">
                  <a16:creationId xmlns:a16="http://schemas.microsoft.com/office/drawing/2014/main" xmlns="" id="{A368111B-C876-42B0-BA37-E45436C7E936}"/>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52;p29">
              <a:extLst>
                <a:ext uri="{FF2B5EF4-FFF2-40B4-BE49-F238E27FC236}">
                  <a16:creationId xmlns:a16="http://schemas.microsoft.com/office/drawing/2014/main" xmlns="" id="{B8AABEDB-9587-4859-99B0-A5CD3FBA2E8B}"/>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53;p29">
              <a:extLst>
                <a:ext uri="{FF2B5EF4-FFF2-40B4-BE49-F238E27FC236}">
                  <a16:creationId xmlns:a16="http://schemas.microsoft.com/office/drawing/2014/main" xmlns="" id="{23FFEA13-CE93-46BD-9441-AD0380215E2C}"/>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54;p29">
              <a:extLst>
                <a:ext uri="{FF2B5EF4-FFF2-40B4-BE49-F238E27FC236}">
                  <a16:creationId xmlns:a16="http://schemas.microsoft.com/office/drawing/2014/main" xmlns="" id="{081D7BAF-4378-4816-95FC-899A7AADA83A}"/>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55;p29">
              <a:extLst>
                <a:ext uri="{FF2B5EF4-FFF2-40B4-BE49-F238E27FC236}">
                  <a16:creationId xmlns:a16="http://schemas.microsoft.com/office/drawing/2014/main" xmlns="" id="{BB3847EE-16EB-4B45-B27F-679ADC4F9BE7}"/>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56;p29">
              <a:extLst>
                <a:ext uri="{FF2B5EF4-FFF2-40B4-BE49-F238E27FC236}">
                  <a16:creationId xmlns:a16="http://schemas.microsoft.com/office/drawing/2014/main" xmlns="" id="{E5E4AE83-5DA6-4ECD-96D8-EA10B45B498D}"/>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57;p29">
              <a:extLst>
                <a:ext uri="{FF2B5EF4-FFF2-40B4-BE49-F238E27FC236}">
                  <a16:creationId xmlns:a16="http://schemas.microsoft.com/office/drawing/2014/main" xmlns="" id="{614F8ED9-9218-4886-BAA8-3419AA80AA7A}"/>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426</Words>
  <Application>Microsoft Macintosh PowerPoint</Application>
  <PresentationFormat>On-screen Show (16:9)</PresentationFormat>
  <Paragraphs>92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Fira Sans Extra Condensed SemiBold</vt:lpstr>
      <vt:lpstr>Fira Sans Extra Condensed</vt:lpstr>
      <vt:lpstr>Roboto</vt:lpstr>
      <vt:lpstr>Times New Roman</vt:lpstr>
      <vt:lpstr>SimSun</vt:lpstr>
      <vt:lpstr>Machine Learning Infographics by Slidesgo</vt:lpstr>
      <vt:lpstr>A Deep Dive into Disease Prediction using Artificial Neural Networks: Insights from Data Analysis</vt:lpstr>
      <vt:lpstr>AGENDA</vt:lpstr>
      <vt:lpstr>INTRODUCTION</vt:lpstr>
      <vt:lpstr>LITERATURE REVIEW</vt:lpstr>
      <vt:lpstr>METHODOLOGY</vt:lpstr>
      <vt:lpstr>Results (Continued…)</vt:lpstr>
      <vt:lpstr>Results (Continued…)</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using ANN</dc:title>
  <cp:lastModifiedBy>ANIL</cp:lastModifiedBy>
  <cp:revision>3</cp:revision>
  <dcterms:modified xsi:type="dcterms:W3CDTF">2023-12-26T18:36:15Z</dcterms:modified>
</cp:coreProperties>
</file>