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3" r:id="rId3"/>
    <p:sldId id="257" r:id="rId4"/>
    <p:sldId id="272" r:id="rId5"/>
    <p:sldId id="259" r:id="rId6"/>
    <p:sldId id="286" r:id="rId7"/>
    <p:sldId id="287" r:id="rId8"/>
    <p:sldId id="291" r:id="rId9"/>
    <p:sldId id="288" r:id="rId10"/>
    <p:sldId id="260" r:id="rId11"/>
    <p:sldId id="296" r:id="rId12"/>
    <p:sldId id="285" r:id="rId13"/>
    <p:sldId id="294" r:id="rId14"/>
    <p:sldId id="295" r:id="rId15"/>
    <p:sldId id="289" r:id="rId16"/>
    <p:sldId id="290" r:id="rId17"/>
    <p:sldId id="292" r:id="rId18"/>
    <p:sldId id="293" r:id="rId19"/>
    <p:sldId id="297" r:id="rId20"/>
    <p:sldId id="279" r:id="rId21"/>
    <p:sldId id="284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65B4C-8C3E-48C3-98A2-E3F29D2D5AC9}">
  <a:tblStyle styleId="{7EA65B4C-8C3E-48C3-98A2-E3F29D2D5A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42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" TargetMode="External"/><Relationship Id="rId2" Type="http://schemas.openxmlformats.org/officeDocument/2006/relationships/hyperlink" Target="https://reolink.com/home-smart-security-product-questionnaire-statistics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Home Prototype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sz="1400" dirty="0"/>
              <a:t>An</a:t>
            </a:r>
            <a:r>
              <a:rPr lang="tr-TR" sz="1400"/>
              <a:t>ı</a:t>
            </a:r>
            <a:r>
              <a:rPr lang="en" sz="1400"/>
              <a:t>l </a:t>
            </a:r>
            <a:r>
              <a:rPr lang="en" sz="1400" dirty="0"/>
              <a:t>Peker</a:t>
            </a:r>
            <a:br>
              <a:rPr lang="en" sz="1400" dirty="0"/>
            </a:br>
            <a:r>
              <a:rPr lang="en" sz="1400" dirty="0"/>
              <a:t>Temirlan Bayeshov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components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601051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Arduino for sensors data collection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Nodemcu</a:t>
            </a:r>
            <a:r>
              <a:rPr lang="en-US" dirty="0"/>
              <a:t> for Arduino data transmitting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Android Studio for mobile application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Wamp</a:t>
            </a:r>
            <a:r>
              <a:rPr lang="en-US" dirty="0"/>
              <a:t> for local server and database</a:t>
            </a:r>
          </a:p>
          <a:p>
            <a:pPr marL="76200" indent="0">
              <a:buNone/>
            </a:pPr>
            <a:r>
              <a:rPr lang="en-US" dirty="0" err="1"/>
              <a:t>Rstudio</a:t>
            </a:r>
            <a:r>
              <a:rPr lang="en-US" dirty="0"/>
              <a:t> for statistical performance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243;p27"/>
          <p:cNvGrpSpPr/>
          <p:nvPr/>
        </p:nvGrpSpPr>
        <p:grpSpPr>
          <a:xfrm>
            <a:off x="5310192" y="1259581"/>
            <a:ext cx="3719092" cy="3687070"/>
            <a:chOff x="2991269" y="1153325"/>
            <a:chExt cx="3514811" cy="3252003"/>
          </a:xfrm>
        </p:grpSpPr>
        <p:sp>
          <p:nvSpPr>
            <p:cNvPr id="6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7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8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9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10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11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12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13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Components Connection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601051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A16EA52-C409-4C73-9203-B4B4B74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19" y="1379320"/>
            <a:ext cx="7476565" cy="34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included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sensors</a:t>
            </a:r>
            <a:endParaRPr lang="en-US" dirty="0"/>
          </a:p>
          <a:p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maded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sensors</a:t>
            </a:r>
            <a:endParaRPr lang="tr-TR" dirty="0"/>
          </a:p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supplied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/>
              <a:t>Plug </a:t>
            </a:r>
            <a:r>
              <a:rPr lang="tr-TR" dirty="0" err="1"/>
              <a:t>to</a:t>
            </a:r>
            <a:r>
              <a:rPr lang="tr-TR" dirty="0"/>
              <a:t> Nodemcu </a:t>
            </a:r>
            <a:r>
              <a:rPr lang="tr-TR" dirty="0" err="1"/>
              <a:t>card</a:t>
            </a:r>
            <a:r>
              <a:rPr lang="tr-TR" dirty="0"/>
              <a:t> with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endParaRPr lang="en-US" dirty="0"/>
          </a:p>
          <a:p>
            <a:r>
              <a:rPr lang="tr-TR" dirty="0"/>
              <a:t>Data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Nodemcu</a:t>
            </a:r>
            <a:endParaRPr lang="en-US" dirty="0"/>
          </a:p>
          <a:p>
            <a:r>
              <a:rPr lang="tr-TR" dirty="0"/>
              <a:t>Data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Nodemcu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3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NodeMCU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47"/>
            <a:ext cx="6025500" cy="3506323"/>
          </a:xfrm>
        </p:spPr>
        <p:txBody>
          <a:bodyPr/>
          <a:lstStyle/>
          <a:p>
            <a:r>
              <a:rPr lang="tr-TR" dirty="0"/>
              <a:t>Esp8266 WIFI Library </a:t>
            </a:r>
            <a:r>
              <a:rPr lang="tr-TR" dirty="0" err="1"/>
              <a:t>included</a:t>
            </a:r>
            <a:endParaRPr lang="tr-TR" dirty="0"/>
          </a:p>
          <a:p>
            <a:r>
              <a:rPr lang="tr-TR" dirty="0" err="1"/>
              <a:t>MySQL</a:t>
            </a:r>
            <a:r>
              <a:rPr lang="tr-TR" dirty="0"/>
              <a:t> Connector Library </a:t>
            </a:r>
            <a:r>
              <a:rPr lang="tr-TR" dirty="0" err="1"/>
              <a:t>included</a:t>
            </a:r>
            <a:endParaRPr lang="tr-TR" dirty="0"/>
          </a:p>
          <a:p>
            <a:r>
              <a:rPr lang="tr-TR" dirty="0"/>
              <a:t>Sensor data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Arduino</a:t>
            </a:r>
            <a:endParaRPr lang="en-US" dirty="0"/>
          </a:p>
          <a:p>
            <a:r>
              <a:rPr lang="tr-TR" dirty="0"/>
              <a:t>Data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Database</a:t>
            </a:r>
          </a:p>
          <a:p>
            <a:r>
              <a:rPr lang="tr-TR" dirty="0"/>
              <a:t>Control data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Database</a:t>
            </a:r>
          </a:p>
          <a:p>
            <a:r>
              <a:rPr lang="tr-TR" dirty="0"/>
              <a:t>Control data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Arduino</a:t>
            </a:r>
            <a:endParaRPr lang="tr-TR" dirty="0"/>
          </a:p>
          <a:p>
            <a:r>
              <a:rPr lang="tr-TR" dirty="0"/>
              <a:t>Query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33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Android</a:t>
            </a:r>
            <a:r>
              <a:rPr lang="tr-TR" dirty="0"/>
              <a:t>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47"/>
            <a:ext cx="6025500" cy="3506323"/>
          </a:xfrm>
        </p:spPr>
        <p:txBody>
          <a:bodyPr/>
          <a:lstStyle/>
          <a:p>
            <a:r>
              <a:rPr lang="tr-TR" dirty="0" err="1"/>
              <a:t>Volley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server </a:t>
            </a:r>
            <a:r>
              <a:rPr lang="tr-TR" dirty="0" err="1"/>
              <a:t>communication</a:t>
            </a:r>
            <a:endParaRPr lang="tr-TR" dirty="0"/>
          </a:p>
          <a:p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Handler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users</a:t>
            </a:r>
            <a:endParaRPr lang="tr-TR" dirty="0"/>
          </a:p>
          <a:p>
            <a:r>
              <a:rPr lang="tr-TR" dirty="0"/>
              <a:t>Sensor data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server</a:t>
            </a:r>
          </a:p>
          <a:p>
            <a:r>
              <a:rPr lang="tr-TR" dirty="0"/>
              <a:t>Control data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server</a:t>
            </a:r>
          </a:p>
          <a:p>
            <a:r>
              <a:rPr lang="tr-TR" dirty="0"/>
              <a:t>Dashboard </a:t>
            </a:r>
            <a:r>
              <a:rPr lang="tr-TR" dirty="0" err="1"/>
              <a:t>design</a:t>
            </a:r>
            <a:r>
              <a:rPr lang="tr-TR" dirty="0"/>
              <a:t> and </a:t>
            </a:r>
            <a:r>
              <a:rPr lang="tr-TR" dirty="0" err="1"/>
              <a:t>explanation</a:t>
            </a:r>
            <a:r>
              <a:rPr lang="tr-T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1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Libraries and packages</a:t>
            </a:r>
          </a:p>
          <a:p>
            <a:r>
              <a:rPr lang="en-US" dirty="0"/>
              <a:t>Connection for a server</a:t>
            </a:r>
          </a:p>
          <a:p>
            <a:r>
              <a:rPr lang="en-US" dirty="0"/>
              <a:t>Retrieving data sets from database</a:t>
            </a:r>
          </a:p>
          <a:p>
            <a:r>
              <a:rPr lang="en-US" dirty="0"/>
              <a:t>Performing statistical calculations</a:t>
            </a:r>
          </a:p>
          <a:p>
            <a:r>
              <a:rPr lang="en-US" dirty="0"/>
              <a:t>Transmitting new data sets</a:t>
            </a:r>
          </a:p>
          <a:p>
            <a:r>
              <a:rPr lang="en-US" dirty="0"/>
              <a:t>Plotting a graphs 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6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Wamp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localhost server</a:t>
            </a:r>
          </a:p>
          <a:p>
            <a:r>
              <a:rPr lang="en-US" dirty="0"/>
              <a:t>Local Database</a:t>
            </a:r>
          </a:p>
          <a:p>
            <a:r>
              <a:rPr lang="en-US" dirty="0"/>
              <a:t>PHP server for mobile application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71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78" y="694633"/>
            <a:ext cx="6025500" cy="857400"/>
          </a:xfrm>
        </p:spPr>
        <p:txBody>
          <a:bodyPr/>
          <a:lstStyle/>
          <a:p>
            <a:r>
              <a:rPr lang="en-US" dirty="0"/>
              <a:t>Data transmitting Arduino to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91277"/>
              </p:ext>
            </p:extLst>
          </p:nvPr>
        </p:nvGraphicFramePr>
        <p:xfrm>
          <a:off x="398478" y="1552033"/>
          <a:ext cx="7744730" cy="2524429"/>
        </p:xfrm>
        <a:graphic>
          <a:graphicData uri="http://schemas.openxmlformats.org/drawingml/2006/table">
            <a:tbl>
              <a:tblPr firstRow="1" firstCol="1" bandRow="1">
                <a:tableStyleId>{7EA65B4C-8C3E-48C3-98A2-E3F29D2D5AC9}</a:tableStyleId>
              </a:tblPr>
              <a:tblGrid>
                <a:gridCol w="2581024">
                  <a:extLst>
                    <a:ext uri="{9D8B030D-6E8A-4147-A177-3AD203B41FA5}">
                      <a16:colId xmlns:a16="http://schemas.microsoft.com/office/drawing/2014/main" val="4075334807"/>
                    </a:ext>
                  </a:extLst>
                </a:gridCol>
                <a:gridCol w="2581853">
                  <a:extLst>
                    <a:ext uri="{9D8B030D-6E8A-4147-A177-3AD203B41FA5}">
                      <a16:colId xmlns:a16="http://schemas.microsoft.com/office/drawing/2014/main" val="1460657479"/>
                    </a:ext>
                  </a:extLst>
                </a:gridCol>
                <a:gridCol w="2581853">
                  <a:extLst>
                    <a:ext uri="{9D8B030D-6E8A-4147-A177-3AD203B41FA5}">
                      <a16:colId xmlns:a16="http://schemas.microsoft.com/office/drawing/2014/main" val="1940894452"/>
                    </a:ext>
                  </a:extLst>
                </a:gridCol>
              </a:tblGrid>
              <a:tr h="1065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Normal Condition (per day)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Unexpected Condition (per hour)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736105"/>
                  </a:ext>
                </a:extLst>
              </a:tr>
              <a:tr h="486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 person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7200 data sets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900 data sets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450211"/>
                  </a:ext>
                </a:extLst>
              </a:tr>
              <a:tr h="486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10 person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72000 data sets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9000 data sets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909121"/>
                  </a:ext>
                </a:extLst>
              </a:tr>
              <a:tr h="486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100 person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720000 data sets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90000 data sets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592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0800000" flipV="1">
            <a:off x="398478" y="4207987"/>
            <a:ext cx="4077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Notes: </a:t>
            </a:r>
          </a:p>
          <a:p>
            <a:r>
              <a:rPr lang="en-US" dirty="0">
                <a:solidFill>
                  <a:schemeClr val="bg1"/>
                </a:solidFill>
              </a:rPr>
              <a:t>12 seconds= 1 data set (Normal condition)</a:t>
            </a:r>
          </a:p>
          <a:p>
            <a:r>
              <a:rPr lang="en-US" dirty="0">
                <a:solidFill>
                  <a:schemeClr val="bg1"/>
                </a:solidFill>
              </a:rPr>
              <a:t>4 seconds= 1 data set (Unexpected condition)</a:t>
            </a:r>
          </a:p>
        </p:txBody>
      </p:sp>
    </p:spTree>
    <p:extLst>
      <p:ext uri="{BB962C8B-B14F-4D97-AF65-F5344CB8AC3E}">
        <p14:creationId xmlns:p14="http://schemas.microsoft.com/office/powerpoint/2010/main" val="73458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49" y="-1"/>
            <a:ext cx="5143451" cy="514345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723" y="594542"/>
            <a:ext cx="2957119" cy="1977182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Difference between </a:t>
            </a:r>
          </a:p>
          <a:p>
            <a:pPr marL="76200" indent="0">
              <a:buNone/>
            </a:pPr>
            <a:r>
              <a:rPr lang="en-US" dirty="0"/>
              <a:t>two transmissions</a:t>
            </a:r>
          </a:p>
          <a:p>
            <a:pPr marL="76200" indent="0">
              <a:buNone/>
            </a:pPr>
            <a:r>
              <a:rPr lang="en-US" dirty="0"/>
              <a:t>In seconds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R line Graph</a:t>
            </a:r>
          </a:p>
        </p:txBody>
      </p:sp>
    </p:spTree>
    <p:extLst>
      <p:ext uri="{BB962C8B-B14F-4D97-AF65-F5344CB8AC3E}">
        <p14:creationId xmlns:p14="http://schemas.microsoft.com/office/powerpoint/2010/main" val="92481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72" y="0"/>
            <a:ext cx="6025500" cy="857400"/>
          </a:xfrm>
        </p:spPr>
        <p:txBody>
          <a:bodyPr/>
          <a:lstStyle/>
          <a:p>
            <a:r>
              <a:rPr lang="tr-TR" dirty="0"/>
              <a:t>Control Data </a:t>
            </a:r>
            <a:r>
              <a:rPr lang="en-US" dirty="0"/>
              <a:t>Response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1923F2-D948-4ED7-A1FD-8CDCE735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787" y="997350"/>
            <a:ext cx="6025500" cy="3148800"/>
          </a:xfrm>
        </p:spPr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Average</a:t>
            </a:r>
            <a:r>
              <a:rPr lang="tr-TR" b="1" dirty="0">
                <a:solidFill>
                  <a:schemeClr val="bg1"/>
                </a:solidFill>
              </a:rPr>
              <a:t> Control Data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tr-TR" b="1" dirty="0">
                <a:solidFill>
                  <a:schemeClr val="bg1"/>
                </a:solidFill>
              </a:rPr>
              <a:t> time: 3 </a:t>
            </a:r>
            <a:r>
              <a:rPr lang="tr-TR" b="1" dirty="0" err="1">
                <a:solidFill>
                  <a:schemeClr val="bg1"/>
                </a:solidFill>
              </a:rPr>
              <a:t>sec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gateway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b="1" dirty="0" err="1">
                <a:solidFill>
                  <a:schemeClr val="bg1"/>
                </a:solidFill>
              </a:rPr>
              <a:t>Android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Php</a:t>
            </a:r>
            <a:r>
              <a:rPr lang="tr-TR" b="1" dirty="0">
                <a:solidFill>
                  <a:schemeClr val="bg1"/>
                </a:solidFill>
              </a:rPr>
              <a:t> Server</a:t>
            </a: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Server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Database</a:t>
            </a: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Database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NodeMCU</a:t>
            </a:r>
            <a:endParaRPr lang="tr-TR" b="1" dirty="0">
              <a:solidFill>
                <a:schemeClr val="bg1"/>
              </a:solidFill>
            </a:endParaRP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Nodemcu </a:t>
            </a:r>
            <a:r>
              <a:rPr lang="tr-TR" b="1" dirty="0" err="1">
                <a:solidFill>
                  <a:schemeClr val="bg1"/>
                </a:solidFill>
              </a:rPr>
              <a:t>to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Arduino</a:t>
            </a:r>
            <a:endParaRPr lang="en-US" b="1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020" y="654968"/>
            <a:ext cx="5796900" cy="1159800"/>
          </a:xfrm>
        </p:spPr>
        <p:txBody>
          <a:bodyPr/>
          <a:lstStyle/>
          <a:p>
            <a:r>
              <a:rPr lang="en-US" b="0" i="1" dirty="0"/>
              <a:t>``Peace like charity, begins at home``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020" y="1978780"/>
            <a:ext cx="5796900" cy="465300"/>
          </a:xfrm>
        </p:spPr>
        <p:txBody>
          <a:bodyPr/>
          <a:lstStyle/>
          <a:p>
            <a:r>
              <a:rPr lang="en-US" dirty="0"/>
              <a:t>Franklin D. Roosevelt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3" y="1831336"/>
            <a:ext cx="2195470" cy="31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2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457200" y="1479082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</a:t>
            </a:r>
            <a:r>
              <a:rPr lang="en" dirty="0"/>
              <a:t>helped us during a 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Also we want to thank </a:t>
            </a:r>
            <a:r>
              <a:rPr lang="en" b="1" dirty="0">
                <a:solidFill>
                  <a:schemeClr val="bg1"/>
                </a:solidFill>
              </a:rPr>
              <a:t>Cemal Can Balci </a:t>
            </a:r>
            <a:r>
              <a:rPr lang="en" dirty="0"/>
              <a:t>for a big afford during a 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87" y="1479082"/>
            <a:ext cx="6025500" cy="3148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linkClick r:id="rId2"/>
              </a:rPr>
              <a:t>https://reolink.com/home-smart-security-product-questionnaire-statistics/</a:t>
            </a:r>
            <a:r>
              <a:rPr lang="en-US" b="1" dirty="0">
                <a:solidFill>
                  <a:schemeClr val="bg1"/>
                </a:solidFill>
              </a:rPr>
              <a:t> [1]</a:t>
            </a:r>
          </a:p>
          <a:p>
            <a:r>
              <a:rPr lang="en-US" b="1" dirty="0">
                <a:solidFill>
                  <a:schemeClr val="bg1"/>
                </a:solidFill>
                <a:hlinkClick r:id="rId3"/>
              </a:rPr>
              <a:t>https://www.statista.com/</a:t>
            </a:r>
            <a:r>
              <a:rPr lang="en-US" b="1" dirty="0">
                <a:solidFill>
                  <a:schemeClr val="bg1"/>
                </a:solidFill>
              </a:rPr>
              <a:t> [2]</a:t>
            </a:r>
          </a:p>
          <a:p>
            <a:pPr marL="7620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42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106960" y="96401"/>
            <a:ext cx="4171425" cy="1061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232794" y="1581246"/>
            <a:ext cx="3290582" cy="1019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6199" y="269114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Smart Home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5110058" y="6007587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06199" y="1033026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Automated System</a:t>
            </a:r>
          </a:p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Easy of Use</a:t>
            </a:r>
          </a:p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Safety</a:t>
            </a:r>
          </a:p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Comfortability</a:t>
            </a:r>
          </a:p>
          <a:p>
            <a:pPr marL="342900" indent="-342900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Clr>
                <a:schemeClr val="bg1"/>
              </a:buClr>
              <a:buSzPct val="70000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23644" y="3436803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278;p30"/>
          <p:cNvGrpSpPr/>
          <p:nvPr/>
        </p:nvGrpSpPr>
        <p:grpSpPr>
          <a:xfrm>
            <a:off x="6158543" y="458391"/>
            <a:ext cx="2119546" cy="4396359"/>
            <a:chOff x="2547150" y="238125"/>
            <a:chExt cx="2525675" cy="5238750"/>
          </a:xfrm>
        </p:grpSpPr>
        <p:sp>
          <p:nvSpPr>
            <p:cNvPr id="10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44" y="853048"/>
            <a:ext cx="2119546" cy="358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07721" y="694513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 TO USE</a:t>
            </a:r>
            <a:endParaRPr b="0" dirty="0"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Controlling and Monitoring Home</a:t>
              </a:r>
              <a:endParaRPr sz="1800"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Mobile Application Registration</a:t>
              </a:r>
              <a:endParaRPr sz="1800"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83665"/>
            <a:ext cx="3785337" cy="1384500"/>
            <a:chOff x="4908100" y="950270"/>
            <a:chExt cx="378533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826237" y="95027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Sensor Installation</a:t>
              </a:r>
              <a:endParaRPr sz="1800"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66832" y="2143387"/>
            <a:ext cx="3307360" cy="23594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600" dirty="0"/>
              <a:t>67% of people hold the reason that they buy home smart security products for protection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52% say that they want to get remote access to their homes/business when they are away from home.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30% want to monitor all rooms in their houses anywhere at home with security products.</a:t>
            </a:r>
            <a:br>
              <a:rPr lang="en-US" sz="1200" dirty="0"/>
            </a:br>
            <a:endParaRPr sz="12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866884" y="3762839"/>
            <a:ext cx="3842158" cy="6497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400" b="1" dirty="0"/>
              <a:t>home smart security product questionnaire statistics 2018/2019 </a:t>
            </a:r>
          </a:p>
          <a:p>
            <a:pPr marL="0" lvl="0" indent="0"/>
            <a:endParaRPr lang="en-US" sz="1400" b="1" dirty="0"/>
          </a:p>
          <a:p>
            <a:pPr marL="0" lvl="0" indent="0"/>
            <a:r>
              <a:rPr lang="en-US" sz="1400" b="1" dirty="0"/>
              <a:t>[1]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82" y="609301"/>
            <a:ext cx="5117725" cy="3061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832" y="164894"/>
            <a:ext cx="24625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  <a:latin typeface="Titillium Web"/>
              </a:rPr>
              <a:t>Why we need </a:t>
            </a:r>
          </a:p>
          <a:p>
            <a:r>
              <a:rPr lang="en" sz="2800" dirty="0">
                <a:solidFill>
                  <a:schemeClr val="bg1"/>
                </a:solidFill>
                <a:latin typeface="Titillium Web"/>
              </a:rPr>
              <a:t>Smart Home</a:t>
            </a:r>
            <a:r>
              <a:rPr lang="en-US" sz="2800" dirty="0">
                <a:solidFill>
                  <a:schemeClr val="bg1"/>
                </a:solidFill>
                <a:latin typeface="Titillium Web"/>
              </a:rPr>
              <a:t>?</a:t>
            </a:r>
          </a:p>
        </p:txBody>
      </p:sp>
      <p:sp>
        <p:nvSpPr>
          <p:cNvPr id="6" name="Google Shape;194;p24"/>
          <p:cNvSpPr/>
          <p:nvPr/>
        </p:nvSpPr>
        <p:spPr>
          <a:xfrm>
            <a:off x="7147111" y="4001549"/>
            <a:ext cx="1753608" cy="114195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4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78936" cy="52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7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918293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49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52"/>
            <a:ext cx="247530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09" y="0"/>
            <a:ext cx="2241531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40" y="11652"/>
            <a:ext cx="2241531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71" y="0"/>
            <a:ext cx="21856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388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403</Words>
  <Application>Microsoft Office PowerPoint</Application>
  <PresentationFormat>Ekran Gösterisi (16:9)</PresentationFormat>
  <Paragraphs>118</Paragraphs>
  <Slides>22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Chivo Light</vt:lpstr>
      <vt:lpstr>Courier New</vt:lpstr>
      <vt:lpstr>Titillium Web</vt:lpstr>
      <vt:lpstr>Titillium Web Light</vt:lpstr>
      <vt:lpstr>Ninacor template</vt:lpstr>
      <vt:lpstr>Smart Home Prototype   Anıl Peker Temirlan Bayeshov</vt:lpstr>
      <vt:lpstr>``Peace like charity, begins at home``</vt:lpstr>
      <vt:lpstr>What is Smart Home?</vt:lpstr>
      <vt:lpstr>OUR PROCESS IS EASY TO USE</vt:lpstr>
      <vt:lpstr>67% of people hold the reason that they buy home smart security products for protection  52% say that they want to get remote access to their homes/business when they are away from home.  30% want to monitor all rooms in their houses anywhere at home with security products. </vt:lpstr>
      <vt:lpstr>PowerPoint Sunusu</vt:lpstr>
      <vt:lpstr>PowerPoint Sunusu</vt:lpstr>
      <vt:lpstr>PowerPoint Sunusu</vt:lpstr>
      <vt:lpstr>PowerPoint Sunusu</vt:lpstr>
      <vt:lpstr>Main components</vt:lpstr>
      <vt:lpstr>Components Connection</vt:lpstr>
      <vt:lpstr>Arduino</vt:lpstr>
      <vt:lpstr>NodeMCU</vt:lpstr>
      <vt:lpstr>Android APP</vt:lpstr>
      <vt:lpstr>Rstudio</vt:lpstr>
      <vt:lpstr>Wamp</vt:lpstr>
      <vt:lpstr>Data transmitting Arduino to Database</vt:lpstr>
      <vt:lpstr>PowerPoint Sunusu</vt:lpstr>
      <vt:lpstr>Control Data Response Time</vt:lpstr>
      <vt:lpstr>CREDITS</vt:lpstr>
      <vt:lpstr>Reference List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Prototype   Anil Peker Temirlan Bayeshov</dc:title>
  <cp:lastModifiedBy>Anıl Peker</cp:lastModifiedBy>
  <cp:revision>17</cp:revision>
  <dcterms:modified xsi:type="dcterms:W3CDTF">2019-06-01T20:36:46Z</dcterms:modified>
</cp:coreProperties>
</file>