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0" r:id="rId8"/>
    <p:sldId id="261" r:id="rId9"/>
    <p:sldId id="267" r:id="rId10"/>
    <p:sldId id="262" r:id="rId11"/>
    <p:sldId id="264" r:id="rId12"/>
    <p:sldId id="265" r:id="rId13"/>
    <p:sldId id="266" r:id="rId14"/>
    <p:sldId id="26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C30AD3-EDB1-4669-8C3E-BFBEE2AA3D78}"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07880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C30AD3-EDB1-4669-8C3E-BFBEE2AA3D78}"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66448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C30AD3-EDB1-4669-8C3E-BFBEE2AA3D78}"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21052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C30AD3-EDB1-4669-8C3E-BFBEE2AA3D78}"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9757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C30AD3-EDB1-4669-8C3E-BFBEE2AA3D78}"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01718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C30AD3-EDB1-4669-8C3E-BFBEE2AA3D78}"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197955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C30AD3-EDB1-4669-8C3E-BFBEE2AA3D78}"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428610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C30AD3-EDB1-4669-8C3E-BFBEE2AA3D78}"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256144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30AD3-EDB1-4669-8C3E-BFBEE2AA3D78}"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266857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30AD3-EDB1-4669-8C3E-BFBEE2AA3D78}"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38525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C30AD3-EDB1-4669-8C3E-BFBEE2AA3D78}"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E8017-EB74-4D59-9C85-EB23A6CEC467}" type="slidenum">
              <a:rPr lang="en-IN" smtClean="0"/>
              <a:t>‹#›</a:t>
            </a:fld>
            <a:endParaRPr lang="en-IN"/>
          </a:p>
        </p:txBody>
      </p:sp>
    </p:spTree>
    <p:extLst>
      <p:ext uri="{BB962C8B-B14F-4D97-AF65-F5344CB8AC3E}">
        <p14:creationId xmlns:p14="http://schemas.microsoft.com/office/powerpoint/2010/main" val="395981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30AD3-EDB1-4669-8C3E-BFBEE2AA3D78}" type="datetimeFigureOut">
              <a:rPr lang="en-IN" smtClean="0"/>
              <a:t>23-07-2021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E8017-EB74-4D59-9C85-EB23A6CEC467}" type="slidenum">
              <a:rPr lang="en-IN" smtClean="0"/>
              <a:t>‹#›</a:t>
            </a:fld>
            <a:endParaRPr lang="en-IN"/>
          </a:p>
        </p:txBody>
      </p:sp>
    </p:spTree>
    <p:extLst>
      <p:ext uri="{BB962C8B-B14F-4D97-AF65-F5344CB8AC3E}">
        <p14:creationId xmlns:p14="http://schemas.microsoft.com/office/powerpoint/2010/main" val="68233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4831" y="0"/>
            <a:ext cx="9144000" cy="6858000"/>
          </a:xfrm>
        </p:spPr>
        <p:txBody>
          <a:bodyPr>
            <a:noAutofit/>
          </a:bodyPr>
          <a:lstStyle/>
          <a:p>
            <a:endParaRPr lang="en-IN" b="1" dirty="0" smtClean="0"/>
          </a:p>
          <a:p>
            <a:endParaRPr lang="en-IN" b="1" dirty="0"/>
          </a:p>
          <a:p>
            <a:endParaRPr lang="en-IN" b="1" dirty="0" smtClean="0"/>
          </a:p>
          <a:p>
            <a:r>
              <a:rPr lang="en-IN" b="1" dirty="0" smtClean="0">
                <a:solidFill>
                  <a:srgbClr val="FF0000"/>
                </a:solidFill>
              </a:rPr>
              <a:t>RNS INSTITUTE OF TECHNOLOGY</a:t>
            </a:r>
          </a:p>
          <a:p>
            <a:r>
              <a:rPr lang="en-IN" b="1" dirty="0" smtClean="0">
                <a:solidFill>
                  <a:schemeClr val="accent2">
                    <a:lumMod val="75000"/>
                  </a:schemeClr>
                </a:solidFill>
              </a:rPr>
              <a:t>DEPARTMENT OF MECHANICAL ENGINEERING</a:t>
            </a:r>
          </a:p>
          <a:p>
            <a:r>
              <a:rPr lang="en-IN" dirty="0" smtClean="0"/>
              <a:t>Presentation of </a:t>
            </a:r>
          </a:p>
          <a:p>
            <a:r>
              <a:rPr lang="en-IN" dirty="0" smtClean="0"/>
              <a:t>Mini Project Work titled</a:t>
            </a:r>
            <a:endParaRPr lang="en-IN" dirty="0"/>
          </a:p>
          <a:p>
            <a:r>
              <a:rPr lang="en-IN" b="1" dirty="0" smtClean="0"/>
              <a:t>3D WIRE SHAPING MACHINE</a:t>
            </a:r>
          </a:p>
          <a:p>
            <a:r>
              <a:rPr lang="en-IN" b="1" dirty="0" smtClean="0"/>
              <a:t>By group no. 26</a:t>
            </a:r>
          </a:p>
          <a:p>
            <a:r>
              <a:rPr lang="en-IN" b="1" dirty="0" err="1" smtClean="0"/>
              <a:t>Akhil</a:t>
            </a:r>
            <a:r>
              <a:rPr lang="en-IN" b="1" dirty="0" smtClean="0"/>
              <a:t> A                                                     1RN18ME010</a:t>
            </a:r>
          </a:p>
          <a:p>
            <a:r>
              <a:rPr lang="en-IN" b="1" dirty="0" smtClean="0"/>
              <a:t>Anil R </a:t>
            </a:r>
            <a:r>
              <a:rPr lang="en-IN" b="1" dirty="0" err="1" smtClean="0"/>
              <a:t>Kashyap</a:t>
            </a:r>
            <a:r>
              <a:rPr lang="en-IN" b="1" dirty="0" smtClean="0"/>
              <a:t>                                       1RN18ME012</a:t>
            </a:r>
          </a:p>
          <a:p>
            <a:r>
              <a:rPr lang="en-IN" b="1" dirty="0" smtClean="0"/>
              <a:t>Anirudh S </a:t>
            </a:r>
            <a:r>
              <a:rPr lang="en-IN" b="1" dirty="0" err="1" smtClean="0"/>
              <a:t>Betrabet</a:t>
            </a:r>
            <a:r>
              <a:rPr lang="en-IN" b="1" dirty="0" smtClean="0"/>
              <a:t>                               1RN18ME013</a:t>
            </a:r>
          </a:p>
          <a:p>
            <a:r>
              <a:rPr lang="en-IN" b="1" dirty="0" smtClean="0"/>
              <a:t>K S </a:t>
            </a:r>
            <a:r>
              <a:rPr lang="en-IN" b="1" dirty="0" err="1" smtClean="0"/>
              <a:t>Kaustubha</a:t>
            </a:r>
            <a:r>
              <a:rPr lang="en-IN" b="1" dirty="0" smtClean="0"/>
              <a:t>                                        1RN18ME041</a:t>
            </a:r>
          </a:p>
          <a:p>
            <a:endParaRPr lang="en-IN" b="1" dirty="0" smtClean="0"/>
          </a:p>
          <a:p>
            <a:r>
              <a:rPr lang="en-IN" b="1" dirty="0" smtClean="0"/>
              <a:t>Project Guide: </a:t>
            </a:r>
            <a:r>
              <a:rPr lang="en-IN" b="1" dirty="0" err="1" smtClean="0"/>
              <a:t>Prof.</a:t>
            </a:r>
            <a:r>
              <a:rPr lang="en-IN" b="1" dirty="0" smtClean="0"/>
              <a:t> </a:t>
            </a:r>
            <a:r>
              <a:rPr lang="en-IN" b="1" dirty="0" err="1" smtClean="0"/>
              <a:t>Madhusudana</a:t>
            </a:r>
            <a:r>
              <a:rPr lang="en-IN" b="1" dirty="0" smtClean="0"/>
              <a:t> H C, B.E, </a:t>
            </a:r>
            <a:r>
              <a:rPr lang="en-IN" b="1" dirty="0" err="1" smtClean="0"/>
              <a:t>M.tech</a:t>
            </a:r>
            <a:endParaRPr lang="en-IN" b="1" dirty="0"/>
          </a:p>
        </p:txBody>
      </p:sp>
      <p:pic>
        <p:nvPicPr>
          <p:cNvPr id="6" name="Picture 5" descr="RNSIT LOGO"/>
          <p:cNvPicPr/>
          <p:nvPr/>
        </p:nvPicPr>
        <p:blipFill>
          <a:blip r:embed="rId2">
            <a:extLst>
              <a:ext uri="{28A0092B-C50C-407E-A947-70E740481C1C}">
                <a14:useLocalDpi xmlns:a14="http://schemas.microsoft.com/office/drawing/2010/main" val="0"/>
              </a:ext>
            </a:extLst>
          </a:blip>
          <a:srcRect/>
          <a:stretch>
            <a:fillRect/>
          </a:stretch>
        </p:blipFill>
        <p:spPr bwMode="auto">
          <a:xfrm>
            <a:off x="5431043" y="0"/>
            <a:ext cx="1171575" cy="1171575"/>
          </a:xfrm>
          <a:prstGeom prst="rect">
            <a:avLst/>
          </a:prstGeom>
          <a:noFill/>
          <a:ln>
            <a:noFill/>
          </a:ln>
        </p:spPr>
      </p:pic>
    </p:spTree>
    <p:extLst>
      <p:ext uri="{BB962C8B-B14F-4D97-AF65-F5344CB8AC3E}">
        <p14:creationId xmlns:p14="http://schemas.microsoft.com/office/powerpoint/2010/main" val="1772586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379"/>
            <a:ext cx="10515600" cy="6022584"/>
          </a:xfrm>
        </p:spPr>
        <p:txBody>
          <a:bodyPr>
            <a:normAutofit lnSpcReduction="10000"/>
          </a:bodyPr>
          <a:lstStyle/>
          <a:p>
            <a:pPr marL="0" indent="0" algn="ctr">
              <a:buNone/>
            </a:pPr>
            <a:r>
              <a:rPr lang="en-IN" sz="4400" b="1" dirty="0" smtClean="0">
                <a:latin typeface="Arial" panose="020B0604020202020204" pitchFamily="34" charset="0"/>
                <a:cs typeface="Arial" panose="020B0604020202020204" pitchFamily="34" charset="0"/>
              </a:rPr>
              <a:t>Components Required</a:t>
            </a:r>
          </a:p>
          <a:p>
            <a:pPr marL="0" indent="0" algn="ctr">
              <a:buNone/>
            </a:pPr>
            <a:endParaRPr lang="en-IN" sz="4400" b="1" dirty="0">
              <a:latin typeface="Arial" panose="020B0604020202020204" pitchFamily="34" charset="0"/>
              <a:cs typeface="Arial" panose="020B0604020202020204" pitchFamily="34" charset="0"/>
            </a:endParaRPr>
          </a:p>
          <a:p>
            <a:r>
              <a:rPr lang="en-IN" dirty="0">
                <a:cs typeface="Arial" panose="020B0604020202020204" pitchFamily="34" charset="0"/>
              </a:rPr>
              <a:t>3</a:t>
            </a:r>
            <a:r>
              <a:rPr lang="en-IN" dirty="0" smtClean="0">
                <a:cs typeface="Arial" panose="020B0604020202020204" pitchFamily="34" charset="0"/>
              </a:rPr>
              <a:t> stepper motors to precisely control the feed rate and the orientation of the bending mechanism.</a:t>
            </a:r>
          </a:p>
          <a:p>
            <a:r>
              <a:rPr lang="en-IN" dirty="0" smtClean="0">
                <a:cs typeface="Arial" panose="020B0604020202020204" pitchFamily="34" charset="0"/>
              </a:rPr>
              <a:t>Servo motor to reset the mechanism after a job is completed</a:t>
            </a:r>
          </a:p>
          <a:p>
            <a:r>
              <a:rPr lang="en-IN" dirty="0" smtClean="0">
                <a:cs typeface="Arial" panose="020B0604020202020204" pitchFamily="34" charset="0"/>
              </a:rPr>
              <a:t>Gears to convert the torque generated by the stepper motors to the torque to required to bend the wire.</a:t>
            </a:r>
          </a:p>
          <a:p>
            <a:r>
              <a:rPr lang="en-IN" dirty="0" smtClean="0">
                <a:cs typeface="Arial" panose="020B0604020202020204" pitchFamily="34" charset="0"/>
              </a:rPr>
              <a:t>Bearings to develop the straightening mechanism and  ensure smooth rotation of the central shaft.</a:t>
            </a:r>
          </a:p>
          <a:p>
            <a:r>
              <a:rPr lang="en-IN" dirty="0" smtClean="0">
                <a:cs typeface="Arial" panose="020B0604020202020204" pitchFamily="34" charset="0"/>
              </a:rPr>
              <a:t>Arduino </a:t>
            </a:r>
            <a:r>
              <a:rPr lang="en-IN" dirty="0" err="1" smtClean="0">
                <a:cs typeface="Arial" panose="020B0604020202020204" pitchFamily="34" charset="0"/>
              </a:rPr>
              <a:t>nano</a:t>
            </a:r>
            <a:r>
              <a:rPr lang="en-IN" dirty="0" smtClean="0">
                <a:cs typeface="Arial" panose="020B0604020202020204" pitchFamily="34" charset="0"/>
              </a:rPr>
              <a:t> which is the brain of the machine.</a:t>
            </a:r>
          </a:p>
          <a:p>
            <a:r>
              <a:rPr lang="en-IN" dirty="0" smtClean="0">
                <a:cs typeface="Arial" panose="020B0604020202020204" pitchFamily="34" charset="0"/>
              </a:rPr>
              <a:t>Bearing holders for the bearings and plywood to hold everything in place</a:t>
            </a:r>
          </a:p>
          <a:p>
            <a:endParaRPr lang="en-IN" dirty="0" smtClean="0">
              <a:cs typeface="Arial" panose="020B0604020202020204" pitchFamily="34" charset="0"/>
            </a:endParaRPr>
          </a:p>
        </p:txBody>
      </p:sp>
    </p:spTree>
    <p:extLst>
      <p:ext uri="{BB962C8B-B14F-4D97-AF65-F5344CB8AC3E}">
        <p14:creationId xmlns:p14="http://schemas.microsoft.com/office/powerpoint/2010/main" val="30933252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Arial" panose="020B0604020202020204" pitchFamily="34" charset="0"/>
                <a:cs typeface="Arial" panose="020B0604020202020204" pitchFamily="34" charset="0"/>
              </a:rPr>
              <a:t>MACHINE</a:t>
            </a:r>
            <a:r>
              <a:rPr lang="en-IN" sz="6000" b="1" dirty="0" smtClean="0"/>
              <a:t> </a:t>
            </a:r>
            <a:r>
              <a:rPr lang="en-IN" sz="6000" b="1" dirty="0" smtClean="0">
                <a:latin typeface="Arial" panose="020B0604020202020204" pitchFamily="34" charset="0"/>
                <a:cs typeface="Arial" panose="020B0604020202020204" pitchFamily="34" charset="0"/>
              </a:rPr>
              <a:t>IMAGES</a:t>
            </a:r>
            <a:endParaRPr lang="en-IN" sz="6000" b="1"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330" y="2339439"/>
            <a:ext cx="4125686" cy="251756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3743" y="2339439"/>
            <a:ext cx="3786579" cy="2517569"/>
          </a:xfrm>
          <a:prstGeom prst="rect">
            <a:avLst/>
          </a:prstGeom>
        </p:spPr>
      </p:pic>
      <p:sp>
        <p:nvSpPr>
          <p:cNvPr id="11" name="TextBox 10"/>
          <p:cNvSpPr txBox="1"/>
          <p:nvPr/>
        </p:nvSpPr>
        <p:spPr>
          <a:xfrm>
            <a:off x="2154368" y="5136427"/>
            <a:ext cx="1849609" cy="369332"/>
          </a:xfrm>
          <a:prstGeom prst="rect">
            <a:avLst/>
          </a:prstGeom>
          <a:noFill/>
        </p:spPr>
        <p:txBody>
          <a:bodyPr wrap="none" rtlCol="0">
            <a:spAutoFit/>
          </a:bodyPr>
          <a:lstStyle/>
          <a:p>
            <a:r>
              <a:rPr lang="en-IN" dirty="0" smtClean="0"/>
              <a:t>FIG 1: Front View</a:t>
            </a:r>
            <a:endParaRPr lang="en-IN" dirty="0"/>
          </a:p>
        </p:txBody>
      </p:sp>
      <p:sp>
        <p:nvSpPr>
          <p:cNvPr id="12" name="TextBox 11"/>
          <p:cNvSpPr txBox="1"/>
          <p:nvPr/>
        </p:nvSpPr>
        <p:spPr>
          <a:xfrm>
            <a:off x="8670769" y="5136427"/>
            <a:ext cx="2432525" cy="369332"/>
          </a:xfrm>
          <a:prstGeom prst="rect">
            <a:avLst/>
          </a:prstGeom>
          <a:noFill/>
        </p:spPr>
        <p:txBody>
          <a:bodyPr wrap="none" rtlCol="0">
            <a:spAutoFit/>
          </a:bodyPr>
          <a:lstStyle/>
          <a:p>
            <a:r>
              <a:rPr lang="en-IN" dirty="0" smtClean="0"/>
              <a:t>FIG 2: </a:t>
            </a:r>
            <a:r>
              <a:rPr lang="en-IN" dirty="0" err="1" smtClean="0"/>
              <a:t>Orthogrphic</a:t>
            </a:r>
            <a:r>
              <a:rPr lang="en-IN" dirty="0" smtClean="0"/>
              <a:t> View</a:t>
            </a:r>
            <a:endParaRPr lang="en-IN" dirty="0"/>
          </a:p>
        </p:txBody>
      </p:sp>
    </p:spTree>
    <p:extLst>
      <p:ext uri="{BB962C8B-B14F-4D97-AF65-F5344CB8AC3E}">
        <p14:creationId xmlns:p14="http://schemas.microsoft.com/office/powerpoint/2010/main" val="33917412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866" y="360651"/>
            <a:ext cx="3079118" cy="454385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0" y="360651"/>
            <a:ext cx="6403439" cy="4543858"/>
          </a:xfrm>
          <a:prstGeom prst="rect">
            <a:avLst/>
          </a:prstGeom>
        </p:spPr>
      </p:pic>
      <p:sp>
        <p:nvSpPr>
          <p:cNvPr id="5" name="TextBox 4"/>
          <p:cNvSpPr txBox="1"/>
          <p:nvPr/>
        </p:nvSpPr>
        <p:spPr>
          <a:xfrm>
            <a:off x="1646753" y="5047013"/>
            <a:ext cx="1631344" cy="369332"/>
          </a:xfrm>
          <a:prstGeom prst="rect">
            <a:avLst/>
          </a:prstGeom>
          <a:noFill/>
        </p:spPr>
        <p:txBody>
          <a:bodyPr wrap="none" rtlCol="0">
            <a:spAutoFit/>
          </a:bodyPr>
          <a:lstStyle/>
          <a:p>
            <a:r>
              <a:rPr lang="en-IN" dirty="0" smtClean="0"/>
              <a:t>FIG 3: Top View</a:t>
            </a:r>
            <a:endParaRPr lang="en-IN" dirty="0"/>
          </a:p>
        </p:txBody>
      </p:sp>
      <p:sp>
        <p:nvSpPr>
          <p:cNvPr id="7" name="TextBox 6"/>
          <p:cNvSpPr txBox="1"/>
          <p:nvPr/>
        </p:nvSpPr>
        <p:spPr>
          <a:xfrm>
            <a:off x="7012525" y="5047013"/>
            <a:ext cx="2538387" cy="369332"/>
          </a:xfrm>
          <a:prstGeom prst="rect">
            <a:avLst/>
          </a:prstGeom>
          <a:noFill/>
        </p:spPr>
        <p:txBody>
          <a:bodyPr wrap="none" rtlCol="0">
            <a:spAutoFit/>
          </a:bodyPr>
          <a:lstStyle/>
          <a:p>
            <a:r>
              <a:rPr lang="en-IN" dirty="0" smtClean="0"/>
              <a:t>FIG 4: Orthographic View</a:t>
            </a:r>
            <a:endParaRPr lang="en-IN" dirty="0"/>
          </a:p>
        </p:txBody>
      </p:sp>
    </p:spTree>
    <p:extLst>
      <p:ext uri="{BB962C8B-B14F-4D97-AF65-F5344CB8AC3E}">
        <p14:creationId xmlns:p14="http://schemas.microsoft.com/office/powerpoint/2010/main" val="15535801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659" y="207839"/>
            <a:ext cx="10515600" cy="6347705"/>
          </a:xfrm>
        </p:spPr>
        <p:txBody>
          <a:bodyPr>
            <a:normAutofit/>
          </a:bodyPr>
          <a:lstStyle/>
          <a:p>
            <a:pPr marL="0" indent="0">
              <a:buNone/>
            </a:pPr>
            <a:r>
              <a:rPr lang="en-IN" sz="4000" b="1" dirty="0" smtClean="0">
                <a:latin typeface="Arial" panose="020B0604020202020204" pitchFamily="34" charset="0"/>
                <a:cs typeface="Arial" panose="020B0604020202020204" pitchFamily="34" charset="0"/>
              </a:rPr>
              <a:t>ADVANTAGES:</a:t>
            </a:r>
          </a:p>
          <a:p>
            <a:r>
              <a:rPr lang="en-IN" dirty="0" smtClean="0">
                <a:cs typeface="Arial" panose="020B0604020202020204" pitchFamily="34" charset="0"/>
              </a:rPr>
              <a:t>Unique and intricate designs can be achieved.</a:t>
            </a:r>
          </a:p>
          <a:p>
            <a:r>
              <a:rPr lang="en-IN" dirty="0" smtClean="0">
                <a:cs typeface="Arial" panose="020B0604020202020204" pitchFamily="34" charset="0"/>
              </a:rPr>
              <a:t>Reduces human error.</a:t>
            </a:r>
          </a:p>
          <a:p>
            <a:r>
              <a:rPr lang="en-IN" dirty="0" smtClean="0">
                <a:cs typeface="Arial" panose="020B0604020202020204" pitchFamily="34" charset="0"/>
              </a:rPr>
              <a:t>High precision can be achieved.</a:t>
            </a:r>
          </a:p>
          <a:p>
            <a:r>
              <a:rPr lang="en-IN" dirty="0" smtClean="0">
                <a:cs typeface="Arial" panose="020B0604020202020204" pitchFamily="34" charset="0"/>
              </a:rPr>
              <a:t>Reduces cost and time</a:t>
            </a:r>
          </a:p>
          <a:p>
            <a:endParaRPr lang="en-IN" dirty="0" smtClean="0">
              <a:cs typeface="Arial" panose="020B0604020202020204" pitchFamily="34" charset="0"/>
            </a:endParaRPr>
          </a:p>
          <a:p>
            <a:pPr marL="0" indent="0">
              <a:buNone/>
            </a:pPr>
            <a:r>
              <a:rPr lang="en-IN" sz="4000" b="1" dirty="0" smtClean="0">
                <a:latin typeface="Arial" panose="020B0604020202020204" pitchFamily="34" charset="0"/>
                <a:cs typeface="Arial" panose="020B0604020202020204" pitchFamily="34" charset="0"/>
              </a:rPr>
              <a:t>DISADVANTAGES:</a:t>
            </a:r>
          </a:p>
          <a:p>
            <a:r>
              <a:rPr lang="en-IN" dirty="0" smtClean="0">
                <a:cs typeface="Arial" panose="020B0604020202020204" pitchFamily="34" charset="0"/>
              </a:rPr>
              <a:t>Requires a skilled operator</a:t>
            </a:r>
          </a:p>
          <a:p>
            <a:r>
              <a:rPr lang="en-IN" dirty="0" smtClean="0">
                <a:cs typeface="Arial" panose="020B0604020202020204" pitchFamily="34" charset="0"/>
              </a:rPr>
              <a:t>Maintenance cost maybe high due to the use of gears.</a:t>
            </a:r>
          </a:p>
          <a:p>
            <a:endParaRPr lang="en-IN" sz="4000" b="1" dirty="0">
              <a:latin typeface="Arial" panose="020B0604020202020204" pitchFamily="34" charset="0"/>
              <a:cs typeface="Arial" panose="020B0604020202020204" pitchFamily="34" charset="0"/>
            </a:endParaRPr>
          </a:p>
          <a:p>
            <a:pPr marL="0" indent="0">
              <a:buNone/>
            </a:pPr>
            <a:endParaRPr lang="en-IN" dirty="0">
              <a:cs typeface="Arial" panose="020B0604020202020204" pitchFamily="34" charset="0"/>
            </a:endParaRPr>
          </a:p>
        </p:txBody>
      </p:sp>
    </p:spTree>
    <p:extLst>
      <p:ext uri="{BB962C8B-B14F-4D97-AF65-F5344CB8AC3E}">
        <p14:creationId xmlns:p14="http://schemas.microsoft.com/office/powerpoint/2010/main" val="19563023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Arial" panose="020B0604020202020204" pitchFamily="34" charset="0"/>
                <a:cs typeface="Arial" panose="020B0604020202020204" pitchFamily="34" charset="0"/>
              </a:rPr>
              <a:t>APPLICATIONS</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Can be used to create wire frameworks for 3d prints</a:t>
            </a:r>
          </a:p>
          <a:p>
            <a:r>
              <a:rPr lang="en-IN" dirty="0" smtClean="0"/>
              <a:t>Can be used to create intricate patterns</a:t>
            </a:r>
          </a:p>
          <a:p>
            <a:r>
              <a:rPr lang="en-IN" dirty="0" smtClean="0"/>
              <a:t>Can be used to create wire baskets</a:t>
            </a:r>
            <a:endParaRPr lang="en-IN" dirty="0"/>
          </a:p>
        </p:txBody>
      </p:sp>
    </p:spTree>
    <p:extLst>
      <p:ext uri="{BB962C8B-B14F-4D97-AF65-F5344CB8AC3E}">
        <p14:creationId xmlns:p14="http://schemas.microsoft.com/office/powerpoint/2010/main" val="271534232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8"/>
            <a:ext cx="10515600" cy="6727371"/>
          </a:xfrm>
        </p:spPr>
        <p:txBody>
          <a:bodyPr>
            <a:normAutofit/>
          </a:bodyPr>
          <a:lstStyle/>
          <a:p>
            <a:pPr marL="0" indent="0">
              <a:buNone/>
            </a:pPr>
            <a:r>
              <a:rPr lang="en-IN" b="1" dirty="0" smtClean="0">
                <a:latin typeface="Arial" panose="020B0604020202020204" pitchFamily="34" charset="0"/>
                <a:cs typeface="Arial" panose="020B0604020202020204" pitchFamily="34" charset="0"/>
              </a:rPr>
              <a:t>Results Expected:</a:t>
            </a:r>
          </a:p>
          <a:p>
            <a:pPr marL="0" indent="0">
              <a:buNone/>
            </a:pPr>
            <a:r>
              <a:rPr lang="en-IN" sz="4000" b="1" dirty="0">
                <a:latin typeface="Arial" panose="020B0604020202020204" pitchFamily="34" charset="0"/>
                <a:cs typeface="Arial" panose="020B0604020202020204" pitchFamily="34" charset="0"/>
              </a:rPr>
              <a:t> </a:t>
            </a:r>
            <a:r>
              <a:rPr lang="en-IN" sz="4000" b="1" dirty="0" smtClean="0">
                <a:latin typeface="Arial" panose="020B0604020202020204" pitchFamily="34" charset="0"/>
                <a:cs typeface="Arial" panose="020B0604020202020204" pitchFamily="34" charset="0"/>
              </a:rPr>
              <a:t>     </a:t>
            </a:r>
            <a:r>
              <a:rPr lang="en-IN" sz="4000" dirty="0" smtClean="0">
                <a:latin typeface="Arial" panose="020B0604020202020204" pitchFamily="34" charset="0"/>
                <a:cs typeface="Arial" panose="020B0604020202020204" pitchFamily="34" charset="0"/>
              </a:rPr>
              <a:t>     </a:t>
            </a:r>
            <a:r>
              <a:rPr lang="en-IN" sz="2000" dirty="0" smtClean="0">
                <a:latin typeface="Times New Roman" panose="02020603050405020304" pitchFamily="18" charset="0"/>
                <a:cs typeface="Times New Roman" panose="02020603050405020304" pitchFamily="18" charset="0"/>
              </a:rPr>
              <a:t>Design and develop a 3D wire shaping machine that can easily and efficiently bend and shape wires into the desired shapes.</a:t>
            </a:r>
          </a:p>
          <a:p>
            <a:pPr marL="0" indent="0">
              <a:buNone/>
            </a:pPr>
            <a:endParaRPr lang="en-IN" sz="2000" dirty="0" smtClean="0">
              <a:latin typeface="Arial" panose="020B0604020202020204" pitchFamily="34" charset="0"/>
              <a:cs typeface="Arial" panose="020B0604020202020204" pitchFamily="34" charset="0"/>
            </a:endParaRPr>
          </a:p>
          <a:p>
            <a:pPr marL="0" indent="0">
              <a:buNone/>
            </a:pPr>
            <a:r>
              <a:rPr lang="en-IN" b="1" dirty="0" smtClean="0">
                <a:latin typeface="Arial" panose="020B0604020202020204" pitchFamily="34" charset="0"/>
                <a:cs typeface="Arial" panose="020B0604020202020204" pitchFamily="34" charset="0"/>
              </a:rPr>
              <a:t>References:</a:t>
            </a:r>
          </a:p>
          <a:p>
            <a:pPr lvl="0"/>
            <a:r>
              <a:rPr lang="en-US" sz="1600" dirty="0" err="1"/>
              <a:t>Wamke</a:t>
            </a:r>
            <a:r>
              <a:rPr lang="en-US" sz="1600" dirty="0"/>
              <a:t> P H, Seitz H, </a:t>
            </a:r>
            <a:r>
              <a:rPr lang="en-US" sz="1600" dirty="0" err="1"/>
              <a:t>Warnke</a:t>
            </a:r>
            <a:r>
              <a:rPr lang="en-US" sz="1600" dirty="0"/>
              <a:t> F, et al. Ceramic scaffolds produced by computer-assisted 3D Printing and sintering: Characterization and bio- compatibility investigations. Journal of Biomedical Materials Research Part B Applied Biomaterials 2010; 93(1): 212-217.</a:t>
            </a:r>
            <a:endParaRPr lang="en-IN" sz="1600" dirty="0"/>
          </a:p>
          <a:p>
            <a:pPr lvl="0"/>
            <a:r>
              <a:rPr lang="en-US" sz="1800" dirty="0"/>
              <a:t>TANG </a:t>
            </a:r>
            <a:r>
              <a:rPr lang="en-US" sz="1800" dirty="0" err="1"/>
              <a:t>Wenxian</a:t>
            </a:r>
            <a:r>
              <a:rPr lang="en-US" sz="1800" dirty="0"/>
              <a:t>, ZHU </a:t>
            </a:r>
            <a:r>
              <a:rPr lang="en-US" sz="1800" dirty="0" err="1"/>
              <a:t>Hui</a:t>
            </a:r>
            <a:r>
              <a:rPr lang="en-US" sz="1800" dirty="0"/>
              <a:t>, ZHU </a:t>
            </a:r>
            <a:r>
              <a:rPr lang="en-US" sz="1800" dirty="0" err="1"/>
              <a:t>Mengxiu</a:t>
            </a:r>
            <a:r>
              <a:rPr lang="en-US" sz="1800" dirty="0"/>
              <a:t>, LI </a:t>
            </a:r>
            <a:r>
              <a:rPr lang="en-US" sz="1800" dirty="0" err="1"/>
              <a:t>Qinfeng</a:t>
            </a:r>
            <a:r>
              <a:rPr lang="en-US" sz="1800" dirty="0"/>
              <a:t>, ZHANG </a:t>
            </a:r>
            <a:r>
              <a:rPr lang="en-US" sz="1800" dirty="0" err="1"/>
              <a:t>Jian</a:t>
            </a:r>
            <a:r>
              <a:rPr lang="en-US" sz="1800" dirty="0"/>
              <a:t> “Research on Key Technology of Wire-Bending and Equipment Development” Management Science and Engineering Vol. 10, No. 1, 2016, pp. 14-20</a:t>
            </a:r>
            <a:r>
              <a:rPr lang="en-US" sz="1800" dirty="0" smtClean="0"/>
              <a:t>.</a:t>
            </a:r>
          </a:p>
          <a:p>
            <a:r>
              <a:rPr lang="en-US" sz="1800" dirty="0"/>
              <a:t>Chen </a:t>
            </a:r>
            <a:r>
              <a:rPr lang="en-US" sz="1800" dirty="0" err="1"/>
              <a:t>Minghui</a:t>
            </a:r>
            <a:r>
              <a:rPr lang="en-US" sz="1800" dirty="0"/>
              <a:t>, Yao Bin, Lin </a:t>
            </a:r>
            <a:r>
              <a:rPr lang="en-US" sz="1800" dirty="0" err="1"/>
              <a:t>Rongkun</a:t>
            </a:r>
            <a:r>
              <a:rPr lang="en-US" sz="1800" dirty="0"/>
              <a:t>, Lu </a:t>
            </a:r>
            <a:r>
              <a:rPr lang="en-US" sz="1800" dirty="0" err="1"/>
              <a:t>Rusheng</a:t>
            </a:r>
            <a:r>
              <a:rPr lang="en-US" sz="1800" dirty="0"/>
              <a:t>, “Research on 3D Modelling and Forming Simulation of Metal Wire” Advanced Materials Research Online: 2011-11-22ISSN: 1662-8985, Vols. 383-390, </a:t>
            </a:r>
            <a:r>
              <a:rPr lang="en-US" sz="1800" dirty="0" err="1"/>
              <a:t>pp</a:t>
            </a:r>
            <a:r>
              <a:rPr lang="en-US" sz="1800" dirty="0"/>
              <a:t> 6776-6783</a:t>
            </a:r>
            <a:r>
              <a:rPr lang="en-US" sz="1800" dirty="0" smtClean="0"/>
              <a:t>.</a:t>
            </a:r>
          </a:p>
          <a:p>
            <a:pPr lvl="0"/>
            <a:r>
              <a:rPr lang="en-US" sz="1800" dirty="0"/>
              <a:t>G. </a:t>
            </a:r>
            <a:r>
              <a:rPr lang="en-US" sz="1800" dirty="0" err="1"/>
              <a:t>Antherieu</a:t>
            </a:r>
            <a:r>
              <a:rPr lang="en-US" sz="1800" dirty="0"/>
              <a:t>, N. </a:t>
            </a:r>
            <a:r>
              <a:rPr lang="en-US" sz="1800" dirty="0" err="1"/>
              <a:t>Connesson</a:t>
            </a:r>
            <a:r>
              <a:rPr lang="en-US" sz="1800" dirty="0"/>
              <a:t>, D. </a:t>
            </a:r>
            <a:r>
              <a:rPr lang="en-US" sz="1800" dirty="0" err="1"/>
              <a:t>Favier</a:t>
            </a:r>
            <a:r>
              <a:rPr lang="en-US" sz="1800" dirty="0"/>
              <a:t>, P. </a:t>
            </a:r>
            <a:r>
              <a:rPr lang="en-US" sz="1800" dirty="0" err="1"/>
              <a:t>Mozer</a:t>
            </a:r>
            <a:r>
              <a:rPr lang="en-US" sz="1800" dirty="0"/>
              <a:t>, Y. </a:t>
            </a:r>
            <a:r>
              <a:rPr lang="en-US" sz="1800" dirty="0" err="1"/>
              <a:t>Payan</a:t>
            </a:r>
            <a:r>
              <a:rPr lang="en-US" sz="1800" dirty="0"/>
              <a:t> “Principle and Experimental Validation of a new Apparatus Allowing Large Deformation in Pure Bending: Application to thin Wire” Experimental Mechanics (2016) 56:475–482.</a:t>
            </a:r>
            <a:endParaRPr lang="en-IN" sz="1800" dirty="0"/>
          </a:p>
          <a:p>
            <a:pPr lvl="0"/>
            <a:r>
              <a:rPr lang="en-US" sz="1800" dirty="0"/>
              <a:t>Hyun-</a:t>
            </a:r>
            <a:r>
              <a:rPr lang="en-US" sz="1800" dirty="0" err="1"/>
              <a:t>Deog</a:t>
            </a:r>
            <a:r>
              <a:rPr lang="en-US" sz="1800" dirty="0"/>
              <a:t> Cho, Sung-Jong Choi, “Gear Train Development for CNC Wire Bending Machine” Journal of the Korean Society of Manufacturing Process Engineers, Vol. 7 No. 4, pp.50-55 (2008. 12).</a:t>
            </a:r>
            <a:endParaRPr lang="en-IN" sz="1800" dirty="0"/>
          </a:p>
          <a:p>
            <a:endParaRPr lang="en-IN" sz="1800" dirty="0"/>
          </a:p>
          <a:p>
            <a:pPr lvl="0"/>
            <a:endParaRPr lang="en-IN" sz="1800" dirty="0"/>
          </a:p>
          <a:p>
            <a:endParaRPr lang="en-IN" sz="2400" dirty="0" smtClean="0">
              <a:latin typeface="Times New Roman" panose="02020603050405020304" pitchFamily="18" charset="0"/>
              <a:cs typeface="Times New Roman" panose="02020603050405020304" pitchFamily="18" charset="0"/>
            </a:endParaRPr>
          </a:p>
          <a:p>
            <a:pPr marL="0" indent="0">
              <a:buNone/>
            </a:pPr>
            <a:endParaRPr lang="en-IN" dirty="0" smtClean="0">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2119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255"/>
            <a:ext cx="9144000" cy="1001827"/>
          </a:xfrm>
        </p:spPr>
        <p:txBody>
          <a:bodyPr>
            <a:normAutofit/>
          </a:bodyPr>
          <a:lstStyle/>
          <a:p>
            <a:r>
              <a:rPr lang="en-IN" dirty="0" smtClean="0"/>
              <a:t>Contents</a:t>
            </a:r>
            <a:endParaRPr lang="en-IN" dirty="0"/>
          </a:p>
        </p:txBody>
      </p:sp>
      <p:sp>
        <p:nvSpPr>
          <p:cNvPr id="3" name="Subtitle 2"/>
          <p:cNvSpPr>
            <a:spLocks noGrp="1"/>
          </p:cNvSpPr>
          <p:nvPr>
            <p:ph type="subTitle" idx="1"/>
          </p:nvPr>
        </p:nvSpPr>
        <p:spPr>
          <a:xfrm>
            <a:off x="1524000" y="1638795"/>
            <a:ext cx="9144000" cy="3619005"/>
          </a:xfrm>
        </p:spPr>
        <p:txBody>
          <a:bodyPr>
            <a:normAutofit fontScale="62500" lnSpcReduction="20000"/>
          </a:bodyPr>
          <a:lstStyle/>
          <a:p>
            <a:pPr marL="457200" indent="-457200" algn="l">
              <a:buFont typeface="+mj-lt"/>
              <a:buAutoNum type="arabicPeriod"/>
            </a:pPr>
            <a:r>
              <a:rPr lang="en-IN" sz="4000" dirty="0" smtClean="0"/>
              <a:t>Aim and Objectives</a:t>
            </a:r>
          </a:p>
          <a:p>
            <a:pPr marL="457200" indent="-457200" algn="l">
              <a:buFont typeface="+mj-lt"/>
              <a:buAutoNum type="arabicPeriod"/>
            </a:pPr>
            <a:r>
              <a:rPr lang="en-IN" sz="4000" dirty="0" smtClean="0"/>
              <a:t>Theory</a:t>
            </a:r>
            <a:endParaRPr lang="en-IN" sz="4000" dirty="0" smtClean="0"/>
          </a:p>
          <a:p>
            <a:pPr marL="457200" indent="-457200" algn="l">
              <a:buFont typeface="+mj-lt"/>
              <a:buAutoNum type="arabicPeriod"/>
            </a:pPr>
            <a:r>
              <a:rPr lang="en-IN" sz="4000" dirty="0" smtClean="0"/>
              <a:t>Methodology</a:t>
            </a:r>
          </a:p>
          <a:p>
            <a:pPr marL="457200" indent="-457200" algn="l">
              <a:buFont typeface="+mj-lt"/>
              <a:buAutoNum type="arabicPeriod"/>
            </a:pPr>
            <a:r>
              <a:rPr lang="en-IN" sz="4000" dirty="0" smtClean="0"/>
              <a:t>Components required</a:t>
            </a:r>
          </a:p>
          <a:p>
            <a:pPr marL="457200" indent="-457200" algn="l">
              <a:buFont typeface="+mj-lt"/>
              <a:buAutoNum type="arabicPeriod"/>
            </a:pPr>
            <a:r>
              <a:rPr lang="en-IN" sz="4000" dirty="0" smtClean="0"/>
              <a:t>Machine </a:t>
            </a:r>
            <a:r>
              <a:rPr lang="en-IN" sz="4000" dirty="0" smtClean="0"/>
              <a:t>Images</a:t>
            </a:r>
          </a:p>
          <a:p>
            <a:pPr marL="457200" indent="-457200" algn="l">
              <a:buFont typeface="+mj-lt"/>
              <a:buAutoNum type="arabicPeriod"/>
            </a:pPr>
            <a:r>
              <a:rPr lang="en-IN" sz="4000" dirty="0" smtClean="0"/>
              <a:t>Advantages, Disadvantages </a:t>
            </a:r>
          </a:p>
          <a:p>
            <a:pPr marL="457200" indent="-457200" algn="l">
              <a:buFont typeface="+mj-lt"/>
              <a:buAutoNum type="arabicPeriod"/>
            </a:pPr>
            <a:r>
              <a:rPr lang="en-IN" sz="4000" dirty="0" smtClean="0"/>
              <a:t>Applications</a:t>
            </a:r>
            <a:endParaRPr lang="en-IN" sz="4000" dirty="0" smtClean="0"/>
          </a:p>
          <a:p>
            <a:pPr marL="457200" indent="-457200" algn="l">
              <a:buFont typeface="+mj-lt"/>
              <a:buAutoNum type="arabicPeriod"/>
            </a:pPr>
            <a:r>
              <a:rPr lang="en-IN" sz="4000" dirty="0" smtClean="0"/>
              <a:t>Results</a:t>
            </a:r>
          </a:p>
          <a:p>
            <a:pPr marL="457200" indent="-457200" algn="l">
              <a:buFont typeface="+mj-lt"/>
              <a:buAutoNum type="arabicPeriod"/>
            </a:pPr>
            <a:r>
              <a:rPr lang="en-IN" sz="4000" dirty="0" smtClean="0"/>
              <a:t>References</a:t>
            </a:r>
            <a:endParaRPr lang="en-IN" sz="4000" dirty="0"/>
          </a:p>
        </p:txBody>
      </p:sp>
    </p:spTree>
    <p:extLst>
      <p:ext uri="{BB962C8B-B14F-4D97-AF65-F5344CB8AC3E}">
        <p14:creationId xmlns:p14="http://schemas.microsoft.com/office/powerpoint/2010/main" val="40855188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202" y="139328"/>
            <a:ext cx="10515600" cy="6510853"/>
          </a:xfrm>
        </p:spPr>
        <p:txBody>
          <a:bodyPr>
            <a:normAutofit/>
          </a:bodyPr>
          <a:lstStyle/>
          <a:p>
            <a:pPr marL="0" indent="0">
              <a:buNone/>
            </a:pPr>
            <a:r>
              <a:rPr lang="en-IN" sz="4400" dirty="0" smtClean="0">
                <a:latin typeface="Arial" panose="020B0604020202020204" pitchFamily="34" charset="0"/>
                <a:cs typeface="Arial" panose="020B0604020202020204" pitchFamily="34" charset="0"/>
              </a:rPr>
              <a:t>AIM:</a:t>
            </a:r>
          </a:p>
          <a:p>
            <a:pPr marL="0" indent="0">
              <a:buNone/>
            </a:pPr>
            <a:r>
              <a:rPr lang="en-IN" sz="4400" dirty="0">
                <a:latin typeface="Arial" panose="020B0604020202020204" pitchFamily="34" charset="0"/>
                <a:cs typeface="Arial" panose="020B0604020202020204" pitchFamily="34" charset="0"/>
              </a:rPr>
              <a:t> </a:t>
            </a:r>
            <a:r>
              <a:rPr lang="en-IN" sz="4400" dirty="0" smtClean="0">
                <a:latin typeface="Arial" panose="020B0604020202020204" pitchFamily="34" charset="0"/>
                <a:cs typeface="Arial" panose="020B0604020202020204" pitchFamily="34" charset="0"/>
              </a:rPr>
              <a:t>    </a:t>
            </a:r>
            <a:r>
              <a:rPr lang="en-IN" dirty="0"/>
              <a:t>To design and develop a 3D wire shaping machine which helps to shape wires in desired shapes</a:t>
            </a:r>
            <a:r>
              <a:rPr lang="en-IN" dirty="0" smtClean="0"/>
              <a:t>.</a:t>
            </a:r>
          </a:p>
          <a:p>
            <a:pPr marL="0" indent="0">
              <a:buNone/>
            </a:pPr>
            <a:endParaRPr lang="en-IN" dirty="0">
              <a:latin typeface="Arial" panose="020B0604020202020204" pitchFamily="34" charset="0"/>
              <a:cs typeface="Arial" panose="020B0604020202020204" pitchFamily="34" charset="0"/>
            </a:endParaRPr>
          </a:p>
          <a:p>
            <a:pPr marL="0" indent="0">
              <a:buNone/>
            </a:pPr>
            <a:r>
              <a:rPr lang="en-IN" sz="4400" dirty="0" smtClean="0">
                <a:latin typeface="Arial" panose="020B0604020202020204" pitchFamily="34" charset="0"/>
                <a:cs typeface="Arial" panose="020B0604020202020204" pitchFamily="34" charset="0"/>
              </a:rPr>
              <a:t>OBJECTIVES:</a:t>
            </a:r>
          </a:p>
          <a:p>
            <a:endParaRPr lang="en-IN" dirty="0"/>
          </a:p>
          <a:p>
            <a:r>
              <a:rPr lang="en-IN" dirty="0"/>
              <a:t>To design the various components used in the machine</a:t>
            </a:r>
            <a:r>
              <a:rPr lang="en-IN" dirty="0" smtClean="0"/>
              <a:t>.</a:t>
            </a:r>
            <a:endParaRPr lang="en-IN" dirty="0"/>
          </a:p>
          <a:p>
            <a:r>
              <a:rPr lang="en-IN" dirty="0"/>
              <a:t>To make it user friendly</a:t>
            </a:r>
            <a:r>
              <a:rPr lang="en-IN" dirty="0" smtClean="0"/>
              <a:t>.</a:t>
            </a:r>
            <a:endParaRPr lang="en-IN" dirty="0"/>
          </a:p>
          <a:p>
            <a:r>
              <a:rPr lang="en-IN" dirty="0"/>
              <a:t>To make it 3D printing friendly</a:t>
            </a:r>
            <a:r>
              <a:rPr lang="en-IN" dirty="0" smtClean="0"/>
              <a:t>.</a:t>
            </a:r>
            <a:endParaRPr lang="en-IN" dirty="0"/>
          </a:p>
          <a:p>
            <a:r>
              <a:rPr lang="en-IN" dirty="0"/>
              <a:t>To make it economical. </a:t>
            </a:r>
          </a:p>
          <a:p>
            <a:endParaRPr lang="en-IN" dirty="0"/>
          </a:p>
          <a:p>
            <a:endParaRPr lang="en-IN" dirty="0">
              <a:cs typeface="Arial" panose="020B0604020202020204" pitchFamily="34" charset="0"/>
            </a:endParaRPr>
          </a:p>
        </p:txBody>
      </p:sp>
    </p:spTree>
    <p:extLst>
      <p:ext uri="{BB962C8B-B14F-4D97-AF65-F5344CB8AC3E}">
        <p14:creationId xmlns:p14="http://schemas.microsoft.com/office/powerpoint/2010/main" val="378051178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202" y="139328"/>
            <a:ext cx="10515600" cy="6510853"/>
          </a:xfrm>
        </p:spPr>
        <p:txBody>
          <a:bodyPr>
            <a:normAutofit fontScale="92500" lnSpcReduction="10000"/>
          </a:bodyPr>
          <a:lstStyle/>
          <a:p>
            <a:pPr marL="0" indent="0" algn="ctr">
              <a:buNone/>
            </a:pPr>
            <a:r>
              <a:rPr lang="en-IN" sz="4400" dirty="0" smtClean="0">
                <a:latin typeface="Arial" panose="020B0604020202020204" pitchFamily="34" charset="0"/>
                <a:cs typeface="Arial" panose="020B0604020202020204" pitchFamily="34" charset="0"/>
              </a:rPr>
              <a:t>Theory</a:t>
            </a:r>
          </a:p>
          <a:p>
            <a:pPr marL="0" indent="0">
              <a:buNone/>
            </a:pPr>
            <a:r>
              <a:rPr lang="en-IN" dirty="0"/>
              <a:t>The enormous benefits of a wire-bending machine may not be immediately obvious, but that's because bent wires tend to be so ubiquitous that they're invisible. Shaped wires are used in baskets, chain link fences, shopping carts, fancy light fixtures, ornate gratings, stands, hooks, paperclips, springs, egg-beaters, and earrings. They are useful for creating structures and scaffolding. You can use a mixture of friction and welding to combine wires into incredibly complex shapes, or artistically useful designs like modernist chairs. It's a domain that, until now, has been out of reach for the independent crafter. This type of system has the potential to allow users to design or download a specific wire-based project and precisely create its individual components. And it creates the possibility to create skeletal frameworks for 3-D printers to build on, although this would require additional software and hardware development.</a:t>
            </a:r>
          </a:p>
          <a:p>
            <a:pPr marL="0" indent="0">
              <a:buNone/>
            </a:pPr>
            <a:r>
              <a:rPr lang="en-IN" dirty="0"/>
              <a:t>There are a lot of machines that are manufactured for bending wires. Our project involves designing a 3D wire shaping machine using an arduino board that can bend and shape a wire to the desired shape and dimensions</a:t>
            </a:r>
            <a:endParaRPr lang="en-IN" dirty="0" smtClean="0">
              <a:cs typeface="Arial" panose="020B0604020202020204" pitchFamily="34" charset="0"/>
            </a:endParaRPr>
          </a:p>
          <a:p>
            <a:endParaRPr lang="en-IN" dirty="0"/>
          </a:p>
          <a:p>
            <a:endParaRPr lang="en-IN" dirty="0">
              <a:cs typeface="Arial" panose="020B0604020202020204" pitchFamily="34" charset="0"/>
            </a:endParaRPr>
          </a:p>
        </p:txBody>
      </p:sp>
    </p:spTree>
    <p:extLst>
      <p:ext uri="{BB962C8B-B14F-4D97-AF65-F5344CB8AC3E}">
        <p14:creationId xmlns:p14="http://schemas.microsoft.com/office/powerpoint/2010/main" val="261203852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8000" b="1" dirty="0" smtClean="0">
                <a:latin typeface="Arial" panose="020B0604020202020204" pitchFamily="34" charset="0"/>
                <a:cs typeface="Arial" panose="020B0604020202020204" pitchFamily="34" charset="0"/>
              </a:rPr>
              <a:t>Literature Review</a:t>
            </a:r>
            <a:endParaRPr lang="en-IN" sz="8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Sachin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Yadav</a:t>
            </a:r>
            <a:r>
              <a:rPr lang="en-US" sz="2400" dirty="0">
                <a:latin typeface="Times New Roman" panose="02020603050405020304" pitchFamily="18" charset="0"/>
                <a:cs typeface="Times New Roman" panose="02020603050405020304" pitchFamily="18" charset="0"/>
              </a:rPr>
              <a:t>, et al. attempts to create a prototype capable of consistently bending a wire in 3D while avoiding collisions. In their journal published on June 2020, they say such a design can be obtained via automatic or semi-automatic curve feature extraction from a 3D shape. This makes the machine affordable and the wire bending technology goes beyond 2D plane and it is easily operable</a:t>
            </a:r>
            <a:r>
              <a:rPr lang="en-US" sz="2400" dirty="0"/>
              <a:t>.</a:t>
            </a:r>
            <a:endParaRPr lang="en-IN" sz="2400" dirty="0"/>
          </a:p>
          <a:p>
            <a:r>
              <a:rPr lang="en-US" sz="2200" dirty="0" err="1">
                <a:latin typeface="Times New Roman" panose="02020603050405020304" pitchFamily="18" charset="0"/>
                <a:cs typeface="Times New Roman" panose="02020603050405020304" pitchFamily="18" charset="0"/>
              </a:rPr>
              <a:t>Naeem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Siddik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Petiwala</a:t>
            </a:r>
            <a:r>
              <a:rPr lang="en-US" sz="2200" dirty="0">
                <a:latin typeface="Times New Roman" panose="02020603050405020304" pitchFamily="18" charset="0"/>
                <a:cs typeface="Times New Roman" panose="02020603050405020304" pitchFamily="18" charset="0"/>
              </a:rPr>
              <a:t>, et al. proposed the prototype of a 3D printed wire bending machine using an arduino based controller which is flexible as well as capable to make bends for industrial applications. In their journal published on May 2021, they say that the accuracy of a bend made depends on many factors, but majorly on the expertise of the machine operator. Because of these limitation in manual wire bending, our project proposes a system that can efficiently bend and shape wires with the help of an arduino controller</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58172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8000" b="1" dirty="0" smtClean="0">
                <a:latin typeface="Arial" panose="020B0604020202020204" pitchFamily="34" charset="0"/>
                <a:cs typeface="Arial" panose="020B0604020202020204" pitchFamily="34" charset="0"/>
              </a:rPr>
              <a:t>METHODOLOGY</a:t>
            </a:r>
            <a:endParaRPr lang="en-IN" sz="80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908913" y="2929386"/>
            <a:ext cx="10374173" cy="2286319"/>
          </a:xfrm>
          <a:prstGeom prst="rect">
            <a:avLst/>
          </a:prstGeom>
        </p:spPr>
      </p:pic>
    </p:spTree>
    <p:extLst>
      <p:ext uri="{BB962C8B-B14F-4D97-AF65-F5344CB8AC3E}">
        <p14:creationId xmlns:p14="http://schemas.microsoft.com/office/powerpoint/2010/main" val="4227827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577" y="151203"/>
            <a:ext cx="10515600" cy="6422591"/>
          </a:xfrm>
        </p:spPr>
        <p:txBody>
          <a:bodyPr/>
          <a:lstStyle/>
          <a:p>
            <a:pPr marL="0" indent="0">
              <a:buNone/>
            </a:pPr>
            <a:r>
              <a:rPr lang="en-IN" b="1" dirty="0" smtClean="0">
                <a:latin typeface="Arial" panose="020B0604020202020204" pitchFamily="34" charset="0"/>
                <a:cs typeface="Arial" panose="020B0604020202020204" pitchFamily="34" charset="0"/>
              </a:rPr>
              <a:t>1.   Literature Review:</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Reading papers from various researchers and design engineers on the current scenario and advancements made in the area of automatic wire bending machines</a:t>
            </a:r>
            <a:r>
              <a:rPr lang="en-IN" sz="2400" dirty="0" smtClean="0"/>
              <a:t>.</a:t>
            </a:r>
          </a:p>
          <a:p>
            <a:pPr marL="0" indent="0">
              <a:buNone/>
            </a:pPr>
            <a:endParaRPr lang="en-IN" sz="2400" dirty="0" smtClean="0"/>
          </a:p>
          <a:p>
            <a:pPr marL="0" indent="0">
              <a:buNone/>
            </a:pPr>
            <a:r>
              <a:rPr lang="en-IN" b="1" dirty="0" smtClean="0">
                <a:latin typeface="Arial" panose="020B0604020202020204" pitchFamily="34" charset="0"/>
                <a:cs typeface="Arial" panose="020B0604020202020204" pitchFamily="34" charset="0"/>
              </a:rPr>
              <a:t>2.   Problem definition:</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Understanding the need to design and develop an automatic wire bending machine.</a:t>
            </a:r>
          </a:p>
          <a:p>
            <a:pPr marL="0" indent="0">
              <a:buNone/>
            </a:pPr>
            <a:endParaRPr lang="en-IN" dirty="0" smtClean="0"/>
          </a:p>
          <a:p>
            <a:pPr marL="0" indent="0">
              <a:buNone/>
            </a:pPr>
            <a:r>
              <a:rPr lang="en-IN" b="1" dirty="0" smtClean="0">
                <a:latin typeface="Arial" panose="020B0604020202020204" pitchFamily="34" charset="0"/>
                <a:cs typeface="Arial" panose="020B0604020202020204" pitchFamily="34" charset="0"/>
              </a:rPr>
              <a:t>3.Design:</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Designing the various components such as gears, shafts, shaft couplers and bearing holders required for assembling the machine.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604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574" y="174954"/>
            <a:ext cx="10515600" cy="6475227"/>
          </a:xfrm>
        </p:spPr>
        <p:txBody>
          <a:bodyPr>
            <a:normAutofit fontScale="92500" lnSpcReduction="10000"/>
          </a:bodyPr>
          <a:lstStyle/>
          <a:p>
            <a:pPr marL="0" indent="0">
              <a:buNone/>
            </a:pPr>
            <a:r>
              <a:rPr lang="en-IN" b="1" dirty="0" smtClean="0">
                <a:latin typeface="Arial" panose="020B0604020202020204" pitchFamily="34" charset="0"/>
                <a:cs typeface="Arial" panose="020B0604020202020204" pitchFamily="34" charset="0"/>
              </a:rPr>
              <a:t>4. Gather the required material:</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next step is to gather the various components such as the hollow central shaft, bearings, stepper and servo motors and getting the other printable components printed.</a:t>
            </a:r>
          </a:p>
          <a:p>
            <a:pPr marL="0" indent="0">
              <a:buNone/>
            </a:pPr>
            <a:endParaRPr lang="en-IN" dirty="0"/>
          </a:p>
          <a:p>
            <a:pPr marL="0" indent="0">
              <a:buNone/>
            </a:pPr>
            <a:r>
              <a:rPr lang="en-IN" b="1" dirty="0" smtClean="0">
                <a:latin typeface="Arial" panose="020B0604020202020204" pitchFamily="34" charset="0"/>
                <a:cs typeface="Arial" panose="020B0604020202020204" pitchFamily="34" charset="0"/>
              </a:rPr>
              <a:t>5. Fabrication and assembly:</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The required materials are then assembled according to the drawings</a:t>
            </a:r>
            <a:r>
              <a:rPr lang="en-IN" dirty="0" smtClean="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smtClean="0">
                <a:latin typeface="Arial" panose="020B0604020202020204" pitchFamily="34" charset="0"/>
                <a:cs typeface="Arial" panose="020B0604020202020204" pitchFamily="34" charset="0"/>
              </a:rPr>
              <a:t>6. Testing:</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Various tests are conducted to check if the machine is able to bend the wire in the required shape and size</a:t>
            </a:r>
          </a:p>
          <a:p>
            <a:pPr marL="0" indent="0">
              <a:buNone/>
            </a:pPr>
            <a:endParaRPr lang="en-IN" dirty="0" smtClean="0"/>
          </a:p>
          <a:p>
            <a:pPr marL="0" indent="0">
              <a:buNone/>
            </a:pPr>
            <a:r>
              <a:rPr lang="en-IN" b="1" dirty="0" smtClean="0">
                <a:latin typeface="Arial" panose="020B0604020202020204" pitchFamily="34" charset="0"/>
                <a:cs typeface="Arial" panose="020B0604020202020204" pitchFamily="34" charset="0"/>
              </a:rPr>
              <a:t>7. Collecting feedback and making the required improvements:</a:t>
            </a:r>
          </a:p>
          <a:p>
            <a:pPr marL="0" indent="0">
              <a:buNone/>
            </a:pPr>
            <a:r>
              <a:rPr lang="en-IN" dirty="0"/>
              <a:t> </a:t>
            </a:r>
            <a:r>
              <a:rPr lang="en-IN" dirty="0" smtClean="0"/>
              <a:t>        </a:t>
            </a:r>
            <a:r>
              <a:rPr lang="en-IN" sz="2400" dirty="0" smtClean="0">
                <a:latin typeface="Times New Roman" panose="02020603050405020304" pitchFamily="18" charset="0"/>
                <a:cs typeface="Times New Roman" panose="02020603050405020304" pitchFamily="18" charset="0"/>
              </a:rPr>
              <a:t>Feedback is collected from the project guide based on the tests conducted and the results achieved. Any required changes are made according to the inputs received from the </a:t>
            </a:r>
            <a:r>
              <a:rPr lang="en-IN" sz="2400" dirty="0">
                <a:latin typeface="Times New Roman" panose="02020603050405020304" pitchFamily="18" charset="0"/>
                <a:cs typeface="Times New Roman" panose="02020603050405020304" pitchFamily="18" charset="0"/>
              </a:rPr>
              <a:t>g</a:t>
            </a:r>
            <a:r>
              <a:rPr lang="en-IN" sz="2400" dirty="0" smtClean="0">
                <a:latin typeface="Times New Roman" panose="02020603050405020304" pitchFamily="18" charset="0"/>
                <a:cs typeface="Times New Roman" panose="02020603050405020304" pitchFamily="18" charset="0"/>
              </a:rPr>
              <a:t>uide.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9333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8000" b="1" dirty="0" smtClean="0">
                <a:latin typeface="Arial" panose="020B0604020202020204" pitchFamily="34" charset="0"/>
                <a:cs typeface="Arial" panose="020B0604020202020204" pitchFamily="34" charset="0"/>
              </a:rPr>
              <a:t>WORKING</a:t>
            </a:r>
            <a:endParaRPr lang="en-IN" sz="8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IN" dirty="0"/>
              <a:t>The wire is fed into the machine using a straightening mechanism consisting of grooved rollers and bearings. A stepper motor precisely controls the feed rate and the length of wire fed into the machine. The bending mechanism consists of a 2 stepper motors and a servo motor which are used to bend the wire into the required shape. One stepper motor (z-axis) is used to control the rotation of the central shaft which helps achieve the 3D forms while the other stepper motor (X-axis) is used to control the bending of the wire. The servo motor is used to drive a rack and pinion gear mechanism which is used the reset the stepper motor after the completion of a job. Gears are used to multiply the torque generated by the stepper motors into the torque required to bend the wire.</a:t>
            </a:r>
          </a:p>
        </p:txBody>
      </p:sp>
    </p:spTree>
    <p:extLst>
      <p:ext uri="{BB962C8B-B14F-4D97-AF65-F5344CB8AC3E}">
        <p14:creationId xmlns:p14="http://schemas.microsoft.com/office/powerpoint/2010/main" val="1604999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1255</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Contents</vt:lpstr>
      <vt:lpstr>PowerPoint Presentation</vt:lpstr>
      <vt:lpstr>PowerPoint Presentation</vt:lpstr>
      <vt:lpstr>Literature Review</vt:lpstr>
      <vt:lpstr>METHODOLOGY</vt:lpstr>
      <vt:lpstr>PowerPoint Presentation</vt:lpstr>
      <vt:lpstr>PowerPoint Presentation</vt:lpstr>
      <vt:lpstr>WORKING</vt:lpstr>
      <vt:lpstr>PowerPoint Presentation</vt:lpstr>
      <vt:lpstr>MACHINE IMAGES</vt:lpstr>
      <vt:lpstr>PowerPoint Presentation</vt:lpstr>
      <vt:lpstr>PowerPoint Presentation</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betrabetanirudh@gmail.com</dc:creator>
  <cp:lastModifiedBy>betrabetanirudh@gmail.com</cp:lastModifiedBy>
  <cp:revision>18</cp:revision>
  <dcterms:created xsi:type="dcterms:W3CDTF">2021-06-17T08:20:16Z</dcterms:created>
  <dcterms:modified xsi:type="dcterms:W3CDTF">2021-07-23T09:34:51Z</dcterms:modified>
</cp:coreProperties>
</file>