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67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92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ACE95-B9B9-4BDB-BF1D-F6FD2C2FB5D3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C505D-7FDF-47EC-A716-CD3CA69D1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05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C505D-7FDF-47EC-A716-CD3CA69D167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323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C505D-7FDF-47EC-A716-CD3CA69D167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789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C505D-7FDF-47EC-A716-CD3CA69D167E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02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C505D-7FDF-47EC-A716-CD3CA69D167E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137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BA93-1ED4-478D-B7BA-EFD2D50EAE89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E8EB-05BD-436D-9903-FC68F65460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66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BA93-1ED4-478D-B7BA-EFD2D50EAE89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E8EB-05BD-436D-9903-FC68F65460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24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BA93-1ED4-478D-B7BA-EFD2D50EAE89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E8EB-05BD-436D-9903-FC68F65460A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6273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BA93-1ED4-478D-B7BA-EFD2D50EAE89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E8EB-05BD-436D-9903-FC68F65460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432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BA93-1ED4-478D-B7BA-EFD2D50EAE89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E8EB-05BD-436D-9903-FC68F65460A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5402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BA93-1ED4-478D-B7BA-EFD2D50EAE89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E8EB-05BD-436D-9903-FC68F65460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461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BA93-1ED4-478D-B7BA-EFD2D50EAE89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E8EB-05BD-436D-9903-FC68F65460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452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BA93-1ED4-478D-B7BA-EFD2D50EAE89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E8EB-05BD-436D-9903-FC68F65460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73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BA93-1ED4-478D-B7BA-EFD2D50EAE89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E8EB-05BD-436D-9903-FC68F65460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692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BA93-1ED4-478D-B7BA-EFD2D50EAE89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E8EB-05BD-436D-9903-FC68F65460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720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BA93-1ED4-478D-B7BA-EFD2D50EAE89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E8EB-05BD-436D-9903-FC68F65460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333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BA93-1ED4-478D-B7BA-EFD2D50EAE89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E8EB-05BD-436D-9903-FC68F65460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91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BA93-1ED4-478D-B7BA-EFD2D50EAE89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E8EB-05BD-436D-9903-FC68F65460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6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BA93-1ED4-478D-B7BA-EFD2D50EAE89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E8EB-05BD-436D-9903-FC68F65460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83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BA93-1ED4-478D-B7BA-EFD2D50EAE89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E8EB-05BD-436D-9903-FC68F65460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95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BA93-1ED4-478D-B7BA-EFD2D50EAE89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E8EB-05BD-436D-9903-FC68F65460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78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8BA93-1ED4-478D-B7BA-EFD2D50EAE89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17EE8EB-05BD-436D-9903-FC68F65460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90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ssemblyai.com/blog/how-to-run-openais-whisper-speech-recognition-model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semblyai.com/blog/word-error-rate/" TargetMode="External"/><Relationship Id="rId2" Type="http://schemas.openxmlformats.org/officeDocument/2006/relationships/hyperlink" Target="https://www.assemblyai.com/blog/how-to-run-openais-whisper-speech-recognition-model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assemblyai.com/blog/how-to-evaluate-speech-recognition-models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ata-baker.com/open_source.html" TargetMode="External"/><Relationship Id="rId13" Type="http://schemas.openxmlformats.org/officeDocument/2006/relationships/hyperlink" Target="https://datashare.ed.ac.uk/handle/10283/2353" TargetMode="External"/><Relationship Id="rId18" Type="http://schemas.openxmlformats.org/officeDocument/2006/relationships/hyperlink" Target="https://www.openslr.org/51/" TargetMode="External"/><Relationship Id="rId3" Type="http://schemas.openxmlformats.org/officeDocument/2006/relationships/hyperlink" Target="https://datashare.ed.ac.uk/handle/10283/3443" TargetMode="External"/><Relationship Id="rId7" Type="http://schemas.openxmlformats.org/officeDocument/2006/relationships/hyperlink" Target="https://github.com/Kyubyong/css10" TargetMode="External"/><Relationship Id="rId12" Type="http://schemas.openxmlformats.org/officeDocument/2006/relationships/hyperlink" Target="https://www.cstr.ed.ac.uk/projects/blizzard/2011/lessac_blizzard2011/" TargetMode="External"/><Relationship Id="rId17" Type="http://schemas.openxmlformats.org/officeDocument/2006/relationships/hyperlink" Target="https://festvox.org/cmu_arctic/" TargetMode="External"/><Relationship Id="rId2" Type="http://schemas.openxmlformats.org/officeDocument/2006/relationships/hyperlink" Target="https://keithito.com/LJ-Speech-Dataset/" TargetMode="External"/><Relationship Id="rId16" Type="http://schemas.openxmlformats.org/officeDocument/2006/relationships/hyperlink" Target="https://indic-tts.github.io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thorstenMueller/deep-learning-german-tts" TargetMode="External"/><Relationship Id="rId11" Type="http://schemas.openxmlformats.org/officeDocument/2006/relationships/hyperlink" Target="https://github.com/OpenBible/African-TTS-Dataset" TargetMode="External"/><Relationship Id="rId5" Type="http://schemas.openxmlformats.org/officeDocument/2006/relationships/hyperlink" Target="https://openslr.org/60/" TargetMode="External"/><Relationship Id="rId15" Type="http://schemas.openxmlformats.org/officeDocument/2006/relationships/hyperlink" Target="https://www.kaggle.com/bryanpark/korean-single-speaker-speech-dataset" TargetMode="External"/><Relationship Id="rId10" Type="http://schemas.openxmlformats.org/officeDocument/2006/relationships/hyperlink" Target="http://www.cstr.ed.ac.uk/projects/blizzard/" TargetMode="External"/><Relationship Id="rId19" Type="http://schemas.openxmlformats.org/officeDocument/2006/relationships/hyperlink" Target="https://www.robots.ox.ac.uk/~vgg/data/voxceleb/" TargetMode="External"/><Relationship Id="rId4" Type="http://schemas.openxmlformats.org/officeDocument/2006/relationships/hyperlink" Target="https://commonvoice.mozilla.org/" TargetMode="External"/><Relationship Id="rId9" Type="http://schemas.openxmlformats.org/officeDocument/2006/relationships/hyperlink" Target="https://www.caito.de/2019/01/the-m-ailabs-speech-dataset/" TargetMode="External"/><Relationship Id="rId14" Type="http://schemas.openxmlformats.org/officeDocument/2006/relationships/hyperlink" Target="https://sites.google.com/site/shinnosuketakamichi/publication/jsut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ata-baker.com/open_source.html" TargetMode="External"/><Relationship Id="rId13" Type="http://schemas.openxmlformats.org/officeDocument/2006/relationships/hyperlink" Target="https://datashare.ed.ac.uk/handle/10283/2353" TargetMode="External"/><Relationship Id="rId18" Type="http://schemas.openxmlformats.org/officeDocument/2006/relationships/hyperlink" Target="https://www.openslr.org/51/" TargetMode="External"/><Relationship Id="rId3" Type="http://schemas.openxmlformats.org/officeDocument/2006/relationships/hyperlink" Target="https://datashare.ed.ac.uk/handle/10283/3443" TargetMode="External"/><Relationship Id="rId7" Type="http://schemas.openxmlformats.org/officeDocument/2006/relationships/hyperlink" Target="https://github.com/Kyubyong/css10" TargetMode="External"/><Relationship Id="rId12" Type="http://schemas.openxmlformats.org/officeDocument/2006/relationships/hyperlink" Target="https://www.cstr.ed.ac.uk/projects/blizzard/2011/lessac_blizzard2011/" TargetMode="External"/><Relationship Id="rId17" Type="http://schemas.openxmlformats.org/officeDocument/2006/relationships/hyperlink" Target="https://festvox.org/cmu_arctic/" TargetMode="External"/><Relationship Id="rId2" Type="http://schemas.openxmlformats.org/officeDocument/2006/relationships/hyperlink" Target="https://keithito.com/LJ-Speech-Dataset/" TargetMode="External"/><Relationship Id="rId16" Type="http://schemas.openxmlformats.org/officeDocument/2006/relationships/hyperlink" Target="https://indic-tts.github.io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thorstenMueller/deep-learning-german-tts" TargetMode="External"/><Relationship Id="rId11" Type="http://schemas.openxmlformats.org/officeDocument/2006/relationships/hyperlink" Target="https://github.com/OpenBible/African-TTS-Dataset" TargetMode="External"/><Relationship Id="rId5" Type="http://schemas.openxmlformats.org/officeDocument/2006/relationships/hyperlink" Target="https://openslr.org/60/" TargetMode="External"/><Relationship Id="rId15" Type="http://schemas.openxmlformats.org/officeDocument/2006/relationships/hyperlink" Target="https://www.kaggle.com/bryanpark/korean-single-speaker-speech-dataset" TargetMode="External"/><Relationship Id="rId10" Type="http://schemas.openxmlformats.org/officeDocument/2006/relationships/hyperlink" Target="http://www.cstr.ed.ac.uk/projects/blizzard/" TargetMode="External"/><Relationship Id="rId19" Type="http://schemas.openxmlformats.org/officeDocument/2006/relationships/hyperlink" Target="https://www.robots.ox.ac.uk/~vgg/data/voxceleb/" TargetMode="External"/><Relationship Id="rId4" Type="http://schemas.openxmlformats.org/officeDocument/2006/relationships/hyperlink" Target="https://commonvoice.mozilla.org/" TargetMode="External"/><Relationship Id="rId9" Type="http://schemas.openxmlformats.org/officeDocument/2006/relationships/hyperlink" Target="https://www.caito.de/2019/01/the-m-ailabs-speech-dataset/" TargetMode="External"/><Relationship Id="rId14" Type="http://schemas.openxmlformats.org/officeDocument/2006/relationships/hyperlink" Target="https://sites.google.com/site/shinnosuketakamichi/publication/jsut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97DD-58EC-D50A-E44B-3868FF39F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830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/>
              <a:t>Whisper S/w Dependencies</a:t>
            </a:r>
            <a:br>
              <a:rPr lang="en-IN" dirty="0"/>
            </a:br>
            <a:r>
              <a:rPr lang="en-US" dirty="0">
                <a:hlinkClick r:id="rId2"/>
              </a:rPr>
              <a:t>How to Run OpenAI’s Whisper Speech Recognition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8009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1D558F-7A7E-6F50-0FDB-428CAD540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15" y="214959"/>
            <a:ext cx="7635902" cy="2194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9843D2-1F10-CAB8-82A8-241D12D37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94" y="2584704"/>
            <a:ext cx="6296573" cy="372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64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7249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3BBB6-F6DB-ACC0-2B53-E47485F64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2FB5FF-073B-3F0D-B6C8-706B65310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159" y="1406986"/>
            <a:ext cx="9910409" cy="1133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Title: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Whisper AI &amp; Google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WaveNet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Speech Processing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296A6-4496-E071-018E-F4FDD10A6834}"/>
              </a:ext>
            </a:extLst>
          </p:cNvPr>
          <p:cNvSpPr txBox="1"/>
          <p:nvPr/>
        </p:nvSpPr>
        <p:spPr>
          <a:xfrm>
            <a:off x="278138" y="2124987"/>
            <a:ext cx="11715594" cy="2015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the right 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atrices</a:t>
            </a: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AI processing in the 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Embedded devices have limited resources (CPU, GPU, RAM, power).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2521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846F0-0DBD-9CB2-9EE3-28CE4F056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FCA730-9609-66FD-2503-84700997543D}"/>
              </a:ext>
            </a:extLst>
          </p:cNvPr>
          <p:cNvSpPr txBox="1"/>
          <p:nvPr/>
        </p:nvSpPr>
        <p:spPr>
          <a:xfrm>
            <a:off x="3231805" y="729660"/>
            <a:ext cx="60990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Matrices in Whisper AI</a:t>
            </a: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C042A3-1B5A-57D4-68B2-EECCC70219AC}"/>
              </a:ext>
            </a:extLst>
          </p:cNvPr>
          <p:cNvSpPr txBox="1"/>
          <p:nvPr/>
        </p:nvSpPr>
        <p:spPr>
          <a:xfrm>
            <a:off x="733962" y="1690627"/>
            <a:ext cx="8910828" cy="2400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Whisper AI converts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raw speech into text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but before that, it processes the audio in multiple steps.</a:t>
            </a:r>
          </a:p>
          <a:p>
            <a:pPr marL="285750" lvl="0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reason: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AI doesn’t "hear" like humans; it converts sound into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mathematical representations (matrices)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understand speech.</a:t>
            </a:r>
          </a:p>
          <a:p>
            <a:pPr marL="285750" lvl="0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 about these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matrices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helps optimize model performance on embedded devices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C6BD54-2C55-9E46-83D3-00A4BBE01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610182"/>
              </p:ext>
            </p:extLst>
          </p:nvPr>
        </p:nvGraphicFramePr>
        <p:xfrm>
          <a:off x="582083" y="4637088"/>
          <a:ext cx="5016500" cy="1394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46518314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37561507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13458337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102893665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Metric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Whisper Tiny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Whisper Medium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Trade-Off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4754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Latency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200ms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500ms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Tiny is faster but less accurate.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8676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Memory Usage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100MB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500MB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Tiny uses less memory.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2087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Accuracy (WER)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Medium is more accurate.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4326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Power Consumption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2% battery/hour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5% battery/hour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Tiny is more power-efficient.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80210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69E2614C-AF8A-4EB3-74E4-B5494E529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101" y="3802442"/>
            <a:ext cx="4613121" cy="272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16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125EA-1A11-ABE3-24E1-AFCBBC5E9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E403BC-723F-C66D-07EE-1F754377B341}"/>
              </a:ext>
            </a:extLst>
          </p:cNvPr>
          <p:cNvSpPr txBox="1"/>
          <p:nvPr/>
        </p:nvSpPr>
        <p:spPr>
          <a:xfrm>
            <a:off x="763524" y="393709"/>
            <a:ext cx="6099048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Spectrogram Matrix (Whisper STT)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58515E-301E-A603-065A-216AD3A39103}"/>
              </a:ext>
            </a:extLst>
          </p:cNvPr>
          <p:cNvSpPr txBox="1"/>
          <p:nvPr/>
        </p:nvSpPr>
        <p:spPr>
          <a:xfrm>
            <a:off x="763524" y="744097"/>
            <a:ext cx="7941564" cy="2005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Converts raw </a:t>
            </a: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audio into a visual representation 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frequency over time.</a:t>
            </a:r>
          </a:p>
          <a:p>
            <a:pPr marL="628650" lvl="1" indent="-1714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Example: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256 x 100 matrix 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(256 frequency bins, 100 time frames).</a:t>
            </a:r>
          </a:p>
          <a:p>
            <a:pPr marL="171450" lvl="0" indent="-1714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is it important?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Helps AI detect speech patterns.</a:t>
            </a:r>
          </a:p>
          <a:p>
            <a:pPr marL="628650" lvl="1" indent="-1714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Reduces noise interference.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FFA732-A391-12BF-678E-1FD550457758}"/>
              </a:ext>
            </a:extLst>
          </p:cNvPr>
          <p:cNvSpPr txBox="1"/>
          <p:nvPr/>
        </p:nvSpPr>
        <p:spPr>
          <a:xfrm>
            <a:off x="763524" y="2955526"/>
            <a:ext cx="6099048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Matrix (Whisper STT)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DC099E-0688-4EF3-7A6B-38E9F01FEEE3}"/>
              </a:ext>
            </a:extLst>
          </p:cNvPr>
          <p:cNvSpPr txBox="1"/>
          <p:nvPr/>
        </p:nvSpPr>
        <p:spPr>
          <a:xfrm>
            <a:off x="763614" y="3553181"/>
            <a:ext cx="6098958" cy="1871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Extracts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linguistic features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spectrogram.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acts as a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compressed version of important audio information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the model.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Example: Converts 256x100 Spectrogram to a smaller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Matrix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better processing.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F769BD-7241-FCBA-65D0-EA968A39E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100" y="1620233"/>
            <a:ext cx="4853286" cy="20871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43C22C-5BB8-2D8F-A83B-15B9F0D1F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994" y="3828435"/>
            <a:ext cx="5065392" cy="219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439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27A8B-30D4-5285-60F6-866DE8E85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D13809-40FC-C998-90F9-2F2DCCD22CCB}"/>
              </a:ext>
            </a:extLst>
          </p:cNvPr>
          <p:cNvSpPr txBox="1"/>
          <p:nvPr/>
        </p:nvSpPr>
        <p:spPr>
          <a:xfrm>
            <a:off x="1078638" y="981753"/>
            <a:ext cx="8890986" cy="2919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Whisper predicts </a:t>
            </a: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possible words 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 on extracted features.</a:t>
            </a:r>
          </a:p>
          <a:p>
            <a:pPr marL="285750" lvl="0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word gets a </a:t>
            </a: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probability score 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(likelihood of being correct).</a:t>
            </a:r>
          </a:p>
          <a:p>
            <a:pPr marL="285750" lvl="0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Example: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"Hello" → 85%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"Hollow" → 10%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"Halo" → 5%</a:t>
            </a:r>
          </a:p>
          <a:p>
            <a:pPr marL="285750" lvl="0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word with the </a:t>
            </a: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highest probability 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chosen as output.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CEFCAA-938F-9F79-0C57-547F4CC84D76}"/>
              </a:ext>
            </a:extLst>
          </p:cNvPr>
          <p:cNvSpPr txBox="1"/>
          <p:nvPr/>
        </p:nvSpPr>
        <p:spPr>
          <a:xfrm>
            <a:off x="1078638" y="589594"/>
            <a:ext cx="6098958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Probability Matrix (Whisper STT)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15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60D42-A57D-DD2C-DD2C-748E4C02F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E122F6-664E-4D45-C04A-B6C9BF7913F7}"/>
              </a:ext>
            </a:extLst>
          </p:cNvPr>
          <p:cNvSpPr txBox="1"/>
          <p:nvPr/>
        </p:nvSpPr>
        <p:spPr>
          <a:xfrm>
            <a:off x="2001915" y="314386"/>
            <a:ext cx="6098958" cy="481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400" b="1" dirty="0"/>
              <a:t>Google </a:t>
            </a:r>
            <a:r>
              <a:rPr lang="en-IN" sz="2400" b="1" dirty="0" err="1"/>
              <a:t>WaveNet</a:t>
            </a:r>
            <a:r>
              <a:rPr lang="en-IN" sz="2400" b="1" dirty="0"/>
              <a:t> for Text-to-Speech (TTS)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238F8D-55F9-38E5-E062-91B3A8D56597}"/>
              </a:ext>
            </a:extLst>
          </p:cNvPr>
          <p:cNvSpPr txBox="1"/>
          <p:nvPr/>
        </p:nvSpPr>
        <p:spPr>
          <a:xfrm>
            <a:off x="381740" y="910731"/>
            <a:ext cx="8913181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It </a:t>
            </a:r>
            <a:r>
              <a:rPr lang="en-US" sz="2400" b="1" dirty="0"/>
              <a:t>converts text into realistic speech</a:t>
            </a:r>
            <a:r>
              <a:rPr lang="en-US" sz="2400" dirty="0"/>
              <a:t> (like a human voice).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It uses </a:t>
            </a:r>
            <a:r>
              <a:rPr lang="en-US" sz="2400" b="1" dirty="0"/>
              <a:t>deep learning</a:t>
            </a:r>
            <a:r>
              <a:rPr lang="en-US" sz="2400" dirty="0"/>
              <a:t> to generate natural sounds.</a:t>
            </a:r>
          </a:p>
          <a:p>
            <a:endParaRPr lang="en-US" dirty="0"/>
          </a:p>
          <a:p>
            <a:r>
              <a:rPr lang="en-US" sz="2400" b="1" dirty="0"/>
              <a:t>How does it work?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Text Embedding Matrix </a:t>
            </a:r>
            <a:r>
              <a:rPr lang="en-US" dirty="0"/>
              <a:t>→ </a:t>
            </a:r>
            <a:r>
              <a:rPr lang="en-US" sz="2400" dirty="0"/>
              <a:t>Converts words into numbers (so the computer</a:t>
            </a:r>
            <a:r>
              <a:rPr lang="en-US" dirty="0"/>
              <a:t> </a:t>
            </a:r>
            <a:r>
              <a:rPr lang="en-US" sz="2400" dirty="0"/>
              <a:t>understands).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Acoustic Feature Matrix </a:t>
            </a:r>
            <a:r>
              <a:rPr lang="en-US" dirty="0"/>
              <a:t>→ </a:t>
            </a:r>
            <a:r>
              <a:rPr lang="en-US" sz="2400" dirty="0"/>
              <a:t>Adds tone, pitch, and pronunciation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Waveform Matrix </a:t>
            </a:r>
            <a:r>
              <a:rPr lang="en-US" dirty="0"/>
              <a:t>→ </a:t>
            </a:r>
            <a:r>
              <a:rPr lang="en-US" sz="2400" dirty="0"/>
              <a:t>Creates the final sound that we hear.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496B3F-CB1A-93D5-8404-9B24A43A8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565" y="4152692"/>
            <a:ext cx="8232356" cy="27053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46A75B-269C-8881-9F25-7F50DEA60807}"/>
              </a:ext>
            </a:extLst>
          </p:cNvPr>
          <p:cNvSpPr txBox="1"/>
          <p:nvPr/>
        </p:nvSpPr>
        <p:spPr>
          <a:xfrm>
            <a:off x="8940800" y="243928"/>
            <a:ext cx="32512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Text Embedding Matrix</a:t>
            </a:r>
            <a:r>
              <a:rPr lang="en-IN" dirty="0"/>
              <a:t> (Blue heatmap) → Converts text into numerical vectors. </a:t>
            </a:r>
          </a:p>
          <a:p>
            <a:r>
              <a:rPr lang="en-IN" b="1" dirty="0"/>
              <a:t>Acoustic Feature Matrix</a:t>
            </a:r>
            <a:r>
              <a:rPr lang="en-IN" dirty="0"/>
              <a:t> (Orange heatmap) → Converts embeddings into speech features.</a:t>
            </a:r>
            <a:br>
              <a:rPr lang="en-IN" dirty="0"/>
            </a:br>
            <a:r>
              <a:rPr lang="en-IN" b="1" dirty="0"/>
              <a:t>Waveform Matrix</a:t>
            </a:r>
            <a:r>
              <a:rPr lang="en-IN" dirty="0"/>
              <a:t> (Purple waveform) → The final speech output generated by </a:t>
            </a:r>
            <a:r>
              <a:rPr lang="en-IN" dirty="0" err="1"/>
              <a:t>WaveNet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0166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73D57D-AC9A-4A89-D782-CCB1C36E6988}"/>
              </a:ext>
            </a:extLst>
          </p:cNvPr>
          <p:cNvSpPr txBox="1"/>
          <p:nvPr/>
        </p:nvSpPr>
        <p:spPr>
          <a:xfrm>
            <a:off x="2800906" y="192634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Performance Metrics for Embedded Devices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1C2198-4411-3E07-2BE1-0689F426A0D7}"/>
              </a:ext>
            </a:extLst>
          </p:cNvPr>
          <p:cNvSpPr txBox="1"/>
          <p:nvPr/>
        </p:nvSpPr>
        <p:spPr>
          <a:xfrm>
            <a:off x="719091" y="766154"/>
            <a:ext cx="842934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Why do we care about performance?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Phones (like iPhones) have limited memory &amp; power.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If Whisper (speech-to-text) or </a:t>
            </a:r>
            <a:r>
              <a:rPr lang="en-US" dirty="0" err="1"/>
              <a:t>WaveNet</a:t>
            </a:r>
            <a:r>
              <a:rPr lang="en-US" dirty="0"/>
              <a:t> (text-to-speech) is too </a:t>
            </a:r>
            <a:r>
              <a:rPr lang="en-US" b="1" dirty="0"/>
              <a:t>slow</a:t>
            </a:r>
            <a:r>
              <a:rPr lang="en-US" dirty="0"/>
              <a:t>, the user experience will be bad.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Running a </a:t>
            </a:r>
            <a:r>
              <a:rPr lang="en-US" b="1" dirty="0"/>
              <a:t>large AI model</a:t>
            </a:r>
            <a:r>
              <a:rPr lang="en-US" dirty="0"/>
              <a:t> on a </a:t>
            </a:r>
            <a:r>
              <a:rPr lang="en-US" b="1" dirty="0"/>
              <a:t>mobile device</a:t>
            </a:r>
            <a:r>
              <a:rPr lang="en-US" dirty="0"/>
              <a:t> can cause </a:t>
            </a:r>
            <a:r>
              <a:rPr lang="en-US" b="1" dirty="0"/>
              <a:t>high latency, battery drain, and memory issues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r>
              <a:rPr lang="en-US" b="1" dirty="0"/>
              <a:t>Key Performance Factors: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Latency</a:t>
            </a:r>
            <a:r>
              <a:rPr lang="en-US" dirty="0"/>
              <a:t> → How fast does it convert speech to text?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Memory Usage</a:t>
            </a:r>
            <a:r>
              <a:rPr lang="en-US" dirty="0"/>
              <a:t> → How much RAM &amp; storage does it need?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Accuracy</a:t>
            </a:r>
            <a:r>
              <a:rPr lang="en-US" dirty="0"/>
              <a:t> → How correct are the transcriptions?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Power Consumption</a:t>
            </a:r>
            <a:r>
              <a:rPr lang="en-US" dirty="0"/>
              <a:t> → How much battery does it drain?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2EF8DF-648A-5971-3D87-3055FF598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864" y="2721954"/>
            <a:ext cx="4780382" cy="34750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37E402-7458-A800-FDCD-BF0EEC16A115}"/>
              </a:ext>
            </a:extLst>
          </p:cNvPr>
          <p:cNvSpPr txBox="1"/>
          <p:nvPr/>
        </p:nvSpPr>
        <p:spPr>
          <a:xfrm>
            <a:off x="8468783" y="1696530"/>
            <a:ext cx="40703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Flowchart of </a:t>
            </a:r>
            <a:r>
              <a:rPr lang="en-US" b="1" dirty="0" err="1"/>
              <a:t>WaveNet’s</a:t>
            </a:r>
            <a:r>
              <a:rPr lang="en-US" b="1" dirty="0"/>
              <a:t> Text-to-Speech Process</a:t>
            </a:r>
            <a:r>
              <a:rPr lang="en-US" dirty="0"/>
              <a:t> with bottlenecks (slow generation, battery usage).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1798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10B117-C60A-FD45-DCCB-B7CE64F40153}"/>
              </a:ext>
            </a:extLst>
          </p:cNvPr>
          <p:cNvSpPr txBox="1"/>
          <p:nvPr/>
        </p:nvSpPr>
        <p:spPr>
          <a:xfrm>
            <a:off x="612559" y="1251046"/>
            <a:ext cx="85802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Challenge: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iPhones are powerful but have </a:t>
            </a:r>
            <a:r>
              <a:rPr lang="en-US" b="1" dirty="0"/>
              <a:t>limited resources</a:t>
            </a:r>
            <a:r>
              <a:rPr lang="en-US" dirty="0"/>
              <a:t> compared to big computers.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Running Whisper AI </a:t>
            </a:r>
            <a:r>
              <a:rPr lang="en-US" b="1" dirty="0"/>
              <a:t>as it is</a:t>
            </a:r>
            <a:r>
              <a:rPr lang="en-US" dirty="0"/>
              <a:t> might </a:t>
            </a:r>
            <a:r>
              <a:rPr lang="en-US" b="1" dirty="0"/>
              <a:t>drain battery &amp; slow down the phone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46506-3CF2-F068-C9B6-EEE2D879EB95}"/>
              </a:ext>
            </a:extLst>
          </p:cNvPr>
          <p:cNvSpPr txBox="1"/>
          <p:nvPr/>
        </p:nvSpPr>
        <p:spPr>
          <a:xfrm>
            <a:off x="3093868" y="680086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Challenges for iPhone Deployment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6B39240-8D93-E2AF-72CF-230D3E893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22" y="2593027"/>
            <a:ext cx="828944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Google </a:t>
            </a:r>
            <a:r>
              <a:rPr lang="en-US" altLang="en-US" dirty="0" err="1"/>
              <a:t>WaveNet</a:t>
            </a:r>
            <a:r>
              <a:rPr lang="en-US" altLang="en-US" dirty="0"/>
              <a:t> Performance Challenges on iPhone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Slow Speech Generation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High latency in real-time speech.</a:t>
            </a: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 Model Size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Consumes </a:t>
            </a:r>
            <a:r>
              <a:rPr lang="en-US" altLang="en-US" dirty="0">
                <a:latin typeface="Arial" panose="020B0604020202020204" pitchFamily="34" charset="0"/>
              </a:rPr>
              <a:t>storage and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memory.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Battery Usage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Intensive computation drains power.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Needs Low Latency for Real-time Responses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lang="en-US" altLang="en-US" dirty="0">
                <a:latin typeface="Arial" panose="020B0604020202020204" pitchFamily="34" charset="0"/>
              </a:rPr>
              <a:t>Delay in voice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assis</a:t>
            </a:r>
            <a:r>
              <a:rPr lang="en-US" altLang="en-US" dirty="0"/>
              <a:t>tants.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58D751-6130-45CA-28B2-0218B6326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034" y="4070355"/>
            <a:ext cx="5645566" cy="27876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25CFE4-E854-B7EF-17EE-682BC2443CB1}"/>
              </a:ext>
            </a:extLst>
          </p:cNvPr>
          <p:cNvSpPr txBox="1"/>
          <p:nvPr/>
        </p:nvSpPr>
        <p:spPr>
          <a:xfrm>
            <a:off x="43115" y="4602603"/>
            <a:ext cx="57650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🔴 </a:t>
            </a:r>
            <a:r>
              <a:rPr lang="en-US" b="1" dirty="0"/>
              <a:t>Before Optimization (Red Bars)</a:t>
            </a:r>
            <a:r>
              <a:rPr lang="en-US" dirty="0"/>
              <a:t> → Higher latency, memory usage, and model size.</a:t>
            </a:r>
            <a:br>
              <a:rPr lang="en-US" dirty="0"/>
            </a:br>
            <a:r>
              <a:rPr lang="en-US" dirty="0"/>
              <a:t>🟢 </a:t>
            </a:r>
            <a:r>
              <a:rPr lang="en-US" b="1" dirty="0"/>
              <a:t>After Optimization (Green Bars)</a:t>
            </a:r>
            <a:r>
              <a:rPr lang="en-US" dirty="0"/>
              <a:t> → Lower values due to quantization.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2505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5DCCC-C9FF-9742-AD30-48AD4DCE8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3A803D-5728-6082-BC12-CDBA28F5E268}"/>
              </a:ext>
            </a:extLst>
          </p:cNvPr>
          <p:cNvSpPr txBox="1"/>
          <p:nvPr/>
        </p:nvSpPr>
        <p:spPr>
          <a:xfrm>
            <a:off x="901083" y="345270"/>
            <a:ext cx="8544757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/>
              <a:t>Optimization Approach for Whisper &amp; </a:t>
            </a:r>
            <a:r>
              <a:rPr lang="en-IN" sz="2400" b="1" dirty="0" err="1"/>
              <a:t>WaveNet</a:t>
            </a:r>
            <a:endParaRPr lang="en-IN" sz="2400" b="1" dirty="0"/>
          </a:p>
          <a:p>
            <a:endParaRPr lang="en-I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Reduce Model Size</a:t>
            </a:r>
            <a:r>
              <a:rPr lang="en-IN" dirty="0"/>
              <a:t> – Use Tiny models &amp; quantization. [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Distilled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WaveNet</a:t>
            </a:r>
            <a:r>
              <a:rPr lang="en-IN" dirty="0"/>
              <a:t>]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Utilize iPhone’s Hardware</a:t>
            </a:r>
            <a:r>
              <a:rPr lang="en-IN" dirty="0"/>
              <a:t> – Leverage GPU &amp; Neural Engine for AI tasks.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Implement Low-Latency Streaming</a:t>
            </a:r>
            <a:r>
              <a:rPr lang="en-IN" dirty="0"/>
              <a:t> – Process data incrementally for real-time performance.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Balance Quality vs. Performance</a:t>
            </a:r>
            <a:r>
              <a:rPr lang="en-IN" dirty="0"/>
              <a:t> – Adjust sample rates, bitrate, and precision. </a:t>
            </a:r>
            <a:r>
              <a:rPr lang="en-IN" dirty="0" err="1"/>
              <a:t>i.e</a:t>
            </a:r>
            <a:r>
              <a:rPr lang="en-IN" dirty="0"/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Generates speech word by word for real-time response.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77F605-24C1-D135-18AD-880BEB0BA402}"/>
              </a:ext>
            </a:extLst>
          </p:cNvPr>
          <p:cNvSpPr txBox="1"/>
          <p:nvPr/>
        </p:nvSpPr>
        <p:spPr>
          <a:xfrm>
            <a:off x="162593" y="2615296"/>
            <a:ext cx="562984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b="1" dirty="0"/>
              <a:t>Solutions to make it work on iPhone: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Use a smaller model</a:t>
            </a:r>
            <a:r>
              <a:rPr lang="en-US" dirty="0"/>
              <a:t> → Instead of “medium,” try “tiny” or “base” for Whisper.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Quantization</a:t>
            </a:r>
            <a:r>
              <a:rPr lang="en-US" dirty="0"/>
              <a:t> → Reduce model size </a:t>
            </a:r>
            <a:r>
              <a:rPr lang="en-US" b="1" dirty="0"/>
              <a:t>without</a:t>
            </a:r>
            <a:r>
              <a:rPr lang="en-US" dirty="0"/>
              <a:t> losing accuracy.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Memory Optimization</a:t>
            </a:r>
            <a:r>
              <a:rPr lang="en-US" dirty="0"/>
              <a:t> → Adjust settings so it fits iPhone’s hardware.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B6D0AE-6F99-AA33-D1EB-7CBA25FBD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498" y="2878668"/>
            <a:ext cx="6001668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3150C7-2A45-1B34-1047-378BAD56935C}"/>
              </a:ext>
            </a:extLst>
          </p:cNvPr>
          <p:cNvSpPr txBox="1"/>
          <p:nvPr/>
        </p:nvSpPr>
        <p:spPr>
          <a:xfrm>
            <a:off x="1117600" y="762000"/>
            <a:ext cx="104224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How to Run OpenAI’s Whisper Speech Recognition Model</a:t>
            </a:r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Is Word Error Rate Useful?</a:t>
            </a:r>
            <a:endParaRPr lang="en-US" dirty="0">
              <a:hlinkClick r:id="rId4"/>
            </a:endParaRPr>
          </a:p>
          <a:p>
            <a:endParaRPr lang="en-US" dirty="0">
              <a:hlinkClick r:id="rId4"/>
            </a:endParaRPr>
          </a:p>
          <a:p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How to evaluate Speech Recognition models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1258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4E0C6-69E6-0EAB-D103-D48FFE73C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FC77C3-458E-3357-C82B-C7D72296CB55}"/>
              </a:ext>
            </a:extLst>
          </p:cNvPr>
          <p:cNvSpPr txBox="1"/>
          <p:nvPr/>
        </p:nvSpPr>
        <p:spPr>
          <a:xfrm>
            <a:off x="840317" y="620868"/>
            <a:ext cx="10505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 Flowchart of Model Optimization Steps</a:t>
            </a:r>
            <a:r>
              <a:rPr lang="en-US" dirty="0"/>
              <a:t> (Quantization, Acceleration, Low-Latency Streaming)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761896-F5DC-8FCB-12C1-0B001C6B8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17" y="1237038"/>
            <a:ext cx="3295343" cy="50000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3EB541-67D4-3D51-A425-FDDDCC2FB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360" y="1105511"/>
            <a:ext cx="6557963" cy="38813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F2237B-43CE-4ED2-5251-FDAF5C412E09}"/>
              </a:ext>
            </a:extLst>
          </p:cNvPr>
          <p:cNvSpPr txBox="1"/>
          <p:nvPr/>
        </p:nvSpPr>
        <p:spPr>
          <a:xfrm>
            <a:off x="4464050" y="5102177"/>
            <a:ext cx="74316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Key Insights from the Graph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Processing Power</a:t>
            </a:r>
            <a:r>
              <a:rPr lang="en-US" dirty="0"/>
              <a:t>: Improved </a:t>
            </a:r>
            <a:r>
              <a:rPr lang="en-US" b="1" dirty="0"/>
              <a:t>from 40% to 60%</a:t>
            </a:r>
            <a:r>
              <a:rPr lang="en-US" dirty="0"/>
              <a:t> after quantization.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Memory Usage</a:t>
            </a:r>
            <a:r>
              <a:rPr lang="en-US" dirty="0"/>
              <a:t>: </a:t>
            </a:r>
            <a:r>
              <a:rPr lang="en-US" b="1" dirty="0"/>
              <a:t>Increased efficiency</a:t>
            </a:r>
            <a:r>
              <a:rPr lang="en-US" dirty="0"/>
              <a:t> from </a:t>
            </a:r>
            <a:r>
              <a:rPr lang="en-US" b="1" dirty="0"/>
              <a:t>30% to 50%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Inference Time</a:t>
            </a:r>
            <a:r>
              <a:rPr lang="en-US" dirty="0"/>
              <a:t>: Reduced from </a:t>
            </a:r>
            <a:r>
              <a:rPr lang="en-US" b="1" dirty="0"/>
              <a:t>80ms to 50ms per sample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Battery Consumption</a:t>
            </a:r>
            <a:r>
              <a:rPr lang="en-US" dirty="0"/>
              <a:t>: </a:t>
            </a:r>
            <a:r>
              <a:rPr lang="en-US" b="1" dirty="0"/>
              <a:t>Much lower</a:t>
            </a:r>
            <a:r>
              <a:rPr lang="en-US" dirty="0"/>
              <a:t>, dropping from </a:t>
            </a:r>
            <a:r>
              <a:rPr lang="en-US" b="1" dirty="0"/>
              <a:t>90% to 50%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7853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D92A7C-9562-95A9-7CC1-C1E24ACC5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3BBA86-AD1F-D7A2-014F-8E28372C34C5}"/>
              </a:ext>
            </a:extLst>
          </p:cNvPr>
          <p:cNvSpPr txBox="1"/>
          <p:nvPr/>
        </p:nvSpPr>
        <p:spPr>
          <a:xfrm>
            <a:off x="2772833" y="2691263"/>
            <a:ext cx="66463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/>
              <a:t>Thank you!😊</a:t>
            </a:r>
          </a:p>
        </p:txBody>
      </p:sp>
    </p:spTree>
    <p:extLst>
      <p:ext uri="{BB962C8B-B14F-4D97-AF65-F5344CB8AC3E}">
        <p14:creationId xmlns:p14="http://schemas.microsoft.com/office/powerpoint/2010/main" val="1376053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FFF88-31D3-82DB-D359-962C340EA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D73F54-47D2-3086-0839-AEFA5E422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025337"/>
              </p:ext>
            </p:extLst>
          </p:nvPr>
        </p:nvGraphicFramePr>
        <p:xfrm>
          <a:off x="1100666" y="200819"/>
          <a:ext cx="10327215" cy="64563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3042">
                  <a:extLst>
                    <a:ext uri="{9D8B030D-6E8A-4147-A177-3AD203B41FA5}">
                      <a16:colId xmlns:a16="http://schemas.microsoft.com/office/drawing/2014/main" val="2792458639"/>
                    </a:ext>
                  </a:extLst>
                </a:gridCol>
                <a:gridCol w="2270316">
                  <a:extLst>
                    <a:ext uri="{9D8B030D-6E8A-4147-A177-3AD203B41FA5}">
                      <a16:colId xmlns:a16="http://schemas.microsoft.com/office/drawing/2014/main" val="1457682779"/>
                    </a:ext>
                  </a:extLst>
                </a:gridCol>
                <a:gridCol w="2714511">
                  <a:extLst>
                    <a:ext uri="{9D8B030D-6E8A-4147-A177-3AD203B41FA5}">
                      <a16:colId xmlns:a16="http://schemas.microsoft.com/office/drawing/2014/main" val="3115367159"/>
                    </a:ext>
                  </a:extLst>
                </a:gridCol>
                <a:gridCol w="3109346">
                  <a:extLst>
                    <a:ext uri="{9D8B030D-6E8A-4147-A177-3AD203B41FA5}">
                      <a16:colId xmlns:a16="http://schemas.microsoft.com/office/drawing/2014/main" val="2386885695"/>
                    </a:ext>
                  </a:extLst>
                </a:gridCol>
              </a:tblGrid>
              <a:tr h="27027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 dirty="0">
                          <a:effectLst/>
                        </a:rPr>
                        <a:t>Dataset</a:t>
                      </a:r>
                      <a:endParaRPr lang="en-IN" sz="1800" b="1" i="0" u="none" strike="noStrike" dirty="0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Language</a:t>
                      </a:r>
                      <a:endParaRPr lang="en-IN" sz="1800" b="1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Size</a:t>
                      </a:r>
                      <a:endParaRPr lang="en-IN" sz="1800" b="1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Link</a:t>
                      </a:r>
                      <a:endParaRPr lang="en-IN" sz="1800" b="1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564858"/>
                  </a:ext>
                </a:extLst>
              </a:tr>
              <a:tr h="27027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 dirty="0" err="1">
                          <a:effectLst/>
                        </a:rPr>
                        <a:t>LJSpeech</a:t>
                      </a:r>
                      <a:endParaRPr lang="en-IN" sz="1800" b="0" i="0" u="none" strike="noStrike" dirty="0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English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~2.6 GB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sng" strike="noStrike">
                          <a:effectLst/>
                          <a:hlinkClick r:id="rId2"/>
                        </a:rPr>
                        <a:t>LJSpeech</a:t>
                      </a:r>
                      <a:endParaRPr lang="en-IN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053383"/>
                  </a:ext>
                </a:extLst>
              </a:tr>
              <a:tr h="27027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VCTK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English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~10 GB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sng" strike="noStrike">
                          <a:effectLst/>
                          <a:hlinkClick r:id="rId3"/>
                        </a:rPr>
                        <a:t>VCTK</a:t>
                      </a:r>
                      <a:endParaRPr lang="en-IN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762345"/>
                  </a:ext>
                </a:extLst>
              </a:tr>
              <a:tr h="42651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Common Voice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Multilingual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Varies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sng" strike="noStrike">
                          <a:effectLst/>
                          <a:hlinkClick r:id="rId4"/>
                        </a:rPr>
                        <a:t>Common Voice</a:t>
                      </a:r>
                      <a:endParaRPr lang="en-IN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5566901"/>
                  </a:ext>
                </a:extLst>
              </a:tr>
              <a:tr h="27027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LibriTTS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English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~80 GB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sng" strike="noStrike">
                          <a:effectLst/>
                          <a:hlinkClick r:id="rId5"/>
                        </a:rPr>
                        <a:t>LibriTTS</a:t>
                      </a:r>
                      <a:endParaRPr lang="en-IN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172029"/>
                  </a:ext>
                </a:extLst>
              </a:tr>
              <a:tr h="27027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Thorsten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German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~1.5 GB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sng" strike="noStrike">
                          <a:effectLst/>
                          <a:hlinkClick r:id="rId6"/>
                        </a:rPr>
                        <a:t>Thorsten</a:t>
                      </a:r>
                      <a:endParaRPr lang="en-IN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920578"/>
                  </a:ext>
                </a:extLst>
              </a:tr>
              <a:tr h="33785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CSS10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Multilingual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Varies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sng" strike="noStrike">
                          <a:effectLst/>
                          <a:hlinkClick r:id="rId7"/>
                        </a:rPr>
                        <a:t>CSS10</a:t>
                      </a:r>
                      <a:endParaRPr lang="en-IN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086613"/>
                  </a:ext>
                </a:extLst>
              </a:tr>
              <a:tr h="27027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Baker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Chinese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~5 GB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sng" strike="noStrike">
                          <a:effectLst/>
                          <a:hlinkClick r:id="rId8"/>
                        </a:rPr>
                        <a:t>Baker</a:t>
                      </a:r>
                      <a:endParaRPr lang="en-IN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7385440"/>
                  </a:ext>
                </a:extLst>
              </a:tr>
              <a:tr h="33785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MAILABS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 dirty="0">
                          <a:effectLst/>
                        </a:rPr>
                        <a:t>Multilingual</a:t>
                      </a:r>
                      <a:endParaRPr lang="en-IN" sz="1800" b="0" i="0" u="none" strike="noStrike" dirty="0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Varies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sng" strike="noStrike">
                          <a:effectLst/>
                          <a:hlinkClick r:id="rId9"/>
                        </a:rPr>
                        <a:t>M-AILABS</a:t>
                      </a:r>
                      <a:endParaRPr lang="en-IN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044773"/>
                  </a:ext>
                </a:extLst>
              </a:tr>
              <a:tr h="53584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Blizzard Challenge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English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 dirty="0">
                          <a:effectLst/>
                        </a:rPr>
                        <a:t>Varies</a:t>
                      </a:r>
                      <a:endParaRPr lang="en-IN" sz="1800" b="0" i="0" u="none" strike="noStrike" dirty="0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sng" strike="noStrike">
                          <a:effectLst/>
                          <a:hlinkClick r:id="rId10"/>
                        </a:rPr>
                        <a:t>Blizzard</a:t>
                      </a:r>
                      <a:endParaRPr lang="en-IN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784389"/>
                  </a:ext>
                </a:extLst>
              </a:tr>
              <a:tr h="53584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OpenBible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 dirty="0">
                          <a:effectLst/>
                        </a:rPr>
                        <a:t>African Languages</a:t>
                      </a:r>
                      <a:endParaRPr lang="en-IN" sz="1800" b="0" i="0" u="none" strike="noStrike" dirty="0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 dirty="0">
                          <a:effectLst/>
                        </a:rPr>
                        <a:t>Varies</a:t>
                      </a:r>
                      <a:endParaRPr lang="en-IN" sz="1800" b="0" i="0" u="none" strike="noStrike" dirty="0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sng" strike="noStrike">
                          <a:effectLst/>
                          <a:hlinkClick r:id="rId11"/>
                        </a:rPr>
                        <a:t>OpenBible</a:t>
                      </a:r>
                      <a:endParaRPr lang="en-IN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503725"/>
                  </a:ext>
                </a:extLst>
              </a:tr>
              <a:tr h="27027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Nancy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French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~1.5 GB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sng" strike="noStrike">
                          <a:effectLst/>
                          <a:hlinkClick r:id="rId12"/>
                        </a:rPr>
                        <a:t>Nancy</a:t>
                      </a:r>
                      <a:endParaRPr lang="en-IN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221361"/>
                  </a:ext>
                </a:extLst>
              </a:tr>
              <a:tr h="33785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SIWIS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Swiss French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~5 GB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sng" strike="noStrike">
                          <a:effectLst/>
                          <a:hlinkClick r:id="rId13"/>
                        </a:rPr>
                        <a:t>SIWIS</a:t>
                      </a:r>
                      <a:endParaRPr lang="en-IN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13402"/>
                  </a:ext>
                </a:extLst>
              </a:tr>
              <a:tr h="27027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JSUT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Japanese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~5 GB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sng" strike="noStrike">
                          <a:effectLst/>
                          <a:hlinkClick r:id="rId14"/>
                        </a:rPr>
                        <a:t>JSUT</a:t>
                      </a:r>
                      <a:endParaRPr lang="en-IN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691444"/>
                  </a:ext>
                </a:extLst>
              </a:tr>
              <a:tr h="27027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KSS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Korean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~13 GB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sng" strike="noStrike">
                          <a:effectLst/>
                          <a:hlinkClick r:id="rId15"/>
                        </a:rPr>
                        <a:t>KSS</a:t>
                      </a:r>
                      <a:endParaRPr lang="en-IN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208217"/>
                  </a:ext>
                </a:extLst>
              </a:tr>
              <a:tr h="53584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 dirty="0">
                          <a:effectLst/>
                        </a:rPr>
                        <a:t>Indic TTS</a:t>
                      </a:r>
                      <a:endParaRPr lang="en-IN" sz="1800" b="0" i="0" u="none" strike="noStrike" dirty="0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Indian Languages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 dirty="0">
                          <a:effectLst/>
                        </a:rPr>
                        <a:t>Varies</a:t>
                      </a:r>
                      <a:endParaRPr lang="en-IN" sz="1800" b="0" i="0" u="none" strike="noStrike" dirty="0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sng" strike="noStrike">
                          <a:effectLst/>
                          <a:hlinkClick r:id="rId16"/>
                        </a:rPr>
                        <a:t>Indic TTS</a:t>
                      </a:r>
                      <a:endParaRPr lang="en-IN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391787"/>
                  </a:ext>
                </a:extLst>
              </a:tr>
              <a:tr h="27027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Arctic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English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~5 GB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sng" strike="noStrike">
                          <a:effectLst/>
                          <a:hlinkClick r:id="rId17"/>
                        </a:rPr>
                        <a:t>Arctic</a:t>
                      </a:r>
                      <a:endParaRPr lang="en-IN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210316"/>
                  </a:ext>
                </a:extLst>
              </a:tr>
              <a:tr h="27027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TED-LIUM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English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~30 GB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sng" strike="noStrike">
                          <a:effectLst/>
                          <a:hlinkClick r:id="rId18"/>
                        </a:rPr>
                        <a:t>TED-LIUM</a:t>
                      </a:r>
                      <a:endParaRPr lang="en-IN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740982"/>
                  </a:ext>
                </a:extLst>
              </a:tr>
              <a:tr h="33785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VoxCeleb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Multilingual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~150 GB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sng" strike="noStrike" dirty="0" err="1">
                          <a:effectLst/>
                          <a:hlinkClick r:id="rId19"/>
                        </a:rPr>
                        <a:t>VoxCeleb</a:t>
                      </a:r>
                      <a:endParaRPr lang="en-IN" sz="18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3737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339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021A2-DE01-6D07-3983-FD0D6DC6D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E5DA06-62BB-D3C3-2B9A-C9D033829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28" y="179707"/>
            <a:ext cx="5306173" cy="30968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77A8B4-CCC0-079E-5477-BB83C8687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662" y="248272"/>
            <a:ext cx="5240876" cy="343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00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AE3B3-214A-6EB7-8005-BB6B3004D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C9F4F96-C490-DB39-97A3-960DCD2BDF72}"/>
              </a:ext>
            </a:extLst>
          </p:cNvPr>
          <p:cNvSpPr txBox="1"/>
          <p:nvPr/>
        </p:nvSpPr>
        <p:spPr>
          <a:xfrm>
            <a:off x="628651" y="1255552"/>
            <a:ext cx="6100232" cy="2611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Coqui TTS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Coqui TTS is an open-source text-to-speech library with a wide range of pre-trained models.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supports 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multiple languages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 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architectures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Models are categorized into 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TTS models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vocoders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 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voice conversion models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4782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2092F-5052-F3CA-9FEA-83B7F38E2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F651713-0049-2AF7-D89B-13832442D0DD}"/>
              </a:ext>
            </a:extLst>
          </p:cNvPr>
          <p:cNvGraphicFramePr>
            <a:graphicFrameLocks noGrp="1"/>
          </p:cNvGraphicFramePr>
          <p:nvPr/>
        </p:nvGraphicFramePr>
        <p:xfrm>
          <a:off x="1100666" y="200819"/>
          <a:ext cx="10327215" cy="64563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3042">
                  <a:extLst>
                    <a:ext uri="{9D8B030D-6E8A-4147-A177-3AD203B41FA5}">
                      <a16:colId xmlns:a16="http://schemas.microsoft.com/office/drawing/2014/main" val="2792458639"/>
                    </a:ext>
                  </a:extLst>
                </a:gridCol>
                <a:gridCol w="2270316">
                  <a:extLst>
                    <a:ext uri="{9D8B030D-6E8A-4147-A177-3AD203B41FA5}">
                      <a16:colId xmlns:a16="http://schemas.microsoft.com/office/drawing/2014/main" val="1457682779"/>
                    </a:ext>
                  </a:extLst>
                </a:gridCol>
                <a:gridCol w="2714511">
                  <a:extLst>
                    <a:ext uri="{9D8B030D-6E8A-4147-A177-3AD203B41FA5}">
                      <a16:colId xmlns:a16="http://schemas.microsoft.com/office/drawing/2014/main" val="3115367159"/>
                    </a:ext>
                  </a:extLst>
                </a:gridCol>
                <a:gridCol w="3109346">
                  <a:extLst>
                    <a:ext uri="{9D8B030D-6E8A-4147-A177-3AD203B41FA5}">
                      <a16:colId xmlns:a16="http://schemas.microsoft.com/office/drawing/2014/main" val="2386885695"/>
                    </a:ext>
                  </a:extLst>
                </a:gridCol>
              </a:tblGrid>
              <a:tr h="27027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 dirty="0">
                          <a:effectLst/>
                        </a:rPr>
                        <a:t>Dataset</a:t>
                      </a:r>
                      <a:endParaRPr lang="en-IN" sz="1800" b="1" i="0" u="none" strike="noStrike" dirty="0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Language</a:t>
                      </a:r>
                      <a:endParaRPr lang="en-IN" sz="1800" b="1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Size</a:t>
                      </a:r>
                      <a:endParaRPr lang="en-IN" sz="1800" b="1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Link</a:t>
                      </a:r>
                      <a:endParaRPr lang="en-IN" sz="1800" b="1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564858"/>
                  </a:ext>
                </a:extLst>
              </a:tr>
              <a:tr h="27027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 dirty="0" err="1">
                          <a:effectLst/>
                        </a:rPr>
                        <a:t>LJSpeech</a:t>
                      </a:r>
                      <a:endParaRPr lang="en-IN" sz="1800" b="0" i="0" u="none" strike="noStrike" dirty="0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English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~2.6 GB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sng" strike="noStrike">
                          <a:effectLst/>
                          <a:hlinkClick r:id="rId2"/>
                        </a:rPr>
                        <a:t>LJSpeech</a:t>
                      </a:r>
                      <a:endParaRPr lang="en-IN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053383"/>
                  </a:ext>
                </a:extLst>
              </a:tr>
              <a:tr h="27027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VCTK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English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~10 GB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sng" strike="noStrike">
                          <a:effectLst/>
                          <a:hlinkClick r:id="rId3"/>
                        </a:rPr>
                        <a:t>VCTK</a:t>
                      </a:r>
                      <a:endParaRPr lang="en-IN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762345"/>
                  </a:ext>
                </a:extLst>
              </a:tr>
              <a:tr h="42651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Common Voice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Multilingual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Varies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sng" strike="noStrike">
                          <a:effectLst/>
                          <a:hlinkClick r:id="rId4"/>
                        </a:rPr>
                        <a:t>Common Voice</a:t>
                      </a:r>
                      <a:endParaRPr lang="en-IN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5566901"/>
                  </a:ext>
                </a:extLst>
              </a:tr>
              <a:tr h="27027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LibriTTS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English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~80 GB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sng" strike="noStrike">
                          <a:effectLst/>
                          <a:hlinkClick r:id="rId5"/>
                        </a:rPr>
                        <a:t>LibriTTS</a:t>
                      </a:r>
                      <a:endParaRPr lang="en-IN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172029"/>
                  </a:ext>
                </a:extLst>
              </a:tr>
              <a:tr h="27027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Thorsten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German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~1.5 GB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sng" strike="noStrike">
                          <a:effectLst/>
                          <a:hlinkClick r:id="rId6"/>
                        </a:rPr>
                        <a:t>Thorsten</a:t>
                      </a:r>
                      <a:endParaRPr lang="en-IN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920578"/>
                  </a:ext>
                </a:extLst>
              </a:tr>
              <a:tr h="33785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CSS10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Multilingual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Varies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sng" strike="noStrike">
                          <a:effectLst/>
                          <a:hlinkClick r:id="rId7"/>
                        </a:rPr>
                        <a:t>CSS10</a:t>
                      </a:r>
                      <a:endParaRPr lang="en-IN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086613"/>
                  </a:ext>
                </a:extLst>
              </a:tr>
              <a:tr h="27027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Baker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Chinese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~5 GB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sng" strike="noStrike">
                          <a:effectLst/>
                          <a:hlinkClick r:id="rId8"/>
                        </a:rPr>
                        <a:t>Baker</a:t>
                      </a:r>
                      <a:endParaRPr lang="en-IN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7385440"/>
                  </a:ext>
                </a:extLst>
              </a:tr>
              <a:tr h="33785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MAILABS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 dirty="0">
                          <a:effectLst/>
                        </a:rPr>
                        <a:t>Multilingual</a:t>
                      </a:r>
                      <a:endParaRPr lang="en-IN" sz="1800" b="0" i="0" u="none" strike="noStrike" dirty="0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Varies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sng" strike="noStrike">
                          <a:effectLst/>
                          <a:hlinkClick r:id="rId9"/>
                        </a:rPr>
                        <a:t>M-AILABS</a:t>
                      </a:r>
                      <a:endParaRPr lang="en-IN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044773"/>
                  </a:ext>
                </a:extLst>
              </a:tr>
              <a:tr h="53584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Blizzard Challenge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English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 dirty="0">
                          <a:effectLst/>
                        </a:rPr>
                        <a:t>Varies</a:t>
                      </a:r>
                      <a:endParaRPr lang="en-IN" sz="1800" b="0" i="0" u="none" strike="noStrike" dirty="0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sng" strike="noStrike">
                          <a:effectLst/>
                          <a:hlinkClick r:id="rId10"/>
                        </a:rPr>
                        <a:t>Blizzard</a:t>
                      </a:r>
                      <a:endParaRPr lang="en-IN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784389"/>
                  </a:ext>
                </a:extLst>
              </a:tr>
              <a:tr h="53584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OpenBible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 dirty="0">
                          <a:effectLst/>
                        </a:rPr>
                        <a:t>African Languages</a:t>
                      </a:r>
                      <a:endParaRPr lang="en-IN" sz="1800" b="0" i="0" u="none" strike="noStrike" dirty="0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 dirty="0">
                          <a:effectLst/>
                        </a:rPr>
                        <a:t>Varies</a:t>
                      </a:r>
                      <a:endParaRPr lang="en-IN" sz="1800" b="0" i="0" u="none" strike="noStrike" dirty="0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sng" strike="noStrike">
                          <a:effectLst/>
                          <a:hlinkClick r:id="rId11"/>
                        </a:rPr>
                        <a:t>OpenBible</a:t>
                      </a:r>
                      <a:endParaRPr lang="en-IN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503725"/>
                  </a:ext>
                </a:extLst>
              </a:tr>
              <a:tr h="27027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Nancy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French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~1.5 GB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sng" strike="noStrike">
                          <a:effectLst/>
                          <a:hlinkClick r:id="rId12"/>
                        </a:rPr>
                        <a:t>Nancy</a:t>
                      </a:r>
                      <a:endParaRPr lang="en-IN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221361"/>
                  </a:ext>
                </a:extLst>
              </a:tr>
              <a:tr h="33785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SIWIS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Swiss French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~5 GB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sng" strike="noStrike">
                          <a:effectLst/>
                          <a:hlinkClick r:id="rId13"/>
                        </a:rPr>
                        <a:t>SIWIS</a:t>
                      </a:r>
                      <a:endParaRPr lang="en-IN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13402"/>
                  </a:ext>
                </a:extLst>
              </a:tr>
              <a:tr h="27027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JSUT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Japanese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~5 GB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sng" strike="noStrike">
                          <a:effectLst/>
                          <a:hlinkClick r:id="rId14"/>
                        </a:rPr>
                        <a:t>JSUT</a:t>
                      </a:r>
                      <a:endParaRPr lang="en-IN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691444"/>
                  </a:ext>
                </a:extLst>
              </a:tr>
              <a:tr h="27027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KSS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Korean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~13 GB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sng" strike="noStrike">
                          <a:effectLst/>
                          <a:hlinkClick r:id="rId15"/>
                        </a:rPr>
                        <a:t>KSS</a:t>
                      </a:r>
                      <a:endParaRPr lang="en-IN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208217"/>
                  </a:ext>
                </a:extLst>
              </a:tr>
              <a:tr h="53584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 dirty="0">
                          <a:effectLst/>
                        </a:rPr>
                        <a:t>Indic TTS</a:t>
                      </a:r>
                      <a:endParaRPr lang="en-IN" sz="1800" b="0" i="0" u="none" strike="noStrike" dirty="0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Indian Languages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 dirty="0">
                          <a:effectLst/>
                        </a:rPr>
                        <a:t>Varies</a:t>
                      </a:r>
                      <a:endParaRPr lang="en-IN" sz="1800" b="0" i="0" u="none" strike="noStrike" dirty="0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sng" strike="noStrike">
                          <a:effectLst/>
                          <a:hlinkClick r:id="rId16"/>
                        </a:rPr>
                        <a:t>Indic TTS</a:t>
                      </a:r>
                      <a:endParaRPr lang="en-IN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391787"/>
                  </a:ext>
                </a:extLst>
              </a:tr>
              <a:tr h="27027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Arctic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English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~5 GB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sng" strike="noStrike">
                          <a:effectLst/>
                          <a:hlinkClick r:id="rId17"/>
                        </a:rPr>
                        <a:t>Arctic</a:t>
                      </a:r>
                      <a:endParaRPr lang="en-IN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210316"/>
                  </a:ext>
                </a:extLst>
              </a:tr>
              <a:tr h="27027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TED-LIUM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English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~30 GB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sng" strike="noStrike">
                          <a:effectLst/>
                          <a:hlinkClick r:id="rId18"/>
                        </a:rPr>
                        <a:t>TED-LIUM</a:t>
                      </a:r>
                      <a:endParaRPr lang="en-IN" sz="18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740982"/>
                  </a:ext>
                </a:extLst>
              </a:tr>
              <a:tr h="33785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VoxCeleb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Multilingual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</a:rPr>
                        <a:t>~150 GB</a:t>
                      </a:r>
                      <a:endParaRPr lang="en-IN" sz="1800" b="0" i="0" u="none" strike="noStrike">
                        <a:solidFill>
                          <a:srgbClr val="F8FAFF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sng" strike="noStrike" dirty="0" err="1">
                          <a:effectLst/>
                          <a:hlinkClick r:id="rId19"/>
                        </a:rPr>
                        <a:t>VoxCeleb</a:t>
                      </a:r>
                      <a:endParaRPr lang="en-IN" sz="18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2" marR="4852" marT="48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3737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657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1649E-8E0F-72A6-2C68-D6671E784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F60E23-128A-B59F-88B4-1F9F129F563C}"/>
              </a:ext>
            </a:extLst>
          </p:cNvPr>
          <p:cNvSpPr txBox="1"/>
          <p:nvPr/>
        </p:nvSpPr>
        <p:spPr>
          <a:xfrm>
            <a:off x="222251" y="402139"/>
            <a:ext cx="6100232" cy="4470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effectLst/>
                <a:latin typeface="Inter"/>
              </a:rPr>
              <a:t>Key TTS Models</a:t>
            </a:r>
          </a:p>
          <a:p>
            <a:pPr algn="l">
              <a:spcAft>
                <a:spcPts val="300"/>
              </a:spcAft>
              <a:buFont typeface="+mj-lt"/>
              <a:buAutoNum type="arabicPeriod"/>
            </a:pPr>
            <a:r>
              <a:rPr lang="en-IN" b="1" i="0" dirty="0">
                <a:effectLst/>
                <a:latin typeface="Inter"/>
              </a:rPr>
              <a:t>English Models</a:t>
            </a:r>
            <a:r>
              <a:rPr lang="en-IN" b="0" i="0" dirty="0"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IN" b="1" i="0" dirty="0" err="1">
                <a:effectLst/>
                <a:latin typeface="Inter"/>
              </a:rPr>
              <a:t>Tacotron</a:t>
            </a:r>
            <a:r>
              <a:rPr lang="en-IN" b="1" i="0" dirty="0">
                <a:effectLst/>
                <a:latin typeface="Inter"/>
              </a:rPr>
              <a:t> 2</a:t>
            </a:r>
            <a:r>
              <a:rPr lang="en-IN" b="0" i="0" dirty="0">
                <a:effectLst/>
                <a:latin typeface="Inter"/>
              </a:rPr>
              <a:t>: High-quality, slower.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IN" b="1" i="0" dirty="0">
                <a:effectLst/>
                <a:latin typeface="Inter"/>
              </a:rPr>
              <a:t>Glow-TTS</a:t>
            </a:r>
            <a:r>
              <a:rPr lang="en-IN" b="0" i="0" dirty="0">
                <a:effectLst/>
                <a:latin typeface="Inter"/>
              </a:rPr>
              <a:t>: Faster, lighter.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IN" b="1" i="0" dirty="0">
                <a:effectLst/>
                <a:latin typeface="Inter"/>
              </a:rPr>
              <a:t>VITS</a:t>
            </a:r>
            <a:r>
              <a:rPr lang="en-IN" b="0" i="0" dirty="0">
                <a:effectLst/>
                <a:latin typeface="Inter"/>
              </a:rPr>
              <a:t>: Natural prosody, end-to-end.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IN" b="1" i="0" dirty="0" err="1">
                <a:effectLst/>
                <a:latin typeface="Inter"/>
              </a:rPr>
              <a:t>FastPitch</a:t>
            </a:r>
            <a:r>
              <a:rPr lang="en-IN" b="0" i="0" dirty="0">
                <a:effectLst/>
                <a:latin typeface="Inter"/>
              </a:rPr>
              <a:t>: Control over pitch and duration.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IN" b="1" i="0" dirty="0">
                <a:effectLst/>
                <a:latin typeface="Inter"/>
              </a:rPr>
              <a:t>Multi-Speaker (VCTK)</a:t>
            </a:r>
            <a:r>
              <a:rPr lang="en-IN" b="0" i="0" dirty="0">
                <a:effectLst/>
                <a:latin typeface="Inter"/>
              </a:rPr>
              <a:t>: Different voices for different characters.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IN" b="1" i="0" dirty="0">
                <a:effectLst/>
                <a:latin typeface="Inter"/>
              </a:rPr>
              <a:t>Multilingual Models</a:t>
            </a:r>
            <a:r>
              <a:rPr lang="en-IN" b="0" i="0" dirty="0"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IN" b="1" i="0" dirty="0">
                <a:effectLst/>
                <a:latin typeface="Inter"/>
              </a:rPr>
              <a:t>XTTS v2</a:t>
            </a:r>
            <a:r>
              <a:rPr lang="en-IN" b="0" i="0" dirty="0">
                <a:effectLst/>
                <a:latin typeface="Inter"/>
              </a:rPr>
              <a:t>: Supports multiple languages.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IN" b="1" i="0" dirty="0" err="1">
                <a:effectLst/>
                <a:latin typeface="Inter"/>
              </a:rPr>
              <a:t>YourTTS</a:t>
            </a:r>
            <a:r>
              <a:rPr lang="en-IN" b="0" i="0" dirty="0">
                <a:effectLst/>
                <a:latin typeface="Inter"/>
              </a:rPr>
              <a:t>: Customizable for multilingual use.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IN" b="1" i="0" dirty="0">
                <a:effectLst/>
                <a:latin typeface="Inter"/>
              </a:rPr>
              <a:t>Other Languages</a:t>
            </a:r>
            <a:r>
              <a:rPr lang="en-IN" b="0" i="0" dirty="0"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IN" b="0" i="0" dirty="0">
                <a:effectLst/>
                <a:latin typeface="Inter"/>
              </a:rPr>
              <a:t>German, French, Spanish, Chinese, Japanese, and more.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F3D31D-A98A-7029-01E7-DD3C239C8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9933" y="575263"/>
            <a:ext cx="5581650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>
                <a:latin typeface="Inter"/>
              </a:rPr>
              <a:t>Use Cases</a:t>
            </a:r>
          </a:p>
          <a:p>
            <a:r>
              <a:rPr lang="en-US" altLang="en-US" b="1" dirty="0">
                <a:latin typeface="Inter"/>
              </a:rPr>
              <a:t>Text-to-Speech for Applications:</a:t>
            </a:r>
          </a:p>
          <a:p>
            <a:pPr marL="742950" lvl="1" indent="-285750">
              <a:spcBef>
                <a:spcPts val="300"/>
              </a:spcBef>
              <a:buFont typeface="+mj-lt"/>
              <a:buAutoNum type="arabicPeriod"/>
            </a:pPr>
            <a:r>
              <a:rPr lang="en-US" altLang="en-US" b="1" dirty="0">
                <a:latin typeface="Inter"/>
              </a:rPr>
              <a:t>Use </a:t>
            </a:r>
            <a:r>
              <a:rPr lang="en-US" altLang="en-US" b="1" dirty="0" err="1">
                <a:latin typeface="Inter"/>
              </a:rPr>
              <a:t>tts_models</a:t>
            </a:r>
            <a:r>
              <a:rPr lang="en-US" altLang="en-US" b="1" dirty="0">
                <a:latin typeface="Inter"/>
              </a:rPr>
              <a:t>/</a:t>
            </a:r>
            <a:r>
              <a:rPr lang="en-US" altLang="en-US" b="1" dirty="0" err="1">
                <a:latin typeface="Inter"/>
              </a:rPr>
              <a:t>en</a:t>
            </a:r>
            <a:r>
              <a:rPr lang="en-US" altLang="en-US" b="1" dirty="0">
                <a:latin typeface="Inter"/>
              </a:rPr>
              <a:t>/</a:t>
            </a:r>
            <a:r>
              <a:rPr lang="en-US" altLang="en-US" b="1" dirty="0" err="1">
                <a:latin typeface="Inter"/>
              </a:rPr>
              <a:t>ljspeech</a:t>
            </a:r>
            <a:r>
              <a:rPr lang="en-US" altLang="en-US" b="1" dirty="0">
                <a:latin typeface="Inter"/>
              </a:rPr>
              <a:t>/tacotron2-DDC for high-quality English speech.</a:t>
            </a:r>
          </a:p>
          <a:p>
            <a:r>
              <a:rPr lang="en-US" altLang="en-US" b="1" dirty="0">
                <a:latin typeface="Inter"/>
              </a:rPr>
              <a:t>Multilingual TTS:</a:t>
            </a:r>
          </a:p>
          <a:p>
            <a:pPr marL="742950" lvl="1" indent="-285750">
              <a:spcBef>
                <a:spcPts val="300"/>
              </a:spcBef>
              <a:buFont typeface="+mj-lt"/>
              <a:buAutoNum type="arabicPeriod"/>
            </a:pPr>
            <a:r>
              <a:rPr lang="en-US" altLang="en-US" b="1" dirty="0">
                <a:latin typeface="Inter"/>
              </a:rPr>
              <a:t>Use </a:t>
            </a:r>
            <a:r>
              <a:rPr lang="en-US" altLang="en-US" b="1" dirty="0" err="1">
                <a:latin typeface="Inter"/>
              </a:rPr>
              <a:t>tts_models</a:t>
            </a:r>
            <a:r>
              <a:rPr lang="en-US" altLang="en-US" b="1" dirty="0">
                <a:latin typeface="Inter"/>
              </a:rPr>
              <a:t>/multilingual/multi-dataset/xtts_v2 for multilingual support.</a:t>
            </a:r>
          </a:p>
          <a:p>
            <a:r>
              <a:rPr lang="en-US" altLang="en-US" b="1" dirty="0">
                <a:latin typeface="Inter"/>
              </a:rPr>
              <a:t>Voice Cloning:</a:t>
            </a:r>
          </a:p>
          <a:p>
            <a:pPr marL="742950" lvl="1" indent="-285750">
              <a:spcBef>
                <a:spcPts val="300"/>
              </a:spcBef>
              <a:buFont typeface="+mj-lt"/>
              <a:buAutoNum type="arabicPeriod"/>
            </a:pPr>
            <a:r>
              <a:rPr lang="en-US" altLang="en-US" b="1" dirty="0">
                <a:latin typeface="Inter"/>
              </a:rPr>
              <a:t>Use </a:t>
            </a:r>
            <a:r>
              <a:rPr lang="en-US" altLang="en-US" b="1" dirty="0" err="1">
                <a:latin typeface="Inter"/>
              </a:rPr>
              <a:t>tts_models</a:t>
            </a:r>
            <a:r>
              <a:rPr lang="en-US" altLang="en-US" b="1" dirty="0">
                <a:latin typeface="Inter"/>
              </a:rPr>
              <a:t>/</a:t>
            </a:r>
            <a:r>
              <a:rPr lang="en-US" altLang="en-US" b="1" dirty="0" err="1">
                <a:latin typeface="Inter"/>
              </a:rPr>
              <a:t>en</a:t>
            </a:r>
            <a:r>
              <a:rPr lang="en-US" altLang="en-US" b="1" dirty="0">
                <a:latin typeface="Inter"/>
              </a:rPr>
              <a:t>/</a:t>
            </a:r>
            <a:r>
              <a:rPr lang="en-US" altLang="en-US" b="1" dirty="0" err="1">
                <a:latin typeface="Inter"/>
              </a:rPr>
              <a:t>vctk</a:t>
            </a:r>
            <a:r>
              <a:rPr lang="en-US" altLang="en-US" b="1" dirty="0">
                <a:latin typeface="Inter"/>
              </a:rPr>
              <a:t>/vits for multi-speaker voice cloning.</a:t>
            </a:r>
          </a:p>
          <a:p>
            <a:r>
              <a:rPr lang="en-US" altLang="en-US" b="1" dirty="0">
                <a:latin typeface="Inter"/>
              </a:rPr>
              <a:t>Real-Time TTS:</a:t>
            </a:r>
          </a:p>
          <a:p>
            <a:pPr marL="742950" lvl="1" indent="-285750">
              <a:spcBef>
                <a:spcPts val="300"/>
              </a:spcBef>
              <a:buFont typeface="+mj-lt"/>
              <a:buAutoNum type="arabicPeriod"/>
            </a:pPr>
            <a:r>
              <a:rPr lang="en-US" altLang="en-US" b="1" dirty="0">
                <a:latin typeface="Inter"/>
              </a:rPr>
              <a:t>Use lightweight models like </a:t>
            </a:r>
            <a:r>
              <a:rPr lang="en-US" altLang="en-US" b="1" dirty="0" err="1">
                <a:latin typeface="Inter"/>
              </a:rPr>
              <a:t>tts_models</a:t>
            </a:r>
            <a:r>
              <a:rPr lang="en-US" altLang="en-US" b="1" dirty="0">
                <a:latin typeface="Inter"/>
              </a:rPr>
              <a:t>/</a:t>
            </a:r>
            <a:r>
              <a:rPr lang="en-US" altLang="en-US" b="1" dirty="0" err="1">
                <a:latin typeface="Inter"/>
              </a:rPr>
              <a:t>en</a:t>
            </a:r>
            <a:r>
              <a:rPr lang="en-US" altLang="en-US" b="1" dirty="0">
                <a:latin typeface="Inter"/>
              </a:rPr>
              <a:t>/</a:t>
            </a:r>
            <a:r>
              <a:rPr lang="en-US" altLang="en-US" b="1" dirty="0" err="1">
                <a:latin typeface="Inter"/>
              </a:rPr>
              <a:t>ljspeech</a:t>
            </a:r>
            <a:r>
              <a:rPr lang="en-US" altLang="en-US" b="1" dirty="0">
                <a:latin typeface="Inter"/>
              </a:rPr>
              <a:t>/glow-</a:t>
            </a:r>
            <a:r>
              <a:rPr lang="en-US" altLang="en-US" b="1" dirty="0" err="1">
                <a:latin typeface="Inter"/>
              </a:rPr>
              <a:t>tts</a:t>
            </a:r>
            <a:r>
              <a:rPr lang="en-US" altLang="en-US" b="1" dirty="0">
                <a:latin typeface="Inter"/>
              </a:rPr>
              <a:t>.</a:t>
            </a:r>
          </a:p>
          <a:p>
            <a:endParaRPr lang="en-US" altLang="en-US" b="1" dirty="0">
              <a:latin typeface="Inte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C5CA37-AD64-0C1D-26B1-5939C3621349}"/>
              </a:ext>
            </a:extLst>
          </p:cNvPr>
          <p:cNvSpPr txBox="1"/>
          <p:nvPr/>
        </p:nvSpPr>
        <p:spPr>
          <a:xfrm>
            <a:off x="392641" y="4872593"/>
            <a:ext cx="11859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1" i="0" dirty="0">
                <a:effectLst/>
                <a:latin typeface="Inter"/>
              </a:rPr>
              <a:t>1. English Models</a:t>
            </a:r>
            <a:r>
              <a:rPr lang="en-US" b="1" dirty="0">
                <a:latin typeface="Inter"/>
              </a:rPr>
              <a:t> : </a:t>
            </a:r>
            <a:r>
              <a:rPr lang="en-US" b="0" i="0" dirty="0">
                <a:effectLst/>
                <a:latin typeface="Inter"/>
              </a:rPr>
              <a:t>These models are specifically trained for English text-to-speech synthesis. They are built on popular datasets like </a:t>
            </a:r>
            <a:r>
              <a:rPr lang="en-US" b="1" i="0" dirty="0" err="1">
                <a:effectLst/>
                <a:latin typeface="Inter"/>
              </a:rPr>
              <a:t>LJSpeech</a:t>
            </a:r>
            <a:r>
              <a:rPr lang="en-US" b="0" i="0" dirty="0">
                <a:effectLst/>
                <a:latin typeface="Inter"/>
              </a:rPr>
              <a:t> and </a:t>
            </a:r>
            <a:r>
              <a:rPr lang="en-US" b="1" i="0" dirty="0">
                <a:effectLst/>
                <a:latin typeface="Inter"/>
              </a:rPr>
              <a:t>VCTK</a:t>
            </a:r>
            <a:r>
              <a:rPr lang="en-US" b="0" i="0" dirty="0">
                <a:effectLst/>
                <a:latin typeface="Inter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357490-E2DA-EE9A-3CF0-3869CB57D51B}"/>
              </a:ext>
            </a:extLst>
          </p:cNvPr>
          <p:cNvSpPr txBox="1"/>
          <p:nvPr/>
        </p:nvSpPr>
        <p:spPr>
          <a:xfrm>
            <a:off x="407457" y="5518924"/>
            <a:ext cx="11333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1" i="0" dirty="0">
                <a:effectLst/>
                <a:latin typeface="Inter"/>
              </a:rPr>
              <a:t>2. Multilingual Models :</a:t>
            </a:r>
            <a:r>
              <a:rPr lang="en-US" b="0" i="0" dirty="0">
                <a:effectLst/>
                <a:latin typeface="Inter"/>
              </a:rPr>
              <a:t>These models support </a:t>
            </a:r>
            <a:r>
              <a:rPr lang="en-US" b="1" i="0" dirty="0">
                <a:effectLst/>
                <a:latin typeface="Inter"/>
              </a:rPr>
              <a:t>multiple languages</a:t>
            </a:r>
            <a:r>
              <a:rPr lang="en-US" b="0" i="0" dirty="0">
                <a:effectLst/>
                <a:latin typeface="Inter"/>
              </a:rPr>
              <a:t> and are trained on diverse datasets.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F813B0-2E37-8056-8846-C99365EDBC63}"/>
              </a:ext>
            </a:extLst>
          </p:cNvPr>
          <p:cNvSpPr txBox="1"/>
          <p:nvPr/>
        </p:nvSpPr>
        <p:spPr>
          <a:xfrm>
            <a:off x="392641" y="5842088"/>
            <a:ext cx="112574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1" i="0" dirty="0">
                <a:effectLst/>
                <a:latin typeface="Inter"/>
              </a:rPr>
              <a:t>3. Models for Other Languages : </a:t>
            </a:r>
            <a:r>
              <a:rPr lang="en-US" b="0" i="0" dirty="0">
                <a:effectLst/>
                <a:latin typeface="Inter"/>
              </a:rPr>
              <a:t>Coqui TTS supports a wide range of languages beyond English. Here are some examples:</a:t>
            </a:r>
          </a:p>
        </p:txBody>
      </p:sp>
    </p:spTree>
    <p:extLst>
      <p:ext uri="{BB962C8B-B14F-4D97-AF65-F5344CB8AC3E}">
        <p14:creationId xmlns:p14="http://schemas.microsoft.com/office/powerpoint/2010/main" val="860329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72843-E253-750A-5682-52A99B7D0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1076F4-319B-4BC9-BBD8-6AF3BDF3E776}"/>
              </a:ext>
            </a:extLst>
          </p:cNvPr>
          <p:cNvSpPr txBox="1"/>
          <p:nvPr/>
        </p:nvSpPr>
        <p:spPr>
          <a:xfrm>
            <a:off x="0" y="194733"/>
            <a:ext cx="6874933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(base) PS C:\Users\anils\Music\Intern\TTS&gt; </a:t>
            </a:r>
            <a:r>
              <a:rPr lang="en-IN" dirty="0" err="1"/>
              <a:t>tts</a:t>
            </a:r>
            <a:r>
              <a:rPr lang="en-IN" dirty="0"/>
              <a:t> --</a:t>
            </a:r>
            <a:r>
              <a:rPr lang="en-IN" dirty="0" err="1"/>
              <a:t>list_models</a:t>
            </a:r>
            <a:endParaRPr lang="en-IN" dirty="0"/>
          </a:p>
          <a:p>
            <a:endParaRPr lang="en-IN" dirty="0"/>
          </a:p>
          <a:p>
            <a:r>
              <a:rPr lang="en-IN" dirty="0"/>
              <a:t> Name format: type/language/dataset/model</a:t>
            </a:r>
          </a:p>
          <a:p>
            <a:r>
              <a:rPr lang="en-IN" dirty="0"/>
              <a:t> 1: </a:t>
            </a:r>
            <a:r>
              <a:rPr lang="en-IN" dirty="0" err="1"/>
              <a:t>tts_models</a:t>
            </a:r>
            <a:r>
              <a:rPr lang="en-IN" dirty="0"/>
              <a:t>/multilingual/multi-dataset/xtts_v2</a:t>
            </a:r>
          </a:p>
          <a:p>
            <a:r>
              <a:rPr lang="en-IN" dirty="0"/>
              <a:t> 2: </a:t>
            </a:r>
            <a:r>
              <a:rPr lang="en-IN" dirty="0" err="1"/>
              <a:t>tts_models</a:t>
            </a:r>
            <a:r>
              <a:rPr lang="en-IN" dirty="0"/>
              <a:t>/multilingual/multi-dataset/xtts_v1.1</a:t>
            </a:r>
          </a:p>
          <a:p>
            <a:r>
              <a:rPr lang="en-IN" dirty="0"/>
              <a:t> 3: </a:t>
            </a:r>
            <a:r>
              <a:rPr lang="en-IN" dirty="0" err="1"/>
              <a:t>tts_models</a:t>
            </a:r>
            <a:r>
              <a:rPr lang="en-IN" dirty="0"/>
              <a:t>/multilingual/multi-dataset/</a:t>
            </a:r>
            <a:r>
              <a:rPr lang="en-IN" dirty="0" err="1"/>
              <a:t>your_tts</a:t>
            </a:r>
            <a:r>
              <a:rPr lang="en-IN" dirty="0"/>
              <a:t> [already downloaded]</a:t>
            </a:r>
          </a:p>
          <a:p>
            <a:r>
              <a:rPr lang="en-IN" dirty="0"/>
              <a:t> 4: </a:t>
            </a:r>
            <a:r>
              <a:rPr lang="en-IN" dirty="0" err="1"/>
              <a:t>tts_models</a:t>
            </a:r>
            <a:r>
              <a:rPr lang="en-IN" dirty="0"/>
              <a:t>/multilingual/multi-dataset/bark</a:t>
            </a:r>
          </a:p>
          <a:p>
            <a:r>
              <a:rPr lang="en-IN" dirty="0"/>
              <a:t> 5: </a:t>
            </a:r>
            <a:r>
              <a:rPr lang="en-IN" dirty="0" err="1"/>
              <a:t>tts_models</a:t>
            </a:r>
            <a:r>
              <a:rPr lang="en-IN" dirty="0"/>
              <a:t>/</a:t>
            </a:r>
            <a:r>
              <a:rPr lang="en-IN" dirty="0" err="1"/>
              <a:t>bg</a:t>
            </a:r>
            <a:r>
              <a:rPr lang="en-IN" dirty="0"/>
              <a:t>/cv/vits</a:t>
            </a:r>
          </a:p>
          <a:p>
            <a:r>
              <a:rPr lang="en-IN" dirty="0"/>
              <a:t> 6: </a:t>
            </a:r>
            <a:r>
              <a:rPr lang="en-IN" dirty="0" err="1"/>
              <a:t>tts_models</a:t>
            </a:r>
            <a:r>
              <a:rPr lang="en-IN" dirty="0"/>
              <a:t>/cs/cv/vits</a:t>
            </a:r>
          </a:p>
          <a:p>
            <a:r>
              <a:rPr lang="en-IN" dirty="0"/>
              <a:t> 7: </a:t>
            </a:r>
            <a:r>
              <a:rPr lang="en-IN" dirty="0" err="1"/>
              <a:t>tts_models</a:t>
            </a:r>
            <a:r>
              <a:rPr lang="en-IN" dirty="0"/>
              <a:t>/da/cv/vits</a:t>
            </a:r>
          </a:p>
          <a:p>
            <a:r>
              <a:rPr lang="en-IN" dirty="0"/>
              <a:t> 8: </a:t>
            </a:r>
            <a:r>
              <a:rPr lang="en-IN" dirty="0" err="1"/>
              <a:t>tts_models</a:t>
            </a:r>
            <a:r>
              <a:rPr lang="en-IN" dirty="0"/>
              <a:t>/et/cv/vits</a:t>
            </a:r>
          </a:p>
          <a:p>
            <a:r>
              <a:rPr lang="en-IN" dirty="0"/>
              <a:t> 9: </a:t>
            </a:r>
            <a:r>
              <a:rPr lang="en-IN" dirty="0" err="1"/>
              <a:t>tts_models</a:t>
            </a:r>
            <a:r>
              <a:rPr lang="en-IN" dirty="0"/>
              <a:t>/ga/cv/vits</a:t>
            </a:r>
          </a:p>
          <a:p>
            <a:r>
              <a:rPr lang="en-IN" dirty="0"/>
              <a:t> 10: </a:t>
            </a:r>
            <a:r>
              <a:rPr lang="en-IN" dirty="0" err="1"/>
              <a:t>tts_models</a:t>
            </a:r>
            <a:r>
              <a:rPr lang="en-IN" dirty="0"/>
              <a:t>/</a:t>
            </a:r>
            <a:r>
              <a:rPr lang="en-IN" dirty="0" err="1"/>
              <a:t>en</a:t>
            </a:r>
            <a:r>
              <a:rPr lang="en-IN" dirty="0"/>
              <a:t>/ek1/tacotron2</a:t>
            </a:r>
          </a:p>
          <a:p>
            <a:r>
              <a:rPr lang="en-IN" dirty="0"/>
              <a:t> 11: </a:t>
            </a:r>
            <a:r>
              <a:rPr lang="en-IN" dirty="0" err="1"/>
              <a:t>tts_models</a:t>
            </a:r>
            <a:r>
              <a:rPr lang="en-IN" dirty="0"/>
              <a:t>/</a:t>
            </a:r>
            <a:r>
              <a:rPr lang="en-IN" dirty="0" err="1"/>
              <a:t>en</a:t>
            </a:r>
            <a:r>
              <a:rPr lang="en-IN" dirty="0"/>
              <a:t>/</a:t>
            </a:r>
            <a:r>
              <a:rPr lang="en-IN" dirty="0" err="1"/>
              <a:t>ljspeech</a:t>
            </a:r>
            <a:r>
              <a:rPr lang="en-IN" dirty="0"/>
              <a:t>/tacotron2-DDC [already downloaded]</a:t>
            </a:r>
          </a:p>
          <a:p>
            <a:r>
              <a:rPr lang="en-IN" dirty="0"/>
              <a:t> 12: </a:t>
            </a:r>
            <a:r>
              <a:rPr lang="en-IN" dirty="0" err="1"/>
              <a:t>tts_models</a:t>
            </a:r>
            <a:r>
              <a:rPr lang="en-IN" dirty="0"/>
              <a:t>/</a:t>
            </a:r>
            <a:r>
              <a:rPr lang="en-IN" dirty="0" err="1"/>
              <a:t>en</a:t>
            </a:r>
            <a:r>
              <a:rPr lang="en-IN" dirty="0"/>
              <a:t>/</a:t>
            </a:r>
            <a:r>
              <a:rPr lang="en-IN" dirty="0" err="1"/>
              <a:t>ljspeech</a:t>
            </a:r>
            <a:r>
              <a:rPr lang="en-IN" dirty="0"/>
              <a:t>/tacotron2-DDC_ph</a:t>
            </a:r>
          </a:p>
          <a:p>
            <a:r>
              <a:rPr lang="en-IN" dirty="0"/>
              <a:t> 13: </a:t>
            </a:r>
            <a:r>
              <a:rPr lang="en-IN" dirty="0" err="1"/>
              <a:t>tts_models</a:t>
            </a:r>
            <a:r>
              <a:rPr lang="en-IN" dirty="0"/>
              <a:t>/</a:t>
            </a:r>
            <a:r>
              <a:rPr lang="en-IN" dirty="0" err="1"/>
              <a:t>en</a:t>
            </a:r>
            <a:r>
              <a:rPr lang="en-IN" dirty="0"/>
              <a:t>/</a:t>
            </a:r>
            <a:r>
              <a:rPr lang="en-IN" dirty="0" err="1"/>
              <a:t>ljspeech</a:t>
            </a:r>
            <a:r>
              <a:rPr lang="en-IN" dirty="0"/>
              <a:t>/glow-</a:t>
            </a:r>
            <a:r>
              <a:rPr lang="en-IN" dirty="0" err="1"/>
              <a:t>tts</a:t>
            </a:r>
            <a:r>
              <a:rPr lang="en-IN" dirty="0"/>
              <a:t> [already downloaded]</a:t>
            </a:r>
          </a:p>
          <a:p>
            <a:r>
              <a:rPr lang="en-IN" dirty="0"/>
              <a:t> 14: </a:t>
            </a:r>
            <a:r>
              <a:rPr lang="en-IN" dirty="0" err="1"/>
              <a:t>tts_models</a:t>
            </a:r>
            <a:r>
              <a:rPr lang="en-IN" dirty="0"/>
              <a:t>/</a:t>
            </a:r>
            <a:r>
              <a:rPr lang="en-IN" dirty="0" err="1"/>
              <a:t>en</a:t>
            </a:r>
            <a:r>
              <a:rPr lang="en-IN" dirty="0"/>
              <a:t>/</a:t>
            </a:r>
            <a:r>
              <a:rPr lang="en-IN" dirty="0" err="1"/>
              <a:t>ljspeech</a:t>
            </a:r>
            <a:r>
              <a:rPr lang="en-IN" dirty="0"/>
              <a:t>/speedy-speech</a:t>
            </a:r>
          </a:p>
          <a:p>
            <a:r>
              <a:rPr lang="en-IN" dirty="0"/>
              <a:t> 15: </a:t>
            </a:r>
            <a:r>
              <a:rPr lang="en-IN" dirty="0" err="1"/>
              <a:t>tts_models</a:t>
            </a:r>
            <a:r>
              <a:rPr lang="en-IN" dirty="0"/>
              <a:t>/</a:t>
            </a:r>
            <a:r>
              <a:rPr lang="en-IN" dirty="0" err="1"/>
              <a:t>en</a:t>
            </a:r>
            <a:r>
              <a:rPr lang="en-IN" dirty="0"/>
              <a:t>/</a:t>
            </a:r>
            <a:r>
              <a:rPr lang="en-IN" dirty="0" err="1"/>
              <a:t>ljspeech</a:t>
            </a:r>
            <a:r>
              <a:rPr lang="en-IN" dirty="0"/>
              <a:t>/tacotron2-DCA</a:t>
            </a:r>
          </a:p>
          <a:p>
            <a:r>
              <a:rPr lang="en-IN" dirty="0"/>
              <a:t> 16: </a:t>
            </a:r>
            <a:r>
              <a:rPr lang="en-IN" dirty="0" err="1"/>
              <a:t>tts_models</a:t>
            </a:r>
            <a:r>
              <a:rPr lang="en-IN" dirty="0"/>
              <a:t>/</a:t>
            </a:r>
            <a:r>
              <a:rPr lang="en-IN" dirty="0" err="1"/>
              <a:t>en</a:t>
            </a:r>
            <a:r>
              <a:rPr lang="en-IN" dirty="0"/>
              <a:t>/</a:t>
            </a:r>
            <a:r>
              <a:rPr lang="en-IN" dirty="0" err="1"/>
              <a:t>ljspeech</a:t>
            </a:r>
            <a:r>
              <a:rPr lang="en-IN" dirty="0"/>
              <a:t>/vits [already downloaded]</a:t>
            </a:r>
          </a:p>
          <a:p>
            <a:r>
              <a:rPr lang="en-IN" dirty="0"/>
              <a:t> 17: </a:t>
            </a:r>
            <a:r>
              <a:rPr lang="en-IN" dirty="0" err="1"/>
              <a:t>tts_models</a:t>
            </a:r>
            <a:r>
              <a:rPr lang="en-IN" dirty="0"/>
              <a:t>/</a:t>
            </a:r>
            <a:r>
              <a:rPr lang="en-IN" dirty="0" err="1"/>
              <a:t>en</a:t>
            </a:r>
            <a:r>
              <a:rPr lang="en-IN" dirty="0"/>
              <a:t>/</a:t>
            </a:r>
            <a:r>
              <a:rPr lang="en-IN" dirty="0" err="1"/>
              <a:t>ljspeech</a:t>
            </a:r>
            <a:r>
              <a:rPr lang="en-IN" dirty="0"/>
              <a:t>/vits--neon</a:t>
            </a:r>
          </a:p>
          <a:p>
            <a:r>
              <a:rPr lang="en-IN" dirty="0"/>
              <a:t> 18: </a:t>
            </a:r>
            <a:r>
              <a:rPr lang="en-IN" dirty="0" err="1"/>
              <a:t>tts_models</a:t>
            </a:r>
            <a:r>
              <a:rPr lang="en-IN" dirty="0"/>
              <a:t>/</a:t>
            </a:r>
            <a:r>
              <a:rPr lang="en-IN" dirty="0" err="1"/>
              <a:t>en</a:t>
            </a:r>
            <a:r>
              <a:rPr lang="en-IN" dirty="0"/>
              <a:t>/</a:t>
            </a:r>
            <a:r>
              <a:rPr lang="en-IN" dirty="0" err="1"/>
              <a:t>ljspeech</a:t>
            </a:r>
            <a:r>
              <a:rPr lang="en-IN" dirty="0"/>
              <a:t>/</a:t>
            </a:r>
            <a:r>
              <a:rPr lang="en-IN" dirty="0" err="1"/>
              <a:t>fast_pitch</a:t>
            </a:r>
            <a:r>
              <a:rPr lang="en-IN" dirty="0"/>
              <a:t> [already downloaded]</a:t>
            </a:r>
          </a:p>
          <a:p>
            <a:r>
              <a:rPr lang="en-IN" dirty="0"/>
              <a:t> 19: </a:t>
            </a:r>
            <a:r>
              <a:rPr lang="en-IN" dirty="0" err="1"/>
              <a:t>tts_models</a:t>
            </a:r>
            <a:r>
              <a:rPr lang="en-IN" dirty="0"/>
              <a:t>/</a:t>
            </a:r>
            <a:r>
              <a:rPr lang="en-IN" dirty="0" err="1"/>
              <a:t>en</a:t>
            </a:r>
            <a:r>
              <a:rPr lang="en-IN" dirty="0"/>
              <a:t>/</a:t>
            </a:r>
            <a:r>
              <a:rPr lang="en-IN" dirty="0" err="1"/>
              <a:t>ljspeech</a:t>
            </a:r>
            <a:r>
              <a:rPr lang="en-IN" dirty="0"/>
              <a:t>/overflow</a:t>
            </a:r>
          </a:p>
          <a:p>
            <a:r>
              <a:rPr lang="en-IN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9FDF8-2CCA-7BC8-3743-356955577634}"/>
              </a:ext>
            </a:extLst>
          </p:cNvPr>
          <p:cNvSpPr txBox="1"/>
          <p:nvPr/>
        </p:nvSpPr>
        <p:spPr>
          <a:xfrm>
            <a:off x="6731000" y="1028343"/>
            <a:ext cx="5461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20: </a:t>
            </a:r>
            <a:r>
              <a:rPr lang="en-IN" dirty="0" err="1"/>
              <a:t>tts_models</a:t>
            </a:r>
            <a:r>
              <a:rPr lang="en-IN" dirty="0"/>
              <a:t>/</a:t>
            </a:r>
            <a:r>
              <a:rPr lang="en-IN" dirty="0" err="1"/>
              <a:t>en</a:t>
            </a:r>
            <a:r>
              <a:rPr lang="en-IN" dirty="0"/>
              <a:t>/</a:t>
            </a:r>
            <a:r>
              <a:rPr lang="en-IN" dirty="0" err="1"/>
              <a:t>ljspeech</a:t>
            </a:r>
            <a:r>
              <a:rPr lang="en-IN" dirty="0"/>
              <a:t>/</a:t>
            </a:r>
            <a:r>
              <a:rPr lang="en-IN" dirty="0" err="1"/>
              <a:t>neural_hmm</a:t>
            </a:r>
            <a:endParaRPr lang="en-IN" dirty="0"/>
          </a:p>
          <a:p>
            <a:r>
              <a:rPr lang="en-IN" dirty="0"/>
              <a:t> 21: </a:t>
            </a:r>
            <a:r>
              <a:rPr lang="en-IN" dirty="0" err="1"/>
              <a:t>tts_models</a:t>
            </a:r>
            <a:r>
              <a:rPr lang="en-IN" dirty="0"/>
              <a:t>/</a:t>
            </a:r>
            <a:r>
              <a:rPr lang="en-IN" dirty="0" err="1"/>
              <a:t>en</a:t>
            </a:r>
            <a:r>
              <a:rPr lang="en-IN" dirty="0"/>
              <a:t>/</a:t>
            </a:r>
            <a:r>
              <a:rPr lang="en-IN" dirty="0" err="1"/>
              <a:t>vctk</a:t>
            </a:r>
            <a:r>
              <a:rPr lang="en-IN" dirty="0"/>
              <a:t>/vits [already downloaded]</a:t>
            </a:r>
          </a:p>
          <a:p>
            <a:r>
              <a:rPr lang="en-IN" dirty="0"/>
              <a:t> 22: </a:t>
            </a:r>
            <a:r>
              <a:rPr lang="en-IN" dirty="0" err="1"/>
              <a:t>tts_models</a:t>
            </a:r>
            <a:r>
              <a:rPr lang="en-IN" dirty="0"/>
              <a:t>/</a:t>
            </a:r>
            <a:r>
              <a:rPr lang="en-IN" dirty="0" err="1"/>
              <a:t>en</a:t>
            </a:r>
            <a:r>
              <a:rPr lang="en-IN" dirty="0"/>
              <a:t>/</a:t>
            </a:r>
            <a:r>
              <a:rPr lang="en-IN" dirty="0" err="1"/>
              <a:t>vctk</a:t>
            </a:r>
            <a:r>
              <a:rPr lang="en-IN" dirty="0"/>
              <a:t>/</a:t>
            </a:r>
            <a:r>
              <a:rPr lang="en-IN" dirty="0" err="1"/>
              <a:t>fast_pitch</a:t>
            </a:r>
            <a:endParaRPr lang="en-IN" dirty="0"/>
          </a:p>
          <a:p>
            <a:r>
              <a:rPr lang="en-IN" dirty="0"/>
              <a:t> 23: </a:t>
            </a:r>
            <a:r>
              <a:rPr lang="en-IN" dirty="0" err="1"/>
              <a:t>tts_models</a:t>
            </a:r>
            <a:r>
              <a:rPr lang="en-IN" dirty="0"/>
              <a:t>/</a:t>
            </a:r>
            <a:r>
              <a:rPr lang="en-IN" dirty="0" err="1"/>
              <a:t>en</a:t>
            </a:r>
            <a:r>
              <a:rPr lang="en-IN" dirty="0"/>
              <a:t>/</a:t>
            </a:r>
            <a:r>
              <a:rPr lang="en-IN" dirty="0" err="1"/>
              <a:t>sam</a:t>
            </a:r>
            <a:r>
              <a:rPr lang="en-IN" dirty="0"/>
              <a:t>/</a:t>
            </a:r>
            <a:r>
              <a:rPr lang="en-IN" dirty="0" err="1"/>
              <a:t>tacotron</a:t>
            </a:r>
            <a:r>
              <a:rPr lang="en-IN" dirty="0"/>
              <a:t>-DDC</a:t>
            </a:r>
          </a:p>
          <a:p>
            <a:r>
              <a:rPr lang="en-IN" dirty="0"/>
              <a:t> 24: </a:t>
            </a:r>
            <a:r>
              <a:rPr lang="en-IN" dirty="0" err="1"/>
              <a:t>tts_models</a:t>
            </a:r>
            <a:r>
              <a:rPr lang="en-IN" dirty="0"/>
              <a:t>/</a:t>
            </a:r>
            <a:r>
              <a:rPr lang="en-IN" dirty="0" err="1"/>
              <a:t>en</a:t>
            </a:r>
            <a:r>
              <a:rPr lang="en-IN" dirty="0"/>
              <a:t>/blizzard2013/capacitron-t2-c50</a:t>
            </a:r>
          </a:p>
          <a:p>
            <a:r>
              <a:rPr lang="en-IN" dirty="0"/>
              <a:t> 25: </a:t>
            </a:r>
            <a:r>
              <a:rPr lang="en-IN" dirty="0" err="1"/>
              <a:t>tts_models</a:t>
            </a:r>
            <a:r>
              <a:rPr lang="en-IN" dirty="0"/>
              <a:t>/</a:t>
            </a:r>
            <a:r>
              <a:rPr lang="en-IN" dirty="0" err="1"/>
              <a:t>en</a:t>
            </a:r>
            <a:r>
              <a:rPr lang="en-IN" dirty="0"/>
              <a:t>/blizzard2013/capacitron-t2-c150_v2</a:t>
            </a:r>
          </a:p>
          <a:p>
            <a:r>
              <a:rPr lang="en-IN" dirty="0"/>
              <a:t> 26: </a:t>
            </a:r>
            <a:r>
              <a:rPr lang="en-IN" dirty="0" err="1"/>
              <a:t>tts_models</a:t>
            </a:r>
            <a:r>
              <a:rPr lang="en-IN" dirty="0"/>
              <a:t>/</a:t>
            </a:r>
            <a:r>
              <a:rPr lang="en-IN" dirty="0" err="1"/>
              <a:t>en</a:t>
            </a:r>
            <a:r>
              <a:rPr lang="en-IN" dirty="0"/>
              <a:t>/multi-dataset/tortoise-v2</a:t>
            </a:r>
          </a:p>
          <a:p>
            <a:r>
              <a:rPr lang="en-IN" dirty="0"/>
              <a:t> 27: </a:t>
            </a:r>
            <a:r>
              <a:rPr lang="en-IN" dirty="0" err="1"/>
              <a:t>tts_models</a:t>
            </a:r>
            <a:r>
              <a:rPr lang="en-IN" dirty="0"/>
              <a:t>/</a:t>
            </a:r>
            <a:r>
              <a:rPr lang="en-IN" dirty="0" err="1"/>
              <a:t>en</a:t>
            </a:r>
            <a:r>
              <a:rPr lang="en-IN" dirty="0"/>
              <a:t>/jenny/jenny</a:t>
            </a:r>
          </a:p>
          <a:p>
            <a:r>
              <a:rPr lang="en-IN" dirty="0"/>
              <a:t> 28: </a:t>
            </a:r>
            <a:r>
              <a:rPr lang="en-IN" dirty="0" err="1"/>
              <a:t>tts_models</a:t>
            </a:r>
            <a:r>
              <a:rPr lang="en-IN" dirty="0"/>
              <a:t>/es/</a:t>
            </a:r>
            <a:r>
              <a:rPr lang="en-IN" dirty="0" err="1"/>
              <a:t>mai</a:t>
            </a:r>
            <a:r>
              <a:rPr lang="en-IN" dirty="0"/>
              <a:t>/tacotron2-DDC</a:t>
            </a:r>
          </a:p>
          <a:p>
            <a:r>
              <a:rPr lang="en-IN" dirty="0"/>
              <a:t> 29: </a:t>
            </a:r>
            <a:r>
              <a:rPr lang="en-IN" dirty="0" err="1"/>
              <a:t>tts_models</a:t>
            </a:r>
            <a:r>
              <a:rPr lang="en-IN" dirty="0"/>
              <a:t>/es/css10/vits</a:t>
            </a:r>
          </a:p>
          <a:p>
            <a:r>
              <a:rPr lang="en-IN" dirty="0"/>
              <a:t> 30: </a:t>
            </a:r>
            <a:r>
              <a:rPr lang="en-IN" dirty="0" err="1"/>
              <a:t>tts_models</a:t>
            </a:r>
            <a:r>
              <a:rPr lang="en-IN" dirty="0"/>
              <a:t>/</a:t>
            </a:r>
            <a:r>
              <a:rPr lang="en-IN" dirty="0" err="1"/>
              <a:t>fr</a:t>
            </a:r>
            <a:r>
              <a:rPr lang="en-IN" dirty="0"/>
              <a:t>/</a:t>
            </a:r>
            <a:r>
              <a:rPr lang="en-IN" dirty="0" err="1"/>
              <a:t>mai</a:t>
            </a:r>
            <a:r>
              <a:rPr lang="en-IN" dirty="0"/>
              <a:t>/tacotron2-DDC</a:t>
            </a:r>
          </a:p>
          <a:p>
            <a:r>
              <a:rPr lang="en-IN" dirty="0"/>
              <a:t> 31: </a:t>
            </a:r>
            <a:r>
              <a:rPr lang="en-IN" dirty="0" err="1"/>
              <a:t>tts_models</a:t>
            </a:r>
            <a:r>
              <a:rPr lang="en-IN" dirty="0"/>
              <a:t>/</a:t>
            </a:r>
            <a:r>
              <a:rPr lang="en-IN" dirty="0" err="1"/>
              <a:t>fr</a:t>
            </a:r>
            <a:r>
              <a:rPr lang="en-IN" dirty="0"/>
              <a:t>/css10/vits</a:t>
            </a:r>
          </a:p>
          <a:p>
            <a:r>
              <a:rPr lang="en-IN" dirty="0"/>
              <a:t> 32: </a:t>
            </a:r>
            <a:r>
              <a:rPr lang="en-IN" dirty="0" err="1"/>
              <a:t>tts_models</a:t>
            </a:r>
            <a:r>
              <a:rPr lang="en-IN" dirty="0"/>
              <a:t>/</a:t>
            </a:r>
            <a:r>
              <a:rPr lang="en-IN" dirty="0" err="1"/>
              <a:t>uk</a:t>
            </a:r>
            <a:r>
              <a:rPr lang="en-IN" dirty="0"/>
              <a:t>/</a:t>
            </a:r>
            <a:r>
              <a:rPr lang="en-IN" dirty="0" err="1"/>
              <a:t>mai</a:t>
            </a:r>
            <a:r>
              <a:rPr lang="en-IN" dirty="0"/>
              <a:t>/glow-</a:t>
            </a:r>
            <a:r>
              <a:rPr lang="en-IN" dirty="0" err="1"/>
              <a:t>tts</a:t>
            </a:r>
            <a:endParaRPr lang="en-IN" dirty="0"/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9248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BD38B-8B3E-1AC5-98C9-1FA5F12E5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A29CBB-F10C-32B0-3ABC-F4601CC17AF5}"/>
              </a:ext>
            </a:extLst>
          </p:cNvPr>
          <p:cNvSpPr txBox="1"/>
          <p:nvPr/>
        </p:nvSpPr>
        <p:spPr>
          <a:xfrm>
            <a:off x="338667" y="101601"/>
            <a:ext cx="10168466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33: </a:t>
            </a:r>
            <a:r>
              <a:rPr lang="en-IN" dirty="0" err="1"/>
              <a:t>tts_models</a:t>
            </a:r>
            <a:r>
              <a:rPr lang="en-IN" dirty="0"/>
              <a:t>/</a:t>
            </a:r>
            <a:r>
              <a:rPr lang="en-IN" dirty="0" err="1"/>
              <a:t>uk</a:t>
            </a:r>
            <a:r>
              <a:rPr lang="en-IN" dirty="0"/>
              <a:t>/</a:t>
            </a:r>
            <a:r>
              <a:rPr lang="en-IN" dirty="0" err="1"/>
              <a:t>mai</a:t>
            </a:r>
            <a:r>
              <a:rPr lang="en-IN" dirty="0"/>
              <a:t>/vits</a:t>
            </a:r>
          </a:p>
          <a:p>
            <a:r>
              <a:rPr lang="en-IN" dirty="0"/>
              <a:t> 34: </a:t>
            </a:r>
            <a:r>
              <a:rPr lang="en-IN" dirty="0" err="1"/>
              <a:t>tts_models</a:t>
            </a:r>
            <a:r>
              <a:rPr lang="en-IN" dirty="0"/>
              <a:t>/</a:t>
            </a:r>
            <a:r>
              <a:rPr lang="en-IN" dirty="0" err="1"/>
              <a:t>zh</a:t>
            </a:r>
            <a:r>
              <a:rPr lang="en-IN" dirty="0"/>
              <a:t>-CN/baker/tacotron2-DDC-GST</a:t>
            </a:r>
          </a:p>
          <a:p>
            <a:r>
              <a:rPr lang="en-IN" dirty="0"/>
              <a:t> 35: </a:t>
            </a:r>
            <a:r>
              <a:rPr lang="en-IN" dirty="0" err="1"/>
              <a:t>tts_models</a:t>
            </a:r>
            <a:r>
              <a:rPr lang="en-IN" dirty="0"/>
              <a:t>/</a:t>
            </a:r>
            <a:r>
              <a:rPr lang="en-IN" dirty="0" err="1"/>
              <a:t>nl</a:t>
            </a:r>
            <a:r>
              <a:rPr lang="en-IN" dirty="0"/>
              <a:t>/</a:t>
            </a:r>
            <a:r>
              <a:rPr lang="en-IN" dirty="0" err="1"/>
              <a:t>mai</a:t>
            </a:r>
            <a:r>
              <a:rPr lang="en-IN" dirty="0"/>
              <a:t>/tacotron2-DDC</a:t>
            </a:r>
          </a:p>
          <a:p>
            <a:r>
              <a:rPr lang="en-IN" dirty="0"/>
              <a:t> 36: </a:t>
            </a:r>
            <a:r>
              <a:rPr lang="en-IN" dirty="0" err="1"/>
              <a:t>tts_models</a:t>
            </a:r>
            <a:r>
              <a:rPr lang="en-IN" dirty="0"/>
              <a:t>/</a:t>
            </a:r>
            <a:r>
              <a:rPr lang="en-IN" dirty="0" err="1"/>
              <a:t>nl</a:t>
            </a:r>
            <a:r>
              <a:rPr lang="en-IN" dirty="0"/>
              <a:t>/css10/vits</a:t>
            </a:r>
          </a:p>
          <a:p>
            <a:r>
              <a:rPr lang="en-IN" dirty="0"/>
              <a:t> 37: </a:t>
            </a:r>
            <a:r>
              <a:rPr lang="en-IN" dirty="0" err="1"/>
              <a:t>tts_models</a:t>
            </a:r>
            <a:r>
              <a:rPr lang="en-IN" dirty="0"/>
              <a:t>/de/</a:t>
            </a:r>
            <a:r>
              <a:rPr lang="en-IN" dirty="0" err="1"/>
              <a:t>thorsten</a:t>
            </a:r>
            <a:r>
              <a:rPr lang="en-IN" dirty="0"/>
              <a:t>/tacotron2-DCA</a:t>
            </a:r>
          </a:p>
          <a:p>
            <a:r>
              <a:rPr lang="en-IN" dirty="0"/>
              <a:t> 38: </a:t>
            </a:r>
            <a:r>
              <a:rPr lang="en-IN" dirty="0" err="1"/>
              <a:t>tts_models</a:t>
            </a:r>
            <a:r>
              <a:rPr lang="en-IN" dirty="0"/>
              <a:t>/de/</a:t>
            </a:r>
            <a:r>
              <a:rPr lang="en-IN" dirty="0" err="1"/>
              <a:t>thorsten</a:t>
            </a:r>
            <a:r>
              <a:rPr lang="en-IN" dirty="0"/>
              <a:t>/vits</a:t>
            </a:r>
          </a:p>
          <a:p>
            <a:r>
              <a:rPr lang="en-IN" dirty="0"/>
              <a:t> 39: </a:t>
            </a:r>
            <a:r>
              <a:rPr lang="en-IN" dirty="0" err="1"/>
              <a:t>tts_models</a:t>
            </a:r>
            <a:r>
              <a:rPr lang="en-IN" dirty="0"/>
              <a:t>/de/</a:t>
            </a:r>
            <a:r>
              <a:rPr lang="en-IN" dirty="0" err="1"/>
              <a:t>thorsten</a:t>
            </a:r>
            <a:r>
              <a:rPr lang="en-IN" dirty="0"/>
              <a:t>/tacotron2-DDC</a:t>
            </a:r>
          </a:p>
          <a:p>
            <a:r>
              <a:rPr lang="en-IN" dirty="0"/>
              <a:t> 40: </a:t>
            </a:r>
            <a:r>
              <a:rPr lang="en-IN" dirty="0" err="1"/>
              <a:t>tts_models</a:t>
            </a:r>
            <a:r>
              <a:rPr lang="en-IN" dirty="0"/>
              <a:t>/de/css10/vits-neon</a:t>
            </a:r>
          </a:p>
          <a:p>
            <a:r>
              <a:rPr lang="en-IN" dirty="0"/>
              <a:t> 41: </a:t>
            </a:r>
            <a:r>
              <a:rPr lang="en-IN" dirty="0" err="1"/>
              <a:t>tts_models</a:t>
            </a:r>
            <a:r>
              <a:rPr lang="en-IN" dirty="0"/>
              <a:t>/</a:t>
            </a:r>
            <a:r>
              <a:rPr lang="en-IN" dirty="0" err="1"/>
              <a:t>ja</a:t>
            </a:r>
            <a:r>
              <a:rPr lang="en-IN" dirty="0"/>
              <a:t>/</a:t>
            </a:r>
            <a:r>
              <a:rPr lang="en-IN" dirty="0" err="1"/>
              <a:t>kokoro</a:t>
            </a:r>
            <a:r>
              <a:rPr lang="en-IN" dirty="0"/>
              <a:t>/tacotron2-DDC</a:t>
            </a:r>
          </a:p>
          <a:p>
            <a:r>
              <a:rPr lang="en-IN" dirty="0"/>
              <a:t> 42: </a:t>
            </a:r>
            <a:r>
              <a:rPr lang="en-IN" dirty="0" err="1"/>
              <a:t>tts_models</a:t>
            </a:r>
            <a:r>
              <a:rPr lang="en-IN" dirty="0"/>
              <a:t>/tr/common-voice/glow-</a:t>
            </a:r>
            <a:r>
              <a:rPr lang="en-IN" dirty="0" err="1"/>
              <a:t>tts</a:t>
            </a:r>
            <a:endParaRPr lang="en-IN" dirty="0"/>
          </a:p>
          <a:p>
            <a:r>
              <a:rPr lang="en-IN" dirty="0"/>
              <a:t> 43: </a:t>
            </a:r>
            <a:r>
              <a:rPr lang="en-IN" dirty="0" err="1"/>
              <a:t>tts_models</a:t>
            </a:r>
            <a:r>
              <a:rPr lang="en-IN" dirty="0"/>
              <a:t>/it/</a:t>
            </a:r>
            <a:r>
              <a:rPr lang="en-IN" dirty="0" err="1"/>
              <a:t>mai_female</a:t>
            </a:r>
            <a:r>
              <a:rPr lang="en-IN" dirty="0"/>
              <a:t>/glow-</a:t>
            </a:r>
            <a:r>
              <a:rPr lang="en-IN" dirty="0" err="1"/>
              <a:t>tts</a:t>
            </a:r>
            <a:endParaRPr lang="en-IN" dirty="0"/>
          </a:p>
          <a:p>
            <a:r>
              <a:rPr lang="en-IN" dirty="0"/>
              <a:t> 44: </a:t>
            </a:r>
            <a:r>
              <a:rPr lang="en-IN" dirty="0" err="1"/>
              <a:t>tts_models</a:t>
            </a:r>
            <a:r>
              <a:rPr lang="en-IN" dirty="0"/>
              <a:t>/it/</a:t>
            </a:r>
            <a:r>
              <a:rPr lang="en-IN" dirty="0" err="1"/>
              <a:t>mai_female</a:t>
            </a:r>
            <a:r>
              <a:rPr lang="en-IN" dirty="0"/>
              <a:t>/vits</a:t>
            </a:r>
          </a:p>
          <a:p>
            <a:r>
              <a:rPr lang="en-IN" dirty="0"/>
              <a:t> 45: </a:t>
            </a:r>
            <a:r>
              <a:rPr lang="en-IN" dirty="0" err="1"/>
              <a:t>tts_models</a:t>
            </a:r>
            <a:r>
              <a:rPr lang="en-IN" dirty="0"/>
              <a:t>/it/</a:t>
            </a:r>
            <a:r>
              <a:rPr lang="en-IN" dirty="0" err="1"/>
              <a:t>mai_male</a:t>
            </a:r>
            <a:r>
              <a:rPr lang="en-IN" dirty="0"/>
              <a:t>/glow-</a:t>
            </a:r>
            <a:r>
              <a:rPr lang="en-IN" dirty="0" err="1"/>
              <a:t>tts</a:t>
            </a:r>
            <a:endParaRPr lang="en-IN" dirty="0"/>
          </a:p>
          <a:p>
            <a:r>
              <a:rPr lang="en-IN" dirty="0"/>
              <a:t> 46: </a:t>
            </a:r>
            <a:r>
              <a:rPr lang="en-IN" dirty="0" err="1"/>
              <a:t>tts_models</a:t>
            </a:r>
            <a:r>
              <a:rPr lang="en-IN" dirty="0"/>
              <a:t>/it/</a:t>
            </a:r>
            <a:r>
              <a:rPr lang="en-IN" dirty="0" err="1"/>
              <a:t>mai_male</a:t>
            </a:r>
            <a:r>
              <a:rPr lang="en-IN" dirty="0"/>
              <a:t>/vits</a:t>
            </a:r>
          </a:p>
          <a:p>
            <a:r>
              <a:rPr lang="en-IN" dirty="0"/>
              <a:t> 47: </a:t>
            </a:r>
            <a:r>
              <a:rPr lang="en-IN" dirty="0" err="1"/>
              <a:t>tts_models</a:t>
            </a:r>
            <a:r>
              <a:rPr lang="en-IN" dirty="0"/>
              <a:t>/ewe/</a:t>
            </a:r>
            <a:r>
              <a:rPr lang="en-IN" dirty="0" err="1"/>
              <a:t>openbible</a:t>
            </a:r>
            <a:r>
              <a:rPr lang="en-IN" dirty="0"/>
              <a:t>/vits</a:t>
            </a:r>
          </a:p>
          <a:p>
            <a:r>
              <a:rPr lang="en-IN" dirty="0"/>
              <a:t> 48: </a:t>
            </a:r>
            <a:r>
              <a:rPr lang="en-IN" dirty="0" err="1"/>
              <a:t>tts_models</a:t>
            </a:r>
            <a:r>
              <a:rPr lang="en-IN" dirty="0"/>
              <a:t>/</a:t>
            </a:r>
            <a:r>
              <a:rPr lang="en-IN" dirty="0" err="1"/>
              <a:t>hau</a:t>
            </a:r>
            <a:r>
              <a:rPr lang="en-IN" dirty="0"/>
              <a:t>/</a:t>
            </a:r>
            <a:r>
              <a:rPr lang="en-IN" dirty="0" err="1"/>
              <a:t>openbible</a:t>
            </a:r>
            <a:r>
              <a:rPr lang="en-IN" dirty="0"/>
              <a:t>/vits</a:t>
            </a:r>
          </a:p>
          <a:p>
            <a:r>
              <a:rPr lang="en-IN" dirty="0"/>
              <a:t> 49: </a:t>
            </a:r>
            <a:r>
              <a:rPr lang="en-IN" dirty="0" err="1"/>
              <a:t>tts_models</a:t>
            </a:r>
            <a:r>
              <a:rPr lang="en-IN" dirty="0"/>
              <a:t>/</a:t>
            </a:r>
            <a:r>
              <a:rPr lang="en-IN" dirty="0" err="1"/>
              <a:t>lin</a:t>
            </a:r>
            <a:r>
              <a:rPr lang="en-IN" dirty="0"/>
              <a:t>/</a:t>
            </a:r>
            <a:r>
              <a:rPr lang="en-IN" dirty="0" err="1"/>
              <a:t>openbible</a:t>
            </a:r>
            <a:r>
              <a:rPr lang="en-IN" dirty="0"/>
              <a:t>/vits</a:t>
            </a:r>
          </a:p>
          <a:p>
            <a:r>
              <a:rPr lang="en-IN" dirty="0"/>
              <a:t> 50: </a:t>
            </a:r>
            <a:r>
              <a:rPr lang="en-IN" dirty="0" err="1"/>
              <a:t>tts_models</a:t>
            </a:r>
            <a:r>
              <a:rPr lang="en-IN" dirty="0"/>
              <a:t>/</a:t>
            </a:r>
            <a:r>
              <a:rPr lang="en-IN" dirty="0" err="1"/>
              <a:t>tw_akuapem</a:t>
            </a:r>
            <a:r>
              <a:rPr lang="en-IN" dirty="0"/>
              <a:t>/</a:t>
            </a:r>
            <a:r>
              <a:rPr lang="en-IN" dirty="0" err="1"/>
              <a:t>openbible</a:t>
            </a:r>
            <a:r>
              <a:rPr lang="en-IN" dirty="0"/>
              <a:t>/vits</a:t>
            </a:r>
          </a:p>
          <a:p>
            <a:r>
              <a:rPr lang="en-IN" dirty="0"/>
              <a:t> 51: </a:t>
            </a:r>
            <a:r>
              <a:rPr lang="en-IN" dirty="0" err="1"/>
              <a:t>tts_models</a:t>
            </a:r>
            <a:r>
              <a:rPr lang="en-IN" dirty="0"/>
              <a:t>/</a:t>
            </a:r>
            <a:r>
              <a:rPr lang="en-IN" dirty="0" err="1"/>
              <a:t>tw_asante</a:t>
            </a:r>
            <a:r>
              <a:rPr lang="en-IN" dirty="0"/>
              <a:t>/</a:t>
            </a:r>
            <a:r>
              <a:rPr lang="en-IN" dirty="0" err="1"/>
              <a:t>openbible</a:t>
            </a:r>
            <a:r>
              <a:rPr lang="en-IN" dirty="0"/>
              <a:t>/vits</a:t>
            </a:r>
          </a:p>
          <a:p>
            <a:r>
              <a:rPr lang="en-IN" dirty="0"/>
              <a:t> 52: </a:t>
            </a:r>
            <a:r>
              <a:rPr lang="en-IN" dirty="0" err="1"/>
              <a:t>tts_models</a:t>
            </a:r>
            <a:r>
              <a:rPr lang="en-IN" dirty="0"/>
              <a:t>/</a:t>
            </a:r>
            <a:r>
              <a:rPr lang="en-IN" dirty="0" err="1"/>
              <a:t>yor</a:t>
            </a:r>
            <a:r>
              <a:rPr lang="en-IN" dirty="0"/>
              <a:t>/</a:t>
            </a:r>
            <a:r>
              <a:rPr lang="en-IN" dirty="0" err="1"/>
              <a:t>openbible</a:t>
            </a:r>
            <a:r>
              <a:rPr lang="en-IN" dirty="0"/>
              <a:t>/vits</a:t>
            </a:r>
          </a:p>
          <a:p>
            <a:r>
              <a:rPr lang="en-IN" dirty="0"/>
              <a:t> 53: </a:t>
            </a:r>
            <a:r>
              <a:rPr lang="en-IN" dirty="0" err="1"/>
              <a:t>tts_models</a:t>
            </a:r>
            <a:r>
              <a:rPr lang="en-IN" dirty="0"/>
              <a:t>/hu/css10/vits</a:t>
            </a:r>
          </a:p>
          <a:p>
            <a:r>
              <a:rPr lang="en-IN" dirty="0"/>
              <a:t> 54: </a:t>
            </a:r>
            <a:r>
              <a:rPr lang="en-IN" dirty="0" err="1"/>
              <a:t>tts_models</a:t>
            </a:r>
            <a:r>
              <a:rPr lang="en-IN" dirty="0"/>
              <a:t>/</a:t>
            </a:r>
            <a:r>
              <a:rPr lang="en-IN" dirty="0" err="1"/>
              <a:t>el</a:t>
            </a:r>
            <a:r>
              <a:rPr lang="en-IN" dirty="0"/>
              <a:t>/cv/vits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8072D3-44BD-24E7-BA10-8056002401FB}"/>
              </a:ext>
            </a:extLst>
          </p:cNvPr>
          <p:cNvSpPr txBox="1"/>
          <p:nvPr/>
        </p:nvSpPr>
        <p:spPr>
          <a:xfrm>
            <a:off x="6096000" y="840877"/>
            <a:ext cx="610023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55: </a:t>
            </a:r>
            <a:r>
              <a:rPr lang="en-IN" dirty="0" err="1"/>
              <a:t>tts_models</a:t>
            </a:r>
            <a:r>
              <a:rPr lang="en-IN" dirty="0"/>
              <a:t>/fi/css10/vits</a:t>
            </a:r>
          </a:p>
          <a:p>
            <a:r>
              <a:rPr lang="en-IN" dirty="0"/>
              <a:t> 56: </a:t>
            </a:r>
            <a:r>
              <a:rPr lang="en-IN" dirty="0" err="1"/>
              <a:t>tts_models</a:t>
            </a:r>
            <a:r>
              <a:rPr lang="en-IN" dirty="0"/>
              <a:t>/hr/cv/vits</a:t>
            </a:r>
          </a:p>
          <a:p>
            <a:r>
              <a:rPr lang="en-IN" dirty="0"/>
              <a:t> 57: </a:t>
            </a:r>
            <a:r>
              <a:rPr lang="en-IN" dirty="0" err="1"/>
              <a:t>tts_models</a:t>
            </a:r>
            <a:r>
              <a:rPr lang="en-IN" dirty="0"/>
              <a:t>/</a:t>
            </a:r>
            <a:r>
              <a:rPr lang="en-IN" dirty="0" err="1"/>
              <a:t>lt</a:t>
            </a:r>
            <a:r>
              <a:rPr lang="en-IN" dirty="0"/>
              <a:t>/cv/vits</a:t>
            </a:r>
          </a:p>
          <a:p>
            <a:r>
              <a:rPr lang="en-IN" dirty="0"/>
              <a:t> 58: </a:t>
            </a:r>
            <a:r>
              <a:rPr lang="en-IN" dirty="0" err="1"/>
              <a:t>tts_models</a:t>
            </a:r>
            <a:r>
              <a:rPr lang="en-IN" dirty="0"/>
              <a:t>/lv/cv/vits</a:t>
            </a:r>
          </a:p>
          <a:p>
            <a:r>
              <a:rPr lang="en-IN" dirty="0"/>
              <a:t> 59: </a:t>
            </a:r>
            <a:r>
              <a:rPr lang="en-IN" dirty="0" err="1"/>
              <a:t>tts_models</a:t>
            </a:r>
            <a:r>
              <a:rPr lang="en-IN" dirty="0"/>
              <a:t>/</a:t>
            </a:r>
            <a:r>
              <a:rPr lang="en-IN" dirty="0" err="1"/>
              <a:t>mt</a:t>
            </a:r>
            <a:r>
              <a:rPr lang="en-IN" dirty="0"/>
              <a:t>/cv/vits</a:t>
            </a:r>
          </a:p>
          <a:p>
            <a:r>
              <a:rPr lang="en-IN" dirty="0"/>
              <a:t> 60: </a:t>
            </a:r>
            <a:r>
              <a:rPr lang="en-IN" dirty="0" err="1"/>
              <a:t>tts_models</a:t>
            </a:r>
            <a:r>
              <a:rPr lang="en-IN" dirty="0"/>
              <a:t>/pl/</a:t>
            </a:r>
            <a:r>
              <a:rPr lang="en-IN" dirty="0" err="1"/>
              <a:t>mai_female</a:t>
            </a:r>
            <a:r>
              <a:rPr lang="en-IN" dirty="0"/>
              <a:t>/vits</a:t>
            </a:r>
          </a:p>
          <a:p>
            <a:r>
              <a:rPr lang="en-IN" dirty="0"/>
              <a:t> 61: </a:t>
            </a:r>
            <a:r>
              <a:rPr lang="en-IN" dirty="0" err="1"/>
              <a:t>tts_models</a:t>
            </a:r>
            <a:r>
              <a:rPr lang="en-IN" dirty="0"/>
              <a:t>/pt/cv/vits</a:t>
            </a:r>
          </a:p>
          <a:p>
            <a:r>
              <a:rPr lang="en-IN" dirty="0"/>
              <a:t> 62: </a:t>
            </a:r>
            <a:r>
              <a:rPr lang="en-IN" dirty="0" err="1"/>
              <a:t>tts_models</a:t>
            </a:r>
            <a:r>
              <a:rPr lang="en-IN" dirty="0"/>
              <a:t>/</a:t>
            </a:r>
            <a:r>
              <a:rPr lang="en-IN" dirty="0" err="1"/>
              <a:t>ro</a:t>
            </a:r>
            <a:r>
              <a:rPr lang="en-IN" dirty="0"/>
              <a:t>/cv/vits</a:t>
            </a:r>
          </a:p>
          <a:p>
            <a:r>
              <a:rPr lang="en-IN" dirty="0"/>
              <a:t> 63: </a:t>
            </a:r>
            <a:r>
              <a:rPr lang="en-IN" dirty="0" err="1"/>
              <a:t>tts_models</a:t>
            </a:r>
            <a:r>
              <a:rPr lang="en-IN" dirty="0"/>
              <a:t>/</a:t>
            </a:r>
            <a:r>
              <a:rPr lang="en-IN" dirty="0" err="1"/>
              <a:t>sk</a:t>
            </a:r>
            <a:r>
              <a:rPr lang="en-IN" dirty="0"/>
              <a:t>/cv/vits</a:t>
            </a:r>
          </a:p>
          <a:p>
            <a:r>
              <a:rPr lang="en-IN" dirty="0"/>
              <a:t> 64: </a:t>
            </a:r>
            <a:r>
              <a:rPr lang="en-IN" dirty="0" err="1"/>
              <a:t>tts_models</a:t>
            </a:r>
            <a:r>
              <a:rPr lang="en-IN" dirty="0"/>
              <a:t>/</a:t>
            </a:r>
            <a:r>
              <a:rPr lang="en-IN" dirty="0" err="1"/>
              <a:t>sl</a:t>
            </a:r>
            <a:r>
              <a:rPr lang="en-IN" dirty="0"/>
              <a:t>/cv/vits</a:t>
            </a:r>
          </a:p>
          <a:p>
            <a:r>
              <a:rPr lang="en-IN" dirty="0"/>
              <a:t> 65: </a:t>
            </a:r>
            <a:r>
              <a:rPr lang="en-IN" dirty="0" err="1"/>
              <a:t>tts_models</a:t>
            </a:r>
            <a:r>
              <a:rPr lang="en-IN" dirty="0"/>
              <a:t>/</a:t>
            </a:r>
            <a:r>
              <a:rPr lang="en-IN" dirty="0" err="1"/>
              <a:t>sv</a:t>
            </a:r>
            <a:r>
              <a:rPr lang="en-IN" dirty="0"/>
              <a:t>/cv/vits</a:t>
            </a:r>
          </a:p>
          <a:p>
            <a:r>
              <a:rPr lang="en-IN" dirty="0"/>
              <a:t> 66: </a:t>
            </a:r>
            <a:r>
              <a:rPr lang="en-IN" dirty="0" err="1"/>
              <a:t>tts_models</a:t>
            </a:r>
            <a:r>
              <a:rPr lang="en-IN" dirty="0"/>
              <a:t>/ca/custom/vits</a:t>
            </a:r>
          </a:p>
          <a:p>
            <a:r>
              <a:rPr lang="en-IN" dirty="0"/>
              <a:t> 67: </a:t>
            </a:r>
            <a:r>
              <a:rPr lang="en-IN" dirty="0" err="1"/>
              <a:t>tts_models</a:t>
            </a:r>
            <a:r>
              <a:rPr lang="en-IN" dirty="0"/>
              <a:t>/fa/custom/glow-</a:t>
            </a:r>
            <a:r>
              <a:rPr lang="en-IN" dirty="0" err="1"/>
              <a:t>tts</a:t>
            </a:r>
            <a:endParaRPr lang="en-IN" dirty="0"/>
          </a:p>
          <a:p>
            <a:r>
              <a:rPr lang="en-IN" dirty="0"/>
              <a:t> 68: </a:t>
            </a:r>
            <a:r>
              <a:rPr lang="en-IN" dirty="0" err="1"/>
              <a:t>tts_models</a:t>
            </a:r>
            <a:r>
              <a:rPr lang="en-IN" dirty="0"/>
              <a:t>/bn/custom/vits-male</a:t>
            </a:r>
          </a:p>
          <a:p>
            <a:r>
              <a:rPr lang="en-IN" dirty="0"/>
              <a:t> 69: </a:t>
            </a:r>
            <a:r>
              <a:rPr lang="en-IN" dirty="0" err="1"/>
              <a:t>tts_models</a:t>
            </a:r>
            <a:r>
              <a:rPr lang="en-IN" dirty="0"/>
              <a:t>/bn/custom/vits-female</a:t>
            </a:r>
          </a:p>
          <a:p>
            <a:r>
              <a:rPr lang="en-IN" dirty="0"/>
              <a:t> 70: </a:t>
            </a:r>
            <a:r>
              <a:rPr lang="en-IN" dirty="0" err="1"/>
              <a:t>tts_models</a:t>
            </a:r>
            <a:r>
              <a:rPr lang="en-IN" dirty="0"/>
              <a:t>/be/common-voice/glow-</a:t>
            </a:r>
            <a:r>
              <a:rPr lang="en-IN" dirty="0" err="1"/>
              <a:t>tts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5890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EE0BF-02A3-2703-FF67-70A1D92CC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DA8D74-24E9-F64B-6C0A-00E235B78CD1}"/>
              </a:ext>
            </a:extLst>
          </p:cNvPr>
          <p:cNvSpPr txBox="1"/>
          <p:nvPr/>
        </p:nvSpPr>
        <p:spPr>
          <a:xfrm>
            <a:off x="524933" y="63080"/>
            <a:ext cx="862541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Name format: type/language/dataset/model</a:t>
            </a:r>
          </a:p>
          <a:p>
            <a:r>
              <a:rPr lang="en-IN" dirty="0"/>
              <a:t> 1: </a:t>
            </a:r>
            <a:r>
              <a:rPr lang="en-IN" dirty="0" err="1"/>
              <a:t>vocoder_models</a:t>
            </a:r>
            <a:r>
              <a:rPr lang="en-IN" dirty="0"/>
              <a:t>/universal/libri-</a:t>
            </a:r>
            <a:r>
              <a:rPr lang="en-IN" dirty="0" err="1"/>
              <a:t>tts</a:t>
            </a:r>
            <a:r>
              <a:rPr lang="en-IN" dirty="0"/>
              <a:t>/</a:t>
            </a:r>
            <a:r>
              <a:rPr lang="en-IN" dirty="0" err="1"/>
              <a:t>wavegrad</a:t>
            </a:r>
            <a:endParaRPr lang="en-IN" dirty="0"/>
          </a:p>
          <a:p>
            <a:r>
              <a:rPr lang="en-IN" dirty="0"/>
              <a:t> 2: </a:t>
            </a:r>
            <a:r>
              <a:rPr lang="en-IN" dirty="0" err="1"/>
              <a:t>vocoder_models</a:t>
            </a:r>
            <a:r>
              <a:rPr lang="en-IN" dirty="0"/>
              <a:t>/universal/libri-</a:t>
            </a:r>
            <a:r>
              <a:rPr lang="en-IN" dirty="0" err="1"/>
              <a:t>tts</a:t>
            </a:r>
            <a:r>
              <a:rPr lang="en-IN" dirty="0"/>
              <a:t>/</a:t>
            </a:r>
            <a:r>
              <a:rPr lang="en-IN" dirty="0" err="1"/>
              <a:t>fullband-melgan</a:t>
            </a:r>
            <a:endParaRPr lang="en-IN" dirty="0"/>
          </a:p>
          <a:p>
            <a:r>
              <a:rPr lang="en-IN" dirty="0"/>
              <a:t> 3: </a:t>
            </a:r>
            <a:r>
              <a:rPr lang="en-IN" dirty="0" err="1"/>
              <a:t>vocoder_models</a:t>
            </a:r>
            <a:r>
              <a:rPr lang="en-IN" dirty="0"/>
              <a:t>/</a:t>
            </a:r>
            <a:r>
              <a:rPr lang="en-IN" dirty="0" err="1"/>
              <a:t>en</a:t>
            </a:r>
            <a:r>
              <a:rPr lang="en-IN" dirty="0"/>
              <a:t>/ek1/</a:t>
            </a:r>
            <a:r>
              <a:rPr lang="en-IN" dirty="0" err="1"/>
              <a:t>wavegrad</a:t>
            </a:r>
            <a:endParaRPr lang="en-IN" dirty="0"/>
          </a:p>
          <a:p>
            <a:r>
              <a:rPr lang="en-IN" dirty="0"/>
              <a:t> 4: </a:t>
            </a:r>
            <a:r>
              <a:rPr lang="en-IN" dirty="0" err="1"/>
              <a:t>vocoder_models</a:t>
            </a:r>
            <a:r>
              <a:rPr lang="en-IN" dirty="0"/>
              <a:t>/</a:t>
            </a:r>
            <a:r>
              <a:rPr lang="en-IN" dirty="0" err="1"/>
              <a:t>en</a:t>
            </a:r>
            <a:r>
              <a:rPr lang="en-IN" dirty="0"/>
              <a:t>/</a:t>
            </a:r>
            <a:r>
              <a:rPr lang="en-IN" dirty="0" err="1"/>
              <a:t>ljspeech</a:t>
            </a:r>
            <a:r>
              <a:rPr lang="en-IN" dirty="0"/>
              <a:t>/multiband-</a:t>
            </a:r>
            <a:r>
              <a:rPr lang="en-IN" dirty="0" err="1"/>
              <a:t>melgan</a:t>
            </a:r>
            <a:r>
              <a:rPr lang="en-IN" dirty="0"/>
              <a:t> [already downloaded]</a:t>
            </a:r>
          </a:p>
          <a:p>
            <a:r>
              <a:rPr lang="en-IN" dirty="0"/>
              <a:t> 5: </a:t>
            </a:r>
            <a:r>
              <a:rPr lang="en-IN" dirty="0" err="1"/>
              <a:t>vocoder_models</a:t>
            </a:r>
            <a:r>
              <a:rPr lang="en-IN" dirty="0"/>
              <a:t>/</a:t>
            </a:r>
            <a:r>
              <a:rPr lang="en-IN" dirty="0" err="1"/>
              <a:t>en</a:t>
            </a:r>
            <a:r>
              <a:rPr lang="en-IN" dirty="0"/>
              <a:t>/</a:t>
            </a:r>
            <a:r>
              <a:rPr lang="en-IN" dirty="0" err="1"/>
              <a:t>ljspeech</a:t>
            </a:r>
            <a:r>
              <a:rPr lang="en-IN" dirty="0"/>
              <a:t>/hifigan_v2 [already downloaded]</a:t>
            </a:r>
          </a:p>
          <a:p>
            <a:r>
              <a:rPr lang="en-IN" dirty="0"/>
              <a:t> 6: </a:t>
            </a:r>
            <a:r>
              <a:rPr lang="en-IN" dirty="0" err="1"/>
              <a:t>vocoder_models</a:t>
            </a:r>
            <a:r>
              <a:rPr lang="en-IN" dirty="0"/>
              <a:t>/</a:t>
            </a:r>
            <a:r>
              <a:rPr lang="en-IN" dirty="0" err="1"/>
              <a:t>en</a:t>
            </a:r>
            <a:r>
              <a:rPr lang="en-IN" dirty="0"/>
              <a:t>/</a:t>
            </a:r>
            <a:r>
              <a:rPr lang="en-IN" dirty="0" err="1"/>
              <a:t>ljspeech</a:t>
            </a:r>
            <a:r>
              <a:rPr lang="en-IN" dirty="0"/>
              <a:t>/</a:t>
            </a:r>
            <a:r>
              <a:rPr lang="en-IN" dirty="0" err="1"/>
              <a:t>univnet</a:t>
            </a:r>
            <a:endParaRPr lang="en-IN" dirty="0"/>
          </a:p>
          <a:p>
            <a:r>
              <a:rPr lang="en-IN" dirty="0"/>
              <a:t> 7: </a:t>
            </a:r>
            <a:r>
              <a:rPr lang="en-IN" dirty="0" err="1"/>
              <a:t>vocoder_models</a:t>
            </a:r>
            <a:r>
              <a:rPr lang="en-IN" dirty="0"/>
              <a:t>/</a:t>
            </a:r>
            <a:r>
              <a:rPr lang="en-IN" dirty="0" err="1"/>
              <a:t>en</a:t>
            </a:r>
            <a:r>
              <a:rPr lang="en-IN" dirty="0"/>
              <a:t>/blizzard2013/hifigan_v2</a:t>
            </a:r>
          </a:p>
          <a:p>
            <a:r>
              <a:rPr lang="en-IN" dirty="0"/>
              <a:t> 8: </a:t>
            </a:r>
            <a:r>
              <a:rPr lang="en-IN" dirty="0" err="1"/>
              <a:t>vocoder_models</a:t>
            </a:r>
            <a:r>
              <a:rPr lang="en-IN" dirty="0"/>
              <a:t>/</a:t>
            </a:r>
            <a:r>
              <a:rPr lang="en-IN" dirty="0" err="1"/>
              <a:t>en</a:t>
            </a:r>
            <a:r>
              <a:rPr lang="en-IN" dirty="0"/>
              <a:t>/</a:t>
            </a:r>
            <a:r>
              <a:rPr lang="en-IN" dirty="0" err="1"/>
              <a:t>vctk</a:t>
            </a:r>
            <a:r>
              <a:rPr lang="en-IN" dirty="0"/>
              <a:t>/hifigan_v2</a:t>
            </a:r>
          </a:p>
          <a:p>
            <a:r>
              <a:rPr lang="en-IN" dirty="0"/>
              <a:t> 9: </a:t>
            </a:r>
            <a:r>
              <a:rPr lang="en-IN" dirty="0" err="1"/>
              <a:t>vocoder_models</a:t>
            </a:r>
            <a:r>
              <a:rPr lang="en-IN" dirty="0"/>
              <a:t>/</a:t>
            </a:r>
            <a:r>
              <a:rPr lang="en-IN" dirty="0" err="1"/>
              <a:t>en</a:t>
            </a:r>
            <a:r>
              <a:rPr lang="en-IN" dirty="0"/>
              <a:t>/</a:t>
            </a:r>
            <a:r>
              <a:rPr lang="en-IN" dirty="0" err="1"/>
              <a:t>sam</a:t>
            </a:r>
            <a:r>
              <a:rPr lang="en-IN" dirty="0"/>
              <a:t>/hifigan_v2</a:t>
            </a:r>
          </a:p>
          <a:p>
            <a:r>
              <a:rPr lang="en-IN" dirty="0"/>
              <a:t> 10: </a:t>
            </a:r>
            <a:r>
              <a:rPr lang="en-IN" dirty="0" err="1"/>
              <a:t>vocoder_models</a:t>
            </a:r>
            <a:r>
              <a:rPr lang="en-IN" dirty="0"/>
              <a:t>/</a:t>
            </a:r>
            <a:r>
              <a:rPr lang="en-IN" dirty="0" err="1"/>
              <a:t>nl</a:t>
            </a:r>
            <a:r>
              <a:rPr lang="en-IN" dirty="0"/>
              <a:t>/</a:t>
            </a:r>
            <a:r>
              <a:rPr lang="en-IN" dirty="0" err="1"/>
              <a:t>mai</a:t>
            </a:r>
            <a:r>
              <a:rPr lang="en-IN" dirty="0"/>
              <a:t>/parallel-</a:t>
            </a:r>
            <a:r>
              <a:rPr lang="en-IN" dirty="0" err="1"/>
              <a:t>wavegan</a:t>
            </a:r>
            <a:endParaRPr lang="en-IN" dirty="0"/>
          </a:p>
          <a:p>
            <a:r>
              <a:rPr lang="en-IN" dirty="0"/>
              <a:t> 11: </a:t>
            </a:r>
            <a:r>
              <a:rPr lang="en-IN" dirty="0" err="1"/>
              <a:t>vocoder_models</a:t>
            </a:r>
            <a:r>
              <a:rPr lang="en-IN" dirty="0"/>
              <a:t>/de/</a:t>
            </a:r>
            <a:r>
              <a:rPr lang="en-IN" dirty="0" err="1"/>
              <a:t>thorsten</a:t>
            </a:r>
            <a:r>
              <a:rPr lang="en-IN" dirty="0"/>
              <a:t>/</a:t>
            </a:r>
            <a:r>
              <a:rPr lang="en-IN" dirty="0" err="1"/>
              <a:t>wavegrad</a:t>
            </a:r>
            <a:endParaRPr lang="en-IN" dirty="0"/>
          </a:p>
          <a:p>
            <a:r>
              <a:rPr lang="en-IN" dirty="0"/>
              <a:t> 12: </a:t>
            </a:r>
            <a:r>
              <a:rPr lang="en-IN" dirty="0" err="1"/>
              <a:t>vocoder_models</a:t>
            </a:r>
            <a:r>
              <a:rPr lang="en-IN" dirty="0"/>
              <a:t>/de/</a:t>
            </a:r>
            <a:r>
              <a:rPr lang="en-IN" dirty="0" err="1"/>
              <a:t>thorsten</a:t>
            </a:r>
            <a:r>
              <a:rPr lang="en-IN" dirty="0"/>
              <a:t>/</a:t>
            </a:r>
            <a:r>
              <a:rPr lang="en-IN" dirty="0" err="1"/>
              <a:t>fullband-melgan</a:t>
            </a:r>
            <a:endParaRPr lang="en-IN" dirty="0"/>
          </a:p>
          <a:p>
            <a:r>
              <a:rPr lang="en-IN" dirty="0"/>
              <a:t> 13: </a:t>
            </a:r>
            <a:r>
              <a:rPr lang="en-IN" dirty="0" err="1"/>
              <a:t>vocoder_models</a:t>
            </a:r>
            <a:r>
              <a:rPr lang="en-IN" dirty="0"/>
              <a:t>/de/</a:t>
            </a:r>
            <a:r>
              <a:rPr lang="en-IN" dirty="0" err="1"/>
              <a:t>thorsten</a:t>
            </a:r>
            <a:r>
              <a:rPr lang="en-IN" dirty="0"/>
              <a:t>/hifigan_v1</a:t>
            </a:r>
          </a:p>
          <a:p>
            <a:r>
              <a:rPr lang="en-IN" dirty="0"/>
              <a:t> 14: </a:t>
            </a:r>
            <a:r>
              <a:rPr lang="en-IN" dirty="0" err="1"/>
              <a:t>vocoder_models</a:t>
            </a:r>
            <a:r>
              <a:rPr lang="en-IN" dirty="0"/>
              <a:t>/</a:t>
            </a:r>
            <a:r>
              <a:rPr lang="en-IN" dirty="0" err="1"/>
              <a:t>ja</a:t>
            </a:r>
            <a:r>
              <a:rPr lang="en-IN" dirty="0"/>
              <a:t>/</a:t>
            </a:r>
            <a:r>
              <a:rPr lang="en-IN" dirty="0" err="1"/>
              <a:t>kokoro</a:t>
            </a:r>
            <a:r>
              <a:rPr lang="en-IN" dirty="0"/>
              <a:t>/hifigan_v1</a:t>
            </a:r>
          </a:p>
          <a:p>
            <a:r>
              <a:rPr lang="en-IN" dirty="0"/>
              <a:t> 15: </a:t>
            </a:r>
            <a:r>
              <a:rPr lang="en-IN" dirty="0" err="1"/>
              <a:t>vocoder_models</a:t>
            </a:r>
            <a:r>
              <a:rPr lang="en-IN" dirty="0"/>
              <a:t>/</a:t>
            </a:r>
            <a:r>
              <a:rPr lang="en-IN" dirty="0" err="1"/>
              <a:t>uk</a:t>
            </a:r>
            <a:r>
              <a:rPr lang="en-IN" dirty="0"/>
              <a:t>/</a:t>
            </a:r>
            <a:r>
              <a:rPr lang="en-IN" dirty="0" err="1"/>
              <a:t>mai</a:t>
            </a:r>
            <a:r>
              <a:rPr lang="en-IN" dirty="0"/>
              <a:t>/multiband-</a:t>
            </a:r>
            <a:r>
              <a:rPr lang="en-IN" dirty="0" err="1"/>
              <a:t>melgan</a:t>
            </a:r>
            <a:endParaRPr lang="en-IN" dirty="0"/>
          </a:p>
          <a:p>
            <a:r>
              <a:rPr lang="en-IN" dirty="0"/>
              <a:t> 16: </a:t>
            </a:r>
            <a:r>
              <a:rPr lang="en-IN" dirty="0" err="1"/>
              <a:t>vocoder_models</a:t>
            </a:r>
            <a:r>
              <a:rPr lang="en-IN" dirty="0"/>
              <a:t>/tr/common-voice/</a:t>
            </a:r>
            <a:r>
              <a:rPr lang="en-IN" dirty="0" err="1"/>
              <a:t>hifigan</a:t>
            </a:r>
            <a:endParaRPr lang="en-IN" dirty="0"/>
          </a:p>
          <a:p>
            <a:r>
              <a:rPr lang="en-IN" dirty="0"/>
              <a:t> 17: </a:t>
            </a:r>
            <a:r>
              <a:rPr lang="en-IN" dirty="0" err="1"/>
              <a:t>vocoder_models</a:t>
            </a:r>
            <a:r>
              <a:rPr lang="en-IN" dirty="0"/>
              <a:t>/be/common-voice/</a:t>
            </a:r>
            <a:r>
              <a:rPr lang="en-IN" dirty="0" err="1"/>
              <a:t>hifigan</a:t>
            </a:r>
            <a:endParaRPr lang="en-IN" dirty="0"/>
          </a:p>
          <a:p>
            <a:endParaRPr lang="en-IN" dirty="0"/>
          </a:p>
          <a:p>
            <a:r>
              <a:rPr lang="en-IN" dirty="0"/>
              <a:t> Name format: type/language/dataset/model</a:t>
            </a:r>
          </a:p>
          <a:p>
            <a:r>
              <a:rPr lang="en-IN" dirty="0"/>
              <a:t> 1: </a:t>
            </a:r>
            <a:r>
              <a:rPr lang="en-IN" dirty="0" err="1"/>
              <a:t>voice_conversion_models</a:t>
            </a:r>
            <a:r>
              <a:rPr lang="en-IN" dirty="0"/>
              <a:t>/multilingual/</a:t>
            </a:r>
            <a:r>
              <a:rPr lang="en-IN" dirty="0" err="1"/>
              <a:t>vctk</a:t>
            </a:r>
            <a:r>
              <a:rPr lang="en-IN" dirty="0"/>
              <a:t>/freevc24 [already downloaded]</a:t>
            </a:r>
          </a:p>
        </p:txBody>
      </p:sp>
    </p:spTree>
    <p:extLst>
      <p:ext uri="{BB962C8B-B14F-4D97-AF65-F5344CB8AC3E}">
        <p14:creationId xmlns:p14="http://schemas.microsoft.com/office/powerpoint/2010/main" val="404114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A9DDFF-3E52-6DD1-E4A8-F1456FAAAD45}"/>
              </a:ext>
            </a:extLst>
          </p:cNvPr>
          <p:cNvSpPr txBox="1"/>
          <p:nvPr/>
        </p:nvSpPr>
        <p:spPr>
          <a:xfrm>
            <a:off x="1549400" y="719667"/>
            <a:ext cx="706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Whisper Model Requirements.</a:t>
            </a:r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Install </a:t>
            </a:r>
            <a:r>
              <a:rPr lang="en-US" dirty="0" err="1"/>
              <a:t>PyTorch</a:t>
            </a:r>
            <a:r>
              <a:rPr lang="en-US" dirty="0"/>
              <a:t>, Whisper, and dependencies.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Works well with Python 3.8+.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66D8DE-D6E7-D531-BA5F-0EC97ED3A2C7}"/>
              </a:ext>
            </a:extLst>
          </p:cNvPr>
          <p:cNvSpPr txBox="1"/>
          <p:nvPr/>
        </p:nvSpPr>
        <p:spPr>
          <a:xfrm>
            <a:off x="1549400" y="2362200"/>
            <a:ext cx="6206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Optimized Model Versions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Convert Whisper to ONNX or TensorFlow Lite (</a:t>
            </a:r>
            <a:r>
              <a:rPr lang="en-US" dirty="0" err="1"/>
              <a:t>TFLite</a:t>
            </a:r>
            <a:r>
              <a:rPr lang="en-US" dirty="0"/>
              <a:t>) for embedded deployment.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quantized versions of the model (e.g., 8-bit precision) to reduce memory and compute load.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0044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0ED20-CFBA-7E75-DB80-DB25B2945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9C08C8-2484-3468-B2A9-25A9DBF18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199" y="370796"/>
            <a:ext cx="11650133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/>
              <a:t>1. English (</a:t>
            </a:r>
            <a:r>
              <a:rPr lang="en-US" altLang="en-US" b="1" dirty="0" err="1"/>
              <a:t>en</a:t>
            </a:r>
            <a:r>
              <a:rPr lang="en-US" altLang="en-US" b="1" dirty="0"/>
              <a:t>)</a:t>
            </a:r>
          </a:p>
          <a:p>
            <a:r>
              <a:rPr lang="en-US" altLang="en-US" b="1" dirty="0" err="1"/>
              <a:t>LJSpeech</a:t>
            </a:r>
            <a:r>
              <a:rPr lang="en-US" altLang="en-US" b="1" dirty="0"/>
              <a:t> Dataset:</a:t>
            </a:r>
          </a:p>
          <a:p>
            <a:pPr lvl="1"/>
            <a:r>
              <a:rPr lang="en-US" altLang="en-US" dirty="0" err="1"/>
              <a:t>tts_models</a:t>
            </a:r>
            <a:r>
              <a:rPr lang="en-US" altLang="en-US" dirty="0"/>
              <a:t>/</a:t>
            </a:r>
            <a:r>
              <a:rPr lang="en-US" altLang="en-US" dirty="0" err="1"/>
              <a:t>en</a:t>
            </a:r>
            <a:r>
              <a:rPr lang="en-US" altLang="en-US" dirty="0"/>
              <a:t>/</a:t>
            </a:r>
            <a:r>
              <a:rPr lang="en-US" altLang="en-US" dirty="0" err="1"/>
              <a:t>ljspeech</a:t>
            </a:r>
            <a:r>
              <a:rPr lang="en-US" altLang="en-US" dirty="0"/>
              <a:t>/tacotron2-DDC</a:t>
            </a:r>
          </a:p>
          <a:p>
            <a:pPr lvl="1"/>
            <a:r>
              <a:rPr lang="en-US" altLang="en-US" dirty="0" err="1"/>
              <a:t>tts_models</a:t>
            </a:r>
            <a:r>
              <a:rPr lang="en-US" altLang="en-US" dirty="0"/>
              <a:t>/</a:t>
            </a:r>
            <a:r>
              <a:rPr lang="en-US" altLang="en-US" dirty="0" err="1"/>
              <a:t>en</a:t>
            </a:r>
            <a:r>
              <a:rPr lang="en-US" altLang="en-US" dirty="0"/>
              <a:t>/</a:t>
            </a:r>
            <a:r>
              <a:rPr lang="en-US" altLang="en-US" dirty="0" err="1"/>
              <a:t>ljspeech</a:t>
            </a:r>
            <a:r>
              <a:rPr lang="en-US" altLang="en-US" dirty="0"/>
              <a:t>/glow-</a:t>
            </a:r>
            <a:r>
              <a:rPr lang="en-US" altLang="en-US" dirty="0" err="1"/>
              <a:t>tts</a:t>
            </a:r>
            <a:endParaRPr lang="en-US" altLang="en-US" dirty="0"/>
          </a:p>
          <a:p>
            <a:pPr lvl="1"/>
            <a:r>
              <a:rPr lang="en-US" altLang="en-US" dirty="0" err="1"/>
              <a:t>tts_models</a:t>
            </a:r>
            <a:r>
              <a:rPr lang="en-US" altLang="en-US" dirty="0"/>
              <a:t>/</a:t>
            </a:r>
            <a:r>
              <a:rPr lang="en-US" altLang="en-US" dirty="0" err="1"/>
              <a:t>en</a:t>
            </a:r>
            <a:r>
              <a:rPr lang="en-US" altLang="en-US" dirty="0"/>
              <a:t>/</a:t>
            </a:r>
            <a:r>
              <a:rPr lang="en-US" altLang="en-US" dirty="0" err="1"/>
              <a:t>ljspeech</a:t>
            </a:r>
            <a:r>
              <a:rPr lang="en-US" altLang="en-US" dirty="0"/>
              <a:t>/vits</a:t>
            </a:r>
          </a:p>
          <a:p>
            <a:pPr lvl="1"/>
            <a:r>
              <a:rPr lang="en-US" altLang="en-US" dirty="0" err="1"/>
              <a:t>tts_models</a:t>
            </a:r>
            <a:r>
              <a:rPr lang="en-US" altLang="en-US" dirty="0"/>
              <a:t>/</a:t>
            </a:r>
            <a:r>
              <a:rPr lang="en-US" altLang="en-US" dirty="0" err="1"/>
              <a:t>en</a:t>
            </a:r>
            <a:r>
              <a:rPr lang="en-US" altLang="en-US" dirty="0"/>
              <a:t>/</a:t>
            </a:r>
            <a:r>
              <a:rPr lang="en-US" altLang="en-US" dirty="0" err="1"/>
              <a:t>ljspeech</a:t>
            </a:r>
            <a:r>
              <a:rPr lang="en-US" altLang="en-US" dirty="0"/>
              <a:t>/</a:t>
            </a:r>
            <a:r>
              <a:rPr lang="en-US" altLang="en-US" dirty="0" err="1"/>
              <a:t>fast_pitch</a:t>
            </a:r>
            <a:endParaRPr lang="en-US" altLang="en-US" dirty="0"/>
          </a:p>
          <a:p>
            <a:pPr lvl="1"/>
            <a:r>
              <a:rPr lang="en-US" altLang="en-US" dirty="0" err="1"/>
              <a:t>tts_models</a:t>
            </a:r>
            <a:r>
              <a:rPr lang="en-US" altLang="en-US" dirty="0"/>
              <a:t>/</a:t>
            </a:r>
            <a:r>
              <a:rPr lang="en-US" altLang="en-US" dirty="0" err="1"/>
              <a:t>en</a:t>
            </a:r>
            <a:r>
              <a:rPr lang="en-US" altLang="en-US" dirty="0"/>
              <a:t>/</a:t>
            </a:r>
            <a:r>
              <a:rPr lang="en-US" altLang="en-US" dirty="0" err="1"/>
              <a:t>ljspeech</a:t>
            </a:r>
            <a:r>
              <a:rPr lang="en-US" altLang="en-US" dirty="0"/>
              <a:t>/speedy-speech</a:t>
            </a:r>
          </a:p>
          <a:p>
            <a:pPr lvl="1"/>
            <a:r>
              <a:rPr lang="en-US" altLang="en-US" dirty="0" err="1"/>
              <a:t>tts_models</a:t>
            </a:r>
            <a:r>
              <a:rPr lang="en-US" altLang="en-US" dirty="0"/>
              <a:t>/</a:t>
            </a:r>
            <a:r>
              <a:rPr lang="en-US" altLang="en-US" dirty="0" err="1"/>
              <a:t>en</a:t>
            </a:r>
            <a:r>
              <a:rPr lang="en-US" altLang="en-US" dirty="0"/>
              <a:t>/</a:t>
            </a:r>
            <a:r>
              <a:rPr lang="en-US" altLang="en-US" dirty="0" err="1"/>
              <a:t>ljspeech</a:t>
            </a:r>
            <a:r>
              <a:rPr lang="en-US" altLang="en-US" dirty="0"/>
              <a:t>/tacotron2-DCA</a:t>
            </a:r>
          </a:p>
          <a:p>
            <a:pPr lvl="1"/>
            <a:r>
              <a:rPr lang="en-US" altLang="en-US" dirty="0" err="1"/>
              <a:t>tts_models</a:t>
            </a:r>
            <a:r>
              <a:rPr lang="en-US" altLang="en-US" dirty="0"/>
              <a:t>/</a:t>
            </a:r>
            <a:r>
              <a:rPr lang="en-US" altLang="en-US" dirty="0" err="1"/>
              <a:t>en</a:t>
            </a:r>
            <a:r>
              <a:rPr lang="en-US" altLang="en-US" dirty="0"/>
              <a:t>/</a:t>
            </a:r>
            <a:r>
              <a:rPr lang="en-US" altLang="en-US" dirty="0" err="1"/>
              <a:t>ljspeech</a:t>
            </a:r>
            <a:r>
              <a:rPr lang="en-US" altLang="en-US" dirty="0"/>
              <a:t>/</a:t>
            </a:r>
            <a:r>
              <a:rPr lang="en-US" altLang="en-US" dirty="0" err="1"/>
              <a:t>neural_hmm</a:t>
            </a:r>
            <a:endParaRPr lang="en-US" altLang="en-US" dirty="0"/>
          </a:p>
          <a:p>
            <a:pPr lvl="1"/>
            <a:r>
              <a:rPr lang="en-US" altLang="en-US" dirty="0" err="1"/>
              <a:t>tts_models</a:t>
            </a:r>
            <a:r>
              <a:rPr lang="en-US" altLang="en-US" dirty="0"/>
              <a:t>/</a:t>
            </a:r>
            <a:r>
              <a:rPr lang="en-US" altLang="en-US" dirty="0" err="1"/>
              <a:t>en</a:t>
            </a:r>
            <a:r>
              <a:rPr lang="en-US" altLang="en-US" dirty="0"/>
              <a:t>/</a:t>
            </a:r>
            <a:r>
              <a:rPr lang="en-US" altLang="en-US" dirty="0" err="1"/>
              <a:t>ljspeech</a:t>
            </a:r>
            <a:r>
              <a:rPr lang="en-US" altLang="en-US" dirty="0"/>
              <a:t>/overflow</a:t>
            </a:r>
          </a:p>
          <a:p>
            <a:pPr lvl="1"/>
            <a:r>
              <a:rPr lang="en-US" altLang="en-US" dirty="0" err="1"/>
              <a:t>tts_models</a:t>
            </a:r>
            <a:r>
              <a:rPr lang="en-US" altLang="en-US" dirty="0"/>
              <a:t>/</a:t>
            </a:r>
            <a:r>
              <a:rPr lang="en-US" altLang="en-US" dirty="0" err="1"/>
              <a:t>en</a:t>
            </a:r>
            <a:r>
              <a:rPr lang="en-US" altLang="en-US" dirty="0"/>
              <a:t>/</a:t>
            </a:r>
            <a:r>
              <a:rPr lang="en-US" altLang="en-US" dirty="0" err="1"/>
              <a:t>ljspeech</a:t>
            </a:r>
            <a:r>
              <a:rPr lang="en-US" altLang="en-US" dirty="0"/>
              <a:t>/vits--neon</a:t>
            </a:r>
          </a:p>
          <a:p>
            <a:r>
              <a:rPr lang="en-US" altLang="en-US" b="1" dirty="0"/>
              <a:t>VCTK Dataset (Multi-Speaker):</a:t>
            </a:r>
          </a:p>
          <a:p>
            <a:pPr lvl="1"/>
            <a:r>
              <a:rPr lang="en-US" altLang="en-US" dirty="0" err="1"/>
              <a:t>tts_models</a:t>
            </a:r>
            <a:r>
              <a:rPr lang="en-US" altLang="en-US" dirty="0"/>
              <a:t>/</a:t>
            </a:r>
            <a:r>
              <a:rPr lang="en-US" altLang="en-US" dirty="0" err="1"/>
              <a:t>en</a:t>
            </a:r>
            <a:r>
              <a:rPr lang="en-US" altLang="en-US" dirty="0"/>
              <a:t>/</a:t>
            </a:r>
            <a:r>
              <a:rPr lang="en-US" altLang="en-US" dirty="0" err="1"/>
              <a:t>vctk</a:t>
            </a:r>
            <a:r>
              <a:rPr lang="en-US" altLang="en-US" dirty="0"/>
              <a:t>/vits</a:t>
            </a:r>
          </a:p>
          <a:p>
            <a:pPr lvl="1"/>
            <a:r>
              <a:rPr lang="en-US" altLang="en-US" dirty="0" err="1"/>
              <a:t>tts_models</a:t>
            </a:r>
            <a:r>
              <a:rPr lang="en-US" altLang="en-US" dirty="0"/>
              <a:t>/</a:t>
            </a:r>
            <a:r>
              <a:rPr lang="en-US" altLang="en-US" dirty="0" err="1"/>
              <a:t>en</a:t>
            </a:r>
            <a:r>
              <a:rPr lang="en-US" altLang="en-US" dirty="0"/>
              <a:t>/</a:t>
            </a:r>
            <a:r>
              <a:rPr lang="en-US" altLang="en-US" dirty="0" err="1"/>
              <a:t>vctk</a:t>
            </a:r>
            <a:r>
              <a:rPr lang="en-US" altLang="en-US" dirty="0"/>
              <a:t>/</a:t>
            </a:r>
            <a:r>
              <a:rPr lang="en-US" altLang="en-US" dirty="0" err="1"/>
              <a:t>fast_pitch</a:t>
            </a:r>
            <a:endParaRPr lang="en-US" altLang="en-US" dirty="0"/>
          </a:p>
          <a:p>
            <a:r>
              <a:rPr lang="en-US" altLang="en-US" b="1" dirty="0"/>
              <a:t>Other English Datasets:</a:t>
            </a:r>
          </a:p>
          <a:p>
            <a:pPr lvl="1"/>
            <a:r>
              <a:rPr lang="en-US" altLang="en-US" dirty="0" err="1"/>
              <a:t>tts_models</a:t>
            </a:r>
            <a:r>
              <a:rPr lang="en-US" altLang="en-US" dirty="0"/>
              <a:t>/</a:t>
            </a:r>
            <a:r>
              <a:rPr lang="en-US" altLang="en-US" dirty="0" err="1"/>
              <a:t>en</a:t>
            </a:r>
            <a:r>
              <a:rPr lang="en-US" altLang="en-US" dirty="0"/>
              <a:t>/ek1/tacotron2</a:t>
            </a:r>
          </a:p>
          <a:p>
            <a:pPr lvl="1"/>
            <a:r>
              <a:rPr lang="en-US" altLang="en-US" dirty="0" err="1"/>
              <a:t>tts_models</a:t>
            </a:r>
            <a:r>
              <a:rPr lang="en-US" altLang="en-US" dirty="0"/>
              <a:t>/</a:t>
            </a:r>
            <a:r>
              <a:rPr lang="en-US" altLang="en-US" dirty="0" err="1"/>
              <a:t>en</a:t>
            </a:r>
            <a:r>
              <a:rPr lang="en-US" altLang="en-US" dirty="0"/>
              <a:t>/blizzard2013/capacitron-t2-c50</a:t>
            </a:r>
          </a:p>
          <a:p>
            <a:pPr lvl="1"/>
            <a:r>
              <a:rPr lang="en-US" altLang="en-US" dirty="0" err="1"/>
              <a:t>tts_models</a:t>
            </a:r>
            <a:r>
              <a:rPr lang="en-US" altLang="en-US" dirty="0"/>
              <a:t>/</a:t>
            </a:r>
            <a:r>
              <a:rPr lang="en-US" altLang="en-US" dirty="0" err="1"/>
              <a:t>en</a:t>
            </a:r>
            <a:r>
              <a:rPr lang="en-US" altLang="en-US" dirty="0"/>
              <a:t>/blizzard2013/capacitron-t2-c150_v2</a:t>
            </a:r>
          </a:p>
          <a:p>
            <a:pPr lvl="1"/>
            <a:r>
              <a:rPr lang="en-US" altLang="en-US" dirty="0" err="1"/>
              <a:t>tts_models</a:t>
            </a:r>
            <a:r>
              <a:rPr lang="en-US" altLang="en-US" dirty="0"/>
              <a:t>/</a:t>
            </a:r>
            <a:r>
              <a:rPr lang="en-US" altLang="en-US" dirty="0" err="1"/>
              <a:t>en</a:t>
            </a:r>
            <a:r>
              <a:rPr lang="en-US" altLang="en-US" dirty="0"/>
              <a:t>/multi-dataset/tortoise-v2</a:t>
            </a:r>
          </a:p>
          <a:p>
            <a:pPr lvl="1"/>
            <a:r>
              <a:rPr lang="en-US" altLang="en-US" dirty="0" err="1"/>
              <a:t>tts_models</a:t>
            </a:r>
            <a:r>
              <a:rPr lang="en-US" altLang="en-US" dirty="0"/>
              <a:t>/</a:t>
            </a:r>
            <a:r>
              <a:rPr lang="en-US" altLang="en-US" dirty="0" err="1"/>
              <a:t>en</a:t>
            </a:r>
            <a:r>
              <a:rPr lang="en-US" altLang="en-US" dirty="0"/>
              <a:t>/</a:t>
            </a:r>
            <a:r>
              <a:rPr lang="en-US" altLang="en-US" dirty="0" err="1"/>
              <a:t>sam</a:t>
            </a:r>
            <a:r>
              <a:rPr lang="en-US" altLang="en-US" dirty="0"/>
              <a:t>/</a:t>
            </a:r>
            <a:r>
              <a:rPr lang="en-US" altLang="en-US" dirty="0" err="1"/>
              <a:t>tacotron</a:t>
            </a:r>
            <a:r>
              <a:rPr lang="en-US" altLang="en-US" dirty="0"/>
              <a:t>-DDC</a:t>
            </a:r>
          </a:p>
          <a:p>
            <a:pPr lvl="1"/>
            <a:r>
              <a:rPr lang="en-US" altLang="en-US" dirty="0" err="1"/>
              <a:t>tts_models</a:t>
            </a:r>
            <a:r>
              <a:rPr lang="en-US" altLang="en-US" dirty="0"/>
              <a:t>/</a:t>
            </a:r>
            <a:r>
              <a:rPr lang="en-US" altLang="en-US" dirty="0" err="1"/>
              <a:t>en</a:t>
            </a:r>
            <a:r>
              <a:rPr lang="en-US" altLang="en-US" dirty="0"/>
              <a:t>/jenny/jenny</a:t>
            </a:r>
          </a:p>
          <a:p>
            <a:endParaRPr lang="en-US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5920AA-D80B-170B-5AD8-701EE9438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4734" y="2380084"/>
            <a:ext cx="544406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/>
              <a:t>2. Multilingual</a:t>
            </a:r>
          </a:p>
          <a:p>
            <a:r>
              <a:rPr lang="en-US" altLang="en-US" b="1" dirty="0" err="1"/>
              <a:t>tts_models</a:t>
            </a:r>
            <a:r>
              <a:rPr lang="en-US" altLang="en-US" b="1" dirty="0"/>
              <a:t>/multilingual/multi-dataset/xtts_v2</a:t>
            </a:r>
          </a:p>
          <a:p>
            <a:r>
              <a:rPr lang="en-US" altLang="en-US" b="1" dirty="0" err="1"/>
              <a:t>tts_models</a:t>
            </a:r>
            <a:r>
              <a:rPr lang="en-US" altLang="en-US" b="1" dirty="0"/>
              <a:t>/multilingual/multi-dataset/xtts_v1.1</a:t>
            </a:r>
          </a:p>
          <a:p>
            <a:r>
              <a:rPr lang="en-US" altLang="en-US" b="1" dirty="0" err="1"/>
              <a:t>tts_models</a:t>
            </a:r>
            <a:r>
              <a:rPr lang="en-US" altLang="en-US" b="1" dirty="0"/>
              <a:t>/multilingual/multi-dataset/</a:t>
            </a:r>
            <a:r>
              <a:rPr lang="en-US" altLang="en-US" b="1" dirty="0" err="1"/>
              <a:t>your_tts</a:t>
            </a:r>
            <a:endParaRPr lang="en-US" altLang="en-US" b="1" dirty="0"/>
          </a:p>
          <a:p>
            <a:r>
              <a:rPr lang="en-US" altLang="en-US" b="1" dirty="0" err="1"/>
              <a:t>tts_models</a:t>
            </a:r>
            <a:r>
              <a:rPr lang="en-US" altLang="en-US" b="1" dirty="0"/>
              <a:t>/multilingual/multi-dataset/bark</a:t>
            </a:r>
          </a:p>
          <a:p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2556915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BA7A92C-2471-9BC3-5A2B-F0FE9E9E2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467" y="228599"/>
            <a:ext cx="1123526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/>
              <a:t>c. Other Languages</a:t>
            </a:r>
          </a:p>
          <a:p>
            <a:r>
              <a:rPr lang="en-US" altLang="en-US" b="1" dirty="0"/>
              <a:t>German (de):</a:t>
            </a:r>
          </a:p>
          <a:p>
            <a:pPr lvl="1"/>
            <a:r>
              <a:rPr lang="en-US" altLang="en-US" dirty="0" err="1"/>
              <a:t>tts_models</a:t>
            </a:r>
            <a:r>
              <a:rPr lang="en-US" altLang="en-US" dirty="0"/>
              <a:t>/de/</a:t>
            </a:r>
            <a:r>
              <a:rPr lang="en-US" altLang="en-US" dirty="0" err="1"/>
              <a:t>thorsten</a:t>
            </a:r>
            <a:r>
              <a:rPr lang="en-US" altLang="en-US" dirty="0"/>
              <a:t>/tacotron2-DCA</a:t>
            </a:r>
          </a:p>
          <a:p>
            <a:pPr lvl="1"/>
            <a:r>
              <a:rPr lang="en-US" altLang="en-US" dirty="0" err="1"/>
              <a:t>tts_models</a:t>
            </a:r>
            <a:r>
              <a:rPr lang="en-US" altLang="en-US" dirty="0"/>
              <a:t>/de/</a:t>
            </a:r>
            <a:r>
              <a:rPr lang="en-US" altLang="en-US" dirty="0" err="1"/>
              <a:t>thorsten</a:t>
            </a:r>
            <a:r>
              <a:rPr lang="en-US" altLang="en-US" dirty="0"/>
              <a:t>/vits</a:t>
            </a:r>
          </a:p>
          <a:p>
            <a:pPr lvl="1"/>
            <a:r>
              <a:rPr lang="en-US" altLang="en-US" dirty="0" err="1"/>
              <a:t>tts_models</a:t>
            </a:r>
            <a:r>
              <a:rPr lang="en-US" altLang="en-US" dirty="0"/>
              <a:t>/de/</a:t>
            </a:r>
            <a:r>
              <a:rPr lang="en-US" altLang="en-US" dirty="0" err="1"/>
              <a:t>thorsten</a:t>
            </a:r>
            <a:r>
              <a:rPr lang="en-US" altLang="en-US" dirty="0"/>
              <a:t>/tacotron2-DDC</a:t>
            </a:r>
          </a:p>
          <a:p>
            <a:pPr lvl="1"/>
            <a:r>
              <a:rPr lang="en-US" altLang="en-US" dirty="0" err="1"/>
              <a:t>tts_models</a:t>
            </a:r>
            <a:r>
              <a:rPr lang="en-US" altLang="en-US" dirty="0"/>
              <a:t>/de/css10/vits-neon</a:t>
            </a:r>
          </a:p>
          <a:p>
            <a:r>
              <a:rPr lang="en-US" altLang="en-US" b="1" dirty="0"/>
              <a:t>French (</a:t>
            </a:r>
            <a:r>
              <a:rPr lang="en-US" altLang="en-US" b="1" dirty="0" err="1"/>
              <a:t>fr</a:t>
            </a:r>
            <a:r>
              <a:rPr lang="en-US" altLang="en-US" b="1" dirty="0"/>
              <a:t>):</a:t>
            </a:r>
          </a:p>
          <a:p>
            <a:pPr lvl="1"/>
            <a:r>
              <a:rPr lang="en-US" altLang="en-US" dirty="0" err="1"/>
              <a:t>tts_models</a:t>
            </a:r>
            <a:r>
              <a:rPr lang="en-US" altLang="en-US" dirty="0"/>
              <a:t>/</a:t>
            </a:r>
            <a:r>
              <a:rPr lang="en-US" altLang="en-US" dirty="0" err="1"/>
              <a:t>fr</a:t>
            </a:r>
            <a:r>
              <a:rPr lang="en-US" altLang="en-US" dirty="0"/>
              <a:t>/</a:t>
            </a:r>
            <a:r>
              <a:rPr lang="en-US" altLang="en-US" dirty="0" err="1"/>
              <a:t>mai</a:t>
            </a:r>
            <a:r>
              <a:rPr lang="en-US" altLang="en-US" dirty="0"/>
              <a:t>/tacotron2-DDC</a:t>
            </a:r>
          </a:p>
          <a:p>
            <a:pPr lvl="1"/>
            <a:r>
              <a:rPr lang="en-US" altLang="en-US" dirty="0" err="1"/>
              <a:t>tts_models</a:t>
            </a:r>
            <a:r>
              <a:rPr lang="en-US" altLang="en-US" dirty="0"/>
              <a:t>/</a:t>
            </a:r>
            <a:r>
              <a:rPr lang="en-US" altLang="en-US" dirty="0" err="1"/>
              <a:t>fr</a:t>
            </a:r>
            <a:r>
              <a:rPr lang="en-US" altLang="en-US" dirty="0"/>
              <a:t>/css10/vits</a:t>
            </a:r>
          </a:p>
          <a:p>
            <a:r>
              <a:rPr lang="en-US" altLang="en-US" b="1" dirty="0"/>
              <a:t>Spanish (es):</a:t>
            </a:r>
          </a:p>
          <a:p>
            <a:pPr lvl="1"/>
            <a:r>
              <a:rPr lang="en-US" altLang="en-US" dirty="0" err="1"/>
              <a:t>tts_models</a:t>
            </a:r>
            <a:r>
              <a:rPr lang="en-US" altLang="en-US" dirty="0"/>
              <a:t>/es/</a:t>
            </a:r>
            <a:r>
              <a:rPr lang="en-US" altLang="en-US" dirty="0" err="1"/>
              <a:t>mai</a:t>
            </a:r>
            <a:r>
              <a:rPr lang="en-US" altLang="en-US" dirty="0"/>
              <a:t>/tacotron2-DDC</a:t>
            </a:r>
          </a:p>
          <a:p>
            <a:pPr lvl="1"/>
            <a:r>
              <a:rPr lang="en-US" altLang="en-US" dirty="0" err="1"/>
              <a:t>tts_models</a:t>
            </a:r>
            <a:r>
              <a:rPr lang="en-US" altLang="en-US" dirty="0"/>
              <a:t>/es/css10/vits</a:t>
            </a:r>
          </a:p>
          <a:p>
            <a:r>
              <a:rPr lang="en-US" altLang="en-US" b="1" dirty="0"/>
              <a:t>Chinese (</a:t>
            </a:r>
            <a:r>
              <a:rPr lang="en-US" altLang="en-US" b="1" dirty="0" err="1"/>
              <a:t>zh</a:t>
            </a:r>
            <a:r>
              <a:rPr lang="en-US" altLang="en-US" b="1" dirty="0"/>
              <a:t>-CN):</a:t>
            </a:r>
          </a:p>
          <a:p>
            <a:pPr lvl="1"/>
            <a:r>
              <a:rPr lang="en-US" altLang="en-US" dirty="0" err="1"/>
              <a:t>tts_models</a:t>
            </a:r>
            <a:r>
              <a:rPr lang="en-US" altLang="en-US" dirty="0"/>
              <a:t>/</a:t>
            </a:r>
            <a:r>
              <a:rPr lang="en-US" altLang="en-US" dirty="0" err="1"/>
              <a:t>zh</a:t>
            </a:r>
            <a:r>
              <a:rPr lang="en-US" altLang="en-US" dirty="0"/>
              <a:t>-CN/baker/tacotron2-DDC-GST</a:t>
            </a:r>
          </a:p>
          <a:p>
            <a:r>
              <a:rPr lang="en-US" altLang="en-US" b="1" dirty="0"/>
              <a:t>Japanese (ja):</a:t>
            </a:r>
          </a:p>
          <a:p>
            <a:pPr lvl="1"/>
            <a:r>
              <a:rPr lang="en-US" altLang="en-US" dirty="0" err="1"/>
              <a:t>tts_models</a:t>
            </a:r>
            <a:r>
              <a:rPr lang="en-US" altLang="en-US" dirty="0"/>
              <a:t>/ja/</a:t>
            </a:r>
            <a:r>
              <a:rPr lang="en-US" altLang="en-US" dirty="0" err="1"/>
              <a:t>kokoro</a:t>
            </a:r>
            <a:r>
              <a:rPr lang="en-US" altLang="en-US" dirty="0"/>
              <a:t>/tacotron2-DDC</a:t>
            </a:r>
          </a:p>
          <a:p>
            <a:endParaRPr lang="en-US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98E031-E3CD-8CAA-C813-52A70789B751}"/>
              </a:ext>
            </a:extLst>
          </p:cNvPr>
          <p:cNvSpPr txBox="1"/>
          <p:nvPr/>
        </p:nvSpPr>
        <p:spPr>
          <a:xfrm>
            <a:off x="5257800" y="84668"/>
            <a:ext cx="6731000" cy="8402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en-US" dirty="0" err="1"/>
              <a:t>tts_models</a:t>
            </a:r>
            <a:r>
              <a:rPr lang="en-US" altLang="en-US" dirty="0"/>
              <a:t>/</a:t>
            </a:r>
            <a:r>
              <a:rPr lang="en-US" altLang="en-US" dirty="0" err="1"/>
              <a:t>uk</a:t>
            </a:r>
            <a:r>
              <a:rPr lang="en-US" altLang="en-US" dirty="0"/>
              <a:t>/</a:t>
            </a:r>
            <a:r>
              <a:rPr lang="en-US" altLang="en-US" dirty="0" err="1"/>
              <a:t>mai</a:t>
            </a:r>
            <a:r>
              <a:rPr lang="en-US" altLang="en-US" dirty="0"/>
              <a:t>/vits (Ukrainian)</a:t>
            </a:r>
          </a:p>
          <a:p>
            <a:pPr lvl="1"/>
            <a:r>
              <a:rPr lang="en-US" altLang="en-US" dirty="0" err="1"/>
              <a:t>tts_models</a:t>
            </a:r>
            <a:r>
              <a:rPr lang="en-US" altLang="en-US" dirty="0"/>
              <a:t>/tr/common-voice/glow-</a:t>
            </a:r>
            <a:r>
              <a:rPr lang="en-US" altLang="en-US" dirty="0" err="1"/>
              <a:t>tts</a:t>
            </a:r>
            <a:r>
              <a:rPr lang="en-US" altLang="en-US" dirty="0"/>
              <a:t> (Turkish)</a:t>
            </a:r>
          </a:p>
          <a:p>
            <a:pPr lvl="1"/>
            <a:r>
              <a:rPr lang="en-US" altLang="en-US" dirty="0" err="1"/>
              <a:t>tts_models</a:t>
            </a:r>
            <a:r>
              <a:rPr lang="en-US" altLang="en-US" dirty="0"/>
              <a:t>/it/</a:t>
            </a:r>
            <a:r>
              <a:rPr lang="en-US" altLang="en-US" dirty="0" err="1"/>
              <a:t>mai_female</a:t>
            </a:r>
            <a:r>
              <a:rPr lang="en-US" altLang="en-US" dirty="0"/>
              <a:t>/glow-</a:t>
            </a:r>
            <a:r>
              <a:rPr lang="en-US" altLang="en-US" dirty="0" err="1"/>
              <a:t>tts</a:t>
            </a:r>
            <a:r>
              <a:rPr lang="en-US" altLang="en-US" dirty="0"/>
              <a:t> (Italian)</a:t>
            </a:r>
          </a:p>
          <a:p>
            <a:pPr lvl="1"/>
            <a:r>
              <a:rPr lang="en-US" altLang="en-US" dirty="0" err="1"/>
              <a:t>tts_models</a:t>
            </a:r>
            <a:r>
              <a:rPr lang="en-US" altLang="en-US" dirty="0"/>
              <a:t>/it/</a:t>
            </a:r>
            <a:r>
              <a:rPr lang="en-US" altLang="en-US" dirty="0" err="1"/>
              <a:t>mai_female</a:t>
            </a:r>
            <a:r>
              <a:rPr lang="en-US" altLang="en-US" dirty="0"/>
              <a:t>/vits (Italian)</a:t>
            </a:r>
          </a:p>
          <a:p>
            <a:pPr lvl="1"/>
            <a:r>
              <a:rPr lang="en-US" altLang="en-US" dirty="0" err="1"/>
              <a:t>tts_models</a:t>
            </a:r>
            <a:r>
              <a:rPr lang="en-US" altLang="en-US" dirty="0"/>
              <a:t>/it/</a:t>
            </a:r>
            <a:r>
              <a:rPr lang="en-US" altLang="en-US" dirty="0" err="1"/>
              <a:t>mai_male</a:t>
            </a:r>
            <a:r>
              <a:rPr lang="en-US" altLang="en-US" dirty="0"/>
              <a:t>/glow-</a:t>
            </a:r>
            <a:r>
              <a:rPr lang="en-US" altLang="en-US" dirty="0" err="1"/>
              <a:t>tts</a:t>
            </a:r>
            <a:r>
              <a:rPr lang="en-US" altLang="en-US" dirty="0"/>
              <a:t> (Italian)</a:t>
            </a:r>
          </a:p>
          <a:p>
            <a:pPr lvl="1"/>
            <a:r>
              <a:rPr lang="en-US" altLang="en-US" dirty="0" err="1"/>
              <a:t>tts_models</a:t>
            </a:r>
            <a:r>
              <a:rPr lang="en-US" altLang="en-US" dirty="0"/>
              <a:t>/it/</a:t>
            </a:r>
            <a:r>
              <a:rPr lang="en-US" altLang="en-US" dirty="0" err="1"/>
              <a:t>mai_male</a:t>
            </a:r>
            <a:r>
              <a:rPr lang="en-US" altLang="en-US" dirty="0"/>
              <a:t>/vits (Italian)</a:t>
            </a:r>
          </a:p>
          <a:p>
            <a:pPr lvl="1"/>
            <a:r>
              <a:rPr lang="en-US" altLang="en-US" dirty="0" err="1"/>
              <a:t>tts_models</a:t>
            </a:r>
            <a:r>
              <a:rPr lang="en-US" altLang="en-US" dirty="0"/>
              <a:t>/ewe/</a:t>
            </a:r>
            <a:r>
              <a:rPr lang="en-US" altLang="en-US" dirty="0" err="1"/>
              <a:t>openbible</a:t>
            </a:r>
            <a:r>
              <a:rPr lang="en-US" altLang="en-US" dirty="0"/>
              <a:t>/vits (Ewe)</a:t>
            </a:r>
          </a:p>
          <a:p>
            <a:pPr lvl="1"/>
            <a:r>
              <a:rPr lang="en-US" altLang="en-US" dirty="0" err="1"/>
              <a:t>tts_models</a:t>
            </a:r>
            <a:r>
              <a:rPr lang="en-US" altLang="en-US" dirty="0"/>
              <a:t>/</a:t>
            </a:r>
            <a:r>
              <a:rPr lang="en-US" altLang="en-US" dirty="0" err="1"/>
              <a:t>hau</a:t>
            </a:r>
            <a:r>
              <a:rPr lang="en-US" altLang="en-US" dirty="0"/>
              <a:t>/</a:t>
            </a:r>
            <a:r>
              <a:rPr lang="en-US" altLang="en-US" dirty="0" err="1"/>
              <a:t>openbible</a:t>
            </a:r>
            <a:r>
              <a:rPr lang="en-US" altLang="en-US" dirty="0"/>
              <a:t>/vits (Hausa)</a:t>
            </a:r>
          </a:p>
          <a:p>
            <a:pPr lvl="1"/>
            <a:r>
              <a:rPr lang="en-US" altLang="en-US" dirty="0" err="1"/>
              <a:t>tts_models</a:t>
            </a:r>
            <a:r>
              <a:rPr lang="en-US" altLang="en-US" dirty="0"/>
              <a:t>/</a:t>
            </a:r>
            <a:r>
              <a:rPr lang="en-US" altLang="en-US" dirty="0" err="1"/>
              <a:t>lin</a:t>
            </a:r>
            <a:r>
              <a:rPr lang="en-US" altLang="en-US" dirty="0"/>
              <a:t>/</a:t>
            </a:r>
            <a:r>
              <a:rPr lang="en-US" altLang="en-US" dirty="0" err="1"/>
              <a:t>openbible</a:t>
            </a:r>
            <a:r>
              <a:rPr lang="en-US" altLang="en-US" dirty="0"/>
              <a:t>/vits (Lingala)</a:t>
            </a:r>
          </a:p>
          <a:p>
            <a:pPr lvl="1"/>
            <a:r>
              <a:rPr lang="en-US" altLang="en-US" dirty="0" err="1"/>
              <a:t>tts_models</a:t>
            </a:r>
            <a:r>
              <a:rPr lang="en-US" altLang="en-US" dirty="0"/>
              <a:t>/</a:t>
            </a:r>
            <a:r>
              <a:rPr lang="en-US" altLang="en-US" dirty="0" err="1"/>
              <a:t>tw_akuapem</a:t>
            </a:r>
            <a:r>
              <a:rPr lang="en-US" altLang="en-US" dirty="0"/>
              <a:t>/</a:t>
            </a:r>
            <a:r>
              <a:rPr lang="en-US" altLang="en-US" dirty="0" err="1"/>
              <a:t>openbible</a:t>
            </a:r>
            <a:r>
              <a:rPr lang="en-US" altLang="en-US" dirty="0"/>
              <a:t>/vits (Twi)</a:t>
            </a:r>
          </a:p>
          <a:p>
            <a:pPr lvl="1"/>
            <a:r>
              <a:rPr lang="en-US" altLang="en-US" dirty="0" err="1"/>
              <a:t>tts_models</a:t>
            </a:r>
            <a:r>
              <a:rPr lang="en-US" altLang="en-US" dirty="0"/>
              <a:t>/</a:t>
            </a:r>
            <a:r>
              <a:rPr lang="en-US" altLang="en-US" dirty="0" err="1"/>
              <a:t>tw_asante</a:t>
            </a:r>
            <a:r>
              <a:rPr lang="en-US" altLang="en-US" dirty="0"/>
              <a:t>/</a:t>
            </a:r>
            <a:r>
              <a:rPr lang="en-US" altLang="en-US" dirty="0" err="1"/>
              <a:t>openbible</a:t>
            </a:r>
            <a:r>
              <a:rPr lang="en-US" altLang="en-US" dirty="0"/>
              <a:t>/vits (Twi)</a:t>
            </a:r>
          </a:p>
          <a:p>
            <a:pPr lvl="1"/>
            <a:r>
              <a:rPr lang="en-US" altLang="en-US" dirty="0" err="1"/>
              <a:t>tts_models</a:t>
            </a:r>
            <a:r>
              <a:rPr lang="en-US" altLang="en-US" dirty="0"/>
              <a:t>/</a:t>
            </a:r>
            <a:r>
              <a:rPr lang="en-US" altLang="en-US" dirty="0" err="1"/>
              <a:t>yor</a:t>
            </a:r>
            <a:r>
              <a:rPr lang="en-US" altLang="en-US" dirty="0"/>
              <a:t>/</a:t>
            </a:r>
            <a:r>
              <a:rPr lang="en-US" altLang="en-US" dirty="0" err="1"/>
              <a:t>openbible</a:t>
            </a:r>
            <a:r>
              <a:rPr lang="en-US" altLang="en-US" dirty="0"/>
              <a:t>/vits (Yoruba)</a:t>
            </a:r>
          </a:p>
          <a:p>
            <a:pPr lvl="1"/>
            <a:r>
              <a:rPr lang="en-US" altLang="en-US" dirty="0" err="1"/>
              <a:t>tts_models</a:t>
            </a:r>
            <a:r>
              <a:rPr lang="en-US" altLang="en-US" dirty="0"/>
              <a:t>/hu/css10/vits (Hungarian)</a:t>
            </a:r>
          </a:p>
          <a:p>
            <a:pPr lvl="1"/>
            <a:r>
              <a:rPr lang="en-US" altLang="en-US" dirty="0" err="1"/>
              <a:t>tts_models</a:t>
            </a:r>
            <a:r>
              <a:rPr lang="en-US" altLang="en-US" dirty="0"/>
              <a:t>/</a:t>
            </a:r>
            <a:r>
              <a:rPr lang="en-US" altLang="en-US" dirty="0" err="1"/>
              <a:t>el</a:t>
            </a:r>
            <a:r>
              <a:rPr lang="en-US" altLang="en-US" dirty="0"/>
              <a:t>/cv/vits (Greek)</a:t>
            </a:r>
          </a:p>
          <a:p>
            <a:pPr lvl="1"/>
            <a:r>
              <a:rPr lang="en-US" altLang="en-US" dirty="0" err="1"/>
              <a:t>tts_models</a:t>
            </a:r>
            <a:r>
              <a:rPr lang="en-US" altLang="en-US" dirty="0"/>
              <a:t>/fi/css10/vits (Finnish)</a:t>
            </a:r>
          </a:p>
          <a:p>
            <a:pPr lvl="1"/>
            <a:r>
              <a:rPr lang="en-US" altLang="en-US" dirty="0" err="1"/>
              <a:t>tts_models</a:t>
            </a:r>
            <a:r>
              <a:rPr lang="en-US" altLang="en-US" dirty="0"/>
              <a:t>/</a:t>
            </a:r>
            <a:r>
              <a:rPr lang="en-US" altLang="en-US" dirty="0" err="1"/>
              <a:t>hr</a:t>
            </a:r>
            <a:r>
              <a:rPr lang="en-US" altLang="en-US" dirty="0"/>
              <a:t>/cv/vits (Croatian)</a:t>
            </a:r>
          </a:p>
          <a:p>
            <a:pPr lvl="1"/>
            <a:r>
              <a:rPr lang="en-US" altLang="en-US" dirty="0" err="1"/>
              <a:t>tts_models</a:t>
            </a:r>
            <a:r>
              <a:rPr lang="en-US" altLang="en-US" dirty="0"/>
              <a:t>/</a:t>
            </a:r>
            <a:r>
              <a:rPr lang="en-US" altLang="en-US" dirty="0" err="1"/>
              <a:t>lt</a:t>
            </a:r>
            <a:r>
              <a:rPr lang="en-US" altLang="en-US" dirty="0"/>
              <a:t>/cv/vits (Lithuanian)</a:t>
            </a:r>
          </a:p>
          <a:p>
            <a:pPr lvl="1"/>
            <a:r>
              <a:rPr lang="en-US" altLang="en-US" dirty="0" err="1"/>
              <a:t>tts_models</a:t>
            </a:r>
            <a:r>
              <a:rPr lang="en-US" altLang="en-US" dirty="0"/>
              <a:t>/lv/cv/vits (Latvian)</a:t>
            </a:r>
          </a:p>
          <a:p>
            <a:pPr lvl="1"/>
            <a:r>
              <a:rPr lang="en-US" altLang="en-US" dirty="0" err="1"/>
              <a:t>tts_models</a:t>
            </a:r>
            <a:r>
              <a:rPr lang="en-US" altLang="en-US" dirty="0"/>
              <a:t>/mt/cv/vits (Maltese)</a:t>
            </a:r>
          </a:p>
          <a:p>
            <a:pPr lvl="1"/>
            <a:r>
              <a:rPr lang="en-US" altLang="en-US" dirty="0" err="1"/>
              <a:t>tts_models</a:t>
            </a:r>
            <a:r>
              <a:rPr lang="en-US" altLang="en-US" dirty="0"/>
              <a:t>/pl/</a:t>
            </a:r>
            <a:r>
              <a:rPr lang="en-US" altLang="en-US" dirty="0" err="1"/>
              <a:t>mai_female</a:t>
            </a:r>
            <a:r>
              <a:rPr lang="en-US" altLang="en-US" dirty="0"/>
              <a:t>/vits (Polish)</a:t>
            </a:r>
          </a:p>
          <a:p>
            <a:pPr lvl="1"/>
            <a:r>
              <a:rPr lang="en-US" altLang="en-US" dirty="0" err="1"/>
              <a:t>tts_models</a:t>
            </a:r>
            <a:r>
              <a:rPr lang="en-US" altLang="en-US" dirty="0"/>
              <a:t>/pt/cv/vits (Portuguese)</a:t>
            </a:r>
          </a:p>
          <a:p>
            <a:pPr lvl="1"/>
            <a:r>
              <a:rPr lang="en-US" altLang="en-US" dirty="0" err="1"/>
              <a:t>tts_models</a:t>
            </a:r>
            <a:r>
              <a:rPr lang="en-US" altLang="en-US" dirty="0"/>
              <a:t>/</a:t>
            </a:r>
            <a:r>
              <a:rPr lang="en-US" altLang="en-US" dirty="0" err="1"/>
              <a:t>ro</a:t>
            </a:r>
            <a:r>
              <a:rPr lang="en-US" altLang="en-US" dirty="0"/>
              <a:t>/cv/vits (Romanian)</a:t>
            </a:r>
          </a:p>
          <a:p>
            <a:pPr lvl="1"/>
            <a:r>
              <a:rPr lang="en-US" altLang="en-US" dirty="0" err="1"/>
              <a:t>tts_models</a:t>
            </a:r>
            <a:r>
              <a:rPr lang="en-US" altLang="en-US" dirty="0"/>
              <a:t>/</a:t>
            </a:r>
            <a:r>
              <a:rPr lang="en-US" altLang="en-US" dirty="0" err="1"/>
              <a:t>sk</a:t>
            </a:r>
            <a:r>
              <a:rPr lang="en-US" altLang="en-US" dirty="0"/>
              <a:t>/cv/vits (Slovak)</a:t>
            </a:r>
          </a:p>
          <a:p>
            <a:pPr lvl="1"/>
            <a:r>
              <a:rPr lang="en-US" altLang="en-US" dirty="0" err="1"/>
              <a:t>tts_models</a:t>
            </a:r>
            <a:r>
              <a:rPr lang="en-US" altLang="en-US" dirty="0"/>
              <a:t>/</a:t>
            </a:r>
            <a:r>
              <a:rPr lang="en-US" altLang="en-US" dirty="0" err="1"/>
              <a:t>sl</a:t>
            </a:r>
            <a:r>
              <a:rPr lang="en-US" altLang="en-US" dirty="0"/>
              <a:t>/cv/vits (Slovenian)</a:t>
            </a:r>
          </a:p>
          <a:p>
            <a:pPr lvl="1"/>
            <a:r>
              <a:rPr lang="en-US" altLang="en-US" dirty="0" err="1"/>
              <a:t>tts_models</a:t>
            </a:r>
            <a:r>
              <a:rPr lang="en-US" altLang="en-US" dirty="0"/>
              <a:t>/</a:t>
            </a:r>
            <a:r>
              <a:rPr lang="en-US" altLang="en-US" dirty="0" err="1"/>
              <a:t>sv</a:t>
            </a:r>
            <a:r>
              <a:rPr lang="en-US" altLang="en-US" dirty="0"/>
              <a:t>/cv/vits (Swedish)</a:t>
            </a:r>
          </a:p>
          <a:p>
            <a:pPr lvl="1"/>
            <a:r>
              <a:rPr lang="en-US" altLang="en-US" dirty="0" err="1"/>
              <a:t>tts_models</a:t>
            </a:r>
            <a:r>
              <a:rPr lang="en-US" altLang="en-US" dirty="0"/>
              <a:t>/ca/custom/vits (Catalan)</a:t>
            </a:r>
          </a:p>
          <a:p>
            <a:pPr lvl="1"/>
            <a:r>
              <a:rPr lang="en-US" altLang="en-US" dirty="0" err="1"/>
              <a:t>tts_models</a:t>
            </a:r>
            <a:r>
              <a:rPr lang="en-US" altLang="en-US" dirty="0"/>
              <a:t>/fa/custom/glow-</a:t>
            </a:r>
            <a:r>
              <a:rPr lang="en-US" altLang="en-US" dirty="0" err="1"/>
              <a:t>tts</a:t>
            </a:r>
            <a:r>
              <a:rPr lang="en-US" altLang="en-US" dirty="0"/>
              <a:t> (Persian)</a:t>
            </a:r>
          </a:p>
          <a:p>
            <a:pPr lvl="1"/>
            <a:r>
              <a:rPr lang="en-US" altLang="en-US" dirty="0" err="1"/>
              <a:t>tts_models</a:t>
            </a:r>
            <a:r>
              <a:rPr lang="en-US" altLang="en-US" dirty="0"/>
              <a:t>/bn/custom/vits-male (Bengali)</a:t>
            </a:r>
          </a:p>
          <a:p>
            <a:pPr lvl="1"/>
            <a:r>
              <a:rPr lang="en-US" altLang="en-US" dirty="0" err="1"/>
              <a:t>tts_models</a:t>
            </a:r>
            <a:r>
              <a:rPr lang="en-US" altLang="en-US" dirty="0"/>
              <a:t>/bn/custom/vits-female (Bengali)</a:t>
            </a:r>
          </a:p>
          <a:p>
            <a:pPr lvl="1"/>
            <a:r>
              <a:rPr lang="en-US" altLang="en-US" dirty="0" err="1"/>
              <a:t>tts_models</a:t>
            </a:r>
            <a:r>
              <a:rPr lang="en-US" altLang="en-US" dirty="0"/>
              <a:t>/be/common-voice/glow-</a:t>
            </a:r>
            <a:r>
              <a:rPr lang="en-US" altLang="en-US" dirty="0" err="1"/>
              <a:t>tts</a:t>
            </a:r>
            <a:r>
              <a:rPr lang="en-US" altLang="en-US" dirty="0"/>
              <a:t> (Belarusian)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677B9-318A-AFCD-EA79-9EE934310A3C}"/>
              </a:ext>
            </a:extLst>
          </p:cNvPr>
          <p:cNvSpPr txBox="1"/>
          <p:nvPr/>
        </p:nvSpPr>
        <p:spPr>
          <a:xfrm>
            <a:off x="368301" y="4742008"/>
            <a:ext cx="57276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/>
              <a:t>Other Languages:</a:t>
            </a:r>
          </a:p>
          <a:p>
            <a:pPr lvl="1"/>
            <a:r>
              <a:rPr lang="en-US" altLang="en-US" dirty="0" err="1"/>
              <a:t>tts_models</a:t>
            </a:r>
            <a:r>
              <a:rPr lang="en-US" altLang="en-US" dirty="0"/>
              <a:t>/</a:t>
            </a:r>
            <a:r>
              <a:rPr lang="en-US" altLang="en-US" dirty="0" err="1"/>
              <a:t>bg</a:t>
            </a:r>
            <a:r>
              <a:rPr lang="en-US" altLang="en-US" dirty="0"/>
              <a:t>/cv/vits (Bulgarian)</a:t>
            </a:r>
          </a:p>
          <a:p>
            <a:pPr lvl="1"/>
            <a:r>
              <a:rPr lang="en-US" altLang="en-US" dirty="0" err="1"/>
              <a:t>tts_models</a:t>
            </a:r>
            <a:r>
              <a:rPr lang="en-US" altLang="en-US" dirty="0"/>
              <a:t>/cs/cv/vits (Czech)</a:t>
            </a:r>
          </a:p>
          <a:p>
            <a:pPr lvl="1"/>
            <a:r>
              <a:rPr lang="en-US" altLang="en-US" dirty="0" err="1"/>
              <a:t>tts_models</a:t>
            </a:r>
            <a:r>
              <a:rPr lang="en-US" altLang="en-US" dirty="0"/>
              <a:t>/da/cv/vits (Danish)</a:t>
            </a:r>
          </a:p>
          <a:p>
            <a:pPr lvl="1"/>
            <a:r>
              <a:rPr lang="en-US" altLang="en-US" dirty="0" err="1"/>
              <a:t>tts_models</a:t>
            </a:r>
            <a:r>
              <a:rPr lang="en-US" altLang="en-US" dirty="0"/>
              <a:t>/et/cv/vits (Estonian)</a:t>
            </a:r>
          </a:p>
          <a:p>
            <a:pPr lvl="1"/>
            <a:r>
              <a:rPr lang="en-US" altLang="en-US" dirty="0" err="1"/>
              <a:t>tts_models</a:t>
            </a:r>
            <a:r>
              <a:rPr lang="en-US" altLang="en-US" dirty="0"/>
              <a:t>/ga/cv/vits (Irish)</a:t>
            </a:r>
          </a:p>
          <a:p>
            <a:pPr lvl="1"/>
            <a:r>
              <a:rPr lang="en-US" altLang="en-US" dirty="0" err="1"/>
              <a:t>tts_models</a:t>
            </a:r>
            <a:r>
              <a:rPr lang="en-US" altLang="en-US" dirty="0"/>
              <a:t>/</a:t>
            </a:r>
            <a:r>
              <a:rPr lang="en-US" altLang="en-US" dirty="0" err="1"/>
              <a:t>uk</a:t>
            </a:r>
            <a:r>
              <a:rPr lang="en-US" altLang="en-US" dirty="0"/>
              <a:t>/</a:t>
            </a:r>
            <a:r>
              <a:rPr lang="en-US" altLang="en-US" dirty="0" err="1"/>
              <a:t>mai</a:t>
            </a:r>
            <a:r>
              <a:rPr lang="en-US" altLang="en-US" dirty="0"/>
              <a:t>/glow-</a:t>
            </a:r>
            <a:r>
              <a:rPr lang="en-US" altLang="en-US" dirty="0" err="1"/>
              <a:t>tts</a:t>
            </a:r>
            <a:r>
              <a:rPr lang="en-US" altLang="en-US" dirty="0"/>
              <a:t> (Ukrainian)</a:t>
            </a:r>
          </a:p>
        </p:txBody>
      </p:sp>
    </p:spTree>
    <p:extLst>
      <p:ext uri="{BB962C8B-B14F-4D97-AF65-F5344CB8AC3E}">
        <p14:creationId xmlns:p14="http://schemas.microsoft.com/office/powerpoint/2010/main" val="36298138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C64C0-0317-D07F-2B9D-FD85F2E92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3F756F-6C81-A67B-CAE4-327F445AFF71}"/>
              </a:ext>
            </a:extLst>
          </p:cNvPr>
          <p:cNvSpPr txBox="1"/>
          <p:nvPr/>
        </p:nvSpPr>
        <p:spPr>
          <a:xfrm>
            <a:off x="401638" y="1482679"/>
            <a:ext cx="718449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from </a:t>
            </a:r>
            <a:r>
              <a:rPr lang="en-IN" b="1" dirty="0" err="1"/>
              <a:t>TTS.api</a:t>
            </a:r>
            <a:r>
              <a:rPr lang="en-IN" b="1" dirty="0"/>
              <a:t> import TTS</a:t>
            </a:r>
          </a:p>
          <a:p>
            <a:endParaRPr lang="en-IN" b="1" dirty="0"/>
          </a:p>
          <a:p>
            <a:r>
              <a:rPr lang="en-IN" b="1" dirty="0"/>
              <a:t># Step 1: Initialize the TTS model</a:t>
            </a:r>
          </a:p>
          <a:p>
            <a:r>
              <a:rPr lang="en-IN" b="1" dirty="0" err="1"/>
              <a:t>tts</a:t>
            </a:r>
            <a:r>
              <a:rPr lang="en-IN" b="1" dirty="0"/>
              <a:t> = TTS(</a:t>
            </a:r>
            <a:r>
              <a:rPr lang="en-IN" b="1" dirty="0" err="1"/>
              <a:t>model_name</a:t>
            </a:r>
            <a:r>
              <a:rPr lang="en-IN" b="1" dirty="0"/>
              <a:t>="</a:t>
            </a:r>
            <a:r>
              <a:rPr lang="en-IN" b="1" dirty="0" err="1"/>
              <a:t>tts_models</a:t>
            </a:r>
            <a:r>
              <a:rPr lang="en-IN" b="1" dirty="0"/>
              <a:t>/</a:t>
            </a:r>
            <a:r>
              <a:rPr lang="en-IN" b="1" dirty="0" err="1"/>
              <a:t>en</a:t>
            </a:r>
            <a:r>
              <a:rPr lang="en-IN" b="1" dirty="0"/>
              <a:t>/</a:t>
            </a:r>
            <a:r>
              <a:rPr lang="en-IN" b="1" dirty="0" err="1"/>
              <a:t>ljspeech</a:t>
            </a:r>
            <a:r>
              <a:rPr lang="en-IN" b="1" dirty="0"/>
              <a:t>/tacotron2-DDC")</a:t>
            </a:r>
          </a:p>
          <a:p>
            <a:endParaRPr lang="en-IN" b="1" dirty="0"/>
          </a:p>
          <a:p>
            <a:r>
              <a:rPr lang="en-IN" b="1" dirty="0"/>
              <a:t># Step 2: Provide input text</a:t>
            </a:r>
          </a:p>
          <a:p>
            <a:r>
              <a:rPr lang="en-IN" b="1" dirty="0"/>
              <a:t>text = "Hello, how are you?"</a:t>
            </a:r>
          </a:p>
          <a:p>
            <a:endParaRPr lang="en-IN" b="1" dirty="0"/>
          </a:p>
          <a:p>
            <a:r>
              <a:rPr lang="en-IN" b="1" dirty="0"/>
              <a:t># Step 3: Generate speech and save to a file</a:t>
            </a:r>
          </a:p>
          <a:p>
            <a:r>
              <a:rPr lang="en-IN" b="1" dirty="0" err="1"/>
              <a:t>tts.tts_to_file</a:t>
            </a:r>
            <a:r>
              <a:rPr lang="en-IN" b="1" dirty="0"/>
              <a:t>(text=text, </a:t>
            </a:r>
            <a:r>
              <a:rPr lang="en-IN" b="1" dirty="0" err="1"/>
              <a:t>file_path</a:t>
            </a:r>
            <a:r>
              <a:rPr lang="en-IN" b="1" dirty="0"/>
              <a:t>="output.wav")</a:t>
            </a:r>
          </a:p>
        </p:txBody>
      </p:sp>
      <p:pic>
        <p:nvPicPr>
          <p:cNvPr id="6" name="output">
            <a:hlinkClick r:id="" action="ppaction://media"/>
            <a:extLst>
              <a:ext uri="{FF2B5EF4-FFF2-40B4-BE49-F238E27FC236}">
                <a16:creationId xmlns:a16="http://schemas.microsoft.com/office/drawing/2014/main" id="{AB393095-9C3C-2EA5-AE44-4B41591F791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630037" y="2733675"/>
            <a:ext cx="487363" cy="48736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6E2F3F-44A4-06B6-641D-571ABA0160EC}"/>
              </a:ext>
            </a:extLst>
          </p:cNvPr>
          <p:cNvSpPr txBox="1"/>
          <p:nvPr/>
        </p:nvSpPr>
        <p:spPr>
          <a:xfrm>
            <a:off x="9213319" y="3221038"/>
            <a:ext cx="155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Output.wav</a:t>
            </a:r>
          </a:p>
        </p:txBody>
      </p:sp>
    </p:spTree>
    <p:extLst>
      <p:ext uri="{BB962C8B-B14F-4D97-AF65-F5344CB8AC3E}">
        <p14:creationId xmlns:p14="http://schemas.microsoft.com/office/powerpoint/2010/main" val="186114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E60FD-BF4F-0844-45A7-213CF0570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0E7D7A-4BD3-6E93-1CC6-9796E5E146C8}"/>
              </a:ext>
            </a:extLst>
          </p:cNvPr>
          <p:cNvSpPr txBox="1"/>
          <p:nvPr/>
        </p:nvSpPr>
        <p:spPr>
          <a:xfrm>
            <a:off x="704850" y="704902"/>
            <a:ext cx="98869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Inter"/>
              </a:rPr>
              <a:t>A </a:t>
            </a:r>
            <a:r>
              <a:rPr lang="en-US" b="1" i="0" dirty="0">
                <a:effectLst/>
                <a:latin typeface="Inter"/>
              </a:rPr>
              <a:t>real-time TTS (Text-to-Speech)</a:t>
            </a:r>
            <a:r>
              <a:rPr lang="en-US" b="0" i="0" dirty="0">
                <a:effectLst/>
                <a:latin typeface="Inter"/>
              </a:rPr>
              <a:t> system is one that can generate speech </a:t>
            </a:r>
            <a:r>
              <a:rPr lang="en-US" b="1" i="0" dirty="0">
                <a:effectLst/>
                <a:latin typeface="Inter"/>
              </a:rPr>
              <a:t>instantly</a:t>
            </a:r>
            <a:r>
              <a:rPr lang="en-US" b="0" i="0" dirty="0">
                <a:effectLst/>
                <a:latin typeface="Inter"/>
              </a:rPr>
              <a:t> as the text is provided, with minimal delay. This is crucial for applications like </a:t>
            </a:r>
            <a:r>
              <a:rPr lang="en-US" b="1" i="0" dirty="0">
                <a:effectLst/>
                <a:latin typeface="Inter"/>
              </a:rPr>
              <a:t>virtual assistants</a:t>
            </a:r>
            <a:r>
              <a:rPr lang="en-US" b="0" i="0" dirty="0">
                <a:effectLst/>
                <a:latin typeface="Inter"/>
              </a:rPr>
              <a:t>, </a:t>
            </a:r>
            <a:r>
              <a:rPr lang="en-US" b="1" i="0" dirty="0">
                <a:effectLst/>
                <a:latin typeface="Inter"/>
              </a:rPr>
              <a:t>navigation systems</a:t>
            </a:r>
            <a:r>
              <a:rPr lang="en-US" b="0" i="0" dirty="0">
                <a:effectLst/>
                <a:latin typeface="Inter"/>
              </a:rPr>
              <a:t>, or </a:t>
            </a:r>
            <a:r>
              <a:rPr lang="en-US" b="1" i="0" dirty="0">
                <a:effectLst/>
                <a:latin typeface="Inter"/>
              </a:rPr>
              <a:t>live captioning</a:t>
            </a:r>
            <a:r>
              <a:rPr lang="en-US" b="0" i="0" dirty="0">
                <a:effectLst/>
                <a:latin typeface="Inter"/>
              </a:rPr>
              <a:t>, where the response needs to be immediate.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72BD28-A78F-BCE5-5CE6-6F251DDA669D}"/>
              </a:ext>
            </a:extLst>
          </p:cNvPr>
          <p:cNvSpPr txBox="1"/>
          <p:nvPr/>
        </p:nvSpPr>
        <p:spPr>
          <a:xfrm>
            <a:off x="704850" y="1628232"/>
            <a:ext cx="9251950" cy="1238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1" i="0" dirty="0">
                <a:effectLst/>
                <a:latin typeface="Inter"/>
              </a:rPr>
              <a:t>What is Real-Time TTS?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Real-time TTS</a:t>
            </a:r>
            <a:r>
              <a:rPr lang="en-US" b="0" i="0" dirty="0">
                <a:effectLst/>
                <a:latin typeface="Inter"/>
              </a:rPr>
              <a:t> means the system can convert </a:t>
            </a:r>
            <a:r>
              <a:rPr lang="en-US" b="1" i="0" dirty="0">
                <a:effectLst/>
                <a:latin typeface="Inter"/>
              </a:rPr>
              <a:t>text to speech</a:t>
            </a:r>
            <a:r>
              <a:rPr lang="en-US" b="0" i="0" dirty="0">
                <a:effectLst/>
                <a:latin typeface="Inter"/>
              </a:rPr>
              <a:t> with </a:t>
            </a:r>
            <a:r>
              <a:rPr lang="en-US" b="1" i="0" dirty="0">
                <a:effectLst/>
                <a:latin typeface="Inter"/>
              </a:rPr>
              <a:t>low latency</a:t>
            </a:r>
            <a:r>
              <a:rPr lang="en-US" b="0" i="0" dirty="0">
                <a:effectLst/>
                <a:latin typeface="Inter"/>
              </a:rPr>
              <a:t> (almost instantly).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The goal is to make the speech generation fast enough so that it feels natural and responsive to the user.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9E386-C613-97CC-70B1-972973F98CE7}"/>
              </a:ext>
            </a:extLst>
          </p:cNvPr>
          <p:cNvSpPr txBox="1"/>
          <p:nvPr/>
        </p:nvSpPr>
        <p:spPr>
          <a:xfrm>
            <a:off x="704850" y="2867033"/>
            <a:ext cx="10665883" cy="4285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1" i="0" dirty="0">
                <a:effectLst/>
                <a:latin typeface="Inter"/>
              </a:rPr>
              <a:t>How Does Real-Time TTS Work?</a:t>
            </a:r>
          </a:p>
          <a:p>
            <a:pPr algn="l">
              <a:buNone/>
            </a:pPr>
            <a:r>
              <a:rPr lang="en-US" b="0" i="0" dirty="0">
                <a:effectLst/>
                <a:latin typeface="Inter"/>
              </a:rPr>
              <a:t>Real-time TTS systems use </a:t>
            </a:r>
            <a:r>
              <a:rPr lang="en-US" b="1" i="0" dirty="0">
                <a:effectLst/>
                <a:latin typeface="Inter"/>
              </a:rPr>
              <a:t>lightweight models</a:t>
            </a:r>
            <a:r>
              <a:rPr lang="en-US" b="0" i="0" dirty="0">
                <a:effectLst/>
                <a:latin typeface="Inter"/>
              </a:rPr>
              <a:t> and </a:t>
            </a:r>
            <a:r>
              <a:rPr lang="en-US" b="1" i="0" dirty="0">
                <a:effectLst/>
                <a:latin typeface="Inter"/>
              </a:rPr>
              <a:t>optimized pipelines</a:t>
            </a:r>
            <a:r>
              <a:rPr lang="en-US" b="0" i="0" dirty="0">
                <a:effectLst/>
                <a:latin typeface="Inter"/>
              </a:rPr>
              <a:t> to minimize delay. Here’s how it works:</a:t>
            </a:r>
          </a:p>
          <a:p>
            <a:pPr algn="l">
              <a:buNone/>
            </a:pPr>
            <a:r>
              <a:rPr lang="en-US" b="1" i="0" dirty="0">
                <a:effectLst/>
                <a:latin typeface="Inter"/>
              </a:rPr>
              <a:t>Step 1: Input Text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The user provides text input (e.g., "What’s the weather today?").</a:t>
            </a:r>
          </a:p>
          <a:p>
            <a:pPr algn="l">
              <a:buNone/>
            </a:pPr>
            <a:r>
              <a:rPr lang="en-US" b="1" i="0" dirty="0">
                <a:effectLst/>
                <a:latin typeface="Inter"/>
              </a:rPr>
              <a:t>Step 2: Text Processing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The system processes the text to determine pronunciation, language, and tone.</a:t>
            </a:r>
          </a:p>
          <a:p>
            <a:pPr algn="l">
              <a:buNone/>
            </a:pPr>
            <a:r>
              <a:rPr lang="en-US" b="1" i="0" dirty="0">
                <a:effectLst/>
                <a:latin typeface="Inter"/>
              </a:rPr>
              <a:t>Step 3: Speech Synthesis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A </a:t>
            </a:r>
            <a:r>
              <a:rPr lang="en-US" b="1" i="0" dirty="0">
                <a:effectLst/>
                <a:latin typeface="Inter"/>
              </a:rPr>
              <a:t>fast TTS model</a:t>
            </a:r>
            <a:r>
              <a:rPr lang="en-US" b="0" i="0" dirty="0">
                <a:effectLst/>
                <a:latin typeface="Inter"/>
              </a:rPr>
              <a:t> (e.g., Glow-TTS or </a:t>
            </a:r>
            <a:r>
              <a:rPr lang="en-US" b="0" i="0" dirty="0" err="1">
                <a:effectLst/>
                <a:latin typeface="Inter"/>
              </a:rPr>
              <a:t>FastSpeech</a:t>
            </a:r>
            <a:r>
              <a:rPr lang="en-US" b="0" i="0" dirty="0">
                <a:effectLst/>
                <a:latin typeface="Inter"/>
              </a:rPr>
              <a:t>) converts the text into a </a:t>
            </a:r>
            <a:r>
              <a:rPr lang="en-US" b="1" i="0" dirty="0" err="1">
                <a:effectLst/>
                <a:latin typeface="Inter"/>
              </a:rPr>
              <a:t>mel</a:t>
            </a:r>
            <a:r>
              <a:rPr lang="en-US" b="1" i="0" dirty="0">
                <a:effectLst/>
                <a:latin typeface="Inter"/>
              </a:rPr>
              <a:t>-spectrogram</a:t>
            </a:r>
            <a:r>
              <a:rPr lang="en-US" b="0" i="0" dirty="0">
                <a:effectLst/>
                <a:latin typeface="Inter"/>
              </a:rPr>
              <a:t> (an intermediate representation of speech).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A </a:t>
            </a:r>
            <a:r>
              <a:rPr lang="en-US" b="1" i="0" dirty="0">
                <a:effectLst/>
                <a:latin typeface="Inter"/>
              </a:rPr>
              <a:t>lightweight vocoder</a:t>
            </a:r>
            <a:r>
              <a:rPr lang="en-US" b="0" i="0" dirty="0">
                <a:effectLst/>
                <a:latin typeface="Inter"/>
              </a:rPr>
              <a:t> (e.g., HiFi-GAN or </a:t>
            </a:r>
            <a:r>
              <a:rPr lang="en-US" b="0" i="0" dirty="0" err="1">
                <a:effectLst/>
                <a:latin typeface="Inter"/>
              </a:rPr>
              <a:t>WaveRNN</a:t>
            </a:r>
            <a:r>
              <a:rPr lang="en-US" b="0" i="0" dirty="0">
                <a:effectLst/>
                <a:latin typeface="Inter"/>
              </a:rPr>
              <a:t>) converts the </a:t>
            </a:r>
            <a:r>
              <a:rPr lang="en-US" b="0" i="0" dirty="0" err="1">
                <a:effectLst/>
                <a:latin typeface="Inter"/>
              </a:rPr>
              <a:t>mel</a:t>
            </a:r>
            <a:r>
              <a:rPr lang="en-US" b="0" i="0" dirty="0">
                <a:effectLst/>
                <a:latin typeface="Inter"/>
              </a:rPr>
              <a:t>-spectrogram into </a:t>
            </a:r>
            <a:r>
              <a:rPr lang="en-US" b="1" i="0" dirty="0">
                <a:effectLst/>
                <a:latin typeface="Inter"/>
              </a:rPr>
              <a:t>audio waveforms</a:t>
            </a:r>
            <a:r>
              <a:rPr lang="en-US" b="0" i="0" dirty="0">
                <a:effectLst/>
                <a:latin typeface="Inter"/>
              </a:rPr>
              <a:t> (the actual sound).</a:t>
            </a:r>
          </a:p>
          <a:p>
            <a:pPr algn="l">
              <a:buNone/>
            </a:pPr>
            <a:r>
              <a:rPr lang="en-US" b="1" i="0" dirty="0">
                <a:effectLst/>
                <a:latin typeface="Inter"/>
              </a:rPr>
              <a:t>Step 4: Output Audio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The system plays the audio </a:t>
            </a:r>
            <a:r>
              <a:rPr lang="en-US" b="1" i="0" dirty="0">
                <a:effectLst/>
                <a:latin typeface="Inter"/>
              </a:rPr>
              <a:t>immediately</a:t>
            </a:r>
            <a:r>
              <a:rPr lang="en-US" b="0" i="0" dirty="0">
                <a:effectLst/>
                <a:latin typeface="Inter"/>
              </a:rPr>
              <a:t>, with minimal delay.</a:t>
            </a:r>
          </a:p>
          <a:p>
            <a:pPr>
              <a:buNone/>
            </a:pPr>
            <a:br>
              <a:rPr lang="en-US" dirty="0"/>
            </a:b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6BCA4-B8D2-E1BE-655F-CD803769C675}"/>
              </a:ext>
            </a:extLst>
          </p:cNvPr>
          <p:cNvSpPr txBox="1"/>
          <p:nvPr/>
        </p:nvSpPr>
        <p:spPr>
          <a:xfrm>
            <a:off x="2889250" y="233970"/>
            <a:ext cx="6100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effectLst/>
                <a:latin typeface="Inter"/>
              </a:rPr>
              <a:t>REAL-TIME TTS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9156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C57BB-0448-FABB-9B65-88E655D79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8EBFC9-98EA-4F59-5568-C0C9E7C04172}"/>
              </a:ext>
            </a:extLst>
          </p:cNvPr>
          <p:cNvSpPr txBox="1"/>
          <p:nvPr/>
        </p:nvSpPr>
        <p:spPr>
          <a:xfrm>
            <a:off x="382058" y="130377"/>
            <a:ext cx="11427883" cy="3008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1" i="0" dirty="0">
                <a:effectLst/>
                <a:latin typeface="Inter"/>
              </a:rPr>
              <a:t>Real-Time TTS Use Cases</a:t>
            </a:r>
          </a:p>
          <a:p>
            <a:pPr algn="l">
              <a:spcAft>
                <a:spcPts val="300"/>
              </a:spcAft>
              <a:buFont typeface="+mj-lt"/>
              <a:buAutoNum type="arabicPeriod"/>
            </a:pPr>
            <a:r>
              <a:rPr lang="en-US" b="1" i="0" dirty="0">
                <a:effectLst/>
                <a:latin typeface="Inter"/>
              </a:rPr>
              <a:t>Virtual Assistants</a:t>
            </a:r>
            <a:r>
              <a:rPr lang="en-US" b="0" i="0" dirty="0"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Alexa, Google Assistant, and Siri use real-time TTS to respond to user queries instantly.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b="1" i="0" dirty="0">
                <a:effectLst/>
                <a:latin typeface="Inter"/>
              </a:rPr>
              <a:t>Navigation Systems</a:t>
            </a:r>
            <a:r>
              <a:rPr lang="en-US" b="0" i="0" dirty="0"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GPS devices use real-time TTS to give turn-by-turn directions.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b="1" i="0" dirty="0">
                <a:effectLst/>
                <a:latin typeface="Inter"/>
              </a:rPr>
              <a:t>Live Captioning</a:t>
            </a:r>
            <a:r>
              <a:rPr lang="en-US" b="0" i="0" dirty="0"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Real-time TTS is used to convert live speech into text and back into speech for accessibility.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b="1" i="0" dirty="0">
                <a:effectLst/>
                <a:latin typeface="Inter"/>
              </a:rPr>
              <a:t>Gaming</a:t>
            </a:r>
            <a:r>
              <a:rPr lang="en-US" b="0" i="0" dirty="0"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Real-time TTS is used to generate character dialogues dynamically.</a:t>
            </a:r>
          </a:p>
        </p:txBody>
      </p:sp>
    </p:spTree>
    <p:extLst>
      <p:ext uri="{BB962C8B-B14F-4D97-AF65-F5344CB8AC3E}">
        <p14:creationId xmlns:p14="http://schemas.microsoft.com/office/powerpoint/2010/main" val="4312903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FFA04-27DF-100D-1BF7-15B04A53C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A30430-C961-4C58-102D-E41150986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74" y="366773"/>
            <a:ext cx="6683319" cy="592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5265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61561-3B60-9D37-FDF1-5A3A437A8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63960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AAC6D-6218-9CB1-9FA0-5BE4648E5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2495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8BC7E-099C-086C-E5A7-F611168E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Requirements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25214-CF8B-0479-2C39-0B35E0821F3B}"/>
              </a:ext>
            </a:extLst>
          </p:cNvPr>
          <p:cNvSpPr txBox="1"/>
          <p:nvPr/>
        </p:nvSpPr>
        <p:spPr>
          <a:xfrm>
            <a:off x="677334" y="1575768"/>
            <a:ext cx="6646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Memory (RAM)</a:t>
            </a:r>
          </a:p>
          <a:p>
            <a:r>
              <a:rPr lang="en-IN" dirty="0"/>
              <a:t>Storage</a:t>
            </a:r>
          </a:p>
          <a:p>
            <a:r>
              <a:rPr lang="en-IN" dirty="0"/>
              <a:t>Power Requirements</a:t>
            </a:r>
          </a:p>
          <a:p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7A8C773-20CC-5F03-2601-F3C2285B70EE}"/>
              </a:ext>
            </a:extLst>
          </p:cNvPr>
          <p:cNvSpPr txBox="1">
            <a:spLocks/>
          </p:cNvSpPr>
          <p:nvPr/>
        </p:nvSpPr>
        <p:spPr>
          <a:xfrm>
            <a:off x="677334" y="269892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S/W Requirements</a:t>
            </a:r>
          </a:p>
        </p:txBody>
      </p:sp>
    </p:spTree>
    <p:extLst>
      <p:ext uri="{BB962C8B-B14F-4D97-AF65-F5344CB8AC3E}">
        <p14:creationId xmlns:p14="http://schemas.microsoft.com/office/powerpoint/2010/main" val="126858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916451-98C3-204A-5D1D-56B1301EC7E7}"/>
              </a:ext>
            </a:extLst>
          </p:cNvPr>
          <p:cNvSpPr txBox="1"/>
          <p:nvPr/>
        </p:nvSpPr>
        <p:spPr>
          <a:xfrm>
            <a:off x="651933" y="201579"/>
            <a:ext cx="849841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Optimization Strategies for Embedded Deployment</a:t>
            </a:r>
          </a:p>
          <a:p>
            <a:r>
              <a:rPr lang="en-US" dirty="0"/>
              <a:t>Since embedded devices have limited resources, optimization is crucial: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Model Quantization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Convert Whisper to </a:t>
            </a:r>
            <a:r>
              <a:rPr lang="en-US" b="1" dirty="0"/>
              <a:t>int8 or float16 precision</a:t>
            </a:r>
            <a:r>
              <a:rPr lang="en-US" dirty="0"/>
              <a:t> to reduce memory and computation cost.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 tools like </a:t>
            </a:r>
            <a:r>
              <a:rPr lang="en-US" b="1" dirty="0" err="1"/>
              <a:t>TorchScript</a:t>
            </a:r>
            <a:r>
              <a:rPr lang="en-US" b="1" dirty="0"/>
              <a:t>, ONNX, </a:t>
            </a:r>
            <a:r>
              <a:rPr lang="en-US" b="1" dirty="0" err="1"/>
              <a:t>TFLite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Efficient Inference Execution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b="1" dirty="0"/>
              <a:t>batch processing</a:t>
            </a:r>
            <a:r>
              <a:rPr lang="en-US" dirty="0"/>
              <a:t> to handle multiple requests efficiently.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Enable </a:t>
            </a:r>
            <a:r>
              <a:rPr lang="en-US" b="1" dirty="0"/>
              <a:t>model pruning</a:t>
            </a:r>
            <a:r>
              <a:rPr lang="en-US" dirty="0"/>
              <a:t> to remove unnecessary parameters.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Implement </a:t>
            </a:r>
            <a:r>
              <a:rPr lang="en-US" b="1" dirty="0"/>
              <a:t>low-latency decoding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Hardware Acceleration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Leverage </a:t>
            </a:r>
            <a:r>
              <a:rPr lang="en-US" b="1" dirty="0" err="1"/>
              <a:t>TensorRT</a:t>
            </a:r>
            <a:r>
              <a:rPr lang="en-US" b="1" dirty="0"/>
              <a:t> (Jetson), </a:t>
            </a:r>
            <a:r>
              <a:rPr lang="en-US" b="1" dirty="0" err="1"/>
              <a:t>OpenVINO</a:t>
            </a:r>
            <a:r>
              <a:rPr lang="en-US" b="1" dirty="0"/>
              <a:t> (Intel), or </a:t>
            </a:r>
            <a:r>
              <a:rPr lang="en-US" b="1" dirty="0" err="1"/>
              <a:t>EdgeTPU</a:t>
            </a:r>
            <a:r>
              <a:rPr lang="en-US" b="1" dirty="0"/>
              <a:t> acceleration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b="1" dirty="0"/>
              <a:t>Neural Processing Units (NPU) or Tensor Processing Units (TPU)</a:t>
            </a:r>
            <a:r>
              <a:rPr lang="en-US" dirty="0"/>
              <a:t> if available.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Streaming and Edge Processing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Instead of processing entire audio files, use </a:t>
            </a:r>
            <a:r>
              <a:rPr lang="en-US" b="1" dirty="0"/>
              <a:t>real-time streaming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Process only </a:t>
            </a:r>
            <a:r>
              <a:rPr lang="en-US" b="1" dirty="0"/>
              <a:t>critical portions</a:t>
            </a:r>
            <a:r>
              <a:rPr lang="en-US" dirty="0"/>
              <a:t> of speech for low-latency applications.</a:t>
            </a:r>
          </a:p>
        </p:txBody>
      </p:sp>
    </p:spTree>
    <p:extLst>
      <p:ext uri="{BB962C8B-B14F-4D97-AF65-F5344CB8AC3E}">
        <p14:creationId xmlns:p14="http://schemas.microsoft.com/office/powerpoint/2010/main" val="4034020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108137-8A17-8E1E-6D93-F272185D1634}"/>
              </a:ext>
            </a:extLst>
          </p:cNvPr>
          <p:cNvSpPr txBox="1"/>
          <p:nvPr/>
        </p:nvSpPr>
        <p:spPr>
          <a:xfrm>
            <a:off x="1253067" y="795867"/>
            <a:ext cx="67479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</a:t>
            </a:r>
          </a:p>
          <a:p>
            <a:r>
              <a:rPr lang="en-US" dirty="0"/>
              <a:t>Deploying Whisper on embedded systems is </a:t>
            </a:r>
            <a:r>
              <a:rPr lang="en-US" b="1" dirty="0"/>
              <a:t>hardware-intensive</a:t>
            </a:r>
            <a:r>
              <a:rPr lang="en-US" dirty="0"/>
              <a:t> but feasible with the right </a:t>
            </a:r>
            <a:r>
              <a:rPr lang="en-US" b="1" dirty="0"/>
              <a:t>optimization strategies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using </a:t>
            </a:r>
            <a:r>
              <a:rPr lang="en-US" b="1" dirty="0"/>
              <a:t>high-end embedded devices</a:t>
            </a:r>
            <a:r>
              <a:rPr lang="en-US" dirty="0"/>
              <a:t> like Jetson Xavier NX, you can run </a:t>
            </a:r>
            <a:r>
              <a:rPr lang="en-US" b="1" dirty="0"/>
              <a:t>full-scale Whisper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/>
              <a:t>low-power edge devices</a:t>
            </a:r>
            <a:r>
              <a:rPr lang="en-US" dirty="0"/>
              <a:t>, </a:t>
            </a:r>
            <a:r>
              <a:rPr lang="en-US" b="1" dirty="0"/>
              <a:t>quantization and model conversion</a:t>
            </a:r>
            <a:r>
              <a:rPr lang="en-US" dirty="0"/>
              <a:t> (to ONNX/</a:t>
            </a:r>
            <a:r>
              <a:rPr lang="en-US" dirty="0" err="1"/>
              <a:t>TFLite</a:t>
            </a:r>
            <a:r>
              <a:rPr lang="en-US" dirty="0"/>
              <a:t>) is necessary.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0731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204387-BCF7-706C-4B7D-7EEE1A9C330A}"/>
              </a:ext>
            </a:extLst>
          </p:cNvPr>
          <p:cNvSpPr txBox="1"/>
          <p:nvPr/>
        </p:nvSpPr>
        <p:spPr>
          <a:xfrm>
            <a:off x="880533" y="999067"/>
            <a:ext cx="69934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is an Embedded System? (Simple Explanation for Presentation)</a:t>
            </a:r>
          </a:p>
          <a:p>
            <a:r>
              <a:rPr lang="en-US" dirty="0"/>
              <a:t>An </a:t>
            </a:r>
            <a:r>
              <a:rPr lang="en-US" b="1" dirty="0"/>
              <a:t>embedded system</a:t>
            </a:r>
            <a:r>
              <a:rPr lang="en-US" dirty="0"/>
              <a:t> is a </a:t>
            </a:r>
            <a:r>
              <a:rPr lang="en-US" b="1" dirty="0"/>
              <a:t>specialized computer</a:t>
            </a:r>
            <a:r>
              <a:rPr lang="en-US" dirty="0"/>
              <a:t> designed to perform a specific task. Unlike general-purpose computers (like laptops or desktops), embedded systems are </a:t>
            </a:r>
            <a:r>
              <a:rPr lang="en-US" b="1" dirty="0"/>
              <a:t>built into devices</a:t>
            </a:r>
            <a:r>
              <a:rPr lang="en-US" dirty="0"/>
              <a:t> to handle </a:t>
            </a:r>
            <a:r>
              <a:rPr lang="en-US" b="1" dirty="0"/>
              <a:t>a dedicated function</a:t>
            </a:r>
            <a:r>
              <a:rPr lang="en-US" dirty="0"/>
              <a:t> efficiently.</a:t>
            </a:r>
          </a:p>
          <a:p>
            <a:endParaRPr lang="en-US" b="1" dirty="0"/>
          </a:p>
          <a:p>
            <a:r>
              <a:rPr lang="en-US" b="1" dirty="0"/>
              <a:t>Examples of Embedded Systems in Everyday Life: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Smartphones</a:t>
            </a:r>
            <a:r>
              <a:rPr lang="en-US" dirty="0"/>
              <a:t> – The processor inside your phone is an embedded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Smart TVs</a:t>
            </a:r>
            <a:r>
              <a:rPr lang="en-US" dirty="0"/>
              <a:t> – The system that controls the TV’s interface and apps.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Microwave Ovens</a:t>
            </a:r>
            <a:r>
              <a:rPr lang="en-US" dirty="0"/>
              <a:t> – A small computer inside controls heating and timing.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Cars</a:t>
            </a:r>
            <a:r>
              <a:rPr lang="en-US" dirty="0"/>
              <a:t> – Modern cars use embedded systems for airbags, GPS, and engine control.</a:t>
            </a:r>
          </a:p>
        </p:txBody>
      </p:sp>
    </p:spTree>
    <p:extLst>
      <p:ext uri="{BB962C8B-B14F-4D97-AF65-F5344CB8AC3E}">
        <p14:creationId xmlns:p14="http://schemas.microsoft.com/office/powerpoint/2010/main" val="2251409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FF8945-FA18-36D3-6966-8A0697832231}"/>
              </a:ext>
            </a:extLst>
          </p:cNvPr>
          <p:cNvSpPr txBox="1"/>
          <p:nvPr/>
        </p:nvSpPr>
        <p:spPr>
          <a:xfrm>
            <a:off x="1617133" y="558800"/>
            <a:ext cx="77300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Embedded Systems Work ?</a:t>
            </a:r>
          </a:p>
          <a:p>
            <a:r>
              <a:rPr lang="en-US" dirty="0"/>
              <a:t>An embedded system consists of: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Hardware</a:t>
            </a:r>
            <a:r>
              <a:rPr lang="en-US" dirty="0"/>
              <a:t> (small computer chips, sensors, memory).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Software</a:t>
            </a:r>
            <a:r>
              <a:rPr lang="en-US" dirty="0"/>
              <a:t> (a program that runs the system).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Input &amp; Output</a:t>
            </a:r>
            <a:r>
              <a:rPr lang="en-US" dirty="0"/>
              <a:t> (takes data from sensors, processes it, and gives output).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r>
              <a:rPr lang="en-US" dirty="0"/>
              <a:t>Example: </a:t>
            </a:r>
            <a:r>
              <a:rPr lang="en-US" b="1" dirty="0"/>
              <a:t>A smartwatch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Input:</a:t>
            </a:r>
            <a:r>
              <a:rPr lang="en-US" dirty="0"/>
              <a:t> It collects heart rate data from sensors.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Processing:</a:t>
            </a:r>
            <a:r>
              <a:rPr lang="en-US" dirty="0"/>
              <a:t> The chip analyzes the heart rate.</a:t>
            </a:r>
          </a:p>
          <a:p>
            <a:endParaRPr lang="en-US" dirty="0"/>
          </a:p>
          <a:p>
            <a:r>
              <a:rPr lang="en-US" b="1" dirty="0"/>
              <a:t>4.Output:</a:t>
            </a:r>
            <a:r>
              <a:rPr lang="en-US" dirty="0"/>
              <a:t> It displays the result on the screen or sends alerts.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66E282-00BC-27AC-050E-446C3B1D97B4}"/>
              </a:ext>
            </a:extLst>
          </p:cNvPr>
          <p:cNvSpPr txBox="1"/>
          <p:nvPr/>
        </p:nvSpPr>
        <p:spPr>
          <a:xfrm>
            <a:off x="465667" y="4809066"/>
            <a:ext cx="7730066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Privacy-Sensitive Applications:</a:t>
            </a:r>
            <a:r>
              <a:rPr lang="en-US" b="0" i="0" dirty="0">
                <a:effectLst/>
                <a:latin typeface="Inter"/>
              </a:rPr>
              <a:t> Since </a:t>
            </a:r>
            <a:r>
              <a:rPr lang="en-US" b="1" i="0" dirty="0">
                <a:effectLst/>
                <a:latin typeface="Inter"/>
              </a:rPr>
              <a:t>data doesn’t leave the device, offline processing is ideal for applications where privacy is critical </a:t>
            </a:r>
            <a:r>
              <a:rPr lang="en-US" b="0" i="0" dirty="0">
                <a:effectLst/>
                <a:latin typeface="Inter"/>
              </a:rPr>
              <a:t>(e.g., confidential meetings).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Low-Latency Requirements:</a:t>
            </a:r>
            <a:r>
              <a:rPr lang="en-US" b="0" i="0" dirty="0">
                <a:effectLst/>
                <a:latin typeface="Inter"/>
              </a:rPr>
              <a:t> Offline processing avoids </a:t>
            </a:r>
            <a:r>
              <a:rPr lang="en-US" b="1" i="0" dirty="0">
                <a:effectLst/>
                <a:latin typeface="Inter"/>
              </a:rPr>
              <a:t>network delays</a:t>
            </a:r>
            <a:r>
              <a:rPr lang="en-US" b="0" i="0" dirty="0">
                <a:effectLst/>
                <a:latin typeface="Inter"/>
              </a:rPr>
              <a:t>, making it suitable for real-time applications like live transcription or voice assistants.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Remote or No-Internet Environments:</a:t>
            </a:r>
            <a:r>
              <a:rPr lang="en-US" b="0" i="0" dirty="0">
                <a:effectLst/>
                <a:latin typeface="Inter"/>
              </a:rPr>
              <a:t> </a:t>
            </a:r>
            <a:r>
              <a:rPr lang="en-US" b="1" i="0" dirty="0">
                <a:effectLst/>
                <a:latin typeface="Inter"/>
              </a:rPr>
              <a:t>Useful in areas with poor or no internet connectivity</a:t>
            </a:r>
            <a:r>
              <a:rPr lang="en-US" b="0" i="0" dirty="0">
                <a:effectLst/>
                <a:latin typeface="Inter"/>
              </a:rPr>
              <a:t> (e.g., rural areas, airplanes, or military operations).</a:t>
            </a:r>
          </a:p>
        </p:txBody>
      </p:sp>
    </p:spTree>
    <p:extLst>
      <p:ext uri="{BB962C8B-B14F-4D97-AF65-F5344CB8AC3E}">
        <p14:creationId xmlns:p14="http://schemas.microsoft.com/office/powerpoint/2010/main" val="662082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4F07CA-F3D5-1B5A-3050-BB1B76410685}"/>
              </a:ext>
            </a:extLst>
          </p:cNvPr>
          <p:cNvSpPr txBox="1"/>
          <p:nvPr/>
        </p:nvSpPr>
        <p:spPr>
          <a:xfrm>
            <a:off x="1540933" y="685800"/>
            <a:ext cx="76369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This Relates to Our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are </a:t>
            </a:r>
            <a:r>
              <a:rPr lang="en-US" b="1" dirty="0"/>
              <a:t>deploying OpenAI’s Whisper (speech-to-text model) on embedded devices.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means making Whisper </a:t>
            </a:r>
            <a:r>
              <a:rPr lang="en-US" b="1" dirty="0"/>
              <a:t>run efficiently on small, low-power systems</a:t>
            </a:r>
            <a:r>
              <a:rPr lang="en-US" dirty="0"/>
              <a:t>, like Raspberry Pi, Jetson, or Edge AI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challenge is to </a:t>
            </a:r>
            <a:r>
              <a:rPr lang="en-US" b="1" dirty="0"/>
              <a:t>optimize AI models</a:t>
            </a:r>
            <a:r>
              <a:rPr lang="en-US" dirty="0"/>
              <a:t> for these devices with </a:t>
            </a:r>
            <a:r>
              <a:rPr lang="en-US" b="1" dirty="0"/>
              <a:t>limited memory, power, and processing capacity</a:t>
            </a:r>
            <a:r>
              <a:rPr lang="en-US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BF447-4B0F-BEB1-D903-610384CE204D}"/>
              </a:ext>
            </a:extLst>
          </p:cNvPr>
          <p:cNvSpPr txBox="1"/>
          <p:nvPr/>
        </p:nvSpPr>
        <p:spPr>
          <a:xfrm>
            <a:off x="1888067" y="3429000"/>
            <a:ext cx="6646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Main Goal:</a:t>
            </a:r>
          </a:p>
          <a:p>
            <a:r>
              <a:rPr lang="en-US" dirty="0"/>
              <a:t>We are working on deploying Whisper (speech-to-text AI) on embedded devices, making it work efficiently in low-power environments.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08405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35235</TotalTime>
  <Words>4314</Words>
  <Application>Microsoft Office PowerPoint</Application>
  <PresentationFormat>Widescreen</PresentationFormat>
  <Paragraphs>563</Paragraphs>
  <Slides>37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Inter</vt:lpstr>
      <vt:lpstr>Segoe UI</vt:lpstr>
      <vt:lpstr>Symbol</vt:lpstr>
      <vt:lpstr>Trebuchet MS</vt:lpstr>
      <vt:lpstr>Wingdings</vt:lpstr>
      <vt:lpstr>Wingdings 3</vt:lpstr>
      <vt:lpstr>Facet</vt:lpstr>
      <vt:lpstr>Whisper S/w Dependencies How to Run OpenAI’s Whisper Speech Recognition Model</vt:lpstr>
      <vt:lpstr>PowerPoint Presentation</vt:lpstr>
      <vt:lpstr>PowerPoint Presentation</vt:lpstr>
      <vt:lpstr>Hardware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Anil Babu Samineni</dc:creator>
  <cp:lastModifiedBy>Anil Babu Samineni</cp:lastModifiedBy>
  <cp:revision>8</cp:revision>
  <dcterms:created xsi:type="dcterms:W3CDTF">2025-02-05T16:30:53Z</dcterms:created>
  <dcterms:modified xsi:type="dcterms:W3CDTF">2025-03-08T14:58:26Z</dcterms:modified>
</cp:coreProperties>
</file>