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1" d="100"/>
          <a:sy n="61"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166100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55242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197157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E90F4-4623-4D7A-BC64-8CBB48099433}"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58844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E90F4-4623-4D7A-BC64-8CBB48099433}"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71588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8E90F4-4623-4D7A-BC64-8CBB48099433}"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12684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8E90F4-4623-4D7A-BC64-8CBB48099433}" type="datetimeFigureOut">
              <a:rPr lang="en-US" smtClean="0"/>
              <a:t>5/20/2015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74913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8E90F4-4623-4D7A-BC64-8CBB48099433}" type="datetimeFigureOut">
              <a:rPr lang="en-US" smtClean="0"/>
              <a:t>5/20/2015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32647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E90F4-4623-4D7A-BC64-8CBB48099433}" type="datetimeFigureOut">
              <a:rPr lang="en-US" smtClean="0"/>
              <a:t>5/20/2015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172461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E90F4-4623-4D7A-BC64-8CBB48099433}"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316450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E90F4-4623-4D7A-BC64-8CBB48099433}"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40117-6DFD-4FD8-BAF1-6DACFAD15157}" type="slidenum">
              <a:rPr lang="en-US" smtClean="0"/>
              <a:t>‹#›</a:t>
            </a:fld>
            <a:endParaRPr lang="en-US"/>
          </a:p>
        </p:txBody>
      </p:sp>
    </p:spTree>
    <p:extLst>
      <p:ext uri="{BB962C8B-B14F-4D97-AF65-F5344CB8AC3E}">
        <p14:creationId xmlns:p14="http://schemas.microsoft.com/office/powerpoint/2010/main" val="241771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E90F4-4623-4D7A-BC64-8CBB48099433}" type="datetimeFigureOut">
              <a:rPr lang="en-US" smtClean="0"/>
              <a:t>5/20/2015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0117-6DFD-4FD8-BAF1-6DACFAD15157}" type="slidenum">
              <a:rPr lang="en-US" smtClean="0"/>
              <a:t>‹#›</a:t>
            </a:fld>
            <a:endParaRPr lang="en-US"/>
          </a:p>
        </p:txBody>
      </p:sp>
    </p:spTree>
    <p:extLst>
      <p:ext uri="{BB962C8B-B14F-4D97-AF65-F5344CB8AC3E}">
        <p14:creationId xmlns:p14="http://schemas.microsoft.com/office/powerpoint/2010/main" val="2367131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ythonhosted.org/SimPy/Tutorials/TheBank.htmlhttps:/pythonhosted.org/SimPy/Tutorials/TheBank.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MORTGAGE BALANCE FORECASTING </a:t>
            </a:r>
            <a:r>
              <a:rPr lang="en-US" dirty="0" smtClean="0"/>
              <a:t>ENGINE CASE STUDY</a:t>
            </a:r>
            <a:endParaRPr lang="en-US" dirty="0"/>
          </a:p>
        </p:txBody>
      </p:sp>
      <p:sp>
        <p:nvSpPr>
          <p:cNvPr id="3" name="Subtitle 2"/>
          <p:cNvSpPr>
            <a:spLocks noGrp="1"/>
          </p:cNvSpPr>
          <p:nvPr>
            <p:ph type="subTitle" idx="1"/>
          </p:nvPr>
        </p:nvSpPr>
        <p:spPr/>
        <p:txBody>
          <a:bodyPr/>
          <a:lstStyle/>
          <a:p>
            <a:r>
              <a:rPr lang="en-US" sz="3600" dirty="0" smtClean="0"/>
              <a:t>Problem 1</a:t>
            </a:r>
          </a:p>
          <a:p>
            <a:r>
              <a:rPr lang="en-US" dirty="0" smtClean="0"/>
              <a:t>Anil </a:t>
            </a:r>
            <a:r>
              <a:rPr lang="en-US" dirty="0" err="1" smtClean="0"/>
              <a:t>Sener</a:t>
            </a:r>
            <a:endParaRPr lang="en-US" dirty="0" smtClean="0"/>
          </a:p>
          <a:p>
            <a:r>
              <a:rPr lang="en-US" dirty="0" smtClean="0"/>
              <a:t>7/5/2015</a:t>
            </a:r>
            <a:endParaRPr lang="en-US" dirty="0"/>
          </a:p>
        </p:txBody>
      </p:sp>
    </p:spTree>
    <p:extLst>
      <p:ext uri="{BB962C8B-B14F-4D97-AF65-F5344CB8AC3E}">
        <p14:creationId xmlns:p14="http://schemas.microsoft.com/office/powerpoint/2010/main" val="156991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Assumptions of My Design</a:t>
            </a:r>
            <a:endParaRPr lang="en-US" dirty="0"/>
          </a:p>
        </p:txBody>
      </p:sp>
      <p:sp>
        <p:nvSpPr>
          <p:cNvPr id="3" name="Content Placeholder 2"/>
          <p:cNvSpPr>
            <a:spLocks noGrp="1"/>
          </p:cNvSpPr>
          <p:nvPr>
            <p:ph idx="1"/>
          </p:nvPr>
        </p:nvSpPr>
        <p:spPr/>
        <p:txBody>
          <a:bodyPr/>
          <a:lstStyle/>
          <a:p>
            <a:r>
              <a:rPr lang="en-US" dirty="0" smtClean="0"/>
              <a:t>Requirement for distributed and parallel processing in two nodes</a:t>
            </a:r>
          </a:p>
          <a:p>
            <a:r>
              <a:rPr lang="en-US" dirty="0" smtClean="0"/>
              <a:t>Disk I/O should be minimal</a:t>
            </a:r>
          </a:p>
          <a:p>
            <a:r>
              <a:rPr lang="en-US" dirty="0" smtClean="0"/>
              <a:t>Multi-tenancy requirement for concurrent users</a:t>
            </a:r>
          </a:p>
          <a:p>
            <a:r>
              <a:rPr lang="en-US" dirty="0" smtClean="0"/>
              <a:t>Assumption that Memory and CPU cores are redundantly available</a:t>
            </a:r>
          </a:p>
          <a:p>
            <a:r>
              <a:rPr lang="en-US" dirty="0" smtClean="0"/>
              <a:t>Small Data Size for Macro Economic Data input </a:t>
            </a:r>
          </a:p>
          <a:p>
            <a:r>
              <a:rPr lang="en-US" dirty="0" smtClean="0"/>
              <a:t>Huge Data Size for Mortgage Loan Portfolio Records</a:t>
            </a:r>
          </a:p>
          <a:p>
            <a:r>
              <a:rPr lang="en-US" dirty="0" smtClean="0"/>
              <a:t>Requirement to handle simulation iterations</a:t>
            </a:r>
          </a:p>
          <a:p>
            <a:endParaRPr lang="en-US" dirty="0"/>
          </a:p>
        </p:txBody>
      </p:sp>
    </p:spTree>
    <p:extLst>
      <p:ext uri="{BB962C8B-B14F-4D97-AF65-F5344CB8AC3E}">
        <p14:creationId xmlns:p14="http://schemas.microsoft.com/office/powerpoint/2010/main" val="191095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Technical Architecture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339850"/>
            <a:ext cx="9931400" cy="5753100"/>
          </a:xfrm>
          <a:prstGeom prst="rect">
            <a:avLst/>
          </a:prstGeom>
        </p:spPr>
      </p:pic>
    </p:spTree>
    <p:extLst>
      <p:ext uri="{BB962C8B-B14F-4D97-AF65-F5344CB8AC3E}">
        <p14:creationId xmlns:p14="http://schemas.microsoft.com/office/powerpoint/2010/main" val="277226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Application Design (1/2)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536700"/>
            <a:ext cx="9804400" cy="5321300"/>
          </a:xfrm>
          <a:prstGeom prst="rect">
            <a:avLst/>
          </a:prstGeom>
        </p:spPr>
      </p:pic>
    </p:spTree>
    <p:extLst>
      <p:ext uri="{BB962C8B-B14F-4D97-AF65-F5344CB8AC3E}">
        <p14:creationId xmlns:p14="http://schemas.microsoft.com/office/powerpoint/2010/main" val="372171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Proposed Application Design (2/2)</a:t>
            </a:r>
            <a:endParaRPr lang="en-US" dirty="0"/>
          </a:p>
        </p:txBody>
      </p:sp>
      <p:pic>
        <p:nvPicPr>
          <p:cNvPr id="4" name="Picture 3"/>
          <p:cNvPicPr>
            <a:picLocks noChangeAspect="1"/>
          </p:cNvPicPr>
          <p:nvPr/>
        </p:nvPicPr>
        <p:blipFill>
          <a:blip r:embed="rId2"/>
          <a:stretch>
            <a:fillRect/>
          </a:stretch>
        </p:blipFill>
        <p:spPr>
          <a:xfrm>
            <a:off x="1431925" y="1814512"/>
            <a:ext cx="8210550" cy="3838575"/>
          </a:xfrm>
          <a:prstGeom prst="rect">
            <a:avLst/>
          </a:prstGeom>
        </p:spPr>
      </p:pic>
    </p:spTree>
    <p:extLst>
      <p:ext uri="{BB962C8B-B14F-4D97-AF65-F5344CB8AC3E}">
        <p14:creationId xmlns:p14="http://schemas.microsoft.com/office/powerpoint/2010/main" val="288012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Rationales of My Design</a:t>
            </a:r>
            <a:endParaRPr lang="en-US" dirty="0"/>
          </a:p>
        </p:txBody>
      </p:sp>
      <p:sp>
        <p:nvSpPr>
          <p:cNvPr id="3" name="Content Placeholder 2"/>
          <p:cNvSpPr>
            <a:spLocks noGrp="1"/>
          </p:cNvSpPr>
          <p:nvPr>
            <p:ph idx="1"/>
          </p:nvPr>
        </p:nvSpPr>
        <p:spPr>
          <a:xfrm>
            <a:off x="838200" y="1548582"/>
            <a:ext cx="10515600" cy="4866966"/>
          </a:xfrm>
        </p:spPr>
        <p:txBody>
          <a:bodyPr>
            <a:normAutofit fontScale="92500" lnSpcReduction="20000"/>
          </a:bodyPr>
          <a:lstStyle/>
          <a:p>
            <a:r>
              <a:rPr lang="en-US" sz="1800" dirty="0" smtClean="0"/>
              <a:t>Django Web Application Framework has a very scalable architecture to support multiple concurrent users with flexible </a:t>
            </a:r>
            <a:r>
              <a:rPr lang="en-US" sz="1800" dirty="0" err="1" smtClean="0"/>
              <a:t>integratability</a:t>
            </a:r>
            <a:r>
              <a:rPr lang="en-US" sz="1800" dirty="0" smtClean="0"/>
              <a:t> with different platforms. It is helpful to structure business logic according to MVC framework. It is  easy to integrate with </a:t>
            </a:r>
            <a:r>
              <a:rPr lang="en-US" sz="1800" dirty="0" err="1" smtClean="0"/>
              <a:t>Pyspark</a:t>
            </a:r>
            <a:r>
              <a:rPr lang="en-US" sz="1800" dirty="0"/>
              <a:t> </a:t>
            </a:r>
            <a:r>
              <a:rPr lang="en-US" sz="1800" dirty="0" smtClean="0"/>
              <a:t>in very mature version python 2.7.</a:t>
            </a:r>
          </a:p>
          <a:p>
            <a:r>
              <a:rPr lang="en-US" sz="1800" dirty="0" smtClean="0"/>
              <a:t>Portfolio Data Sets can be stored in HDFS with an ETL process via </a:t>
            </a:r>
            <a:r>
              <a:rPr lang="en-US" sz="1800" dirty="0" err="1" smtClean="0"/>
              <a:t>Sqoop</a:t>
            </a:r>
            <a:r>
              <a:rPr lang="en-US" sz="1800" dirty="0" smtClean="0"/>
              <a:t> or other ETL applications. In the prototype I used regular text file because of the problems in my Hadoop. However mortgage portfolio records can be stored as parquet files with a schema which will improve disk I/O and usage. Spark can load them faster. </a:t>
            </a:r>
          </a:p>
          <a:p>
            <a:r>
              <a:rPr lang="en-US" sz="1800" dirty="0" smtClean="0"/>
              <a:t>Spark might be used both in standalone mode or integrated with YARN, but since in our assumption the data size to be distribute is %50/50 it is very easy to make resource management by sparing Node1, 2 </a:t>
            </a:r>
            <a:r>
              <a:rPr lang="en-US" sz="1800" dirty="0" err="1" smtClean="0"/>
              <a:t>cpu</a:t>
            </a:r>
            <a:r>
              <a:rPr lang="en-US" sz="1800" dirty="0" smtClean="0"/>
              <a:t> for (1 for Django application and 1 for Spark Kernel Application) and 2GB redundantly we can equally distribute the resources in these servers. Usage of YARN is important in terms of coping with multi-tenancy requirement for concurrent usage YARN creates queues for Spark Application Master Requests and decides which server to create a Spark Application Master. (since you cannot run two spark contexts in a machine at the same time) </a:t>
            </a:r>
          </a:p>
          <a:p>
            <a:r>
              <a:rPr lang="en-US" sz="1800" dirty="0" smtClean="0"/>
              <a:t>Since retrieving from disk will be the highest burden, it will be necessary to use Tachyon over HDFS to enable in memory data lineage of blocks to Spark memory, fault tolerance and RDD sharing between jobs.</a:t>
            </a:r>
          </a:p>
          <a:p>
            <a:r>
              <a:rPr lang="en-US" sz="1800" dirty="0" smtClean="0"/>
              <a:t>I used </a:t>
            </a:r>
            <a:r>
              <a:rPr lang="en-US" sz="1800" dirty="0" err="1" smtClean="0"/>
              <a:t>SQLLite</a:t>
            </a:r>
            <a:r>
              <a:rPr lang="en-US" sz="1800" dirty="0" smtClean="0"/>
              <a:t> RDBMS  because expected macro economical input is in a small scale and it integrates very well with Django Backend. </a:t>
            </a:r>
          </a:p>
          <a:p>
            <a:r>
              <a:rPr lang="en-US" sz="1800" dirty="0" err="1" smtClean="0"/>
              <a:t>SimPy</a:t>
            </a:r>
            <a:r>
              <a:rPr lang="en-US" sz="1800" dirty="0" smtClean="0"/>
              <a:t> python package is used to execute the simulation facilities for the bonus problem handling and prioritizing the balance estimations with random value generation in this data size was a big problem and would increase code complexity. Since </a:t>
            </a:r>
            <a:r>
              <a:rPr lang="en-US" sz="1800" dirty="0" err="1" smtClean="0"/>
              <a:t>simpy</a:t>
            </a:r>
            <a:r>
              <a:rPr lang="en-US" sz="1800" dirty="0" smtClean="0"/>
              <a:t> is written in pure python it is performing very </a:t>
            </a:r>
            <a:r>
              <a:rPr lang="en-US" sz="1800" dirty="0"/>
              <a:t>well. </a:t>
            </a:r>
            <a:r>
              <a:rPr lang="en-US" sz="1800" dirty="0">
                <a:hlinkClick r:id="rId2"/>
              </a:rPr>
              <a:t>https://pythonhosted.org/SimPy/Tutorials/TheBank.htmlhttps://</a:t>
            </a:r>
            <a:r>
              <a:rPr lang="en-US" sz="1800" dirty="0" smtClean="0">
                <a:hlinkClick r:id="rId2"/>
              </a:rPr>
              <a:t>pythonhosted.org/SimPy/Tutorials/TheBank.html</a:t>
            </a:r>
            <a:r>
              <a:rPr lang="en-US" sz="1800" dirty="0" smtClean="0"/>
              <a:t> </a:t>
            </a:r>
          </a:p>
          <a:p>
            <a:r>
              <a:rPr lang="en-US" sz="1800" dirty="0" smtClean="0"/>
              <a:t>Having Hadoop Name Node and Yarn RM in a separate machine is a good design practice an optional part of my design, however they can be also in one of the name nodes</a:t>
            </a:r>
          </a:p>
        </p:txBody>
      </p:sp>
    </p:spTree>
    <p:extLst>
      <p:ext uri="{BB962C8B-B14F-4D97-AF65-F5344CB8AC3E}">
        <p14:creationId xmlns:p14="http://schemas.microsoft.com/office/powerpoint/2010/main" val="21356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2054225"/>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23053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464</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MORTGAGE BALANCE FORECASTING ENGINE CASE STUDY</vt:lpstr>
      <vt:lpstr>Assumptions of My Design</vt:lpstr>
      <vt:lpstr>Proposed Technical Architecture</vt:lpstr>
      <vt:lpstr>Proposed Application Design (1/2)</vt:lpstr>
      <vt:lpstr>Proposed Application Design (2/2)</vt:lpstr>
      <vt:lpstr>Rationales of My Design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 MORGAN FORECASTING ENGINE CASE STUDY</dc:title>
  <dc:creator>Anıl Şener</dc:creator>
  <cp:lastModifiedBy>Anıl Şener</cp:lastModifiedBy>
  <cp:revision>22</cp:revision>
  <dcterms:created xsi:type="dcterms:W3CDTF">2015-05-07T19:09:14Z</dcterms:created>
  <dcterms:modified xsi:type="dcterms:W3CDTF">2015-05-20T17:57:21Z</dcterms:modified>
</cp:coreProperties>
</file>