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zh.wikipedia.org/wiki/%E6%A2%AF%E5%BA%A6%E4%B8%8B%E9%99%8D%E6%B3%95" TargetMode="External"/><Relationship Id="rId3" Type="http://schemas.openxmlformats.org/officeDocument/2006/relationships/hyperlink" Target="http://cs229.stanford.edu/materials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.wikipedia.org/wiki/%E6%9C%BA%E5%99%A8%E5%AD%A6%E4%B9%A0" TargetMode="External"/><Relationship Id="rId3" Type="http://schemas.openxmlformats.org/officeDocument/2006/relationships/hyperlink" Target="https://zh.wikipedia.org/w/index.php?title=%E8%A8%93%E7%B7%B4%E8%B3%87%E6%96%99&amp;action=edit&amp;redlink=1" TargetMode="External"/><Relationship Id="rId4" Type="http://schemas.openxmlformats.org/officeDocument/2006/relationships/hyperlink" Target="https://zh.wikipedia.org/wiki/%E8%BF%B4%E6%AD%B8%E5%88%86%E6%9E%90" TargetMode="External"/><Relationship Id="rId5" Type="http://schemas.openxmlformats.org/officeDocument/2006/relationships/hyperlink" Target="https://zh.wikipedia.org/wiki/%E5%88%86%E7%B1%BB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Stochastic gradient descent（簡稱SGD），</a:t>
            </a:r>
            <a:r>
              <a:rPr lang="en-GB" sz="1400">
                <a:solidFill>
                  <a:srgbClr val="6699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2"/>
              </a:rPr>
              <a:t>Wiki</a:t>
            </a: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上稱為梯度下降法（詳細的數學推倒課程內容可以參考</a:t>
            </a:r>
            <a:r>
              <a:rPr lang="en-GB" sz="1400">
                <a:solidFill>
                  <a:srgbClr val="6699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Stanford ML Course</a:t>
            </a: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，這個老師講解超級清楚！），主要是用來尋找迴歸模型的係數．當初會開始注意這個演算法，在於相較於統計上的迴歸需要一次性的將所有資料一起放入分析（又稱之為Batch Mode），SGD演算法可以單筆單筆資料放入模型中推算（又稱之為Online Mode），雖然精準度不若一次性的算法，但是卻可以即時地根據input的資料動態的調整推估model．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https://blog.gtwang.org/statistics/standford-machine-learning-1/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545454"/>
                </a:solidFill>
                <a:highlight>
                  <a:srgbClr val="FFFFFF"/>
                </a:highlight>
              </a:rPr>
              <a:t>最小二乘法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預測精度：使用OLS進行的預測通常具有低預測偏差高變異。預測精度可以通過收縮一些係數（或甚至使它們為零）。將有一些偏見的增加，但總體預測精度精度會提高。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解釋：對於大量的預測變量，需要找到一個子集它們表現出最強的效應（相關性）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651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如你所見，九個預測變量中有六個的係數設置為零。這是</a:t>
            </a:r>
            <a:b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</a:b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lasso的主要特點：它認為沒有用的任何預測變量，它字面上將它們移出</a:t>
            </a:r>
            <a:b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</a:br>
            <a:r>
              <a:rPr lang="en-GB" sz="1200">
                <a:solidFill>
                  <a:srgbClr val="212121"/>
                </a:solidFill>
                <a:highlight>
                  <a:srgbClr val="FFFFFF"/>
                </a:highlight>
              </a:rPr>
              <a:t>方程通過將它們的係數設置為零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rgbClr val="0000FF"/>
                </a:solidFill>
                <a:highlight>
                  <a:srgbClr val="AD8C62"/>
                </a:highlight>
              </a:rPr>
              <a:t>談的是在已知的一些資料輸入(input data in terms of specific characteristics)項目後，能夠透過模型與對應關係的建構，得到可以預期或是有預測能力的特定資料輸出(predictive output)，這樣的學習過程被稱之為監督式的統計學習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AD8C62"/>
              </a:highlight>
            </a:endParaRPr>
          </a:p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150">
                <a:solidFill>
                  <a:srgbClr val="252525"/>
                </a:solidFill>
              </a:rPr>
              <a:t>監督式學習</a:t>
            </a:r>
            <a:r>
              <a:rPr lang="en-GB" sz="1150">
                <a:solidFill>
                  <a:srgbClr val="252525"/>
                </a:solidFill>
              </a:rPr>
              <a:t>（英語：Supervised learning），是一個</a:t>
            </a:r>
            <a:r>
              <a:rPr lang="en-GB" sz="1150">
                <a:solidFill>
                  <a:srgbClr val="0B0080"/>
                </a:solidFill>
                <a:hlinkClick r:id="rId2"/>
              </a:rPr>
              <a:t>機器學習</a:t>
            </a:r>
            <a:r>
              <a:rPr lang="en-GB" sz="1150">
                <a:solidFill>
                  <a:srgbClr val="252525"/>
                </a:solidFill>
              </a:rPr>
              <a:t>中的方法，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50">
                <a:solidFill>
                  <a:srgbClr val="252525"/>
                </a:solidFill>
              </a:rPr>
              <a:t>可以由訓練資料中學到或建立一個模式（函數 / learning model），並依此模式推測新的實例。</a:t>
            </a:r>
            <a:r>
              <a:rPr lang="en-GB" sz="1150">
                <a:solidFill>
                  <a:srgbClr val="A55858"/>
                </a:solidFill>
                <a:hlinkClick r:id="rId3"/>
              </a:rPr>
              <a:t>訓練資料</a:t>
            </a:r>
            <a:r>
              <a:rPr lang="en-GB" sz="1150">
                <a:solidFill>
                  <a:srgbClr val="252525"/>
                </a:solidFill>
              </a:rPr>
              <a:t>是由輸入物件（通常是向量）和預期輸出所組成。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252525"/>
              </a:solidFill>
            </a:endParaRPr>
          </a:p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50">
                <a:solidFill>
                  <a:srgbClr val="252525"/>
                </a:solidFill>
              </a:rPr>
              <a:t>函數的輸出可以是一個連續的值（稱為</a:t>
            </a:r>
            <a:r>
              <a:rPr lang="en-GB" sz="1150">
                <a:solidFill>
                  <a:srgbClr val="0B0080"/>
                </a:solidFill>
                <a:hlinkClick r:id="rId4"/>
              </a:rPr>
              <a:t>迴歸分析</a:t>
            </a:r>
            <a:r>
              <a:rPr lang="en-GB" sz="1150">
                <a:solidFill>
                  <a:srgbClr val="252525"/>
                </a:solidFill>
              </a:rPr>
              <a:t>），或是預測一個分類標籤（稱作</a:t>
            </a:r>
            <a:r>
              <a:rPr lang="en-GB" sz="1150">
                <a:solidFill>
                  <a:srgbClr val="0B0080"/>
                </a:solidFill>
                <a:hlinkClick r:id="rId5"/>
              </a:rPr>
              <a:t>分類</a:t>
            </a:r>
            <a:r>
              <a:rPr lang="en-GB" sz="1150">
                <a:solidFill>
                  <a:srgbClr val="252525"/>
                </a:solidFill>
              </a:rPr>
              <a:t>）。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50">
                <a:solidFill>
                  <a:srgbClr val="252525"/>
                </a:solidFill>
              </a:rPr>
              <a:t>一個監督式學習者的任務在觀察完一些訓練範例（輸入和預期輸出）後，去預測這個函數對任何可能出現的輸入的值的輸出。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AD8C62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在套索，很多的特徵使它們的係數設置為零，因此從方程中消除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預測變量或特徵被懲罰，但從不設置為零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正如你可以看到，不像套索，嶺回歸沒有分配任何預測因子係數零，</a:t>
            </a:r>
            <a:br>
              <a:rPr lang="en-GB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但它確實使一些非常接近於零。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300">
                <a:solidFill>
                  <a:srgbClr val="11111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當目標變數（target variable，也就是 </a:t>
            </a:r>
            <a:r>
              <a:rPr lang="en-GB" sz="1600">
                <a:solidFill>
                  <a:srgbClr val="11111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-GB" sz="1300">
                <a:solidFill>
                  <a:srgbClr val="11111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y）是連續型（continuous）的變數時，這樣的學習問題就稱為一個回歸（regression）問題，而當目標變數是離散型（discrete）的變數時（例如我們想預測該房屋是獨棟的還是公寓式的），那這個問題就稱為一個分類（classification）問題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根據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Supervised learning, 我們可以把流程畫下來, 如圖所示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這張是一個示意圖，我們先不管圖上的文字說明和直線的方向。先看看這個直線，平面上每個點代表一張照片，頭髮長度和臉的面積分別成為x座標和y座標，直線則是根據統計迴歸的方法，求出一條直線，讓每一個點到這條直線的</a:t>
            </a:r>
            <a:r>
              <a:rPr b="1" lang="en-GB" sz="1300">
                <a:latin typeface="Georgia"/>
                <a:ea typeface="Georgia"/>
                <a:cs typeface="Georgia"/>
                <a:sym typeface="Georgia"/>
              </a:rPr>
              <a:t>距離總合</a:t>
            </a: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最小，也就是說，如果用其他直線，每一個點到那一條直線的距離總合會比較大，代表</a:t>
            </a:r>
            <a:r>
              <a:rPr b="1" lang="en-GB" sz="1300">
                <a:latin typeface="Georgia"/>
                <a:ea typeface="Georgia"/>
                <a:cs typeface="Georgia"/>
                <a:sym typeface="Georgia"/>
              </a:rPr>
              <a:t>錯誤</a:t>
            </a: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(error)比較多。因此這條直線，就是根據我們已經有的資料，求出來的一個</a:t>
            </a:r>
            <a:r>
              <a:rPr b="1" lang="en-GB" sz="1300">
                <a:latin typeface="Georgia"/>
                <a:ea typeface="Georgia"/>
                <a:cs typeface="Georgia"/>
                <a:sym typeface="Georgia"/>
              </a:rPr>
              <a:t>模型</a:t>
            </a: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(model)，讓</a:t>
            </a:r>
            <a:r>
              <a:rPr b="1" lang="en-GB" sz="1300">
                <a:latin typeface="Georgia"/>
                <a:ea typeface="Georgia"/>
                <a:cs typeface="Georgia"/>
                <a:sym typeface="Georgia"/>
              </a:rPr>
              <a:t>預測</a:t>
            </a: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的錯誤(error)最小。之後如果有新的資料(新的照片)，我們就去看裡面的頭髮長度和臉的大小，然後變成平面上的一個資料點。如果這個資料點落在直線的右手邊，我們就</a:t>
            </a:r>
            <a:r>
              <a:rPr b="1" lang="en-GB" sz="1300">
                <a:latin typeface="Georgia"/>
                <a:ea typeface="Georgia"/>
                <a:cs typeface="Georgia"/>
                <a:sym typeface="Georgia"/>
              </a:rPr>
              <a:t>預測</a:t>
            </a: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這一張大頭照是女生，反之則</a:t>
            </a:r>
            <a:r>
              <a:rPr b="1" lang="en-GB" sz="1300">
                <a:latin typeface="Georgia"/>
                <a:ea typeface="Georgia"/>
                <a:cs typeface="Georgia"/>
                <a:sym typeface="Georgia"/>
              </a:rPr>
              <a:t>預測</a:t>
            </a:r>
            <a:r>
              <a:rPr lang="en-GB" sz="1300">
                <a:latin typeface="Georgia"/>
                <a:ea typeface="Georgia"/>
                <a:cs typeface="Georgia"/>
                <a:sym typeface="Georgia"/>
              </a:rPr>
              <a:t>為男生。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iot.gov.tw/Modules/OpenData/OpenData-Details?node=67c40b41-607f-40dd-a9fe-9ca13552e252&amp;id=4181dfd6-a4bd-458a-9757-d399c4d79fa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Chapter 7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Supervised Learning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with MLlib – Regression </a:t>
            </a:r>
            <a:r>
              <a:rPr lang="en-GB"/>
              <a:t>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demo - create RDD &amp; model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val pricesRDD = sc.parallelize(points)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val model = LinearRegressionWithSGD.train(pricesRDD,100,0.0000006,1.0,Vectors.zeros(1))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https://spark.apache.org/docs/1.6.1/api/java/org/apache/spark/mllib/regression/LinearRegressionWithSGD.html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demo - predict price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val prediction = model.predict(Vectors.dense(2500))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F9F9F9"/>
                </a:solidFill>
              </a:rPr>
              <a:t>Stochastic Gradient Descent (SGD)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Gradient Descent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Spark support SGD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Another example demo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highlight>
                  <a:srgbClr val="FBFBFB"/>
                </a:highlight>
              </a:rPr>
              <a:t>小客車動態能耗與碳排放排放係數表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http://www.iot.gov.tw/Modules/OpenData/OpenData-Details?node=67c40b41-607f-40dd-a9fe-9ca13552e252&amp;id=4181dfd6-a4bd-458a-9757-d399c4d79fa0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Demo code - 1 feature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/>
              <a:t>import org.apache.spark.sql.SQLContext</a:t>
            </a:r>
            <a:br>
              <a:rPr lang="en-GB" sz="1200"/>
            </a:br>
            <a:r>
              <a:rPr lang="en-GB" sz="1200"/>
              <a:t>import org.apache.spark.ml.feature.VectorAssembler</a:t>
            </a:r>
            <a:br>
              <a:rPr lang="en-GB" sz="1200"/>
            </a:br>
            <a:r>
              <a:rPr lang="en-GB" sz="1200"/>
              <a:t>import org.apache.spark.mllib.linalg.Vectors</a:t>
            </a:r>
            <a:br>
              <a:rPr lang="en-GB" sz="1200"/>
            </a:br>
            <a:r>
              <a:rPr lang="en-GB" sz="1200"/>
              <a:t>import org.apache.spark.mllib.regression.LabeledPoint</a:t>
            </a:r>
            <a:br>
              <a:rPr lang="en-GB" sz="1200"/>
            </a:br>
            <a:r>
              <a:rPr lang="en-GB" sz="1200"/>
              <a:t>import org.apache.spark.mllib.regression.LinearRegressionWithSGD</a:t>
            </a:r>
            <a:br>
              <a:rPr lang="en-GB" sz="1200"/>
            </a:br>
            <a:br>
              <a:rPr lang="en-GB" sz="1200"/>
            </a:br>
            <a:r>
              <a:rPr lang="en-GB" sz="1200"/>
              <a:t>val sqlContext = new SQLContext(sc)</a:t>
            </a:r>
            <a:br>
              <a:rPr lang="en-GB" sz="1200"/>
            </a:br>
            <a:r>
              <a:rPr lang="en-GB" sz="1200"/>
              <a:t>val df = sqlContext.read.format("com.databricks.spark.csv").option("header", "true").option("inferSchema", "true").load("file:///home/dean/sparkmeetup/sample2.csv")</a:t>
            </a:r>
            <a:br>
              <a:rPr lang="en-GB" sz="1200"/>
            </a:br>
            <a:br>
              <a:rPr lang="en-GB" sz="1200"/>
            </a:br>
            <a:r>
              <a:rPr lang="en-GB" sz="1200"/>
              <a:t>val labeled = df.map(row =&gt; LabeledPoint(row.getDouble(0), Vectors.dense(row.getDouble(1))))</a:t>
            </a:r>
            <a:br>
              <a:rPr lang="en-GB" sz="1200"/>
            </a:br>
            <a:r>
              <a:rPr lang="en-GB" sz="1200"/>
              <a:t>val model = LinearRegressionWithSGD.train(labeled,1000,0.000001,1.0)</a:t>
            </a:r>
            <a:br>
              <a:rPr lang="en-GB" sz="1200"/>
            </a:br>
            <a:br>
              <a:rPr lang="en-GB" sz="1200"/>
            </a:br>
            <a:r>
              <a:rPr lang="en-GB" sz="1200"/>
              <a:t>val prediction = model.predict(Vectors.dense(0.02, 500,0.03,600))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code - 4 features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/>
              <a:t>import org.apache.spark.sql.SQLContext</a:t>
            </a:r>
            <a:br>
              <a:rPr lang="en-GB" sz="1200"/>
            </a:br>
            <a:r>
              <a:rPr lang="en-GB" sz="1200"/>
              <a:t>import org.apache.spark.ml.feature.VectorAssembler</a:t>
            </a:r>
            <a:br>
              <a:rPr lang="en-GB" sz="1200"/>
            </a:br>
            <a:r>
              <a:rPr lang="en-GB" sz="1200"/>
              <a:t>import org.apache.spark.mllib.linalg.Vectors</a:t>
            </a:r>
            <a:br>
              <a:rPr lang="en-GB" sz="1200"/>
            </a:br>
            <a:r>
              <a:rPr lang="en-GB" sz="1200"/>
              <a:t>import org.apache.spark.mllib.regression.LabeledPoint</a:t>
            </a:r>
            <a:br>
              <a:rPr lang="en-GB" sz="1200"/>
            </a:br>
            <a:r>
              <a:rPr lang="en-GB" sz="1200"/>
              <a:t>import org.apache.spark.mllib.regression.LinearRegressionWithSGD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200"/>
            </a:br>
            <a:r>
              <a:rPr lang="en-GB" sz="1200"/>
              <a:t>val sqlContext = new SQLContext(sc)</a:t>
            </a:r>
            <a:br>
              <a:rPr lang="en-GB" sz="1200"/>
            </a:br>
            <a:r>
              <a:rPr lang="en-GB" sz="1200"/>
              <a:t>val df = sqlContext.read.format("com.databricks.spark.csv").option("header", "true").option("inferSchema", "true").load("file:///home/dean/sparkmeetup/sample.csv")</a:t>
            </a:r>
            <a:br>
              <a:rPr lang="en-GB" sz="1200"/>
            </a:br>
            <a:br>
              <a:rPr lang="en-GB" sz="1200"/>
            </a:br>
            <a:r>
              <a:rPr lang="en-GB" sz="1200"/>
              <a:t>val labeled = df.map(row =&gt; LabeledPoint(row.getDouble(0), Vectors.dense(row.getDouble(1),row.getDouble(2),row.getDouble(3),row.getDouble(4))))</a:t>
            </a:r>
            <a:br>
              <a:rPr lang="en-GB" sz="1200"/>
            </a:br>
            <a:r>
              <a:rPr lang="en-GB" sz="1200"/>
              <a:t>val model = LinearRegressionWithSGD.train(labeled,1000,0.000001,1.0)</a:t>
            </a:r>
            <a:br>
              <a:rPr lang="en-GB" sz="1200"/>
            </a:br>
            <a:br>
              <a:rPr lang="en-GB" sz="1200"/>
            </a:br>
            <a:r>
              <a:rPr lang="en-GB" sz="1200"/>
              <a:t>val prediction = model.predict(Vectors.dense(0.02, 500,0.03,600))  </a:t>
            </a:r>
            <a:br>
              <a:rPr lang="en-GB" sz="1200"/>
            </a:br>
            <a:br>
              <a:rPr lang="en-GB" sz="1200"/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Linear regression with lasso 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 method for linear regression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Minimizes the usual sum of squared errors, with a bound on the sum of the absolute values of the coeffcients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Ordinary least squares(OLS) 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Prediction accuracy 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Interpretation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Sample data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150" y="2315103"/>
            <a:ext cx="9144000" cy="159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demo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import org.apache.spark.mllib.linalg.Vectors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import org.apache.spark.mllib.regression.LabeledPoint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import org.apache.spark.mllib.regression.LassoWithSGD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val points = Array(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LabeledPoint(1,Vectors.dense(5,3,1,2,1,3,2,2,1)),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LabeledPoint(2,Vectors.dense(9,8,8,9,7,9,8,7,9))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)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val rdd = sc.parallelize(points)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demo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val model = LassoWithSGD.train(rdd,100,0.02,2.0)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model.weights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org.apache.spark.mllib.linalg.Vector = [0.13455106581619633,0.0224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0732644670294,0.0,0.0,0.0,0.01360995990267153,0.0,0.0,0.0]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/>
              <a:t>https://spark.apache.org/docs/1.5.1/api/java/org/apache/spark/mllib/regression/LassoWithSGD.html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Supervised learning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Definition : Supervised learning is the machine learning task of inferring a function from labeled training data.  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ridge regression  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An alternate way to lasso to improve prediction quality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Different from lasso : in lasso, a lot of features get their coeffcients set to zero and, therefore, eliminated from an equation.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400">
                <a:solidFill>
                  <a:srgbClr val="000000"/>
                </a:solidFill>
              </a:rPr>
              <a:t>In ridge, predictors or features are penalized, but are never set to zero.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demo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import org.apache.spark.mllib.linalg.Vectors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import org.apache.spark.mllib.regression.LabeledPoint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import org.apache.spark.mllib.regression.RidgeRegressionWithSGD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val points = Array(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LabeledPoint(1,Vectors.dense(5,3,1,2,1,3,2,2,1)),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LabeledPoint(2,Vectors.dense(9,8,8,9,7,9,8,7,9))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)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val rdd = sc.parallelize(points)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demo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val model = RidgeRegressionWithSGD.train(rdd,100,0.02,2.0)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model.weights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    org.apache.spark.mllib.linalg.Vector = [0.049805969577244584,0.029</a:t>
            </a:r>
          </a:p>
          <a:p>
            <a:pPr indent="165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8</a:t>
            </a:r>
            <a:r>
              <a:rPr lang="en-GB" sz="1400">
                <a:solidFill>
                  <a:srgbClr val="000000"/>
                </a:solidFill>
              </a:rPr>
              <a:t>83581746346748,0.009961193915448916,0.019922387830897833,0.009961</a:t>
            </a:r>
          </a:p>
          <a:p>
            <a:pPr indent="165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193915448916,0.029883581746346748,0.019922387830897833,0.019922387</a:t>
            </a:r>
          </a:p>
          <a:p>
            <a:pPr indent="1651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830897833,0.009961193915448916]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http://spark.apache.org/docs/1.0.0/api/java/org/apache/spark/mllib/regression/RidgeRegressionWithSGD.html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Supervised learning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Two Steps :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Train the algorithm with training dataset 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Use test dataset to ask another set of questions to the trained algorithm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lang="en-GB"/>
              <a:t>Two types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FF0000"/>
                </a:solidFill>
              </a:rPr>
              <a:t>Regression</a:t>
            </a: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en-GB">
                <a:solidFill>
                  <a:srgbClr val="000000"/>
                </a:solidFill>
              </a:rPr>
              <a:t>Classifcation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WorkFlow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Hypothesis : model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X : input data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h(x) : outcome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752" y="1050575"/>
            <a:ext cx="3700925" cy="37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 linear regression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 : </a:t>
            </a:r>
            <a:r>
              <a:rPr lang="en-GB">
                <a:solidFill>
                  <a:srgbClr val="000000"/>
                </a:solidFill>
              </a:rPr>
              <a:t>the sizes and prices of houses in the City of Saratoga, CA, in early 2014 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578150"/>
            <a:ext cx="65151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49" y="439224"/>
            <a:ext cx="7372750" cy="4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demo - import required lib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import org.apache.spark.mllib.linalg.Vectors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import org.apache.spark.mllib.regression.LabeledPoint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import org.apache.spark.mllib.regression.LinearRegressionWithSGD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demo - collect all training data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val points = Array(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LabeledPoint(1620000,Vectors.dense(2100)),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LabeledPoint(1690000,Vectors.dense(2300)),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LabeledPoint(1400000,Vectors.dense(2046)),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LabeledPoint(2000000,Vectors.dense(4314)),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LabeledPoint(1060000,Vectors.dense(1244)),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LabeledPoint(3830000,Vectors.dense(4608)),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LabeledPoint(1230000,Vectors.dense(2173)),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LabeledPoint(2400000,Vectors.dense(2750)),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LabeledPoint(3380000,Vectors.dense(4010)),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LabeledPoint(1480000,Vectors.dense(1959))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)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