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6"/>
  </p:notesMasterIdLst>
  <p:sldIdLst>
    <p:sldId id="387" r:id="rId2"/>
    <p:sldId id="465" r:id="rId3"/>
    <p:sldId id="475" r:id="rId4"/>
    <p:sldId id="508" r:id="rId5"/>
    <p:sldId id="476" r:id="rId6"/>
    <p:sldId id="477" r:id="rId7"/>
    <p:sldId id="516" r:id="rId8"/>
    <p:sldId id="478" r:id="rId9"/>
    <p:sldId id="479" r:id="rId10"/>
    <p:sldId id="480" r:id="rId11"/>
    <p:sldId id="517" r:id="rId12"/>
    <p:sldId id="481" r:id="rId13"/>
    <p:sldId id="484" r:id="rId14"/>
    <p:sldId id="485" r:id="rId15"/>
    <p:sldId id="486" r:id="rId16"/>
    <p:sldId id="488" r:id="rId17"/>
    <p:sldId id="487" r:id="rId18"/>
    <p:sldId id="489" r:id="rId19"/>
    <p:sldId id="490" r:id="rId20"/>
    <p:sldId id="512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518" r:id="rId29"/>
    <p:sldId id="519" r:id="rId30"/>
    <p:sldId id="498" r:id="rId31"/>
    <p:sldId id="513" r:id="rId32"/>
    <p:sldId id="514" r:id="rId33"/>
    <p:sldId id="520" r:id="rId34"/>
    <p:sldId id="521" r:id="rId35"/>
    <p:sldId id="522" r:id="rId36"/>
    <p:sldId id="515" r:id="rId37"/>
    <p:sldId id="524" r:id="rId38"/>
    <p:sldId id="509" r:id="rId39"/>
    <p:sldId id="523" r:id="rId40"/>
    <p:sldId id="525" r:id="rId41"/>
    <p:sldId id="526" r:id="rId42"/>
    <p:sldId id="527" r:id="rId43"/>
    <p:sldId id="528" r:id="rId44"/>
    <p:sldId id="511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0066FF"/>
    <a:srgbClr val="FF99FF"/>
    <a:srgbClr val="F6910A"/>
    <a:srgbClr val="FFCC00"/>
    <a:srgbClr val="00CC00"/>
    <a:srgbClr val="E2AC00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24" autoAdjust="0"/>
  </p:normalViewPr>
  <p:slideViewPr>
    <p:cSldViewPr>
      <p:cViewPr>
        <p:scale>
          <a:sx n="70" d="100"/>
          <a:sy n="70" d="100"/>
        </p:scale>
        <p:origin x="-141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1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E66B5-9E7B-4DF9-8027-850E2704726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0ABC256-C913-42C8-877E-2FF7200B8A65}">
      <dgm:prSet phldrT="[文字]"/>
      <dgm:spPr/>
      <dgm:t>
        <a:bodyPr/>
        <a:lstStyle/>
        <a:p>
          <a:r>
            <a:rPr lang="en-US" altLang="zh-TW" b="1" dirty="0" smtClean="0"/>
            <a:t>Transformations</a:t>
          </a:r>
          <a:endParaRPr lang="zh-TW" altLang="en-US" b="1" dirty="0"/>
        </a:p>
      </dgm:t>
    </dgm:pt>
    <dgm:pt modelId="{830A3924-B70A-4B07-996E-0E415B9CDE0F}" type="parTrans" cxnId="{A25960C8-C942-4D5D-9082-0A5CDD2F7449}">
      <dgm:prSet/>
      <dgm:spPr/>
      <dgm:t>
        <a:bodyPr/>
        <a:lstStyle/>
        <a:p>
          <a:endParaRPr lang="zh-TW" altLang="en-US"/>
        </a:p>
      </dgm:t>
    </dgm:pt>
    <dgm:pt modelId="{129C04D0-C995-472A-AC18-27F45574D480}" type="sibTrans" cxnId="{A25960C8-C942-4D5D-9082-0A5CDD2F7449}">
      <dgm:prSet/>
      <dgm:spPr/>
      <dgm:t>
        <a:bodyPr/>
        <a:lstStyle/>
        <a:p>
          <a:endParaRPr lang="zh-TW" altLang="en-US"/>
        </a:p>
      </dgm:t>
    </dgm:pt>
    <dgm:pt modelId="{ECFAF062-2672-477A-A21B-A1ECD305EA2A}">
      <dgm:prSet phldrT="[文字]"/>
      <dgm:spPr/>
      <dgm:t>
        <a:bodyPr/>
        <a:lstStyle/>
        <a:p>
          <a:r>
            <a:rPr lang="en-US" altLang="zh-TW" dirty="0" smtClean="0"/>
            <a:t>map</a:t>
          </a:r>
          <a:endParaRPr lang="zh-TW" altLang="en-US" dirty="0"/>
        </a:p>
      </dgm:t>
    </dgm:pt>
    <dgm:pt modelId="{32821660-8349-487F-AA07-5F755E252E7F}" type="parTrans" cxnId="{E02E5C5E-AA19-4347-975D-2FE3E83E3E99}">
      <dgm:prSet/>
      <dgm:spPr/>
      <dgm:t>
        <a:bodyPr/>
        <a:lstStyle/>
        <a:p>
          <a:endParaRPr lang="zh-TW" altLang="en-US"/>
        </a:p>
      </dgm:t>
    </dgm:pt>
    <dgm:pt modelId="{2F4D2549-0105-4CD9-99DD-D57CA1935F5F}" type="sibTrans" cxnId="{E02E5C5E-AA19-4347-975D-2FE3E83E3E99}">
      <dgm:prSet/>
      <dgm:spPr/>
      <dgm:t>
        <a:bodyPr/>
        <a:lstStyle/>
        <a:p>
          <a:endParaRPr lang="zh-TW" altLang="en-US"/>
        </a:p>
      </dgm:t>
    </dgm:pt>
    <dgm:pt modelId="{DE6534EF-84DB-4862-9CA8-6B4F0A6456CE}">
      <dgm:prSet phldrT="[文字]"/>
      <dgm:spPr/>
      <dgm:t>
        <a:bodyPr/>
        <a:lstStyle/>
        <a:p>
          <a:r>
            <a:rPr lang="en-US" altLang="zh-TW" dirty="0" smtClean="0"/>
            <a:t>filter</a:t>
          </a:r>
          <a:endParaRPr lang="zh-TW" altLang="en-US" dirty="0"/>
        </a:p>
      </dgm:t>
    </dgm:pt>
    <dgm:pt modelId="{3DEB38B5-CB8A-406C-B933-9CB3E805ED9F}" type="parTrans" cxnId="{A03FE0D2-799D-4645-8074-E2A9EB9ECB27}">
      <dgm:prSet/>
      <dgm:spPr/>
      <dgm:t>
        <a:bodyPr/>
        <a:lstStyle/>
        <a:p>
          <a:endParaRPr lang="zh-TW" altLang="en-US"/>
        </a:p>
      </dgm:t>
    </dgm:pt>
    <dgm:pt modelId="{9AB567E7-D05E-44F0-933F-CDB32887C8BF}" type="sibTrans" cxnId="{A03FE0D2-799D-4645-8074-E2A9EB9ECB27}">
      <dgm:prSet/>
      <dgm:spPr/>
      <dgm:t>
        <a:bodyPr/>
        <a:lstStyle/>
        <a:p>
          <a:endParaRPr lang="zh-TW" altLang="en-US"/>
        </a:p>
      </dgm:t>
    </dgm:pt>
    <dgm:pt modelId="{6CB00597-6035-4EF8-A2F1-2FC5686A74D9}">
      <dgm:prSet phldrT="[文字]"/>
      <dgm:spPr/>
      <dgm:t>
        <a:bodyPr/>
        <a:lstStyle/>
        <a:p>
          <a:r>
            <a:rPr lang="en-US" altLang="zh-TW" b="1" dirty="0" smtClean="0"/>
            <a:t>Actions</a:t>
          </a:r>
          <a:endParaRPr lang="zh-TW" altLang="en-US" b="1" dirty="0"/>
        </a:p>
      </dgm:t>
    </dgm:pt>
    <dgm:pt modelId="{AFBFF5A2-164C-4A25-BE57-A99ED8F2B7E9}" type="parTrans" cxnId="{38559019-F81E-4AC7-A91D-A014AB4CE8AF}">
      <dgm:prSet/>
      <dgm:spPr/>
      <dgm:t>
        <a:bodyPr/>
        <a:lstStyle/>
        <a:p>
          <a:endParaRPr lang="zh-TW" altLang="en-US"/>
        </a:p>
      </dgm:t>
    </dgm:pt>
    <dgm:pt modelId="{3EC219C1-6833-489D-B254-D894EBB9B24C}" type="sibTrans" cxnId="{38559019-F81E-4AC7-A91D-A014AB4CE8AF}">
      <dgm:prSet/>
      <dgm:spPr/>
      <dgm:t>
        <a:bodyPr/>
        <a:lstStyle/>
        <a:p>
          <a:endParaRPr lang="zh-TW" altLang="en-US"/>
        </a:p>
      </dgm:t>
    </dgm:pt>
    <dgm:pt modelId="{5A5EBCFD-987A-4FDD-8AFD-467D422237FF}">
      <dgm:prSet phldrT="[文字]"/>
      <dgm:spPr/>
      <dgm:t>
        <a:bodyPr/>
        <a:lstStyle/>
        <a:p>
          <a:r>
            <a:rPr lang="en-US" altLang="zh-TW" dirty="0" smtClean="0"/>
            <a:t>collect</a:t>
          </a:r>
          <a:endParaRPr lang="zh-TW" altLang="en-US" dirty="0"/>
        </a:p>
      </dgm:t>
    </dgm:pt>
    <dgm:pt modelId="{0022FE20-4A44-46A9-B52F-F799B95B9DE3}" type="parTrans" cxnId="{EBA1EB8A-F884-4D1A-B86C-A04357AB9264}">
      <dgm:prSet/>
      <dgm:spPr/>
      <dgm:t>
        <a:bodyPr/>
        <a:lstStyle/>
        <a:p>
          <a:endParaRPr lang="zh-TW" altLang="en-US"/>
        </a:p>
      </dgm:t>
    </dgm:pt>
    <dgm:pt modelId="{C02D0702-1C32-40A4-9F82-49453592FBA2}" type="sibTrans" cxnId="{EBA1EB8A-F884-4D1A-B86C-A04357AB9264}">
      <dgm:prSet/>
      <dgm:spPr/>
      <dgm:t>
        <a:bodyPr/>
        <a:lstStyle/>
        <a:p>
          <a:endParaRPr lang="zh-TW" altLang="en-US"/>
        </a:p>
      </dgm:t>
    </dgm:pt>
    <dgm:pt modelId="{077D30DF-1371-438A-B8EB-07D06F015226}">
      <dgm:prSet phldrT="[文字]"/>
      <dgm:spPr/>
      <dgm:t>
        <a:bodyPr/>
        <a:lstStyle/>
        <a:p>
          <a:r>
            <a:rPr lang="en-US" altLang="zh-TW" dirty="0" smtClean="0"/>
            <a:t>count</a:t>
          </a:r>
          <a:endParaRPr lang="zh-TW" altLang="en-US" dirty="0"/>
        </a:p>
      </dgm:t>
    </dgm:pt>
    <dgm:pt modelId="{4191785B-EFC9-4176-9D4F-77A09C38F195}" type="parTrans" cxnId="{65EA13B4-C560-4A57-A518-DEF1AC2D983B}">
      <dgm:prSet/>
      <dgm:spPr/>
      <dgm:t>
        <a:bodyPr/>
        <a:lstStyle/>
        <a:p>
          <a:endParaRPr lang="zh-TW" altLang="en-US"/>
        </a:p>
      </dgm:t>
    </dgm:pt>
    <dgm:pt modelId="{131A97C6-6F03-4DFE-AF57-993F4E2AF248}" type="sibTrans" cxnId="{65EA13B4-C560-4A57-A518-DEF1AC2D983B}">
      <dgm:prSet/>
      <dgm:spPr/>
      <dgm:t>
        <a:bodyPr/>
        <a:lstStyle/>
        <a:p>
          <a:endParaRPr lang="zh-TW" altLang="en-US"/>
        </a:p>
      </dgm:t>
    </dgm:pt>
    <dgm:pt modelId="{AA5EA624-A8E3-42A9-998B-AF2D55547131}">
      <dgm:prSet phldrT="[文字]"/>
      <dgm:spPr/>
      <dgm:t>
        <a:bodyPr/>
        <a:lstStyle/>
        <a:p>
          <a:r>
            <a:rPr lang="en-US" altLang="zh-TW" dirty="0" err="1" smtClean="0"/>
            <a:t>flatMap</a:t>
          </a:r>
          <a:endParaRPr lang="zh-TW" altLang="en-US" dirty="0"/>
        </a:p>
      </dgm:t>
    </dgm:pt>
    <dgm:pt modelId="{75C405C5-8246-4CE7-BE3B-40DA750EE964}" type="parTrans" cxnId="{20A75554-169E-4BAB-8A5C-7025190EBAAB}">
      <dgm:prSet/>
      <dgm:spPr/>
    </dgm:pt>
    <dgm:pt modelId="{E2098351-D2C0-47B8-9CFD-F33728E1A7AA}" type="sibTrans" cxnId="{20A75554-169E-4BAB-8A5C-7025190EBAAB}">
      <dgm:prSet/>
      <dgm:spPr/>
    </dgm:pt>
    <dgm:pt modelId="{1FC72E3D-2C1E-4676-8825-95EA4780ADDC}">
      <dgm:prSet phldrT="[文字]"/>
      <dgm:spPr/>
      <dgm:t>
        <a:bodyPr/>
        <a:lstStyle/>
        <a:p>
          <a:r>
            <a:rPr lang="en-US" altLang="zh-TW" dirty="0" smtClean="0"/>
            <a:t>distinct</a:t>
          </a:r>
          <a:endParaRPr lang="zh-TW" altLang="en-US" dirty="0"/>
        </a:p>
      </dgm:t>
    </dgm:pt>
    <dgm:pt modelId="{2C1BA68B-1D9C-4641-841A-269D05721119}" type="parTrans" cxnId="{1E163CB7-FF33-4EED-957F-F219B2C17F3F}">
      <dgm:prSet/>
      <dgm:spPr/>
    </dgm:pt>
    <dgm:pt modelId="{ADAA6DB4-063E-4C4B-BEE6-210D5C6ABCE8}" type="sibTrans" cxnId="{1E163CB7-FF33-4EED-957F-F219B2C17F3F}">
      <dgm:prSet/>
      <dgm:spPr/>
    </dgm:pt>
    <dgm:pt modelId="{5DAAB4D5-D528-486C-A9F4-DB293ED464F4}">
      <dgm:prSet phldrT="[文字]"/>
      <dgm:spPr/>
      <dgm:t>
        <a:bodyPr/>
        <a:lstStyle/>
        <a:p>
          <a:r>
            <a:rPr lang="en-US" altLang="zh-TW" dirty="0" smtClean="0"/>
            <a:t>union</a:t>
          </a:r>
          <a:endParaRPr lang="zh-TW" altLang="en-US" dirty="0"/>
        </a:p>
      </dgm:t>
    </dgm:pt>
    <dgm:pt modelId="{DC170DF3-D3C4-4D9E-91B9-6FA29734B3C7}" type="parTrans" cxnId="{68A0572B-7842-45AF-B904-5CA2421478D6}">
      <dgm:prSet/>
      <dgm:spPr/>
    </dgm:pt>
    <dgm:pt modelId="{87459EE4-C761-4822-8106-8CD84CAB5566}" type="sibTrans" cxnId="{68A0572B-7842-45AF-B904-5CA2421478D6}">
      <dgm:prSet/>
      <dgm:spPr/>
    </dgm:pt>
    <dgm:pt modelId="{270E9055-1815-4108-8A6D-BB4A97303A90}">
      <dgm:prSet phldrT="[文字]"/>
      <dgm:spPr/>
      <dgm:t>
        <a:bodyPr/>
        <a:lstStyle/>
        <a:p>
          <a:r>
            <a:rPr lang="en-US" altLang="zh-TW" dirty="0" err="1" smtClean="0">
              <a:solidFill>
                <a:schemeClr val="accent6">
                  <a:lumMod val="75000"/>
                </a:schemeClr>
              </a:solidFill>
            </a:rPr>
            <a:t>groupByKey</a:t>
          </a:r>
          <a:endParaRPr lang="zh-TW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F031BA67-48D0-4BED-8425-0A87ACA38FB1}" type="parTrans" cxnId="{F288D950-974A-4AD2-A981-49354DE883B4}">
      <dgm:prSet/>
      <dgm:spPr/>
    </dgm:pt>
    <dgm:pt modelId="{F6A16693-BE69-412D-A49B-DD676DF368DC}" type="sibTrans" cxnId="{F288D950-974A-4AD2-A981-49354DE883B4}">
      <dgm:prSet/>
      <dgm:spPr/>
    </dgm:pt>
    <dgm:pt modelId="{AE8C8A02-99D6-43CE-9AC7-6C0B73869D63}">
      <dgm:prSet phldrT="[文字]"/>
      <dgm:spPr/>
      <dgm:t>
        <a:bodyPr/>
        <a:lstStyle/>
        <a:p>
          <a:r>
            <a:rPr lang="en-US" altLang="zh-TW" dirty="0" err="1" smtClean="0">
              <a:solidFill>
                <a:schemeClr val="accent6">
                  <a:lumMod val="75000"/>
                </a:schemeClr>
              </a:solidFill>
            </a:rPr>
            <a:t>reduceByKey</a:t>
          </a:r>
          <a:endParaRPr lang="zh-TW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3C385F02-7572-4802-A411-3D88B11326A7}" type="parTrans" cxnId="{414C593F-E7A0-433C-B7E7-9CF1006A48FF}">
      <dgm:prSet/>
      <dgm:spPr/>
    </dgm:pt>
    <dgm:pt modelId="{93640F1B-EC56-4E51-9727-A2D74D1C27C8}" type="sibTrans" cxnId="{414C593F-E7A0-433C-B7E7-9CF1006A48FF}">
      <dgm:prSet/>
      <dgm:spPr/>
    </dgm:pt>
    <dgm:pt modelId="{B57F6DB7-5B27-469D-B39C-7A92C96FE7A3}">
      <dgm:prSet phldrT="[文字]"/>
      <dgm:spPr/>
      <dgm:t>
        <a:bodyPr/>
        <a:lstStyle/>
        <a:p>
          <a:r>
            <a:rPr lang="en-US" altLang="zh-TW" dirty="0" smtClean="0">
              <a:solidFill>
                <a:schemeClr val="accent6">
                  <a:lumMod val="75000"/>
                </a:schemeClr>
              </a:solidFill>
            </a:rPr>
            <a:t>Join</a:t>
          </a:r>
          <a:endParaRPr lang="zh-TW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104DD30E-E097-47A0-8ACD-1B95D9A21B4A}" type="parTrans" cxnId="{9D321381-D2EA-4289-9EA3-1056E81E9F57}">
      <dgm:prSet/>
      <dgm:spPr/>
    </dgm:pt>
    <dgm:pt modelId="{E49ADD01-94EC-40EA-8924-CFFF529D0E9A}" type="sibTrans" cxnId="{9D321381-D2EA-4289-9EA3-1056E81E9F57}">
      <dgm:prSet/>
      <dgm:spPr/>
    </dgm:pt>
    <dgm:pt modelId="{BCA9831C-9E7A-4FCE-93F9-2CF940194A72}">
      <dgm:prSet phldrT="[文字]"/>
      <dgm:spPr/>
      <dgm:t>
        <a:bodyPr/>
        <a:lstStyle/>
        <a:p>
          <a:r>
            <a:rPr lang="en-US" altLang="zh-TW" dirty="0" err="1" smtClean="0"/>
            <a:t>foreach</a:t>
          </a:r>
          <a:endParaRPr lang="zh-TW" altLang="en-US" dirty="0"/>
        </a:p>
      </dgm:t>
    </dgm:pt>
    <dgm:pt modelId="{3EAEE17B-76CB-465C-8AB1-7564B611A231}" type="parTrans" cxnId="{757B389F-2EC1-48D3-8076-38BEC1975234}">
      <dgm:prSet/>
      <dgm:spPr/>
    </dgm:pt>
    <dgm:pt modelId="{FD18CD6D-358B-4DA5-BDAB-848AE30A2858}" type="sibTrans" cxnId="{757B389F-2EC1-48D3-8076-38BEC1975234}">
      <dgm:prSet/>
      <dgm:spPr/>
    </dgm:pt>
    <dgm:pt modelId="{17F83BB9-7810-4C7A-B344-25110430D50D}">
      <dgm:prSet phldrT="[文字]"/>
      <dgm:spPr/>
      <dgm:t>
        <a:bodyPr/>
        <a:lstStyle/>
        <a:p>
          <a:r>
            <a:rPr lang="en-US" altLang="zh-TW" dirty="0" smtClean="0"/>
            <a:t>first</a:t>
          </a:r>
          <a:endParaRPr lang="zh-TW" altLang="en-US" dirty="0"/>
        </a:p>
      </dgm:t>
    </dgm:pt>
    <dgm:pt modelId="{384B7C26-6F4A-48AE-814A-A54B28DC0C40}" type="parTrans" cxnId="{B123E184-EBE5-4B5C-90B7-1BC89C92342B}">
      <dgm:prSet/>
      <dgm:spPr/>
    </dgm:pt>
    <dgm:pt modelId="{72BB3210-DCEB-47AF-902F-467056BB3D96}" type="sibTrans" cxnId="{B123E184-EBE5-4B5C-90B7-1BC89C92342B}">
      <dgm:prSet/>
      <dgm:spPr/>
    </dgm:pt>
    <dgm:pt modelId="{40E5289B-7AE4-4682-9338-974A86B65CD3}">
      <dgm:prSet phldrT="[文字]"/>
      <dgm:spPr/>
      <dgm:t>
        <a:bodyPr/>
        <a:lstStyle/>
        <a:p>
          <a:r>
            <a:rPr lang="en-US" altLang="zh-TW" dirty="0" err="1" smtClean="0"/>
            <a:t>saveAsTextFile</a:t>
          </a:r>
          <a:endParaRPr lang="zh-TW" altLang="en-US" dirty="0"/>
        </a:p>
      </dgm:t>
    </dgm:pt>
    <dgm:pt modelId="{215BA6D9-A192-4DF1-8CFE-511970416E5E}" type="parTrans" cxnId="{366FCA0C-B589-4D46-85BA-5ED00E4BFFF2}">
      <dgm:prSet/>
      <dgm:spPr/>
    </dgm:pt>
    <dgm:pt modelId="{42A6ACA8-D64C-45A5-89A5-23298F4C2495}" type="sibTrans" cxnId="{366FCA0C-B589-4D46-85BA-5ED00E4BFFF2}">
      <dgm:prSet/>
      <dgm:spPr/>
    </dgm:pt>
    <dgm:pt modelId="{706C6B32-2F61-4E8C-86C9-92779CFA828E}" type="pres">
      <dgm:prSet presAssocID="{C65E66B5-9E7B-4DF9-8027-850E270472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A2BC6A9-4FCB-4C0D-9DE5-28575D5609F3}" type="pres">
      <dgm:prSet presAssocID="{40ABC256-C913-42C8-877E-2FF7200B8A65}" presName="composite" presStyleCnt="0"/>
      <dgm:spPr/>
    </dgm:pt>
    <dgm:pt modelId="{4A9D9E66-A34B-47DD-9CA3-E9A64C2CEF46}" type="pres">
      <dgm:prSet presAssocID="{40ABC256-C913-42C8-877E-2FF7200B8A6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26A7BC-86C3-4AFF-A2AF-BAF3E8D7ECE2}" type="pres">
      <dgm:prSet presAssocID="{40ABC256-C913-42C8-877E-2FF7200B8A6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5B53E4-5AA6-47B4-A8AB-392D9F81AFF4}" type="pres">
      <dgm:prSet presAssocID="{129C04D0-C995-472A-AC18-27F45574D480}" presName="space" presStyleCnt="0"/>
      <dgm:spPr/>
    </dgm:pt>
    <dgm:pt modelId="{758C4E3F-1037-4BA1-8DCC-E120548B3D56}" type="pres">
      <dgm:prSet presAssocID="{6CB00597-6035-4EF8-A2F1-2FC5686A74D9}" presName="composite" presStyleCnt="0"/>
      <dgm:spPr/>
    </dgm:pt>
    <dgm:pt modelId="{88AFE065-7A11-44B6-A87A-3FD03AF9716B}" type="pres">
      <dgm:prSet presAssocID="{6CB00597-6035-4EF8-A2F1-2FC5686A74D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6456DA-D5FE-4356-A057-944611C3828A}" type="pres">
      <dgm:prSet presAssocID="{6CB00597-6035-4EF8-A2F1-2FC5686A74D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321381-D2EA-4289-9EA3-1056E81E9F57}" srcId="{40ABC256-C913-42C8-877E-2FF7200B8A65}" destId="{B57F6DB7-5B27-469D-B39C-7A92C96FE7A3}" srcOrd="7" destOrd="0" parTransId="{104DD30E-E097-47A0-8ACD-1B95D9A21B4A}" sibTransId="{E49ADD01-94EC-40EA-8924-CFFF529D0E9A}"/>
    <dgm:cxn modelId="{F288D950-974A-4AD2-A981-49354DE883B4}" srcId="{40ABC256-C913-42C8-877E-2FF7200B8A65}" destId="{270E9055-1815-4108-8A6D-BB4A97303A90}" srcOrd="5" destOrd="0" parTransId="{F031BA67-48D0-4BED-8425-0A87ACA38FB1}" sibTransId="{F6A16693-BE69-412D-A49B-DD676DF368DC}"/>
    <dgm:cxn modelId="{EBA1EB8A-F884-4D1A-B86C-A04357AB9264}" srcId="{6CB00597-6035-4EF8-A2F1-2FC5686A74D9}" destId="{5A5EBCFD-987A-4FDD-8AFD-467D422237FF}" srcOrd="0" destOrd="0" parTransId="{0022FE20-4A44-46A9-B52F-F799B95B9DE3}" sibTransId="{C02D0702-1C32-40A4-9F82-49453592FBA2}"/>
    <dgm:cxn modelId="{68A0572B-7842-45AF-B904-5CA2421478D6}" srcId="{40ABC256-C913-42C8-877E-2FF7200B8A65}" destId="{5DAAB4D5-D528-486C-A9F4-DB293ED464F4}" srcOrd="4" destOrd="0" parTransId="{DC170DF3-D3C4-4D9E-91B9-6FA29734B3C7}" sibTransId="{87459EE4-C761-4822-8106-8CD84CAB5566}"/>
    <dgm:cxn modelId="{2D88BBD7-C5E6-47CA-A189-2797F301051A}" type="presOf" srcId="{ECFAF062-2672-477A-A21B-A1ECD305EA2A}" destId="{6F26A7BC-86C3-4AFF-A2AF-BAF3E8D7ECE2}" srcOrd="0" destOrd="0" presId="urn:microsoft.com/office/officeart/2005/8/layout/hList1"/>
    <dgm:cxn modelId="{65EA13B4-C560-4A57-A518-DEF1AC2D983B}" srcId="{6CB00597-6035-4EF8-A2F1-2FC5686A74D9}" destId="{077D30DF-1371-438A-B8EB-07D06F015226}" srcOrd="1" destOrd="0" parTransId="{4191785B-EFC9-4176-9D4F-77A09C38F195}" sibTransId="{131A97C6-6F03-4DFE-AF57-993F4E2AF248}"/>
    <dgm:cxn modelId="{757B389F-2EC1-48D3-8076-38BEC1975234}" srcId="{6CB00597-6035-4EF8-A2F1-2FC5686A74D9}" destId="{BCA9831C-9E7A-4FCE-93F9-2CF940194A72}" srcOrd="2" destOrd="0" parTransId="{3EAEE17B-76CB-465C-8AB1-7564B611A231}" sibTransId="{FD18CD6D-358B-4DA5-BDAB-848AE30A2858}"/>
    <dgm:cxn modelId="{79C49661-0DA6-4FDF-80B0-5A30473E9254}" type="presOf" srcId="{DE6534EF-84DB-4862-9CA8-6B4F0A6456CE}" destId="{6F26A7BC-86C3-4AFF-A2AF-BAF3E8D7ECE2}" srcOrd="0" destOrd="2" presId="urn:microsoft.com/office/officeart/2005/8/layout/hList1"/>
    <dgm:cxn modelId="{0EFBF0D1-6DD9-4027-A698-FC83D4275438}" type="presOf" srcId="{1FC72E3D-2C1E-4676-8825-95EA4780ADDC}" destId="{6F26A7BC-86C3-4AFF-A2AF-BAF3E8D7ECE2}" srcOrd="0" destOrd="3" presId="urn:microsoft.com/office/officeart/2005/8/layout/hList1"/>
    <dgm:cxn modelId="{0AD4F5BB-E892-448D-ACF9-6FD5D410E14D}" type="presOf" srcId="{077D30DF-1371-438A-B8EB-07D06F015226}" destId="{7F6456DA-D5FE-4356-A057-944611C3828A}" srcOrd="0" destOrd="1" presId="urn:microsoft.com/office/officeart/2005/8/layout/hList1"/>
    <dgm:cxn modelId="{B5126A77-FBCB-4AF1-A5D4-4992C46ECD3D}" type="presOf" srcId="{5A5EBCFD-987A-4FDD-8AFD-467D422237FF}" destId="{7F6456DA-D5FE-4356-A057-944611C3828A}" srcOrd="0" destOrd="0" presId="urn:microsoft.com/office/officeart/2005/8/layout/hList1"/>
    <dgm:cxn modelId="{590B426C-6DA9-45F2-960B-700A151C1CE5}" type="presOf" srcId="{C65E66B5-9E7B-4DF9-8027-850E27047268}" destId="{706C6B32-2F61-4E8C-86C9-92779CFA828E}" srcOrd="0" destOrd="0" presId="urn:microsoft.com/office/officeart/2005/8/layout/hList1"/>
    <dgm:cxn modelId="{DAFD078E-16DF-4AF6-BC44-A785077B4189}" type="presOf" srcId="{AA5EA624-A8E3-42A9-998B-AF2D55547131}" destId="{6F26A7BC-86C3-4AFF-A2AF-BAF3E8D7ECE2}" srcOrd="0" destOrd="1" presId="urn:microsoft.com/office/officeart/2005/8/layout/hList1"/>
    <dgm:cxn modelId="{AA482B4D-7DA0-4411-B0EF-E1103DE2D0C4}" type="presOf" srcId="{BCA9831C-9E7A-4FCE-93F9-2CF940194A72}" destId="{7F6456DA-D5FE-4356-A057-944611C3828A}" srcOrd="0" destOrd="2" presId="urn:microsoft.com/office/officeart/2005/8/layout/hList1"/>
    <dgm:cxn modelId="{E02E5C5E-AA19-4347-975D-2FE3E83E3E99}" srcId="{40ABC256-C913-42C8-877E-2FF7200B8A65}" destId="{ECFAF062-2672-477A-A21B-A1ECD305EA2A}" srcOrd="0" destOrd="0" parTransId="{32821660-8349-487F-AA07-5F755E252E7F}" sibTransId="{2F4D2549-0105-4CD9-99DD-D57CA1935F5F}"/>
    <dgm:cxn modelId="{366FCA0C-B589-4D46-85BA-5ED00E4BFFF2}" srcId="{6CB00597-6035-4EF8-A2F1-2FC5686A74D9}" destId="{40E5289B-7AE4-4682-9338-974A86B65CD3}" srcOrd="4" destOrd="0" parTransId="{215BA6D9-A192-4DF1-8CFE-511970416E5E}" sibTransId="{42A6ACA8-D64C-45A5-89A5-23298F4C2495}"/>
    <dgm:cxn modelId="{3E741813-B28E-4863-B9B4-E7A25011AC9B}" type="presOf" srcId="{B57F6DB7-5B27-469D-B39C-7A92C96FE7A3}" destId="{6F26A7BC-86C3-4AFF-A2AF-BAF3E8D7ECE2}" srcOrd="0" destOrd="7" presId="urn:microsoft.com/office/officeart/2005/8/layout/hList1"/>
    <dgm:cxn modelId="{1E163CB7-FF33-4EED-957F-F219B2C17F3F}" srcId="{40ABC256-C913-42C8-877E-2FF7200B8A65}" destId="{1FC72E3D-2C1E-4676-8825-95EA4780ADDC}" srcOrd="3" destOrd="0" parTransId="{2C1BA68B-1D9C-4641-841A-269D05721119}" sibTransId="{ADAA6DB4-063E-4C4B-BEE6-210D5C6ABCE8}"/>
    <dgm:cxn modelId="{B123E184-EBE5-4B5C-90B7-1BC89C92342B}" srcId="{6CB00597-6035-4EF8-A2F1-2FC5686A74D9}" destId="{17F83BB9-7810-4C7A-B344-25110430D50D}" srcOrd="3" destOrd="0" parTransId="{384B7C26-6F4A-48AE-814A-A54B28DC0C40}" sibTransId="{72BB3210-DCEB-47AF-902F-467056BB3D96}"/>
    <dgm:cxn modelId="{28F07E4C-6862-47A7-9D66-EB5837ABA695}" type="presOf" srcId="{270E9055-1815-4108-8A6D-BB4A97303A90}" destId="{6F26A7BC-86C3-4AFF-A2AF-BAF3E8D7ECE2}" srcOrd="0" destOrd="5" presId="urn:microsoft.com/office/officeart/2005/8/layout/hList1"/>
    <dgm:cxn modelId="{097F961E-65AA-43C2-AF9F-CE9A5F017FA9}" type="presOf" srcId="{40ABC256-C913-42C8-877E-2FF7200B8A65}" destId="{4A9D9E66-A34B-47DD-9CA3-E9A64C2CEF46}" srcOrd="0" destOrd="0" presId="urn:microsoft.com/office/officeart/2005/8/layout/hList1"/>
    <dgm:cxn modelId="{20A75554-169E-4BAB-8A5C-7025190EBAAB}" srcId="{40ABC256-C913-42C8-877E-2FF7200B8A65}" destId="{AA5EA624-A8E3-42A9-998B-AF2D55547131}" srcOrd="1" destOrd="0" parTransId="{75C405C5-8246-4CE7-BE3B-40DA750EE964}" sibTransId="{E2098351-D2C0-47B8-9CFD-F33728E1A7AA}"/>
    <dgm:cxn modelId="{5D4556A5-3E8E-40FC-A5CF-8A53E21D9081}" type="presOf" srcId="{6CB00597-6035-4EF8-A2F1-2FC5686A74D9}" destId="{88AFE065-7A11-44B6-A87A-3FD03AF9716B}" srcOrd="0" destOrd="0" presId="urn:microsoft.com/office/officeart/2005/8/layout/hList1"/>
    <dgm:cxn modelId="{A25960C8-C942-4D5D-9082-0A5CDD2F7449}" srcId="{C65E66B5-9E7B-4DF9-8027-850E27047268}" destId="{40ABC256-C913-42C8-877E-2FF7200B8A65}" srcOrd="0" destOrd="0" parTransId="{830A3924-B70A-4B07-996E-0E415B9CDE0F}" sibTransId="{129C04D0-C995-472A-AC18-27F45574D480}"/>
    <dgm:cxn modelId="{39E2C278-6D0F-4FF4-AF2E-F2FE70E795B3}" type="presOf" srcId="{40E5289B-7AE4-4682-9338-974A86B65CD3}" destId="{7F6456DA-D5FE-4356-A057-944611C3828A}" srcOrd="0" destOrd="4" presId="urn:microsoft.com/office/officeart/2005/8/layout/hList1"/>
    <dgm:cxn modelId="{3949DC73-A156-4AB9-91A9-B973E4CCAEA1}" type="presOf" srcId="{5DAAB4D5-D528-486C-A9F4-DB293ED464F4}" destId="{6F26A7BC-86C3-4AFF-A2AF-BAF3E8D7ECE2}" srcOrd="0" destOrd="4" presId="urn:microsoft.com/office/officeart/2005/8/layout/hList1"/>
    <dgm:cxn modelId="{A03FE0D2-799D-4645-8074-E2A9EB9ECB27}" srcId="{40ABC256-C913-42C8-877E-2FF7200B8A65}" destId="{DE6534EF-84DB-4862-9CA8-6B4F0A6456CE}" srcOrd="2" destOrd="0" parTransId="{3DEB38B5-CB8A-406C-B933-9CB3E805ED9F}" sibTransId="{9AB567E7-D05E-44F0-933F-CDB32887C8BF}"/>
    <dgm:cxn modelId="{38559019-F81E-4AC7-A91D-A014AB4CE8AF}" srcId="{C65E66B5-9E7B-4DF9-8027-850E27047268}" destId="{6CB00597-6035-4EF8-A2F1-2FC5686A74D9}" srcOrd="1" destOrd="0" parTransId="{AFBFF5A2-164C-4A25-BE57-A99ED8F2B7E9}" sibTransId="{3EC219C1-6833-489D-B254-D894EBB9B24C}"/>
    <dgm:cxn modelId="{2299409F-0112-42DC-9BA7-BBB4B5B09C14}" type="presOf" srcId="{AE8C8A02-99D6-43CE-9AC7-6C0B73869D63}" destId="{6F26A7BC-86C3-4AFF-A2AF-BAF3E8D7ECE2}" srcOrd="0" destOrd="6" presId="urn:microsoft.com/office/officeart/2005/8/layout/hList1"/>
    <dgm:cxn modelId="{414C593F-E7A0-433C-B7E7-9CF1006A48FF}" srcId="{40ABC256-C913-42C8-877E-2FF7200B8A65}" destId="{AE8C8A02-99D6-43CE-9AC7-6C0B73869D63}" srcOrd="6" destOrd="0" parTransId="{3C385F02-7572-4802-A411-3D88B11326A7}" sibTransId="{93640F1B-EC56-4E51-9727-A2D74D1C27C8}"/>
    <dgm:cxn modelId="{FBD8F683-706E-47F5-ACA6-C4352107891A}" type="presOf" srcId="{17F83BB9-7810-4C7A-B344-25110430D50D}" destId="{7F6456DA-D5FE-4356-A057-944611C3828A}" srcOrd="0" destOrd="3" presId="urn:microsoft.com/office/officeart/2005/8/layout/hList1"/>
    <dgm:cxn modelId="{9E4276EC-997F-4450-BE29-97138E53B2D6}" type="presParOf" srcId="{706C6B32-2F61-4E8C-86C9-92779CFA828E}" destId="{BA2BC6A9-4FCB-4C0D-9DE5-28575D5609F3}" srcOrd="0" destOrd="0" presId="urn:microsoft.com/office/officeart/2005/8/layout/hList1"/>
    <dgm:cxn modelId="{F3894E31-36B6-4FA1-B009-248E2E109BA9}" type="presParOf" srcId="{BA2BC6A9-4FCB-4C0D-9DE5-28575D5609F3}" destId="{4A9D9E66-A34B-47DD-9CA3-E9A64C2CEF46}" srcOrd="0" destOrd="0" presId="urn:microsoft.com/office/officeart/2005/8/layout/hList1"/>
    <dgm:cxn modelId="{D14289FF-A640-42E2-B35A-E958FBD67702}" type="presParOf" srcId="{BA2BC6A9-4FCB-4C0D-9DE5-28575D5609F3}" destId="{6F26A7BC-86C3-4AFF-A2AF-BAF3E8D7ECE2}" srcOrd="1" destOrd="0" presId="urn:microsoft.com/office/officeart/2005/8/layout/hList1"/>
    <dgm:cxn modelId="{5C4B1610-1090-4994-BA0A-CE5219B62E93}" type="presParOf" srcId="{706C6B32-2F61-4E8C-86C9-92779CFA828E}" destId="{C85B53E4-5AA6-47B4-A8AB-392D9F81AFF4}" srcOrd="1" destOrd="0" presId="urn:microsoft.com/office/officeart/2005/8/layout/hList1"/>
    <dgm:cxn modelId="{14218D80-94D3-47E9-AAA6-AED66DE74D30}" type="presParOf" srcId="{706C6B32-2F61-4E8C-86C9-92779CFA828E}" destId="{758C4E3F-1037-4BA1-8DCC-E120548B3D56}" srcOrd="2" destOrd="0" presId="urn:microsoft.com/office/officeart/2005/8/layout/hList1"/>
    <dgm:cxn modelId="{321922CE-3CEB-4CCB-849A-DD899FE07051}" type="presParOf" srcId="{758C4E3F-1037-4BA1-8DCC-E120548B3D56}" destId="{88AFE065-7A11-44B6-A87A-3FD03AF9716B}" srcOrd="0" destOrd="0" presId="urn:microsoft.com/office/officeart/2005/8/layout/hList1"/>
    <dgm:cxn modelId="{B6911010-53B3-45B2-9A02-54B774BF2E72}" type="presParOf" srcId="{758C4E3F-1037-4BA1-8DCC-E120548B3D56}" destId="{7F6456DA-D5FE-4356-A057-944611C382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9D9E66-A34B-47DD-9CA3-E9A64C2CEF46}">
      <dsp:nvSpPr>
        <dsp:cNvPr id="0" name=""/>
        <dsp:cNvSpPr/>
      </dsp:nvSpPr>
      <dsp:spPr>
        <a:xfrm>
          <a:off x="40" y="58364"/>
          <a:ext cx="3845569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b="1" kern="1200" dirty="0" smtClean="0"/>
            <a:t>Transformations</a:t>
          </a:r>
          <a:endParaRPr lang="zh-TW" altLang="en-US" sz="2700" b="1" kern="1200" dirty="0"/>
        </a:p>
      </dsp:txBody>
      <dsp:txXfrm>
        <a:off x="40" y="58364"/>
        <a:ext cx="3845569" cy="777600"/>
      </dsp:txXfrm>
    </dsp:sp>
    <dsp:sp modelId="{6F26A7BC-86C3-4AFF-A2AF-BAF3E8D7ECE2}">
      <dsp:nvSpPr>
        <dsp:cNvPr id="0" name=""/>
        <dsp:cNvSpPr/>
      </dsp:nvSpPr>
      <dsp:spPr>
        <a:xfrm>
          <a:off x="40" y="835964"/>
          <a:ext cx="3845569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smtClean="0"/>
            <a:t>map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err="1" smtClean="0"/>
            <a:t>flatMap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smtClean="0"/>
            <a:t>filter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smtClean="0"/>
            <a:t>distinct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smtClean="0"/>
            <a:t>union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err="1" smtClean="0">
              <a:solidFill>
                <a:schemeClr val="accent6">
                  <a:lumMod val="75000"/>
                </a:schemeClr>
              </a:solidFill>
            </a:rPr>
            <a:t>groupByKey</a:t>
          </a:r>
          <a:endParaRPr lang="zh-TW" altLang="en-US" sz="2700" kern="1200" dirty="0">
            <a:solidFill>
              <a:schemeClr val="accent6">
                <a:lumMod val="75000"/>
              </a:schemeClr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err="1" smtClean="0">
              <a:solidFill>
                <a:schemeClr val="accent6">
                  <a:lumMod val="75000"/>
                </a:schemeClr>
              </a:solidFill>
            </a:rPr>
            <a:t>reduceByKey</a:t>
          </a:r>
          <a:endParaRPr lang="zh-TW" altLang="en-US" sz="2700" kern="1200" dirty="0">
            <a:solidFill>
              <a:schemeClr val="accent6">
                <a:lumMod val="75000"/>
              </a:schemeClr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smtClean="0">
              <a:solidFill>
                <a:schemeClr val="accent6">
                  <a:lumMod val="75000"/>
                </a:schemeClr>
              </a:solidFill>
            </a:rPr>
            <a:t>Join</a:t>
          </a:r>
          <a:endParaRPr lang="zh-TW" altLang="en-US" sz="27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40" y="835964"/>
        <a:ext cx="3845569" cy="3631635"/>
      </dsp:txXfrm>
    </dsp:sp>
    <dsp:sp modelId="{88AFE065-7A11-44B6-A87A-3FD03AF9716B}">
      <dsp:nvSpPr>
        <dsp:cNvPr id="0" name=""/>
        <dsp:cNvSpPr/>
      </dsp:nvSpPr>
      <dsp:spPr>
        <a:xfrm>
          <a:off x="4383989" y="58364"/>
          <a:ext cx="3845569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b="1" kern="1200" dirty="0" smtClean="0"/>
            <a:t>Actions</a:t>
          </a:r>
          <a:endParaRPr lang="zh-TW" altLang="en-US" sz="2700" b="1" kern="1200" dirty="0"/>
        </a:p>
      </dsp:txBody>
      <dsp:txXfrm>
        <a:off x="4383989" y="58364"/>
        <a:ext cx="3845569" cy="777600"/>
      </dsp:txXfrm>
    </dsp:sp>
    <dsp:sp modelId="{7F6456DA-D5FE-4356-A057-944611C3828A}">
      <dsp:nvSpPr>
        <dsp:cNvPr id="0" name=""/>
        <dsp:cNvSpPr/>
      </dsp:nvSpPr>
      <dsp:spPr>
        <a:xfrm>
          <a:off x="4383989" y="835964"/>
          <a:ext cx="3845569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smtClean="0"/>
            <a:t>collect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smtClean="0"/>
            <a:t>count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err="1" smtClean="0"/>
            <a:t>foreach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smtClean="0"/>
            <a:t>first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700" kern="1200" dirty="0" err="1" smtClean="0"/>
            <a:t>saveAsTextFile</a:t>
          </a:r>
          <a:endParaRPr lang="zh-TW" altLang="en-US" sz="2700" kern="1200" dirty="0"/>
        </a:p>
      </dsp:txBody>
      <dsp:txXfrm>
        <a:off x="4383989" y="835964"/>
        <a:ext cx="3845569" cy="3631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199C9-7821-4B30-8903-47E442D4A1A6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3B739-DCFE-4DF2-8093-014B253CD9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6537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A212-3F2D-42A1-A2EC-DE5A483B244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3B739-DCFE-4DF2-8093-014B253CD98F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2"/>
          <p:cNvSpPr>
            <a:spLocks noChangeArrowheads="1"/>
          </p:cNvSpPr>
          <p:nvPr/>
        </p:nvSpPr>
        <p:spPr bwMode="auto">
          <a:xfrm>
            <a:off x="6350001" y="1447800"/>
            <a:ext cx="2794000" cy="5410200"/>
          </a:xfrm>
          <a:prstGeom prst="rect">
            <a:avLst/>
          </a:prstGeom>
          <a:solidFill>
            <a:srgbClr val="E6701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1013" dirty="0" smtClean="0"/>
          </a:p>
        </p:txBody>
      </p:sp>
      <p:sp>
        <p:nvSpPr>
          <p:cNvPr id="5" name="Rectangle 1031"/>
          <p:cNvSpPr>
            <a:spLocks noChangeArrowheads="1"/>
          </p:cNvSpPr>
          <p:nvPr/>
        </p:nvSpPr>
        <p:spPr bwMode="auto">
          <a:xfrm>
            <a:off x="2814638" y="2138365"/>
            <a:ext cx="9144000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1013" smtClean="0"/>
          </a:p>
        </p:txBody>
      </p:sp>
      <p:pic>
        <p:nvPicPr>
          <p:cNvPr id="6" name="Picture 1041" descr="C:\Documents and Settings\mike\My Documents\is-land\公司簡介\logo反白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"/>
            <a:ext cx="35814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43"/>
          <p:cNvSpPr txBox="1">
            <a:spLocks noChangeArrowheads="1"/>
          </p:cNvSpPr>
          <p:nvPr/>
        </p:nvSpPr>
        <p:spPr bwMode="auto">
          <a:xfrm>
            <a:off x="6248400" y="1371605"/>
            <a:ext cx="279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TW" altLang="en-US" sz="1800" b="1" dirty="0" smtClean="0"/>
              <a:t>亦思科技股份有限公司</a:t>
            </a:r>
          </a:p>
        </p:txBody>
      </p:sp>
      <p:sp>
        <p:nvSpPr>
          <p:cNvPr id="1822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822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0000FF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188"/>
            <a:ext cx="1905000" cy="252412"/>
          </a:xfrm>
        </p:spPr>
        <p:txBody>
          <a:bodyPr/>
          <a:lstStyle>
            <a:lvl1pPr>
              <a:defRPr>
                <a:latin typeface="Bernard MT Condensed" panose="02050806060905020404" pitchFamily="18" charset="0"/>
              </a:defRPr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圖片 10" descr="logo4_transpare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7983" y="5033960"/>
            <a:ext cx="2078037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1415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2" descr="D:\Work\教育訓練\上課講義\20130926_L1H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06445"/>
            <a:ext cx="2748012" cy="5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0611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562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562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2" descr="D:\Work\教育訓練\上課講義\20130926_L1H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06445"/>
            <a:ext cx="2748012" cy="5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84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96752"/>
            <a:ext cx="8668072" cy="467064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 sz="20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 sz="18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 sz="16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 sz="1400" baseline="0"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 anchor="ctr"/>
          <a:lstStyle>
            <a:lvl1pPr algn="r">
              <a:defRPr b="0">
                <a:latin typeface="Bernard MT Condensed" panose="02050806060905020404" pitchFamily="18" charset="0"/>
              </a:defRPr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39975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00"/>
            </a:lvl1pPr>
            <a:lvl2pPr marL="192881" indent="0">
              <a:buNone/>
              <a:defRPr sz="760"/>
            </a:lvl2pPr>
            <a:lvl3pPr marL="385763" indent="0">
              <a:buNone/>
              <a:defRPr sz="675"/>
            </a:lvl3pPr>
            <a:lvl4pPr marL="578644" indent="0">
              <a:buNone/>
              <a:defRPr sz="591"/>
            </a:lvl4pPr>
            <a:lvl5pPr marL="771525" indent="0">
              <a:buNone/>
              <a:defRPr sz="591"/>
            </a:lvl5pPr>
            <a:lvl6pPr marL="964406" indent="0">
              <a:buNone/>
              <a:defRPr sz="591"/>
            </a:lvl6pPr>
            <a:lvl7pPr marL="1157288" indent="0">
              <a:buNone/>
              <a:defRPr sz="591"/>
            </a:lvl7pPr>
            <a:lvl8pPr marL="1350169" indent="0">
              <a:buNone/>
              <a:defRPr sz="591"/>
            </a:lvl8pPr>
            <a:lvl9pPr marL="1543050" indent="0">
              <a:buNone/>
              <a:defRPr sz="5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8784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066800"/>
            <a:ext cx="3810000" cy="4800600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1066800"/>
            <a:ext cx="3810000" cy="4800600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 descr="D:\Work\教育訓練\上課講義\20130926_L1H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06445"/>
            <a:ext cx="2748012" cy="5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7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Picture 2" descr="D:\Work\教育訓練\上課講義\20130926_L1H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06445"/>
            <a:ext cx="2748012" cy="5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194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Picture 2" descr="D:\Work\教育訓練\上課講義\20130926_L1H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06445"/>
            <a:ext cx="2748012" cy="5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569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Picture 2" descr="D:\Work\教育訓練\上課講義\20130926_L1H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06445"/>
            <a:ext cx="2748012" cy="5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026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 descr="D:\Work\教育訓練\上課講義\20130926_L1H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06445"/>
            <a:ext cx="2748012" cy="5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986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 descr="D:\Work\教育訓練\上課講義\20130926_L1H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06445"/>
            <a:ext cx="2748012" cy="5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292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632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066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  <a:p>
            <a:pPr lvl="4"/>
            <a:endParaRPr lang="en-US" altLang="zh-TW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591">
                <a:latin typeface="+mn-lt"/>
                <a:ea typeface="新細明體" pitchFamily="18" charset="-120"/>
              </a:defRPr>
            </a:lvl1pPr>
          </a:lstStyle>
          <a:p>
            <a:fld id="{D559BC6A-D1FB-40A1-AB49-DBCC6DFFEC85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91"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9081"/>
            <a:ext cx="1905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91"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69B2A203-C6F2-4DF9-AB56-CD817F727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2814638" y="2138365"/>
            <a:ext cx="9144000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1013" smtClean="0"/>
          </a:p>
        </p:txBody>
      </p:sp>
      <p:sp>
        <p:nvSpPr>
          <p:cNvPr id="1032" name="Line 13"/>
          <p:cNvSpPr>
            <a:spLocks noChangeShapeType="1"/>
          </p:cNvSpPr>
          <p:nvPr/>
        </p:nvSpPr>
        <p:spPr bwMode="auto">
          <a:xfrm>
            <a:off x="0" y="914400"/>
            <a:ext cx="807720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TW" altLang="en-US" sz="760"/>
          </a:p>
        </p:txBody>
      </p:sp>
      <p:pic>
        <p:nvPicPr>
          <p:cNvPr id="1033" name="Picture 20" descr="C:\Documents and Settings\mike\My Documents\is-land\公司簡介\logo new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5566"/>
            <a:ext cx="17526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751889" y="6596065"/>
            <a:ext cx="4286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fld id="{B75CFFAD-1E69-4BA9-AC19-9A82B3DA5BFC}" type="slidenum">
              <a:rPr lang="en-US" altLang="ja-JP" sz="800" i="1">
                <a:latin typeface="Verdana" pitchFamily="34" charset="0"/>
              </a:rPr>
              <a:pPr algn="ctr" eaLnBrk="1" hangingPunct="1"/>
              <a:t>‹#›</a:t>
            </a:fld>
            <a:endParaRPr lang="en-US" altLang="ja-JP" sz="525" i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9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1688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1688">
          <a:solidFill>
            <a:schemeClr val="tx1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1688">
          <a:solidFill>
            <a:schemeClr val="tx1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1688">
          <a:solidFill>
            <a:schemeClr val="tx1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1688">
          <a:solidFill>
            <a:schemeClr val="tx1"/>
          </a:solidFill>
          <a:latin typeface="Arial" charset="0"/>
          <a:ea typeface="標楷體" pitchFamily="65" charset="-120"/>
        </a:defRPr>
      </a:lvl5pPr>
      <a:lvl6pPr marL="192881" algn="ctr" rtl="0" eaLnBrk="1" fontAlgn="base" hangingPunct="1">
        <a:spcBef>
          <a:spcPct val="0"/>
        </a:spcBef>
        <a:spcAft>
          <a:spcPct val="0"/>
        </a:spcAft>
        <a:defRPr kumimoji="1" sz="1688">
          <a:solidFill>
            <a:schemeClr val="tx1"/>
          </a:solidFill>
          <a:latin typeface="Arial" charset="0"/>
          <a:ea typeface="標楷體" pitchFamily="65" charset="-120"/>
        </a:defRPr>
      </a:lvl6pPr>
      <a:lvl7pPr marL="385763" algn="ctr" rtl="0" eaLnBrk="1" fontAlgn="base" hangingPunct="1">
        <a:spcBef>
          <a:spcPct val="0"/>
        </a:spcBef>
        <a:spcAft>
          <a:spcPct val="0"/>
        </a:spcAft>
        <a:defRPr kumimoji="1" sz="1688">
          <a:solidFill>
            <a:schemeClr val="tx1"/>
          </a:solidFill>
          <a:latin typeface="Arial" charset="0"/>
          <a:ea typeface="標楷體" pitchFamily="65" charset="-120"/>
        </a:defRPr>
      </a:lvl7pPr>
      <a:lvl8pPr marL="578644" algn="ctr" rtl="0" eaLnBrk="1" fontAlgn="base" hangingPunct="1">
        <a:spcBef>
          <a:spcPct val="0"/>
        </a:spcBef>
        <a:spcAft>
          <a:spcPct val="0"/>
        </a:spcAft>
        <a:defRPr kumimoji="1" sz="1688">
          <a:solidFill>
            <a:schemeClr val="tx1"/>
          </a:solidFill>
          <a:latin typeface="Arial" charset="0"/>
          <a:ea typeface="標楷體" pitchFamily="65" charset="-120"/>
        </a:defRPr>
      </a:lvl8pPr>
      <a:lvl9pPr marL="771525" algn="ctr" rtl="0" eaLnBrk="1" fontAlgn="base" hangingPunct="1">
        <a:spcBef>
          <a:spcPct val="0"/>
        </a:spcBef>
        <a:spcAft>
          <a:spcPct val="0"/>
        </a:spcAft>
        <a:defRPr kumimoji="1" sz="1688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144661" indent="-14466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q"/>
        <a:defRPr kumimoji="1" sz="1350" b="1">
          <a:solidFill>
            <a:schemeClr val="tx1"/>
          </a:solidFill>
          <a:latin typeface="+mn-lt"/>
          <a:ea typeface="+mn-ea"/>
          <a:cs typeface="+mn-cs"/>
        </a:defRPr>
      </a:lvl1pPr>
      <a:lvl2pPr marL="313433" indent="-12055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kumimoji="1" sz="1181" b="1">
          <a:solidFill>
            <a:srgbClr val="000000"/>
          </a:solidFill>
          <a:latin typeface="+mn-lt"/>
          <a:ea typeface="+mn-ea"/>
        </a:defRPr>
      </a:lvl2pPr>
      <a:lvl3pPr marL="482204" indent="-96441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1013" b="1">
          <a:solidFill>
            <a:schemeClr val="tx1"/>
          </a:solidFill>
          <a:latin typeface="+mn-lt"/>
          <a:ea typeface="+mn-ea"/>
        </a:defRPr>
      </a:lvl3pPr>
      <a:lvl4pPr marL="675085" indent="-96441" algn="l" rtl="0" eaLnBrk="1" fontAlgn="base" hangingPunct="1">
        <a:spcBef>
          <a:spcPct val="20000"/>
        </a:spcBef>
        <a:spcAft>
          <a:spcPct val="0"/>
        </a:spcAft>
        <a:buChar char="–"/>
        <a:defRPr kumimoji="1" sz="844" b="1">
          <a:solidFill>
            <a:schemeClr val="tx1"/>
          </a:solidFill>
          <a:latin typeface="+mn-lt"/>
          <a:ea typeface="+mn-ea"/>
        </a:defRPr>
      </a:lvl4pPr>
      <a:lvl5pPr marL="867966" indent="-9644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844" b="1">
          <a:solidFill>
            <a:schemeClr val="tx1"/>
          </a:solidFill>
          <a:latin typeface="+mn-lt"/>
          <a:ea typeface="+mn-ea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844" b="1">
          <a:solidFill>
            <a:schemeClr val="tx1"/>
          </a:solidFill>
          <a:latin typeface="+mn-lt"/>
          <a:ea typeface="+mn-ea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844" b="1">
          <a:solidFill>
            <a:schemeClr val="tx1"/>
          </a:solidFill>
          <a:latin typeface="+mn-lt"/>
          <a:ea typeface="+mn-ea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844" b="1">
          <a:solidFill>
            <a:schemeClr val="tx1"/>
          </a:solidFill>
          <a:latin typeface="+mn-lt"/>
          <a:ea typeface="+mn-ea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844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len@is-land.com.t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park.apache.org/docs/latest/api/scala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708920"/>
            <a:ext cx="7772400" cy="1143000"/>
          </a:xfrm>
        </p:spPr>
        <p:txBody>
          <a:bodyPr/>
          <a:lstStyle/>
          <a:p>
            <a:r>
              <a:rPr lang="en-US" altLang="zh-TW" dirty="0" smtClean="0"/>
              <a:t>Spark RDD</a:t>
            </a:r>
            <a:br>
              <a:rPr lang="en-US" altLang="zh-TW" dirty="0" smtClean="0"/>
            </a:br>
            <a:r>
              <a:rPr lang="zh-TW" altLang="en-US" dirty="0" smtClean="0"/>
              <a:t>概念入門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/>
            </a:r>
            <a:br>
              <a:rPr lang="en-US" altLang="zh-TW" dirty="0">
                <a:latin typeface="+mj-lt"/>
              </a:rPr>
            </a:br>
            <a:endParaRPr lang="zh-TW" altLang="en-US" dirty="0">
              <a:latin typeface="+mj-lt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 bwMode="auto">
          <a:xfrm>
            <a:off x="-180528" y="4581128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400" b="1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313433" indent="-120551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181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482204" indent="-9644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013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675085" indent="-9644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844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867966" indent="-96441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844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060847" indent="-96441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844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1253729" indent="-96441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844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1446610" indent="-96441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844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1639491" indent="-96441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844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zh-TW" altLang="en-US" kern="0" dirty="0" smtClean="0"/>
              <a:t>方紹昌</a:t>
            </a:r>
            <a:r>
              <a:rPr lang="en-US" altLang="zh-TW" kern="0" dirty="0" smtClean="0"/>
              <a:t>(Allen)</a:t>
            </a:r>
          </a:p>
          <a:p>
            <a:pPr algn="r"/>
            <a:r>
              <a:rPr lang="en-US" altLang="zh-TW" kern="0" dirty="0" smtClean="0">
                <a:hlinkClick r:id="rId3"/>
              </a:rPr>
              <a:t>allen@is-land.com.tw</a:t>
            </a: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xmlns="" val="24762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Example(1/2)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605088"/>
            <a:ext cx="8496300" cy="190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Example(2/2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79512" y="1196752"/>
            <a:ext cx="864096" cy="648072"/>
            <a:chOff x="179512" y="1196752"/>
            <a:chExt cx="864096" cy="648072"/>
          </a:xfrm>
        </p:grpSpPr>
        <p:sp>
          <p:nvSpPr>
            <p:cNvPr id="4" name="圓角矩形 3"/>
            <p:cNvSpPr/>
            <p:nvPr/>
          </p:nvSpPr>
          <p:spPr bwMode="auto">
            <a:xfrm>
              <a:off x="179512" y="1196752"/>
              <a:ext cx="8640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95536" y="134076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file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259632" y="2132856"/>
            <a:ext cx="1584176" cy="792088"/>
            <a:chOff x="1331640" y="2204864"/>
            <a:chExt cx="1584176" cy="792088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1331640" y="2204864"/>
              <a:ext cx="1584176" cy="79208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03648" y="242088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HadoopRDD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059832" y="3284984"/>
            <a:ext cx="1584176" cy="792088"/>
            <a:chOff x="1331640" y="2204864"/>
            <a:chExt cx="1584176" cy="792088"/>
          </a:xfrm>
        </p:grpSpPr>
        <p:sp>
          <p:nvSpPr>
            <p:cNvPr id="11" name="圓角矩形 10"/>
            <p:cNvSpPr/>
            <p:nvPr/>
          </p:nvSpPr>
          <p:spPr bwMode="auto">
            <a:xfrm>
              <a:off x="1331640" y="2204864"/>
              <a:ext cx="1584176" cy="79208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403648" y="242088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FlatMapRDD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860032" y="4437112"/>
            <a:ext cx="1584176" cy="792088"/>
            <a:chOff x="1331640" y="2204864"/>
            <a:chExt cx="1584176" cy="792088"/>
          </a:xfrm>
        </p:grpSpPr>
        <p:sp>
          <p:nvSpPr>
            <p:cNvPr id="14" name="圓角矩形 13"/>
            <p:cNvSpPr/>
            <p:nvPr/>
          </p:nvSpPr>
          <p:spPr bwMode="auto">
            <a:xfrm>
              <a:off x="1331640" y="2204864"/>
              <a:ext cx="1584176" cy="79208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547664" y="2420888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FIlterRDD</a:t>
              </a:r>
              <a:endParaRPr lang="zh-TW" altLang="en-US" dirty="0"/>
            </a:p>
          </p:txBody>
        </p:sp>
      </p:grpSp>
      <p:cxnSp>
        <p:nvCxnSpPr>
          <p:cNvPr id="17" name="圖案 16"/>
          <p:cNvCxnSpPr>
            <a:stCxn id="4" idx="3"/>
            <a:endCxn id="6" idx="0"/>
          </p:cNvCxnSpPr>
          <p:nvPr/>
        </p:nvCxnSpPr>
        <p:spPr bwMode="auto">
          <a:xfrm>
            <a:off x="1043608" y="1520788"/>
            <a:ext cx="1008112" cy="61206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2123728" y="1628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textFile</a:t>
            </a:r>
            <a:endParaRPr lang="zh-TW" altLang="en-US" dirty="0"/>
          </a:p>
        </p:txBody>
      </p:sp>
      <p:cxnSp>
        <p:nvCxnSpPr>
          <p:cNvPr id="20" name="圖案 19"/>
          <p:cNvCxnSpPr>
            <a:stCxn id="6" idx="3"/>
            <a:endCxn id="11" idx="0"/>
          </p:cNvCxnSpPr>
          <p:nvPr/>
        </p:nvCxnSpPr>
        <p:spPr bwMode="auto">
          <a:xfrm>
            <a:off x="2843808" y="2528900"/>
            <a:ext cx="1008112" cy="7560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3923928" y="270892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flatMap</a:t>
            </a:r>
            <a:endParaRPr lang="zh-TW" altLang="en-US" dirty="0"/>
          </a:p>
        </p:txBody>
      </p:sp>
      <p:cxnSp>
        <p:nvCxnSpPr>
          <p:cNvPr id="29" name="圖案 28"/>
          <p:cNvCxnSpPr>
            <a:stCxn id="11" idx="3"/>
            <a:endCxn id="14" idx="0"/>
          </p:cNvCxnSpPr>
          <p:nvPr/>
        </p:nvCxnSpPr>
        <p:spPr bwMode="auto">
          <a:xfrm>
            <a:off x="4644008" y="3681028"/>
            <a:ext cx="1008112" cy="7560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5724128" y="39330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filter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948264" y="558924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result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3" name="圖案 32"/>
          <p:cNvCxnSpPr>
            <a:stCxn id="14" idx="3"/>
            <a:endCxn id="31" idx="0"/>
          </p:cNvCxnSpPr>
          <p:nvPr/>
        </p:nvCxnSpPr>
        <p:spPr bwMode="auto">
          <a:xfrm>
            <a:off x="6444208" y="4833156"/>
            <a:ext cx="972108" cy="7560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7452320" y="50131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collect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RDD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RDD.map()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Return a new dataset formed by passing each</a:t>
            </a:r>
          </a:p>
          <a:p>
            <a:pPr>
              <a:buNone/>
            </a:pPr>
            <a:r>
              <a:rPr lang="en-US" altLang="zh-TW" dirty="0" smtClean="0"/>
              <a:t>element of the source through a function </a:t>
            </a:r>
            <a:r>
              <a:rPr lang="en-US" altLang="zh-TW" i="1" dirty="0" err="1" smtClean="0"/>
              <a:t>func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7544" y="4149080"/>
            <a:ext cx="2016224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7544" y="465313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1, 2, 3, 3, 6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>
          <a:xfrm>
            <a:off x="6300192" y="4149080"/>
            <a:ext cx="201622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00192" y="465313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2, 3, 4, 4, 7</a:t>
            </a:r>
            <a:endParaRPr lang="zh-TW" altLang="en-US" sz="3200" dirty="0"/>
          </a:p>
        </p:txBody>
      </p:sp>
      <p:cxnSp>
        <p:nvCxnSpPr>
          <p:cNvPr id="11" name="直線單箭頭接點 10"/>
          <p:cNvCxnSpPr>
            <a:stCxn id="6" idx="3"/>
            <a:endCxn id="9" idx="1"/>
          </p:cNvCxnSpPr>
          <p:nvPr/>
        </p:nvCxnSpPr>
        <p:spPr>
          <a:xfrm>
            <a:off x="2483768" y="4945524"/>
            <a:ext cx="3816424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771800" y="429309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B0F0"/>
                </a:solidFill>
              </a:rPr>
              <a:t>rdd.map(x =&gt; x + 1)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RDD.flatMap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Similar to map, but each input item can be</a:t>
            </a:r>
          </a:p>
          <a:p>
            <a:pPr>
              <a:buNone/>
            </a:pPr>
            <a:r>
              <a:rPr lang="en-US" altLang="zh-TW" dirty="0" smtClean="0"/>
              <a:t>mapped to 0 or more output items, but all data </a:t>
            </a:r>
          </a:p>
          <a:p>
            <a:pPr>
              <a:buNone/>
            </a:pPr>
            <a:r>
              <a:rPr lang="en-US" altLang="zh-TW" dirty="0" smtClean="0"/>
              <a:t>only in one collection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7544" y="4365104"/>
            <a:ext cx="2016224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5536" y="486916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"2|3","4|5"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>
          <a:xfrm>
            <a:off x="6084168" y="4365104"/>
            <a:ext cx="201622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/>
          <p:cNvCxnSpPr>
            <a:endCxn id="7" idx="1"/>
          </p:cNvCxnSpPr>
          <p:nvPr/>
        </p:nvCxnSpPr>
        <p:spPr>
          <a:xfrm>
            <a:off x="2483768" y="5157192"/>
            <a:ext cx="360040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843808" y="371703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solidFill>
                  <a:srgbClr val="00B0F0"/>
                </a:solidFill>
              </a:rPr>
              <a:t>rdd.flatMap</a:t>
            </a:r>
            <a:r>
              <a:rPr lang="en-US" altLang="zh-TW" sz="2800" b="1" dirty="0" smtClean="0">
                <a:solidFill>
                  <a:srgbClr val="00B0F0"/>
                </a:solidFill>
              </a:rPr>
              <a:t>(</a:t>
            </a:r>
          </a:p>
          <a:p>
            <a:r>
              <a:rPr lang="en-US" altLang="zh-TW" sz="2800" b="1" dirty="0" smtClean="0">
                <a:solidFill>
                  <a:srgbClr val="00B0F0"/>
                </a:solidFill>
              </a:rPr>
              <a:t>     x =&gt; </a:t>
            </a:r>
            <a:r>
              <a:rPr lang="en-US" altLang="zh-TW" sz="2800" b="1" dirty="0" err="1" smtClean="0">
                <a:solidFill>
                  <a:srgbClr val="00B0F0"/>
                </a:solidFill>
              </a:rPr>
              <a:t>x.split</a:t>
            </a:r>
            <a:r>
              <a:rPr lang="en-US" altLang="zh-TW" sz="2800" b="1" dirty="0" smtClean="0">
                <a:solidFill>
                  <a:srgbClr val="00B0F0"/>
                </a:solidFill>
              </a:rPr>
              <a:t>(</a:t>
            </a:r>
            <a:r>
              <a:rPr lang="en-US" altLang="zh-TW" sz="2800" dirty="0" smtClean="0">
                <a:solidFill>
                  <a:srgbClr val="00B0F0"/>
                </a:solidFill>
              </a:rPr>
              <a:t>"</a:t>
            </a:r>
            <a:r>
              <a:rPr lang="en-US" altLang="zh-TW" sz="2800" b="1" dirty="0" smtClean="0">
                <a:solidFill>
                  <a:srgbClr val="00B0F0"/>
                </a:solidFill>
              </a:rPr>
              <a:t>|</a:t>
            </a:r>
            <a:r>
              <a:rPr lang="en-US" altLang="zh-TW" sz="2800" dirty="0" smtClean="0">
                <a:solidFill>
                  <a:srgbClr val="00B0F0"/>
                </a:solidFill>
              </a:rPr>
              <a:t>" </a:t>
            </a:r>
            <a:r>
              <a:rPr lang="en-US" altLang="zh-TW" sz="2800" b="1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altLang="zh-TW" sz="2800" b="1" dirty="0" smtClean="0">
                <a:solidFill>
                  <a:srgbClr val="00B0F0"/>
                </a:solidFill>
              </a:rPr>
              <a:t>)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00192" y="4653136"/>
            <a:ext cx="18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"2", "3", "4", "5"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RDD.filter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Return a new dataset formed by selecting those </a:t>
            </a:r>
          </a:p>
          <a:p>
            <a:pPr>
              <a:buNone/>
            </a:pPr>
            <a:r>
              <a:rPr lang="en-US" altLang="zh-TW" dirty="0" smtClean="0"/>
              <a:t>elements of the source on which </a:t>
            </a:r>
            <a:r>
              <a:rPr lang="en-US" altLang="zh-TW" i="1" dirty="0" err="1" smtClean="0"/>
              <a:t>func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returns </a:t>
            </a:r>
          </a:p>
          <a:p>
            <a:pPr>
              <a:buNone/>
            </a:pPr>
            <a:r>
              <a:rPr lang="en-US" altLang="zh-TW" dirty="0" smtClean="0"/>
              <a:t>true.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7544" y="4149080"/>
            <a:ext cx="2016224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7544" y="465313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1, 2, 3, 3, 6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>
          <a:xfrm>
            <a:off x="6012160" y="4149080"/>
            <a:ext cx="201622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444208" y="465313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3, 3, 6</a:t>
            </a:r>
            <a:endParaRPr lang="zh-TW" altLang="en-US" sz="3200" dirty="0"/>
          </a:p>
        </p:txBody>
      </p:sp>
      <p:cxnSp>
        <p:nvCxnSpPr>
          <p:cNvPr id="11" name="直線單箭頭接點 10"/>
          <p:cNvCxnSpPr>
            <a:stCxn id="6" idx="3"/>
            <a:endCxn id="7" idx="1"/>
          </p:cNvCxnSpPr>
          <p:nvPr/>
        </p:nvCxnSpPr>
        <p:spPr>
          <a:xfrm flipV="1">
            <a:off x="2483768" y="4941168"/>
            <a:ext cx="3528392" cy="4356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627784" y="429309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solidFill>
                  <a:srgbClr val="00B0F0"/>
                </a:solidFill>
              </a:rPr>
              <a:t>rdd.filter</a:t>
            </a:r>
            <a:r>
              <a:rPr lang="en-US" altLang="zh-TW" sz="2800" b="1" dirty="0" smtClean="0">
                <a:solidFill>
                  <a:srgbClr val="00B0F0"/>
                </a:solidFill>
              </a:rPr>
              <a:t>(x =&gt; x &gt; 2)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RDD.union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Return a new dataset that contains the union of </a:t>
            </a:r>
          </a:p>
          <a:p>
            <a:pPr>
              <a:buNone/>
            </a:pPr>
            <a:r>
              <a:rPr lang="en-US" altLang="zh-TW" dirty="0" smtClean="0"/>
              <a:t>the elements in the source dataset and the </a:t>
            </a:r>
          </a:p>
          <a:p>
            <a:pPr>
              <a:buNone/>
            </a:pPr>
            <a:r>
              <a:rPr lang="en-US" altLang="zh-TW" dirty="0" smtClean="0"/>
              <a:t>argument.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39552" y="3717032"/>
            <a:ext cx="1728192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55576" y="400506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1, 2, 3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>
          <a:xfrm>
            <a:off x="6372200" y="4221088"/>
            <a:ext cx="201622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16216" y="472514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1,2,2,3,4</a:t>
            </a:r>
            <a:endParaRPr lang="zh-TW" altLang="en-US" sz="3200" dirty="0"/>
          </a:p>
        </p:txBody>
      </p:sp>
      <p:cxnSp>
        <p:nvCxnSpPr>
          <p:cNvPr id="11" name="直線單箭頭接點 10"/>
          <p:cNvCxnSpPr>
            <a:stCxn id="5" idx="3"/>
            <a:endCxn id="7" idx="1"/>
          </p:cNvCxnSpPr>
          <p:nvPr/>
        </p:nvCxnSpPr>
        <p:spPr>
          <a:xfrm>
            <a:off x="2267744" y="4293096"/>
            <a:ext cx="4104456" cy="72008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39752" y="479715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B0F0"/>
                </a:solidFill>
              </a:rPr>
              <a:t>rdd1.union(rdd2)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39552" y="5301208"/>
            <a:ext cx="1728192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6" idx="3"/>
            <a:endCxn id="7" idx="1"/>
          </p:cNvCxnSpPr>
          <p:nvPr/>
        </p:nvCxnSpPr>
        <p:spPr>
          <a:xfrm flipV="1">
            <a:off x="2267744" y="5013176"/>
            <a:ext cx="4104456" cy="864096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71600" y="558924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2, 4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RDD.distinct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Return a new dataset that contains the distinct </a:t>
            </a:r>
          </a:p>
          <a:p>
            <a:pPr>
              <a:buNone/>
            </a:pPr>
            <a:r>
              <a:rPr lang="en-US" altLang="zh-TW" dirty="0" smtClean="0"/>
              <a:t>elements of the source dataset.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7544" y="4149080"/>
            <a:ext cx="2016224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7544" y="465313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1, 2, 3, 3, 6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>
          <a:xfrm>
            <a:off x="6012160" y="4149080"/>
            <a:ext cx="201622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72200" y="465313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1,2,3,6</a:t>
            </a:r>
            <a:endParaRPr lang="zh-TW" altLang="en-US" sz="3200" dirty="0"/>
          </a:p>
        </p:txBody>
      </p:sp>
      <p:cxnSp>
        <p:nvCxnSpPr>
          <p:cNvPr id="11" name="直線單箭頭接點 10"/>
          <p:cNvCxnSpPr>
            <a:stCxn id="6" idx="3"/>
            <a:endCxn id="7" idx="1"/>
          </p:cNvCxnSpPr>
          <p:nvPr/>
        </p:nvCxnSpPr>
        <p:spPr>
          <a:xfrm flipV="1">
            <a:off x="2483768" y="4941168"/>
            <a:ext cx="3528392" cy="4356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203848" y="42930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solidFill>
                  <a:srgbClr val="00B0F0"/>
                </a:solidFill>
              </a:rPr>
              <a:t>rdd.distinct</a:t>
            </a:r>
            <a:r>
              <a:rPr lang="en-US" altLang="zh-TW" sz="2800" b="1" dirty="0" smtClean="0">
                <a:solidFill>
                  <a:srgbClr val="00B0F0"/>
                </a:solidFill>
              </a:rPr>
              <a:t>()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RDD.reduce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Aggregate the elements of the dataset using a </a:t>
            </a:r>
          </a:p>
          <a:p>
            <a:pPr>
              <a:buNone/>
            </a:pPr>
            <a:r>
              <a:rPr lang="en-US" altLang="zh-TW" dirty="0" smtClean="0"/>
              <a:t>function </a:t>
            </a:r>
            <a:r>
              <a:rPr lang="en-US" altLang="zh-TW" i="1" dirty="0" err="1" smtClean="0"/>
              <a:t>func</a:t>
            </a:r>
            <a:r>
              <a:rPr lang="en-US" altLang="zh-TW" dirty="0" smtClean="0"/>
              <a:t>. The function should be</a:t>
            </a:r>
          </a:p>
          <a:p>
            <a:pPr>
              <a:buNone/>
            </a:pPr>
            <a:r>
              <a:rPr lang="en-US" altLang="zh-TW" dirty="0" smtClean="0"/>
              <a:t>commutative and associative so that it can be </a:t>
            </a:r>
          </a:p>
          <a:p>
            <a:pPr>
              <a:buNone/>
            </a:pPr>
            <a:r>
              <a:rPr lang="en-US" altLang="zh-TW" dirty="0" smtClean="0"/>
              <a:t>computed correctly in parallel.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444208" y="4437112"/>
            <a:ext cx="1728192" cy="10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020272" y="4725144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10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195736" y="4437112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solidFill>
                  <a:srgbClr val="00B0F0"/>
                </a:solidFill>
              </a:rPr>
              <a:t>rdd.reduce</a:t>
            </a:r>
            <a:r>
              <a:rPr lang="en-US" altLang="zh-TW" sz="2800" b="1" dirty="0" smtClean="0">
                <a:solidFill>
                  <a:srgbClr val="00B0F0"/>
                </a:solidFill>
              </a:rPr>
              <a:t>((x, y) =&gt; x + y)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67544" y="4437112"/>
            <a:ext cx="1728192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6" idx="3"/>
            <a:endCxn id="7" idx="1"/>
          </p:cNvCxnSpPr>
          <p:nvPr/>
        </p:nvCxnSpPr>
        <p:spPr>
          <a:xfrm flipV="1">
            <a:off x="2195736" y="4977172"/>
            <a:ext cx="4248472" cy="36004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3568" y="472514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1,2,3,4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endParaRPr lang="en-US" altLang="zh-TW" sz="5400" dirty="0" smtClean="0"/>
          </a:p>
          <a:p>
            <a:pPr algn="ctr">
              <a:buNone/>
            </a:pPr>
            <a:r>
              <a:rPr lang="en-US" altLang="zh-TW" sz="5400" dirty="0" smtClean="0"/>
              <a:t>Key-Value Pair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 Last </a:t>
            </a:r>
            <a:r>
              <a:rPr lang="en-US" altLang="zh-TW" sz="2800" b="1" dirty="0" err="1" smtClean="0">
                <a:solidFill>
                  <a:schemeClr val="accent6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meetup</a:t>
            </a:r>
            <a:endParaRPr lang="en-US" altLang="zh-TW" sz="2800" dirty="0" smtClean="0">
              <a:solidFill>
                <a:schemeClr val="accent6">
                  <a:lumMod val="75000"/>
                </a:schemeClr>
              </a:solidFill>
              <a:latin typeface="Malgun Gothic" pitchFamily="34" charset="-127"/>
              <a:ea typeface="Malgun Gothic" pitchFamily="34" charset="-127"/>
            </a:endParaRPr>
          </a:p>
          <a:p>
            <a:pPr>
              <a:buNone/>
            </a:pPr>
            <a:r>
              <a:rPr lang="en-US" altLang="zh-TW" sz="2800" dirty="0" smtClean="0"/>
              <a:t>https://github.com/spark-hsinchu/spark-hands-on</a:t>
            </a:r>
          </a:p>
        </p:txBody>
      </p:sp>
      <p:pic>
        <p:nvPicPr>
          <p:cNvPr id="4" name="圖片 3" descr="spark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4437112"/>
            <a:ext cx="3276191" cy="1739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Concept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1440160" cy="465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556792"/>
            <a:ext cx="1944216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Pair RDD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2924944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Transformations on Pair RDD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reduceByKey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groupByKey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mapValues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flatMapValues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smtClean="0"/>
              <a:t> join</a:t>
            </a:r>
          </a:p>
          <a:p>
            <a:pPr lvl="1"/>
            <a:r>
              <a:rPr lang="en-US" altLang="zh-TW" sz="2800" dirty="0" smtClean="0"/>
              <a:t>  ……</a:t>
            </a:r>
            <a:endParaRPr lang="zh-TW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12776"/>
            <a:ext cx="772603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RDD.reduceByKey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Returns a dataset of (K, V) pairs where the </a:t>
            </a:r>
          </a:p>
          <a:p>
            <a:pPr>
              <a:buNone/>
            </a:pPr>
            <a:r>
              <a:rPr lang="en-US" altLang="zh-TW" dirty="0" smtClean="0"/>
              <a:t>values for each key are aggregated using the </a:t>
            </a:r>
          </a:p>
          <a:p>
            <a:pPr>
              <a:buNone/>
            </a:pPr>
            <a:r>
              <a:rPr lang="en-US" altLang="zh-TW" dirty="0" smtClean="0"/>
              <a:t>given reduce function </a:t>
            </a:r>
            <a:r>
              <a:rPr lang="en-US" altLang="zh-TW" i="1" dirty="0" err="1" smtClean="0"/>
              <a:t>func</a:t>
            </a:r>
            <a:endParaRPr lang="en-US" altLang="zh-TW" i="1" dirty="0" smtClean="0"/>
          </a:p>
          <a:p>
            <a:pPr>
              <a:buNone/>
            </a:pPr>
            <a:endParaRPr lang="en-US" altLang="zh-TW" i="1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7544" y="4293096"/>
            <a:ext cx="1944216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588224" y="4293096"/>
            <a:ext cx="1944216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552" y="4293096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(A,1), (B,1),</a:t>
            </a:r>
          </a:p>
          <a:p>
            <a:r>
              <a:rPr lang="en-US" altLang="zh-TW" sz="2800" dirty="0" smtClean="0"/>
              <a:t>(C,1), (C,1)</a:t>
            </a:r>
          </a:p>
          <a:p>
            <a:endParaRPr lang="zh-TW" altLang="en-US" sz="2800" dirty="0"/>
          </a:p>
        </p:txBody>
      </p:sp>
      <p:cxnSp>
        <p:nvCxnSpPr>
          <p:cNvPr id="9" name="直線單箭頭接點 8"/>
          <p:cNvCxnSpPr>
            <a:stCxn id="5" idx="3"/>
            <a:endCxn id="6" idx="1"/>
          </p:cNvCxnSpPr>
          <p:nvPr/>
        </p:nvCxnSpPr>
        <p:spPr>
          <a:xfrm>
            <a:off x="2411760" y="5013176"/>
            <a:ext cx="4176464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020272" y="436510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(A,1), (B,1),</a:t>
            </a:r>
          </a:p>
          <a:p>
            <a:r>
              <a:rPr lang="en-US" altLang="zh-TW" sz="2800" dirty="0" smtClean="0"/>
              <a:t>(C,2)</a:t>
            </a:r>
          </a:p>
          <a:p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67744" y="378904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rdd.reduceByKey</a:t>
            </a:r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((x, y) =&gt; x + y)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RDD.mapValues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Apply a function to each value of a pair RDD</a:t>
            </a:r>
          </a:p>
          <a:p>
            <a:pPr>
              <a:buNone/>
            </a:pPr>
            <a:r>
              <a:rPr lang="en-US" altLang="zh-TW" dirty="0" smtClean="0"/>
              <a:t>without changing the key.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7544" y="4293096"/>
            <a:ext cx="1944216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372200" y="4293096"/>
            <a:ext cx="1944216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552" y="4365104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(A,1), (B,1),</a:t>
            </a:r>
          </a:p>
          <a:p>
            <a:r>
              <a:rPr lang="en-US" altLang="zh-TW" sz="2800" dirty="0" smtClean="0"/>
              <a:t>(C,1), (C,1)</a:t>
            </a:r>
          </a:p>
          <a:p>
            <a:endParaRPr lang="zh-TW" altLang="en-US" sz="2800" dirty="0"/>
          </a:p>
        </p:txBody>
      </p:sp>
      <p:cxnSp>
        <p:nvCxnSpPr>
          <p:cNvPr id="9" name="直線單箭頭接點 8"/>
          <p:cNvCxnSpPr>
            <a:stCxn id="5" idx="3"/>
            <a:endCxn id="6" idx="1"/>
          </p:cNvCxnSpPr>
          <p:nvPr/>
        </p:nvCxnSpPr>
        <p:spPr>
          <a:xfrm>
            <a:off x="2411760" y="5013176"/>
            <a:ext cx="396044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444208" y="4293096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(A,2), (B,2),</a:t>
            </a:r>
          </a:p>
          <a:p>
            <a:r>
              <a:rPr lang="en-US" altLang="zh-TW" sz="2800" dirty="0" smtClean="0"/>
              <a:t>(C,2), (C,2)</a:t>
            </a:r>
          </a:p>
          <a:p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699792" y="443711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rdd.mapValues</a:t>
            </a:r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(x =&gt; x+1)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RDD.groupByKey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When called on a dataset of (K, V) pairs, returns </a:t>
            </a:r>
          </a:p>
          <a:p>
            <a:pPr>
              <a:buNone/>
            </a:pPr>
            <a:r>
              <a:rPr lang="en-US" altLang="zh-TW" dirty="0" smtClean="0"/>
              <a:t>a dataset of (K,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&lt;V&gt;) pairs. 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7544" y="4293096"/>
            <a:ext cx="1944216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372200" y="4293096"/>
            <a:ext cx="1944216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552" y="4365104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(A,1), (B,2),</a:t>
            </a:r>
          </a:p>
          <a:p>
            <a:r>
              <a:rPr lang="en-US" altLang="zh-TW" sz="2800" dirty="0" smtClean="0"/>
              <a:t>(C,3), (C,4)</a:t>
            </a:r>
          </a:p>
          <a:p>
            <a:endParaRPr lang="zh-TW" altLang="en-US" sz="2800" dirty="0"/>
          </a:p>
        </p:txBody>
      </p:sp>
      <p:cxnSp>
        <p:nvCxnSpPr>
          <p:cNvPr id="9" name="直線單箭頭接點 8"/>
          <p:cNvCxnSpPr>
            <a:stCxn id="5" idx="3"/>
            <a:endCxn id="6" idx="1"/>
          </p:cNvCxnSpPr>
          <p:nvPr/>
        </p:nvCxnSpPr>
        <p:spPr>
          <a:xfrm>
            <a:off x="2411760" y="5013176"/>
            <a:ext cx="396044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444208" y="4365104"/>
            <a:ext cx="18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(A,[1]), (B,[2]),</a:t>
            </a:r>
          </a:p>
          <a:p>
            <a:r>
              <a:rPr lang="en-US" altLang="zh-TW" sz="2800" dirty="0" smtClean="0"/>
              <a:t>(C,[3, 4])</a:t>
            </a:r>
          </a:p>
          <a:p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059832" y="443711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rdd.groupByKey</a:t>
            </a:r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RDD.flatMapValues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Apply a function that returns an </a:t>
            </a:r>
            <a:r>
              <a:rPr lang="en-US" altLang="zh-TW" dirty="0" err="1" smtClean="0"/>
              <a:t>iterator</a:t>
            </a:r>
            <a:r>
              <a:rPr lang="en-US" altLang="zh-TW" dirty="0" smtClean="0"/>
              <a:t> to each </a:t>
            </a:r>
          </a:p>
          <a:p>
            <a:pPr>
              <a:buNone/>
            </a:pPr>
            <a:r>
              <a:rPr lang="en-US" altLang="zh-TW" dirty="0" smtClean="0"/>
              <a:t>value of a pair RDD, and for each element</a:t>
            </a:r>
          </a:p>
          <a:p>
            <a:pPr>
              <a:buNone/>
            </a:pPr>
            <a:r>
              <a:rPr lang="en-US" altLang="zh-TW" dirty="0" smtClean="0"/>
              <a:t>returned, produce a key/value entry with the old </a:t>
            </a:r>
          </a:p>
          <a:p>
            <a:pPr>
              <a:buNone/>
            </a:pPr>
            <a:r>
              <a:rPr lang="en-US" altLang="zh-TW" dirty="0" smtClean="0"/>
              <a:t>key. Often used for tokenization.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7544" y="4293096"/>
            <a:ext cx="1944216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372200" y="4293096"/>
            <a:ext cx="1944216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552" y="4365104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(A,1), (B,2),</a:t>
            </a:r>
          </a:p>
          <a:p>
            <a:r>
              <a:rPr lang="en-US" altLang="zh-TW" sz="2800" dirty="0" smtClean="0"/>
              <a:t>(C,3), (C,4)</a:t>
            </a:r>
          </a:p>
          <a:p>
            <a:endParaRPr lang="zh-TW" altLang="en-US" sz="2800" dirty="0"/>
          </a:p>
        </p:txBody>
      </p:sp>
      <p:cxnSp>
        <p:nvCxnSpPr>
          <p:cNvPr id="9" name="直線單箭頭接點 8"/>
          <p:cNvCxnSpPr>
            <a:stCxn id="5" idx="3"/>
            <a:endCxn id="6" idx="1"/>
          </p:cNvCxnSpPr>
          <p:nvPr/>
        </p:nvCxnSpPr>
        <p:spPr>
          <a:xfrm>
            <a:off x="2411760" y="5013176"/>
            <a:ext cx="396044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411760" y="443711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rdd.flatMapValues</a:t>
            </a:r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(x =&gt; x+1)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44208" y="4365104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(A,2), (B,3),</a:t>
            </a:r>
          </a:p>
          <a:p>
            <a:r>
              <a:rPr lang="en-US" altLang="zh-TW" sz="2800" dirty="0" smtClean="0"/>
              <a:t>(C,4), (C,5)</a:t>
            </a:r>
          </a:p>
          <a:p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RDD.join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800" dirty="0" smtClean="0"/>
              <a:t>When called on datasets of type (K, V) and (K, W), returns a dataset of (K, (V, W)) pairs with all pairs of elements for each key.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467544" y="3356992"/>
            <a:ext cx="1944216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372200" y="4293096"/>
            <a:ext cx="1944216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552" y="3429000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(A,1), (B,2),</a:t>
            </a:r>
          </a:p>
          <a:p>
            <a:r>
              <a:rPr lang="en-US" altLang="zh-TW" sz="2800" dirty="0" smtClean="0"/>
              <a:t>(C,3), (D,4)</a:t>
            </a:r>
          </a:p>
          <a:p>
            <a:endParaRPr lang="zh-TW" altLang="en-US" sz="2800" dirty="0"/>
          </a:p>
        </p:txBody>
      </p:sp>
      <p:cxnSp>
        <p:nvCxnSpPr>
          <p:cNvPr id="9" name="直線單箭頭接點 8"/>
          <p:cNvCxnSpPr>
            <a:stCxn id="5" idx="3"/>
            <a:endCxn id="6" idx="1"/>
          </p:cNvCxnSpPr>
          <p:nvPr/>
        </p:nvCxnSpPr>
        <p:spPr>
          <a:xfrm>
            <a:off x="2411760" y="4077072"/>
            <a:ext cx="3960440" cy="936104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763688" y="479715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rdd1.join(rdd2)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44208" y="4509120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(A,(1,4)), (D,(4,3))</a:t>
            </a:r>
            <a:endParaRPr lang="zh-TW" altLang="en-US" sz="2800" dirty="0"/>
          </a:p>
        </p:txBody>
      </p:sp>
      <p:sp>
        <p:nvSpPr>
          <p:cNvPr id="12" name="圓角矩形 11"/>
          <p:cNvSpPr/>
          <p:nvPr/>
        </p:nvSpPr>
        <p:spPr>
          <a:xfrm>
            <a:off x="467544" y="5229200"/>
            <a:ext cx="1944216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39552" y="5661248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(A,4), (D,3)</a:t>
            </a:r>
          </a:p>
          <a:p>
            <a:endParaRPr lang="zh-TW" altLang="en-US" sz="2800" dirty="0"/>
          </a:p>
        </p:txBody>
      </p:sp>
      <p:cxnSp>
        <p:nvCxnSpPr>
          <p:cNvPr id="17" name="直線單箭頭接點 16"/>
          <p:cNvCxnSpPr>
            <a:stCxn id="12" idx="3"/>
            <a:endCxn id="6" idx="1"/>
          </p:cNvCxnSpPr>
          <p:nvPr/>
        </p:nvCxnSpPr>
        <p:spPr>
          <a:xfrm flipV="1">
            <a:off x="2411760" y="5013176"/>
            <a:ext cx="3960440" cy="936104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Actions on Pair RDD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countByKey</a:t>
            </a:r>
            <a:endParaRPr lang="en-US" altLang="zh-TW" dirty="0" smtClean="0"/>
          </a:p>
          <a:p>
            <a:r>
              <a:rPr lang="en-US" altLang="zh-TW" dirty="0" err="1" smtClean="0"/>
              <a:t>collectAsMap</a:t>
            </a:r>
            <a:endParaRPr lang="en-US" altLang="zh-TW" dirty="0" smtClean="0"/>
          </a:p>
          <a:p>
            <a:r>
              <a:rPr lang="en-US" altLang="zh-TW" dirty="0" smtClean="0"/>
              <a:t>lookup(key)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WordCount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pic>
        <p:nvPicPr>
          <p:cNvPr id="4" name="內容版面配置區 3" descr="MapReduceWordCountOverview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43204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WordCount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pic>
        <p:nvPicPr>
          <p:cNvPr id="6" name="內容版面配置區 5" descr="spark_wordcount_vertical_lar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196752"/>
            <a:ext cx="6418841" cy="54003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quick review</a:t>
            </a:r>
            <a:endParaRPr lang="zh-TW" altLang="en-US" dirty="0"/>
          </a:p>
        </p:txBody>
      </p:sp>
      <p:pic>
        <p:nvPicPr>
          <p:cNvPr id="5" name="內容版面配置區 4" descr="cluster-over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916832"/>
            <a:ext cx="7229027" cy="33843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WordCount</a:t>
            </a:r>
            <a:r>
              <a:rPr lang="en-US" altLang="zh-TW" dirty="0" smtClean="0"/>
              <a:t>(3/3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1340768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800" dirty="0" smtClean="0"/>
              <a:t> wordcount.py</a:t>
            </a:r>
            <a:endParaRPr lang="zh-TW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59478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Persistence(1/5)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may wish to use the same RDD multiple times, we  </a:t>
            </a:r>
          </a:p>
          <a:p>
            <a:pPr>
              <a:buNone/>
            </a:pPr>
            <a:r>
              <a:rPr lang="en-US" altLang="zh-TW" dirty="0" smtClean="0"/>
              <a:t>  can ask Spark to persist the RDD.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RDD.persist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RDD.cache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 Spark can persist RDD in </a:t>
            </a:r>
            <a:r>
              <a:rPr lang="en-US" altLang="zh-TW" dirty="0" smtClean="0"/>
              <a:t>several </a:t>
            </a:r>
            <a:r>
              <a:rPr lang="en-US" altLang="zh-TW" dirty="0" smtClean="0"/>
              <a:t>ways</a:t>
            </a:r>
          </a:p>
          <a:p>
            <a:pPr lvl="1"/>
            <a:r>
              <a:rPr lang="en-US" altLang="zh-TW" dirty="0" smtClean="0"/>
              <a:t> In-memory</a:t>
            </a:r>
          </a:p>
          <a:p>
            <a:pPr lvl="1"/>
            <a:r>
              <a:rPr lang="en-US" altLang="zh-TW" dirty="0" smtClean="0"/>
              <a:t> Disk</a:t>
            </a:r>
          </a:p>
          <a:p>
            <a:pPr lvl="1"/>
            <a:r>
              <a:rPr lang="en-US" altLang="zh-TW" dirty="0" smtClean="0"/>
              <a:t> Both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Persistence(2/5)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6116387" cy="244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 bwMode="auto">
          <a:xfrm>
            <a:off x="467544" y="1124744"/>
            <a:ext cx="2376264" cy="46085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dirty="0" smtClean="0">
              <a:solidFill>
                <a:schemeClr val="tx1"/>
              </a:solidFill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dirty="0" smtClean="0">
              <a:solidFill>
                <a:schemeClr val="tx1"/>
              </a:solidFill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dirty="0" smtClean="0">
              <a:solidFill>
                <a:schemeClr val="tx1"/>
              </a:solidFill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dirty="0" smtClean="0">
              <a:solidFill>
                <a:schemeClr val="tx1"/>
              </a:solidFill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dirty="0" smtClean="0">
              <a:solidFill>
                <a:schemeClr val="tx1"/>
              </a:solidFill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rPr>
              <a:t>Job1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Persistence(3/5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27584" y="1412776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27584" y="2564904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MapRDD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7584" y="3717032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FilterRDD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27584" y="4869160"/>
            <a:ext cx="1584176" cy="369332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1" idx="2"/>
            <a:endCxn id="22" idx="0"/>
          </p:cNvCxnSpPr>
          <p:nvPr/>
        </p:nvCxnSpPr>
        <p:spPr bwMode="auto">
          <a:xfrm>
            <a:off x="1619672" y="1782108"/>
            <a:ext cx="0" cy="7827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>
            <a:stCxn id="22" idx="2"/>
            <a:endCxn id="23" idx="0"/>
          </p:cNvCxnSpPr>
          <p:nvPr/>
        </p:nvCxnSpPr>
        <p:spPr bwMode="auto">
          <a:xfrm>
            <a:off x="1619672" y="2934236"/>
            <a:ext cx="0" cy="7827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線單箭頭接點 29"/>
          <p:cNvCxnSpPr>
            <a:stCxn id="23" idx="2"/>
            <a:endCxn id="24" idx="0"/>
          </p:cNvCxnSpPr>
          <p:nvPr/>
        </p:nvCxnSpPr>
        <p:spPr bwMode="auto">
          <a:xfrm>
            <a:off x="1619672" y="4086364"/>
            <a:ext cx="0" cy="7827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文字方塊 31"/>
          <p:cNvSpPr txBox="1"/>
          <p:nvPr/>
        </p:nvSpPr>
        <p:spPr>
          <a:xfrm>
            <a:off x="1763688" y="19888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35696" y="31409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filter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35696" y="429309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1: collect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563888" y="4869160"/>
            <a:ext cx="1584176" cy="369332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cxnSp>
        <p:nvCxnSpPr>
          <p:cNvPr id="40" name="圖案 39"/>
          <p:cNvCxnSpPr>
            <a:stCxn id="22" idx="3"/>
            <a:endCxn id="35" idx="0"/>
          </p:cNvCxnSpPr>
          <p:nvPr/>
        </p:nvCxnSpPr>
        <p:spPr bwMode="auto">
          <a:xfrm>
            <a:off x="2411760" y="2749570"/>
            <a:ext cx="1944216" cy="211959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文字方塊 41"/>
          <p:cNvSpPr txBox="1"/>
          <p:nvPr/>
        </p:nvSpPr>
        <p:spPr>
          <a:xfrm>
            <a:off x="3275856" y="292494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2: collect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Persistence(4/5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L-圖案 3"/>
          <p:cNvSpPr/>
          <p:nvPr/>
        </p:nvSpPr>
        <p:spPr bwMode="auto">
          <a:xfrm rot="10800000">
            <a:off x="683568" y="1124744"/>
            <a:ext cx="4752528" cy="4608512"/>
          </a:xfrm>
          <a:prstGeom prst="corner">
            <a:avLst>
              <a:gd name="adj1" fmla="val 45752"/>
              <a:gd name="adj2" fmla="val 475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1412776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27584" y="2564904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MapRDD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7584" y="3717032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FilterRDD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27584" y="4869160"/>
            <a:ext cx="1584176" cy="369332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2"/>
            <a:endCxn id="7" idx="0"/>
          </p:cNvCxnSpPr>
          <p:nvPr/>
        </p:nvCxnSpPr>
        <p:spPr bwMode="auto">
          <a:xfrm>
            <a:off x="1619672" y="1782108"/>
            <a:ext cx="0" cy="7827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stCxn id="7" idx="2"/>
            <a:endCxn id="8" idx="0"/>
          </p:cNvCxnSpPr>
          <p:nvPr/>
        </p:nvCxnSpPr>
        <p:spPr bwMode="auto">
          <a:xfrm>
            <a:off x="1619672" y="2934236"/>
            <a:ext cx="0" cy="7827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單箭頭接點 11"/>
          <p:cNvCxnSpPr>
            <a:stCxn id="8" idx="2"/>
            <a:endCxn id="9" idx="0"/>
          </p:cNvCxnSpPr>
          <p:nvPr/>
        </p:nvCxnSpPr>
        <p:spPr bwMode="auto">
          <a:xfrm>
            <a:off x="1619672" y="4086364"/>
            <a:ext cx="0" cy="7827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文字方塊 12"/>
          <p:cNvSpPr txBox="1"/>
          <p:nvPr/>
        </p:nvSpPr>
        <p:spPr>
          <a:xfrm>
            <a:off x="1763688" y="19888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35696" y="31409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filter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835696" y="429309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1: collect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63888" y="4869160"/>
            <a:ext cx="1584176" cy="369332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cxnSp>
        <p:nvCxnSpPr>
          <p:cNvPr id="17" name="圖案 16"/>
          <p:cNvCxnSpPr>
            <a:stCxn id="7" idx="3"/>
            <a:endCxn id="16" idx="0"/>
          </p:cNvCxnSpPr>
          <p:nvPr/>
        </p:nvCxnSpPr>
        <p:spPr bwMode="auto">
          <a:xfrm>
            <a:off x="2411760" y="2749570"/>
            <a:ext cx="1944216" cy="211959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275856" y="292494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2: collect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779912" y="522920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latin typeface="Arial Black" pitchFamily="34" charset="0"/>
                <a:ea typeface="新細明體" pitchFamily="18" charset="-120"/>
              </a:rPr>
              <a:t>Job2</a:t>
            </a:r>
            <a:endParaRPr kumimoji="1" lang="zh-TW" altLang="en-US" sz="2400" dirty="0" smtClean="0">
              <a:latin typeface="Arial Black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Persistence(5/5)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6116387" cy="244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861047"/>
            <a:ext cx="6120680" cy="259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向右箭號 6"/>
          <p:cNvSpPr/>
          <p:nvPr/>
        </p:nvSpPr>
        <p:spPr bwMode="auto">
          <a:xfrm>
            <a:off x="251520" y="4941168"/>
            <a:ext cx="1008112" cy="43204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RDD Objects</a:t>
            </a:r>
            <a:endParaRPr lang="zh-TW" altLang="en-US" dirty="0"/>
          </a:p>
        </p:txBody>
      </p:sp>
      <p:pic>
        <p:nvPicPr>
          <p:cNvPr id="4" name="內容版面配置區 3" descr="spark-without-cach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276872"/>
            <a:ext cx="7876888" cy="4320480"/>
          </a:xfrm>
        </p:spPr>
      </p:pic>
      <p:sp>
        <p:nvSpPr>
          <p:cNvPr id="5" name="文字方塊 4"/>
          <p:cNvSpPr txBox="1"/>
          <p:nvPr/>
        </p:nvSpPr>
        <p:spPr>
          <a:xfrm>
            <a:off x="683568" y="141277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When call an action in Spark, will trigger </a:t>
            </a:r>
            <a:r>
              <a:rPr lang="en-US" altLang="zh-TW" b="1" dirty="0" smtClean="0">
                <a:solidFill>
                  <a:srgbClr val="FF0000"/>
                </a:solidFill>
              </a:rPr>
              <a:t>a </a:t>
            </a:r>
            <a:r>
              <a:rPr lang="en-US" altLang="zh-TW" b="1" dirty="0" smtClean="0">
                <a:solidFill>
                  <a:srgbClr val="FF0000"/>
                </a:solidFill>
              </a:rPr>
              <a:t>corresponding job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Job Scheduling Process</a:t>
            </a:r>
            <a:endParaRPr lang="zh-TW" altLang="en-US" dirty="0"/>
          </a:p>
        </p:txBody>
      </p:sp>
      <p:pic>
        <p:nvPicPr>
          <p:cNvPr id="4" name="內容版面配置區 3" descr="spark-jo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559" y="1211116"/>
            <a:ext cx="8847041" cy="4738164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DAG</a:t>
            </a:r>
            <a:endParaRPr lang="zh-TW" altLang="en-US" dirty="0"/>
          </a:p>
        </p:txBody>
      </p:sp>
      <p:pic>
        <p:nvPicPr>
          <p:cNvPr id="4" name="圖片 3" descr="spark-workfl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7715250" cy="537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RDD is an Interfaces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Set of partitions 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List of dependencies on parent RDDs 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Function to compute a partition given its parent(s) 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Partitioner</a:t>
            </a:r>
            <a:r>
              <a:rPr lang="en-US" altLang="zh-TW" dirty="0" smtClean="0"/>
              <a:t> (hash, range) 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Preferred location(s) for each partition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SparkContext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b="0" dirty="0" smtClean="0"/>
              <a:t>	Firstly, a Spark program must do is to create a </a:t>
            </a:r>
            <a:r>
              <a:rPr lang="en-US" altLang="zh-TW" b="0" dirty="0" err="1" smtClean="0">
                <a:hlinkClick r:id="rId2"/>
              </a:rPr>
              <a:t>SparkContext</a:t>
            </a:r>
            <a:r>
              <a:rPr lang="en-US" altLang="zh-TW" b="0" dirty="0" smtClean="0"/>
              <a:t> object, which tells Spark how to access a cluster.</a:t>
            </a:r>
          </a:p>
          <a:p>
            <a:pPr>
              <a:buNone/>
            </a:pPr>
            <a:endParaRPr lang="en-US" altLang="zh-TW" b="0" dirty="0" smtClean="0"/>
          </a:p>
          <a:p>
            <a:pPr>
              <a:buNone/>
            </a:pPr>
            <a:r>
              <a:rPr lang="en-US" altLang="zh-TW" b="0" dirty="0" smtClean="0"/>
              <a:t> To create a </a:t>
            </a:r>
            <a:r>
              <a:rPr lang="en-US" altLang="zh-TW" dirty="0" err="1" smtClean="0"/>
              <a:t>SparkContext</a:t>
            </a:r>
            <a:r>
              <a:rPr lang="en-US" altLang="zh-TW" dirty="0" smtClean="0"/>
              <a:t>, </a:t>
            </a:r>
            <a:r>
              <a:rPr lang="en-US" altLang="zh-TW" b="0" dirty="0" smtClean="0"/>
              <a:t>you need to build a </a:t>
            </a:r>
            <a:r>
              <a:rPr lang="en-US" altLang="zh-TW" b="0" dirty="0" err="1" smtClean="0">
                <a:hlinkClick r:id="rId2"/>
              </a:rPr>
              <a:t>SparkConf</a:t>
            </a:r>
            <a:r>
              <a:rPr lang="en-US" altLang="zh-TW" b="0" dirty="0" smtClean="0"/>
              <a:t> object that contains information about your application.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869160"/>
            <a:ext cx="735606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HadoopRDD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partitions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one per HDFS block 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none 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compute(part)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read corresponding block</a:t>
            </a:r>
          </a:p>
          <a:p>
            <a:pPr>
              <a:buNone/>
            </a:pPr>
            <a:r>
              <a:rPr lang="en-US" altLang="zh-TW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preferredLocations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(part)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HDFS block location</a:t>
            </a:r>
          </a:p>
          <a:p>
            <a:pPr>
              <a:buNone/>
            </a:pPr>
            <a:r>
              <a:rPr lang="en-US" altLang="zh-TW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partitioner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none</a:t>
            </a:r>
            <a:endParaRPr lang="zh-TW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FilteredRDD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partitions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same as parent RDD 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“one-to-one” on parent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compute(part)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compute parent and filter it</a:t>
            </a:r>
          </a:p>
          <a:p>
            <a:pPr>
              <a:buNone/>
            </a:pPr>
            <a:r>
              <a:rPr lang="en-US" altLang="zh-TW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preferredLocations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(part)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none (ask parent)</a:t>
            </a:r>
          </a:p>
          <a:p>
            <a:pPr>
              <a:buNone/>
            </a:pPr>
            <a:r>
              <a:rPr lang="en-US" altLang="zh-TW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partitioner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none</a:t>
            </a:r>
            <a:endParaRPr lang="zh-TW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Partitions(1/2)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51520" y="3429000"/>
            <a:ext cx="3888432" cy="2405880"/>
            <a:chOff x="251520" y="2132857"/>
            <a:chExt cx="3888432" cy="2405880"/>
          </a:xfrm>
        </p:grpSpPr>
        <p:grpSp>
          <p:nvGrpSpPr>
            <p:cNvPr id="10" name="群組 9"/>
            <p:cNvGrpSpPr/>
            <p:nvPr/>
          </p:nvGrpSpPr>
          <p:grpSpPr>
            <a:xfrm>
              <a:off x="251520" y="2132857"/>
              <a:ext cx="3888432" cy="2376266"/>
              <a:chOff x="3779912" y="2594096"/>
              <a:chExt cx="1512168" cy="834904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3995936" y="2708920"/>
                <a:ext cx="1296144" cy="72008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新細明體" pitchFamily="18" charset="-120"/>
                </a:endParaRPr>
              </a:p>
            </p:txBody>
          </p:sp>
          <p:cxnSp>
            <p:nvCxnSpPr>
              <p:cNvPr id="5" name="直線接點 4"/>
              <p:cNvCxnSpPr/>
              <p:nvPr/>
            </p:nvCxnSpPr>
            <p:spPr bwMode="auto">
              <a:xfrm>
                <a:off x="3995936" y="2852936"/>
                <a:ext cx="129614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" name="直線接點 5"/>
              <p:cNvCxnSpPr/>
              <p:nvPr/>
            </p:nvCxnSpPr>
            <p:spPr bwMode="auto">
              <a:xfrm>
                <a:off x="3995936" y="2996952"/>
                <a:ext cx="129614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線接點 6"/>
              <p:cNvCxnSpPr/>
              <p:nvPr/>
            </p:nvCxnSpPr>
            <p:spPr bwMode="auto">
              <a:xfrm>
                <a:off x="3995936" y="3140968"/>
                <a:ext cx="129614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直線接點 7"/>
              <p:cNvCxnSpPr/>
              <p:nvPr/>
            </p:nvCxnSpPr>
            <p:spPr bwMode="auto">
              <a:xfrm>
                <a:off x="3995936" y="3284984"/>
                <a:ext cx="129614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矩形 8"/>
              <p:cNvSpPr/>
              <p:nvPr/>
            </p:nvSpPr>
            <p:spPr bwMode="auto">
              <a:xfrm>
                <a:off x="3779912" y="2594096"/>
                <a:ext cx="432048" cy="19133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ea typeface="新細明體" pitchFamily="18" charset="-120"/>
                  </a:rPr>
                  <a:t>RDD</a:t>
                </a:r>
                <a:endParaRPr kumimoji="1" lang="zh-TW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新細明體" pitchFamily="18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2195736" y="2420888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rial Black" pitchFamily="34" charset="0"/>
                </a:rPr>
                <a:t>p1</a:t>
              </a:r>
              <a:endParaRPr lang="zh-TW" altLang="en-US" sz="2400" b="1" dirty="0">
                <a:latin typeface="Arial Black" pitchFamily="34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195736" y="285293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rial Black" pitchFamily="34" charset="0"/>
                </a:rPr>
                <a:t>p2</a:t>
              </a:r>
              <a:endParaRPr lang="zh-TW" altLang="en-US" sz="2400" b="1" dirty="0">
                <a:latin typeface="Arial Black" pitchFamily="34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95736" y="364502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rial Black" pitchFamily="34" charset="0"/>
                </a:rPr>
                <a:t>p4</a:t>
              </a:r>
              <a:endParaRPr lang="zh-TW" altLang="en-US" sz="2400" b="1" dirty="0">
                <a:latin typeface="Arial Black" pitchFamily="34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195736" y="328498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rial Black" pitchFamily="34" charset="0"/>
                </a:rPr>
                <a:t>p3</a:t>
              </a:r>
              <a:endParaRPr lang="zh-TW" altLang="en-US" sz="2400" b="1" dirty="0">
                <a:latin typeface="Arial Black" pitchFamily="34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195736" y="4077072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rial Black" pitchFamily="34" charset="0"/>
                </a:rPr>
                <a:t>p5</a:t>
              </a:r>
              <a:endParaRPr lang="zh-TW" altLang="en-US" sz="2400" b="1" dirty="0">
                <a:latin typeface="Arial Black" pitchFamily="34" charset="0"/>
              </a:endParaRPr>
            </a:p>
          </p:txBody>
        </p:sp>
      </p:grpSp>
      <p:cxnSp>
        <p:nvCxnSpPr>
          <p:cNvPr id="23" name="直線接點 22"/>
          <p:cNvCxnSpPr/>
          <p:nvPr/>
        </p:nvCxnSpPr>
        <p:spPr bwMode="auto">
          <a:xfrm flipV="1">
            <a:off x="4139952" y="3356992"/>
            <a:ext cx="1440160" cy="5760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>
            <a:off x="4139952" y="3933056"/>
            <a:ext cx="1440160" cy="5760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群組 30"/>
          <p:cNvGrpSpPr/>
          <p:nvPr/>
        </p:nvGrpSpPr>
        <p:grpSpPr>
          <a:xfrm>
            <a:off x="5580112" y="3356992"/>
            <a:ext cx="2808312" cy="1200329"/>
            <a:chOff x="5580112" y="2708920"/>
            <a:chExt cx="2808312" cy="1200329"/>
          </a:xfrm>
        </p:grpSpPr>
        <p:sp>
          <p:nvSpPr>
            <p:cNvPr id="21" name="文字方塊 20"/>
            <p:cNvSpPr txBox="1"/>
            <p:nvPr/>
          </p:nvSpPr>
          <p:spPr>
            <a:xfrm>
              <a:off x="5580112" y="2708920"/>
              <a:ext cx="2808312" cy="120032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I’m Allen, 27 years old</a:t>
              </a:r>
            </a:p>
            <a:p>
              <a:r>
                <a:rPr lang="en-US" altLang="zh-TW" dirty="0" smtClean="0"/>
                <a:t>Come from Tainan City</a:t>
              </a:r>
            </a:p>
            <a:p>
              <a:r>
                <a:rPr lang="en-US" altLang="zh-TW" dirty="0" smtClean="0"/>
                <a:t>Love Spark and Java</a:t>
              </a:r>
            </a:p>
            <a:p>
              <a:r>
                <a:rPr lang="en-US" altLang="zh-TW" dirty="0" smtClean="0"/>
                <a:t>Graduate from NCU</a:t>
              </a:r>
            </a:p>
          </p:txBody>
        </p:sp>
        <p:cxnSp>
          <p:nvCxnSpPr>
            <p:cNvPr id="27" name="直線接點 26"/>
            <p:cNvCxnSpPr/>
            <p:nvPr/>
          </p:nvCxnSpPr>
          <p:spPr bwMode="auto">
            <a:xfrm>
              <a:off x="5580112" y="2996952"/>
              <a:ext cx="280831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580112" y="3284984"/>
              <a:ext cx="280831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線接點 28"/>
            <p:cNvCxnSpPr/>
            <p:nvPr/>
          </p:nvCxnSpPr>
          <p:spPr bwMode="auto">
            <a:xfrm>
              <a:off x="5580112" y="3573016"/>
              <a:ext cx="280831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流程圖: 文件 29"/>
          <p:cNvSpPr/>
          <p:nvPr/>
        </p:nvSpPr>
        <p:spPr bwMode="auto">
          <a:xfrm>
            <a:off x="611560" y="980728"/>
            <a:ext cx="3528392" cy="2088232"/>
          </a:xfrm>
          <a:prstGeom prst="flowChartDocumen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1600" dirty="0" smtClean="0">
                <a:latin typeface="+mj-lt"/>
              </a:rPr>
              <a:t>I’m Allen, 27 years old</a:t>
            </a:r>
          </a:p>
          <a:p>
            <a:r>
              <a:rPr lang="en-US" altLang="zh-TW" sz="1600" dirty="0" smtClean="0">
                <a:latin typeface="+mj-lt"/>
              </a:rPr>
              <a:t>Come from Tainan City</a:t>
            </a:r>
          </a:p>
          <a:p>
            <a:r>
              <a:rPr lang="en-US" altLang="zh-TW" sz="1600" dirty="0" smtClean="0">
                <a:latin typeface="+mj-lt"/>
              </a:rPr>
              <a:t>Love Spark and </a:t>
            </a:r>
            <a:r>
              <a:rPr lang="en-US" altLang="zh-TW" sz="1600" dirty="0" smtClean="0">
                <a:latin typeface="+mj-lt"/>
              </a:rPr>
              <a:t>Java</a:t>
            </a:r>
          </a:p>
          <a:p>
            <a:r>
              <a:rPr lang="en-US" altLang="zh-TW" sz="1600" dirty="0" smtClean="0">
                <a:latin typeface="+mj-lt"/>
              </a:rPr>
              <a:t>Graduate from NCU</a:t>
            </a:r>
          </a:p>
          <a:p>
            <a:r>
              <a:rPr lang="en-US" altLang="zh-TW" sz="1600" dirty="0" smtClean="0">
                <a:latin typeface="+mj-lt"/>
              </a:rPr>
              <a:t>Master on MBA</a:t>
            </a:r>
            <a:endParaRPr lang="en-US" altLang="zh-TW" sz="1600" dirty="0" smtClean="0">
              <a:latin typeface="+mj-lt"/>
            </a:endParaRPr>
          </a:p>
          <a:p>
            <a:r>
              <a:rPr lang="en-US" altLang="zh-TW" sz="1600" dirty="0" smtClean="0">
                <a:latin typeface="+mj-lt"/>
              </a:rPr>
              <a:t>Work on </a:t>
            </a:r>
            <a:r>
              <a:rPr lang="en-US" altLang="zh-TW" sz="1600" dirty="0" smtClean="0">
                <a:latin typeface="+mj-lt"/>
              </a:rPr>
              <a:t>is-land.inc</a:t>
            </a:r>
          </a:p>
          <a:p>
            <a:r>
              <a:rPr kumimoji="1" lang="en-US" altLang="zh-TW" sz="1600" dirty="0" smtClean="0">
                <a:latin typeface="+mj-lt"/>
                <a:ea typeface="新細明體" pitchFamily="18" charset="-120"/>
              </a:rPr>
              <a:t>........</a:t>
            </a:r>
          </a:p>
        </p:txBody>
      </p:sp>
      <p:sp>
        <p:nvSpPr>
          <p:cNvPr id="35" name="向下箭號 34"/>
          <p:cNvSpPr/>
          <p:nvPr/>
        </p:nvSpPr>
        <p:spPr bwMode="auto">
          <a:xfrm>
            <a:off x="1907704" y="3140968"/>
            <a:ext cx="1008112" cy="360040"/>
          </a:xfrm>
          <a:prstGeom prst="downArrow">
            <a:avLst/>
          </a:prstGeom>
          <a:solidFill>
            <a:srgbClr val="FF33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allAtOnce" animBg="1"/>
      <p:bldP spid="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Partitions(2/2)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 Partition decide the level of parallelism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79512" y="2708920"/>
            <a:ext cx="3888432" cy="2405880"/>
            <a:chOff x="251520" y="2132857"/>
            <a:chExt cx="3888432" cy="2405880"/>
          </a:xfrm>
        </p:grpSpPr>
        <p:grpSp>
          <p:nvGrpSpPr>
            <p:cNvPr id="5" name="群組 9"/>
            <p:cNvGrpSpPr/>
            <p:nvPr/>
          </p:nvGrpSpPr>
          <p:grpSpPr>
            <a:xfrm>
              <a:off x="251520" y="2132857"/>
              <a:ext cx="3888432" cy="2376266"/>
              <a:chOff x="3779912" y="2594096"/>
              <a:chExt cx="1512168" cy="834904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3995936" y="2708920"/>
                <a:ext cx="1296144" cy="72008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新細明體" pitchFamily="18" charset="-12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3995936" y="2852936"/>
                <a:ext cx="129614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線接點 12"/>
              <p:cNvCxnSpPr/>
              <p:nvPr/>
            </p:nvCxnSpPr>
            <p:spPr bwMode="auto">
              <a:xfrm>
                <a:off x="3995936" y="2996952"/>
                <a:ext cx="129614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3995936" y="3140968"/>
                <a:ext cx="129614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線接點 14"/>
              <p:cNvCxnSpPr/>
              <p:nvPr/>
            </p:nvCxnSpPr>
            <p:spPr bwMode="auto">
              <a:xfrm>
                <a:off x="3995936" y="3284984"/>
                <a:ext cx="129614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矩形 15"/>
              <p:cNvSpPr/>
              <p:nvPr/>
            </p:nvSpPr>
            <p:spPr bwMode="auto">
              <a:xfrm>
                <a:off x="3779912" y="2594096"/>
                <a:ext cx="432048" cy="19133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ea typeface="新細明體" pitchFamily="18" charset="-120"/>
                  </a:rPr>
                  <a:t>RDD</a:t>
                </a:r>
                <a:endParaRPr kumimoji="1" lang="zh-TW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新細明體" pitchFamily="18" charset="-120"/>
                </a:endParaRPr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2195736" y="2420888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rial Black" pitchFamily="34" charset="0"/>
                </a:rPr>
                <a:t>p1</a:t>
              </a:r>
              <a:endParaRPr lang="zh-TW" altLang="en-US" sz="2400" b="1" dirty="0">
                <a:latin typeface="Arial Black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195736" y="285293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rial Black" pitchFamily="34" charset="0"/>
                </a:rPr>
                <a:t>p2</a:t>
              </a:r>
              <a:endParaRPr lang="zh-TW" altLang="en-US" sz="2400" b="1" dirty="0">
                <a:latin typeface="Arial Black" pitchFamily="34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95736" y="364502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rial Black" pitchFamily="34" charset="0"/>
                </a:rPr>
                <a:t>p4</a:t>
              </a:r>
              <a:endParaRPr lang="zh-TW" altLang="en-US" sz="2400" b="1" dirty="0">
                <a:latin typeface="Arial Black" pitchFamily="34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195736" y="328498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rial Black" pitchFamily="34" charset="0"/>
                </a:rPr>
                <a:t>p3</a:t>
              </a:r>
              <a:endParaRPr lang="zh-TW" altLang="en-US" sz="2400" b="1" dirty="0">
                <a:latin typeface="Arial Black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195736" y="4077072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rial Black" pitchFamily="34" charset="0"/>
                </a:rPr>
                <a:t>p5</a:t>
              </a:r>
              <a:endParaRPr lang="zh-TW" altLang="en-US" sz="2400" b="1" dirty="0">
                <a:latin typeface="Arial Black" pitchFamily="34" charset="0"/>
              </a:endParaRPr>
            </a:p>
          </p:txBody>
        </p:sp>
      </p:grpSp>
      <p:sp>
        <p:nvSpPr>
          <p:cNvPr id="18" name="五邊形 17"/>
          <p:cNvSpPr/>
          <p:nvPr/>
        </p:nvSpPr>
        <p:spPr bwMode="auto">
          <a:xfrm>
            <a:off x="4644008" y="2996952"/>
            <a:ext cx="2160240" cy="432048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rPr>
              <a:t>Task1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21" name="五邊形 20"/>
          <p:cNvSpPr/>
          <p:nvPr/>
        </p:nvSpPr>
        <p:spPr bwMode="auto">
          <a:xfrm>
            <a:off x="4644008" y="4725144"/>
            <a:ext cx="2160240" cy="432048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rPr>
              <a:t>Task5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22" name="五邊形 21"/>
          <p:cNvSpPr/>
          <p:nvPr/>
        </p:nvSpPr>
        <p:spPr bwMode="auto">
          <a:xfrm>
            <a:off x="4644008" y="4293096"/>
            <a:ext cx="2160240" cy="432048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rPr>
              <a:t>Task4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23" name="五邊形 22"/>
          <p:cNvSpPr/>
          <p:nvPr/>
        </p:nvSpPr>
        <p:spPr bwMode="auto">
          <a:xfrm>
            <a:off x="4644008" y="3861048"/>
            <a:ext cx="2160240" cy="432048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rPr>
              <a:t>Task3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24" name="五邊形 23"/>
          <p:cNvSpPr/>
          <p:nvPr/>
        </p:nvSpPr>
        <p:spPr bwMode="auto">
          <a:xfrm>
            <a:off x="4644008" y="3429000"/>
            <a:ext cx="2160240" cy="432048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rPr>
              <a:t>Task2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 cstate="print"/>
            <a:stretch>
              <a:fillRect/>
            </a:stretch>
          </a:blipFill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zh-TW" sz="3600" dirty="0" smtClean="0">
                <a:solidFill>
                  <a:schemeClr val="bg1"/>
                </a:solidFill>
              </a:rPr>
              <a:t>Making big Data Simple </a:t>
            </a:r>
          </a:p>
          <a:p>
            <a:pPr algn="ctr">
              <a:buNone/>
            </a:pPr>
            <a:r>
              <a:rPr lang="en-US" altLang="zh-TW" sz="3600" dirty="0" smtClean="0">
                <a:solidFill>
                  <a:schemeClr val="bg1"/>
                </a:solidFill>
              </a:rPr>
              <a:t>with Spark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Resilient Distributed Datasets (RDDs)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b="0" i="1" dirty="0" smtClean="0"/>
              <a:t>Spark revolves around the concept of a resilient distributed dataset (RDD), which is a fault-tolerant collection of elements that can be operated on in parallel.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6"/>
                </a:solidFill>
              </a:rPr>
              <a:t>distributed collection of objects on anywhere</a:t>
            </a:r>
          </a:p>
          <a:p>
            <a:endParaRPr lang="en-US" altLang="zh-TW" dirty="0" smtClean="0">
              <a:solidFill>
                <a:schemeClr val="accent6"/>
              </a:solidFill>
            </a:endParaRPr>
          </a:p>
          <a:p>
            <a:r>
              <a:rPr lang="en-US" altLang="zh-TW" dirty="0" smtClean="0">
                <a:solidFill>
                  <a:schemeClr val="accent6"/>
                </a:solidFill>
              </a:rPr>
              <a:t>RDDs are the fundamental unit of data in Spark</a:t>
            </a:r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create a RDD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Parallelizing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External datasets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7594906" cy="187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 File-based RDD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66775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 on RDD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Transformations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140968"/>
            <a:ext cx="7775091" cy="232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None/>
            </a:pPr>
            <a:r>
              <a:rPr lang="en-US" altLang="zh-TW" i="1" dirty="0" smtClean="0"/>
              <a:t>Transformation</a:t>
            </a:r>
          </a:p>
          <a:p>
            <a:pPr marL="914400" lvl="1" indent="-514350">
              <a:buNone/>
            </a:pPr>
            <a:r>
              <a:rPr lang="en-US" altLang="zh-TW" b="1" i="1" dirty="0" smtClean="0">
                <a:solidFill>
                  <a:srgbClr val="FF0000"/>
                </a:solidFill>
              </a:rPr>
              <a:t>	is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lazy</a:t>
            </a:r>
            <a:r>
              <a:rPr lang="en-US" altLang="zh-TW" b="1" i="1" dirty="0" smtClean="0">
                <a:solidFill>
                  <a:srgbClr val="FF0000"/>
                </a:solidFill>
              </a:rPr>
              <a:t>, do not compute their results right way. </a:t>
            </a:r>
            <a:r>
              <a:rPr lang="en-US" altLang="zh-TW" i="1" dirty="0" smtClean="0"/>
              <a:t>	</a:t>
            </a:r>
          </a:p>
          <a:p>
            <a:pPr marL="914400" lvl="1" indent="-514350">
              <a:buNone/>
            </a:pPr>
            <a:r>
              <a:rPr lang="en-US" altLang="zh-TW" i="1" dirty="0" smtClean="0"/>
              <a:t>	create a new RDD from an existing one.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pPr marL="914400" lvl="1" indent="-514350">
              <a:buNone/>
            </a:pPr>
            <a:endParaRPr lang="en-US" altLang="zh-TW" i="1" dirty="0" smtClean="0"/>
          </a:p>
          <a:p>
            <a:pPr marL="914400" lvl="1" indent="-514350">
              <a:buNone/>
            </a:pPr>
            <a:endParaRPr lang="en-US" altLang="zh-TW" i="1" dirty="0" smtClean="0"/>
          </a:p>
          <a:p>
            <a:pPr marL="914400" lvl="1" indent="-514350">
              <a:buNone/>
            </a:pPr>
            <a:endParaRPr lang="en-US" altLang="zh-TW" i="1" dirty="0" smtClean="0"/>
          </a:p>
          <a:p>
            <a:pPr marL="914400" lvl="1" indent="-514350">
              <a:buNone/>
            </a:pPr>
            <a:r>
              <a:rPr lang="en-US" altLang="zh-TW" i="1" dirty="0" smtClean="0"/>
              <a:t>Action</a:t>
            </a:r>
          </a:p>
          <a:p>
            <a:pPr marL="914400" lvl="1" indent="-514350">
              <a:buNone/>
            </a:pPr>
            <a:r>
              <a:rPr lang="en-US" altLang="zh-TW" i="1" dirty="0" smtClean="0"/>
              <a:t>	compute and return results </a:t>
            </a:r>
            <a:r>
              <a:rPr lang="en-US" altLang="zh-TW" i="1" dirty="0" smtClean="0">
                <a:solidFill>
                  <a:srgbClr val="FF0000"/>
                </a:solidFill>
              </a:rPr>
              <a:t>immediately</a:t>
            </a:r>
            <a:r>
              <a:rPr lang="en-US" altLang="zh-TW" i="1" dirty="0" smtClean="0"/>
              <a:t>.</a:t>
            </a:r>
          </a:p>
          <a:p>
            <a:pPr marL="914400" lvl="1" indent="-514350">
              <a:buNone/>
            </a:pPr>
            <a:endParaRPr lang="en-US" altLang="zh-TW" i="1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3995936" y="2708920"/>
            <a:ext cx="129614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3995936" y="2852936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3995936" y="2996952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3995936" y="3140968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3995936" y="3284984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3779912" y="2492896"/>
            <a:ext cx="432048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rPr>
              <a:t>RDD</a:t>
            </a:r>
            <a:endParaRPr kumimoji="1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660232" y="2708920"/>
            <a:ext cx="129614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6660232" y="2852936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/>
          <p:nvPr/>
        </p:nvCxnSpPr>
        <p:spPr bwMode="auto">
          <a:xfrm>
            <a:off x="6660232" y="2996952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接點 14"/>
          <p:cNvCxnSpPr/>
          <p:nvPr/>
        </p:nvCxnSpPr>
        <p:spPr bwMode="auto">
          <a:xfrm>
            <a:off x="6660232" y="3140968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6660232" y="3284984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6444208" y="2492896"/>
            <a:ext cx="86409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solidFill>
                  <a:schemeClr val="tx1"/>
                </a:solidFill>
                <a:latin typeface="Arial Black" pitchFamily="34" charset="0"/>
                <a:ea typeface="新細明體" pitchFamily="18" charset="-120"/>
              </a:rPr>
              <a:t>New 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rPr>
              <a:t>RDD</a:t>
            </a:r>
            <a:endParaRPr kumimoji="1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8" name="向右箭號 17"/>
          <p:cNvSpPr/>
          <p:nvPr/>
        </p:nvSpPr>
        <p:spPr bwMode="auto">
          <a:xfrm>
            <a:off x="5436096" y="2852936"/>
            <a:ext cx="936104" cy="50405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995936" y="5013176"/>
            <a:ext cx="129614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cxnSp>
        <p:nvCxnSpPr>
          <p:cNvPr id="20" name="直線接點 19"/>
          <p:cNvCxnSpPr/>
          <p:nvPr/>
        </p:nvCxnSpPr>
        <p:spPr bwMode="auto">
          <a:xfrm>
            <a:off x="3995936" y="5157192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接點 20"/>
          <p:cNvCxnSpPr/>
          <p:nvPr/>
        </p:nvCxnSpPr>
        <p:spPr bwMode="auto">
          <a:xfrm>
            <a:off x="3995936" y="5301208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線接點 21"/>
          <p:cNvCxnSpPr/>
          <p:nvPr/>
        </p:nvCxnSpPr>
        <p:spPr bwMode="auto">
          <a:xfrm>
            <a:off x="3995936" y="5445224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3995936" y="5589240"/>
            <a:ext cx="12961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3779912" y="4797152"/>
            <a:ext cx="432048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新細明體" pitchFamily="18" charset="-120"/>
              </a:rPr>
              <a:t>RDD</a:t>
            </a:r>
            <a:endParaRPr kumimoji="1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25" name="向右箭號 24"/>
          <p:cNvSpPr/>
          <p:nvPr/>
        </p:nvSpPr>
        <p:spPr bwMode="auto">
          <a:xfrm>
            <a:off x="5436096" y="5085184"/>
            <a:ext cx="936104" cy="50405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88224" y="5157192"/>
            <a:ext cx="144016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Result Value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 Land_Cloudera Manager">
  <a:themeElements>
    <a:clrScheme name="ISLAN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A10707"/>
      </a:folHlink>
    </a:clrScheme>
    <a:fontScheme name="簡報1">
      <a:majorFont>
        <a:latin typeface="Arial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簡報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S Land_Cloudera Manager" id="{EDE5FE50-F6AD-4E65-A45C-2305DB751E77}" vid="{B0A663AE-CF38-4F28-9115-F40F2E6988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 Land_Cloudera Manager</Template>
  <TotalTime>5789</TotalTime>
  <Words>897</Words>
  <Application>Microsoft Office PowerPoint</Application>
  <PresentationFormat>如螢幕大小 (4:3)</PresentationFormat>
  <Paragraphs>287</Paragraphs>
  <Slides>44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IS Land_Cloudera Manager</vt:lpstr>
      <vt:lpstr>Spark RDD 概念入門</vt:lpstr>
      <vt:lpstr>Recap</vt:lpstr>
      <vt:lpstr>A quick review</vt:lpstr>
      <vt:lpstr>SparkContext</vt:lpstr>
      <vt:lpstr>RDD</vt:lpstr>
      <vt:lpstr>How to create a RDD</vt:lpstr>
      <vt:lpstr>Example: A File-based RDD</vt:lpstr>
      <vt:lpstr>Operation on RDD</vt:lpstr>
      <vt:lpstr>Different?</vt:lpstr>
      <vt:lpstr>Example(1/2)</vt:lpstr>
      <vt:lpstr>Example(2/2)</vt:lpstr>
      <vt:lpstr>Common RDD</vt:lpstr>
      <vt:lpstr>RDD.map()</vt:lpstr>
      <vt:lpstr>RDD.flatMap()</vt:lpstr>
      <vt:lpstr>RDD.filter()</vt:lpstr>
      <vt:lpstr>RDD.union()</vt:lpstr>
      <vt:lpstr>RDD.distinct()</vt:lpstr>
      <vt:lpstr>RDD.reduce()</vt:lpstr>
      <vt:lpstr>投影片 19</vt:lpstr>
      <vt:lpstr>Concept</vt:lpstr>
      <vt:lpstr>Create Pair RDD</vt:lpstr>
      <vt:lpstr>RDD.reduceByKey()</vt:lpstr>
      <vt:lpstr>RDD.mapValues()</vt:lpstr>
      <vt:lpstr>RDD.groupByKey()</vt:lpstr>
      <vt:lpstr>RDD.flatMapValues()</vt:lpstr>
      <vt:lpstr>RDD.join()</vt:lpstr>
      <vt:lpstr>Actions on Pair RDD </vt:lpstr>
      <vt:lpstr>WordCount(1/3)</vt:lpstr>
      <vt:lpstr>WordCount(2/3)</vt:lpstr>
      <vt:lpstr>WordCount(3/3)</vt:lpstr>
      <vt:lpstr>Persistence(1/5)</vt:lpstr>
      <vt:lpstr>Persistence(2/5)</vt:lpstr>
      <vt:lpstr>Persistence(3/5)</vt:lpstr>
      <vt:lpstr>Persistence(4/5)</vt:lpstr>
      <vt:lpstr>Persistence(5/5)</vt:lpstr>
      <vt:lpstr>RDD Objects</vt:lpstr>
      <vt:lpstr>Job Scheduling Process</vt:lpstr>
      <vt:lpstr>DAG</vt:lpstr>
      <vt:lpstr>RDD is an Interfaces</vt:lpstr>
      <vt:lpstr>HadoopRDD</vt:lpstr>
      <vt:lpstr>FilteredRDD</vt:lpstr>
      <vt:lpstr>Partitions(1/2)</vt:lpstr>
      <vt:lpstr>Partitions(2/2)</vt:lpstr>
      <vt:lpstr>The End!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基本介紹</dc:title>
  <dc:creator>user</dc:creator>
  <cp:lastModifiedBy>allen</cp:lastModifiedBy>
  <cp:revision>386</cp:revision>
  <dcterms:created xsi:type="dcterms:W3CDTF">2015-06-04T03:16:15Z</dcterms:created>
  <dcterms:modified xsi:type="dcterms:W3CDTF">2016-06-22T08:27:17Z</dcterms:modified>
</cp:coreProperties>
</file>