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55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07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E0309-F641-45BE-8E9A-FC367EF0505C}" type="datetimeFigureOut">
              <a:rPr lang="zh-TW" altLang="en-US" smtClean="0"/>
              <a:t>2016/8/24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69670-F6A3-46DE-85E7-7FAD3F37DE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167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69670-F6A3-46DE-85E7-7FAD3F37DE8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62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標題上 2 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含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按一下以編輯母片子標題樣式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B69E8-23E9-4C1F-AA2B-3C5BA6EDBEAE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8F1B69E8-23E9-4C1F-AA2B-3C5BA6EDBEAE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spark-connector/getting-starte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Spark Cookbook - III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External Data Sources</a:t>
            </a:r>
            <a:endParaRPr kumimoji="1"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-498398" y="22505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511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Loading data from RDB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Spark-shell –jar {</a:t>
            </a:r>
            <a:r>
              <a:rPr kumimoji="1" lang="en-US" altLang="zh-TW" dirty="0" err="1" smtClean="0"/>
              <a:t>mysql</a:t>
            </a:r>
            <a:r>
              <a:rPr kumimoji="1" lang="en-US" altLang="zh-TW" dirty="0" smtClean="0"/>
              <a:t>-connector-path}</a:t>
            </a:r>
          </a:p>
          <a:p>
            <a:r>
              <a:rPr kumimoji="1" lang="en-US" altLang="zh-TW" dirty="0" err="1" smtClean="0"/>
              <a:t>JdbcRDD</a:t>
            </a:r>
            <a:r>
              <a:rPr kumimoji="1" lang="en-US" altLang="zh-TW" dirty="0" smtClean="0"/>
              <a:t>: A Spark feature that allows relational tables to be loaded as RDDs.</a:t>
            </a:r>
          </a:p>
          <a:p>
            <a:r>
              <a:rPr kumimoji="1" lang="en-US" altLang="zh-TW" dirty="0" err="1" smtClean="0"/>
              <a:t>JdbcRDD</a:t>
            </a:r>
            <a:r>
              <a:rPr kumimoji="1" lang="en-US" altLang="zh-TW" dirty="0" smtClean="0"/>
              <a:t>( </a:t>
            </a:r>
            <a:r>
              <a:rPr kumimoji="1" lang="en-US" altLang="zh-TW" dirty="0" err="1" smtClean="0"/>
              <a:t>SparkContext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getConnection</a:t>
            </a:r>
            <a:r>
              <a:rPr kumimoji="1" lang="en-US" altLang="zh-TW" dirty="0" smtClean="0"/>
              <a:t>: () =&gt; Connection, </a:t>
            </a:r>
            <a:r>
              <a:rPr kumimoji="1" lang="en-US" altLang="zh-TW" dirty="0" err="1" smtClean="0"/>
              <a:t>sql</a:t>
            </a:r>
            <a:r>
              <a:rPr kumimoji="1" lang="en-US" altLang="zh-TW" dirty="0" smtClean="0"/>
              <a:t>: String, </a:t>
            </a:r>
            <a:r>
              <a:rPr kumimoji="1" lang="en-US" altLang="zh-TW" dirty="0" err="1" smtClean="0"/>
              <a:t>lowerBound</a:t>
            </a:r>
            <a:r>
              <a:rPr kumimoji="1" lang="en-US" altLang="zh-TW" dirty="0" smtClean="0"/>
              <a:t>: Long, </a:t>
            </a:r>
            <a:r>
              <a:rPr kumimoji="1" lang="en-US" altLang="zh-TW" dirty="0" err="1" smtClean="0"/>
              <a:t>upperBound</a:t>
            </a:r>
            <a:r>
              <a:rPr kumimoji="1" lang="en-US" altLang="zh-TW" dirty="0" smtClean="0"/>
              <a:t>: Long, </a:t>
            </a:r>
            <a:r>
              <a:rPr kumimoji="1" lang="en-US" altLang="zh-TW" dirty="0" err="1" smtClean="0"/>
              <a:t>numPartitions</a:t>
            </a:r>
            <a:r>
              <a:rPr kumimoji="1" lang="en-US" altLang="zh-TW" dirty="0" smtClean="0"/>
              <a:t>: </a:t>
            </a:r>
            <a:r>
              <a:rPr kumimoji="1" lang="en-US" altLang="zh-TW" dirty="0" err="1" smtClean="0"/>
              <a:t>Int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mapRow</a:t>
            </a:r>
            <a:r>
              <a:rPr kumimoji="1" lang="en-US" altLang="zh-TW" dirty="0" smtClean="0"/>
              <a:t>: (</a:t>
            </a:r>
            <a:r>
              <a:rPr kumimoji="1" lang="en-US" altLang="zh-TW" dirty="0" err="1" smtClean="0"/>
              <a:t>ResultSet</a:t>
            </a:r>
            <a:r>
              <a:rPr kumimoji="1" lang="en-US" altLang="zh-TW" dirty="0" smtClean="0"/>
              <a:t>) =&gt; T = </a:t>
            </a:r>
            <a:r>
              <a:rPr kumimoji="1" lang="en-US" altLang="zh-TW" dirty="0" err="1" smtClean="0"/>
              <a:t>JdbcRDD.resultSetToObjectArray</a:t>
            </a:r>
            <a:r>
              <a:rPr kumimoji="1" lang="en-US" altLang="zh-TW" dirty="0" smtClean="0"/>
              <a:t>)</a:t>
            </a:r>
            <a:endParaRPr kumimoji="1" lang="en-US" altLang="zh-TW" dirty="0" smtClean="0"/>
          </a:p>
          <a:p>
            <a:r>
              <a:rPr kumimoji="1" lang="en-US" altLang="zh-TW" dirty="0" smtClean="0"/>
              <a:t>Example: MySQL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792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Loading data from Apache Cassandra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私心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換成看</a:t>
            </a:r>
            <a:r>
              <a:rPr kumimoji="1" lang="en-US" altLang="zh-TW" dirty="0" smtClean="0"/>
              <a:t>MongoDB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吧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18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Loading data from </a:t>
            </a:r>
            <a:r>
              <a:rPr kumimoji="1" lang="en-US" altLang="zh-TW" dirty="0" smtClean="0"/>
              <a:t>MongoDB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MongoDB , 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kumimoji="1" lang="en-US" altLang="zh-TW" dirty="0" smtClean="0"/>
              <a:t>test 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下面建立 </a:t>
            </a:r>
            <a:r>
              <a:rPr kumimoji="1" lang="en-US" altLang="zh-TW" dirty="0" smtClean="0"/>
              <a:t>persons</a:t>
            </a:r>
          </a:p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 </a:t>
            </a:r>
            <a:r>
              <a:rPr kumimoji="1" lang="en-US" altLang="zh-TW" dirty="0" smtClean="0"/>
              <a:t>MongoDB 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Spark connector </a:t>
            </a:r>
          </a:p>
          <a:p>
            <a:pPr lvl="1"/>
            <a:r>
              <a:rPr kumimoji="1" lang="en-US" altLang="zh-TW" sz="1800" dirty="0">
                <a:hlinkClick r:id="rId2"/>
              </a:rPr>
              <a:t>https://docs.mongodb.com/spark-connector/getting-started</a:t>
            </a:r>
            <a:r>
              <a:rPr kumimoji="1" lang="en-US" altLang="zh-TW" sz="1800" dirty="0" smtClean="0">
                <a:hlinkClick r:id="rId2"/>
              </a:rPr>
              <a:t>/</a:t>
            </a:r>
            <a:endParaRPr kumimoji="1" lang="en-US" altLang="zh-TW" sz="1800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07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Loading data from </a:t>
            </a:r>
            <a:r>
              <a:rPr kumimoji="1" lang="en-US" altLang="zh-TW" dirty="0" smtClean="0"/>
              <a:t>MongoDB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r>
              <a:rPr kumimoji="1" lang="en-US" altLang="zh-TW" dirty="0" smtClean="0"/>
              <a:t>RDB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的範例執行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並傳入參數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dirty="0"/>
              <a:t>spark-shell 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 </a:t>
            </a:r>
            <a:r>
              <a:rPr kumimoji="1" lang="en-US" altLang="zh-TW" dirty="0"/>
              <a:t>--packages org.mongodb.spark:mongo-spark-connector_2.10:1.0.0 </a:t>
            </a:r>
            <a:r>
              <a:rPr kumimoji="1" lang="en-US" altLang="zh-TW" dirty="0" smtClean="0"/>
              <a:t> </a:t>
            </a:r>
            <a:r>
              <a:rPr kumimoji="1" lang="en-US" altLang="zh-TW" dirty="0" smtClean="0">
                <a:solidFill>
                  <a:srgbClr val="FFC000"/>
                </a:solidFill>
              </a:rPr>
              <a:t>(</a:t>
            </a:r>
            <a:r>
              <a:rPr kumimoji="1"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kumimoji="1" lang="zh-TW" altLang="en-US" dirty="0" smtClean="0">
                <a:solidFill>
                  <a:srgbClr val="FFC000"/>
                </a:solidFill>
              </a:rPr>
              <a:t> </a:t>
            </a:r>
            <a:r>
              <a:rPr kumimoji="1" lang="en-US" altLang="zh-TW" dirty="0" smtClean="0">
                <a:solidFill>
                  <a:srgbClr val="FFC000"/>
                </a:solidFill>
              </a:rPr>
              <a:t>connector)</a:t>
            </a:r>
          </a:p>
          <a:p>
            <a:pPr lvl="2"/>
            <a:r>
              <a:rPr kumimoji="1" lang="en-US" altLang="zh-TW" dirty="0" smtClean="0"/>
              <a:t> --</a:t>
            </a:r>
            <a:r>
              <a:rPr kumimoji="1" lang="en-US" altLang="zh-TW" dirty="0" err="1"/>
              <a:t>conf</a:t>
            </a:r>
            <a:r>
              <a:rPr kumimoji="1" lang="en-US" altLang="zh-TW" dirty="0"/>
              <a:t> 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>
                <a:solidFill>
                  <a:srgbClr val="FFC000"/>
                </a:solidFill>
              </a:rPr>
              <a:t>(</a:t>
            </a:r>
            <a:r>
              <a:rPr kumimoji="1"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 </a:t>
            </a:r>
            <a:r>
              <a:rPr kumimoji="1" lang="en-US" altLang="zh-TW" dirty="0" err="1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</a:t>
            </a:r>
            <a:r>
              <a:rPr kumimoji="1"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連線資訊</a:t>
            </a:r>
            <a:r>
              <a:rPr kumimoji="1"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kumimoji="1"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及要存取的</a:t>
            </a:r>
            <a:r>
              <a:rPr kumimoji="1"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</a:t>
            </a:r>
            <a:r>
              <a:rPr kumimoji="1" lang="en-US" altLang="zh-TW" dirty="0" smtClean="0">
                <a:solidFill>
                  <a:srgbClr val="FFC000"/>
                </a:solidFill>
              </a:rPr>
              <a:t>)</a:t>
            </a:r>
            <a:r>
              <a:rPr kumimoji="1" lang="en-US" altLang="zh-TW" dirty="0" smtClean="0"/>
              <a:t> "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spark.mongodb.input.uri</a:t>
            </a:r>
            <a:r>
              <a:rPr kumimoji="1" lang="en-US" altLang="zh-TW" dirty="0" smtClean="0"/>
              <a:t>=mongodb</a:t>
            </a:r>
            <a:r>
              <a:rPr kumimoji="1" lang="en-US" altLang="zh-TW" dirty="0"/>
              <a:t>://127.0.0.1/</a:t>
            </a:r>
            <a:r>
              <a:rPr kumimoji="1" lang="en-US" altLang="zh-TW" dirty="0">
                <a:solidFill>
                  <a:srgbClr val="FF0000"/>
                </a:solidFill>
              </a:rPr>
              <a:t>test.persons</a:t>
            </a:r>
            <a:r>
              <a:rPr kumimoji="1" lang="en-US" altLang="zh-TW" dirty="0"/>
              <a:t>?readPreference=primaryPreferred" 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607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Loading data from </a:t>
            </a:r>
            <a:r>
              <a:rPr kumimoji="1" lang="en-US" altLang="zh-TW" dirty="0" smtClean="0"/>
              <a:t>MongoDB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import </a:t>
            </a:r>
            <a:r>
              <a:rPr kumimoji="1" lang="en-US" altLang="zh-TW" dirty="0" err="1"/>
              <a:t>com.mongodb.spark</a:t>
            </a:r>
            <a:r>
              <a:rPr kumimoji="1" lang="en-US" altLang="zh-TW" dirty="0" smtClean="0"/>
              <a:t>._</a:t>
            </a:r>
            <a:endParaRPr kumimoji="1" lang="en-US" altLang="zh-TW" dirty="0"/>
          </a:p>
          <a:p>
            <a:r>
              <a:rPr kumimoji="1" lang="en-US" altLang="zh-TW" dirty="0" err="1"/>
              <a:t>val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rdd</a:t>
            </a:r>
            <a:r>
              <a:rPr kumimoji="1" lang="en-US" altLang="zh-TW" dirty="0"/>
              <a:t> = </a:t>
            </a:r>
            <a:r>
              <a:rPr kumimoji="1" lang="en-US" altLang="zh-TW" dirty="0" err="1"/>
              <a:t>MongoSpark.load</a:t>
            </a:r>
            <a:r>
              <a:rPr kumimoji="1" lang="en-US" altLang="zh-TW" dirty="0"/>
              <a:t>(</a:t>
            </a:r>
            <a:r>
              <a:rPr kumimoji="1" lang="en-US" altLang="zh-TW" dirty="0" err="1"/>
              <a:t>sc</a:t>
            </a:r>
            <a:r>
              <a:rPr kumimoji="1" lang="en-US" altLang="zh-TW" dirty="0"/>
              <a:t>)</a:t>
            </a:r>
          </a:p>
          <a:p>
            <a:r>
              <a:rPr kumimoji="1" lang="en-US" altLang="zh-TW" dirty="0" err="1" smtClean="0"/>
              <a:t>rdd.count</a:t>
            </a:r>
            <a:endParaRPr kumimoji="1" lang="en-US" altLang="zh-TW" dirty="0"/>
          </a:p>
          <a:p>
            <a:r>
              <a:rPr kumimoji="1" lang="en-US" altLang="zh-TW" dirty="0" err="1" smtClean="0"/>
              <a:t>rdd.first.toJson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163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Agenda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TW" dirty="0" err="1" smtClean="0"/>
              <a:t>SparkContext</a:t>
            </a:r>
            <a:r>
              <a:rPr kumimoji="1" lang="en-US" altLang="zh-TW" dirty="0" smtClean="0"/>
              <a:t> &amp; RDD</a:t>
            </a:r>
            <a:endParaRPr kumimoji="1" lang="en-US" altLang="zh-TW" dirty="0"/>
          </a:p>
          <a:p>
            <a:r>
              <a:rPr kumimoji="1" lang="en-US" altLang="zh-TW" dirty="0" smtClean="0"/>
              <a:t>Loading data from local file system</a:t>
            </a:r>
          </a:p>
          <a:p>
            <a:r>
              <a:rPr kumimoji="1" lang="en-US" altLang="zh-TW" dirty="0" smtClean="0"/>
              <a:t>Loading data from HDFS</a:t>
            </a:r>
          </a:p>
          <a:p>
            <a:r>
              <a:rPr kumimoji="1" lang="en-US" altLang="zh-TW" dirty="0" smtClean="0"/>
              <a:t>Loading data from HDFS using custom </a:t>
            </a:r>
            <a:r>
              <a:rPr kumimoji="1" lang="en-US" altLang="zh-TW" dirty="0" err="1" smtClean="0"/>
              <a:t>InputFormat</a:t>
            </a:r>
            <a:endParaRPr kumimoji="1" lang="en-US" altLang="zh-TW" dirty="0" smtClean="0"/>
          </a:p>
          <a:p>
            <a:r>
              <a:rPr kumimoji="1" lang="en-US" altLang="zh-TW" dirty="0" smtClean="0"/>
              <a:t>Loading data from Amazon S3</a:t>
            </a:r>
          </a:p>
          <a:p>
            <a:r>
              <a:rPr kumimoji="1" lang="en-US" altLang="zh-TW" dirty="0" smtClean="0"/>
              <a:t>Loading data from Cassandra</a:t>
            </a:r>
          </a:p>
          <a:p>
            <a:r>
              <a:rPr kumimoji="1" lang="en-US" altLang="zh-TW" dirty="0" smtClean="0"/>
              <a:t>Loading data from 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327074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SparkContext</a:t>
            </a:r>
            <a:r>
              <a:rPr kumimoji="1" lang="en-US" altLang="zh-TW" dirty="0" smtClean="0"/>
              <a:t> &amp; RDD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複習一隻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spark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程式的長相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46" y="3626111"/>
            <a:ext cx="5411281" cy="296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SparkContext</a:t>
            </a:r>
            <a:r>
              <a:rPr kumimoji="1" lang="en-US" altLang="zh-TW" dirty="0"/>
              <a:t> &amp; RDD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2788" y="3012142"/>
            <a:ext cx="7716838" cy="767309"/>
          </a:xfrm>
        </p:spPr>
        <p:txBody>
          <a:bodyPr/>
          <a:lstStyle/>
          <a:p>
            <a:r>
              <a:rPr kumimoji="1" lang="en-US" altLang="zh-TW" dirty="0" smtClean="0"/>
              <a:t>Word Count (</a:t>
            </a:r>
            <a:r>
              <a:rPr kumimoji="1" lang="en-US" altLang="zh-TW" dirty="0" err="1"/>
              <a:t>S</a:t>
            </a:r>
            <a:r>
              <a:rPr kumimoji="1" lang="en-US" altLang="zh-TW" dirty="0" err="1" smtClean="0"/>
              <a:t>cala</a:t>
            </a:r>
            <a:r>
              <a:rPr kumimoji="1" lang="en-US" altLang="zh-TW" dirty="0" smtClean="0"/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1310226" y="3651595"/>
            <a:ext cx="71193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err="1"/>
              <a:t>val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textFile</a:t>
            </a:r>
            <a:r>
              <a:rPr lang="en-US" altLang="zh-TW" sz="2000" dirty="0"/>
              <a:t> </a:t>
            </a:r>
            <a:r>
              <a:rPr lang="en-US" altLang="zh-TW" sz="2000" b="1" dirty="0"/>
              <a:t>=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sc.</a:t>
            </a:r>
            <a:r>
              <a:rPr lang="en-US" altLang="zh-TW" sz="2000" dirty="0" err="1">
                <a:solidFill>
                  <a:srgbClr val="FF0000"/>
                </a:solidFill>
              </a:rPr>
              <a:t>textFile</a:t>
            </a:r>
            <a:r>
              <a:rPr lang="en-US" altLang="zh-TW" sz="2000" dirty="0"/>
              <a:t>("</a:t>
            </a:r>
            <a:r>
              <a:rPr lang="en-US" altLang="zh-TW" sz="2000" dirty="0" err="1"/>
              <a:t>hdfs</a:t>
            </a:r>
            <a:r>
              <a:rPr lang="en-US" altLang="zh-TW" sz="2000" dirty="0"/>
              <a:t>://...")</a:t>
            </a:r>
          </a:p>
          <a:p>
            <a:r>
              <a:rPr lang="en-US" altLang="zh-TW" sz="2000" b="1" dirty="0" err="1"/>
              <a:t>val</a:t>
            </a:r>
            <a:r>
              <a:rPr lang="en-US" altLang="zh-TW" sz="2000" dirty="0"/>
              <a:t> counts </a:t>
            </a:r>
            <a:r>
              <a:rPr lang="en-US" altLang="zh-TW" sz="2000" b="1" dirty="0"/>
              <a:t>=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textFile.flatMap</a:t>
            </a:r>
            <a:r>
              <a:rPr lang="en-US" altLang="zh-TW" sz="2000" dirty="0"/>
              <a:t>(line </a:t>
            </a:r>
            <a:r>
              <a:rPr lang="en-US" altLang="zh-TW" sz="2000" b="1" dirty="0"/>
              <a:t>=&gt;</a:t>
            </a:r>
            <a:r>
              <a:rPr lang="en-US" altLang="zh-TW" sz="2000" dirty="0"/>
              <a:t> </a:t>
            </a:r>
            <a:r>
              <a:rPr lang="en-US" altLang="zh-TW" sz="2000" dirty="0" err="1"/>
              <a:t>line.split</a:t>
            </a:r>
            <a:r>
              <a:rPr lang="en-US" altLang="zh-TW" sz="2000" dirty="0"/>
              <a:t>(" "))</a:t>
            </a:r>
          </a:p>
          <a:p>
            <a:r>
              <a:rPr lang="nl-NL" altLang="zh-TW" sz="2000" dirty="0"/>
              <a:t>                 .map(word </a:t>
            </a:r>
            <a:r>
              <a:rPr lang="nl-NL" altLang="zh-TW" sz="2000" b="1" dirty="0"/>
              <a:t>=&gt;</a:t>
            </a:r>
            <a:r>
              <a:rPr lang="nl-NL" altLang="zh-TW" sz="2000" dirty="0"/>
              <a:t> (word, 1))</a:t>
            </a:r>
          </a:p>
          <a:p>
            <a:r>
              <a:rPr lang="nl-NL" altLang="zh-TW" sz="2000" dirty="0"/>
              <a:t>                 .</a:t>
            </a:r>
            <a:r>
              <a:rPr lang="nl-NL" altLang="zh-TW" sz="2000" dirty="0" err="1"/>
              <a:t>reduceByKey</a:t>
            </a:r>
            <a:r>
              <a:rPr lang="nl-NL" altLang="zh-TW" sz="2000" dirty="0"/>
              <a:t>(</a:t>
            </a:r>
            <a:r>
              <a:rPr lang="nl-NL" altLang="zh-TW" sz="2000" b="1" dirty="0"/>
              <a:t>_</a:t>
            </a:r>
            <a:r>
              <a:rPr lang="nl-NL" altLang="zh-TW" sz="2000" dirty="0"/>
              <a:t> + </a:t>
            </a:r>
            <a:r>
              <a:rPr lang="nl-NL" altLang="zh-TW" sz="2000" b="1" dirty="0"/>
              <a:t>_</a:t>
            </a:r>
            <a:r>
              <a:rPr lang="nl-NL" altLang="zh-TW" sz="2000" dirty="0"/>
              <a:t>)</a:t>
            </a:r>
          </a:p>
          <a:p>
            <a:r>
              <a:rPr lang="nl-NL" altLang="zh-TW" sz="2000" dirty="0" err="1"/>
              <a:t>counts.saveAsTextFile</a:t>
            </a:r>
            <a:r>
              <a:rPr lang="nl-NL" altLang="zh-TW" sz="2000" dirty="0"/>
              <a:t>("</a:t>
            </a:r>
            <a:r>
              <a:rPr lang="nl-NL" altLang="zh-TW" sz="2000" dirty="0" err="1"/>
              <a:t>hdfs</a:t>
            </a:r>
            <a:r>
              <a:rPr lang="nl-NL" altLang="zh-TW" sz="2000" dirty="0"/>
              <a:t>://...")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650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/>
              <a:t>SparkContext</a:t>
            </a:r>
            <a:r>
              <a:rPr kumimoji="1" lang="en-US" altLang="zh-TW" dirty="0" smtClean="0"/>
              <a:t> support content format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7010" y="6427720"/>
            <a:ext cx="8478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http://</a:t>
            </a:r>
            <a:r>
              <a:rPr lang="en-US" altLang="zh-TW" sz="1400" dirty="0" err="1"/>
              <a:t>spark.apache.org</a:t>
            </a:r>
            <a:r>
              <a:rPr lang="en-US" altLang="zh-TW" sz="1400" dirty="0"/>
              <a:t>/docs/latest/</a:t>
            </a:r>
            <a:r>
              <a:rPr lang="en-US" altLang="zh-TW" sz="1400" dirty="0" err="1"/>
              <a:t>api</a:t>
            </a:r>
            <a:r>
              <a:rPr lang="en-US" altLang="zh-TW" sz="1400" dirty="0"/>
              <a:t>/</a:t>
            </a:r>
            <a:r>
              <a:rPr lang="en-US" altLang="zh-TW" sz="1400" dirty="0" err="1"/>
              <a:t>scala</a:t>
            </a:r>
            <a:r>
              <a:rPr lang="en-US" altLang="zh-TW" sz="1400" dirty="0"/>
              <a:t>/</a:t>
            </a:r>
            <a:r>
              <a:rPr lang="en-US" altLang="zh-TW" sz="1400" dirty="0" err="1"/>
              <a:t>index.html#org.apache.spark.SparkContext</a:t>
            </a:r>
            <a:endParaRPr lang="zh-TW" altLang="en-US" sz="1400" dirty="0"/>
          </a:p>
        </p:txBody>
      </p:sp>
      <p:pic>
        <p:nvPicPr>
          <p:cNvPr id="5" name="圖片 4" descr="螢幕快照 2016-06-24 下午12.35.3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8" y="2912341"/>
            <a:ext cx="6060038" cy="815636"/>
          </a:xfrm>
          <a:prstGeom prst="rect">
            <a:avLst/>
          </a:prstGeom>
        </p:spPr>
      </p:pic>
      <p:pic>
        <p:nvPicPr>
          <p:cNvPr id="6" name="圖片 5" descr="螢幕快照 2016-06-24 下午12.36.29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54" y="3948403"/>
            <a:ext cx="6075054" cy="2126623"/>
          </a:xfrm>
          <a:prstGeom prst="rect">
            <a:avLst/>
          </a:prstGeom>
        </p:spPr>
      </p:pic>
      <p:pic>
        <p:nvPicPr>
          <p:cNvPr id="8" name="圖片 7" descr="螢幕快照 2016-06-24 下午12.37.11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30" y="5551430"/>
            <a:ext cx="6232169" cy="732752"/>
          </a:xfrm>
          <a:prstGeom prst="rect">
            <a:avLst/>
          </a:prstGeom>
        </p:spPr>
      </p:pic>
      <p:pic>
        <p:nvPicPr>
          <p:cNvPr id="9" name="圖片 8" descr="螢幕快照 2016-06-24 下午12.37.53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335" y="4399801"/>
            <a:ext cx="7517538" cy="986344"/>
          </a:xfrm>
          <a:prstGeom prst="rect">
            <a:avLst/>
          </a:prstGeom>
        </p:spPr>
      </p:pic>
      <p:pic>
        <p:nvPicPr>
          <p:cNvPr id="10" name="圖片 9" descr="螢幕快照 2016-06-24 下午12.41.2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810335" y="3874241"/>
            <a:ext cx="7912072" cy="50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Loading data from Local File System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Word Count (Scala</a:t>
            </a:r>
            <a:r>
              <a:rPr kumimoji="1" lang="en-US" altLang="zh-TW" dirty="0" smtClean="0"/>
              <a:t>)</a:t>
            </a:r>
            <a:endParaRPr lang="en-US" altLang="zh-TW" dirty="0" smtClean="0">
              <a:effectLst/>
            </a:endParaRPr>
          </a:p>
          <a:p>
            <a:pPr lvl="1"/>
            <a:r>
              <a:rPr lang="en-US" altLang="zh-TW" dirty="0" err="1" smtClean="0">
                <a:solidFill>
                  <a:schemeClr val="tx1"/>
                </a:solidFill>
                <a:effectLst/>
              </a:rPr>
              <a:t>sc.textFile</a:t>
            </a:r>
            <a:r>
              <a:rPr lang="en-US" altLang="zh-TW" dirty="0">
                <a:solidFill>
                  <a:schemeClr val="tx1"/>
                </a:solidFill>
                <a:effectLst/>
              </a:rPr>
              <a:t>(“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file</a:t>
            </a:r>
            <a:r>
              <a:rPr lang="en-US" altLang="zh-TW" dirty="0" smtClean="0">
                <a:solidFill>
                  <a:srgbClr val="FF0000"/>
                </a:solidFill>
                <a:effectLst/>
              </a:rPr>
              <a:t>:///home/hduser/words</a:t>
            </a:r>
            <a:r>
              <a:rPr lang="en-US" altLang="zh-TW" dirty="0" smtClean="0">
                <a:solidFill>
                  <a:schemeClr val="tx1"/>
                </a:solidFill>
                <a:effectLst/>
              </a:rPr>
              <a:t>”)</a:t>
            </a:r>
          </a:p>
          <a:p>
            <a:pPr marL="34925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  <a:effectLst/>
              </a:rPr>
              <a:t>    .</a:t>
            </a:r>
            <a:r>
              <a:rPr lang="en-US" altLang="zh-TW" dirty="0" err="1">
                <a:solidFill>
                  <a:schemeClr val="tx1"/>
                </a:solidFill>
                <a:effectLst/>
              </a:rPr>
              <a:t>flatMap</a:t>
            </a:r>
            <a:r>
              <a:rPr lang="en-US" altLang="zh-TW" dirty="0">
                <a:solidFill>
                  <a:schemeClr val="tx1"/>
                </a:solidFill>
                <a:effectLst/>
              </a:rPr>
              <a:t>(_.split(”\\W</a:t>
            </a:r>
            <a:r>
              <a:rPr lang="en-US" altLang="zh-TW" dirty="0" smtClean="0">
                <a:solidFill>
                  <a:schemeClr val="tx1"/>
                </a:solidFill>
                <a:effectLst/>
              </a:rPr>
              <a:t>+”))</a:t>
            </a:r>
          </a:p>
          <a:p>
            <a:pPr marL="34925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  <a:effectLst/>
              </a:rPr>
              <a:t>    .</a:t>
            </a:r>
            <a:r>
              <a:rPr lang="en-US" altLang="zh-TW" dirty="0">
                <a:solidFill>
                  <a:schemeClr val="tx1"/>
                </a:solidFill>
                <a:effectLst/>
              </a:rPr>
              <a:t>map( w =&gt; (w,1</a:t>
            </a:r>
            <a:r>
              <a:rPr lang="en-US" altLang="zh-TW" dirty="0" smtClean="0">
                <a:solidFill>
                  <a:schemeClr val="tx1"/>
                </a:solidFill>
                <a:effectLst/>
              </a:rPr>
              <a:t>))</a:t>
            </a:r>
          </a:p>
          <a:p>
            <a:pPr marL="34925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  <a:effectLst/>
              </a:rPr>
              <a:t>    .</a:t>
            </a:r>
            <a:r>
              <a:rPr lang="en-US" altLang="zh-TW" dirty="0" err="1">
                <a:solidFill>
                  <a:schemeClr val="tx1"/>
                </a:solidFill>
                <a:effectLst/>
              </a:rPr>
              <a:t>reduceByKey</a:t>
            </a:r>
            <a:r>
              <a:rPr lang="en-US" altLang="zh-TW" dirty="0">
                <a:solidFill>
                  <a:schemeClr val="tx1"/>
                </a:solidFill>
                <a:effectLst/>
              </a:rPr>
              <a:t>((</a:t>
            </a:r>
            <a:r>
              <a:rPr lang="en-US" altLang="zh-TW" dirty="0" err="1">
                <a:solidFill>
                  <a:schemeClr val="tx1"/>
                </a:solidFill>
                <a:effectLst/>
              </a:rPr>
              <a:t>a,b</a:t>
            </a:r>
            <a:r>
              <a:rPr lang="en-US" altLang="zh-TW" dirty="0">
                <a:solidFill>
                  <a:schemeClr val="tx1"/>
                </a:solidFill>
                <a:effectLst/>
              </a:rPr>
              <a:t>) =&gt; (</a:t>
            </a:r>
            <a:r>
              <a:rPr lang="en-US" altLang="zh-TW" dirty="0" err="1">
                <a:solidFill>
                  <a:schemeClr val="tx1"/>
                </a:solidFill>
                <a:effectLst/>
              </a:rPr>
              <a:t>a+b</a:t>
            </a:r>
            <a:r>
              <a:rPr lang="en-US" altLang="zh-TW" dirty="0" smtClean="0">
                <a:solidFill>
                  <a:schemeClr val="tx1"/>
                </a:solidFill>
                <a:effectLst/>
              </a:rPr>
              <a:t>))</a:t>
            </a:r>
          </a:p>
          <a:p>
            <a:pPr marL="349250" lvl="1" indent="0">
              <a:buNone/>
            </a:pPr>
            <a:r>
              <a:rPr lang="en-US" altLang="zh-TW" dirty="0" smtClean="0">
                <a:solidFill>
                  <a:schemeClr val="tx1"/>
                </a:solidFill>
                <a:effectLst/>
              </a:rPr>
              <a:t>    .</a:t>
            </a:r>
            <a:r>
              <a:rPr lang="en-US" altLang="zh-TW" dirty="0" err="1">
                <a:solidFill>
                  <a:schemeClr val="tx1"/>
                </a:solidFill>
                <a:effectLst/>
              </a:rPr>
              <a:t>foreach</a:t>
            </a:r>
            <a:r>
              <a:rPr lang="en-US" altLang="zh-TW" dirty="0">
                <a:solidFill>
                  <a:schemeClr val="tx1"/>
                </a:solidFill>
                <a:effectLst/>
              </a:rPr>
              <a:t>(</a:t>
            </a:r>
            <a:r>
              <a:rPr lang="en-US" altLang="zh-TW" dirty="0" err="1">
                <a:solidFill>
                  <a:schemeClr val="tx1"/>
                </a:solidFill>
                <a:effectLst/>
              </a:rPr>
              <a:t>println</a:t>
            </a:r>
            <a:r>
              <a:rPr lang="en-US" altLang="zh-TW" dirty="0">
                <a:solidFill>
                  <a:schemeClr val="tx1"/>
                </a:solidFill>
                <a:effectLst/>
              </a:rPr>
              <a:t>)</a:t>
            </a:r>
            <a:endParaRPr lang="zh-TW" altLang="zh-TW" dirty="0">
              <a:solidFill>
                <a:schemeClr val="tx1"/>
              </a:solidFill>
              <a:effectLst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5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Loading data from HDFS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Word Count (Scala)</a:t>
            </a:r>
            <a:endParaRPr lang="en-US" altLang="zh-TW" dirty="0">
              <a:effectLst/>
            </a:endParaRPr>
          </a:p>
          <a:p>
            <a:pPr lvl="1"/>
            <a:r>
              <a:rPr lang="en-US" altLang="zh-TW" sz="2000" dirty="0" err="1">
                <a:solidFill>
                  <a:schemeClr val="tx1"/>
                </a:solidFill>
                <a:effectLst/>
              </a:rPr>
              <a:t>sc.textFile</a:t>
            </a:r>
            <a:r>
              <a:rPr lang="en-US" altLang="zh-TW" sz="2000" dirty="0" smtClean="0">
                <a:solidFill>
                  <a:schemeClr val="tx1"/>
                </a:solidFill>
                <a:effectLst/>
              </a:rPr>
              <a:t>(“</a:t>
            </a:r>
            <a:r>
              <a:rPr lang="en-US" altLang="zh-TW" sz="2000" dirty="0" err="1" smtClean="0">
                <a:solidFill>
                  <a:srgbClr val="FF0000"/>
                </a:solidFill>
                <a:effectLst/>
              </a:rPr>
              <a:t>hdfs</a:t>
            </a:r>
            <a:r>
              <a:rPr lang="en-US" altLang="zh-TW" sz="2000" dirty="0" smtClean="0">
                <a:solidFill>
                  <a:srgbClr val="FF0000"/>
                </a:solidFill>
                <a:effectLst/>
              </a:rPr>
              <a:t>://localhost:9000/user/</a:t>
            </a:r>
            <a:r>
              <a:rPr lang="en-US" altLang="zh-TW" sz="2000" dirty="0" err="1" smtClean="0">
                <a:solidFill>
                  <a:srgbClr val="FF0000"/>
                </a:solidFill>
                <a:effectLst/>
              </a:rPr>
              <a:t>hduser</a:t>
            </a:r>
            <a:r>
              <a:rPr lang="en-US" altLang="zh-TW" sz="2000" dirty="0" smtClean="0">
                <a:solidFill>
                  <a:srgbClr val="FF0000"/>
                </a:solidFill>
                <a:effectLst/>
              </a:rPr>
              <a:t>/words</a:t>
            </a:r>
            <a:r>
              <a:rPr lang="en-US" altLang="zh-TW" sz="2000" dirty="0" smtClean="0">
                <a:solidFill>
                  <a:schemeClr val="tx1"/>
                </a:solidFill>
                <a:effectLst/>
              </a:rPr>
              <a:t>”)</a:t>
            </a:r>
            <a:endParaRPr lang="en-US" altLang="zh-TW" sz="2000" dirty="0">
              <a:solidFill>
                <a:schemeClr val="tx1"/>
              </a:solidFill>
              <a:effectLst/>
            </a:endParaRPr>
          </a:p>
          <a:p>
            <a:pPr marL="349250" lvl="1" indent="0">
              <a:buNone/>
            </a:pPr>
            <a:r>
              <a:rPr lang="en-US" altLang="zh-TW" sz="2000" dirty="0">
                <a:solidFill>
                  <a:schemeClr val="tx1"/>
                </a:solidFill>
                <a:effectLst/>
              </a:rPr>
              <a:t>    .</a:t>
            </a:r>
            <a:r>
              <a:rPr lang="en-US" altLang="zh-TW" sz="2000" dirty="0" err="1">
                <a:solidFill>
                  <a:schemeClr val="tx1"/>
                </a:solidFill>
                <a:effectLst/>
              </a:rPr>
              <a:t>flatMap</a:t>
            </a:r>
            <a:r>
              <a:rPr lang="en-US" altLang="zh-TW" sz="2000" dirty="0">
                <a:solidFill>
                  <a:schemeClr val="tx1"/>
                </a:solidFill>
                <a:effectLst/>
              </a:rPr>
              <a:t>(_.split(”\\W+”))</a:t>
            </a:r>
          </a:p>
          <a:p>
            <a:pPr marL="349250" lvl="1" indent="0">
              <a:buNone/>
            </a:pPr>
            <a:r>
              <a:rPr lang="en-US" altLang="zh-TW" sz="2000" dirty="0">
                <a:solidFill>
                  <a:schemeClr val="tx1"/>
                </a:solidFill>
                <a:effectLst/>
              </a:rPr>
              <a:t>    .map( w =&gt; (w,1))</a:t>
            </a:r>
          </a:p>
          <a:p>
            <a:pPr marL="349250" lvl="1" indent="0">
              <a:buNone/>
            </a:pPr>
            <a:r>
              <a:rPr lang="en-US" altLang="zh-TW" sz="2000" dirty="0">
                <a:solidFill>
                  <a:schemeClr val="tx1"/>
                </a:solidFill>
                <a:effectLst/>
              </a:rPr>
              <a:t>    .</a:t>
            </a:r>
            <a:r>
              <a:rPr lang="en-US" altLang="zh-TW" sz="2000" dirty="0" err="1">
                <a:solidFill>
                  <a:schemeClr val="tx1"/>
                </a:solidFill>
                <a:effectLst/>
              </a:rPr>
              <a:t>reduceByKey</a:t>
            </a:r>
            <a:r>
              <a:rPr lang="en-US" altLang="zh-TW" sz="2000" dirty="0">
                <a:solidFill>
                  <a:schemeClr val="tx1"/>
                </a:solidFill>
                <a:effectLst/>
              </a:rPr>
              <a:t>((</a:t>
            </a:r>
            <a:r>
              <a:rPr lang="en-US" altLang="zh-TW" sz="2000" dirty="0" err="1">
                <a:solidFill>
                  <a:schemeClr val="tx1"/>
                </a:solidFill>
                <a:effectLst/>
              </a:rPr>
              <a:t>a,b</a:t>
            </a:r>
            <a:r>
              <a:rPr lang="en-US" altLang="zh-TW" sz="2000" dirty="0">
                <a:solidFill>
                  <a:schemeClr val="tx1"/>
                </a:solidFill>
                <a:effectLst/>
              </a:rPr>
              <a:t>) =&gt; (</a:t>
            </a:r>
            <a:r>
              <a:rPr lang="en-US" altLang="zh-TW" sz="2000" dirty="0" err="1">
                <a:solidFill>
                  <a:schemeClr val="tx1"/>
                </a:solidFill>
                <a:effectLst/>
              </a:rPr>
              <a:t>a+b</a:t>
            </a:r>
            <a:r>
              <a:rPr lang="en-US" altLang="zh-TW" sz="2000" dirty="0">
                <a:solidFill>
                  <a:schemeClr val="tx1"/>
                </a:solidFill>
                <a:effectLst/>
              </a:rPr>
              <a:t>))</a:t>
            </a:r>
          </a:p>
          <a:p>
            <a:pPr marL="349250" lvl="1" indent="0">
              <a:buNone/>
            </a:pPr>
            <a:r>
              <a:rPr lang="en-US" altLang="zh-TW" sz="2000" dirty="0">
                <a:solidFill>
                  <a:schemeClr val="tx1"/>
                </a:solidFill>
                <a:effectLst/>
              </a:rPr>
              <a:t>    .</a:t>
            </a:r>
            <a:r>
              <a:rPr lang="en-US" altLang="zh-TW" sz="2000" dirty="0" err="1">
                <a:solidFill>
                  <a:schemeClr val="tx1"/>
                </a:solidFill>
                <a:effectLst/>
              </a:rPr>
              <a:t>foreach</a:t>
            </a:r>
            <a:r>
              <a:rPr lang="en-US" altLang="zh-TW" sz="2000" dirty="0">
                <a:solidFill>
                  <a:schemeClr val="tx1"/>
                </a:solidFill>
                <a:effectLst/>
              </a:rPr>
              <a:t>(</a:t>
            </a:r>
            <a:r>
              <a:rPr lang="en-US" altLang="zh-TW" sz="2000" dirty="0" err="1">
                <a:solidFill>
                  <a:schemeClr val="tx1"/>
                </a:solidFill>
                <a:effectLst/>
              </a:rPr>
              <a:t>println</a:t>
            </a:r>
            <a:r>
              <a:rPr lang="en-US" altLang="zh-TW" sz="2000" dirty="0" smtClean="0">
                <a:solidFill>
                  <a:schemeClr val="tx1"/>
                </a:solidFill>
                <a:effectLst/>
              </a:rPr>
              <a:t>)</a:t>
            </a:r>
            <a:endParaRPr lang="zh-TW" altLang="zh-TW" sz="20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18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Loading data from HDFS with custom </a:t>
            </a:r>
            <a:r>
              <a:rPr kumimoji="1" lang="en-US" altLang="zh-TW" dirty="0" err="1" smtClean="0"/>
              <a:t>InputFormat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Spark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提供兩個讀取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Hadoop file</a:t>
            </a:r>
            <a:r>
              <a:rPr kumimoji="1"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kumimoji="1"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</a:p>
          <a:p>
            <a:pPr lvl="1"/>
            <a:r>
              <a:rPr kumimoji="1"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sparkContext.hadoopFile</a:t>
            </a:r>
            <a:endParaRPr kumimoji="1"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SparkContext.newAPIHadoopFile</a:t>
            </a:r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18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Loading data from Amazon S3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Amazon S3 (Amazon Simple Storage Service)</a:t>
            </a:r>
          </a:p>
          <a:p>
            <a:r>
              <a:rPr kumimoji="1" lang="en-US" altLang="zh-TW" dirty="0" err="1" smtClean="0"/>
              <a:t>val</a:t>
            </a:r>
            <a:r>
              <a:rPr kumimoji="1" lang="en-US" altLang="zh-TW" dirty="0" smtClean="0"/>
              <a:t> words = </a:t>
            </a:r>
            <a:r>
              <a:rPr kumimoji="1" lang="en-US" altLang="zh-TW" dirty="0" err="1" smtClean="0"/>
              <a:t>sc.textFile</a:t>
            </a:r>
            <a:r>
              <a:rPr kumimoji="1" lang="en-US" altLang="zh-TW" dirty="0" smtClean="0"/>
              <a:t>(“</a:t>
            </a:r>
            <a:r>
              <a:rPr kumimoji="1" lang="en-US" altLang="zh-TW" dirty="0" smtClean="0">
                <a:solidFill>
                  <a:srgbClr val="FF0000"/>
                </a:solidFill>
              </a:rPr>
              <a:t>s3n</a:t>
            </a:r>
            <a:r>
              <a:rPr kumimoji="1" lang="en-US" altLang="zh-TW" dirty="0" smtClean="0"/>
              <a:t>://</a:t>
            </a:r>
            <a:r>
              <a:rPr kumimoji="1" lang="en-US" altLang="zh-TW" dirty="0" err="1" smtClean="0"/>
              <a:t>com.infoojects.wordcount</a:t>
            </a:r>
            <a:r>
              <a:rPr kumimoji="1" lang="en-US" altLang="zh-TW" dirty="0" smtClean="0"/>
              <a:t>/words”)</a:t>
            </a:r>
          </a:p>
        </p:txBody>
      </p:sp>
    </p:spTree>
    <p:extLst>
      <p:ext uri="{BB962C8B-B14F-4D97-AF65-F5344CB8AC3E}">
        <p14:creationId xmlns:p14="http://schemas.microsoft.com/office/powerpoint/2010/main" val="6718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天空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天空.thmx</Template>
  <TotalTime>1374</TotalTime>
  <Words>390</Words>
  <Application>Microsoft Office PowerPoint</Application>
  <PresentationFormat>如螢幕大小 (4:3)</PresentationFormat>
  <Paragraphs>64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Heiti TC Light</vt:lpstr>
      <vt:lpstr>微軟正黑體</vt:lpstr>
      <vt:lpstr>新細明體</vt:lpstr>
      <vt:lpstr>Arial Rounded MT Bold</vt:lpstr>
      <vt:lpstr>Calibri</vt:lpstr>
      <vt:lpstr>天空</vt:lpstr>
      <vt:lpstr>Spark Cookbook - III</vt:lpstr>
      <vt:lpstr>Agenda</vt:lpstr>
      <vt:lpstr>SparkContext &amp; RDD</vt:lpstr>
      <vt:lpstr>SparkContext &amp; RDD</vt:lpstr>
      <vt:lpstr>SparkContext support content format</vt:lpstr>
      <vt:lpstr>Loading data from Local File System</vt:lpstr>
      <vt:lpstr>Loading data from HDFS</vt:lpstr>
      <vt:lpstr>Loading data from HDFS with custom InputFormat</vt:lpstr>
      <vt:lpstr>Loading data from Amazon S3</vt:lpstr>
      <vt:lpstr>Loading data from RDB</vt:lpstr>
      <vt:lpstr>Loading data from Apache Cassandra</vt:lpstr>
      <vt:lpstr>Loading data from MongoDB</vt:lpstr>
      <vt:lpstr>Loading data from MongoDB</vt:lpstr>
      <vt:lpstr>Loading data from MongoDB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Cookbook - III</dc:title>
  <dc:subject/>
  <dc:creator>APPLE</dc:creator>
  <cp:keywords/>
  <dc:description/>
  <cp:lastModifiedBy>Administrator</cp:lastModifiedBy>
  <cp:revision>21</cp:revision>
  <dcterms:created xsi:type="dcterms:W3CDTF">2016-06-24T04:14:14Z</dcterms:created>
  <dcterms:modified xsi:type="dcterms:W3CDTF">2016-08-24T12:41:17Z</dcterms:modified>
  <cp:category/>
</cp:coreProperties>
</file>