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57" r:id="rId4"/>
    <p:sldId id="258" r:id="rId5"/>
    <p:sldId id="259" r:id="rId6"/>
    <p:sldId id="260" r:id="rId7"/>
    <p:sldId id="261" r:id="rId8"/>
    <p:sldId id="262" r:id="rId9"/>
    <p:sldId id="263" r:id="rId10"/>
    <p:sldId id="265" r:id="rId11"/>
    <p:sldId id="266" r:id="rId12"/>
    <p:sldId id="264" r:id="rId13"/>
    <p:sldId id="267" r:id="rId14"/>
    <p:sldId id="268" r:id="rId15"/>
    <p:sldId id="269" r:id="rId16"/>
    <p:sldId id="270" r:id="rId17"/>
    <p:sldId id="271" r:id="rId18"/>
    <p:sldId id="272" r:id="rId19"/>
    <p:sldId id="274" r:id="rId20"/>
    <p:sldId id="275" r:id="rId21"/>
    <p:sldId id="276" r:id="rId22"/>
    <p:sldId id="279" r:id="rId23"/>
    <p:sldId id="277" r:id="rId24"/>
    <p:sldId id="278" r:id="rId25"/>
    <p:sldId id="280" r:id="rId26"/>
    <p:sldId id="281" r:id="rId27"/>
    <p:sldId id="282" r:id="rId28"/>
    <p:sldId id="283" r:id="rId29"/>
    <p:sldId id="284" r:id="rId30"/>
    <p:sldId id="294" r:id="rId31"/>
    <p:sldId id="285" r:id="rId32"/>
    <p:sldId id="293" r:id="rId33"/>
    <p:sldId id="295" r:id="rId34"/>
    <p:sldId id="292" r:id="rId35"/>
    <p:sldId id="291" r:id="rId36"/>
    <p:sldId id="296" r:id="rId37"/>
    <p:sldId id="297" r:id="rId38"/>
    <p:sldId id="298" r:id="rId39"/>
    <p:sldId id="290" r:id="rId40"/>
    <p:sldId id="289" r:id="rId41"/>
    <p:sldId id="299" r:id="rId42"/>
    <p:sldId id="300" r:id="rId43"/>
    <p:sldId id="301" r:id="rId44"/>
    <p:sldId id="288" r:id="rId45"/>
    <p:sldId id="287" r:id="rId46"/>
    <p:sldId id="305" r:id="rId47"/>
    <p:sldId id="303" r:id="rId48"/>
    <p:sldId id="308" r:id="rId49"/>
    <p:sldId id="304" r:id="rId50"/>
    <p:sldId id="307" r:id="rId51"/>
    <p:sldId id="309" r:id="rId52"/>
    <p:sldId id="310" r:id="rId53"/>
    <p:sldId id="311" r:id="rId54"/>
    <p:sldId id="312" r:id="rId55"/>
    <p:sldId id="315" r:id="rId56"/>
    <p:sldId id="316" r:id="rId57"/>
    <p:sldId id="313" r:id="rId58"/>
    <p:sldId id="319" r:id="rId59"/>
    <p:sldId id="320" r:id="rId60"/>
    <p:sldId id="318" r:id="rId61"/>
    <p:sldId id="322" r:id="rId62"/>
    <p:sldId id="323" r:id="rId63"/>
    <p:sldId id="324" r:id="rId64"/>
    <p:sldId id="325" r:id="rId65"/>
    <p:sldId id="326" r:id="rId66"/>
    <p:sldId id="327" r:id="rId67"/>
    <p:sldId id="329" r:id="rId68"/>
    <p:sldId id="328" r:id="rId69"/>
    <p:sldId id="317" r:id="rId70"/>
    <p:sldId id="330" r:id="rId71"/>
    <p:sldId id="331" r:id="rId72"/>
    <p:sldId id="334" r:id="rId73"/>
    <p:sldId id="321" r:id="rId74"/>
    <p:sldId id="333" r:id="rId75"/>
    <p:sldId id="332" r:id="rId76"/>
    <p:sldId id="335" r:id="rId77"/>
    <p:sldId id="336"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a:srgbClr val="98D949"/>
    <a:srgbClr val="CDDA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3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07AD145-1738-4B64-8B20-F756190483A0}"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BF391-0D69-4023-A706-63F7E433A070}"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7AD145-1738-4B64-8B20-F756190483A0}"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BF391-0D69-4023-A706-63F7E433A07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7AD145-1738-4B64-8B20-F756190483A0}" type="datetimeFigureOut">
              <a:rPr lang="en-US" smtClean="0"/>
              <a:t>1/5/2024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0C4BF391-0D69-4023-A706-63F7E433A07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07AD145-1738-4B64-8B20-F756190483A0}" type="datetimeFigureOut">
              <a:rPr lang="en-US" smtClean="0">
                <a:solidFill>
                  <a:prstClr val="white">
                    <a:tint val="95000"/>
                  </a:prstClr>
                </a:solidFill>
              </a:rPr>
              <a:pPr/>
              <a:t>1/5/2024</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0C4BF391-0D69-4023-A706-63F7E433A070}" type="slidenum">
              <a:rPr lang="en-US" smtClean="0">
                <a:solidFill>
                  <a:prstClr val="white">
                    <a:tint val="95000"/>
                  </a:prstClr>
                </a:solidFill>
              </a:rPr>
              <a:pPr/>
              <a:t>‹#›</a:t>
            </a:fld>
            <a:endParaRPr lang="en-US">
              <a:solidFill>
                <a:prstClr val="white">
                  <a:tint val="95000"/>
                </a:prstClr>
              </a:solidFill>
            </a:endParaRP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Tree>
    <p:extLst>
      <p:ext uri="{BB962C8B-B14F-4D97-AF65-F5344CB8AC3E}">
        <p14:creationId xmlns:p14="http://schemas.microsoft.com/office/powerpoint/2010/main" val="1000779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7AD145-1738-4B64-8B20-F756190483A0}" type="datetimeFigureOut">
              <a:rPr lang="en-US" smtClean="0">
                <a:solidFill>
                  <a:prstClr val="white">
                    <a:tint val="95000"/>
                  </a:prstClr>
                </a:solidFill>
              </a:rPr>
              <a:pPr/>
              <a:t>1/5/2024</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0C4BF391-0D69-4023-A706-63F7E433A070}"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1619319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7AD145-1738-4B64-8B20-F756190483A0}" type="datetimeFigureOut">
              <a:rPr lang="en-US" smtClean="0">
                <a:solidFill>
                  <a:prstClr val="white">
                    <a:tint val="95000"/>
                  </a:prstClr>
                </a:solidFill>
              </a:rPr>
              <a:pPr/>
              <a:t>1/5/2024</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0C4BF391-0D69-4023-A706-63F7E433A070}"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4054437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7AD145-1738-4B64-8B20-F756190483A0}" type="datetimeFigureOut">
              <a:rPr lang="en-US" smtClean="0">
                <a:solidFill>
                  <a:prstClr val="white">
                    <a:tint val="95000"/>
                  </a:prstClr>
                </a:solidFill>
              </a:rPr>
              <a:pPr/>
              <a:t>1/5/2024</a:t>
            </a:fld>
            <a:endParaRPr lang="en-US">
              <a:solidFill>
                <a:prstClr val="white">
                  <a:tint val="95000"/>
                </a:prstClr>
              </a:solidFill>
            </a:endParaRPr>
          </a:p>
        </p:txBody>
      </p:sp>
      <p:sp>
        <p:nvSpPr>
          <p:cNvPr id="6" name="Footer Placeholder 5"/>
          <p:cNvSpPr>
            <a:spLocks noGrp="1"/>
          </p:cNvSpPr>
          <p:nvPr>
            <p:ph type="ftr" sz="quarter" idx="11"/>
          </p:nvPr>
        </p:nvSpPr>
        <p:spPr/>
        <p:txBody>
          <a:bodyPr/>
          <a:lstStyle/>
          <a:p>
            <a:endParaRPr lang="en-US">
              <a:solidFill>
                <a:prstClr val="white">
                  <a:tint val="95000"/>
                </a:prstClr>
              </a:solidFill>
            </a:endParaRPr>
          </a:p>
        </p:txBody>
      </p:sp>
      <p:sp>
        <p:nvSpPr>
          <p:cNvPr id="7" name="Slide Number Placeholder 6"/>
          <p:cNvSpPr>
            <a:spLocks noGrp="1"/>
          </p:cNvSpPr>
          <p:nvPr>
            <p:ph type="sldNum" sz="quarter" idx="12"/>
          </p:nvPr>
        </p:nvSpPr>
        <p:spPr/>
        <p:txBody>
          <a:bodyPr/>
          <a:lstStyle/>
          <a:p>
            <a:fld id="{0C4BF391-0D69-4023-A706-63F7E433A070}"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1651145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7AD145-1738-4B64-8B20-F756190483A0}" type="datetimeFigureOut">
              <a:rPr lang="en-US" smtClean="0">
                <a:solidFill>
                  <a:prstClr val="white">
                    <a:tint val="95000"/>
                  </a:prstClr>
                </a:solidFill>
              </a:rPr>
              <a:pPr/>
              <a:t>1/5/2024</a:t>
            </a:fld>
            <a:endParaRPr lang="en-US">
              <a:solidFill>
                <a:prstClr val="white">
                  <a:tint val="95000"/>
                </a:prstClr>
              </a:solidFill>
            </a:endParaRPr>
          </a:p>
        </p:txBody>
      </p:sp>
      <p:sp>
        <p:nvSpPr>
          <p:cNvPr id="8" name="Footer Placeholder 7"/>
          <p:cNvSpPr>
            <a:spLocks noGrp="1"/>
          </p:cNvSpPr>
          <p:nvPr>
            <p:ph type="ftr" sz="quarter" idx="11"/>
          </p:nvPr>
        </p:nvSpPr>
        <p:spPr/>
        <p:txBody>
          <a:bodyPr/>
          <a:lstStyle/>
          <a:p>
            <a:endParaRPr lang="en-US">
              <a:solidFill>
                <a:prstClr val="white">
                  <a:tint val="95000"/>
                </a:prstClr>
              </a:solidFill>
            </a:endParaRPr>
          </a:p>
        </p:txBody>
      </p:sp>
      <p:sp>
        <p:nvSpPr>
          <p:cNvPr id="9" name="Slide Number Placeholder 8"/>
          <p:cNvSpPr>
            <a:spLocks noGrp="1"/>
          </p:cNvSpPr>
          <p:nvPr>
            <p:ph type="sldNum" sz="quarter" idx="12"/>
          </p:nvPr>
        </p:nvSpPr>
        <p:spPr/>
        <p:txBody>
          <a:bodyPr/>
          <a:lstStyle/>
          <a:p>
            <a:fld id="{0C4BF391-0D69-4023-A706-63F7E433A070}"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4163585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7AD145-1738-4B64-8B20-F756190483A0}" type="datetimeFigureOut">
              <a:rPr lang="en-US" smtClean="0">
                <a:solidFill>
                  <a:prstClr val="white">
                    <a:tint val="95000"/>
                  </a:prstClr>
                </a:solidFill>
              </a:rPr>
              <a:pPr/>
              <a:t>1/5/2024</a:t>
            </a:fld>
            <a:endParaRPr lang="en-US">
              <a:solidFill>
                <a:prstClr val="white">
                  <a:tint val="95000"/>
                </a:prstClr>
              </a:solidFill>
            </a:endParaRPr>
          </a:p>
        </p:txBody>
      </p:sp>
      <p:sp>
        <p:nvSpPr>
          <p:cNvPr id="4" name="Footer Placeholder 3"/>
          <p:cNvSpPr>
            <a:spLocks noGrp="1"/>
          </p:cNvSpPr>
          <p:nvPr>
            <p:ph type="ftr" sz="quarter" idx="11"/>
          </p:nvPr>
        </p:nvSpPr>
        <p:spPr/>
        <p:txBody>
          <a:bodyPr/>
          <a:lstStyle/>
          <a:p>
            <a:endParaRPr lang="en-US">
              <a:solidFill>
                <a:prstClr val="white">
                  <a:tint val="95000"/>
                </a:prstClr>
              </a:solidFill>
            </a:endParaRPr>
          </a:p>
        </p:txBody>
      </p:sp>
      <p:sp>
        <p:nvSpPr>
          <p:cNvPr id="5" name="Slide Number Placeholder 4"/>
          <p:cNvSpPr>
            <a:spLocks noGrp="1"/>
          </p:cNvSpPr>
          <p:nvPr>
            <p:ph type="sldNum" sz="quarter" idx="12"/>
          </p:nvPr>
        </p:nvSpPr>
        <p:spPr/>
        <p:txBody>
          <a:bodyPr/>
          <a:lstStyle/>
          <a:p>
            <a:fld id="{0C4BF391-0D69-4023-A706-63F7E433A070}"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941903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AD145-1738-4B64-8B20-F756190483A0}" type="datetimeFigureOut">
              <a:rPr lang="en-US" smtClean="0">
                <a:solidFill>
                  <a:prstClr val="white">
                    <a:tint val="95000"/>
                  </a:prstClr>
                </a:solidFill>
              </a:rPr>
              <a:pPr/>
              <a:t>1/5/2024</a:t>
            </a:fld>
            <a:endParaRPr lang="en-US">
              <a:solidFill>
                <a:prstClr val="white">
                  <a:tint val="95000"/>
                </a:prstClr>
              </a:solidFill>
            </a:endParaRPr>
          </a:p>
        </p:txBody>
      </p:sp>
      <p:sp>
        <p:nvSpPr>
          <p:cNvPr id="3" name="Footer Placeholder 2"/>
          <p:cNvSpPr>
            <a:spLocks noGrp="1"/>
          </p:cNvSpPr>
          <p:nvPr>
            <p:ph type="ftr" sz="quarter" idx="11"/>
          </p:nvPr>
        </p:nvSpPr>
        <p:spPr/>
        <p:txBody>
          <a:bodyPr/>
          <a:lstStyle/>
          <a:p>
            <a:endParaRPr lang="en-US">
              <a:solidFill>
                <a:prstClr val="white">
                  <a:tint val="95000"/>
                </a:prstClr>
              </a:solidFill>
            </a:endParaRPr>
          </a:p>
        </p:txBody>
      </p:sp>
      <p:sp>
        <p:nvSpPr>
          <p:cNvPr id="4" name="Slide Number Placeholder 3"/>
          <p:cNvSpPr>
            <a:spLocks noGrp="1"/>
          </p:cNvSpPr>
          <p:nvPr>
            <p:ph type="sldNum" sz="quarter" idx="12"/>
          </p:nvPr>
        </p:nvSpPr>
        <p:spPr/>
        <p:txBody>
          <a:bodyPr/>
          <a:lstStyle/>
          <a:p>
            <a:fld id="{0C4BF391-0D69-4023-A706-63F7E433A070}"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1167607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7AD145-1738-4B64-8B20-F756190483A0}" type="datetimeFigureOut">
              <a:rPr lang="en-US" smtClean="0">
                <a:solidFill>
                  <a:prstClr val="white">
                    <a:tint val="95000"/>
                  </a:prstClr>
                </a:solidFill>
              </a:rPr>
              <a:pPr/>
              <a:t>1/5/2024</a:t>
            </a:fld>
            <a:endParaRPr lang="en-US">
              <a:solidFill>
                <a:prstClr val="white">
                  <a:tint val="95000"/>
                </a:prstClr>
              </a:solidFill>
            </a:endParaRPr>
          </a:p>
        </p:txBody>
      </p:sp>
      <p:sp>
        <p:nvSpPr>
          <p:cNvPr id="6" name="Footer Placeholder 5"/>
          <p:cNvSpPr>
            <a:spLocks noGrp="1"/>
          </p:cNvSpPr>
          <p:nvPr>
            <p:ph type="ftr" sz="quarter" idx="11"/>
          </p:nvPr>
        </p:nvSpPr>
        <p:spPr/>
        <p:txBody>
          <a:bodyPr/>
          <a:lstStyle/>
          <a:p>
            <a:endParaRPr lang="en-US">
              <a:solidFill>
                <a:prstClr val="white">
                  <a:tint val="95000"/>
                </a:prstClr>
              </a:solidFill>
            </a:endParaRPr>
          </a:p>
        </p:txBody>
      </p:sp>
      <p:sp>
        <p:nvSpPr>
          <p:cNvPr id="7" name="Slide Number Placeholder 6"/>
          <p:cNvSpPr>
            <a:spLocks noGrp="1"/>
          </p:cNvSpPr>
          <p:nvPr>
            <p:ph type="sldNum" sz="quarter" idx="12"/>
          </p:nvPr>
        </p:nvSpPr>
        <p:spPr/>
        <p:txBody>
          <a:bodyPr/>
          <a:lstStyle/>
          <a:p>
            <a:fld id="{0C4BF391-0D69-4023-A706-63F7E433A070}" type="slidenum">
              <a:rPr lang="en-US" smtClean="0">
                <a:solidFill>
                  <a:prstClr val="white">
                    <a:tint val="95000"/>
                  </a:prstClr>
                </a:solidFill>
              </a:rPr>
              <a:pPr/>
              <a:t>‹#›</a:t>
            </a:fld>
            <a:endParaRPr lang="en-US">
              <a:solidFill>
                <a:prstClr val="white">
                  <a:tint val="95000"/>
                </a:prstClr>
              </a:solidFill>
            </a:endParaRP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Tree>
    <p:extLst>
      <p:ext uri="{BB962C8B-B14F-4D97-AF65-F5344CB8AC3E}">
        <p14:creationId xmlns:p14="http://schemas.microsoft.com/office/powerpoint/2010/main" val="42999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7AD145-1738-4B64-8B20-F756190483A0}"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BF391-0D69-4023-A706-63F7E433A070}"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07AD145-1738-4B64-8B20-F756190483A0}" type="datetimeFigureOut">
              <a:rPr lang="en-US" smtClean="0">
                <a:solidFill>
                  <a:prstClr val="white">
                    <a:tint val="95000"/>
                  </a:prstClr>
                </a:solidFill>
              </a:rPr>
              <a:pPr/>
              <a:t>1/5/2024</a:t>
            </a:fld>
            <a:endParaRPr lang="en-US">
              <a:solidFill>
                <a:prstClr val="white">
                  <a:tint val="95000"/>
                </a:prstClr>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black">
                  <a:shade val="50000"/>
                </a:prstClr>
              </a:solidFill>
            </a:endParaRPr>
          </a:p>
        </p:txBody>
      </p:sp>
      <p:sp>
        <p:nvSpPr>
          <p:cNvPr id="7" name="Slide Number Placeholder 6"/>
          <p:cNvSpPr>
            <a:spLocks noGrp="1"/>
          </p:cNvSpPr>
          <p:nvPr>
            <p:ph type="sldNum" sz="quarter" idx="12"/>
          </p:nvPr>
        </p:nvSpPr>
        <p:spPr>
          <a:xfrm>
            <a:off x="8339328" y="1170432"/>
            <a:ext cx="733864" cy="201168"/>
          </a:xfrm>
        </p:spPr>
        <p:txBody>
          <a:bodyPr/>
          <a:lstStyle/>
          <a:p>
            <a:fld id="{0C4BF391-0D69-4023-A706-63F7E433A070}"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696478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7AD145-1738-4B64-8B20-F756190483A0}" type="datetimeFigureOut">
              <a:rPr lang="en-US" smtClean="0">
                <a:solidFill>
                  <a:prstClr val="white">
                    <a:tint val="95000"/>
                  </a:prstClr>
                </a:solidFill>
              </a:rPr>
              <a:pPr/>
              <a:t>1/5/2024</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0C4BF391-0D69-4023-A706-63F7E433A070}"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2313455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7AD145-1738-4B64-8B20-F756190483A0}" type="datetimeFigureOut">
              <a:rPr lang="en-US" smtClean="0">
                <a:solidFill>
                  <a:prstClr val="white">
                    <a:tint val="95000"/>
                  </a:prstClr>
                </a:solidFill>
              </a:rPr>
              <a:pPr/>
              <a:t>1/5/2024</a:t>
            </a:fld>
            <a:endParaRPr lang="en-US">
              <a:solidFill>
                <a:prstClr val="white">
                  <a:tint val="95000"/>
                </a:prstClr>
              </a:solidFill>
            </a:endParaRPr>
          </a:p>
        </p:txBody>
      </p:sp>
      <p:sp>
        <p:nvSpPr>
          <p:cNvPr id="5" name="Footer Placeholder 4"/>
          <p:cNvSpPr>
            <a:spLocks noGrp="1"/>
          </p:cNvSpPr>
          <p:nvPr>
            <p:ph type="ftr" sz="quarter" idx="11"/>
          </p:nvPr>
        </p:nvSpPr>
        <p:spPr>
          <a:xfrm>
            <a:off x="2640597" y="6377459"/>
            <a:ext cx="3836404" cy="365125"/>
          </a:xfrm>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0C4BF391-0D69-4023-A706-63F7E433A070}"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687979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7AD145-1738-4B64-8B20-F756190483A0}"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BF391-0D69-4023-A706-63F7E433A07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7AD145-1738-4B64-8B20-F756190483A0}"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BF391-0D69-4023-A706-63F7E433A07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7AD145-1738-4B64-8B20-F756190483A0}" type="datetimeFigureOut">
              <a:rPr lang="en-US" smtClean="0"/>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BF391-0D69-4023-A706-63F7E433A07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7AD145-1738-4B64-8B20-F756190483A0}" type="datetimeFigureOut">
              <a:rPr lang="en-US" smtClean="0"/>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BF391-0D69-4023-A706-63F7E433A07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AD145-1738-4B64-8B20-F756190483A0}" type="datetimeFigureOut">
              <a:rPr lang="en-US" smtClean="0"/>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BF391-0D69-4023-A706-63F7E433A0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7AD145-1738-4B64-8B20-F756190483A0}"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BF391-0D69-4023-A706-63F7E433A070}"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07AD145-1738-4B64-8B20-F756190483A0}" type="datetimeFigureOut">
              <a:rPr lang="en-US" smtClean="0"/>
              <a:t>1/5/2024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0C4BF391-0D69-4023-A706-63F7E433A07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07AD145-1738-4B64-8B20-F756190483A0}" type="datetimeFigureOut">
              <a:rPr lang="en-US" smtClean="0"/>
              <a:t>1/5/2024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C4BF391-0D69-4023-A706-63F7E433A07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07AD145-1738-4B64-8B20-F756190483A0}" type="datetimeFigureOut">
              <a:rPr lang="en-US" smtClean="0">
                <a:solidFill>
                  <a:prstClr val="white">
                    <a:tint val="95000"/>
                  </a:prstClr>
                </a:solidFill>
              </a:rPr>
              <a:pPr/>
              <a:t>1/5/2024</a:t>
            </a:fld>
            <a:endParaRPr lang="en-US">
              <a:solidFill>
                <a:prstClr val="white">
                  <a:tint val="95000"/>
                </a:prstClr>
              </a:solidFill>
            </a:endParaRP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solidFill>
                <a:prstClr val="white">
                  <a:tint val="95000"/>
                </a:prstClr>
              </a:solidFill>
            </a:endParaRP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C4BF391-0D69-4023-A706-63F7E433A070}"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147329941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00200"/>
            <a:ext cx="7284720" cy="2667000"/>
          </a:xfrm>
          <a:noFill/>
        </p:spPr>
        <p:txBody>
          <a:bodyPr anchor="ctr" anchorCtr="0">
            <a:normAutofit fontScale="90000"/>
          </a:bodyPr>
          <a:lstStyle/>
          <a:p>
            <a:pPr algn="ctr"/>
            <a:r>
              <a:rPr lang="en-US" b="1" dirty="0">
                <a:solidFill>
                  <a:srgbClr val="98D949"/>
                </a:solidFill>
              </a:rPr>
              <a:t>Predictive Modeling of Income Levels based on Demographic and Employment Features</a:t>
            </a:r>
          </a:p>
        </p:txBody>
      </p:sp>
      <p:sp>
        <p:nvSpPr>
          <p:cNvPr id="3" name="Subtitle 2"/>
          <p:cNvSpPr>
            <a:spLocks noGrp="1"/>
          </p:cNvSpPr>
          <p:nvPr>
            <p:ph type="subTitle" idx="1"/>
          </p:nvPr>
        </p:nvSpPr>
        <p:spPr>
          <a:xfrm>
            <a:off x="2667000" y="5638800"/>
            <a:ext cx="3309803" cy="955829"/>
          </a:xfrm>
        </p:spPr>
        <p:txBody>
          <a:bodyPr anchor="ctr" anchorCtr="0">
            <a:normAutofit/>
          </a:bodyPr>
          <a:lstStyle/>
          <a:p>
            <a:pPr algn="ctr"/>
            <a:r>
              <a:rPr lang="en-US" sz="3600" b="1" dirty="0" smtClean="0">
                <a:solidFill>
                  <a:schemeClr val="accent5"/>
                </a:solidFill>
              </a:rPr>
              <a:t>ANILA PETER</a:t>
            </a:r>
            <a:endParaRPr lang="en-US" sz="3600" b="1" dirty="0">
              <a:solidFill>
                <a:schemeClr val="accent5"/>
              </a:solidFill>
            </a:endParaRPr>
          </a:p>
        </p:txBody>
      </p:sp>
    </p:spTree>
    <p:extLst>
      <p:ext uri="{BB962C8B-B14F-4D97-AF65-F5344CB8AC3E}">
        <p14:creationId xmlns:p14="http://schemas.microsoft.com/office/powerpoint/2010/main" val="453548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3033713"/>
            <a:ext cx="8658225" cy="1157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9684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3668" y="304800"/>
            <a:ext cx="5883033" cy="462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90600" y="5186766"/>
            <a:ext cx="7391400" cy="1200329"/>
          </a:xfrm>
          <a:prstGeom prst="rect">
            <a:avLst/>
          </a:prstGeom>
          <a:noFill/>
        </p:spPr>
        <p:txBody>
          <a:bodyPr wrap="square" rtlCol="0">
            <a:spAutoFit/>
          </a:bodyPr>
          <a:lstStyle/>
          <a:p>
            <a:pPr algn="ctr"/>
            <a:r>
              <a:rPr lang="en-US" sz="2400" dirty="0" smtClean="0">
                <a:solidFill>
                  <a:schemeClr val="accent1"/>
                </a:solidFill>
                <a:latin typeface="Arial Rounded MT Bold" panose="020F0704030504030204" pitchFamily="34" charset="0"/>
              </a:rPr>
              <a:t>Now there are 15 columns. All the columns has of </a:t>
            </a:r>
            <a:r>
              <a:rPr lang="en-US" sz="2400" dirty="0" err="1" smtClean="0">
                <a:solidFill>
                  <a:schemeClr val="accent1"/>
                </a:solidFill>
                <a:latin typeface="Arial Rounded MT Bold" panose="020F0704030504030204" pitchFamily="34" charset="0"/>
              </a:rPr>
              <a:t>datatype</a:t>
            </a:r>
            <a:r>
              <a:rPr lang="en-US" sz="2400" dirty="0" smtClean="0">
                <a:solidFill>
                  <a:schemeClr val="accent1"/>
                </a:solidFill>
                <a:latin typeface="Arial Rounded MT Bold" panose="020F0704030504030204" pitchFamily="34" charset="0"/>
              </a:rPr>
              <a:t> either object or int64. Also all 32561 rows in all columns has non-null values..</a:t>
            </a:r>
            <a:endParaRPr lang="en-US" sz="2400"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2779193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61814"/>
            <a:ext cx="5924550" cy="535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304800" y="714214"/>
            <a:ext cx="2438400" cy="504825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Arial Rounded MT Bold" panose="020F0704030504030204" pitchFamily="34" charset="0"/>
              </a:rPr>
              <a:t>Note the extra spaces in the </a:t>
            </a:r>
            <a:r>
              <a:rPr lang="en-US" sz="2400" dirty="0" err="1" smtClean="0">
                <a:solidFill>
                  <a:schemeClr val="bg1"/>
                </a:solidFill>
                <a:latin typeface="Arial Rounded MT Bold" panose="020F0704030504030204" pitchFamily="34" charset="0"/>
              </a:rPr>
              <a:t>colume</a:t>
            </a:r>
            <a:r>
              <a:rPr lang="en-US" sz="2400" dirty="0" smtClean="0">
                <a:solidFill>
                  <a:schemeClr val="bg1"/>
                </a:solidFill>
                <a:latin typeface="Arial Rounded MT Bold" panose="020F0704030504030204" pitchFamily="34" charset="0"/>
              </a:rPr>
              <a:t> names.</a:t>
            </a:r>
          </a:p>
          <a:p>
            <a:pPr algn="ctr"/>
            <a:endParaRPr lang="en-US" sz="2400" dirty="0">
              <a:solidFill>
                <a:schemeClr val="bg1"/>
              </a:solidFill>
              <a:latin typeface="Arial Rounded MT Bold" panose="020F0704030504030204" pitchFamily="34" charset="0"/>
            </a:endParaRPr>
          </a:p>
          <a:p>
            <a:pPr algn="ctr"/>
            <a:r>
              <a:rPr lang="en-US" sz="2400" dirty="0" smtClean="0">
                <a:solidFill>
                  <a:schemeClr val="bg1"/>
                </a:solidFill>
                <a:latin typeface="Arial Rounded MT Bold" panose="020F0704030504030204" pitchFamily="34" charset="0"/>
              </a:rPr>
              <a:t>We will remove them.</a:t>
            </a:r>
          </a:p>
        </p:txBody>
      </p:sp>
      <p:sp>
        <p:nvSpPr>
          <p:cNvPr id="8" name="Left Brace 7"/>
          <p:cNvSpPr/>
          <p:nvPr/>
        </p:nvSpPr>
        <p:spPr>
          <a:xfrm>
            <a:off x="4365355" y="1629501"/>
            <a:ext cx="198119" cy="1066800"/>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9" name="Left Brace 8"/>
          <p:cNvSpPr/>
          <p:nvPr/>
        </p:nvSpPr>
        <p:spPr>
          <a:xfrm>
            <a:off x="4287630" y="3185467"/>
            <a:ext cx="353567"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p:cNvCxnSpPr/>
          <p:nvPr/>
        </p:nvCxnSpPr>
        <p:spPr>
          <a:xfrm flipH="1">
            <a:off x="2765155" y="2162901"/>
            <a:ext cx="1600200" cy="110473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1"/>
            <a:endCxn id="7" idx="3"/>
          </p:cNvCxnSpPr>
          <p:nvPr/>
        </p:nvCxnSpPr>
        <p:spPr>
          <a:xfrm flipH="1" flipV="1">
            <a:off x="2743200" y="3238339"/>
            <a:ext cx="1544430" cy="4043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2798451" y="5486400"/>
            <a:ext cx="978408" cy="242316"/>
          </a:xfrm>
          <a:prstGeom prst="rightArrow">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Tree>
    <p:extLst>
      <p:ext uri="{BB962C8B-B14F-4D97-AF65-F5344CB8AC3E}">
        <p14:creationId xmlns:p14="http://schemas.microsoft.com/office/powerpoint/2010/main" val="217250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833438"/>
            <a:ext cx="5715000" cy="519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6553200" y="790818"/>
            <a:ext cx="2209800" cy="5191125"/>
          </a:xfrm>
          <a:prstGeom prst="ellipse">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Arial Rounded MT Bold" panose="020F0704030504030204" pitchFamily="34" charset="0"/>
              </a:rPr>
              <a:t>Extra spaces removed!!</a:t>
            </a:r>
            <a:endParaRPr lang="en-US" sz="24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055689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701925"/>
            <a:ext cx="7848600" cy="362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914400" y="457200"/>
            <a:ext cx="6934200" cy="1981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Arial Rounded MT Bold" panose="020F0704030504030204" pitchFamily="34" charset="0"/>
              </a:rPr>
              <a:t>Checking duplicate rows.</a:t>
            </a:r>
          </a:p>
          <a:p>
            <a:pPr algn="ctr"/>
            <a:r>
              <a:rPr lang="en-US" sz="2000" dirty="0" smtClean="0">
                <a:solidFill>
                  <a:schemeClr val="bg1"/>
                </a:solidFill>
                <a:latin typeface="Arial Rounded MT Bold" panose="020F0704030504030204" pitchFamily="34" charset="0"/>
              </a:rPr>
              <a:t>There are 24 duplicate rows.</a:t>
            </a:r>
          </a:p>
          <a:p>
            <a:pPr algn="ctr"/>
            <a:r>
              <a:rPr lang="en-US" sz="2000" dirty="0" smtClean="0">
                <a:solidFill>
                  <a:schemeClr val="bg1"/>
                </a:solidFill>
                <a:latin typeface="Arial Rounded MT Bold" panose="020F0704030504030204" pitchFamily="34" charset="0"/>
              </a:rPr>
              <a:t>Removing them reduces the number of rows!!</a:t>
            </a:r>
            <a:endParaRPr lang="en-US" sz="20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83484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14600"/>
            <a:ext cx="8229600" cy="1252728"/>
          </a:xfrm>
        </p:spPr>
        <p:txBody>
          <a:bodyPr/>
          <a:lstStyle/>
          <a:p>
            <a:pPr algn="ctr"/>
            <a:r>
              <a:rPr lang="en-US" dirty="0" smtClean="0">
                <a:solidFill>
                  <a:schemeClr val="accent2"/>
                </a:solidFill>
                <a:latin typeface="Arial Rounded MT Bold" panose="020F0704030504030204" pitchFamily="34" charset="0"/>
              </a:rPr>
              <a:t>Exploratory Data Analysis</a:t>
            </a:r>
            <a:endParaRPr lang="en-US" dirty="0">
              <a:solidFill>
                <a:schemeClr val="accent2"/>
              </a:solidFill>
              <a:latin typeface="Arial Rounded MT Bold" panose="020F0704030504030204" pitchFamily="34" charset="0"/>
            </a:endParaRPr>
          </a:p>
        </p:txBody>
      </p:sp>
    </p:spTree>
    <p:extLst>
      <p:ext uri="{BB962C8B-B14F-4D97-AF65-F5344CB8AC3E}">
        <p14:creationId xmlns:p14="http://schemas.microsoft.com/office/powerpoint/2010/main" val="1664075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634" y="3657600"/>
            <a:ext cx="8839200" cy="132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838200" y="685800"/>
            <a:ext cx="7239000" cy="2362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Arial Rounded MT Bold" panose="020F0704030504030204" pitchFamily="34" charset="0"/>
              </a:rPr>
              <a:t>For convenience, we make  separate lists of numerical and categorical columns using their data types .</a:t>
            </a:r>
            <a:endParaRPr lang="en-US" sz="24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496261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5257801"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6400800" y="838200"/>
            <a:ext cx="2438400" cy="51054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Arial Rounded MT Bold" panose="020F0704030504030204" pitchFamily="34" charset="0"/>
              </a:rPr>
              <a:t>There are 6 numerical columns</a:t>
            </a:r>
            <a:endParaRPr lang="en-US" sz="24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968865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6858000" y="838200"/>
            <a:ext cx="2133600" cy="51054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Arial Rounded MT Bold" panose="020F0704030504030204" pitchFamily="34" charset="0"/>
              </a:rPr>
              <a:t>There are 9 categorical columns</a:t>
            </a:r>
            <a:endParaRPr lang="en-US" sz="2400" dirty="0">
              <a:solidFill>
                <a:schemeClr val="bg1"/>
              </a:solidFill>
              <a:latin typeface="Arial Rounded MT Bold" panose="020F0704030504030204" pitchFamily="34"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78" y="543401"/>
            <a:ext cx="6705600" cy="5704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1207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8001000" cy="3962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77498" y="775154"/>
            <a:ext cx="8001000" cy="523220"/>
          </a:xfrm>
          <a:prstGeom prst="rect">
            <a:avLst/>
          </a:prstGeom>
          <a:noFill/>
        </p:spPr>
        <p:txBody>
          <a:bodyPr wrap="square" rtlCol="0">
            <a:spAutoFit/>
          </a:bodyPr>
          <a:lstStyle/>
          <a:p>
            <a:pPr algn="ctr"/>
            <a:r>
              <a:rPr lang="en-US" sz="2800" dirty="0" smtClean="0">
                <a:solidFill>
                  <a:schemeClr val="accent3"/>
                </a:solidFill>
                <a:latin typeface="Arial Rounded MT Bold" panose="020F0704030504030204" pitchFamily="34" charset="0"/>
              </a:rPr>
              <a:t>Plot the Box plots of numerical columns</a:t>
            </a:r>
            <a:endParaRPr lang="en-US" sz="2800" dirty="0">
              <a:solidFill>
                <a:schemeClr val="accent3"/>
              </a:solidFill>
              <a:latin typeface="Arial Rounded MT Bold" panose="020F0704030504030204" pitchFamily="34" charset="0"/>
            </a:endParaRPr>
          </a:p>
        </p:txBody>
      </p:sp>
    </p:spTree>
    <p:extLst>
      <p:ext uri="{BB962C8B-B14F-4D97-AF65-F5344CB8AC3E}">
        <p14:creationId xmlns:p14="http://schemas.microsoft.com/office/powerpoint/2010/main" val="3971264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252728"/>
          </a:xfrm>
        </p:spPr>
        <p:txBody>
          <a:bodyPr/>
          <a:lstStyle/>
          <a:p>
            <a:pPr algn="ctr"/>
            <a:r>
              <a:rPr lang="en-US" dirty="0" smtClean="0">
                <a:solidFill>
                  <a:schemeClr val="accent2">
                    <a:lumMod val="75000"/>
                  </a:schemeClr>
                </a:solidFill>
              </a:rPr>
              <a:t>Problem Statement</a:t>
            </a:r>
            <a:endParaRPr lang="en-US" dirty="0">
              <a:solidFill>
                <a:schemeClr val="accent2">
                  <a:lumMod val="75000"/>
                </a:schemeClr>
              </a:solidFill>
            </a:endParaRPr>
          </a:p>
        </p:txBody>
      </p:sp>
      <p:sp>
        <p:nvSpPr>
          <p:cNvPr id="3" name="Content Placeholder 2"/>
          <p:cNvSpPr>
            <a:spLocks noGrp="1"/>
          </p:cNvSpPr>
          <p:nvPr>
            <p:ph idx="1"/>
          </p:nvPr>
        </p:nvSpPr>
        <p:spPr>
          <a:xfrm>
            <a:off x="304800" y="1524000"/>
            <a:ext cx="8229600" cy="5029200"/>
          </a:xfrm>
        </p:spPr>
        <p:txBody>
          <a:bodyPr>
            <a:noAutofit/>
          </a:bodyPr>
          <a:lstStyle/>
          <a:p>
            <a:pPr marL="118872" indent="0">
              <a:buNone/>
            </a:pPr>
            <a:r>
              <a:rPr lang="en-US" sz="2400" dirty="0" smtClean="0">
                <a:latin typeface="Arial Rounded MT Bold" panose="020F0704030504030204" pitchFamily="34" charset="0"/>
              </a:rPr>
              <a:t>The dataset have information </a:t>
            </a:r>
            <a:r>
              <a:rPr lang="en-US" sz="2400" dirty="0">
                <a:latin typeface="Arial Rounded MT Bold" panose="020F0704030504030204" pitchFamily="34" charset="0"/>
              </a:rPr>
              <a:t>related to income </a:t>
            </a:r>
            <a:r>
              <a:rPr lang="en-US" sz="2400" dirty="0" smtClean="0">
                <a:latin typeface="Arial Rounded MT Bold" panose="020F0704030504030204" pitchFamily="34" charset="0"/>
              </a:rPr>
              <a:t>evaluation across </a:t>
            </a:r>
            <a:r>
              <a:rPr lang="en-US" sz="2400" dirty="0">
                <a:latin typeface="Arial Rounded MT Bold" panose="020F0704030504030204" pitchFamily="34" charset="0"/>
              </a:rPr>
              <a:t>various countries. Our objective is to </a:t>
            </a:r>
            <a:r>
              <a:rPr lang="en-US" sz="2400" dirty="0" smtClean="0">
                <a:latin typeface="Arial Rounded MT Bold" panose="020F0704030504030204" pitchFamily="34" charset="0"/>
              </a:rPr>
              <a:t> </a:t>
            </a:r>
            <a:r>
              <a:rPr lang="en-US" sz="2400" dirty="0" smtClean="0">
                <a:latin typeface="Arial Rounded MT Bold" panose="020F0704030504030204" pitchFamily="34" charset="0"/>
              </a:rPr>
              <a:t>construct </a:t>
            </a:r>
            <a:r>
              <a:rPr lang="en-US" sz="2400" dirty="0">
                <a:latin typeface="Arial Rounded MT Bold" panose="020F0704030504030204" pitchFamily="34" charset="0"/>
              </a:rPr>
              <a:t>a predictive model capable </a:t>
            </a:r>
            <a:r>
              <a:rPr lang="en-US" sz="2400" dirty="0" smtClean="0">
                <a:latin typeface="Arial Rounded MT Bold" panose="020F0704030504030204" pitchFamily="34" charset="0"/>
              </a:rPr>
              <a:t>of discerning </a:t>
            </a:r>
            <a:r>
              <a:rPr lang="en-US" sz="2400" dirty="0">
                <a:latin typeface="Arial Rounded MT Bold" panose="020F0704030504030204" pitchFamily="34" charset="0"/>
              </a:rPr>
              <a:t>whether an </a:t>
            </a:r>
            <a:r>
              <a:rPr lang="en-US" sz="2400" dirty="0" smtClean="0">
                <a:latin typeface="Arial Rounded MT Bold" panose="020F0704030504030204" pitchFamily="34" charset="0"/>
              </a:rPr>
              <a:t>individual's income </a:t>
            </a:r>
            <a:r>
              <a:rPr lang="en-US" sz="2400" dirty="0">
                <a:latin typeface="Arial Rounded MT Bold" panose="020F0704030504030204" pitchFamily="34" charset="0"/>
              </a:rPr>
              <a:t>surpasses a predefined threshold, specifically exceeding </a:t>
            </a:r>
            <a:r>
              <a:rPr lang="en-US" sz="2400" dirty="0" smtClean="0">
                <a:latin typeface="Arial Rounded MT Bold" panose="020F0704030504030204" pitchFamily="34" charset="0"/>
              </a:rPr>
              <a:t>50K. By developing </a:t>
            </a:r>
            <a:r>
              <a:rPr lang="en-US" sz="2400" dirty="0">
                <a:latin typeface="Arial Rounded MT Bold" panose="020F0704030504030204" pitchFamily="34" charset="0"/>
              </a:rPr>
              <a:t>this model, we aim to identify and understand the key factors </a:t>
            </a:r>
            <a:r>
              <a:rPr lang="en-US" sz="2400" dirty="0" smtClean="0">
                <a:latin typeface="Arial Rounded MT Bold" panose="020F0704030504030204" pitchFamily="34" charset="0"/>
              </a:rPr>
              <a:t>that contribute </a:t>
            </a:r>
            <a:r>
              <a:rPr lang="en-US" sz="2400" dirty="0">
                <a:latin typeface="Arial Rounded MT Bold" panose="020F0704030504030204" pitchFamily="34" charset="0"/>
              </a:rPr>
              <a:t>to higher incomes. </a:t>
            </a:r>
            <a:r>
              <a:rPr lang="en-US" sz="2400" dirty="0" smtClean="0">
                <a:latin typeface="Arial Rounded MT Bold" panose="020F0704030504030204" pitchFamily="34" charset="0"/>
              </a:rPr>
              <a:t>Ultimately</a:t>
            </a:r>
            <a:r>
              <a:rPr lang="en-US" sz="2400" dirty="0">
                <a:latin typeface="Arial Rounded MT Bold" panose="020F0704030504030204" pitchFamily="34" charset="0"/>
              </a:rPr>
              <a:t>, </a:t>
            </a:r>
            <a:r>
              <a:rPr lang="en-US" sz="2400" dirty="0" smtClean="0">
                <a:latin typeface="Arial Rounded MT Bold" panose="020F0704030504030204" pitchFamily="34" charset="0"/>
              </a:rPr>
              <a:t>the knowledge </a:t>
            </a:r>
            <a:r>
              <a:rPr lang="en-US" sz="2400" dirty="0">
                <a:latin typeface="Arial Rounded MT Bold" panose="020F0704030504030204" pitchFamily="34" charset="0"/>
              </a:rPr>
              <a:t>gained from this model can provide valuable information for</a:t>
            </a:r>
          </a:p>
          <a:p>
            <a:pPr marL="118872" indent="0">
              <a:buNone/>
            </a:pPr>
            <a:r>
              <a:rPr lang="en-US" sz="2400" dirty="0">
                <a:latin typeface="Arial Rounded MT Bold" panose="020F0704030504030204" pitchFamily="34" charset="0"/>
              </a:rPr>
              <a:t>policymakers, researchers, and individuals seeking to comprehend </a:t>
            </a:r>
            <a:r>
              <a:rPr lang="en-US" sz="2400" dirty="0" smtClean="0">
                <a:latin typeface="Arial Rounded MT Bold" panose="020F0704030504030204" pitchFamily="34" charset="0"/>
              </a:rPr>
              <a:t>the determinants </a:t>
            </a:r>
            <a:r>
              <a:rPr lang="en-US" sz="2400" dirty="0">
                <a:latin typeface="Arial Rounded MT Bold" panose="020F0704030504030204" pitchFamily="34" charset="0"/>
              </a:rPr>
              <a:t>of financial success across diverse geographic and </a:t>
            </a:r>
            <a:r>
              <a:rPr lang="en-US" sz="2400" dirty="0" smtClean="0">
                <a:latin typeface="Arial Rounded MT Bold" panose="020F0704030504030204" pitchFamily="34" charset="0"/>
              </a:rPr>
              <a:t>demographic contexts</a:t>
            </a:r>
            <a:r>
              <a:rPr lang="en-US" sz="2400" dirty="0">
                <a:latin typeface="Arial Rounded MT Bold" panose="020F0704030504030204" pitchFamily="34" charset="0"/>
              </a:rPr>
              <a:t>."</a:t>
            </a:r>
          </a:p>
        </p:txBody>
      </p:sp>
    </p:spTree>
    <p:extLst>
      <p:ext uri="{BB962C8B-B14F-4D97-AF65-F5344CB8AC3E}">
        <p14:creationId xmlns:p14="http://schemas.microsoft.com/office/powerpoint/2010/main" val="2823097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7239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838200" y="5715000"/>
            <a:ext cx="7239000" cy="9906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Arial Rounded MT Bold" panose="020F0704030504030204" pitchFamily="34" charset="0"/>
              </a:rPr>
              <a:t>There </a:t>
            </a:r>
            <a:r>
              <a:rPr lang="en-US" sz="2000" dirty="0">
                <a:solidFill>
                  <a:schemeClr val="bg1"/>
                </a:solidFill>
                <a:latin typeface="Arial Rounded MT Bold" panose="020F0704030504030204" pitchFamily="34" charset="0"/>
              </a:rPr>
              <a:t>are outliers in all the numerical columns. In the columns of 'capital-gain' and 'capital loss' most of the values (almost 75%) are '0'.</a:t>
            </a:r>
          </a:p>
        </p:txBody>
      </p:sp>
    </p:spTree>
    <p:extLst>
      <p:ext uri="{BB962C8B-B14F-4D97-AF65-F5344CB8AC3E}">
        <p14:creationId xmlns:p14="http://schemas.microsoft.com/office/powerpoint/2010/main" val="1327171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38400"/>
            <a:ext cx="8077200" cy="2505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77498" y="775154"/>
            <a:ext cx="8001000" cy="523220"/>
          </a:xfrm>
          <a:prstGeom prst="rect">
            <a:avLst/>
          </a:prstGeom>
          <a:noFill/>
        </p:spPr>
        <p:txBody>
          <a:bodyPr wrap="square" rtlCol="0">
            <a:spAutoFit/>
          </a:bodyPr>
          <a:lstStyle/>
          <a:p>
            <a:pPr algn="ctr"/>
            <a:r>
              <a:rPr lang="en-US" sz="2800" dirty="0" smtClean="0">
                <a:solidFill>
                  <a:schemeClr val="accent3"/>
                </a:solidFill>
                <a:latin typeface="Arial Rounded MT Bold" panose="020F0704030504030204" pitchFamily="34" charset="0"/>
              </a:rPr>
              <a:t>Plot the </a:t>
            </a:r>
            <a:r>
              <a:rPr lang="en-US" sz="2800" dirty="0" err="1" smtClean="0">
                <a:solidFill>
                  <a:schemeClr val="accent3"/>
                </a:solidFill>
                <a:latin typeface="Arial Rounded MT Bold" panose="020F0704030504030204" pitchFamily="34" charset="0"/>
              </a:rPr>
              <a:t>Histplots</a:t>
            </a:r>
            <a:r>
              <a:rPr lang="en-US" sz="2800" dirty="0" smtClean="0">
                <a:solidFill>
                  <a:schemeClr val="accent3"/>
                </a:solidFill>
                <a:latin typeface="Arial Rounded MT Bold" panose="020F0704030504030204" pitchFamily="34" charset="0"/>
              </a:rPr>
              <a:t> of numerical columns</a:t>
            </a:r>
            <a:endParaRPr lang="en-US" sz="2800" dirty="0">
              <a:solidFill>
                <a:schemeClr val="accent3"/>
              </a:solidFill>
              <a:latin typeface="Arial Rounded MT Bold" panose="020F0704030504030204" pitchFamily="34" charset="0"/>
            </a:endParaRPr>
          </a:p>
        </p:txBody>
      </p:sp>
    </p:spTree>
    <p:extLst>
      <p:ext uri="{BB962C8B-B14F-4D97-AF65-F5344CB8AC3E}">
        <p14:creationId xmlns:p14="http://schemas.microsoft.com/office/powerpoint/2010/main" val="4058126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5334001" cy="5053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6019800" y="914400"/>
            <a:ext cx="2819400" cy="4900613"/>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Histogram of column ‘Age’ is shown and it is   right skewed.</a:t>
            </a:r>
            <a:endParaRPr lang="en-US" sz="2000" dirty="0">
              <a:solidFill>
                <a:schemeClr val="bg1"/>
              </a:solidFill>
              <a:latin typeface="Arial Rounded MT Bold" panose="020F0704030504030204" pitchFamily="34" charset="0"/>
            </a:endParaRP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The count is decreasing as Age is increasing</a:t>
            </a: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Most of the people  included are of age between 25-50</a:t>
            </a:r>
            <a:endParaRPr lang="en-US" sz="20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71374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ounded Rectangle 2"/>
          <p:cNvSpPr/>
          <p:nvPr/>
        </p:nvSpPr>
        <p:spPr>
          <a:xfrm>
            <a:off x="6019800" y="914400"/>
            <a:ext cx="2819400" cy="4900613"/>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Histogram of column ‘</a:t>
            </a:r>
            <a:r>
              <a:rPr lang="en-US" sz="2000" dirty="0" err="1" smtClean="0">
                <a:solidFill>
                  <a:schemeClr val="bg1"/>
                </a:solidFill>
                <a:latin typeface="Arial Rounded MT Bold" panose="020F0704030504030204" pitchFamily="34" charset="0"/>
              </a:rPr>
              <a:t>Final_census</a:t>
            </a:r>
            <a:r>
              <a:rPr lang="en-US" sz="2000" dirty="0" smtClean="0">
                <a:solidFill>
                  <a:schemeClr val="bg1"/>
                </a:solidFill>
                <a:latin typeface="Arial Rounded MT Bold" panose="020F0704030504030204" pitchFamily="34" charset="0"/>
              </a:rPr>
              <a:t>’ is shown and it is   right skewed.</a:t>
            </a:r>
            <a:endParaRPr lang="en-US" sz="2000" dirty="0">
              <a:solidFill>
                <a:schemeClr val="bg1"/>
              </a:solidFill>
              <a:latin typeface="Arial Rounded MT Bold" panose="020F0704030504030204"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5410200"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6596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4953000" cy="6166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a:xfrm>
            <a:off x="6037881" y="956300"/>
            <a:ext cx="2819400" cy="4900613"/>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bg1"/>
                </a:solidFill>
                <a:latin typeface="Arial Rounded MT Bold" panose="020F0704030504030204" pitchFamily="34" charset="0"/>
              </a:rPr>
              <a:t>Histplot</a:t>
            </a:r>
            <a:r>
              <a:rPr lang="en-US" sz="2000" dirty="0" smtClean="0">
                <a:solidFill>
                  <a:schemeClr val="bg1"/>
                </a:solidFill>
                <a:latin typeface="Arial Rounded MT Bold" panose="020F0704030504030204" pitchFamily="34" charset="0"/>
              </a:rPr>
              <a:t> of column ‘</a:t>
            </a:r>
            <a:r>
              <a:rPr lang="en-US" sz="2000" dirty="0" err="1" smtClean="0">
                <a:solidFill>
                  <a:schemeClr val="bg1"/>
                </a:solidFill>
                <a:latin typeface="Arial Rounded MT Bold" panose="020F0704030504030204" pitchFamily="34" charset="0"/>
              </a:rPr>
              <a:t>Education_num</a:t>
            </a:r>
            <a:r>
              <a:rPr lang="en-US" sz="2000" dirty="0" smtClean="0">
                <a:solidFill>
                  <a:schemeClr val="bg1"/>
                </a:solidFill>
                <a:latin typeface="Arial Rounded MT Bold" panose="020F0704030504030204" pitchFamily="34" charset="0"/>
              </a:rPr>
              <a:t>’ is shown.</a:t>
            </a:r>
            <a:endParaRPr lang="en-US" sz="20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616789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6926"/>
            <a:ext cx="4648200" cy="6664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a:xfrm>
            <a:off x="5486400" y="381000"/>
            <a:ext cx="3352800" cy="6172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err="1" smtClean="0">
                <a:solidFill>
                  <a:schemeClr val="bg1"/>
                </a:solidFill>
                <a:latin typeface="Arial Rounded MT Bold" panose="020F0704030504030204" pitchFamily="34" charset="0"/>
              </a:rPr>
              <a:t>Histplot</a:t>
            </a:r>
            <a:r>
              <a:rPr lang="en-US" sz="2000" dirty="0" smtClean="0">
                <a:solidFill>
                  <a:schemeClr val="bg1"/>
                </a:solidFill>
                <a:latin typeface="Arial Rounded MT Bold" panose="020F0704030504030204" pitchFamily="34" charset="0"/>
              </a:rPr>
              <a:t> of column ‘capital-gain’ is shown and it is extremely  right skewed.</a:t>
            </a: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Large majority of values in the column is ‘0’.</a:t>
            </a: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There are very few values as high as 100000</a:t>
            </a: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Difference between the values is very high (Scaling is required!)</a:t>
            </a:r>
            <a:endParaRPr lang="en-US" sz="20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130040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241"/>
            <a:ext cx="4414434" cy="6614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a:xfrm>
            <a:off x="5486400" y="381000"/>
            <a:ext cx="3352800" cy="6172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err="1" smtClean="0">
                <a:solidFill>
                  <a:schemeClr val="bg1"/>
                </a:solidFill>
                <a:latin typeface="Arial Rounded MT Bold" panose="020F0704030504030204" pitchFamily="34" charset="0"/>
              </a:rPr>
              <a:t>Histplot</a:t>
            </a:r>
            <a:r>
              <a:rPr lang="en-US" sz="2000" dirty="0" smtClean="0">
                <a:solidFill>
                  <a:schemeClr val="bg1"/>
                </a:solidFill>
                <a:latin typeface="Arial Rounded MT Bold" panose="020F0704030504030204" pitchFamily="34" charset="0"/>
              </a:rPr>
              <a:t> of column ‘capital-loss’ is shown and it is extremely  right skewed.</a:t>
            </a: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Large majority of values in the column is ‘0’.</a:t>
            </a: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There are very few large values </a:t>
            </a: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Difference between the values is very high (Scaling is required!)</a:t>
            </a:r>
            <a:endParaRPr lang="en-US" sz="20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7334434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0885"/>
            <a:ext cx="4724400" cy="6460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a:xfrm>
            <a:off x="5486400" y="381000"/>
            <a:ext cx="3352800" cy="6172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err="1" smtClean="0">
                <a:solidFill>
                  <a:schemeClr val="bg1"/>
                </a:solidFill>
                <a:latin typeface="Arial Rounded MT Bold" panose="020F0704030504030204" pitchFamily="34" charset="0"/>
              </a:rPr>
              <a:t>Histplot</a:t>
            </a:r>
            <a:r>
              <a:rPr lang="en-US" sz="2000" dirty="0" smtClean="0">
                <a:solidFill>
                  <a:schemeClr val="bg1"/>
                </a:solidFill>
                <a:latin typeface="Arial Rounded MT Bold" panose="020F0704030504030204" pitchFamily="34" charset="0"/>
              </a:rPr>
              <a:t> of ‘hours-</a:t>
            </a:r>
            <a:r>
              <a:rPr lang="en-US" sz="2000" dirty="0" err="1" smtClean="0">
                <a:solidFill>
                  <a:schemeClr val="bg1"/>
                </a:solidFill>
                <a:latin typeface="Arial Rounded MT Bold" panose="020F0704030504030204" pitchFamily="34" charset="0"/>
              </a:rPr>
              <a:t>per_week</a:t>
            </a:r>
            <a:r>
              <a:rPr lang="en-US" sz="2000" dirty="0" smtClean="0">
                <a:solidFill>
                  <a:schemeClr val="bg1"/>
                </a:solidFill>
                <a:latin typeface="Arial Rounded MT Bold" panose="020F0704030504030204" pitchFamily="34" charset="0"/>
              </a:rPr>
              <a:t>’ is shown and it is nearly symmetrical.</a:t>
            </a: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Mode is at about 40.</a:t>
            </a:r>
          </a:p>
          <a:p>
            <a:pPr algn="ctr"/>
            <a:r>
              <a:rPr lang="en-US" sz="2000" dirty="0" smtClean="0">
                <a:solidFill>
                  <a:schemeClr val="bg1"/>
                </a:solidFill>
                <a:latin typeface="Arial Rounded MT Bold" panose="020F0704030504030204" pitchFamily="34" charset="0"/>
              </a:rPr>
              <a:t>That is, most of the people have 40 hours of work per week.</a:t>
            </a:r>
          </a:p>
        </p:txBody>
      </p:sp>
    </p:spTree>
    <p:extLst>
      <p:ext uri="{BB962C8B-B14F-4D97-AF65-F5344CB8AC3E}">
        <p14:creationId xmlns:p14="http://schemas.microsoft.com/office/powerpoint/2010/main" val="2141607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286000" y="3105835"/>
            <a:ext cx="4572000" cy="369332"/>
          </a:xfrm>
          <a:prstGeom prst="rect">
            <a:avLst/>
          </a:prstGeom>
        </p:spPr>
        <p:txBody>
          <a:bodyPr>
            <a:spAutoFit/>
          </a:bodyPr>
          <a:lstStyle/>
          <a:p>
            <a:r>
              <a:rPr lang="en-US" dirty="0" smtClean="0"/>
              <a:t>.</a:t>
            </a:r>
            <a:endParaRPr lang="en-US" dirty="0"/>
          </a:p>
        </p:txBody>
      </p:sp>
      <p:sp>
        <p:nvSpPr>
          <p:cNvPr id="3" name="TextBox 2"/>
          <p:cNvSpPr txBox="1"/>
          <p:nvPr/>
        </p:nvSpPr>
        <p:spPr>
          <a:xfrm>
            <a:off x="777498" y="775154"/>
            <a:ext cx="8001000" cy="954107"/>
          </a:xfrm>
          <a:prstGeom prst="rect">
            <a:avLst/>
          </a:prstGeom>
          <a:noFill/>
        </p:spPr>
        <p:txBody>
          <a:bodyPr wrap="square" rtlCol="0">
            <a:spAutoFit/>
          </a:bodyPr>
          <a:lstStyle/>
          <a:p>
            <a:pPr algn="ctr"/>
            <a:r>
              <a:rPr lang="en-US" sz="2800" dirty="0">
                <a:solidFill>
                  <a:schemeClr val="accent3"/>
                </a:solidFill>
                <a:latin typeface="Arial Rounded MT Bold" panose="020F0704030504030204" pitchFamily="34" charset="0"/>
              </a:rPr>
              <a:t>Convert the categorical columns to string </a:t>
            </a:r>
            <a:r>
              <a:rPr lang="en-US" sz="2800" dirty="0" err="1">
                <a:solidFill>
                  <a:schemeClr val="accent3"/>
                </a:solidFill>
                <a:latin typeface="Arial Rounded MT Bold" panose="020F0704030504030204" pitchFamily="34" charset="0"/>
              </a:rPr>
              <a:t>datatype</a:t>
            </a:r>
            <a:endParaRPr lang="en-US" sz="2800" dirty="0">
              <a:solidFill>
                <a:schemeClr val="accent3"/>
              </a:solidFill>
              <a:latin typeface="Arial Rounded MT Bold" panose="020F0704030504030204" pitchFamily="34" charset="0"/>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498" y="2514600"/>
            <a:ext cx="80010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7285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286000" y="3105835"/>
            <a:ext cx="4572000" cy="369332"/>
          </a:xfrm>
          <a:prstGeom prst="rect">
            <a:avLst/>
          </a:prstGeom>
        </p:spPr>
        <p:txBody>
          <a:bodyPr>
            <a:spAutoFit/>
          </a:bodyPr>
          <a:lstStyle/>
          <a:p>
            <a:r>
              <a:rPr lang="en-US" dirty="0" smtClean="0"/>
              <a:t>.</a:t>
            </a:r>
            <a:endParaRPr lang="en-US" dirty="0"/>
          </a:p>
        </p:txBody>
      </p:sp>
      <p:sp>
        <p:nvSpPr>
          <p:cNvPr id="3" name="TextBox 2"/>
          <p:cNvSpPr txBox="1"/>
          <p:nvPr/>
        </p:nvSpPr>
        <p:spPr>
          <a:xfrm>
            <a:off x="777498" y="775154"/>
            <a:ext cx="8001000" cy="523220"/>
          </a:xfrm>
          <a:prstGeom prst="rect">
            <a:avLst/>
          </a:prstGeom>
          <a:noFill/>
        </p:spPr>
        <p:txBody>
          <a:bodyPr wrap="square" rtlCol="0">
            <a:spAutoFit/>
          </a:bodyPr>
          <a:lstStyle/>
          <a:p>
            <a:pPr algn="ctr"/>
            <a:r>
              <a:rPr lang="en-US" sz="2800" dirty="0" smtClean="0">
                <a:solidFill>
                  <a:schemeClr val="accent3"/>
                </a:solidFill>
                <a:latin typeface="Arial Rounded MT Bold" panose="020F0704030504030204" pitchFamily="34" charset="0"/>
              </a:rPr>
              <a:t>Plot the </a:t>
            </a:r>
            <a:r>
              <a:rPr lang="en-US" sz="2800" dirty="0" err="1" smtClean="0">
                <a:solidFill>
                  <a:schemeClr val="accent3"/>
                </a:solidFill>
                <a:latin typeface="Arial Rounded MT Bold" panose="020F0704030504030204" pitchFamily="34" charset="0"/>
              </a:rPr>
              <a:t>countplots</a:t>
            </a:r>
            <a:r>
              <a:rPr lang="en-US" sz="2800" dirty="0" smtClean="0">
                <a:solidFill>
                  <a:schemeClr val="accent3"/>
                </a:solidFill>
                <a:latin typeface="Arial Rounded MT Bold" panose="020F0704030504030204" pitchFamily="34" charset="0"/>
              </a:rPr>
              <a:t> of categorical columns</a:t>
            </a:r>
            <a:endParaRPr lang="en-US" sz="2800" dirty="0">
              <a:solidFill>
                <a:schemeClr val="accent3"/>
              </a:solidFill>
              <a:latin typeface="Arial Rounded MT Bold" panose="020F0704030504030204" pitchFamily="34"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1"/>
            <a:ext cx="8686800" cy="2245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389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75000"/>
                  </a:schemeClr>
                </a:solidFill>
              </a:rPr>
              <a:t>Data Dictionary</a:t>
            </a:r>
          </a:p>
        </p:txBody>
      </p:sp>
      <p:sp>
        <p:nvSpPr>
          <p:cNvPr id="3" name="Content Placeholder 2"/>
          <p:cNvSpPr>
            <a:spLocks noGrp="1"/>
          </p:cNvSpPr>
          <p:nvPr>
            <p:ph idx="1"/>
          </p:nvPr>
        </p:nvSpPr>
        <p:spPr>
          <a:xfrm>
            <a:off x="381000" y="1524000"/>
            <a:ext cx="8229600" cy="4625609"/>
          </a:xfrm>
        </p:spPr>
        <p:txBody>
          <a:bodyPr>
            <a:noAutofit/>
          </a:bodyPr>
          <a:lstStyle/>
          <a:p>
            <a:r>
              <a:rPr lang="en-US" sz="1800" dirty="0">
                <a:latin typeface="Arial Rounded MT Bold" panose="020F0704030504030204" pitchFamily="34" charset="0"/>
              </a:rPr>
              <a:t>Age: The age of an employee</a:t>
            </a:r>
          </a:p>
          <a:p>
            <a:endParaRPr lang="en-US" sz="1800" dirty="0">
              <a:latin typeface="Arial Rounded MT Bold" panose="020F0704030504030204" pitchFamily="34" charset="0"/>
            </a:endParaRPr>
          </a:p>
          <a:p>
            <a:r>
              <a:rPr lang="en-US" sz="1800" dirty="0">
                <a:latin typeface="Arial Rounded MT Bold" panose="020F0704030504030204" pitchFamily="34" charset="0"/>
              </a:rPr>
              <a:t>Work-class: Profession category</a:t>
            </a:r>
          </a:p>
          <a:p>
            <a:endParaRPr lang="en-US" sz="1800" dirty="0">
              <a:latin typeface="Arial Rounded MT Bold" panose="020F0704030504030204" pitchFamily="34" charset="0"/>
            </a:endParaRPr>
          </a:p>
          <a:p>
            <a:r>
              <a:rPr lang="en-US" sz="1800" dirty="0" err="1">
                <a:latin typeface="Arial Rounded MT Bold" panose="020F0704030504030204" pitchFamily="34" charset="0"/>
              </a:rPr>
              <a:t>Final_census</a:t>
            </a:r>
            <a:r>
              <a:rPr lang="en-US" sz="1800" dirty="0">
                <a:latin typeface="Arial Rounded MT Bold" panose="020F0704030504030204" pitchFamily="34" charset="0"/>
              </a:rPr>
              <a:t> : Census(population of the country)</a:t>
            </a:r>
          </a:p>
          <a:p>
            <a:endParaRPr lang="en-US" sz="1800" dirty="0">
              <a:latin typeface="Arial Rounded MT Bold" panose="020F0704030504030204" pitchFamily="34" charset="0"/>
            </a:endParaRPr>
          </a:p>
          <a:p>
            <a:r>
              <a:rPr lang="en-US" sz="1800" dirty="0">
                <a:latin typeface="Arial Rounded MT Bold" panose="020F0704030504030204" pitchFamily="34" charset="0"/>
              </a:rPr>
              <a:t>Education: Type of last (max) Education</a:t>
            </a:r>
          </a:p>
          <a:p>
            <a:endParaRPr lang="en-US" sz="1800" dirty="0">
              <a:latin typeface="Arial Rounded MT Bold" panose="020F0704030504030204" pitchFamily="34" charset="0"/>
            </a:endParaRPr>
          </a:p>
          <a:p>
            <a:r>
              <a:rPr lang="en-US" sz="1800" dirty="0" err="1">
                <a:latin typeface="Arial Rounded MT Bold" panose="020F0704030504030204" pitchFamily="34" charset="0"/>
              </a:rPr>
              <a:t>Education_num</a:t>
            </a:r>
            <a:r>
              <a:rPr lang="en-US" sz="1800" dirty="0">
                <a:latin typeface="Arial Rounded MT Bold" panose="020F0704030504030204" pitchFamily="34" charset="0"/>
              </a:rPr>
              <a:t>: Years spend on studies</a:t>
            </a:r>
          </a:p>
          <a:p>
            <a:endParaRPr lang="en-US" sz="1800" dirty="0">
              <a:latin typeface="Arial Rounded MT Bold" panose="020F0704030504030204" pitchFamily="34" charset="0"/>
            </a:endParaRPr>
          </a:p>
          <a:p>
            <a:r>
              <a:rPr lang="en-US" sz="1800" dirty="0">
                <a:latin typeface="Arial Rounded MT Bold" panose="020F0704030504030204" pitchFamily="34" charset="0"/>
              </a:rPr>
              <a:t>Marital Status: Person married or not</a:t>
            </a:r>
          </a:p>
          <a:p>
            <a:endParaRPr lang="en-US" sz="1800" dirty="0">
              <a:latin typeface="Arial Rounded MT Bold" panose="020F0704030504030204" pitchFamily="34" charset="0"/>
            </a:endParaRPr>
          </a:p>
          <a:p>
            <a:r>
              <a:rPr lang="en-US" sz="1800" dirty="0">
                <a:latin typeface="Arial Rounded MT Bold" panose="020F0704030504030204" pitchFamily="34" charset="0"/>
              </a:rPr>
              <a:t>Occupation: Person</a:t>
            </a:r>
          </a:p>
          <a:p>
            <a:endParaRPr lang="en-US" sz="1800" dirty="0">
              <a:latin typeface="Arial Rounded MT Bold" panose="020F0704030504030204" pitchFamily="34" charset="0"/>
            </a:endParaRPr>
          </a:p>
          <a:p>
            <a:r>
              <a:rPr lang="en-US" sz="1800" dirty="0">
                <a:latin typeface="Arial Rounded MT Bold" panose="020F0704030504030204" pitchFamily="34" charset="0"/>
              </a:rPr>
              <a:t>Relationship: Bounded by any relation or dependent</a:t>
            </a:r>
          </a:p>
          <a:p>
            <a:endParaRPr lang="en-US" sz="1800" dirty="0">
              <a:latin typeface="Arial Rounded MT Bold" panose="020F0704030504030204" pitchFamily="34" charset="0"/>
            </a:endParaRPr>
          </a:p>
          <a:p>
            <a:r>
              <a:rPr lang="en-US" sz="1800" dirty="0">
                <a:latin typeface="Arial Rounded MT Bold" panose="020F0704030504030204" pitchFamily="34" charset="0"/>
              </a:rPr>
              <a:t>Race: which ethnicity belongs to the employee</a:t>
            </a:r>
          </a:p>
          <a:p>
            <a:endParaRPr lang="en-US" sz="1800" dirty="0">
              <a:latin typeface="Arial Rounded MT Bold" panose="020F0704030504030204" pitchFamily="34" charset="0"/>
            </a:endParaRPr>
          </a:p>
          <a:p>
            <a:r>
              <a:rPr lang="en-US" sz="1800" dirty="0">
                <a:latin typeface="Arial Rounded MT Bold" panose="020F0704030504030204" pitchFamily="34" charset="0"/>
              </a:rPr>
              <a:t>Gender: gender of the employee</a:t>
            </a:r>
          </a:p>
        </p:txBody>
      </p:sp>
    </p:spTree>
    <p:extLst>
      <p:ext uri="{BB962C8B-B14F-4D97-AF65-F5344CB8AC3E}">
        <p14:creationId xmlns:p14="http://schemas.microsoft.com/office/powerpoint/2010/main" val="1994374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2" descr="data:image/png;base64,iVBORw0KGgoAAAANSUhEUgAAAlcAAAIpCAYAAACPEx01AAAAOXRFWHRTb2Z0d2FyZQBNYXRwbG90bGliIHZlcnNpb24zLjUuMiwgaHR0cHM6Ly9tYXRwbG90bGliLm9yZy8qNh9FAAAACXBIWXMAAA9hAAAPYQGoP6dpAACy8UlEQVR4nOzdZ3hU1f728W96hxRICAESugRCV+ldBUQQpDcpUo6iiKAUBREFRBBBmhRBmgooSBcpCop0kJrQS+gJ6b3N84Jn5k8MKGVgMvH+XJfXOcys2fPbSWbPvddeey0bg8FgQERERETMwtbSBYiIiIjkJQpXIiIiImakcCUiIiJiRgpXIiIiImakcCUiIiJiRgpXIiIiImakcCUiIiJiRgpXIiIiImZkb+kC/osOHTqEwWDAwcHB0qWIiIjIfUpPT8fGxoYqVar8YzuFKwswGAxoYvy8ISsri40bN7Jp0yZu3bqFv78/L730EvXr18/W7uDBg/z4449cuHCB/PnzU79+fVq3bo2jo+Ndt/vTTz+xdetWJk+enC2EL1iwgPXr19+zHltbW15//XUaNGgAwB9//MHatWu5fPkyPj4+1KlTh1atWuHk5PToOy8i8h9zv9/dClcWYPyyDAkJsXAl8iiSk5MZOHAg27dvp2DBglSuXJkjR44wbdo0PD096dq1KwDTp09n2rRpuLq6UqlSJc6fP8+KFSuIi4vjyy+/zLHdRYsWsWTJEho2bEjVqlWzPdeoUSOSkpJyfMDj4+M5cOAAjo6OtGzZksDAQGbMmMGXX35Jvnz5qFKlCpcuXWL58uXcuHGDOXPmPL4fjIhIHnX06NH7aqdwJfKQ5s+fz/bt2+nVqxfvvPMODg4OXL16ldatW7NixQq6du3K/v37mTZtGjVr1mTy5Ml4e3uTmppKr1692LRpE7GxseTPn9+0zU2bNjF+/HiqVavG5MmTc7xnixYtaNGiRY7H33rrLQBGjhxJYGAgAH5+frRp04ahQ4fi6elJZmYm77//PqtWreL8+fMUL178Mf1kRET+2xSuRB5S27ZtqV69Os8++6zpscKFC1OwYEFT72SFChWYOXMmDRo0wM7ODgAnJyfKli3L/v37s13yu3nzJsOGDaN8+fLMmTMHV1fX+6pj27ZtbNq0iUaNGtG2bdts9d35bzs7O5o1a8aqVau4ceOGwpWIyGOiuwVFHpKfn1+2YAVw7Ngxzp49S3BwMADOzs40btzYFKwAEhMT2bJlC0FBQdkClLGnaurUqbi7u99XDVlZWXz++ec4OjoyatSof2ybkpLCypUrAShatOh9bV9ERB6ceq5EzCQ0NJQ33ngDOzs7evfufdc2UVFRDBw4kBs3bjBhwgTT4wkJCaxbt466deuyfv16jhw5goeHB40bN6ZJkyb3fM9t27Zx5swZXn31Vfz9/e/aZv369axdu5a9e/eSmJhIx44dCQgIeLSdFRGRe1K4EjGDpUuXMmHCBGxtbZkyZYpp3NOd9u3bx5AhQ7h+/Tr9+/fn5ZdfNj23fft20tPT2bZtG9u2bTM9vnLlSl599VVGjBhx1/ddvHgxdnZ29OjR467PGwwGxo4dy61bt4DbN1G88847D7+jIiLyr3RZUOQRGO8YHDNmDCVLluTHH3+8a0/TnDlzePXVV0lPT2fWrFkMGjQo2/Pnzp3DxsaGV199lQ0bNnD48GFWrVpFlSpVWLhwIadPn86xzatXr7Jnzx7q169P4cKF71qfjY0NW7duZe7cuTRu3JijR4/Ss2dPMjIyzPMDEBGRHBSuRB6SwWDgjTfe4Oeff6ZXr14sX76ckiVL5mg3a9YsPv/8c2rUqMG6deto1KhRjjYRERHkz5+fESNGULJkSZydnQkODmbMmDEA7NmzJ8dr1qxZg8FgoFOnTv9Yp4uLC/Xq1WPmzJm0aNGC48eP8/vvvz/kXouIyL9RuBJ5SL///js7d+6kY8eODB069K4z7sfGxjJr1izKli3L7Nmz8fb2vuu2XF1dSUxMzPF4wYIFgdtjsv5u9erVBAQEULdu3fuuuWPHjgCcOXPmvl8jIiIPRuFK5CHt3r0bgDfffPOebf766y9SU1Pp37//Py53VKhQIdLT0wkLC8v2+KlTpwDw9fXN9viRI0c4d+4cTZs2xcbG5q7b/P7777l582a2x5ydnYHbvVkiIvJ4aEC7yEOKiYnBwcGBr776iuvXr5Oeng6Ap6cnDRo0oFmzZkRHRwO37+rbvHkzSUlJwO2QU7FiRbp3746DgwONGjXi008/5csvv+TLL7/E3t6e2NhYPv/8c+zt7aldu3a2916zZg3APe8kTEhIYMyYMWzcuJFZs2bh6upKamoqM2bMwMbGhpo1az6uH4uIyH+ewpXIQypXrhwrV65k8eLFOZ4LCwujWbNmlCpVCkdHR9auXZujzR9//EHTpk0JCAigWLFiNG3alI0bN/L8888TEBBAWFgYcXFxDBgwAD8/v2yv/fnnnwkICLjn4qHu7u507dqVhQsX0qhRI0qXLs358+eJiIige/fudx0bJiIi5mFj0ArCT5xxbSKtLSh3SklJYcqUKaxbt46YmBgCAwPp1q2baZyUUVZWFq1ataJbt260b9/+ntszGAwsXLiQ5cuXEx4eTsGCBencuTO9e/e+56VEERG5t/v9/la4sgCFKxEREetzv9/fGtAuIiIiYkYKVyIiIiJmpHAl8ogyDZmWLuGBWFu9IiLWRncLijwiOxs7Rhz6lPPx4ZYu5V8V9yjKuCrDLF2GiEiepnAlYgbn48MJi9Os5yIiosuCIiIiImalcCUiIiJiRgpXIiIiImakcCUiIiJiRgpXIiIiImakcCUiIiJiRgpXIiIiImakcCUiIiJiRgpXIiIiImakcCUiIiJiRgpXIiIiImakcCUiIiJiRgpXIiIiImakcCUiIiJiRgpXIiIiImakcCUiIiJiRgpXIiIiImakcCUiIiJiRgpXIiIiImakcCUiIiJiRgpXIiIiImakcCUiIiJiRgpXIiIiImakcCUiIiJiRgpXIiIiImakcCUiIiJiRgpXIiIiImakcCUiIiJiRgpXIiIiImakcCUiIiJiRgpXIiIiImakcCUiIiJiRgpXIiIiImakcCUiIiJiRgpXIiIiImaU68LV1atXGTx4MNWrV6dmzZoMHz6ciIgI0/MxMTGMGjWKWrVqUbFiRdq3b8+ff/6ZYzvLly+nRYsWhISE0LBhQ6ZNm0Z6enq2NidPnqRPnz5UrVqVatWq8cYbbxAeHp6tTXJyMhMnTqR+/fqEhITQsmVL1q9f/3h2XkRERKyevaULuNPhw4fp27cvWVlZNG/enISEBH766SdCQ0P56aefSExMpFu3bly4cIGmTZvi7u7Ojh076NOnDwsXLqR69eoAfPnll8yYMYMqVarQpUsXTp48yfTp04mIiGDMmDHA7WDVqVMnXFxcePnll0lKSmLz5s107tyZNWvW4OXlRWZmJv3792fv3r0899xz+Pr6smfPHt555x0MBgMtWrSw5I9LREREcqFcFa5WrlxJiRIlmDx5Mv7+/gCUKFGCadOmERkZyeLFizl//jyLFi2iatWqAMTHx9O2bVu++OILli5dyrlz5/jqq6/o0qULo0aNMm37s88+Y8GCBfTq1YugoCBGjx6Np6cnK1aswMfHB4CePXvSunVrFi1axMCBA1m5ciW7d+9mypQpNGvWDIC0tDR69OjBF198QdOmTbG3z1U/QhEREbGwXJUMPvrooxyPJSYm4ujoiLe3Nz/99BMvvviiKVgBeHh40K5dOyZOnEh0dDRr1qzB2dmZQYMGZdvOa6+9xtdff822bdto0qQJBw8eZNy4caZgBVC2bFnq1KnDli1bGDhwIKtWreLpp582BSsAR0dHunXrxttvv01YWBgVKlR4qH01GAwkJSU91Gsl97CxscHFxcXSZTyw5ORkDAaDpcsQEbEqBoMBGxubf22Xq8LV3/3111989913vPjii8TFxXH9+nVq1qyZo11QUBAAly9fJiwsjJCQEDw8PLK18fb2xsPDw9QGoFatWjm2FRgYyL59+wAICwujd+/e//h+Dxuu0tPTCQ0NfajXSu7h4uJCcHCwpct4YOfPnyc5OdnSZYiIWB1HR8d/bZMrw5XBYGDhwoVMmjSJ4sWL8+6775oGo3t6euZob9zRrKws0tPTyZ8//1236+TkRGZmpmlbd2tnbAO3A9C/vd/DcnBwoFSpUg/9eskd7ucMJjcqXry4eq5ERB7QmTNn7qtdrgtXUVFRDBkyhJ07d9KhQweGDRuGq6srGRkZ2NraEhMTk+M1kZGRAHh5eeHj48P169dztMnIyCAmJgYvLy+8vb2B23ceurq65tiWl5cXAD4+PkRHR//j+z0sGxubHO8t8qRY46VMERFLu98T6lw1FUNqaiqdOnUiNDSU+fPnM2bMGFMAsbe3JyAggKNHj+Z43b59+3B1dSUgIIDAwEBCQ0PJyMjI1ubgwYNkZGRQpkwZ02W9e22rdOnSwO1LhMeOHbtrG0A9TyIiIpJDrgpX3333HeHh4cyePZvatWvneL5p06asXr2aa9eumR47e/YsGzZsoEGDBtjZ2dG0aVPi4uL49ttvTW0yMjKYNWsWzs7O1K5dG39/fypVqsTXX3+dbe6rlStXcvnyZRo3bmx6vx07dnD8+HFTm8jISL777jsqVapEwYIFH8ePQURERKxYrrosePjwYSpWrEjFihXv+ny3bt1YsWIFbdq0oVmzZmRkZLBx40ZsbW0ZMGAAACVLlqRFixaMGzeOffv2UaRIEXbt2kVoaChvv/22aZzVgAED6Nu3L61bt6Zu3bpcvXqVzZs3U7p0aV555RUAWrVqxYIFC+jWrRvNmzfH2dmZn3/+mZiYGCZPnvxkfigiIiJiVXJVuIqLi+PkyZPUqFHDNNbJwcGBMmXKMGfOHPz8/Pj222+ZMGECP/30EwaDgcqVKzN48GBKlixp2s748eMpXLgwq1ev5tdff6VIkSK8//77dO/e3dSmXr16zJo1i+nTp7N06VJcXV1p2bIlQ4YMMQ1Yd3V1ZfHixUyYMIFffvmF1NRUypUrx4QJE3j22Wef7A9HRERErIKNIRfdMrR//35+//33HI+7ubnRo0eP+7r90RoYx3qFhIRYuBIxl0473iAs7v7uIrGkp/KV4rt6MyxdhoiIVbrf7+9c1XNVvXp10xI2IiIiItYoVw1oFxEREbF2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uTZcRUZG0rt3bz744ANLlyIiIiJy33JluDpy5Aht2rThjz/+IC0tDYCEhASqVKlC2bJlc/zXuXPnbK/ft28fXbt2pXLlyjz77LMMHTqUW7duZWsTExPDqFGjqFWrFhUrVqR9+/b8+eefOWpZvnw5LVq0ICQkhIYNGzJt2jTS09Mf386LiIiIVbO3dAF3880331CoUCHs7e2xs7MDwN3dHWdnZwIDA6lfv76prYODA08//bTp3zt37qRv374UKlSIdu3aERUVxfr16zlx4gQrV67EwcGBxMREunXrxoULF2jatCnu7u7s2LGDPn36sHDhQqpXrw7Al19+yYwZM6hSpQpdunTh5MmTTJ8+nYiICMaMGfNkfygiIiJiFXJluJo0aRK2trY0b94cBwcH0+MGg4H69eszaNCgu74uMzOTkSNHUq5cORYvXoyLiwsALVu2pG/fvqxevZq2bdsyZ84czp8/z6JFi6hatSoA8fHxtG3bli+++IKlS5dy7tw5vvrqK7p06cKoUaNM7/HZZ5+xYMECevXqRVBQ0OP7IYiIiIhVypXhytb29tXKqKgo8ufPD0BWVhaxsbFER0fTu3dvjh8/TmpqKvXq1ePDDz/E29ubvXv3cuXKFcaNG2cKVgD169enVKlSbNmyhbZt2/LTTz/x4osvmoIVgIeHB+3atWPixIlER0ezZs0anJ2dcwS51157ja+//ppt27bRq1evh95Hg8FAUlLSQ79ecgcbG5tsf2vWIjk5GYPBYOkyRESsisFgwMbG5l/b5cpwBbd7oWJjYylYsCBwO2hlZWWxbNkyChQoQNOmTcnIyGD16tUkJyczZ84cwsLCclwmNAoMDOTSpUvExMRw/fp1atasmaONsSfq8uXLhIWFERISgoeHR7Y23t7eeHh4cPny5Ufav/T0dEJDQx9pG2J5Li4uBAcHW7qMB3b+/HmSk5MtXYaIiNVxdHT81za5NlzFxMSQlZVlClcREREAFC5cmGXLluHr6wtAxYoVGTlyJNevXyc9PR13d3fTOK07OTk5kZmZaRqM7unpmaON8QeWlZVFenq6qdfsXtt6FA4ODpQqVeqRtiGWdz9nMLlR8eLF1XMlIvKAzpw5c1/tcm24SkhIADAFHDc3NwoWLMiUKVNMwQqgWrVqAISHh+Pt7U1CQgKZmZk5AlZkZCReXl54eXlha2tLTExMjveMjIwEwMvLCx8fH65fv56jTUZGBjExMXh5eT3S/tnY2ODq6vpI2xB5WNZ4KVNExNLu94Q6V07FAGBvfzv3GXuaihUrxh9//EGlSpWytTNennNxcSEoKOiul9tSUlI4cuQIpUuXxt7enoCAAI4ePZrjPfft24erqysBAQEEBgYSGhpKRkZGtjYHDx4kIyODMmXKmG1fRUREJO/IleEqMzPTdNnt6tWrpKWlkZaWxt69e7NdjouOjmby5MkUKFCAsmXLUrVqVXx9fZk9e3a2Sx5z584lJSWFxo0bA9C0aVNWr17NtWvXTG3Onj3Lhg0baNCgAXZ2djRt2pS4uDi+/fZbU5uMjAxmzZqFs7MztWvXftw/BhEREbFCufKyYNeuXTl48CAAo0ePZv369bz//vu8+uqrlClThlq1ahETE8P27duJjo7m888/N03ZMGDAAEaNGkXHjh2pWrUqZ8+eZfv27dSqVYt69eoB0K1bN1asWEGbNm1o1qwZGRkZbNy4EVtbWwYMGABAyZIladGiBePGjWPfvn0UKVKEXbt2ERoayttvv33P8VgiIiLy32ZjyIWjWs+ePcvVq1dNvU+BgYEEBgby66+/MnPmTE6ePImdnR0hISH873//y3Hn38qVK5k/fz4XLlzA09OTpk2b8vbbb+Pu7p7tPSZMmMD+/fsxGAxUrlyZwYMHU6FCBVObtLQ0pk2bxurVq4mKiqJIkSJ07tyZ7t27P9L+GS9JhoSEPNJ2JPfotOMNwuLub6CjJT2VrxTf1Zth6TJERKzS/X5/58pwldcpXOU9ClciInnf/X5/58oxVyIiIiLWSuFKRERExIwUrkRERETMSOFKRERExIwUrkRERETMSOFKRERExIwUrkRERETMSOFKRERExIwUrkRERETMSOFKRERExIwUrkRERETMSOFKRERExIwUrkRERETMSOFKRERExIwUrkRERETMSOFKRERExIwUrkRERETMSOFKRERExIwUrkRERETMSOFKRERExIwUrkRERETMSOFKRERExIweOlylpKSYsw4RERGRPOGhw1Xz5s358MMPzVmLiIiIiNV76HB18+ZNrl27Zs5aRERERKye/YO+ICwsjLCwMFxcXDhz5gyLFi0iNTWVtLQ003/p6enY2tpSvXp1nn/++cdRt4iIiEiu9MDhqnfv3ty6dQsbGxvi4+MZN27cPdv+8ccfClciIiLyn/LA4WrRokVERkYyaNAgypYty4cffoijoyNOTk6m/7WxsSEtLQ0XF5fHUbOIiIhIrvXA4apkyZKULFmS5ORk/Pz8CAoKums7BweHR61NRERExOo8cLgyat++PbVq1TJnLSIiIiJW76HD1fDhw+/5XHp6OtevXyd//vzky5fvYd9CRERExOo8dLiKi4tjyZIlHD16lLi4ODIzM8nKyiIqKopr166RlZWFn58fv/32mxnLFREREcndHjpcvf766xw4cIBixYpRsGBBHBwcsLe3x9fXl5o1a+Lv70+1atXMWauIiIhIrvfQ4er48eNUqlSJ77//3pz1iIiIiFi1h56hvWbNmpw4cYKjR4+asx4RERERq/bQ4erjjz+mcOHCdO/enZkzZ5KQkGDOukRERESs0kNfFpwzZw7Ozs4kJyczbdo0Zs+ebRpr5erqSkxMDCVKlKB3797mrFdEREQkV3vocJWeno6TkxOVKlUiLS2NxMREDh8+zJ9//klGRgYeHh5Ur15d4UpERET+Ux46XI0aNcqcdYiIiIjkCQ8drq5cucKNGzdwdXXFzc0NR0dH03NZWVmkpqbi7e2tSURFRETkP+Whw1Xnzp25efPmP7YpWLAgO3bseNi3EBEREbE6Dx2uFi5cyMmTJ4mLiyMtLY3MzEwMBgMAGRkZTJo0idq1a5utUBERERFr8NDhKigoiKCgoHs+/8MPP2gOLBEREfnPeeh5rv6Nv78/ly9fflybFxEREcmVHilcZWZm3vXxhIQELl68iLe396NsXkRERMTqPPRlwZdeeolz587h5+eHj48PACkpKURHRxMVFUVWVhYffvih2QoVERERsQYPHa769OnD/v37uXnzJikpKTg6OuLq6krBggUpXLgwzz77LMHBweasVURERCTXe+hw1bJlS1q2bGnOWkRERESs3kOHK6O4uDgOHTrEzZs3cXJyokiRIlSuXBlb28c2Vl5EREQk13rocJWQkMCHH37Ipk2byMjIMD1uY2ODv78///vf/2jXrp1ZihQRERGxFg8droYOHcq2bdto3bo1LVu2xNfXF4CTJ08yc+ZMRo0aRVpaGl26dDFbsSIiIiK53UOHq507dxIcHMy4ceOyPV6iRAlq165Ns2bN+PrrrxWuRERE5D/loQdG+fj4EB8ff9fn8uXLR7FixYiKinrowkRERESs0UOHq65du3Lp0iXeeustLl68mO255cuXc/jwYWrUqPHIBYqIiIhYk4e+LNizZ0/i4+OZN28emzdvxt/fH09PT65du0Z0dDSBgYGMHj3ajKWKiIiI5H6PNBXDW2+9RdeuXVm1ahWnT58mIiKCwMBAnnnmGVq3bo2zs7O56hQRERGxCg8drmJiYvj4449p3bo1vXv3zvbcN998w6uvvsrcuXPJly/fIxcpIiIiYi0eeszVjBkz2LBhw10nCy1SpAiHDx9m3rx5j1SciIiIiLV56HC1ZcsWgoODqVWrVo7nmjRpQqlSpVi3bt0jFSciIiJibR46XMXFxWEwGO75fP78+TUVg4iIiPznPHS4atWqFSdOnODdd9/l1q1b2Z67dOkSR48eJTg4+JELFBEREbEmDz2gfcSIEWRkZLB8+XI2bdpE48aNqVChAnFxcaxYsYLMzEzeeustc9YqIiIikus9dLiyt7dnzJgxtGnThgULFrBjxw42btwIQOnSpfn00081iaiIiIj85zzSPFcAlStXZurUqRgMBm7duoWDgwP58+c3R20iIiIiVueRw5WRjY0NBQoUMNfmRERERKzSQw9of9wiIyPp3bs3H3zwgaVLEREREblvuTJcHTlyhDZt2vDHH3+QlpaW7bnly5fTokULQkJCaNiwIdOmTSM9PT1bm5MnT9KnTx+qVq1KtWrVeOONNwgPD8/WJjk5mYkTJ1K/fn1CQkJo2bIl69evz1HL5s2beeWVV6hYsSJ16tThk08+ITEx0fw7LSIiInlCrgxX33zzDYUKFSIgIAA7OzvT419++SUjR47E3d2dLl26EBQUxPTp0/n4449NbU6ePEmnTp04ceIEL7/8Ms899xy7d++mc+fOREdHA5CZmUn//v2ZP38+lSpVokOHDhgMBt55551sE5/++OOPDBgwgLS0NDp37kzFihVZsmSJ7oIUERGRezLbmCtzmjRpEra2tjRv3hwHBwcAzp07x1dffUWXLl0YNWqUqe1nn33GggUL6NWrF0FBQYwePRpPT09WrFiBj48PAD179qR169YsWrSIgQMHsnLlSnbv3s2UKVNo1qwZAGlpafTo0YMvvviCpk2bkpiYyNixY2nUqBHTpk3D3v72j2rp0qWMGTOGXbt2UbNmzSf8kxEREZHcLleGK+N6hVFRUaY7D9esWYOzszODBg3K1va1117j66+/Ztu2bTRp0oSDBw8ybtw4U7ACKFu2LHXq1GHLli0MHDiQVatW8fTTT5uCFYCjoyPdunXj7bffJiwsjNDQUJKTkxk+fLgpWAG0b9+eKVOmsGXLlkcKVwaDgaSkpId+veQONjY2uLi4WLqMB5acnPyPKyyIiEhOBoMBGxubf22XK8MV3L50FxsbS8GCBQEICwsjJCQEDw+PbO28vb3x8PDg8uXLhIWFAdx1vcPAwED27dtn2lbv3r1ztAkKCgLg8uXLnDx5koCAAIoVK5atjYODA4ULF+by5cuPtH/p6emEhoY+0jbE8lxcXKxyJYLz58+TnJxs6TJERKyOo6Pjv7bJteEqJiaGrKwsU7hKT0+/5/xZTk5OZGZmmga2362dsY1xW56enjnaGH9gWVlZpKWl/ev7PQoHBwdKlSr1SNsQy7ufM5jcqHjx4uq5EhF5QGfOnLmvdrk2XCUkJAD/F5R8fHy4fv16jnYZGRnExMTg5eWFt7c3cDuYubq6ZmsXGRmJl5eXaVvGwe1/bwPg5eWFj48PMTExd60tMjKSwMDAh9ux/8/GxiZHjSJPijVeyhQRsbT7PaHOlXcLAqZxTsbeqMDAQEJDQ8nIyMjW7uDBg2RkZFCmTBnTZb2jR4/m2N6+ffsoXbq0aVvHjh27axuAUqVKERgYyJUrV4iKisrW5sqVK1y5csW0LREREZE75cpwlZmZabrsdvXqVdLS0mjatClxcXF8++23pnYZGRnMmjULZ2dnateujb+/P5UqVeLrr7/ONvfVypUruXz5Mo0bNwagadOm7Nixg+PHj5vaREZG8t1331GpUiUKFixI48aNcXBwYPbs2dlqmz59OjY2NqZtiYiIiNwpV14W7Nq1KwcPHgRg9OjRrF+/niVLltCiRQvGjRvHvn37KFKkCLt27SI0NJS3337bdPlwwIAB9O3bl9atW1O3bl2uXr3K5s2bKV26NK+88goArVq1YsGCBXTr1o3mzZvj7OzMzz//TExMDJMnTwbAw8ODnj17Mnv2bM6cOUOZMmU4cuQI+/fvp127dpQsWdIyPxwRERHJ1WwMuXBU69mzZ7l69appwG1gYCCBgYGkpaUxbdo0Vq9eTVRUFEWKFKFz585079492+t//fVXpk+fzunTp3F1daVBgwYMGTIk29qHN27cYMKECfzxxx+kpqZSrlw53nzzTWrXrm1qYzAYmD9/Pt9//z3Xrl3D19eX1q1b079/f9P8Ww/DeNkyJCTkobchuUunHW8QFnd/Ax0t6al8pfiu3gxLlyEiYpXu9/s7V4arvE7hKu9RuBIRyfvu9/s7V465EhEREbFW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9pYu4GF07tyZAwcO5Hg8X758bNq0CW9vb65evcrEiRPZuXMnaWlpVKpUiffee4/y5cub2mdkZDB//nxWrFjBtWvXCAgIoGvXrnTr1i3bdvft28fUqVM5duwYTk5ONGjQgPfeew8fH5/Hvq8iIiJiXawyXBUsWJD8+fPTqVMn02N2dnYEBgbi5eXFjRs36NChA0lJSTRr1gwbGxu2bdtGt27d+PHHHylevDgA77//Pj/99BN16tShYcOG/PXXX3zyySckJyfTt29fAHbu3Enfvn0pVKgQ7dq1IyoqivXr13PixAlWrlyJg4ODRX4GIiIikjtZZbgyGAyUKFGCQYMG3fX5iRMnkpKSwg8//GAKUgMGDKBFixbMmjWLzz77jF27dvHTTz/x7rvv8tprr5m2+8477zB79mw6duyIm5sbI0eOpFy5cixevBgXFxcAWrZsSd++fVm9ejVt27Z9MjstIiIiVsEqx1xFR0fj6OjI8OHDadCgARUrVqRDhw4cO3aM5ORkfv75Z7p162YKVgB+fn60aNGCzZs3A7By5UqKFi1Kz549TW1sbGzo2bMnCQkJ7Nq1i71793LlyhWGDBliClYA9evXp1SpUmzZsuXJ7bSIiIhYBavsuYqMjOTcuXM4OjrStGlT8ufPzy+//EKfPn2YPn066enp1KpVK8frAgMDSUpKIioqirCwMJ555hns7OyytQkKCgLg8uXL2Nra4uDgwNNPP33XbV26dOmh98FgMJCUlPTQr5fcwcbGJlvwthbJyckYDAZLlyEiYlUMBgM2Njb/2s4qw1VERAQODg58/fXXPPPMM8DtQe7Nmzdn7969AOTPnz/H65ycnADIysoiPT39H9tkZmaSmZmJu7t7jgBmbJeZmfnQ+5Cenk5oaOhDv15yBxcXF4KDgy1dxgM7f/48ycnJli5DRMTqODo6/msbqwxXhQoVomPHjqZgBVCiRAm8vb1NgScmJibH6yIjI7G1tSVfvnz4+PjctU1ERAQAXl5e2NjYkJCQQGZmZo6AFRkZiZeX10Pvg4ODA6VKlXro10vucD9nMLlR8eLF1XMlIvKAzpw5c1/trDJcrVu3LsdjiYmJxMTE4OjoiIuLC0ePHs1xOW/v3r0EBQXh6OhIYGAgR48ezbGdffv2AVCmTBnS09NNPUwVKlQwtUlJSeHIkSO8/PLLD70PNjY2uLq6PvTrRR6FNV7KFBGxtPs9obbKAe0HDhwgISHB9O+MjAw++eQTMjMzqVevHg0bNmTp0qXEx8eb2uzevZt9+/bRuHFjAJo2bcqpU6fYunWrqU1iYiLz58/H19eXkJAQqlatiq+vL7Nnz852lj937lxSUlJM2xIRERExsrqeq8zMTAYMGICdnR3PPfcctra27N69mzNnztClSxeeeuop+vXrR7t27WjVqhVNmjQhNjaWjRs3UqBAAXr16gVA7dq1qVq1KgMHDqRZs2Z4e3uzbds2Ll26xGeffYat7e3cOWDAAEaNGkXHjh2pWrUqZ8+eZfv27dSqVYt69epZ8kchIiIiuZCNwQoHXpw9e5aJEyeyb98+UlNTKV68OB07dqRz586mLrtDhw7x+eefc+zYMezt7alRowbvvvsugYGBpu0kJCTw2WefsWXLFuLj4ylRogR9+vShRYsW2d5v5cqVzJ8/nwsXLuDp6UnTpk15++23cXd3f6j6jZcjQ0JCHvInILlNpx1vEBZ3f9fiLempfKX4rt4MS5chImKV7vf72yrDlbVTuMp7FK5ERPK++/3+tsoxVyIiIiK5lcKViIiIiBkpXImIiIiYkcKViIiIiBkpXImIiIiYkcKViIiIiBkpXImIiIiYkcKViIiIiBkpXImIiIiYkcKViIiIiBkpXImIiIiYkcKViIiIiBkpXImIiIiYkcKViIiIiBkpXIlFZGVlsWjRIpo2bUrlypVp1aoVP/30k+n5ZcuWUa5cOcqWLZvjv7p165KSknLX7aakpNCvXz/q1atHQkJCjuf/+OMPOnbsSOXKlalTpw4TJkwgNTX1ce2miIj8B9lbugD570lOTmbgwIFs376dggULUrFiRY4cOcLQoUNJSEiga9eu+Pj4kJWVRbly5fDz8zO91sHBgeDgYJycnO667S+//JLffvsNgBs3buDu7m56buPGjbzzzjs4OTlRsWJFbty4wfz58zl16hRz587F1lbnGiIi8ugUruSJmz9/Ptu3b6dXr1688847ODg4cPXqVVq3bs2KFSvo2rWrKTy98cYbPPfcc/e13VOnTrFw4ULy5ctHXFxctudiY2MZOXIkRYsWZeHChfj7+wMwadIk5s6dy7p162jZsqV5d1RERP6TdKouT1zbtm1ZtGgRQ4cOxcHBAYDChQtTsGBB079jY2MBKFCgwH1t02AwMHr0aOzt7enRo0eO51esWEF8fDyjR482BSuAt956C29vb1asWPGIeyUiInKbwpU8cX5+fjz77LPZHjt27Bhnz54lODgYgFu3bgFw5swZunXrRo0aNahWrRpDhgwxBa87/fjjjxw4cIAePXpkC09G27dvJzAwkFq1amV73NHRkaeffprDhw+TmZlprl0UEZH/MIUrsbjQ0FDeeOMN7Ozs6N27NwCRkZEAfPDBBxw9epRSpUoREBDA2rVrGTx4cLbXR0dHM2nSJAoUKECfPn3u+h6nTp0iJCTkrs8FBASQmppKTEyM+XZKRET+sxSuxKKWLl1Khw4diI2NZcqUKQQGBgIQFRUFQHBwMFu2bGHJkiWsWbOG7t278/vvv3Pq1CnTNiZNmkR0dDSDBg3KNoD9TvHx8fj6+t71OeP4royMDHPumoiI/EcpXIlFGO8YHDNmDCVLluTHH3+kSZMmpucDAwMpXbo0c+bMyTbuqnv37gAcPHgQgF27dvHjjz8SEhLCK6+8cs/3s7W1vedlP+OUDc7Ozo+8X2Ld/m2KEKPFixfTtGlTKlasSLNmzVi2bFmONpmZmSxcuJCWLVsSEhJCjRo1+OSTT0hKSsrR7ttvv+XFF1+kSpUqvPTSSyxatEhhX8SK6W5BeeIMBgNvvPEGO3fuzHbH4J369u1L3759c7zWOC1DREQESUlJDB06FIPBQP78+Rk3bhwAZ8+eBWDevHnUrFmTli1b4unpaRrH9XdRUVE4OjqSL18+c+6mWJn7mSIE4OOPP2bJkiUUKFCAqlWrcurUKUaNGkV0dDT9+/c3bW/YsGGsWbOGAgUKULlyZU6fPs3ixYsJCwvjm2++wd7+9uF35MiR/PjjjxQoUICKFSty5swZxo4dy/nz5/nwww8t8rMQkUejnit54n7//Xd27txJx44ds90xeD+uXbsG3O5lioqKwtbWFltbW/744w8WLVrEokWL2LlzJwCrVq3im2++ASAoKIjTp0/fdZt//fUXgYGB2NjYPNqOiVW7c4qQX3/9lUWLFrFhwwY8PT1Nd5Pu2rWLJUuW0LhxY7Zt28Y333zD1q1befbZZ5k+fTqXL18GbvesrlmzhtatW/Prr7+yePFitm7dSu3atdm3bx/Lly83vW+RIkXo2bMnW7duZeHChWzbto1atWqxYsUKEhMTLfKzEJFHo3AlT9zu3bsBePPNN+/ZJjMz864zp69duxaAcuXKUaRIEX777TdCQ0M5efKk6b/x48cDsH79elauXAlAtWrVOHXqFOHh4dm2FxoaypUrV3j66afNsm9ive5nipAFCxbg6urK+PHjTWP1XFxcGDZsGOnp6aZLiDt27ABg6NChODo6AuDm5sbnn39Ovnz5+Pnnn03v+/rrrzNs2DDTZWknJyeaNGlCenq6aeyhOc2dO5eaNWvmWMFg+/bttG7dmpCQEJo0acKXX35Jenp6jtevW7eOV155hcqVK9O0aVOmT59OcnLyPd8vLCyMJk2amCb3Ffkv0GVBeeJiYmJwcHDgq6++4vr166YDuKenJw0aNKBZs2aMGDGC48ePs2jRIry9vYHbS9fMmzePgIAAatas+UDv2apVK+bOnctHH33EzJkzcXR0JCEhgY8++giA1q1bm3cnxer4+fllWw0A/m+KkHbt2pGWlsaff/5Jq1atyJ8/f7Z2wcHBeHt7m8YC3rp1Czc3N7y8vLK18/LyokqVKly8ePGedcTFxbF+/XpcXFzueRPGw0hNTWXEiBGsW7cOIFtP7Y4dO+jfvz8eHh5UqVKFy5cvM2PGDJydnbNdnp8xYwZffvkl+fLlo1KlSly6dIlp06Zx5MgR5syZk+M9L168SK9evUhPT6d48eJm2xeR3E7hSp64cuXKsXLlShYvXpzjubCwMJo1a0aNGjX46aefaNKkCSEhIcTGxhIaGoqzszMTJkzAzs7untu/2+W9EiVK0Lt3b+bMmUOjRo0oWbIkYWFhxMTE0LZtWypWrGjWfRTr9/cpQi5cuEB6ejqVKlW6a/vChQtz/fp1APLnz09iYiIXL1403QFrlJSUhIeHR47XL126lM2bN3Pw4EFSU1MZPHjwPZd5ehiTJk1i3bp1eHl5ER0dbRrzBTBlyhT8/PxYuXIl3t7eZGZm8sorr7Bq1aps4crPz482bdowdOhQPD09yczM5P3332fVqlWcP38+W4CKioritddeIzk5mXnz5uX4OYjkZbosKE9ct27dCAsLy3Ypz/jf6tWrgds9SV988QVBQUEcOnSIq1ev0qRJE5YtW/avl/BKliyJl5cXPj4+2R4fPHgwI0aMwM3NjYMHD5IvXz7eeecdxowZ89j2VazT3aYIMS6pVLBgwbu+xsnJyXSHX6NGjQAYMGAA+/fvJyUlhbCwMF5//XX27duXY+WBmJgYPv30U3bt2kVqaioNGzY03RlrLq1bt2b69Om0b98e+L+TkKysLEJDQ3n++edNvcR2dnZUq1aNq1evZttG27ZtGT9+PJ6enqZ2zZo1A26v5XmnDz/8kBs3bjB79myqVatm1n0Rye3UcyW5VvPmzWnevPkDv65ixYqmcV1/9+qrr/Lqq68+ammSRyUnJzNs2DB+/vlngoODmTRpEiVLlgQw9Zbea0qP+Ph407ipqlWr0qdPH+bOnUuXLl1MbYyBpmrVqtle6+npyc6dO9m7dy8LFizg119/5Z133mHmzJlm27fg4GCCg4PZtWsXdnZ2prFgtra2ODs7mwbjw+05344ePZrj8uffpaSkmMY1Fi1a1PT4nj17+OWXXxg6dCjPPPOM2fZBxFooXImI8O9ThBh7a+41yDw6OpoyZcqY/j1kyBCee+451q9fz/Xr1wkODubGjRt8++231KlTJ8fr8+XLR5MmTWjYsCHdunVj69atnDp1Kts2zSE6Otq0L0YtWrRg+fLl9O7dm1q1arF27VrCwsIYOXLkXbexfv161q5dy969e0lMTKRjx44EBASYnv/+++9xdXXF29ubd999l9TUVCpWrEiHDh3ueklUJK9RuBIRIecUIX8XEBCAg4NDttUBjK5cuUJERATPP/98tscrVapkGqMVGRnJCy+8QPny5U1raN6NnZ0d7du358CBA5w5c8bs4SoqKirHJfOhQ4fy66+/8scff/DHH38AUKFCBZo2bZrj9QaDgbFjx5rmjQsJCeGdd94xPZ+ens727dtN89AZbdq0ieXLl7Ns2bIcA/1F8hqNuZInwpBlXYsiW1u98uj+bYoQR0dHQkJC+O2338jKysr23ObNmwHuOR4wISGBt956i4SEBIYMGWJ6PCMjg4ULF+aYz8p4edHFxeXhduYfxMTEmMZWGX344YdERERQvnx5Pv74Y2rXrs2xY8do3759jp46Gxsbtm7dyty5c2ncuDFHjx6lZ8+epvFmN27cIDExkYoVK7JgwQIOHDjAjh07eP3117l48SJz5841+z6J5DbquZInwsbWjogf3iY94oylS/lXDgVLUbDtFEuXIU/Y/UwR0qZNGz744ANmzpzJgAEDgNsrAnz11Vd4eXnRoEGDbNvMyspiy5YtTJo0iYsXL/Lmm29Sq1Yt0/MXLlxg3LhxHD16lE8//RR7e3vi4uKYN28eLi4uOcZmmUNSUlK28VGnTp1i3bp1vPDCC3zxxRemnrOJEycyb948li9fnm3mebgd+urVq0e9evUYPHgw69at4/fff6dhw4amRdf/97//mfbV3d3dNPv9vcZDiuQlCldWYO7cucyfP5/NmzdnW5j47NmzTJkyhV27duHk5ESdOnUYNGgQhQoVyvb63377jfnz53Ps2DGysrKoVasWw4cPz3aABbh58yaffvop27dvx97enipVqvD+++/naPew0iPOkHbtuFm2JWJu9zNFSJs2bVi5ciXTpk1j/fr1+Pj4cPjwYdLS0pgwYUK2nqZly5Yxc+ZMrl+/jre3NxMmTODll1/Ott1SpUrRpEkT1q5dy549ewgKCuLUqVPExMQwfPjwfx1Q/jBsbGyyTVeyf/9+4HaP3Z1TnPTq1Yt58+Zx/Pg/f2Y7duzIunXrOHPmDA0bNjT9DO42u7yvry/nz583x26I5GoKV7nYP036t337dt5++21SUlKoVKkScXFx/PTTT+zbt4+1a9fi5uYGwIoVK/jggw9wdXWlbNmyREVFsXXrVg4fPswPP/yAv78/cPtstlu3bly8eJGQkBBsbW357bffCA8PZ82aNf84r5RIXtCtWze6dev2j23s7OyYN28ekydPZtOmTVy5coUyZcrQv39/nnvuuWxtd+7cibOzM++++y4dO3bMdmJ0pylTpjBz5kzWrl3LoUOHKFq0KEOHDqVNmzZm27c7eXh4ZJud3TjFxN8HuRs/83fOvv7999/TqFGjbJOb/v0SpvHk7ujRo7z00kumdllZWZw+fZrChQubcW9EcieNucrF7pz0DzBN+peens6bb76Jl5cXP/zwA99//z0bNmygd+/eXLlyhV27dgG3D4oTJkygXLlybN68me+//55ffvmFfv36ERkZyYQJE0zvtXLlSi5cuMDkyZNZsWIFy5Yt47333uPMmTMcO3bsye+8SC7l5ubGyJEj+eOPPzhy5Ag//vhjjmAF8OWXX7Jp0yZee+21ewYrAAcHBwYOHMiWLVs4duwYGzdufCzBau/evYwdO5abN29y+vRpxo8fT3h4uOkEa+HChdnaG3vwypYtC9weNzZmzBjeffddkpKSgNsngDNmzMDGxsa0akL+/PmpVq0aq1at4sKFC6btzZ07l8uXL1OvXj2z75tIbqNwlYvda9I/BwcHpk+fzsqVKylfvrypvXGWcePt43/99Rfx8fH873//yzZp4aBBg6hevTrbtm0jLS0NgOPHj5MvX75s80oZ56e5cuXKY9xLEXkSVq9ezaJFi7h58yYREREsWbKE48eP8/zzzxMYGMjcuXNp1KgRPXv25LnnnmP69OkULFjQNC+cu7s7Xbt2Zffu3TRq1Ihu3brRuHFjfv31V7p162aaDwygX79+xMfH06pVK7p3784LL7zA5MmTKVWqVLZ5vx6ne62hGB4eTrt27fjiiy8e6HV/b/PCCy+Yjp8if6dwlYsFBwfz3HPPkZCQkG3SP4B69erl6MZfs2YNtra2pjNN48DSIkWKZGtnY2NDw4YNSU1NJTo6GrjdpZ+SkkJERISpnXGdtL+/j4hYn7Fjx2ZbDeH48eM0bdoUFxcXvv32W7p164aNjQ0HDhzAYDDQsWNHVq5cme0S4PDhwxk+fDje3t789ddfODo68u677zJixIhs71W/fn2mTp1qWmEhPj6e9u3bs3jxYlxdXR/rfhqXDpo0aRJRUVHZhlPs3r2btm3bcuTIkRzB6J9ed6dFixYxadIkihcvnu2YLHInjbmyAneb9O9OGRkZfPbZZ2zdupU2bdqYxjwYB8OeOHEiWw8XYOrWz5cvHwAvvvgi3377Le3ataNz586cOnWKDRs2UKVKlX9dbkbkzJkzTJ8+nT179hAfH89TTz3F4MGD77rAtrE3tVq1agwaNOiu21u8eDFLly7l6tWrBAQE0KNHDzp06GD2urMyDdja3f1LNDd6XPUWKFCADz74gA8++OAf29nY2NCjRw969Ojxr9t84YUXeOGFF8xU4f271xqKERER9OnTxzQe9e/jSP9p7UWjTZs2MX78eKpVq8bkyZMf/86I1VK4sgJ3m/TP6OrVqwwZMoQDBw5Qu3ZtRo0aZXquWrVq5M+fnwkTJuDm5kbdunVJSkpi8eLFzJ8/Hzc3N9Mg1GrVqtGpUye+/fZbPv/8c+D25cU33ngj2yzVIn8XFhZGp06dSE1NpUyZMhQuXJhjx47x2muvMWPGjGzTE6SkpNCnTx/++uuve14e+vjjj1myZAkFChSgatWqnDp1ilGjRhEdHZ1jSoBHZWtnw7px57h1KcWs230cfIo502JECUuXkeu1bt2aZ555hqNHjzJ79mxTD5SPjw8jRoygfv36NGzYEFtb2/t6ndHNmzcZNmwY5cuXZ86cOY+9B06sm8KVFbjbpH9we0bpIUOGkJiYyKBBg+jbt2+2A4abmxvjxo3jnXfeuWsPQZUqVUz/f8eOHSxbtgwPDw/69OlDdHQ03333HX369GHKlCl3nalZBOCzzz4DYPny5VSoUAGAbdu28dZbb/Hhhx+yZcsWHBwcyMrKYvDgwRw6dIgRI0aYFvy9065du1iyZAmNGzfmiy++wMnJieTkZPr168f06dNp0aJFjsvcj+rWpRRunk4y6zbFcv5pDcVOnTqZJkU13uX4b68zMvZUTZ069R9vUBABjbmyCklJSTnW49qzZw/9+/fH3d3dNMnf38/EAJo0acKmTZt4/fXXadasGT179jStF1a3bl1TuylTpuDu7s6qVavo168fw4YN49tvv8XR0fGeAz9FUlNT2bNnD23atDEFK4BGjRrx2muvcf36df766y8Ali5dypYtWxg8ePA9F89esGABrq6ujB8/HicnJ+D2eMBhw4aRnp7OTz/99Lh3SfKIew2nMI4zvddQi7u9LiEhgXXr1lGjRg3Wr1/PgAEDGD58OFu2bDFz1ZJXqOfKCvx90j+Azz//HAcHB7755pt/neTT39+fgQMHArfnmuncuTNOTk6mOWiSk5M5fvw4vXr1yrat8uXL8+yzz7Jjxw4SEhJ0tiY5xMTEkJGRcdfepEaNGjFr1iyuX79ObGws06ZNo2HDhvTt2/eu20pLS+PPP/+kVatWOSbPDA4Oxtvb23SThfy7rKxMbG2tZ346c9d7r+EUxnB1r6EWd3vd9u3bSU9PZ9u2bWzbts30+MqVK3n11VdzDOgXUbiyAn+f9C8xMZEjR47QoUOHB5o93WAwMH78eA4dOsT//vc/0wHEOIng3RZTNQ76TElJUbiSHDw8PLC1tb3rLN533jSxYcMGYmNjefrppxkzZgzXr1+nePHidOjQgWLFigG3l4JJT083LXT8d4ULF+b69euPb2fyGFtbO9ZP7M+t8NOWLuVf+RQtzYvvfmXWbd5rOEVMTMzt97xHuLrb686dO4eNjQ3du3enQ4cOBAQEcO7cOcaMGcPChQtp164dpUuXNmv9Yt0UrnKxvXv3snnzZm7evMmNGzcYP348Xbt2xd7eHoPBwPnz5xk2bBgxMTEYDAbs7OwoUaIEPXr0yDavFdyeLfnzzz9n165d1K5dmzfeeMP0nJeXFy4uLqxZs4a2bduaDiynTp1i9+7dFCxY8J4HIvlvc3V1pWbNmqxdu5agoCA6dOiAi4sLGzduZNKkScDtO9EWLVoE/N/4LKNvv/2Wr7/+mqpVq5pCfsGCBe/6Xk5OTsTHxz/Gvcl7boWf5ubZI5YuwyL+voaikXFZnnudLN7tdREREeTPnz9bD1VwcDBjxozhpZdeYs+ePQpXko3CVS62evVqfvjhB9O/lyxZQpUqVWjUqBF+fn7s2bMnx2t+++03KlSoYBqAvn//fsaOHcuJEydwcHDgtddeY+DAgdnuAHR0dKR79+7Mnj2bxo0bU6FCBZKSkjh58iTp6emMGjXqnnO+iHz44Yd0796dadOmMW3aNNPjNjY2uLq6UqZMGc6fP0/BggUZMmQIdevWxd7enp07dzJixAjGjRvHDz/8YOolzczMvOv7xMfH5xiELHIvdxtOYXz8zv+9n9e5urreda1E44nAP004Kv9NCle52NixYxk7duxdn9uxY8d9bSM0NJQbN27QrVs3evbsSUBAwF3bDRo0iGLFivHtt99y/PhxHB0dqVatGv3797/rXEUiRoGBgWzcuJEVK1Zw7NgxHB0dqVmzJh999BHVq1fHwcGBiIgIunTpkm3h4ubNm3P06FEWLFhAQkKCaRCx8W6uv4uOjqZMmTJPYI8kL/j7cAoj49x+9wpEd3tdoUKFSE9PJywsjKeeesr0+KlTpwCyTbQqAgpXed79LEYLt8/W2rZtS9u2bZ9AVZLXuLq6ZrsDcOLEicTFxdGuXTvT8/c68zcYDCQmJhIQEICDg4PpC+tOV65cISIigueff/7x7YTkCfcaTuHr68u8efM4ceIEAPPmzeP06dN07NjxH19XtGhRGjVqxKeffsqXX37Jl19+ib29PbGxsXz++efY29tTu3ZtS+6y5EIKVyJiVps2bWL+/PlUr16dRo0aAbfP/I8ePZqj7alTp3BwcMDLywtHR0dCQkL47bffGDFiRLapRTZv3gyg1QLkX91rOEVGRgbz5s0z3Wixbds2rl27ZgpX93pd0aJFKVasGE2bNmXjxo08//zzBAQEEBYWRlxcHAMGDMDPz+/J7qTkegpXImIWN27cYNasWXz//ff4+/ubBrQDNGzYkFmzZrFx40bT5KF79uxh3bp11KxZ0zRhY5s2bfjggw+YOXMmAwYMAODs2bN89dVXeHl5ZZvtXeRu/mk4xaFDhx7qdQCffvophQoVYt26dRw6dIjAwEAGDx5sCmcid1K4ykUyswzY2VrPwHFrq1cej4iICN5//33++OMPMjMzady4MaNHj842DqVTp0589913DBo0iG+++cY0fsXJyYkhQ4aY2rVp04aVK1cybdo01q9fj4+PD4cPHyYtLY0JEyaYlmsSedKcnZ0ZNmwYw4YNs3QpYgUUrnIRO1sbBk2O4OzldEuX8q9KFnHgi3fufsu8/Ldcu3aNw4cP07hxY3r16pVtWSUjPz8/Fi5cyGeffcahQ4ewsbGhdu3aDB48mLJly5ra2dnZMW/ePCZPnsymTZu4cuUKZcqUoX///jz33HNPcrdERB6awlUuc/ZyOsfPpVm6DJH7VrFixbtOC/J3Tz31FPPnz//Xdm5ubowcOdK0TJOIiLXR2oIiImJVDFkGS5fwQJ5kvXPnzqVmzZr3nGoiKyuL4cOHU7NmTS5evPjE6jKnv/76i0qVKlG2bNl7/terVy+L1qieKxERsSo2tjbcmHOEtKu5f/JOx8Lu+PWt+NjfJzU1lREjRrBu3Trg3pOkfvfdd6xcuRKAixcvEhgY+NhrMzdfX18aNGhASkpKjuf27t1LUlKSxe8sVrgSkXsyZGZiY2c9i/+CddYsDy7tagJpl7QcktGkSZNYt24dXl5eREdHY2+f8+s9MjKSKVOmkC9fPtNyU9aocOHCTJ06Ncfjv/76K7/99hvPPPPMPReIf1IUrkTknmzs7Dj31mBSzpy1dCn3xblUSUp8+bmlyxB54lq3bs0zzzzD0aNHmT179l17rj799FPi4+MZMmQIEydOtECVj09ycjIfffQRbm5ufPrpp6bltCxF4UpE/lHKmbMkHTth6TJE5B8EBwcTHBzMrl27sLOzM80dZ7Rr1y7Wrl1LixYtCAkJsVCVj8/ixYu5du0a77333j2XeXuSNKBdREQkj4iOjjat02mUlpbGRx99hJOTE4MHD7ZMYY9RWloa33zzDQULFqRLly6WLgdQuBIREckzoqKi8PHxyfbYvHnzOH/+PL1796Zw4cIWquzx2bBhA7du3aJr1644OztbuhxA4UpERCTPiImJwdvb2/Rv4/JRhQsXtvgg78dl1apVODg40LZtW0uXYqIxVyIiInlEUlISRYsWBcBgMDBkyBBSU1Px8/Nj8uTJwO11QAGWL19OeHg4nTt3vufUDbnd9evX2bt3L02bNqVAgQKWLsdE4UpERCSPsLGxMQWl5ORkkpOTsbOz49ChQzkWrt6yZQvHjx+ndevWuLq6WqLcR7ZmzRqysrLo0KGDpUvJRuFKREQkj/Dw8DDNzu7q6srPP/+co82ePXvo3r07c+bMoV69ek+6RLNavXo1BQoU4JlnnrF0KdlozJWIiIiV27t3L2PHjuXmzZucPn2a8ePHEx4ebumyHqvjx49z5swZGjVqhK1t7ooz6rkSERGxcqtXr+aHH34w/XvJkiVUqVLFNP7qTtY6vurvNm3aBECLFi0sXElOClf3ad++fUydOpVjx47h5OREgwYNeO+993Lc8ioiIvKkjR07lrFjx95X26JFi+Lt7U2hQoUec1WPl5ubG08//TTPPvuspUvJQeHqPuzcuZO+fftSqFAh2rVrR1RUFOvXr+fEiROsXLkSBwcHS5coIiJyX/z9/dm1a5ely3hk/fr1o1+/fpYu464Urv5FZmYmI0eOpFy5cixevBgXFxcAWrZsSd++fVm9enWumltDRERELMvGYDAYLF1EbrZr1y569OjBwoULqVGjRrbnXnzxRYoWLcpXX331QNs8ePAgBoMhR4+XjY0Nt2Izych45LIfO3t78Mlvx/3++djY2JCZeAsy0x9zZWZg54Cdm88D7Vt0WgzpWZmPubBH52Brh5ej5wPtW8atKAzpVvB7A2wcHLD38X6g/UuKySArI/cfBm3tbXD1tH+wfYuNJCsj9//ubO0dcM1f4MGOJ/FpGKzg92Zjb4Odh+N975vkbunp6djY2FC1atV/bKeeq38RFhaGg4MDTz/9dI7nAgMDuXTp0gNv0ziY8G6DCn3yW3Yl7wf1IAMj7dysa3zag+ybl6Pn4yvkMXiQfbP38f73RrnMg+yfq6d1HQYfaN/y555JFe/HAx1PPBz/vVEuklcGkf/X3TmP2D+xrqOKBaSnp+Pu7o6dXc7Q4+TkRGbmg/dWVKlSxRyliYiISC6UuyaGyIW8vb1JSEi4a4iKjIzEy8vLAlWJiIhIbqVw9S+CgoJIT08nNDQ02+MpKSkcOXKE0qVLW6gyERERyY0Urv5F1apV8fX1Zfbs2dkGJM6dO5eUlBQaN25swepEREQkt9Hdgvdh2bJljBo1isqVK1O1alXOnj3L9u3bqVWrFgsWLLB0eSIiIpKLKFzdp5UrVzJ//nwuXLiAp6cnTZs25e2338bd3d3SpYmIiEguonAlIiIiYkYacyUiIiJiRgpXIiIiImakcCUiIiJiRgpXIiIiImakcCUiIiJiRgpXIiIiImakcCUiuYZmhpHcJCsry9IlPDYGg0Gft8dI81z9R2RmZmJnZwfcPmDY2ub9XJ2RkYG9vb2ly3gkxo+njY2NhSsxP4PBgI2NDdeuXSM6Oprg4GBLl2Q2d/7tWevnzfj7keys9feZl23cuJGrV69SuXJlSpUqRf78+S1dEtb9zSP/ynggWLx4MTExMfTs2TNX/OE9bkeOHGHbtm28/fbbpscyMjKIi4vD29vbcoU9oLz85Wb88v7hhx+YP38+zZs3p3v37pQtW9bSpT004+dty5YtXLp0iU6dOuHh4QFYV1gx7kdERAS3bt2iUKFCeHp6WrqsJ+rQoUOcPHmSjh07ZnvcmoOV8ST766+/5rfffqNfv37UqVPH0mU9slOnTvHtt98C4OfnR5kyZahQoQJly5bF398fT09PPDw8TB0MT4J6rv4jvvjiC77++msCAgLo06cPLVq0wNnZ2dJlmZXxy+vChQsMGDAADw8PvvvuO9MXxfHjx5k5cyZffPEFjo6Oli73X6WmpvLzzz+TkJBA06ZN8fHxITw8nE2bNlG7dm3KlStn6RLNIiEhgSVLlrBixQrc3d156623TAui39njak2mTp3KnDlz8PX1pV+/frRt29bqelFnzJjB1q1bSU1NpWDBggwePJiQkBBLl/VYGY8VJ06c4IMPPsDPz49Zs2aZHt+0aRMHDx5k+PDhli71kezfv593332XjIwM3nrrLV566SWcnZ2ttlfuxo0bnDhxglOnTnHhwgUuXLjA+fPnsbW1JSAgAH9/f7y9vbG3t8fLy4vu3bubTnoeF+v7KcpDGTRoEN9//z3Fixdn8uTJTJw4kRs3bgB5Z5yLcXzEzp07iYiIoG/fvtkev3btGtu3b2fr1q0Wq/F+ZGZmArBw4ULGjx/Pxx9/zLp16wDIly8fGzZsYOXKlZYs0azc3d3p1asXH374If7+/rz77rsMHz6cqKgoqwxWAAMHDmTFihVUqFCBzz//nJEjR3L69GlLl3VfEhMTGTt2LNOmTaNo0aI0adKEa9eu0a9fP65cuWLp8h4r47Fiw4YNREdH061bN+B2rzdAeHg4K1eu5MyZMxar0RyqV6/O1KlTKV++PCNHjmTo0KFERkaagpW1jTXz8/OjYcOG9OvXj/Hjx+Po6EhmZiZdu3albNmyREREsHHjRr777jvOnTv3RDoWFK7+QypUqMDHH3/MwIED2bt3L/369WP79u1Wc6ni3xj3IyIiAsB0GcN4YPT29sbT05Pw8HDg/0JMbmM8wH3//fcEBwczdOhQ1q1bx/Xr18mfPz9FixZl3759pnCcFzg6OlKvXj1mzpxJv3792LFjB126dGHRokWWLu2hBQcH8+GHH/L+++9z/vx5Ro8eze+//27psv7V/v37WbFiBV27dmXq1KkMGjSI2bNnk5qayowZMwDr+/K9X8bPnrHXw3iJ2vh44cKFycjIMIUra/45VKxYkUmTJvHOO+/w+++/8/LLL/P9998D1nfp02AwkJ6eDty+nLtv3z769+/P66+/zieffMJ3333H119/jY2NDSVKlMDBweGx12RdP0F5KHf2TDk6OlK6dGlq1KhBWFgY/fr1Y8KECTnaWSPjAaFx48Y4ODiwYMEC0tPTTWcpZ86cIT4+nuLFiwO5dzyTjY0NycnJ3Lx5k4oVK9KlSxdOnjxJYmIiAAEBAVy5coV8+fJZuNJHl56ezrlz51iyZAljx45lyJAhbN26lVu3bnH+/HlTELa2v03jl26BAgUoW7YsFSpU4MCBA/Tp04dRo0ZZuLp/dvjwYVxcXHjppZcASElJISgoiJ49e/LTTz9x+PBhq/vyvV/G/WrZsiVXrlxh5cqVpKammi7pRkZGkpaWRpEiRYDcewy5X66urrz88ssMGDCAyMhIJk6cyPDhwzl58qSlS3sgNjY2pl7uixcv4uTkROnSpYHbww4APDw8CAwM5Nq1a0+kJusaBCAPxHj9fPfu3axatYojR44QHx+PwWDAycmJkiVLUrlyZZ5//nlTe2u9DHOnkJAQ3nzzTcaOHctLL71EmzZtcHNz48svv6RcuXJUqVIFyN1nZ/Hx8RQrVozDhw+Tnp5O48aN+fnnn/nf//7HtWvXcHd3x8XFxdJlPjTj3+by5cv5+OOPyZ8/Pz4+Pnh6elKhQgUGDBhAkSJFcHNzs3Sp9+3O8To///wzu3fvJjw8HDs7Ozw8PChevDiFCxemQYMG2drnNj4+PiQkJBATEwNgGp/Ypk0bli9fzrRp05gwYQI2NjZ4eXlZfcC4mwYNGtCzZ0+mTZtGVFQU7du3JyIigvnz5xMSEkKZMmUA6w1XN27cYM2aNezevZs9e/aQkZGBv78/VapUYefOnRw7dowBAwbwwgsvWLrU+2b8LPn5+WFnZ8dff/1FvXr1cHd3B+Dy5cvExsbi5eX1ROpRuMrDjH9sGzdu5OjRo1StWpXSpUtTsGBBKleubDr7MsoLwcqoQ4cOlCtXjqlTp7JixQri4uIoVqwYY8eOpUCBApYu7x8ZDAZ8fX3p0aMHn332GV9//TXe3t7s3r2bZ599lu3bt9O6dWtLl/lIjH+bL7zwgqmbvnTp0ve8k9UavsSMNW7evJnvv/+eqlWr0rhxYwoUKEBgYCBVq1bF1tbW1KuVG4MVQIsWLZg0aRKXL18Gsl8Se++997hx4wZhYWGsXbuWHj168NRTT1my3MfCycmJ/v37Y2dnxw8//MCCBQsAKFq0KCNHjrSKG2L+znhzyFdffcX06dPJyMggMDCQFi1a8PLLL1OuXDkMBgNHjhxh1qxZDBw4kGeeeYZhw4ZZzTQpBoOBmjVr0rx5cxYvXkxcXByNGzcmKyuLSZMmYWtrS8OGDZ9ILbpb8D/ibnddWdOt4Q8iPT2dpKQk8ufPT0ZGBhcvXgSgZMmSFq7swSQnJ7Nw4UJ++OEHEhISiIuLw2AwUKtWLUaPHk3RokUtXaLZZGVlERERgaOjI56entjY2OTanp379fd51qxpf8LCwnBzc7vn39jly5eZO3cuAwcOtKqpTR7GjRs3OH78OK6urpQpUwZvb2+r+l3+3bZt27h8+TLFixfn2WefvWtQTE1NZfHixaxfv55BgwZRr149C1T68GJiYliyZAkbNmzg1q1bJCYm4uHhwaRJk6hVq9YT+d5TuPoPSExMJDw8nEOHDpGZmUnJkiWpUKHCY78V9UkyHuzOnTvHTz/9xKFDh3BxcaFIkSIEBgaSP39+vL29qVq1qqmbODcyBt4rV64QEBAA3P4i2717NxERERQrVoxnnnmGggULWrhS8zh+/DifffYZN27cMI2TaNasmWkqBmuUkpLCrVu3OH78OElJSfj7+1OuXLk8MUYuLzN+9i5fvsyyZcsIDw+nePHihISE4OfnR2ZmJm5ubhQqVMiqLlf/XXh4OMeOHaNGjRo4ODhgb2+f7e65O0+6MzMzycrKeiIDwB+H06dPc+3aNVxdXQkJCcHJyemJvbfCVR515+zXEydOZMOGDbi7u1OwYEFsbW2pWbMmgwYNsuqDxJ2MvQSDBg3il19+oUaNGri6uhIZGUlCQgKRkZFER0fz8ccf065du1x/5tmyZUu6dOlC69atTWeWub3m+2X82wwPD6dTp04YDAZefvlloqKiOHbsGGfOnKFdu3aMGTPG0qU+sISEBGbOnMn8+fOxtbXF29sbNzc3nn32WQYOHIiPj4+lS7wv/9arnRdXDjD27r/xxhvs37+fgIAAEhMTuX79Omlpadja2uLu7s7cuXOpWLGipct9KHFxcbzzzjscOnSIwoULExQURPHixbGxseHEiRM4OTkxffp0wHqvbBw+fJitW7fSvHlz0yXr33//HXd3d9N42ydBY67yqMzMTOzt7Vm3bh0bNmxg4MCBvPjii1y4cIGDBw8yb948rl69yrRp0/LEWCvjPsTExFChQgWmT5+Os7MzV65cITo6mpSUFNPdIpD7xrukpqZy7tw5ihYtSkZGBqdOnSI1NTVbl72tra1p+ghr/p0ZD9pHjhwhOjqacePG0apVK9PzM2bM4KuvvqJevXo0adLEgpXeP+MX886dO5k/fz4dOnSgT58+hIeHc+DAARYvXsy5c+f45ptvrGIy0X/7UrXGL91/Y/xMnThxggoVKjB16lRSUlKIjY0lMTGRxMREoqOjCQoKsmyhD8F4Ynb48GF27txJx44d8fDw4MCBA1y4cIGbN2+SmZlpWtHC2oKV8fP3yy+/8Pnnn5sGr48YMYKUlBQWLVpETEwMixYtemI3AuX+T7k8FOMH4+TJk5QuXZoXX3yRYsWKUaxYMerVq4ebmxtTp07lzz//pG7dulb3Yfo7Y+39+/fnrbfe4tixYzz99NMUKVIkx8D93OjcuXMMHTqUqKgonJycsLOz49dff8XDw4OgoCBKlChB/vz5rTpU/V1ycjKOjo6mS5ypqak4OTlRv359li5dysGDB2nSpIlVzdJ+4sQJChYsyCuvvGL626tZsyZ+fn6MHj2adevW8fLLL1v95y2vysrKon379ixdupTo6GiKFi2a62+AuR/GnsazZ8/i7OxMq1atqFy5sun5DRs2MHXqVNNj1va3ady/9evXY2Njw9tvv82WLVvYvXs39evXp27dusybN4/jx49TvXr1J1JT7jp9F7MxfhlVqFCBS5cuER8fn+154xgCYztrvjpsrD0qKopdu3aRlZVFv3792LRpk4Uru3/e3t506NCBV155BXd3d5ydnQkPD+ezzz6jU6dOPPvsszzzzDO0adPGqvbrboy9hnXr1sXX15dJkyZx9OhR02SvYWFhJCcnm+YjswbGz1Hx4sWJi4szTWNgVKRIEezt7UlNTQWse/LJvMh4DImPj8fZ2Zn09HTGjx/PmTNnSEtLs3B1j874mfP29iY1NdU0CaqxJzxfvnzEx8cTGhoKWN/fp3H/zpw5Q5EiRejduzdJSUncvHkTAGdnZ6Kjo5/o95x6rvK4Nm3a8P3339O3b1969OhBxYoVsbOzY/Hixfj6+pquSee2y2QPwniWdfPmTbZt24anpyc3btxg8ODBLFiwgKpVq1KmTBmeeeYZChcubOFq787Pz48uXboAt3uxHBwcGDhwIPny5ePGjRvExsZy8eJFLl++bLWDS//Oz8+PsWPH8uGHH/LWW29RvXp1srKy2LJlC1WrVqVu3bqAdf1tvvDCC3z//fe8++67/O9//+Ppp5/GYDDwzTff4OzsTKVKlQDr2qe8zmAwmIZR7Ny5kzlz5hAbG8u2bds4duwYXbp04amnnjJNqZGbb4i5F+Mxsnnz5syaNYvZs2dTuHBhKlSoQL58+QgLCyMhIcFq70A2fp6CgoI4ceIEtra2PP/88/zxxx+0a9eOyMhIDAbDE72kqwHt/wExMTF88sknHD58GIPBQGxsLC4uLowePZpGjRpZurxH8vdB3gkJCVy7do2rV69y7Ngxjh49yqVLl7h16xavvvoqr7/+eq68zGQwGEyTuL7++utUqVKFPn36ZGuTlpZGWloazs7OVjFu535dunSJtWvXsnPnTqKioqhTpw79+/e32ssxCQkJjB49mj/++AP4v7FyAwcOpGPHjgpWucjdLs+eP3+ec+fOERoays6dOzl58iRJSUk4ODgwadIkXnjhBau+rHvo0CHeffdd0tPTqVKlCpmZmWzbto0aNWowdepUqwyPRocOHaJTp07Uq1ePihUr8t1337Fo0SJ69+5NQEAAS5cufWK1KFzlUcYPf3p6Ovb29tjY2BAWFsbRo0ext7fn2WefzbW9OPfDGKqWLl1KhQoVCAkJyfGllZaWRkxMjGkBYH9/f6s4cCQmJuaZuzj/yc2bN1m/fj3BwcFUr149R+BNT0/Hzs7OqsKIwWAgOTkZV1dXzp07x8GDB4mLi6N69epWe4dZXvfDDz/w7LPP3rPXJj09ncuXL3Pz5k1KlixJgQIFrDpcAVy5coU1a9awZ88eUlJSqF69Ot26dcPPz8/SpT2yXbt2MWfOHG7dusWpU6fw8vLC3d2dzz///Il+BvPO6a+YGD/4WVlZzJs3j5UrV1KzZk1eeOEFmjRpgru7e7YvrNzYk/NvjPUvW7aM5ORkKlWqxGeffYadnR1VqlShUqVK+Pj44Ovri6+vr4WrvX/p6ekcP36cEydO8Mwzz+Dt7Y2Hh4cpbKWkpDyRFd0fF2MovnDhAl988QWbNm3C2dmZUqVKUbt2bapVq0ZISAheXl5Wd/nTYDCwevVqlixZQpUqVXjuuedo0aJFjjmE8soyU3lBamoqixYtwsPDg6JFi7JixQrS09NNSxV5eXnh5uZG8eLFs40BtNZgFR4ezs8//0xqaipPPfUUL7/8Mv7+/lYdFo21R0VFkT9/fmrWrImvry+HDh3i1KlTFCpUiCZNmlCsWLEnWpd6rvIgY1j64osv+OGHHyhSpAhxcXFcvnyZoKAgKlWqxFNPPUWFChWy3TFijYyrodvZ2fHBBx+wZ88e023FPj4+FC9enLJly1KjRo1cfVu/MXTs37+f4cOHEx0dTbFixfD29sbX15eoqCguXLhAnTp1+OCDDyxd7kMzzkf28ccfs2nTJoYMGYKLiwurV6/m119/xWAwYG9vT6FChWjYsCFt2rShXLlyli77Hxk/bytWrGDWrFnY2tqSnJxMVFQUZcqUoXLlygQHB5uWn5LcIy0tjcOHD/PUU0+Rnp7Oq6++yuXLl3F0dCQgIIDSpUtTrFgxChUqlG1NQWti/PvcsGEDEydOJC0tDR8fH27dukVMTAwNGjTg/ffft9orGcZj5/Dhw8nKymLMmDHZJgtNT08nLi4OT0/PJ3pSo3CVBxmTfL169ahSpQqffPIJ8fHx7N69m6+++opLly7h6OhoWluqV69evPLKK1Z1+eVerl69ytWrVzl79iynT5/m0qVLXL58mYCAAObOnZtrz9CMoWPixIn8+OOP9OvXj8zMTI4fP05WVha7d+/G19eXkSNH8swzz1i63IdmPNB36NABe3t7Zs6cSf78+UlPT2f58uXMmzePF198kYyMDNatW4evry8fffQRISEhli79noz79Morr+Dk5MS0adNwc3Nj27ZtTJ06lYsXL+Li4kJycjJFixald+/etGvXTr1XuVBycjJnzpzh8OHD7N27l5MnT3Lt2jXS0tJo3749Y8aMybXHkHsx/n2++uqrREZGMmzYMEqWLEliYiKHDh1iwoQJ1K9fn48++siqV+1Ys2YNQ4cOZdiwYbz66qvExMTw+++/M3/+fEJDQ1mzZs0TDce6LJgH2djYkJKSQlpaGq6urnh4eODh4UGbNm3w8/Pjs88+Y9iwYRgMBmbNmsWkSZMIDAy06i9to8KFC1O4cGGqV69ORkYG8fHxpKen4+rqCuTe7nxjXdeuXcPDw4PWrVvj6elpen7KlCns3bvXKubs+ifGQOHl5cX58+dNY+BsbW3p0qULv/32G4cOHWLixIk0adKE3r1788033/Dxxx+bfoe5jXGfYmNjKV26NB4eHjg6OtK8eXMCAgIYNWoUr776KgUKFGDu3LlMmjSJAgUK5Oqe1P+SO8OSi4sLISEhhISE0LVrV1ObGzdukJKSkqO9NTD+fRp7hI134QKULl2as2fPsmLFCiIjI/Hw8LCa/fv7KgEtW7Zkx44dzJw5k4yMDH799Vf2799P5cqV+frrr594r7H1d1XIXaWnp1OuXDnCwsKA//tDrF27Ni4uLnzxxRemBYAdHBxYtmyZJcs1C+PcLFFRUezevZuYmBi8vLzw9fXN9QPZjQfAsmXLcvnyZdPvzahgwYKEhoYSFxdnifLMrmnTply8eJEffvgB+L/9L1q0KCdPnjQF5CZNmrBv375c38uTlpZGSEgIYWFhODg4mD5vlSpVolChQsybN4969erx5Zdfki9fPlasWGGa10ss684gYfy93bhxg8OHD5OUlATcnjYkt67ucD8yMzOpWbMmf/31FxcuXMj2nLOzM2lpaabB7NYQrOB2nX+vdeDAgRgMBmbOnElWVhaTJk3i+++/p3bt2k98v6zvr0Tui4eHBy+99BKhoaGMHTuWyMhIAPbs2UN8fLypV8TLy4vAwEBu3LhhwWrNw/jh2b17N++++y4XL14ErGtCvHbt2pEvXz4+/fRT/vjjD27evElaWhp79+7F3t7+iQ/KfFyaNGlCkyZN+PDDDxkyZAjLli1j/vz5rF271tSDGhcXh6OjIzY2Nk90wdWH4ejoyEsvvcTNmzf58MMPSU5OBuDixYvExcWZwqGrqyvBwcFcuHAhT02nkVcYjyF79uxhxIgRREdHA9Y7ybKx7lOnTjFp0iQSExPp378/w4cPZ/HixWzZsoXff/+dkJCQXNszfDc//PADNWvWpGPHjrz//vssXbqUPXv24OnpSb9+/QD43//+R4sWLSxWoz7deVjLli05f/48c+fOZePGjRQpUoTr16/j7OxM+/btgdtjlCIiIqhataqFq310xgNjREQEERERplurreVM02Aw4O3tzZQpUxg9ejSjR48mMDCQy5cvEx4eTt++fa3qAHgvBoMBd3d3Pv30U5YvX87GjRvZu3cviYmJNG7cmMGDBwO3/zb37NljNTO1161bl/79+zNjxgx++eUXgoKCiImJIT4+nrfeegu43SMSGRlpVXew/hedPn2aq1evmgZ5W0tvzt8Z6/bx8WHw4MHcunWLiIgIjh07xpYtW0hOTjaN9+zRoweBgYGUL1+e+vXr5+ppGapUqUKXLl24cOECp0+fZsuWLcTGxmJvb4+TkxOJiYl89913+Pr64ufnh6en5xO/3KlwlYfZ29szePBgWrVqxc6dOzl79izly5enffv2lC1bFoADBw5w6dIl+vbta+FqzSMjI4NLly7h6upqNV9gxrtdzp8/z6VLl6hXrx7z58/nhx9+4OzZszzzzDMMGTKE+vXrW7pUszAe4Nzd3enWrRu1atUiLS2NoKAg8uXLZ2qXkJBAYGAgzZs3t1SpD8TBwYE333yTZs2asXXrVlPvVNOmTalduzZwe+3BY8eO0bt3bwtXK/eSkJBAeHg4Pj4+piltrOUE7V58fX3p06cPKSkpZGZmkpaWRkREBNeuXeP69etcuHCBM2fOsGfPHn788Ud69uxpOsnJjUqWLEn//v3JyMggOTmZ2NhYrl27xtmzZ7l8+TKXL1/myJEjtGrVCgcHBxYsWPDE1hQ0Urj6D3BxcaF06dK8+uqrOZ4rX748gwcPzjbI0ZqlpKRw8+ZN02LA1jCHlzFsbN26lc8//5zKlSszaNAgBg4caOHKHh/jWeT+/fvZvHkzb775ZrZgBfDUU0/xySef4O3tbaEqH4xxn7y8vKhWrRqdO3fOcfdVkSJFePPNN61+ZYS8LD4+nosXL5puHskL4crI2dmZmJgYbt68SZkyZShTpgwGg4G0tDSSk5OJiYkhMzPTdPzMzezt7bG3t8fZ2RlnZ2f8/f2pWbMmycnJREdHExERwblz58jKyjIt8/YkaSqGPC4jI4OpU6eyb98+vv/+e6sIGw/q7/t09uxZ4uLiqFKlitUcGI1fzNu2bWP27NlcunSJ9u3b06FDBwoXLmw1d/A8qGnTpjFjxgz27t2bI1xZq7lz57J27VpWrFiRY6zY3+9wktzHYDCwdu1aPDw8aNiwYZ47Zq5YsYIVK1bw1VdfWc2Jy90Yj4mxsbGMHj2aixcvUqdOHd555x1Llwao5yrPi4+P5+TJkyQmJlq6FLMzfrgmTZqEj48PnTt3xtXVlZIlS5raWEOwgv/7sm3QoAGBgYGsW7eOdevWcfLkSQYNGmS6jJuXpKamcvPmTXx9fcmXL1+eCJCpqamcP3+eiIgInJyccuyTte9fXnfx4kXi4+OpU6eO6Q7jvBSsMjIyCA0N5ezZs3cNVtb0GTTW+tdff7Fx40batGlDoUKFgNv7afy9WWp/FK7yKOMfXkxMDFevXqV8+fKmx/OC6OhoXFxccHZ25ueffyYkJITXXnvN9HxWVhZZWVnY2NhY1cHR1tbWNJ7A2dmZr776ildeeYXOnTszYsQIS5f30O7ssbnzjPP48eN4eXkBWPWyMHfuU3h4uCngW/M+/Zds2rSJcePGER0dTf78+fHy8qJKlSr069fPamcuv5Px7zM+Pp6rV6+a7jr+e6+ctQQr+L9aExMTefrpp+ndu7fpc2dra2vxfVG4yqPuDFfnz5+nZcuWli7JbNLT05k0aRKXLl2iQIECxMTEEBcXx59//knx4sXx9/fH1tbWKnqt7jzoHT16lB07dhAaGkpCQgIZGRk4OjqaxhVYs7v13jg7O1OnTh18fHwA6wz+BoPB9J+dnR3x8fFcuHDBNIbRGvfpvyYyMpL33nuPcuXKMWbMGKKiojh+/Di//PIL27ZtY8WKFaYeEWtl/MzFxsYSFhaWJ062jftUvnx5YmJiOHLkSLZwZWkac5XHpaWlsWvXLipUqGD6ErN2cXFxzJo1i1OnTnH16lUuX76Mq6srLi4uZGRk4ODggJeXF8WLF6dJkyY0a9bM0iXf053r0o0cORI/Pz/KlStHoUKFKFKkCLVr16ZEiRJkZGSYFm+2Jtu2bSM6Ohp/f3/8/PxMK9Q7OjoCt5cbsbW1zfXzWN0pKioKZ2fnu06LkZGRwY4dOwgICKBs2bJ5brxOXnLnTRX9+vVj5MiRvPzyy6bnjxw5Qrdu3ejcuTNDhw61XKGPKC0tLdvnbc2aNaZjizX/fRp/f9988w0zZswwrS/41FNPmVYlcXNzs9j+qecqD8rMzOT06dMUKVIEd3d36tevT3h4uOnWdmuXL18+08Fu2bJlTJ48mW7duuHv78+1a9eIjo7m+vXrnDt3jiNHjtCsWbNcO7Dd+MFv06YNDRs2JDU1FQ8PjxyDu60pfNzpq6++4siRIzg5OVGwYEGCgoIoWbIkJUuWpFixYhQpUoT8+fNjY2Nj+gLI7aZMmUJUVBQBAQGmffD396dgwYLky5cv252A1vrF9V9ia2uLh4cH165dy/Z4gQIFCAgI4MqVK8DtkOLg4GDxy033Iysry9TzvXjxYp5++mkqVqyIi4sLHTp0MLWz5r9P4+/h2LFjeHl5ER4ezrBhw3B3d8ff35/ixYvz7LPPmtYxfdIUrvKYhIQE5s+fz9KlS2nUqBHjx48nIyOD7du389tvvzFjxgyr/aK+U3p6Og4ODly6dInixYvTuXNn0wDNrKws4uPjTeOyIHeNJTCecb311lu8+OKLvPDCCyQlJVGgQAFLl2Z2y5cv58KFCxw/fpxDhw5x7NgxVq1aZZq13NfXl5IlSxIcHEz9+vWpVq2apUv+R8b15a5du8aRI0dITU3FwcEBb29vChcuTPHixSlZsiRFixalUKFC+Pv7W01o/K8xjocLDQ0lKSmJVatW4eTkRLFixShdujQHDhwgNjaWmjVrAljV79HW1tZU78SJE+nXrx8VKlQwzdtlzaHq7yZNmgTcPq6eOXOGo0ePcvDgQUJDQ1m7di1dunSxSF0KV3mEsWdm9+7dfPPNN6Y16jZs2EDz5s3x9PRkz5497Ny5M0/MsePg4ABA9+7dad26dbY7X2xtbcmfPz/58+c3PZabwpWNjQ2ZmZl4e3ub9mPYsGFERERQqlQpgoODKVmyJAEBAfj6+lr9eKugoCCCgoJ48cUXTY9FRkZy5MgRDh06xOHDh1mxYgXbt29n9erVFqz03zk7OzNmzBjg9uXpc+fOcfz4cU6cOMHJkyfZv38/CQkJODk5UahQIVq1asXrr79u4arlbowB48SJE6SnpxMREcHMmTNxdnbG09OTW7dukZiYyMGDB3F0dMTb25ugoCACAwNzZS+40eXLlxk/fjx+fn74+fnh6OiIi4uLqea8FKzg9oD2hIQEHBwcKFKkCKVLl6ZNmzaWLktjrvIK4xIG48ePZ+PGjcybN48FCxYAMH78eP766y/eeustOnTowBtvvJFrL5M9rLNnz2Jra0uhQoVwcXHBYDDk+jO0pKQkXF1dSUlJYdGiRRw8eJArV66QlJSEvb09bm5uuLu7U6NGDav+gjYO+M7KyiIhIQEXF5e79p4mJyebehpzs3/77Fy4cIH9+/dz6NAhChUqxJtvvmnVY1v+K27dusWpU6c4deoUZ8+eJTw8nPDwcOLi4sjKysLR0ZGyZcsyefJk0x2uudHFixeZMmUKx44d48aNG2RmZpKZmYmXlxcBAQGm3tVy5cpRq1Yt0wmeNTF+Bi9dusTChQtZvXo1CQkJ5M+fn7Jly9KlSxcaNGhg0as06rnKI4wH++TkZNLS0ihQoADFixfn4MGDpKWlkZSURGJiolXfmfV3BoOBLVu2sHjxYm7cuIGzszO+vr40btyYjh075vovM+OAaGdnZ/r27UtGRgbXrl3j9OnTnD17lkuXLhEREZHr9+PfGAwGbG1tOXHiBCtWrMDV1ZUaNWrg6emJs7Mz6enppKamUrp0aasIV3cGq4SEBI4ePYqXl5dpjKOxp65t27amdtb+O8zLMjMzsbGxwcfHh5o1a5ouAxqFh4dz9uxZTp48SUJCQq4OVgDFihVj+PDh2NvbM2bMGA4fPkyrVq2wt7fn/PnzhIeHs3fvXm7cuEG/fv0YNGiQ1Z1sG7+/vvjiC3755Rc6derE008/TWRkJGvXrmXs2LG4urpadOURhas8wvjBaNmyJatWreK7777j2WefZfHixWRkZLB3716ysrKoVKlStvbWyDhm6eTJk3zwwQe4ubnx4osvkpaWRlhYGB999BFHjhzhk08+ydX7aezNuHjxIkePHsXNzY169epRtGjRbJdu09LSLFjlozMeCGfMmMGePXsAWLBgAR4eHvj7+3PlyhVSUlKYOXMm9evXt4oDvbHG77//nmXLluHj40OZMmXw9fXF0dGRmJgYYmJi6NOnj9UsPP1fYjyG3Lp1i82bN7Nr1y4yMzMB8Pb2xtvbG09PT2rUqMFTTz1F0aJFadCggWWLvk82NjamdVVTU1OpVKkS3bt3x9vbm4SEBDIzM4mPj882zjM3DZu4H8bjw8GDB3nhhRcYNmwY9vb2ZGVl0bhxY3r06MGMGTMoX768xWahV7jKY6pUqULv3r1ZsGABhw4dIiIigvfee48tW7bQqVMnSpUqBVjfh+lOxst9Bw4cICUlhc8//5w6deqYnp83bx5TpkzhhRdeyNWLHRtDx+jRo9m1a5fptuJnn32W9PR07Ozssg1MtVbGXpv9+/fz4osv8vHHH3Pz5k1CQ0O5efMm48aNY+TIkabfYW4PVvB/NX7zzTf4+/sTEBDAsWPHSElJwdHRkbCwMKpXr26V02f8F2RmZmJvb8+iRYuYPXs2fn5+BAUFYTAYuHjxIomJidy8eZNevXrx1FNPkZaWZvo8WtOxs23bthQpUsTU22acdf7O8ahgfd8HNjY2pKenExQUxNWrV02PG4eGNGzYkKVLl1q0J1zhKo+xs7Pj7bffpnr16mzYsIHg4GBu3rxJnz596N+/v1VeX/8744HAeLnJ+EVn7E2oXLkyzs7OHDt2jPr16+fa8S7GmiIiIvjwww9p1KiR6SCYF35Pd4qNjcXFxYWYmBgAfH19TWfX69ev588//6Rjx44WrPDB3bp1i+joaDp37mwaE5eRkcGlS5fo3bs3Xbp0Me2j5C7GY8j58+cJCgpi1qxZFCxYkLi4OOD2Z9PLy8t0bLHGE5yMjAzTfE/WFp7uh4ODA23atGHUqFFMmzaNfv364erqSmhoKAcOHCAwMFDhSh6NMVRs27aNkydP0qlTJ+rUqUOdOnWIjo4mLS0NPz8/S5dpNsYDXvPmzfnmm2/48ssvcXR0pESJEnh7e3Ps2DGSkpJyfS+dcSmYxo0bs2fPHjp16kRWVpZpDIg19ODcLxcXF2rXrs22bdu4evWqaUmR1NRUnJycOHfuHPDvg8Vzk8TERPz8/Dh27Bhwu3Z7e3t8fX0pUqQIq1atolmzZla1Xtt/hfHEpkGDBmzZsoWsrCzc3d1NPTt5wdWrV3nzzTeJjY3Fw8ODkiVLUrp0aSpUqED58uUpVaqU1d+J3KpVK8LDw/nqq69YunQp/v7+REdHA1h8uTCFKytnHI/j6OjIL7/8wv79+3n55Zfx9PTEYDCYekKMdxPmJd7e3nzyySeMHTuWUaNGUapUKSIiIjh06BAtW7akRo0aQO68zGT8wk1OTsbLy4u5c+eyffv2XH0Z81E4OjrSpk0bNm3aRL9+/ejTpw+FCxdm586dHDp0yDQztrXcaGEwGChWrBiNGjVi2bJl/PzzzzRu3BhbW1siIiK4fv26aYkR4yUoyV2Md9FlZWUxevRo000W+fPnp0iRIhQvXjzH5TNrEhAQwOLFizly5Ajnzp3j4sWLhIaGsm7dOpKTk2nbti2ffPKJVZ3Q3Onq1avY2dkxYMAA2rRpw88//8yFCxdwc3OjcePGVK9e3aL1aSoGK7d8+XKOHj1KkSJFWLlyJS4uLgwdOpSQkJA8dRb2T65fv87atWtNg6Xr1q1LixYtcvVyP8awu3XrVt5++23Trd4VK1akbNmyVKpUieDgYIoXL271PR931r97924++eQT00EQoGbNmrz55puULFnS6g70Z8+e5YMPPuD8+fPUr18fd3d3duzYQVJSEh999BFNmjTJtZel/6uMf49Hjhyhffv2FC5c2HTpzMbGhqSkJGJiYoiNjaV+/frMnj3b0iU/soyMDGJjY8nMzOS7775j27ZtDBkyhLp161rdZ85Y77hx4zh27Bht2rShZcuWOS7dWvq4qXBl5UaOHMmuXbuIj48nMTERR0dH/P39cXNzw9XVFW9vb4oWLUrlypWpW7dunjqDPn/+PH/++Sf+/v6ULl3aNGGekaU/XPfr8OHDpqkXTp06RXh4OFevXiUxMZH33nuPXr16WbrEh2b8HRgvB1atWpWyZcty7tw5zp8/j729PTVr1rSKKRju5cqVKyxYsIADBw6QkZFBQEAArVu3tvg8O/LPwsLCGDhwIB06dKBXr16EhYURGxtLUlISqamppKWl4e/vz9NPP211AeSfbNmyhdGjR/Ppp59Sp04dqzlO/t3q1av58ccfOXjwIL6+vnTo0IHWrVvnmnGOCld5xNGjR+nZsyd16tQhICCA69evExsbS3x8PDExMZQoUYJZs2ZZusxHZuwFWLt2LZ9//jkZGRm4u7ubDhCpqalkZWXRv39/OnXqZOly7yosLIzly5eTmJhIjRo1aNy4Mfny5SMtLY3U1FQSEhJMs0OXKFGCggULWrrkR2IwGKhatSoODg44ODjw22+/5YkB+8ePH2fZsmV89NFHpi+nxMREbG1trTos/lfExsYybtw4du7cyaJFiyhRooSlSzKryZMn4+fnR+PGjSlUqJDp8Tlz5jB58mQ2btyYJ3rGjx49yooVK/jzzz/Jly8fHTt2pEWLFnddWP1JyjvdGP9RxstLxnlLevbsaZrLKj09ncjISK5evUp6erqFKzWvrVu3Ymtry9ChQ3FxceHChQvExsaSnJxMVlaWaW6h3HZJZv/+/bz11ltkZmYSFBTE+vXrWbVqFbNmzcLNzQ1HR0fT/E95RXh4OM7OzkyYMIEqVarg4OBAVlYWgOlSjLW5efMmY8eO5datW9jY2Jg+h+Hh4YwfP57PP/88T64VmRcYe6Hmzp1LZGQk8fHxDB8+nNatW1O+fHl8fX1NqyNYq+TkZI4ePcqSJUv4+OOPyZcvH4ULF8bHx4fjx49TuXJl0zHSGj9/CQkJhIWFmdYn7datG+XLl2fBggWMGjWK+Ph4evfubdEaFa6snPEyX8mSJZkzZw5lypQBbh9AHBwc8Pf3z1Nf1MagVKZMGX7//XeefvrpbGdlxgGqxp6R3BSsbty4wciRI/Hw8GDOnDl4enqyZcsWPvzwQ2bMmMF7771n9WeRd+Ph4UGtWrUICwujXr16prshjZ3m1rS/xrC+f/9+wsLC+OSTTwBMYTEpKYk9e/awa9cuXnrpJUuWKvdgvLzn5ubGjRs38Pb25tatW8yZMwcHBwd8fX0JDg7mzTfftNqA5eLiwoIFCzh37hwnT54kPDyc69evExUVxfPPP0+PHj0sXeJDMQbjHTt28PHHH5vuDDTepVuwYEFKly5NYmKihStVuMozjFMtGGcZzivjA+6lS5cubNmyhbFjx/L2229TsmRJANNEf7nRgQMHuHz5MqNHjyYwMBCAV155hd27d/Prr7/y3nvvWbhC8zIeCK9evcrFixcJCwvjpZdesuqwbwyC169fJzU11XQ3rjHEOzk54e/vz4kTJ3jppZdyXc+p/J///e9//O9//wMgKiqKc+fOcezYMf766y9u3rxptcHqziESnp6eNGrUKM+M/TMe20uVKkWDBg3YuXMn/v7+vP3225QoUYIbN26YFqy2NIUrK2f8IH3zzTesXr2aIkWKULlyZQIDA3Fzc+P8+fNcvHiR1157zerH7hiFh4fz0ksvkZKSwokTJ0hISKBHjx6mGbFza0/I8ePHKVCgANWqVcv2eOHChTl06BCXL1+mSJEieeYL2fh7+PPPP4mLi+PSpUt06tSJ0qVL4+/vT4kSJShVqhTVq1e3mvl2jAf35557jsWLFzN37lyKFClimrfr0qVLxMbGmsKz5F5nz54lISGB4OBg05I3+fPnp0OHDlY7Zs54QnPmzBmWLl3K5s2biY6OxtPTk2eeeYauXbvmOP5YozJlyjB+/Hj27NnDnDlz6N+/P+3ataNPnz65IliBBrTnGXXq1MHLywsvLy/Onz9PVFQUNjY2ZGVlUbNmTSZPnmzVc7bcKS0tjT179nDy5EnOnz/Pvn37uHLlCo6Ojjg5OfHKK6/w7rvvWrrMHCZOnMjXX39NoUKFqFixIpUqVaJJkyaMHz+emzdvsnDhQjw8PCxdptmdPn2aM2fOcP36dcLDw7lx4wa3bt0iJiYGV1dXpk6dStGiRS1d5gMz3nUVEBDAq6++ir29PRMmTMDDw4Mvv/ySYsWK5cnLvNbMGD4OHTrEhAkT+Ouvv+jZsydDhw4lJiaGUaNGkZWVxfTp063yd2fcv169erFv3z5eeeUVnnrqKa5fv87GjRtxc3Nj3LhxPPXUU5Yu9ZHs2rULg8FAQEAAAQEBbN++nfnz5+Pg4ED79u1p1qyZxX93CldWzPjhv3jxIi+88AIjRoyge/fupKWlYW9vz4kTJ+jRoweffvopTZo0sXS5ZpeWlkZaWhrx8fGcOnWKs2fPkpSURMWKFU1je3JTD1BycjK///47R48eJSwsjEuXLhEXF0d8fDw+Pj40aNCA8uXLU7RoUYoXL55tLFlekpiYSHJyMhEREVy5coWGDRvmqt/Tg9i8eTPz5s0jNDSUtLQ0SpYsyfjx46lYsaKlS5O7MN54MGTIEA4ePEjdunW5fPkyAwcOpGLFinz22Wds3LiRGTNmEBwcbOlyH1rFihVp3749H3zwAXD7WHnmzBm6detG48aN+eSTT6xySR+4PXa1X79+REZGkpmZSWxsLA4ODqSmpgJQr1495syZY+EqdVkwT4iLi8PV1ZXLly8Dtwf32draUrBgQYoUKcIff/xBkyZNrPJM7J84OjqSlJREQkIC9evXz7GOYG77wnZxceH555+nUaNGpnBx4cIFTp06xYULF7hw4QJHjx4lPT2dgIAAJk2aZLXjPoxSU1PZunUrf/75J82aNaN27drY29uzZs0aPD09adOmjaVLfCTPPfcczz33HOHh4aSnp5MvXz7dJZiLGS/rHj16lNKlSzNs2DBatGjBlStXqFixIsWKFSM2NpaUlBTAeubKu1NUVBQBAQHcvHkTwDRBcXBwMHXq1GHXrl1WG6zg9uLTffv25caNG6ZpTxwdHU2TEueWS/IKV1bM+KEPDg6mevXqrFu3jpYtW1KmTBkcHR2Jjo4mKSmJjIwMIG8tw2E86P3222/Mnj2bOXPmULRo0VwXqO7G3t7etKBqiRIlaNSoEYmJiURERHDt2jWuXLmCvb29VQcrY8jdtWsXkyZN4urVq1y4cIGyZctSoEABbt26xezZs6lbt65VjgU8fvw4a9euJSkpiSJFilCrVi0qVKgA5M2lpvIKY7jy9vYmIiICe3t7KleuzJEjR2jWrBlxcXEkJyebLlNbW7AC8PLyomXLlsydO5effvrJtLTU8ePHOXPmDEFBQUDum6bmfrm5udG8eXNLl/GvcudtVfJA7Ozs6NevH05OTgwZMoTFixezcuVKRo8eTUxMDA0bNgSs80BxL8Z9OXv2LNevX6dIkSIWrujBGQwG03QEbm5uBAUFUbNmTdq2bWs6IFor43798ssv2NjYmBbX3rx5MwDly5fHxsaGffv2Af83lUFuZrwT98cff6Rfv36sXbuWv/76iyVLltC2bVtef/11bt68qWBlBTp06MC5c+f49ttvadq0KZs3byYpKYmNGzdSrlw5qwz8RjY2NrRv355GjRoxbNgwateuTbt27ejVqxcpKSkWn//JHIzzNoaGhjJx4kTOnDkD/N9nNDfQUSCPqFatGmPHjmXevHnMnj2buLg4AgMDGTFiBLVr1wZy32WyR5WQkEB4eDg+Pj6mwfu5dRqGu/l72L0zbFnTftyNsf7w8HDc3Nx4/vnnWblyJeHh4cDt3ruUlBSrDCLLli3D09OT999/n5CQENLS0ti2bRtjx45lzpw5vPvuu3nm1ve8qnnz5pw8eZLJkyfj6upKdHQ0nTp14tKlS4wfPx6wzkuCcDtg+Pj4MGnSJLp06cLmzZu5evUqFStWpEWLFlSpUgWw7u8D4zyGf/31F0uXLuWVV14Bctc+Wd+RTbJJTk7mzTff5PXXX6dWrVrUqlXLtNp7bGysVZ+B/Zv4+HguXrxo6rWytnD1d/+vvfuOb7JcGzj+S9p00FK6C90FOsBCERkFFErZKEtFUAEFDw7Gi9UXQfGg+CrDAaIgQxFkSUVAVFAUi1ULSMsuq6WlgyGU7qYj8/2DT55DBcVzTjEJXN/Pxz9M0uR6QnLneq77fq7bXruVX4/l36Fjx44sX76cw4cPk5iYyJYtW4ArLQv0ej2RkZGAfVRVLQN3ZWUlUVFRdOnSBbjyI/zggw+yb98+vvnmG5u6HFxcy2w24+TkxLRp03jwwQfZsWMHOTk5ODk5MWXKFBITEwH7+Exej4ODA3l5ebi4uNC2bVslmboVXbx4EaPRaDPrrK4myZUdMpvNaLVa3N3dyc7O5pdffuGhhx5S7ndwcMDBwQE/Pz+7nVf/K5o2bcrYsWOV9gX2Ohjeyh544AH27NnDrFmzuP/++8nMzGTnzp18/PHHdOnSxe624DAYDPTo0YMNGzaQkZFBhw4dlKqph4cHWq3WZjaOFdd3dZW7RYsWPP3009TU1CgLou2ZXq9n8eLF/PLLL7i6utKkSRO8vb1xdXXF0dGRyMhIhgwZYjfft+uxVBSrqqrIzc3Fx8cHBwcHmzu5luTKDu3Zs4fk5GS8vLwoKSnB1dWVrKwsmjdvjrOzM76+vkoTvFs1scrPz6eyspK7775bWfh9qx6rPfn9VEpQUBAzZsxgwYIFvPXWW+j1ep599lmio6NtshfZjTg6OjJmzBgOHTrE1KlTGTlyJG3atOHIkSNs2rSJxMREu5yivt1Y/m2++OILNmzYwOLFi3Fzc7PbqUDL5+3kyZMsXbqUdu3aERgYSFFREZcuXUKv11NdXU1OTg5Dhw612+OE+idiGo2G6OhowPZmLqTPlR1KSUlh+fLlFBQUUFJSgoODA25ubvj7++Pu7o6npyceHh5ERkZy7733Kt2jbwU7duxg9uzZlJaW0qRJE7y8vLjzzjt56qmnbqnjtEfbt2/nwIEDtGnTRtkl4GolJSWcOnUKnU5H8+bNCQkJsdtBPicnh7Vr15KamsqlS5dQqVT069ePF198ER8fH7s9rtvNu+++y6pVq8jIyLDL9X+/9/XXXzNt2jQ++OADevToAVz53pWVleHo6Iifn5/ddp+HK+tsz5w5g0ajURqh1tbW2uQOD5Jc2blRo0ah0Wjo3bs3RUVF5Ofnc/nyZUpLSzEYDMybN4+4uLhbYrC/fPkyvXr1olWrVjzzzDOUlJRw7NgxvvvuO8xmMxs3brxlG2/ag9WrV7NixQpKSkowmUwEBAQQHx/PnXfeSWRkJC1btrTr9hLXU1hYSGVlJU2bNsXb29va4Yh/Q1VVFS+//DLHjh3j+++/t7nKx19x7tw5zGYzAQEBaDQadDodY8eOpWXLlsyaNcsuj+l6LMtbnnvuOQ4fPkxgYCCzZ8+26Z0d7D9Vvw3pdDpUKhUajYZTp04xbtw4Hn300XqPqays5OzZs0pPE3tOrCyJYV5eHo6OjowcOVI5Kxs2bBiDBw9m9OjRfPLJJ0ybNs3K0d6+xowZw6BBg8jPz+fcuXOkpKSwefNmNm/ejKenJ46Ojri6utK0aVMCAwN5/vnn7XZ9kuUzGRISQnl5Oe+//z5jxowhNDTU2qGJG7AkHFVVVRQUFNj1BTHr1q1j9+7daDQafH19admyJbW1tSQnJxMTE8PDDz9s7RAbhGXJR1paGvfddx/e3t74+PhYOao/J8mVHbJ01zWbzaxevZqAgIBrGhc2btyYVq1aWSvEm0KtVtO4cWMuXLhQ73ZfX1+CgoI4d+4ccCX51Gg0dp1Q2ivL/pZxcXF8+umnhIeHM378eFQqFRcuXCA9PZ29e/fSsWNHmyzl/1VXf7bOnj3Lhg0biI+Pl+TKxhQVFeHh4VGvNYYlgXJxcaFz5852dcXq78XGxuLg4EBxcTFFRUWkpaVhMplo0qQJs2bNYuvWrURERNCyZUvuuusu2rZta3cJpIVWq6VVq1aEhoby2GOPWTucG5Lkys5YNsDt2rUrarW6XgJVXFyMu7s7zs7Ot8Q0oIXJZMLBwYETJ05QXV3Nli1bcHZ2JjQ0lMjISPbv3095eblyabw9b+1g7yxn/3l5eWRkZPD8888rPWgAfvvtN0aMGEF8fDweHh5WjLThNG3aFIPBoGw/JWzH/PnzSUhIoHfv3jg4OHDu3Dl8fX1xdnbG09OTadOmKQ0p7fGCmIEDByrdysvKyigvLycvL4/z588r/124cIGsrCyOHTvG/PnzrRzxf87NzY0BAwawcuVKBg4ceE2bIVv7zZPkyo4YjUbeffdd9Ho9nTp1UpKIX3/9lU2bNlFUVESrVq0YM2YMTZs2tbkP23/KMugdP34cvV5PUVERH3zwAS4uLnh6elJcXIxWq+XAgQM4OTnh7e1NeHg4YWFhdnuWZq8snzfLFj6W0r2lsuro6EjTpk3Zt28fEydOtMupGLgykBsMBjQaDcXFxXh5eVFaWqrcdyt87+yd2Wxm69atODg40LdvXwCmT5/Oww8/TP/+/ZXPnaUhpT0yGo2YzWYcHR0xmUxotVplyQRc+d4VFxeTn59PWVkZYH+fT8t6q+TkZF555RUApk2bxogRIwgKCiIwMBBvb2+bOyZJruxIdnY2aWlpTJkyRUmsUlNTmTVrFmVlZcTGxvLJJ59w4MAB3nnnHYKCgqwcccN64403eOONNyguLiYrK4usrCxycnIoLCyksLCQ1NRUdu3ahZOTE9HR0cyfPx8vLy9rh31bsQxwzZs3JzQ0lG3bttGnTx9lWiY3N5f8/Hz69+8P2O46F0tc69at49dffyU2NpZWrVrRvHlzgoKClDWPANXV1Wg0GuU4LJVWYV0VFRXExMRw+PBhVCoVFRUVpKen07t373qfOcs1Xbb243wjZrO53ufs888/JyUlhblz5xIeHq4kXQEBAfWa2trbcVqOMT4+nueee478/HyOHz/Oiy++SE1NDa6urnh5efH6668rsxe2QJIrO3L69GlqampISEhQbvv000+5dOkSixYtIiEhgT179jB27Fh2797N8OHDrRfsTWA0GlGpVPj4+NClS5drvkiFhYXk5ORw6tQpqqqqJLGyosDAQJ566inmz5/Ps88+S79+/SgqKmL9+vX4+voqeyfaYmIF/4rLzc2N3377jQMHDiiVqYCAAKKjo2nfvj3du3enqKiI6upq6cpuYzw8PBg5ciQzZ85k+PDhysbuRqORiooKNBoNrq6udpdswL+qTydPnsRoNHLHHXeQmZlJWVmZzX6n/lthYWE8+eSTwJXEuby8nEuXLlFYWEhubq7N7UYirRjsyK5du3jmmWf44YcflKpUmzZt6NmzJ++9955ytj1gwAAiIyN5++237X79kWUQKS4u5vvvv2fPnj3K5pze3t54e3vj6elJfHy80vdE2Ia6ujq2b9/Oxo0bycrKora2lo4dOzJlyhTatWtn7fD+soqKCsrKyrh48aJy1nz8+HHy8vLQ6XQ4OztTWlpKcnIycXFxNluNu12lpKTw5ZdfkpGRQWlpKcHBwURERODv709gYCBBQUGEhITQvHlzu1sHOGHCBFJSUpTKqaurK7169aJ169Y0bdoUPz8/3N3dCQ8Pt/vPZE1NDV9//TVRUVHExcUBV/rNlZeX0759eytHdy2pXNmRoKAgGjduzLZt23jyySfJyMhAr9fTuXNn4MrZdl1dHZGRkRQUFNh9YgVXqlWOjo6sXr2aZcuWERAQoJS88/Pz0Wq1XLp0iXHjxhETE4NOp8PBwQG1Wm2XZ6S3EmdnZ4YNG8awYcMwGAyYTCa7/Ex6eHjg4eFBaGgoHTt2pLa2lvLyci5evEh2djYnT56kWbNmtG7dGrDdatztxnJilpiYSGJiIqNHjwagc+fOFBcXs3//fnbt2oVer1f6Q40fP96urmJ99dVXefDBByksLGTRokX4+Phw9OhRdu7cSWVlJSqVCk9PT9q0acOCBQvstoFocXExM2fOJC0tjbvuuov58+fj5ubGzp07Wbt2LcnJyTbXRFqSKzsSGRnJwIEDWbVqFSaTidTUVAICAoiNjVUeo9Vq0Wq1ygBv73sLWhKkM2fOEB4ezpIlS/Dz86OiogK4Mh/v5eWlHK89/njfavR6Pd9//z2bN29m0KBBDBkyBL1ez5o1awCU0r69cnFxwcXFhYCAANq2bQvY//fsVvT7kysvLy/at29PUlKSclt5eTnZ2dns3bsXLy8v9Hq9XSVX/v7+JCYmcvr0aebMmUNSUhLDhg2joqKCyspKfvvtN06dOqVsk2ZvLN+r/fv3s3v3bgYMGEBxcTEbNmzgqaee4u677+ajjz7ip59+YuTIkdYOtx5JruyISqXiiSeeoKCggEWLFmE0Gpk0aVK9DuyWRd6Wnd3tfdbX8oOVkJDAzp07MZlMuLu733Kdvm8FloHwp59+4u233+bixYuYzWa6deuGr68ver2ezz77jEGDBtGsWTNrh/tfufp7pVKpJLGyQRcvXsTZ2Rl3d3ccHR159dVXr6kqNmnShA4dOtChQwcrRdkwdDodDz30EPfccw+urq64uroSEBBAy5Ytufvuu60d3n/t8OHDNGrUiIkTJ7J27VqOHDkCXLka0s3Njfz8fCtHeC1JruyI2WwmNDSUJUuWcPDgQQICApT2/yqVimPHjvHuu+9iNBrp06cPcGtMURiNRoxGIyaTiVdffZX4+Hg8PT1p0qSJsn6iSZMm1g7ztmdJOHbt2oXZbObtt98mOTmZb7/9llGjRhEWFoZOp+PAgQPce++9dr02SaacbduZM2eYMWMGHh4etGjRgvDwcCIiIvDx8cFoNNK4ceN6VW57qjxaTqRzcnLw8PDAz8+P6OhoZsyYUa9Z6u8fb48s44OzszPl5eWYzWY6derE0aNHKSsro6amBq1Wq3TZtyWSXNkRlUqFyWTCxcWl3pVyli/P4sWLOXToEHPnzqVTp06AfSdXluM6duwY//znPwkMDKSiooLvv/8elUpFdXW10jivR48eLFu2zNoh39Ysn7WCggK8vb0ZMGAAW7ZsUTrqOzk5UV1dfUtskCtsm4ODA2FhYZw4cYJff/2Vmpoa1Go1AQEBREREEB0dTXR0NGFhYYSEhODr62vtkP8yy7j43nvv0bJlSyZNmsSFCxcoLS3Fy8sLHx8fXFxclITKXhMr+FfsI0eOZMOGDUydOpVHHnmE06dPc/nyZbZv3w7AXXfdZc0wr0tGOTtzvWTJ8gGcPXs2ZrMZT09Pu/5CWViOwcnJibCwMEaMGMG4ceM4efIk5eXlVFdXU1dXh06nU6aZ7LkaYu8s73tcXBwrV67k0KFDDB8+nFWrVqHX68nLy8NsNhMVFQXY96AvbFtoaChz5sxR/v+3334jMzOTgwcPkpmZyZdffklJSQkajYYmTZowdepUBg8ebMWI/zrL96xr165Kz7UZM2Zw+PBhwsLCuOOOO7jjjjsIDQ3Fy8uLkJAQu6/s+/v7s2jRIt566y02btxIeXk5EydOJD8/n2nTpilbGNkSacUgbF55eTmzZ88mLS2N1atX07x5c2uHJP5ESUkJTz/9NOXl5fTv359ly5bxySefkJSURKtWrVixYoW1QxS3OJPJhMlk+sP1cCaTiYKCAo4fP87Jkye555576Nixo11ND16tsLCQ9PR0MjIyOHr0KGfPnqWmpgZnZ2fuuOMOVq1aZbcX+9TU1FBbW4uXlxfnz59n27ZtnDhxArPZzMCBA+nVq5dNnlBLciVslqUK9fbbb3PixAkyMjKIiYlh2LBh3HHHHfj7++Pm5iaL263MYDBQW1uLs7Oz0rU8Ozub1atXc+jQIS5dukR5eTktWrRg0aJFREREWDlicTvKysrC19cXb29v4MoicEdHR5v8Yf4jV6+3+vHHH7nvvvuu27y2tLSUixcvUlhYSFVVFcOGDbNCtP8dy/j/zTffkJSUxMCBA3n++eftZucRSa6EzVuyZAnbtm1Dq9Xi4OCAyWRCo9Hg7+9P69atmTx5siRYVmAZ6Pfv309aWhp9+/at18jVbDZz5MgRzp49i7+/P9HR0Xh4eNj1AlthfwwGAytWrGDz5s3Exsby2muv4ebmxgcffMC3337LypUrlT0w7UVqaipPPfUUYWFhPPPMM8qOB2azGbPZfE3CaM/fubq6OtatW8fHH3+Mm5sbjz/+OP3798fLy8umj0uSK2FXSkpKyM3NJTMzk0OHDqFSqViwYIG1w7otWc4s/+///o99+/axbNkyjh49islkIjEx8bpXLgnxd7l6i5ixY8fStGlTHBwcGDVqFEOHDiUnJ4chQ4YwZ84cBg0aZO1w/y0mk4nvv/+e5cuXc+zYMTp06MCzzz5r9y0l/oher+fEiROsWLGCQ4cO0adPHyZMmKBUIW2R/dRDxW0rJyeHw4cPo9fr8fb2pkOHDnTr1o05c+ZIYmVFljPGffv2ERUVRWBgICtWrCA1NRW9Xg9c+REQwhosn70DBw5QU1PD9OnT6dGjB1999ZVyf1BQEOnp6fUebw/UajX9+vVj06ZNLFmyBL1ez7Rp01i1ahVlZWWA/fc4vJpGo6Ft27YsXLiQhx9+mLVr1zJo0CA2btyojDW2RpIrYZMsA93BgweZMWMGI0aMYP78+QCUlZXx/vvvM3XqVODWGkTsiUqlora2luzsbMLDw4Era618fHxwc3MD7LsViLBvluS/rKwMo9FIcHAw0dHRaLVaqqqqMBgM6HQ65bNqT+OI0WhEr9djNptJSEjgzTffpE+fPqxZs4Z58+Zx+fJlm50u+3eYzWaqqqpIT09nyZIlvPbaa+Tm5hIaGkpxcTFr165V1nnaGhn5hE2yJFfr1q3j0qVLjBgxgqysLI4cOYKnpyfBwcEcO3aM48eP3xKDiL06ffo0AC1atODSpUvU1NQol4fbUyVA3HosiX1iYiJOTk7Mnz8fHx8fysrKOHv2LJmZmZSUlCib/trTOOLg4IBGo0GlUqFSqQgLC2P69Om8/vrrnD59mqFDh5KcnGztMP9jlkT36NGjdO3alXHjxrF+/XoOHTpEaWkpgwYNYv369SxfvtzKkf4x6XMlbJJlYDx69CiRkZFMnz6d++67j3PnztG2bVtCQ0MpLy+ntrYWsO8Fm/bI8n7n5eXh5OSEWq0mLy+Pxo0bK3uYSdVKWMvV/e5iYmKYOXMmCxcupKqqiry8PJYvX05qairdu3dX1inZy+e1uLiYU6dO4e7ujouLC7W1tWi1WqVdwQsvvMDChQuZM2cOBQUFSoXfnljGcn9/f+bOnUuTJk3w8fEhODj4mouXbHXsl+RK2CTLQOft7U1RURGOjo60a9eOI0eOMGDAACoqKqipqam3/Y/4+1gGtBMnTqDT6Vi+fLlyxVVeXh4XLlxApVLh4eGBi4uL3fxwiVvD7z9v9913H25ubnzzzTdER0fz008/0atXL6ZOnYqXl5eVovz3WL5zqampvPTSS8rtTk5OODs707hxY2XK02g0Av+aAbDX/l1NmzZl4MCB9W6rqqpCrVbTqFEjm24aLVcLCpv2xRdf8Oqrr5KUlERgYCDz5s3jyy+/5NFHH0WlUrF582Zrh3hbO3r0KNu3b+fw4cOcOXOG0tJSAPz8/AgMDKR58+aEh4fTunVrOnTooFS1hLhZsrOzuXjxIl27dr3uD29dXR3Ozs7U1tbi4uJihQj/O8ePH2fx4sX8+uuvqFQqBgwYQK9evXBycqKuro5GjRrh5+eHRqPB3d0dT09Pm63u3Mjx48eZM2cOTk5OzJ07Fz8/PzIyMvj000+ZPHmystbTFklyJWyaTqdjwYIFrF+/nkaNGlFaWkp0dDQFBQXMmTOH/v372+3AcSuqrq7m1KlTHD58mCNHjnDq1CnOnj2LWq1m06ZN0l1f3FR6vZ6kpCQMBgPvvfee0pV87969fPbZZxQVFREbG8uYMWNo1qyZ3VZ0Ll++zPr161m3bh21tbV0796dxx577JZrxTB06FDKyspo1KgRY8eOZfjw4RQWFjJ48GCeeeYZxo8fb7NjvyRXwmZdnTTl5OSwY8cOcnJycHJyok+fPiQmJlo5QnH1NiNqtfoPB7ri4mK8vLxstoQvbg2//vorTz/9NFOmTOHxxx8HrjTcnDVrFmVlZdxxxx3s37+ftm3b8vbbbxMcHGzdgP8DVyeEVVVVrFy5klWrVmEwGHjmmWd46KGHbLr/041Yxv0zZ84wYMAAkpKS8PX15cMPP+Tbb7/FYDAwduxYNBoNH3/8sbXD/UOy5krYLMsVZ2q1mhYtWvD0009TU1OjXDotrE+tVl+3G7TJZFIGSQcHB7vrgC3sU0FBATU1NSQkJCi3ffrpp1y6dIlFixaRkJDAnj17GDt2LHv27GH48OHWC/Y/dHWlzd3dncmTJzNkyBDWr1/P0qVL+fnnnxk7dizx8fF2uXOFZdwoLCxUxv5mzZpRV1dHcXExcGXcqaystHKkf05OI4VNs/xwf/HFFzzyyCP1rg4UtsmSUDk6OtrllIuwX5Yk/upNitPS0khMTCQhIQGTyUSXLl0IDw/n559/RqfTWSvU/5hWq+X06dPk5OSwZ88ePv/8c1JSUnB1dcXf35/9+/czadIkXnnlFcD+xkrLmN+0aVP8/f3ZuXMnISEhREZGsnv3bsrLyyksLCQ2NtbKkf45qVwJu5CXl8fJkydp0qQJIFcHCiGuFRISQuPGjfn666958sknycjIQK/X07lzZ+DKD3ddXR1RUVEUFBTUS8JsmaWCv379ej7//HPOnz9PeXk5ZrOZRo0a4ePjg4ODA05OToSFhREQEMDdd9+t/K09neQYjUZMJhNRUVGMGzeOOXPmUFRUpIz/O3bsQKfT0bdvX2uH+qckuRI2z9Kbxs/PD0dHR5u+/FYIYT0tW7Zk4MCBrFy5EpPJxI8//khAQEC9KodWq0Wr1SpjiD0sarfEqtfr8fHxoXXr1kRFRdGuXTucnZ0xmUy4ubkRHByMWq1Gp9MpJ6C2fmy/5+DgoMQ8ZswYIiMj+eKLL/D19SU1NRWNRsOsWbPo0qWLlSP9c5JcCZtlSaKqqqooKChQFp9KciWEuB6VSsW4ceMoKChg0aJFGI1GJk2aRFxcnLKWJzs7m5ycHHr27AnY17TZI488wmOPPfaH91uOxV4qclfT6XRs3bqVwsJC/Pz8CAkJITQ0lLi4OKKjozl//jzV1dW0a9fOLo5PkithE4qKivDw8MDZ2Vm5zZJAubi40LlzZyIjIwGZEhRCXJ/ZbCYsLIwlS5Zw8OBB/P396zUaPnbsGO+++y5Go1GZVrKnEzXLPnpXn2BaEirLVjj2Kjc3l8WLF1NRUQFcSbYMBgPu7u40b96cmJgY2rRpg6urK23atLFytDcmrRiETXjxxRdJSEigd+/eODg4cO7cOXx9feslW3q93mY36RRC2IbrVbYtVasJEyaQkpLC3LlzGTRokN1Nmd3KdDodJ0+eRKfT4ejoSF1dHZWVlZw9e5bc3Fxyc3M5dOgQBoOBESNGMGvWLGuH/KekciWszmw2s3XrVhwcHJSzyenTp/Pwww/Tv39/ZaCUxEoIcSPXq0RZKjqzZ8/GbDbj6elp11WeW5GTkxNt27a95nZLsrxt2zaKioqoq6tTLlCwZfZTDxW3rIqKCmJiYjh8+DAqlYqKigrS09MpKiqqN1CazWa7Wh8hhLAtnp6eeHl5SWJloyxjvGVvRLiSLC9fvpx//vOfuLm5sXjx4mv2G7RFUrkSVufh4cHIkSOZOXMmw4cPJyQkBAcHB4xGIxUVFWg0GlxdXWVAFEKIW5ilcbRlujY7O5t//vOfZGZmMnr0aKZMmWI3+0HKmithM1JSUvjyyy/JyMigtLSU4OBgIiIi8Pf3JzAwkKCgIEJCQmjevDkeHh7WDlcIIUQDuXq7s/z8fLZu3cpHH31EdHQ0zz//PPHx8Xa1j6wkV8Lqfv+FGT16NGfOnCExMZHi4mLy8vKoqKhAr9ej0+kYO3Ys48ePt5szGCGEEDdWUlLChg0b2Lp1K+Xl5cpeia6urnZ3QZNMCwqr+/2ZiJeXF+3btycpKUm5rby8nOzsbPbu3YuXlxd6vV6SKyGEsGOWE+uqqiq2bNnCp59+SmlpKf379+fpp58mICBAeaw9JVYglSthAy5evIizszPu7u44OjpSUlKCWq3G09PT2qEJIYS4SSxXAr744ots2bIFgFatWjF48GDCwsIIDAzEy8sLDw8PNBoNjo72Uw+S5EpY1ZkzZ5gxYwYeHh60aNGC8PBwIiIi8PHxwcPDg8aNG9frxmsPW1UIIYT463bv3k1qaipVVVXk5ORw5swZKisrUavV+Pj4EBoaSlRUFHfffTc9evSwi8avklwJqyooKGDJkiWcOHGC/Px8ampqUKvVBAQEEBERQXR0NNHR0YSFhRESEoKvr6+1QxZCCNHAtFotJpMJuLKfbFFREYWFhWRnZ3P69Gmys7MpKytj+/bt+Pj4WDnaG5PkStiU3377jczMTA4ePEhmZianT5+mpKQEjUZDkyZNmDp1KoMHD7Z2mEIIIf4GZrMZnU5HaWkpAE2bNrVyRH+NJFfCqkwmEyaTCZVKdd3pPpPJREFBAcePH+fkyZPcc889dOzYUaYHhRBC2CxJroTNycrKwtfXF29vbwBlryl7mGcXQggh5NdK2AyDwcCyZcuYPHkyb7zxBlqtFoCPPvqIoUOHUlxcbOUIhRBCiBuT5EpYnaV4evr0aVatWkWjRo3Iz8/n+++/B6Bfv37k5uaye/dua4YphBBC/CWSXAmrs1whcuDAAWpqapg+fTo9evTgq6++Uu4PCgoiPT293uOFEEIIWyTJlbA6S4f2srIyjEYjwcHBREdHo9VqqaqqwmAwoNPpcHNzA/5V6RJCCCFskSRXwuosC9UTExNxcnJi/vz5+Pj4UFZWxtmzZ8nMzKSkpIT27dsD126XI4QQQtgS++klL25Jlu0PAGJiYpg5cyYLFy6kqqqKvLw8li9fTmpqKt27d6dDhw4ActWgEEIImyatGIRNMRqN7Nq1i2+++YbTp09z7tw5EhMTmTp1Kn5+ftYOTwghhLghSa6E1WRnZ3Px4kW6du163WpUXV0dzs7O1NbW4uLiYoUIhRBCiH+fTAsKq9Dr9SxcuBCDwUCnTp2UzZn37t3LZ599RlFREbGxsYwZM4ZmzZpJR3YhhBB2QxavCKs4cOAAaWlpxMfHK4lVamoqL730Ej/++CMAn3zyCUlJSZw9e1YSKyGEEHZDkithFQUFBdTU1JCQkKDc9umnn3Lp0iXmz5/PmjVrWLFiBYcOHWLPnj3WC1QIIYT4N0lyJazCx8cHQKlaAaSlpZGYmEhCQgImk4kuXboQHh7Ozz//jE6ns1aoQgghxL9FkithFSEhITRu3Jivv/4agIyMDPR6PZ07dwautFuoq6sjKiqKgoKCekmYEEIIYctkQbuwipYtWzJw4EBWrlyJyWTixx9/JCAggNjYWOUxWq0WrVarXEkoi9qFEELYA0muhFWoVCrGjRtHQUEBixYtwmg0MmnSJOLi4jCbzahUKrKzs8nJyaFnz56AbHsjhBDCPkhyJazCbDYTFhbGkiVLOHjwIP7+/oSEhABXEq9jx47x7rvvYjQa6du3LyCd2YUQQtgHaSIqrObqrW8sLFWrCRMmkJKSwty5cxk0aJBMBwohhLAbklwJm1RWVobZbMbT01M2ahZCCGFXJLkSQgghhGhAsohFCCGEEKIBSXIlhBBCCNGAJLkSQgghhGhAklwJIYQQQjQgSa6EEEIIIRqQJFdCCCGEEA1IkishhBBCiAYkyZUQQgghRAOS5EoIIYQQogFJciWEEEII0YAkuRJC3DRr1qyhe/fuxMbG0r59eyZPnkxubu5Ne71Dhw4xevRoOnfuTLdu3SguLr5pr3U98+bNo2/fvmi12r/1dY8cOcKYMWOIi4uja9eudOrUiczMTADWrVvHgAEDkJ3OhPj7SHIlhLhpduzYgU6no2vXrgQFBfHdd9/xwAMPcPDgwQZ/raKiIp544gn27dtHUFAQ3bt3p1GjRg3+On+mXbt2JCQk4OLi8re9ZmpqKqNGjeLAgQPExcXh4uJCeXm5klxlZ2eTm5uLXq//22IS4nbnaO0AhBC3Lp1OR4cOHVi0aBEAe/bsYeLEibzwwgvs2LEDtbrhzu9++OEHqqqqeOuttxg8eHCDPe+/o1+/fvTr1+9ve72cnBySkpJo3LgxK1asICYmhrNnzzJixAiaNWsGgMlkAsDBweFvi0uI251UroQQN43ZbK73o96lSxf+53/+h4KCAk6cONGgr3Xs2DE8PT0ZNGhQgz6vrTKbzcyYMYO6ujree+89YmJiAAgODiYtLY0ePXoAYDAYUKlUklwJ8TeS5EoIcdPU1tZeMzUXEREBgFarpba2lu7du5ORkcHevXsZM2YMd955JxMnTqz3N1988QUDBw6kbdu2jB49mvPnzyv3Pffcc7Ru3ZrPPvuMsrIyYmJiiImJ4aGHHqr3HLm5uYwbN4527drRuXNnJk6cSH5+/jUxV1VVsX37dqZMmULnzp359ttv691fV1fHrl27ePHFF4mPj2fVqlXKfZMnT2bBggX1Hp+Xl8f48eO588476dmzJ9u2bat3/5NPPsmqVas4c+YMo0ePJi4ujokTJ6LT6f70vd26dSsHDx5k9OjR3HXXXX/4OIPBgKNj/UmK2tpaFixYQM+ePYmLi2P06NHs27fvmr/Nz89nxYoVPPjgg/Ts2ZPq6up691+8eJF169YxevRounTpwtmzZ/80ZiFuFzItKIS4aaqqqq5Jrvbu3QtAWFgYly9f5uLFi8yePZvjx4/j6+tLREQEO3fupKSkBG9vbzZt2sRLL72Ev78/rVq1IiMjg6SkJJKTkwFo27YtWq2WQ4cOYTKZaN++PSqViujoaOU1i4qKGD16NGVlZcTGxlJdXc3OnTspLCzkyy+/BK4kIfPmzSM5OZm6ujpcXFzQ6/Xs3r2b/v37A7B06VKWL1+OVqtFo9GgVqv5+eefefzxxwE4fPhwvbVNRUVFPProo5SXl9OuXTtOnTrFCy+8QFRUFJGRkcCViltNTQ3Lly+npqaGFi1asHPnTrZv387QoUP/8L1dsWIFHh4eTJo06U//DYxGY72qlU6n4x//+Afp6ek0a9aMNm3asH//fp588kkyMjJwdHQkNzeXl156SVkb5+bmhlarJSsri3bt2lFUVMSMGTP46aefMJvNyv2HDx8mODj4T+MR4nYglSshxE1TWVmpJFdms5lNmzaxZs0aunXrRkBAgPK4Y8eOMXLkSFJSUhg1ahQAZWVl6HQ65s+fT1xcHN999x3JyclMnDiRQ4cOcerUKQAef/xxli1bRlRUFBERESxbtoylS5eSlJSkPP/7779PaWkpK1asIDk5ma+++ophw4aRm5urXEX38ccfs3r1au68806WLl3Kvn376Ny5M15eXgBs27aNBQsWEB4ezoIFC9i7dy+DBw9W7ocr1Tg3Nzfl/z/88EPKy8tZu3Yta9eu5fPPP0elUrFp06Z675OlarR161aSk5NxcXHh6NGjf/i+njx5kqysLB544AHc3d3/9N/AbDbXW9v2wQcfkJ6eztixY/nhhx9Yu3YtcXFx3HXXXTg6OmI2m5k4cSKZmZk88cQTbN26lc2bN+Pp6aks1J8+fTo//fQTw4cPJzk5mdTUVHx9fW8YixC3C6lcCSFuCrPZTFVVFV988QVHjhwhLy+P3377jcDAQF5//fV6j42NjWXmzJmo1WrCw8Px8/PD39+flJQULl++zNy5c3F1dQVgyJAhvP/++6Snp9erTv0Ro9HItm3bGDJkCPHx8eTl5TF79mxSU1N58MEHUalUAKSnp+Pt7c2bb76pJH4rV65Unic9PR2NRsO8efOUqtPVx2E2m+slVwaDgc2bN9O3b1/atWsHXKnWxcXF1ZuCs0z/TZ06ldDQUAC8vLwoLy//w2OyVP969ep1w+O/elrQYDCwbt06WrduzQsvvKAkXcXFxTRt2hSAkpIScnNzeeCBB5gyZQrOzs4A/Prrr8pzZmRk0K1bN6ZNm6YkVGlpaTeMRYjbhVSuhBA3hVarxWw2U1lZyf79+3FwcODxxx9ny5YtBAYG1nvssGHDlB/69u3b88svv+Du7k5WVhZqtZr4+Hjlsf7+/sCVKbe/Ii8vj6qqKtq1a8fMmTO599572bdvH5MnT+bVV19VHte2bVtKSkro3r07/fr1U6bprr5fr9dz3333kZiYyDvvvENpaalyf11dHWazWUkCL1y4QGVlJV27dq0Xj7+/f73Yq6ur8ff3Z8iQIcptarUao9H4h8d07tw5AKKiom54/AaDAScnJ+DK1YUVFRX13m9ASTDhSmIXEhLCpk2b6NChA2PHjuXnn3+u95xt27bll19+oXPnzowcOZKvv/76hnEIcTuRypUQ4qaoq6sDYObMmdx///1/+tg/upKtqKgId3d3NBrNNfdZEoYbKSsrA2DWrFmoVCoeeOABJk2apCRpFhMnTiQ8PJyUlBT27dvHO++8Q0pKCmvXrsXR0ZH7778fLy8vduzYwb59+1i+fDnfffcdmzZtwt3dXZletCQqlgTK09Pzmpgs1aDq6moMBgO9e/eul+w4ODgoLRSux/Le/pX3oKamRnm9yspKgGuSW3d3d+X11Go1GzZs4LPPPmPPnj2kp6eze/duXnnlFR555BEAlixZwsaNG0lLS2P//v08//zznDhxgqlTp94wHiFuB1K5EkLcFAaD4b9+Dg8PDyoqKqiqqlJus6y1+v3CaaPRWK8CY2GZpuvWrRvbt2/ntddeUxIrvV5PRUUFcCWpGDRoEAsWLOCnn35i/PjxHDx4UJmCA+jZsydz584lJSWFmTNnkpeXp1z9Z0kALQvamzRpAlDvykaArKwsJXZLJ3dLT6qrYy4pKfnD98UyfXi9dVkbN26sV5Grra1VYmvcuDHANZ3rfXx8lCQUwNfXlwkTJrBmzRp27dpFVFQUH3zwgXK/u7s7Y8eO5aOPPuLnn38mPj6eTz755G/vTC+ErZLkSghxUzTEdiudOnUCYNmyZcCV9UkLFizA1dWVhISEeo+trKy8biWnZcuWeHp6UlxcXO/KxYqKCp5//nn+8Y9/UFpayvr165X1Tw4ODkqfqKKiImpra1mzZk29JK9nz57K/QCOjo6oVColuYqIiMDPz49169Ypf/f5559z+vRpBgwYAPwrAb16ETxcmZq7XpsIi/79++Po6Mibb76pVKOqqqp47bXXePnll+utf6qrq1Pel/DwcJydndmyZYtyrCUlJVy4cIHMzEx0Oh0ZGRn1/t7Pz4/Y2FiKi4sxmUycPHmSb775Rrnf3d2djh07otfr6yVoQtzOZFpQCGGz7rnnHtq3b8/y5cvZvXs3JSUlnD9/nqeeekqpDFlUVFQoPbSu5ujoyP/+7//y8ssv06tXL9q0aUNdXR1ZWVnU1dUxadIk0tLSmDVrFu+//z5RUVFUV1dz8uRJnJyc6NChAydOnOD1119n4cKFxMTEYDAYOHXqFCqVii5duiiv1bZtW2UdlFqtZvLkycycOZMBAwbQrFkzjhw5QmhoqNJB3lJJunrtFlypZO3Zswe9Xn/dKdHg4GAmTJjAe++9R58+fYiMjOTEiRNUVlYSFRWlJKNwpZJmmRZ0dnZm6NChJCcn079/f4KDgzl69KjSv+qHH37g888/55dffqFly5b4+/tz/vx58vLy6NatG2q1mvXr15OcnMz8+fMJDg7m8uXLZGVlERERcU0FTojblSRXQoibwtPTk6CgIGUK63p8fHwICAggPDz8uver1WqWLl3Ka6+9RkpKCo0aNWLixInXNBkFePTRR5Uu5b83fPhwPD09+eijj8jMzMTJyYmOHTvy8MMP07t3b4xGIxcuXOCrr77i4MGDODs706lTJ5555hlCQkIICQnh9ddfZ+PGjWRmZqJWq4mJieGJJ56o18Dzs88+q/e6I0aMwGAw8OGHH3Lq1CnuueceXnnlFWXRu7u7O61bt74mKezUqRMHDx780+2BJk6cSOPGjVm1ahWHDx8mLCyMCRMmMGrUqHoVvJYtW9ZrFzFjxgw0Gg3ffvstx48fJzExkfHjxzNz5kyKi4uZNWsWixcvJi0tjfz8fHx9fRk1ahSTJ08GICkpCY1Gw65du0hPT8fT05OhQ4cyZcqUBt3OSAh7pjLLVulCCCGEEA1GTjOEEEIIIRqQJFdCCCGEEA1IkishhBBCiAYkyZUQQgghRAOS5EoIIYQQogFJciWEEEII0YAkuRJCCCGEaECSXAkhhBBCNCBJroQQQgghGpAkV0IIIYQQDUiSKyGEEEKIBiTJlRBCCCFEA/p/5MKBerKnp4c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png;base64,iVBORw0KGgoAAAANSUhEUgAAAlcAAAIpCAYAAACPEx01AAAAOXRFWHRTb2Z0d2FyZQBNYXRwbG90bGliIHZlcnNpb24zLjUuMiwgaHR0cHM6Ly9tYXRwbG90bGliLm9yZy8qNh9FAAAACXBIWXMAAA9hAAAPYQGoP6dpAACy8UlEQVR4nOzdZ3hU1f728W96hxRICAESugRCV+ldBUQQpDcpUo6iiKAUBREFRBBBmhRBmgooSBcpCop0kJrQS+gJ6b3N84Jn5k8MKGVgMvH+XJfXOcys2fPbSWbPvddeey0bg8FgQERERETMwtbSBYiIiIjkJQpXIiIiImakcCUiIiJiRgpXIiIiImakcCUiIiJiRgpXIiIiImakcCUiIiJiRgpXIiIiImZkb+kC/osOHTqEwWDAwcHB0qWIiIjIfUpPT8fGxoYqVar8YzuFKwswGAxoYvy8ISsri40bN7Jp0yZu3bqFv78/L730EvXr18/W7uDBg/z4449cuHCB/PnzU79+fVq3bo2jo+Ndt/vTTz+xdetWJk+enC2EL1iwgPXr19+zHltbW15//XUaNGgAwB9//MHatWu5fPkyPj4+1KlTh1atWuHk5PToOy8i8h9zv9/dClcWYPyyDAkJsXAl8iiSk5MZOHAg27dvp2DBglSuXJkjR44wbdo0PD096dq1KwDTp09n2rRpuLq6UqlSJc6fP8+KFSuIi4vjyy+/zLHdRYsWsWTJEho2bEjVqlWzPdeoUSOSkpJyfMDj4+M5cOAAjo6OtGzZksDAQGbMmMGXX35Jvnz5qFKlCpcuXWL58uXcuHGDOXPmPL4fjIhIHnX06NH7aqdwJfKQ5s+fz/bt2+nVqxfvvPMODg4OXL16ldatW7NixQq6du3K/v37mTZtGjVr1mTy5Ml4e3uTmppKr1692LRpE7GxseTPn9+0zU2bNjF+/HiqVavG5MmTc7xnixYtaNGiRY7H33rrLQBGjhxJYGAgAH5+frRp04ahQ4fi6elJZmYm77//PqtWreL8+fMUL178Mf1kRET+2xSuRB5S27ZtqV69Os8++6zpscKFC1OwYEFT72SFChWYOXMmDRo0wM7ODgAnJyfKli3L/v37s13yu3nzJsOGDaN8+fLMmTMHV1fX+6pj27ZtbNq0iUaNGtG2bdts9d35bzs7O5o1a8aqVau4ceOGwpWIyGOiuwVFHpKfn1+2YAVw7Ngxzp49S3BwMADOzs40btzYFKwAEhMT2bJlC0FBQdkClLGnaurUqbi7u99XDVlZWXz++ec4OjoyatSof2ybkpLCypUrAShatOh9bV9ERB6ceq5EzCQ0NJQ33ngDOzs7evfufdc2UVFRDBw4kBs3bjBhwgTT4wkJCaxbt466deuyfv16jhw5goeHB40bN6ZJkyb3fM9t27Zx5swZXn31Vfz9/e/aZv369axdu5a9e/eSmJhIx44dCQgIeLSdFRGRe1K4EjGDpUuXMmHCBGxtbZkyZYpp3NOd9u3bx5AhQ7h+/Tr9+/fn5ZdfNj23fft20tPT2bZtG9u2bTM9vnLlSl599VVGjBhx1/ddvHgxdnZ29OjR467PGwwGxo4dy61bt4DbN1G88847D7+jIiLyr3RZUOQRGO8YHDNmDCVLluTHH3+8a0/TnDlzePXVV0lPT2fWrFkMGjQo2/Pnzp3DxsaGV199lQ0bNnD48GFWrVpFlSpVWLhwIadPn86xzatXr7Jnzx7q169P4cKF71qfjY0NW7duZe7cuTRu3JijR4/Ss2dPMjIyzPMDEBGRHBSuRB6SwWDgjTfe4Oeff6ZXr14sX76ckiVL5mg3a9YsPv/8c2rUqMG6deto1KhRjjYRERHkz5+fESNGULJkSZydnQkODmbMmDEA7NmzJ8dr1qxZg8FgoFOnTv9Yp4uLC/Xq1WPmzJm0aNGC48eP8/vvvz/kXouIyL9RuBJ5SL///js7d+6kY8eODB069K4z7sfGxjJr1izKli3L7Nmz8fb2vuu2XF1dSUxMzPF4wYIFgdtjsv5u9erVBAQEULdu3fuuuWPHjgCcOXPmvl8jIiIPRuFK5CHt3r0bgDfffPOebf766y9SU1Pp37//Py53VKhQIdLT0wkLC8v2+KlTpwDw9fXN9viRI0c4d+4cTZs2xcbG5q7b/P7777l582a2x5ydnYHbvVkiIvJ4aEC7yEOKiYnBwcGBr776iuvXr5Oeng6Ap6cnDRo0oFmzZkRHRwO37+rbvHkzSUlJwO2QU7FiRbp3746DgwONGjXi008/5csvv+TLL7/E3t6e2NhYPv/8c+zt7aldu3a2916zZg3APe8kTEhIYMyYMWzcuJFZs2bh6upKamoqM2bMwMbGhpo1az6uH4uIyH+ewpXIQypXrhwrV65k8eLFOZ4LCwujWbNmlCpVCkdHR9auXZujzR9//EHTpk0JCAigWLFiNG3alI0bN/L8888TEBBAWFgYcXFxDBgwAD8/v2yv/fnnnwkICLjn4qHu7u507dqVhQsX0qhRI0qXLs358+eJiIige/fudx0bJiIi5mFj0ArCT5xxbSKtLSh3SklJYcqUKaxbt46YmBgCAwPp1q2baZyUUVZWFq1ataJbt260b9/+ntszGAwsXLiQ5cuXEx4eTsGCBencuTO9e/e+56VEERG5t/v9/la4sgCFKxEREetzv9/fGtAuIiIiYkYKVyIiIiJmpHAl8ogyDZmWLuGBWFu9IiLWRncLijwiOxs7Rhz6lPPx4ZYu5V8V9yjKuCrDLF2GiEiepnAlYgbn48MJi9Os5yIiosuCIiIiImalcCUiIiJiRgpXIiIiImakcCUiIiJiRgpXIiIiImakcCUiIiJiRgpXIiIiImakcCUiIiJiRgpXIiIiImakcCUiIiJiRgpXIiIiImakcCUiIiJiRgpXIiIiImakcCUiIiJiRgpXIiIiImakcCUiIiJiRgpXIiIiImakcCUiIiJiRgpXIiIiImakcCUiIiJiRgpXIiIiImakcCUiIiJiRgpXIiIiImakcCUiIiJiRgpXIiIiImakcCUiIiJiRgpXIiIiImakcCUiIiJiRgpXIiIiImakcCUiIiJiRgpXIiIiImakcCUiIiJiRgpXIiIiImakcCUiIiJiRgpXIiIiImaU68LV1atXGTx4MNWrV6dmzZoMHz6ciIgI0/MxMTGMGjWKWrVqUbFiRdq3b8+ff/6ZYzvLly+nRYsWhISE0LBhQ6ZNm0Z6enq2NidPnqRPnz5UrVqVatWq8cYbbxAeHp6tTXJyMhMnTqR+/fqEhITQsmVL1q9f/3h2XkRERKyevaULuNPhw4fp27cvWVlZNG/enISEBH766SdCQ0P56aefSExMpFu3bly4cIGmTZvi7u7Ojh076NOnDwsXLqR69eoAfPnll8yYMYMqVarQpUsXTp48yfTp04mIiGDMmDHA7WDVqVMnXFxcePnll0lKSmLz5s107tyZNWvW4OXlRWZmJv3792fv3r0899xz+Pr6smfPHt555x0MBgMtWrSw5I9LREREcqFcFa5WrlxJiRIlmDx5Mv7+/gCUKFGCadOmERkZyeLFizl//jyLFi2iatWqAMTHx9O2bVu++OILli5dyrlz5/jqq6/o0qULo0aNMm37s88+Y8GCBfTq1YugoCBGjx6Np6cnK1aswMfHB4CePXvSunVrFi1axMCBA1m5ciW7d+9mypQpNGvWDIC0tDR69OjBF198QdOmTbG3z1U/QhEREbGwXJUMPvrooxyPJSYm4ujoiLe3Nz/99BMvvviiKVgBeHh40K5dOyZOnEh0dDRr1qzB2dmZQYMGZdvOa6+9xtdff822bdto0qQJBw8eZNy4caZgBVC2bFnq1KnDli1bGDhwIKtWreLpp582BSsAR0dHunXrxttvv01YWBgVKlR4qH01GAwkJSU91Gsl97CxscHFxcXSZTyw5ORkDAaDpcsQEbEqBoMBGxubf22Xq8LV3/3111989913vPjii8TFxXH9+nVq1qyZo11QUBAAly9fJiwsjJCQEDw8PLK18fb2xsPDw9QGoFatWjm2FRgYyL59+wAICwujd+/e//h+Dxuu0tPTCQ0NfajXSu7h4uJCcHCwpct4YOfPnyc5OdnSZYiIWB1HR8d/bZMrw5XBYGDhwoVMmjSJ4sWL8+6775oGo3t6euZob9zRrKws0tPTyZ8//1236+TkRGZmpmlbd2tnbAO3A9C/vd/DcnBwoFSpUg/9eskd7ucMJjcqXry4eq5ERB7QmTNn7qtdrgtXUVFRDBkyhJ07d9KhQweGDRuGq6srGRkZ2NraEhMTk+M1kZGRAHh5eeHj48P169dztMnIyCAmJgYvLy+8vb2B23ceurq65tiWl5cXAD4+PkRHR//j+z0sGxubHO8t8qRY46VMERFLu98T6lw1FUNqaiqdOnUiNDSU+fPnM2bMGFMAsbe3JyAggKNHj+Z43b59+3B1dSUgIIDAwEBCQ0PJyMjI1ubgwYNkZGRQpkwZ02W9e22rdOnSwO1LhMeOHbtrG0A9TyIiIpJDrgpX3333HeHh4cyePZvatWvneL5p06asXr2aa9eumR47e/YsGzZsoEGDBtjZ2dG0aVPi4uL49ttvTW0yMjKYNWsWzs7O1K5dG39/fypVqsTXX3+dbe6rlStXcvnyZRo3bmx6vx07dnD8+HFTm8jISL777jsqVapEwYIFH8ePQURERKxYrrosePjwYSpWrEjFihXv+ny3bt1YsWIFbdq0oVmzZmRkZLBx40ZsbW0ZMGAAACVLlqRFixaMGzeOffv2UaRIEXbt2kVoaChvv/22aZzVgAED6Nu3L61bt6Zu3bpcvXqVzZs3U7p0aV555RUAWrVqxYIFC+jWrRvNmzfH2dmZn3/+mZiYGCZPnvxkfigiIiJiVXJVuIqLi+PkyZPUqFHDNNbJwcGBMmXKMGfOHPz8/Pj222+ZMGECP/30EwaDgcqVKzN48GBKlixp2s748eMpXLgwq1ev5tdff6VIkSK8//77dO/e3dSmXr16zJo1i+nTp7N06VJcXV1p2bIlQ4YMMQ1Yd3V1ZfHixUyYMIFffvmF1NRUypUrx4QJE3j22Wef7A9HRERErIKNIRfdMrR//35+//33HI+7ubnRo0eP+7r90RoYx3qFhIRYuBIxl0473iAs7v7uIrGkp/KV4rt6MyxdhoiIVbrf7+9c1XNVvXp10xI2IiIiItYoVw1oFxEREbF2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uTZcRUZG0rt3bz744ANLlyIiIiJy33JluDpy5Aht2rThjz/+IC0tDYCEhASqVKlC2bJlc/zXuXPnbK/ft28fXbt2pXLlyjz77LMMHTqUW7duZWsTExPDqFGjqFWrFhUrVqR9+/b8+eefOWpZvnw5LVq0ICQkhIYNGzJt2jTS09Mf386LiIiIVbO3dAF3880331CoUCHs7e2xs7MDwN3dHWdnZwIDA6lfv76prYODA08//bTp3zt37qRv374UKlSIdu3aERUVxfr16zlx4gQrV67EwcGBxMREunXrxoULF2jatCnu7u7s2LGDPn36sHDhQqpXrw7Al19+yYwZM6hSpQpdunTh5MmTTJ8+nYiICMaMGfNkfygiIiJiFXJluJo0aRK2trY0b94cBwcH0+MGg4H69eszaNCgu74uMzOTkSNHUq5cORYvXoyLiwsALVu2pG/fvqxevZq2bdsyZ84czp8/z6JFi6hatSoA8fHxtG3bli+++IKlS5dy7tw5vvrqK7p06cKoUaNM7/HZZ5+xYMECevXqRVBQ0OP7IYiIiIhVypXhytb29tXKqKgo8ufPD0BWVhaxsbFER0fTu3dvjh8/TmpqKvXq1ePDDz/E29ubvXv3cuXKFcaNG2cKVgD169enVKlSbNmyhbZt2/LTTz/x4osvmoIVgIeHB+3atWPixIlER0ezZs0anJ2dcwS51157ja+//ppt27bRq1evh95Hg8FAUlLSQ79ecgcbG5tsf2vWIjk5GYPBYOkyRESsisFgwMbG5l/b5cpwBbd7oWJjYylYsCBwO2hlZWWxbNkyChQoQNOmTcnIyGD16tUkJyczZ84cwsLCclwmNAoMDOTSpUvExMRw/fp1atasmaONsSfq8uXLhIWFERISgoeHR7Y23t7eeHh4cPny5Ufav/T0dEJDQx9pG2J5Li4uBAcHW7qMB3b+/HmSk5MtXYaIiNVxdHT81za5NlzFxMSQlZVlClcREREAFC5cmGXLluHr6wtAxYoVGTlyJNevXyc9PR13d3fTOK07OTk5kZmZaRqM7unpmaON8QeWlZVFenq6qdfsXtt6FA4ODpQqVeqRtiGWdz9nMLlR8eLF1XMlIvKAzpw5c1/tcm24SkhIADAFHDc3NwoWLMiUKVNMwQqgWrVqAISHh+Pt7U1CQgKZmZk5AlZkZCReXl54eXlha2tLTExMjveMjIwEwMvLCx8fH65fv56jTUZGBjExMXh5eT3S/tnY2ODq6vpI2xB5WNZ4KVNExNLu94Q6V07FAGBvfzv3GXuaihUrxh9//EGlSpWytTNennNxcSEoKOiul9tSUlI4cuQIpUuXxt7enoCAAI4ePZrjPfft24erqysBAQEEBgYSGhpKRkZGtjYHDx4kIyODMmXKmG1fRUREJO/IleEqMzPTdNnt6tWrpKWlkZaWxt69e7NdjouOjmby5MkUKFCAsmXLUrVqVXx9fZk9e3a2Sx5z584lJSWFxo0bA9C0aVNWr17NtWvXTG3Onj3Lhg0baNCgAXZ2djRt2pS4uDi+/fZbU5uMjAxmzZqFs7MztWvXftw/BhEREbFCufKyYNeuXTl48CAAo0ePZv369bz//vu8+uqrlClThlq1ahETE8P27duJjo7m888/N03ZMGDAAEaNGkXHjh2pWrUqZ8+eZfv27dSqVYt69eoB0K1bN1asWEGbNm1o1qwZGRkZbNy4EVtbWwYMGABAyZIladGiBePGjWPfvn0UKVKEXbt2ERoayttvv33P8VgiIiLy32ZjyIWjWs+ePcvVq1dNvU+BgYEEBgby66+/MnPmTE6ePImdnR0hISH873//y3Hn38qVK5k/fz4XLlzA09OTpk2b8vbbb+Pu7p7tPSZMmMD+/fsxGAxUrlyZwYMHU6FCBVObtLQ0pk2bxurVq4mKiqJIkSJ07tyZ7t27P9L+GS9JhoSEPNJ2JPfotOMNwuLub6CjJT2VrxTf1Zth6TJERKzS/X5/58pwldcpXOU9ClciInnf/X5/58oxVyIiIiLWSuFKRERExIwUrkRERETMSOFKRERExIwUrkRERETMSOFKRERExIwUrkRERETMSOFKRERExIwUrkRERETMSOFKRERExIwUrkRERETMSOFKRERExIwUrkRERETMSOFKRERExIwUrkRERETMSOFKRERExIwUrkRERETMSOFKRERExIwUrkRERETMSOFKRERExIwUrkRERETMSOFKRERExIweOlylpKSYsw4RERGRPOGhw1Xz5s358MMPzVmLiIiIiNV76HB18+ZNrl27Zs5aRERERKye/YO+ICwsjLCwMFxcXDhz5gyLFi0iNTWVtLQ003/p6enY2tpSvXp1nn/++cdRt4iIiEiu9MDhqnfv3ty6dQsbGxvi4+MZN27cPdv+8ccfClciIiLyn/LA4WrRokVERkYyaNAgypYty4cffoijoyNOTk6m/7WxsSEtLQ0XF5fHUbOIiIhIrvXA4apkyZKULFmS5ORk/Pz8CAoKums7BweHR61NRERExOo8cLgyat++PbVq1TJnLSIiIiJW76HD1fDhw+/5XHp6OtevXyd//vzky5fvYd9CRERExOo8dLiKi4tjyZIlHD16lLi4ODIzM8nKyiIqKopr166RlZWFn58fv/32mxnLFREREcndHjpcvf766xw4cIBixYpRsGBBHBwcsLe3x9fXl5o1a+Lv70+1atXMWauIiIhIrvfQ4er48eNUqlSJ77//3pz1iIiIiFi1h56hvWbNmpw4cYKjR4+asx4RERERq/bQ4erjjz+mcOHCdO/enZkzZ5KQkGDOukRERESs0kNfFpwzZw7Ozs4kJyczbdo0Zs+ebRpr5erqSkxMDCVKlKB3797mrFdEREQkV3vocJWeno6TkxOVKlUiLS2NxMREDh8+zJ9//klGRgYeHh5Ur15d4UpERET+Ux46XI0aNcqcdYiIiIjkCQ8drq5cucKNGzdwdXXFzc0NR0dH03NZWVmkpqbi7e2tSURFRETkP+Whw1Xnzp25efPmP7YpWLAgO3bseNi3EBEREbE6Dx2uFi5cyMmTJ4mLiyMtLY3MzEwMBgMAGRkZTJo0idq1a5utUBERERFr8NDhKigoiKCgoHs+/8MPP2gOLBEREfnPeeh5rv6Nv78/ly9fflybFxEREcmVHilcZWZm3vXxhIQELl68iLe396NsXkRERMTqPPRlwZdeeolz587h5+eHj48PACkpKURHRxMVFUVWVhYffvih2QoVERERsQYPHa769OnD/v37uXnzJikpKTg6OuLq6krBggUpXLgwzz77LMHBweasVURERCTXe+hw1bJlS1q2bGnOWkRERESs3kOHK6O4uDgOHTrEzZs3cXJyokiRIlSuXBlb28c2Vl5EREQk13rocJWQkMCHH37Ipk2byMjIMD1uY2ODv78///vf/2jXrp1ZihQRERGxFg8droYOHcq2bdto3bo1LVu2xNfXF4CTJ08yc+ZMRo0aRVpaGl26dDFbsSIiIiK53UOHq507dxIcHMy4ceOyPV6iRAlq165Ns2bN+PrrrxWuRERE5D/loQdG+fj4EB8ff9fn8uXLR7FixYiKinrowkRERESs0UOHq65du3Lp0iXeeustLl68mO255cuXc/jwYWrUqPHIBYqIiIhYk4e+LNizZ0/i4+OZN28emzdvxt/fH09PT65du0Z0dDSBgYGMHj3ajKWKiIiI5H6PNBXDW2+9RdeuXVm1ahWnT58mIiKCwMBAnnnmGVq3bo2zs7O56hQRERGxCg8drmJiYvj4449p3bo1vXv3zvbcN998w6uvvsrcuXPJly/fIxcpIiIiYi0eeszVjBkz2LBhw10nCy1SpAiHDx9m3rx5j1SciIiIiLV56HC1ZcsWgoODqVWrVo7nmjRpQqlSpVi3bt0jFSciIiJibR46XMXFxWEwGO75fP78+TUVg4iIiPznPHS4atWqFSdOnODdd9/l1q1b2Z67dOkSR48eJTg4+JELFBEREbEmDz2gfcSIEWRkZLB8+XI2bdpE48aNqVChAnFxcaxYsYLMzEzeeustc9YqIiIikus9dLiyt7dnzJgxtGnThgULFrBjxw42btwIQOnSpfn00081iaiIiIj85zzSPFcAlStXZurUqRgMBm7duoWDgwP58+c3R20iIiIiVueRw5WRjY0NBQoUMNfmRERERKzSQw9of9wiIyPp3bs3H3zwgaVLEREREblvuTJcHTlyhDZt2vDHH3+QlpaW7bnly5fTokULQkJCaNiwIdOmTSM9PT1bm5MnT9KnTx+qVq1KtWrVeOONNwgPD8/WJjk5mYkTJ1K/fn1CQkJo2bIl69evz1HL5s2beeWVV6hYsSJ16tThk08+ITEx0fw7LSIiInlCrgxX33zzDYUKFSIgIAA7OzvT419++SUjR47E3d2dLl26EBQUxPTp0/n4449NbU6ePEmnTp04ceIEL7/8Ms899xy7d++mc+fOREdHA5CZmUn//v2ZP38+lSpVokOHDhgMBt55551sE5/++OOPDBgwgLS0NDp37kzFihVZsmSJ7oIUERGRezLbmCtzmjRpEra2tjRv3hwHBwcAzp07x1dffUWXLl0YNWqUqe1nn33GggUL6NWrF0FBQYwePRpPT09WrFiBj48PAD179qR169YsWrSIgQMHsnLlSnbv3s2UKVNo1qwZAGlpafTo0YMvvviCpk2bkpiYyNixY2nUqBHTpk3D3v72j2rp0qWMGTOGXbt2UbNmzSf8kxEREZHcLleGK+N6hVFRUaY7D9esWYOzszODBg3K1va1117j66+/Ztu2bTRp0oSDBw8ybtw4U7ACKFu2LHXq1GHLli0MHDiQVatW8fTTT5uCFYCjoyPdunXj7bffJiwsjNDQUJKTkxk+fLgpWAG0b9+eKVOmsGXLlkcKVwaDgaSkpId+veQONjY2uLi4WLqMB5acnPyPKyyIiEhOBoMBGxubf22XK8MV3L50FxsbS8GCBQEICwsjJCQEDw+PbO28vb3x8PDg8uXLhIWFAdx1vcPAwED27dtn2lbv3r1ztAkKCgLg8uXLnDx5koCAAIoVK5atjYODA4ULF+by5cuPtH/p6emEhoY+0jbE8lxcXKxyJYLz58+TnJxs6TJERKyOo6Pjv7bJteEqJiaGrKwsU7hKT0+/5/xZTk5OZGZmmga2362dsY1xW56enjnaGH9gWVlZpKWl/ev7PQoHBwdKlSr1SNsQy7ufM5jcqHjx4uq5EhF5QGfOnLmvdrk2XCUkJAD/F5R8fHy4fv16jnYZGRnExMTg5eWFt7c3cDuYubq6ZmsXGRmJl5eXaVvGwe1/bwPg5eWFj48PMTExd60tMjKSwMDAh9ux/8/GxiZHjSJPijVeyhQRsbT7PaHOlXcLAqZxTsbeqMDAQEJDQ8nIyMjW7uDBg2RkZFCmTBnTZb2jR4/m2N6+ffsoXbq0aVvHjh27axuAUqVKERgYyJUrV4iKisrW5sqVK1y5csW0LREREZE75cpwlZmZabrsdvXqVdLS0mjatClxcXF8++23pnYZGRnMmjULZ2dnateujb+/P5UqVeLrr7/ONvfVypUruXz5Mo0bNwagadOm7Nixg+PHj5vaREZG8t1331GpUiUKFixI48aNcXBwYPbs2dlqmz59OjY2NqZtiYiIiNwpV14W7Nq1KwcPHgRg9OjRrF+/niVLltCiRQvGjRvHvn37KFKkCLt27SI0NJS3337bdPlwwIAB9O3bl9atW1O3bl2uXr3K5s2bKV26NK+88goArVq1YsGCBXTr1o3mzZvj7OzMzz//TExMDJMnTwbAw8ODnj17Mnv2bM6cOUOZMmU4cuQI+/fvp127dpQsWdIyPxwRERHJ1WwMuXBU69mzZ7l69appwG1gYCCBgYGkpaUxbdo0Vq9eTVRUFEWKFKFz585079492+t//fVXpk+fzunTp3F1daVBgwYMGTIk29qHN27cYMKECfzxxx+kpqZSrlw53nzzTWrXrm1qYzAYmD9/Pt9//z3Xrl3D19eX1q1b079/f9P8Ww/DeNkyJCTkobchuUunHW8QFnd/Ax0t6al8pfiu3gxLlyEiYpXu9/s7V4arvE7hKu9RuBIRyfvu9/s7V465EhEREbFW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9pYu4GF07tyZAwcO5Hg8X758bNq0CW9vb65evcrEiRPZuXMnaWlpVKpUiffee4/y5cub2mdkZDB//nxWrFjBtWvXCAgIoGvXrnTr1i3bdvft28fUqVM5duwYTk5ONGjQgPfeew8fH5/Hvq8iIiJiXawyXBUsWJD8+fPTqVMn02N2dnYEBgbi5eXFjRs36NChA0lJSTRr1gwbGxu2bdtGt27d+PHHHylevDgA77//Pj/99BN16tShYcOG/PXXX3zyySckJyfTt29fAHbu3Enfvn0pVKgQ7dq1IyoqivXr13PixAlWrlyJg4ODRX4GIiIikjtZZbgyGAyUKFGCQYMG3fX5iRMnkpKSwg8//GAKUgMGDKBFixbMmjWLzz77jF27dvHTTz/x7rvv8tprr5m2+8477zB79mw6duyIm5sbI0eOpFy5cixevBgXFxcAWrZsSd++fVm9ejVt27Z9MjstIiIiVsEqx1xFR0fj6OjI8OHDadCgARUrVqRDhw4cO3aM5ORkfv75Z7p162YKVgB+fn60aNGCzZs3A7By5UqKFi1Kz549TW1sbGzo2bMnCQkJ7Nq1i71793LlyhWGDBliClYA9evXp1SpUmzZsuXJ7bSIiIhYBavsuYqMjOTcuXM4OjrStGlT8ufPzy+//EKfPn2YPn066enp1KpVK8frAgMDSUpKIioqirCwMJ555hns7OyytQkKCgLg8uXL2Nra4uDgwNNPP33XbV26dOmh98FgMJCUlPTQr5fcwcbGJlvwthbJyckYDAZLlyEiYlUMBgM2Njb/2s4qw1VERAQODg58/fXXPPPMM8DtQe7Nmzdn7969AOTPnz/H65ycnADIysoiPT39H9tkZmaSmZmJu7t7jgBmbJeZmfnQ+5Cenk5oaOhDv15yBxcXF4KDgy1dxgM7f/48ycnJli5DRMTqODo6/msbqwxXhQoVomPHjqZgBVCiRAm8vb1NgScmJibH6yIjI7G1tSVfvnz4+PjctU1ERAQAXl5e2NjYkJCQQGZmZo6AFRkZiZeX10Pvg4ODA6VKlXro10vucD9nMLlR8eLF1XMlIvKAzpw5c1/trDJcrVu3LsdjiYmJxMTE4OjoiIuLC0ePHs1xOW/v3r0EBQXh6OhIYGAgR48ezbGdffv2AVCmTBnS09NNPUwVKlQwtUlJSeHIkSO8/PLLD70PNjY2uLq6PvTrRR6FNV7KFBGxtPs9obbKAe0HDhwgISHB9O+MjAw++eQTMjMzqVevHg0bNmTp0qXEx8eb2uzevZt9+/bRuHFjAJo2bcqpU6fYunWrqU1iYiLz58/H19eXkJAQqlatiq+vL7Nnz852lj937lxSUlJM2xIRERExsrqeq8zMTAYMGICdnR3PPfcctra27N69mzNnztClSxeeeuop+vXrR7t27WjVqhVNmjQhNjaWjRs3UqBAAXr16gVA7dq1qVq1KgMHDqRZs2Z4e3uzbds2Ll26xGeffYat7e3cOWDAAEaNGkXHjh2pWrUqZ8+eZfv27dSqVYt69epZ8kchIiIiuZCNwQoHXpw9e5aJEyeyb98+UlNTKV68OB07dqRz586mLrtDhw7x+eefc+zYMezt7alRowbvvvsugYGBpu0kJCTw2WefsWXLFuLj4ylRogR9+vShRYsW2d5v5cqVzJ8/nwsXLuDp6UnTpk15++23cXd3f6j6jZcjQ0JCHvInILlNpx1vEBZ3f9fiLempfKX4rt4MS5chImKV7vf72yrDlbVTuMp7FK5ERPK++/3+tsoxVyIiIiK5lcKViIiIiBkpXImIiIiYkcKViIiIiBkpXImIiIiYkcKViIiIiBkpXImIiIiYkcKViIiIiBkpXImIiIiYkcKViIiIiBkpXImIiIiYkcKViIiIiBkpXImIiIiYkcKViIiIiBkpXIlFZGVlsWjRIpo2bUrlypVp1aoVP/30k+n5ZcuWUa5cOcqWLZvjv7p165KSknLX7aakpNCvXz/q1atHQkJCjuf/+OMPOnbsSOXKlalTpw4TJkwgNTX1ce2miIj8B9lbugD570lOTmbgwIFs376dggULUrFiRY4cOcLQoUNJSEiga9eu+Pj4kJWVRbly5fDz8zO91sHBgeDgYJycnO667S+//JLffvsNgBs3buDu7m56buPGjbzzzjs4OTlRsWJFbty4wfz58zl16hRz587F1lbnGiIi8ugUruSJmz9/Ptu3b6dXr1688847ODg4cPXqVVq3bs2KFSvo2rWrKTy98cYbPPfcc/e13VOnTrFw4ULy5ctHXFxctudiY2MZOXIkRYsWZeHChfj7+wMwadIk5s6dy7p162jZsqV5d1RERP6TdKouT1zbtm1ZtGgRQ4cOxcHBAYDChQtTsGBB079jY2MBKFCgwH1t02AwMHr0aOzt7enRo0eO51esWEF8fDyjR482BSuAt956C29vb1asWPGIeyUiInKbwpU8cX5+fjz77LPZHjt27Bhnz54lODgYgFu3bgFw5swZunXrRo0aNahWrRpDhgwxBa87/fjjjxw4cIAePXpkC09G27dvJzAwkFq1amV73NHRkaeffprDhw+TmZlprl0UEZH/MIUrsbjQ0FDeeOMN7Ozs6N27NwCRkZEAfPDBBxw9epRSpUoREBDA2rVrGTx4cLbXR0dHM2nSJAoUKECfPn3u+h6nTp0iJCTkrs8FBASQmppKTEyM+XZKRET+sxSuxKKWLl1Khw4diI2NZcqUKQQGBgIQFRUFQHBwMFu2bGHJkiWsWbOG7t278/vvv3Pq1CnTNiZNmkR0dDSDBg3KNoD9TvHx8fj6+t71OeP4royMDHPumoiI/EcpXIlFGO8YHDNmDCVLluTHH3+kSZMmpucDAwMpXbo0c+bMyTbuqnv37gAcPHgQgF27dvHjjz8SEhLCK6+8cs/3s7W1vedlP+OUDc7Ozo+8X2Ld/m2KEKPFixfTtGlTKlasSLNmzVi2bFmONpmZmSxcuJCWLVsSEhJCjRo1+OSTT0hKSsrR7ttvv+XFF1+kSpUqvPTSSyxatEhhX8SK6W5BeeIMBgNvvPEGO3fuzHbH4J369u1L3759c7zWOC1DREQESUlJDB06FIPBQP78+Rk3bhwAZ8+eBWDevHnUrFmTli1b4unpaRrH9XdRUVE4OjqSL18+c+6mWJn7mSIE4OOPP2bJkiUUKFCAqlWrcurUKUaNGkV0dDT9+/c3bW/YsGGsWbOGAgUKULlyZU6fPs3ixYsJCwvjm2++wd7+9uF35MiR/PjjjxQoUICKFSty5swZxo4dy/nz5/nwww8t8rMQkUejnit54n7//Xd27txJx44ds90xeD+uXbsG3O5lioqKwtbWFltbW/744w8WLVrEokWL2LlzJwCrVq3im2++ASAoKIjTp0/fdZt//fUXgYGB2NjYPNqOiVW7c4qQX3/9lUWLFrFhwwY8PT1Nd5Pu2rWLJUuW0LhxY7Zt28Y333zD1q1befbZZ5k+fTqXL18GbvesrlmzhtatW/Prr7+yePFitm7dSu3atdm3bx/Lly83vW+RIkXo2bMnW7duZeHChWzbto1atWqxYsUKEhMTLfKzEJFHo3AlT9zu3bsBePPNN+/ZJjMz864zp69duxaAcuXKUaRIEX777TdCQ0M5efKk6b/x48cDsH79elauXAlAtWrVOHXqFOHh4dm2FxoaypUrV3j66afNsm9ive5nipAFCxbg6urK+PHjTWP1XFxcGDZsGOnp6aZLiDt27ABg6NChODo6AuDm5sbnn39Ovnz5+Pnnn03v+/rrrzNs2DDTZWknJyeaNGlCenq6aeyhOc2dO5eaNWvmWMFg+/bttG7dmpCQEJo0acKXX35Jenp6jtevW7eOV155hcqVK9O0aVOmT59OcnLyPd8vLCyMJk2amCb3Ffkv0GVBeeJiYmJwcHDgq6++4vr166YDuKenJw0aNKBZs2aMGDGC48ePs2jRIry9vYHbS9fMmzePgIAAatas+UDv2apVK+bOnctHH33EzJkzcXR0JCEhgY8++giA1q1bm3cnxer4+fllWw0A/m+KkHbt2pGWlsaff/5Jq1atyJ8/f7Z2wcHBeHt7m8YC3rp1Czc3N7y8vLK18/LyokqVKly8ePGedcTFxbF+/XpcXFzueRPGw0hNTWXEiBGsW7cOIFtP7Y4dO+jfvz8eHh5UqVKFy5cvM2PGDJydnbNdnp8xYwZffvkl+fLlo1KlSly6dIlp06Zx5MgR5syZk+M9L168SK9evUhPT6d48eJm2xeR3E7hSp64cuXKsXLlShYvXpzjubCwMJo1a0aNGjX46aefaNKkCSEhIcTGxhIaGoqzszMTJkzAzs7untu/2+W9EiVK0Lt3b+bMmUOjRo0oWbIkYWFhxMTE0LZtWypWrGjWfRTr9/cpQi5cuEB6ejqVKlW6a/vChQtz/fp1APLnz09iYiIXL1403QFrlJSUhIeHR47XL126lM2bN3Pw4EFSU1MZPHjwPZd5ehiTJk1i3bp1eHl5ER0dbRrzBTBlyhT8/PxYuXIl3t7eZGZm8sorr7Bq1aps4crPz482bdowdOhQPD09yczM5P3332fVqlWcP38+W4CKioritddeIzk5mXnz5uX4OYjkZbosKE9ct27dCAsLy3Ypz/jf6tWrgds9SV988QVBQUEcOnSIq1ev0qRJE5YtW/avl/BKliyJl5cXPj4+2R4fPHgwI0aMwM3NjYMHD5IvXz7eeecdxowZ89j2VazT3aYIMS6pVLBgwbu+xsnJyXSHX6NGjQAYMGAA+/fvJyUlhbCwMF5//XX27duXY+WBmJgYPv30U3bt2kVqaioNGzY03RlrLq1bt2b69Om0b98e+L+TkKysLEJDQ3n++edNvcR2dnZUq1aNq1evZttG27ZtGT9+PJ6enqZ2zZo1A26v5XmnDz/8kBs3bjB79myqVatm1n0Rye3UcyW5VvPmzWnevPkDv65ixYqmcV1/9+qrr/Lqq68+ammSRyUnJzNs2DB+/vlngoODmTRpEiVLlgQw9Zbea0qP+Ph407ipqlWr0qdPH+bOnUuXLl1MbYyBpmrVqtle6+npyc6dO9m7dy8LFizg119/5Z133mHmzJlm27fg4GCCg4PZtWsXdnZ2prFgtra2ODs7mwbjw+05344ePZrj8uffpaSkmMY1Fi1a1PT4nj17+OWXXxg6dCjPPPOM2fZBxFooXImI8O9ThBh7a+41yDw6OpoyZcqY/j1kyBCee+451q9fz/Xr1wkODubGjRt8++231KlTJ8fr8+XLR5MmTWjYsCHdunVj69atnDp1Kts2zSE6Otq0L0YtWrRg+fLl9O7dm1q1arF27VrCwsIYOXLkXbexfv161q5dy969e0lMTKRjx44EBASYnv/+++9xdXXF29ubd999l9TUVCpWrEiHDh3ueklUJK9RuBIRIecUIX8XEBCAg4NDttUBjK5cuUJERATPP/98tscrVapkGqMVGRnJCy+8QPny5U1raN6NnZ0d7du358CBA5w5c8bs4SoqKirHJfOhQ4fy66+/8scff/DHH38AUKFCBZo2bZrj9QaDgbFjx5rmjQsJCeGdd94xPZ+ens727dtN89AZbdq0ieXLl7Ns2bIcA/1F8hqNuZInwpBlXYsiW1u98uj+bYoQR0dHQkJC+O2338jKysr23ObNmwHuOR4wISGBt956i4SEBIYMGWJ6PCMjg4ULF+aYz8p4edHFxeXhduYfxMTEmMZWGX344YdERERQvnx5Pv74Y2rXrs2xY8do3759jp46Gxsbtm7dyty5c2ncuDFHjx6lZ8+epvFmN27cIDExkYoVK7JgwQIOHDjAjh07eP3117l48SJz5841+z6J5DbquZInwsbWjogf3iY94oylS/lXDgVLUbDtFEuXIU/Y/UwR0qZNGz744ANmzpzJgAEDgNsrAnz11Vd4eXnRoEGDbNvMyspiy5YtTJo0iYsXL/Lmm29Sq1Yt0/MXLlxg3LhxHD16lE8//RR7e3vi4uKYN28eLi4uOcZmmUNSUlK28VGnTp1i3bp1vPDCC3zxxRemnrOJEycyb948li9fnm3mebgd+urVq0e9evUYPHgw69at4/fff6dhw4amRdf/97//mfbV3d3dNPv9vcZDiuQlCldWYO7cucyfP5/NmzdnW5j47NmzTJkyhV27duHk5ESdOnUYNGgQhQoVyvb63377jfnz53Ps2DGysrKoVasWw4cPz3aABbh58yaffvop27dvx97enipVqvD+++/naPew0iPOkHbtuFm2JWJu9zNFSJs2bVi5ciXTpk1j/fr1+Pj4cPjwYdLS0pgwYUK2nqZly5Yxc+ZMrl+/jre3NxMmTODll1/Ott1SpUrRpEkT1q5dy549ewgKCuLUqVPExMQwfPjwfx1Q/jBsbGyyTVeyf/9+4HaP3Z1TnPTq1Yt58+Zx/Pg/f2Y7duzIunXrOHPmDA0bNjT9DO42u7yvry/nz583x26I5GoKV7nYP036t337dt5++21SUlKoVKkScXFx/PTTT+zbt4+1a9fi5uYGwIoVK/jggw9wdXWlbNmyREVFsXXrVg4fPswPP/yAv78/cPtstlu3bly8eJGQkBBsbW357bffCA8PZ82aNf84r5RIXtCtWze6dev2j23s7OyYN28ekydPZtOmTVy5coUyZcrQv39/nnvuuWxtd+7cibOzM++++y4dO3bMdmJ0pylTpjBz5kzWrl3LoUOHKFq0KEOHDqVNmzZm27c7eXh4ZJud3TjFxN8HuRs/83fOvv7999/TqFGjbJOb/v0SpvHk7ujRo7z00kumdllZWZw+fZrChQubcW9EcieNucrF7pz0DzBN+peens6bb76Jl5cXP/zwA99//z0bNmygd+/eXLlyhV27dgG3D4oTJkygXLlybN68me+//55ffvmFfv36ERkZyYQJE0zvtXLlSi5cuMDkyZNZsWIFy5Yt47333uPMmTMcO3bsye+8SC7l5ubGyJEj+eOPPzhy5Ag//vhjjmAF8OWXX7Jp0yZee+21ewYrAAcHBwYOHMiWLVs4duwYGzdufCzBau/evYwdO5abN29y+vRpxo8fT3h4uOkEa+HChdnaG3vwypYtC9weNzZmzBjeffddkpKSgNsngDNmzMDGxsa0akL+/PmpVq0aq1at4sKFC6btzZ07l8uXL1OvXj2z75tIbqNwlYvda9I/BwcHpk+fzsqVKylfvrypvXGWcePt43/99Rfx8fH873//yzZp4aBBg6hevTrbtm0jLS0NgOPHj5MvX75s80oZ56e5cuXKY9xLEXkSVq9ezaJFi7h58yYREREsWbKE48eP8/zzzxMYGMjcuXNp1KgRPXv25LnnnmP69OkULFjQNC+cu7s7Xbt2Zffu3TRq1Ihu3brRuHFjfv31V7p162aaDwygX79+xMfH06pVK7p3784LL7zA5MmTKVWqVLZ5vx6ne62hGB4eTrt27fjiiy8e6HV/b/PCCy+Yjp8if6dwlYsFBwfz3HPPkZCQkG3SP4B69erl6MZfs2YNtra2pjNN48DSIkWKZGtnY2NDw4YNSU1NJTo6GrjdpZ+SkkJERISpnXGdtL+/j4hYn7Fjx2ZbDeH48eM0bdoUFxcXvv32W7p164aNjQ0HDhzAYDDQsWNHVq5cme0S4PDhwxk+fDje3t789ddfODo68u677zJixIhs71W/fn2mTp1qWmEhPj6e9u3bs3jxYlxdXR/rfhqXDpo0aRJRUVHZhlPs3r2btm3bcuTIkRzB6J9ed6dFixYxadIkihcvnu2YLHInjbmyAneb9O9OGRkZfPbZZ2zdupU2bdqYxjwYB8OeOHEiWw8XYOrWz5cvHwAvvvgi3377Le3ataNz586cOnWKDRs2UKVKlX9dbkbkzJkzTJ8+nT179hAfH89TTz3F4MGD77rAtrE3tVq1agwaNOiu21u8eDFLly7l6tWrBAQE0KNHDzp06GD2urMyDdja3f1LNDd6XPUWKFCADz74gA8++OAf29nY2NCjRw969Ojxr9t84YUXeOGFF8xU4f271xqKERER9OnTxzQe9e/jSP9p7UWjTZs2MX78eKpVq8bkyZMf/86I1VK4sgJ3m/TP6OrVqwwZMoQDBw5Qu3ZtRo0aZXquWrVq5M+fnwkTJuDm5kbdunVJSkpi8eLFzJ8/Hzc3N9Mg1GrVqtGpUye+/fZbPv/8c+D25cU33ngj2yzVIn8XFhZGp06dSE1NpUyZMhQuXJhjx47x2muvMWPGjGzTE6SkpNCnTx/++uuve14e+vjjj1myZAkFChSgatWqnDp1ilGjRhEdHZ1jSoBHZWtnw7px57h1KcWs230cfIo502JECUuXkeu1bt2aZ555hqNHjzJ79mxTD5SPjw8jRoygfv36NGzYEFtb2/t6ndHNmzcZNmwY5cuXZ86cOY+9B06sm8KVFbjbpH9we0bpIUOGkJiYyKBBg+jbt2+2A4abmxvjxo3jnXfeuWsPQZUqVUz/f8eOHSxbtgwPDw/69OlDdHQ03333HX369GHKlCl3nalZBOCzzz4DYPny5VSoUAGAbdu28dZbb/Hhhx+yZcsWHBwcyMrKYvDgwRw6dIgRI0aYFvy9065du1iyZAmNGzfmiy++wMnJieTkZPr168f06dNp0aJFjsvcj+rWpRRunk4y6zbFcv5pDcVOnTqZJkU13uX4b68zMvZUTZ069R9vUBABjbmyCklJSTnW49qzZw/9+/fH3d3dNMnf38/EAJo0acKmTZt4/fXXadasGT179jStF1a3bl1TuylTpuDu7s6qVavo168fw4YN49tvv8XR0fGeAz9FUlNT2bNnD23atDEFK4BGjRrx2muvcf36df766y8Ali5dypYtWxg8ePA9F89esGABrq6ujB8/HicnJ+D2eMBhw4aRnp7OTz/99Lh3SfKIew2nMI4zvddQi7u9LiEhgXXr1lGjRg3Wr1/PgAEDGD58OFu2bDFz1ZJXqOfKCvx90j+Azz//HAcHB7755pt/neTT39+fgQMHArfnmuncuTNOTk6mOWiSk5M5fvw4vXr1yrat8uXL8+yzz7Jjxw4SEhJ0tiY5xMTEkJGRcdfepEaNGjFr1iyuX79ObGws06ZNo2HDhvTt2/eu20pLS+PPP/+kVatWOSbPDA4Oxtvb23SThfy7rKxMbG2tZ346c9d7r+EUxnB1r6EWd3vd9u3bSU9PZ9u2bWzbts30+MqVK3n11VdzDOgXUbiyAn+f9C8xMZEjR47QoUOHB5o93WAwMH78eA4dOsT//vc/0wHEOIng3RZTNQ76TElJUbiSHDw8PLC1tb3rLN533jSxYcMGYmNjefrppxkzZgzXr1+nePHidOjQgWLFigG3l4JJT083LXT8d4ULF+b69euPb2fyGFtbO9ZP7M+t8NOWLuVf+RQtzYvvfmXWbd5rOEVMTMzt97xHuLrb686dO4eNjQ3du3enQ4cOBAQEcO7cOcaMGcPChQtp164dpUuXNmv9Yt0UrnKxvXv3snnzZm7evMmNGzcYP348Xbt2xd7eHoPBwPnz5xk2bBgxMTEYDAbs7OwoUaIEPXr0yDavFdyeLfnzzz9n165d1K5dmzfeeMP0nJeXFy4uLqxZs4a2bduaDiynTp1i9+7dFCxY8J4HIvlvc3V1pWbNmqxdu5agoCA6dOiAi4sLGzduZNKkScDtO9EWLVoE/N/4LKNvv/2Wr7/+mqpVq5pCfsGCBe/6Xk5OTsTHxz/Gvcl7boWf5ubZI5YuwyL+voaikXFZnnudLN7tdREREeTPnz9bD1VwcDBjxozhpZdeYs+ePQpXko3CVS62evVqfvjhB9O/lyxZQpUqVWjUqBF+fn7s2bMnx2t+++03KlSoYBqAvn//fsaOHcuJEydwcHDgtddeY+DAgdnuAHR0dKR79+7Mnj2bxo0bU6FCBZKSkjh58iTp6emMGjXqnnO+iHz44Yd0796dadOmMW3aNNPjNjY2uLq6UqZMGc6fP0/BggUZMmQIdevWxd7enp07dzJixAjGjRvHDz/8YOolzczMvOv7xMfH5xiELHIvdxtOYXz8zv+9n9e5urreda1E44nAP004Kv9NCle52NixYxk7duxdn9uxY8d9bSM0NJQbN27QrVs3evbsSUBAwF3bDRo0iGLFivHtt99y/PhxHB0dqVatGv3797/rXEUiRoGBgWzcuJEVK1Zw7NgxHB0dqVmzJh999BHVq1fHwcGBiIgIunTpkm3h4ubNm3P06FEWLFhAQkKCaRCx8W6uv4uOjqZMmTJPYI8kL/j7cAoj49x+9wpEd3tdoUKFSE9PJywsjKeeesr0+KlTpwCyTbQqAgpXed79LEYLt8/W2rZtS9u2bZ9AVZLXuLq6ZrsDcOLEicTFxdGuXTvT8/c68zcYDCQmJhIQEICDg4PpC+tOV65cISIigueff/7x7YTkCfcaTuHr68u8efM4ceIEAPPmzeP06dN07NjxH19XtGhRGjVqxKeffsqXX37Jl19+ib29PbGxsXz++efY29tTu3ZtS+6y5EIKVyJiVps2bWL+/PlUr16dRo0aAbfP/I8ePZqj7alTp3BwcMDLywtHR0dCQkL47bffGDFiRLapRTZv3gyg1QLkX91rOEVGRgbz5s0z3Wixbds2rl27ZgpX93pd0aJFKVasGE2bNmXjxo08//zzBAQEEBYWRlxcHAMGDMDPz+/J7qTkegpXImIWN27cYNasWXz//ff4+/ubBrQDNGzYkFmzZrFx40bT5KF79uxh3bp11KxZ0zRhY5s2bfjggw+YOXMmAwYMAODs2bN89dVXeHl5ZZvtXeRu/mk4xaFDhx7qdQCffvophQoVYt26dRw6dIjAwEAGDx5sCmcid1K4ykUyswzY2VrPwHFrq1cej4iICN5//33++OMPMjMzady4MaNHj842DqVTp0589913DBo0iG+++cY0fsXJyYkhQ4aY2rVp04aVK1cybdo01q9fj4+PD4cPHyYtLY0JEyaYlmsSedKcnZ0ZNmwYw4YNs3QpYgUUrnIRO1sbBk2O4OzldEuX8q9KFnHgi3fufsu8/Ldcu3aNw4cP07hxY3r16pVtWSUjPz8/Fi5cyGeffcahQ4ewsbGhdu3aDB48mLJly5ra2dnZMW/ePCZPnsymTZu4cuUKZcqUoX///jz33HNPcrdERB6awlUuc/ZyOsfPpVm6DJH7VrFixbtOC/J3Tz31FPPnz//Xdm5ubowcOdK0TJOIiLXR2oIiImJVDFkGS5fwQJ5kvXPnzqVmzZr3nGoiKyuL4cOHU7NmTS5evPjE6jKnv/76i0qVKlG2bNl7/terVy+L1qieKxERsSo2tjbcmHOEtKu5f/JOx8Lu+PWt+NjfJzU1lREjRrBu3Trg3pOkfvfdd6xcuRKAixcvEhgY+NhrMzdfX18aNGhASkpKjuf27t1LUlKSxe8sVrgSkXsyZGZiY2c9i/+CddYsDy7tagJpl7QcktGkSZNYt24dXl5eREdHY2+f8+s9MjKSKVOmkC9fPtNyU9aocOHCTJ06Ncfjv/76K7/99hvPPPPMPReIf1IUrkTknmzs7Dj31mBSzpy1dCn3xblUSUp8+bmlyxB54lq3bs0zzzzD0aNHmT179l17rj799FPi4+MZMmQIEydOtECVj09ycjIfffQRbm5ufPrpp6bltCxF4UpE/lHKmbMkHTth6TJE5B8EBwcTHBzMrl27sLOzM80dZ7Rr1y7Wrl1LixYtCAkJsVCVj8/ixYu5du0a77333j2XeXuSNKBdREQkj4iOjjat02mUlpbGRx99hJOTE4MHD7ZMYY9RWloa33zzDQULFqRLly6WLgdQuBIREckzoqKi8PHxyfbYvHnzOH/+PL1796Zw4cIWquzx2bBhA7du3aJr1644OztbuhxA4UpERCTPiImJwdvb2/Rv4/JRhQsXtvgg78dl1apVODg40LZtW0uXYqIxVyIiInlEUlISRYsWBcBgMDBkyBBSU1Px8/Nj8uTJwO11QAGWL19OeHg4nTt3vufUDbnd9evX2bt3L02bNqVAgQKWLsdE4UpERCSPsLGxMQWl5ORkkpOTsbOz49ChQzkWrt6yZQvHjx+ndevWuLq6WqLcR7ZmzRqysrLo0KGDpUvJRuFKREQkj/Dw8DDNzu7q6srPP/+co82ePXvo3r07c+bMoV69ek+6RLNavXo1BQoU4JlnnrF0KdlozJWIiIiV27t3L2PHjuXmzZucPn2a8ePHEx4ebumyHqvjx49z5swZGjVqhK1t7ooz6rkSERGxcqtXr+aHH34w/XvJkiVUqVLFNP7qTtY6vurvNm3aBECLFi0sXElOClf3ad++fUydOpVjx47h5OREgwYNeO+993Lc8ioiIvKkjR07lrFjx95X26JFi+Lt7U2hQoUec1WPl5ubG08//TTPPvuspUvJQeHqPuzcuZO+fftSqFAh2rVrR1RUFOvXr+fEiROsXLkSBwcHS5coIiJyX/z9/dm1a5ely3hk/fr1o1+/fpYu464Urv5FZmYmI0eOpFy5cixevBgXFxcAWrZsSd++fVm9enWumltDRERELMvGYDAYLF1EbrZr1y569OjBwoULqVGjRrbnXnzxRYoWLcpXX331QNs8ePAgBoMhR4+XjY0Nt2Izych45LIfO3t78Mlvx/3++djY2JCZeAsy0x9zZWZg54Cdm88D7Vt0WgzpWZmPubBH52Brh5ej5wPtW8atKAzpVvB7A2wcHLD38X6g/UuKySArI/cfBm3tbXD1tH+wfYuNJCsj9//ubO0dcM1f4MGOJ/FpGKzg92Zjb4Odh+N975vkbunp6djY2FC1atV/bKeeq38RFhaGg4MDTz/9dI7nAgMDuXTp0gNv0ziY8G6DCn3yW3Yl7wf1IAMj7dysa3zag+ybl6Pn4yvkMXiQfbP38f73RrnMg+yfq6d1HQYfaN/y555JFe/HAx1PPBz/vVEuklcGkf/X3TmP2D+xrqOKBaSnp+Pu7o6dXc7Q4+TkRGbmg/dWVKlSxRyliYiISC6UuyaGyIW8vb1JSEi4a4iKjIzEy8vLAlWJiIhIbqVw9S+CgoJIT08nNDQ02+MpKSkcOXKE0qVLW6gyERERyY0Urv5F1apV8fX1Zfbs2dkGJM6dO5eUlBQaN25swepEREQkt9Hdgvdh2bJljBo1isqVK1O1alXOnj3L9u3bqVWrFgsWLLB0eSIiIpKLKFzdp5UrVzJ//nwuXLiAp6cnTZs25e2338bd3d3SpYmIiEguonAlIiIiYkYacyUiIiJiRgpXIiIiImakcCUiIiJiRgpXIiIiImakcCUiIiJiRgpXIiIiImakcCUiuYZmhpHcJCsry9IlPDYGg0Gft8dI81z9R2RmZmJnZwfcPmDY2ub9XJ2RkYG9vb2ly3gkxo+njY2NhSsxP4PBgI2NDdeuXSM6Oprg4GBLl2Q2d/7tWevnzfj7keys9feZl23cuJGrV69SuXJlSpUqRf78+S1dEtb9zSP/ynggWLx4MTExMfTs2TNX/OE9bkeOHGHbtm28/fbbpscyMjKIi4vD29vbcoU9oLz85Wb88v7hhx+YP38+zZs3p3v37pQtW9bSpT004+dty5YtXLp0iU6dOuHh4QFYV1gx7kdERAS3bt2iUKFCeHp6WrqsJ+rQoUOcPHmSjh07ZnvcmoOV8ST766+/5rfffqNfv37UqVPH0mU9slOnTvHtt98C4OfnR5kyZahQoQJly5bF398fT09PPDw8TB0MT4J6rv4jvvjiC77++msCAgLo06cPLVq0wNnZ2dJlmZXxy+vChQsMGDAADw8PvvvuO9MXxfHjx5k5cyZffPEFjo6Oli73X6WmpvLzzz+TkJBA06ZN8fHxITw8nE2bNlG7dm3KlStn6RLNIiEhgSVLlrBixQrc3d156623TAui39njak2mTp3KnDlz8PX1pV+/frRt29bqelFnzJjB1q1bSU1NpWDBggwePJiQkBBLl/VYGY8VJ06c4IMPPsDPz49Zs2aZHt+0aRMHDx5k+PDhli71kezfv593332XjIwM3nrrLV566SWcnZ2ttlfuxo0bnDhxglOnTnHhwgUuXLjA+fPnsbW1JSAgAH9/f7y9vbG3t8fLy4vu3bubTnoeF+v7KcpDGTRoEN9//z3Fixdn8uTJTJw4kRs3bgB5Z5yLcXzEzp07iYiIoG/fvtkev3btGtu3b2fr1q0Wq/F+ZGZmArBw4ULGjx/Pxx9/zLp16wDIly8fGzZsYOXKlZYs0azc3d3p1asXH374If7+/rz77rsMHz6cqKgoqwxWAAMHDmTFihVUqFCBzz//nJEjR3L69GlLl3VfEhMTGTt2LNOmTaNo0aI0adKEa9eu0a9fP65cuWLp8h4r47Fiw4YNREdH061bN+B2rzdAeHg4K1eu5MyZMxar0RyqV6/O1KlTKV++PCNHjmTo0KFERkaagpW1jTXz8/OjYcOG9OvXj/Hjx+Po6EhmZiZdu3albNmyREREsHHjRr777jvOnTv3RDoWFK7+QypUqMDHH3/MwIED2bt3L/369WP79u1Wc6ni3xj3IyIiAsB0GcN4YPT29sbT05Pw8HDg/0JMbmM8wH3//fcEBwczdOhQ1q1bx/Xr18mfPz9FixZl3759pnCcFzg6OlKvXj1mzpxJv3792LFjB126dGHRokWWLu2hBQcH8+GHH/L+++9z/vx5Ro8eze+//27psv7V/v37WbFiBV27dmXq1KkMGjSI2bNnk5qayowZMwDr+/K9X8bPnrHXw3iJ2vh44cKFycjIMIUra/45VKxYkUmTJvHOO+/w+++/8/LLL/P9998D1nfp02AwkJ6eDty+nLtv3z769+/P66+/zieffMJ3333H119/jY2NDSVKlMDBweGx12RdP0F5KHf2TDk6OlK6dGlq1KhBWFgY/fr1Y8KECTnaWSPjAaFx48Y4ODiwYMEC0tPTTWcpZ86cIT4+nuLFiwO5dzyTjY0NycnJ3Lx5k4oVK9KlSxdOnjxJYmIiAAEBAVy5coV8+fJZuNJHl56ezrlz51iyZAljx45lyJAhbN26lVu3bnH+/HlTELa2v03jl26BAgUoW7YsFSpU4MCBA/Tp04dRo0ZZuLp/dvjwYVxcXHjppZcASElJISgoiJ49e/LTTz9x+PBhq/vyvV/G/WrZsiVXrlxh5cqVpKammi7pRkZGkpaWRpEiRYDcewy5X66urrz88ssMGDCAyMhIJk6cyPDhwzl58qSlS3sgNjY2pl7uixcv4uTkROnSpYHbww4APDw8CAwM5Nq1a0+kJusaBCAPxHj9fPfu3axatYojR44QHx+PwWDAycmJkiVLUrlyZZ5//nlTe2u9DHOnkJAQ3nzzTcaOHctLL71EmzZtcHNz48svv6RcuXJUqVIFyN1nZ/Hx8RQrVozDhw+Tnp5O48aN+fnnn/nf//7HtWvXcHd3x8XFxdJlPjTj3+by5cv5+OOPyZ8/Pz4+Pnh6elKhQgUGDBhAkSJFcHNzs3Sp9+3O8To///wzu3fvJjw8HDs7Ozw8PChevDiFCxemQYMG2drnNj4+PiQkJBATEwNgGp/Ypk0bli9fzrRp05gwYQI2NjZ4eXlZfcC4mwYNGtCzZ0+mTZtGVFQU7du3JyIigvnz5xMSEkKZMmUA6w1XN27cYM2aNezevZs9e/aQkZGBv78/VapUYefOnRw7dowBAwbwwgsvWLrU+2b8LPn5+WFnZ8dff/1FvXr1cHd3B+Dy5cvExsbi5eX1ROpRuMrDjH9sGzdu5OjRo1StWpXSpUtTsGBBKleubDr7MsoLwcqoQ4cOlCtXjqlTp7JixQri4uIoVqwYY8eOpUCBApYu7x8ZDAZ8fX3p0aMHn332GV9//TXe3t7s3r2bZ599lu3bt9O6dWtLl/lIjH+bL7zwgqmbvnTp0ve8k9UavsSMNW7evJnvv/+eqlWr0rhxYwoUKEBgYCBVq1bF1tbW1KuVG4MVQIsWLZg0aRKXL18Gsl8Se++997hx4wZhYWGsXbuWHj168NRTT1my3MfCycmJ/v37Y2dnxw8//MCCBQsAKFq0KCNHjrSKG2L+znhzyFdffcX06dPJyMggMDCQFi1a8PLLL1OuXDkMBgNHjhxh1qxZDBw4kGeeeYZhw4ZZzTQpBoOBmjVr0rx5cxYvXkxcXByNGzcmKyuLSZMmYWtrS8OGDZ9ILbpb8D/ibnddWdOt4Q8iPT2dpKQk8ufPT0ZGBhcvXgSgZMmSFq7swSQnJ7Nw4UJ++OEHEhISiIuLw2AwUKtWLUaPHk3RokUtXaLZZGVlERERgaOjI56entjY2OTanp379fd51qxpf8LCwnBzc7vn39jly5eZO3cuAwcOtKqpTR7GjRs3OH78OK6urpQpUwZvb2+r+l3+3bZt27h8+TLFixfn2WefvWtQTE1NZfHixaxfv55BgwZRr149C1T68GJiYliyZAkbNmzg1q1bJCYm4uHhwaRJk6hVq9YT+d5TuPoPSExMJDw8nEOHDpGZmUnJkiWpUKHCY78V9UkyHuzOnTvHTz/9xKFDh3BxcaFIkSIEBgaSP39+vL29qVq1qqmbODcyBt4rV64QEBAA3P4i2717NxERERQrVoxnnnmGggULWrhS8zh+/DifffYZN27cMI2TaNasmWkqBmuUkpLCrVu3OH78OElJSfj7+1OuXLk8MUYuLzN+9i5fvsyyZcsIDw+nePHihISE4OfnR2ZmJm5ubhQqVMiqLlf/XXh4OMeOHaNGjRo4ODhgb2+f7e65O0+6MzMzycrKeiIDwB+H06dPc+3aNVxdXQkJCcHJyemJvbfCVR515+zXEydOZMOGDbi7u1OwYEFsbW2pWbMmgwYNsuqDxJ2MvQSDBg3il19+oUaNGri6uhIZGUlCQgKRkZFER0fz8ccf065du1x/5tmyZUu6dOlC69atTWeWub3m+2X82wwPD6dTp04YDAZefvlloqKiOHbsGGfOnKFdu3aMGTPG0qU+sISEBGbOnMn8+fOxtbXF29sbNzc3nn32WQYOHIiPj4+lS7wv/9arnRdXDjD27r/xxhvs37+fgIAAEhMTuX79Omlpadja2uLu7s7cuXOpWLGipct9KHFxcbzzzjscOnSIwoULExQURPHixbGxseHEiRM4OTkxffp0wHqvbBw+fJitW7fSvHlz0yXr33//HXd3d9N42ydBY67yqMzMTOzt7Vm3bh0bNmxg4MCBvPjii1y4cIGDBw8yb948rl69yrRp0/LEWCvjPsTExFChQgWmT5+Os7MzV65cITo6mpSUFNPdIpD7xrukpqZy7tw5ihYtSkZGBqdOnSI1NTVbl72tra1p+ghr/p0ZD9pHjhwhOjqacePG0apVK9PzM2bM4KuvvqJevXo0adLEgpXeP+MX886dO5k/fz4dOnSgT58+hIeHc+DAARYvXsy5c+f45ptvrGIy0X/7UrXGL91/Y/xMnThxggoVKjB16lRSUlKIjY0lMTGRxMREoqOjCQoKsmyhD8F4Ynb48GF27txJx44d8fDw4MCBA1y4cIGbN2+SmZlpWtHC2oKV8fP3yy+/8Pnnn5sGr48YMYKUlBQWLVpETEwMixYtemI3AuX+T7k8FOMH4+TJk5QuXZoXX3yRYsWKUaxYMerVq4ebmxtTp07lzz//pG7dulb3Yfo7Y+39+/fnrbfe4tixYzz99NMUKVIkx8D93OjcuXMMHTqUqKgonJycsLOz49dff8XDw4OgoCBKlChB/vz5rTpU/V1ycjKOjo6mS5ypqak4OTlRv359li5dysGDB2nSpIlVzdJ+4sQJChYsyCuvvGL626tZsyZ+fn6MHj2adevW8fLLL1v95y2vysrKon379ixdupTo6GiKFi2a62+AuR/GnsazZ8/i7OxMq1atqFy5sun5DRs2MHXqVNNj1va3ady/9evXY2Njw9tvv82WLVvYvXs39evXp27dusybN4/jx49TvXr1J1JT7jp9F7MxfhlVqFCBS5cuER8fn+154xgCYztrvjpsrD0qKopdu3aRlZVFv3792LRpk4Uru3/e3t506NCBV155BXd3d5ydnQkPD+ezzz6jU6dOPPvsszzzzDO0adPGqvbrboy9hnXr1sXX15dJkyZx9OhR02SvYWFhJCcnm+YjswbGz1Hx4sWJi4szTWNgVKRIEezt7UlNTQWse/LJvMh4DImPj8fZ2Zn09HTGjx/PmTNnSEtLs3B1j874mfP29iY1NdU0CaqxJzxfvnzEx8cTGhoKWN/fp3H/zpw5Q5EiRejduzdJSUncvHkTAGdnZ6Kjo5/o95x6rvK4Nm3a8P3339O3b1969OhBxYoVsbOzY/Hixfj6+pquSee2y2QPwniWdfPmTbZt24anpyc3btxg8ODBLFiwgKpVq1KmTBmeeeYZChcubOFq787Pz48uXboAt3uxHBwcGDhwIPny5ePGjRvExsZy8eJFLl++bLWDS//Oz8+PsWPH8uGHH/LWW29RvXp1srKy2LJlC1WrVqVu3bqAdf1tvvDCC3z//fe8++67/O9//+Ppp5/GYDDwzTff4OzsTKVKlQDr2qe8zmAwmIZR7Ny5kzlz5hAbG8u2bds4duwYXbp04amnnjJNqZGbb4i5F+Mxsnnz5syaNYvZs2dTuHBhKlSoQL58+QgLCyMhIcFq70A2fp6CgoI4ceIEtra2PP/88/zxxx+0a9eOyMhIDAbDE72kqwHt/wExMTF88sknHD58GIPBQGxsLC4uLowePZpGjRpZurxH8vdB3gkJCVy7do2rV69y7Ngxjh49yqVLl7h16xavvvoqr7/+eq68zGQwGEyTuL7++utUqVKFPn36ZGuTlpZGWloazs7OVjFu535dunSJtWvXsnPnTqKioqhTpw79+/e32ssxCQkJjB49mj/++AP4v7FyAwcOpGPHjgpWucjdLs+eP3+ec+fOERoays6dOzl58iRJSUk4ODgwadIkXnjhBau+rHvo0CHeffdd0tPTqVKlCpmZmWzbto0aNWowdepUqwyPRocOHaJTp07Uq1ePihUr8t1337Fo0SJ69+5NQEAAS5cufWK1KFzlUcYPf3p6Ovb29tjY2BAWFsbRo0ext7fn2WefzbW9OPfDGKqWLl1KhQoVCAkJyfGllZaWRkxMjGkBYH9/f6s4cCQmJuaZuzj/yc2bN1m/fj3BwcFUr149R+BNT0/Hzs7OqsKIwWAgOTkZV1dXzp07x8GDB4mLi6N69epWe4dZXvfDDz/w7LPP3rPXJj09ncuXL3Pz5k1KlixJgQIFrDpcAVy5coU1a9awZ88eUlJSqF69Ot26dcPPz8/SpT2yXbt2MWfOHG7dusWpU6fw8vLC3d2dzz///Il+BvPO6a+YGD/4WVlZzJs3j5UrV1KzZk1eeOEFmjRpgru7e7YvrNzYk/NvjPUvW7aM5ORkKlWqxGeffYadnR1VqlShUqVK+Pj44Ovri6+vr4WrvX/p6ekcP36cEydO8Mwzz+Dt7Y2Hh4cpbKWkpDyRFd0fF2MovnDhAl988QWbNm3C2dmZUqVKUbt2bapVq0ZISAheXl5Wd/nTYDCwevVqlixZQpUqVXjuuedo0aJFjjmE8soyU3lBamoqixYtwsPDg6JFi7JixQrS09NNSxV5eXnh5uZG8eLFs40BtNZgFR4ezs8//0xqaipPPfUUL7/8Mv7+/lYdFo21R0VFkT9/fmrWrImvry+HDh3i1KlTFCpUiCZNmlCsWLEnWpd6rvIgY1j64osv+OGHHyhSpAhxcXFcvnyZoKAgKlWqxFNPPUWFChWy3TFijYyrodvZ2fHBBx+wZ88e023FPj4+FC9enLJly1KjRo1cfVu/MXTs37+f4cOHEx0dTbFixfD29sbX15eoqCguXLhAnTp1+OCDDyxd7kMzzkf28ccfs2nTJoYMGYKLiwurV6/m119/xWAwYG9vT6FChWjYsCFt2rShXLlyli77Hxk/bytWrGDWrFnY2tqSnJxMVFQUZcqUoXLlygQHB5uWn5LcIy0tjcOHD/PUU0+Rnp7Oq6++yuXLl3F0dCQgIIDSpUtTrFgxChUqlG1NQWti/PvcsGEDEydOJC0tDR8fH27dukVMTAwNGjTg/ffft9orGcZj5/Dhw8nKymLMmDHZJgtNT08nLi4OT0/PJ3pSo3CVBxmTfL169ahSpQqffPIJ8fHx7N69m6+++opLly7h6OhoWluqV69evPLKK1Z1+eVerl69ytWrVzl79iynT5/m0qVLXL58mYCAAObOnZtrz9CMoWPixIn8+OOP9OvXj8zMTI4fP05WVha7d+/G19eXkSNH8swzz1i63IdmPNB36NABe3t7Zs6cSf78+UlPT2f58uXMmzePF198kYyMDNatW4evry8fffQRISEhli79noz79Morr+Dk5MS0adNwc3Nj27ZtTJ06lYsXL+Li4kJycjJFixald+/etGvXTr1XuVBycjJnzpzh8OHD7N27l5MnT3Lt2jXS0tJo3749Y8aMybXHkHsx/n2++uqrREZGMmzYMEqWLEliYiKHDh1iwoQJ1K9fn48++siqV+1Ys2YNQ4cOZdiwYbz66qvExMTw+++/M3/+fEJDQ1mzZs0TDce6LJgH2djYkJKSQlpaGq6urnh4eODh4UGbNm3w8/Pjs88+Y9iwYRgMBmbNmsWkSZMIDAy06i9to8KFC1O4cGGqV69ORkYG8fHxpKen4+rqCuTe7nxjXdeuXcPDw4PWrVvj6elpen7KlCns3bvXKubs+ifGQOHl5cX58+dNY+BsbW3p0qULv/32G4cOHWLixIk0adKE3r1788033/Dxxx+bfoe5jXGfYmNjKV26NB4eHjg6OtK8eXMCAgIYNWoUr776KgUKFGDu3LlMmjSJAgUK5Oqe1P+SO8OSi4sLISEhhISE0LVrV1ObGzdukJKSkqO9NTD+fRp7hI134QKULl2as2fPsmLFCiIjI/Hw8LCa/fv7KgEtW7Zkx44dzJw5k4yMDH799Vf2799P5cqV+frrr594r7H1d1XIXaWnp1OuXDnCwsKA//tDrF27Ni4uLnzxxRemBYAdHBxYtmyZJcs1C+PcLFFRUezevZuYmBi8vLzw9fXN9QPZjQfAsmXLcvnyZdPvzahgwYKEhoYSFxdnifLMrmnTply8eJEffvgB+L/9L1q0KCdPnjQF5CZNmrBv375c38uTlpZGSEgIYWFhODg4mD5vlSpVolChQsybN4969erx5Zdfki9fPlasWGGa10ss684gYfy93bhxg8OHD5OUlATcnjYkt67ucD8yMzOpWbMmf/31FxcuXMj2nLOzM2lpaabB7NYQrOB2nX+vdeDAgRgMBmbOnElWVhaTJk3i+++/p3bt2k98v6zvr0Tui4eHBy+99BKhoaGMHTuWyMhIAPbs2UN8fLypV8TLy4vAwEBu3LhhwWrNw/jh2b17N++++y4XL14ErGtCvHbt2pEvXz4+/fRT/vjjD27evElaWhp79+7F3t7+iQ/KfFyaNGlCkyZN+PDDDxkyZAjLli1j/vz5rF271tSDGhcXh6OjIzY2Nk90wdWH4ejoyEsvvcTNmzf58MMPSU5OBuDixYvExcWZwqGrqyvBwcFcuHAhT02nkVcYjyF79uxhxIgRREdHA9Y7ybKx7lOnTjFp0iQSExPp378/w4cPZ/HixWzZsoXff/+dkJCQXNszfDc//PADNWvWpGPHjrz//vssXbqUPXv24OnpSb9+/QD43//+R4sWLSxWoz7deVjLli05f/48c+fOZePGjRQpUoTr16/j7OxM+/btgdtjlCIiIqhataqFq310xgNjREQEERERplurreVM02Aw4O3tzZQpUxg9ejSjR48mMDCQy5cvEx4eTt++fa3qAHgvBoMBd3d3Pv30U5YvX87GjRvZu3cviYmJNG7cmMGDBwO3/zb37NljNTO1161bl/79+zNjxgx++eUXgoKCiImJIT4+nrfeegu43SMSGRlpVXew/hedPn2aq1evmgZ5W0tvzt8Z6/bx8WHw4MHcunWLiIgIjh07xpYtW0hOTjaN9+zRoweBgYGUL1+e+vXr5+ppGapUqUKXLl24cOECp0+fZsuWLcTGxmJvb4+TkxOJiYl89913+Pr64ufnh6en5xO/3KlwlYfZ29szePBgWrVqxc6dOzl79izly5enffv2lC1bFoADBw5w6dIl+vbta+FqzSMjI4NLly7h6upqNV9gxrtdzp8/z6VLl6hXrx7z58/nhx9+4OzZszzzzDMMGTKE+vXrW7pUszAe4Nzd3enWrRu1atUiLS2NoKAg8uXLZ2qXkJBAYGAgzZs3t1SpD8TBwYE333yTZs2asXXrVlPvVNOmTalduzZwe+3BY8eO0bt3bwtXK/eSkJBAeHg4Pj4+piltrOUE7V58fX3p06cPKSkpZGZmkpaWRkREBNeuXeP69etcuHCBM2fOsGfPHn788Ud69uxpOsnJjUqWLEn//v3JyMggOTmZ2NhYrl27xtmzZ7l8+TKXL1/myJEjtGrVCgcHBxYsWPDE1hQ0Urj6D3BxcaF06dK8+uqrOZ4rX748gwcPzjbI0ZqlpKRw8+ZN02LA1jCHlzFsbN26lc8//5zKlSszaNAgBg4caOHKHh/jWeT+/fvZvHkzb775ZrZgBfDUU0/xySef4O3tbaEqH4xxn7y8vKhWrRqdO3fOcfdVkSJFePPNN61+ZYS8LD4+nosXL5puHskL4crI2dmZmJgYbt68SZkyZShTpgwGg4G0tDSSk5OJiYkhMzPTdPzMzezt7bG3t8fZ2RlnZ2f8/f2pWbMmycnJREdHExERwblz58jKyjIt8/YkaSqGPC4jI4OpU6eyb98+vv/+e6sIGw/q7/t09uxZ4uLiqFKlitUcGI1fzNu2bWP27NlcunSJ9u3b06FDBwoXLmw1d/A8qGnTpjFjxgz27t2bI1xZq7lz57J27VpWrFiRY6zY3+9wktzHYDCwdu1aPDw8aNiwYZ47Zq5YsYIVK1bw1VdfWc2Jy90Yj4mxsbGMHj2aixcvUqdOHd555x1Llwao5yrPi4+P5+TJkyQmJlq6FLMzfrgmTZqEj48PnTt3xtXVlZIlS5raWEOwgv/7sm3QoAGBgYGsW7eOdevWcfLkSQYNGmS6jJuXpKamcvPmTXx9fcmXL1+eCJCpqamcP3+eiIgInJyccuyTte9fXnfx4kXi4+OpU6eO6Q7jvBSsMjIyCA0N5ezZs3cNVtb0GTTW+tdff7Fx40batGlDoUKFgNv7afy9WWp/FK7yKOMfXkxMDFevXqV8+fKmx/OC6OhoXFxccHZ25ueffyYkJITXXnvN9HxWVhZZWVnY2NhY1cHR1tbWNJ7A2dmZr776ildeeYXOnTszYsQIS5f30O7ssbnzjPP48eN4eXkBWPWyMHfuU3h4uCngW/M+/Zds2rSJcePGER0dTf78+fHy8qJKlSr069fPamcuv5Px7zM+Pp6rV6+a7jr+e6+ctQQr+L9aExMTefrpp+ndu7fpc2dra2vxfVG4yqPuDFfnz5+nZcuWli7JbNLT05k0aRKXLl2iQIECxMTEEBcXx59//knx4sXx9/fH1tbWKnqt7jzoHT16lB07dhAaGkpCQgIZGRk4OjqaxhVYs7v13jg7O1OnTh18fHwA6wz+BoPB9J+dnR3x8fFcuHDBNIbRGvfpvyYyMpL33nuPcuXKMWbMGKKiojh+/Di//PIL27ZtY8WKFaYeEWtl/MzFxsYSFhaWJ062jftUvnx5YmJiOHLkSLZwZWkac5XHpaWlsWvXLipUqGD6ErN2cXFxzJo1i1OnTnH16lUuX76Mq6srLi4uZGRk4ODggJeXF8WLF6dJkyY0a9bM0iXf053r0o0cORI/Pz/KlStHoUKFKFKkCLVr16ZEiRJkZGSYFm+2Jtu2bSM6Ohp/f3/8/PxMK9Q7OjoCt5cbsbW1zfXzWN0pKioKZ2fnu06LkZGRwY4dOwgICKBs2bJ5brxOXnLnTRX9+vVj5MiRvPzyy6bnjxw5Qrdu3ejcuTNDhw61XKGPKC0tLdvnbc2aNaZjizX/fRp/f9988w0zZswwrS/41FNPmVYlcXNzs9j+qecqD8rMzOT06dMUKVIEd3d36tevT3h4uOnWdmuXL18+08Fu2bJlTJ48mW7duuHv78+1a9eIjo7m+vXrnDt3jiNHjtCsWbNcO7Dd+MFv06YNDRs2JDU1FQ8PjxyDu60pfNzpq6++4siRIzg5OVGwYEGCgoIoWbIkJUuWpFixYhQpUoT8+fNjY2Nj+gLI7aZMmUJUVBQBAQGmffD396dgwYLky5cv252A1vrF9V9ia2uLh4cH165dy/Z4gQIFCAgI4MqVK8DtkOLg4GDxy033Iysry9TzvXjxYp5++mkqVqyIi4sLHTp0MLWz5r9P4+/h2LFjeHl5ER4ezrBhw3B3d8ff35/ixYvz7LPPmtYxfdIUrvKYhIQE5s+fz9KlS2nUqBHjx48nIyOD7du389tvvzFjxgyr/aK+U3p6Og4ODly6dInixYvTuXNn0wDNrKws4uPjTeOyIHeNJTCecb311lu8+OKLvPDCCyQlJVGgQAFLl2Z2y5cv58KFCxw/fpxDhw5x7NgxVq1aZZq13NfXl5IlSxIcHEz9+vWpVq2apUv+R8b15a5du8aRI0dITU3FwcEBb29vChcuTPHixSlZsiRFixalUKFC+Pv7W01o/K8xjocLDQ0lKSmJVatW4eTkRLFixShdujQHDhwgNjaWmjVrAljV79HW1tZU78SJE+nXrx8VKlQwzdtlzaHq7yZNmgTcPq6eOXOGo0ePcvDgQUJDQ1m7di1dunSxSF0KV3mEsWdm9+7dfPPNN6Y16jZs2EDz5s3x9PRkz5497Ny5M0/MsePg4ABA9+7dad26dbY7X2xtbcmfPz/58+c3PZabwpWNjQ2ZmZl4e3ub9mPYsGFERERQqlQpgoODKVmyJAEBAfj6+lr9eKugoCCCgoJ48cUXTY9FRkZy5MgRDh06xOHDh1mxYgXbt29n9erVFqz03zk7OzNmzBjg9uXpc+fOcfz4cU6cOMHJkyfZv38/CQkJODk5UahQIVq1asXrr79u4arlbowB48SJE6SnpxMREcHMmTNxdnbG09OTW7dukZiYyMGDB3F0dMTb25ugoCACAwNzZS+40eXLlxk/fjx+fn74+fnh6OiIi4uLqea8FKzg9oD2hIQEHBwcKFKkCKVLl6ZNmzaWLktjrvIK4xIG48ePZ+PGjcybN48FCxYAMH78eP766y/eeustOnTowBtvvJFrL5M9rLNnz2Jra0uhQoVwcXHBYDDk+jO0pKQkXF1dSUlJYdGiRRw8eJArV66QlJSEvb09bm5uuLu7U6NGDav+gjYO+M7KyiIhIQEXF5e79p4mJyebehpzs3/77Fy4cIH9+/dz6NAhChUqxJtvvmnVY1v+K27dusWpU6c4deoUZ8+eJTw8nPDwcOLi4sjKysLR0ZGyZcsyefJk0x2uudHFixeZMmUKx44d48aNG2RmZpKZmYmXlxcBAQGm3tVy5cpRq1Yt0wmeNTF+Bi9dusTChQtZvXo1CQkJ5M+fn7Jly9KlSxcaNGhg0as06rnKI4wH++TkZNLS0ihQoADFixfn4MGDpKWlkZSURGJiolXfmfV3BoOBLVu2sHjxYm7cuIGzszO+vr40btyYjh075vovM+OAaGdnZ/r27UtGRgbXrl3j9OnTnD17lkuXLhEREZHr9+PfGAwGbG1tOXHiBCtWrMDV1ZUaNWrg6emJs7Mz6enppKamUrp0aasIV3cGq4SEBI4ePYqXl5dpjKOxp65t27amdtb+O8zLMjMzsbGxwcfHh5o1a5ouAxqFh4dz9uxZTp48SUJCQq4OVgDFihVj+PDh2NvbM2bMGA4fPkyrVq2wt7fn/PnzhIeHs3fvXm7cuEG/fv0YNGiQ1Z1sG7+/vvjiC3755Rc6derE008/TWRkJGvXrmXs2LG4urpadOURhas8wvjBaNmyJatWreK7777j2WefZfHixWRkZLB3716ysrKoVKlStvbWyDhm6eTJk3zwwQe4ubnx4osvkpaWRlhYGB999BFHjhzhk08+ydX7aezNuHjxIkePHsXNzY169epRtGjRbJdu09LSLFjlozMeCGfMmMGePXsAWLBgAR4eHvj7+3PlyhVSUlKYOXMm9evXt4oDvbHG77//nmXLluHj40OZMmXw9fXF0dGRmJgYYmJi6NOnj9UsPP1fYjyG3Lp1i82bN7Nr1y4yMzMB8Pb2xtvbG09PT2rUqMFTTz1F0aJFadCggWWLvk82NjamdVVTU1OpVKkS3bt3x9vbm4SEBDIzM4mPj882zjM3DZu4H8bjw8GDB3nhhRcYNmwY9vb2ZGVl0bhxY3r06MGMGTMoX768xWahV7jKY6pUqULv3r1ZsGABhw4dIiIigvfee48tW7bQqVMnSpUqBVjfh+lOxst9Bw4cICUlhc8//5w6deqYnp83bx5TpkzhhRdeyNWLHRtDx+jRo9m1a5fptuJnn32W9PR07Ozssg1MtVbGXpv9+/fz4osv8vHHH3Pz5k1CQ0O5efMm48aNY+TIkabfYW4PVvB/NX7zzTf4+/sTEBDAsWPHSElJwdHRkbCwMKpXr26V02f8F2RmZmJvb8+iRYuYPXs2fn5+BAUFYTAYuHjxIomJidy8eZNevXrx1FNPkZaWZvo8WtOxs23bthQpUsTU22acdf7O8ahgfd8HNjY2pKenExQUxNWrV02PG4eGNGzYkKVLl1q0J1zhKo+xs7Pj7bffpnr16mzYsIHg4GBu3rxJnz596N+/v1VeX/8744HAeLnJ+EVn7E2oXLkyzs7OHDt2jPr16+fa8S7GmiIiIvjwww9p1KiR6SCYF35Pd4qNjcXFxYWYmBgAfH19TWfX69ev588//6Rjx44WrPDB3bp1i+joaDp37mwaE5eRkcGlS5fo3bs3Xbp0Me2j5C7GY8j58+cJCgpi1qxZFCxYkLi4OOD2Z9PLy8t0bLHGE5yMjAzTfE/WFp7uh4ODA23atGHUqFFMmzaNfv364erqSmhoKAcOHCAwMFDhSh6NMVRs27aNkydP0qlTJ+rUqUOdOnWIjo4mLS0NPz8/S5dpNsYDXvPmzfnmm2/48ssvcXR0pESJEnh7e3Ps2DGSkpJyfS+dcSmYxo0bs2fPHjp16kRWVpZpDIg19ODcLxcXF2rXrs22bdu4evWqaUmR1NRUnJycOHfuHPDvg8Vzk8TERPz8/Dh27Bhwu3Z7e3t8fX0pUqQIq1atolmzZla1Xtt/hfHEpkGDBmzZsoWsrCzc3d1NPTt5wdWrV3nzzTeJjY3Fw8ODkiVLUrp0aSpUqED58uUpVaqU1d+J3KpVK8LDw/nqq69YunQp/v7+REdHA1h8uTCFKytnHI/j6OjIL7/8wv79+3n55Zfx9PTEYDCYekKMdxPmJd7e3nzyySeMHTuWUaNGUapUKSIiIjh06BAtW7akRo0aQO68zGT8wk1OTsbLy4u5c+eyffv2XH0Z81E4OjrSpk0bNm3aRL9+/ejTpw+FCxdm586dHDp0yDQztrXcaGEwGChWrBiNGjVi2bJl/PzzzzRu3BhbW1siIiK4fv26aYkR4yUoyV2Md9FlZWUxevRo000W+fPnp0iRIhQvXjzH5TNrEhAQwOLFizly5Ajnzp3j4sWLhIaGsm7dOpKTk2nbti2ffPKJVZ3Q3Onq1avY2dkxYMAA2rRpw88//8yFCxdwc3OjcePGVK9e3aL1aSoGK7d8+XKOHj1KkSJFWLlyJS4uLgwdOpSQkJA8dRb2T65fv87atWtNg6Xr1q1LixYtcvVyP8awu3XrVt5++23Trd4VK1akbNmyVKpUieDgYIoXL271PR931r97924++eQT00EQoGbNmrz55puULFnS6g70Z8+e5YMPPuD8+fPUr18fd3d3duzYQVJSEh999BFNmjTJtZel/6uMf49Hjhyhffv2FC5c2HTpzMbGhqSkJGJiYoiNjaV+/frMnj3b0iU/soyMDGJjY8nMzOS7775j27ZtDBkyhLp161rdZ85Y77hx4zh27Bht2rShZcuWOS7dWvq4qXBl5UaOHMmuXbuIj48nMTERR0dH/P39cXNzw9XVFW9vb4oWLUrlypWpW7dunjqDPn/+PH/++Sf+/v6ULl3aNGGekaU/XPfr8OHDpqkXTp06RXh4OFevXiUxMZH33nuPXr16WbrEh2b8HRgvB1atWpWyZcty7tw5zp8/j729PTVr1rSKKRju5cqVKyxYsIADBw6QkZFBQEAArVu3tvg8O/LPwsLCGDhwIB06dKBXr16EhYURGxtLUlISqamppKWl4e/vz9NPP211AeSfbNmyhdGjR/Ppp59Sp04dqzlO/t3q1av58ccfOXjwIL6+vnTo0IHWrVvnmnGOCld5xNGjR+nZsyd16tQhICCA69evExsbS3x8PDExMZQoUYJZs2ZZusxHZuwFWLt2LZ9//jkZGRm4u7ubDhCpqalkZWXRv39/OnXqZOly7yosLIzly5eTmJhIjRo1aNy4Mfny5SMtLY3U1FQSEhJMs0OXKFGCggULWrrkR2IwGKhatSoODg44ODjw22+/5YkB+8ePH2fZsmV89NFHpi+nxMREbG1trTos/lfExsYybtw4du7cyaJFiyhRooSlSzKryZMn4+fnR+PGjSlUqJDp8Tlz5jB58mQ2btyYJ3rGjx49yooVK/jzzz/Jly8fHTt2pEWLFnddWP1JyjvdGP9RxstLxnlLevbsaZrLKj09ncjISK5evUp6erqFKzWvrVu3Ymtry9ChQ3FxceHChQvExsaSnJxMVlaWaW6h3HZJZv/+/bz11ltkZmYSFBTE+vXrWbVqFbNmzcLNzQ1HR0fT/E95RXh4OM7OzkyYMIEqVarg4OBAVlYWgOlSjLW5efMmY8eO5datW9jY2Jg+h+Hh4YwfP57PP/88T64VmRcYe6Hmzp1LZGQk8fHxDB8+nNatW1O+fHl8fX1NqyNYq+TkZI4ePcqSJUv4+OOPyZcvH4ULF8bHx4fjx49TuXJl0zHSGj9/CQkJhIWFmdYn7datG+XLl2fBggWMGjWK+Ph4evfubdEaFa6snPEyX8mSJZkzZw5lypQBbh9AHBwc8Pf3z1Nf1MagVKZMGX7//XeefvrpbGdlxgGqxp6R3BSsbty4wciRI/Hw8GDOnDl4enqyZcsWPvzwQ2bMmMF7771n9WeRd+Ph4UGtWrUICwujXr16prshjZ3m1rS/xrC+f/9+wsLC+OSTTwBMYTEpKYk9e/awa9cuXnrpJUuWKvdgvLzn5ubGjRs38Pb25tatW8yZMwcHBwd8fX0JDg7mzTfftNqA5eLiwoIFCzh37hwnT54kPDyc69evExUVxfPPP0+PHj0sXeJDMQbjHTt28PHHH5vuDDTepVuwYEFKly5NYmKihStVuMozjFMtGGcZzivjA+6lS5cubNmyhbFjx/L2229TsmRJANNEf7nRgQMHuHz5MqNHjyYwMBCAV155hd27d/Prr7/y3nvvWbhC8zIeCK9evcrFixcJCwvjpZdesuqwbwyC169fJzU11XQ3rjHEOzk54e/vz4kTJ3jppZdyXc+p/J///e9//O9//wMgKiqKc+fOcezYMf766y9u3rxptcHqziESnp6eNGrUKM+M/TMe20uVKkWDBg3YuXMn/v7+vP3225QoUYIbN26YFqy2NIUrK2f8IH3zzTesXr2aIkWKULlyZQIDA3Fzc+P8+fNcvHiR1157zerH7hiFh4fz0ksvkZKSwokTJ0hISKBHjx6mGbFza0/I8ePHKVCgANWqVcv2eOHChTl06BCXL1+mSJEieeYL2fh7+PPPP4mLi+PSpUt06tSJ0qVL4+/vT4kSJShVqhTVq1e3mvl2jAf35557jsWLFzN37lyKFClimrfr0qVLxMbGmsKz5F5nz54lISGB4OBg05I3+fPnp0OHDlY7Zs54QnPmzBmWLl3K5s2biY6OxtPTk2eeeYauXbvmOP5YozJlyjB+/Hj27NnDnDlz6N+/P+3ataNPnz65IliBBrTnGXXq1MHLywsvLy/Onz9PVFQUNjY2ZGVlUbNmTSZPnmzVc7bcKS0tjT179nDy5EnOnz/Pvn37uHLlCo6Ojjg5OfHKK6/w7rvvWrrMHCZOnMjXX39NoUKFqFixIpUqVaJJkyaMHz+emzdvsnDhQjw8PCxdptmdPn2aM2fOcP36dcLDw7lx4wa3bt0iJiYGV1dXpk6dStGiRS1d5gMz3nUVEBDAq6++ir29PRMmTMDDw4Mvv/ySYsWK5cnLvNbMGD4OHTrEhAkT+Ouvv+jZsydDhw4lJiaGUaNGkZWVxfTp063yd2fcv169erFv3z5eeeUVnnrqKa5fv87GjRtxc3Nj3LhxPPXUU5Yu9ZHs2rULg8FAQEAAAQEBbN++nfnz5+Pg4ED79u1p1qyZxX93CldWzPjhv3jxIi+88AIjRoyge/fupKWlYW9vz4kTJ+jRoweffvopTZo0sXS5ZpeWlkZaWhrx8fGcOnWKs2fPkpSURMWKFU1je3JTD1BycjK///47R48eJSwsjEuXLhEXF0d8fDw+Pj40aNCA8uXLU7RoUYoXL55tLFlekpiYSHJyMhEREVy5coWGDRvmqt/Tg9i8eTPz5s0jNDSUtLQ0SpYsyfjx46lYsaKlS5O7MN54MGTIEA4ePEjdunW5fPkyAwcOpGLFinz22Wds3LiRGTNmEBwcbOlyH1rFihVp3749H3zwAXD7WHnmzBm6detG48aN+eSTT6xySR+4PXa1X79+REZGkpmZSWxsLA4ODqSmpgJQr1495syZY+EqdVkwT4iLi8PV1ZXLly8Dtwf32draUrBgQYoUKcIff/xBkyZNrPJM7J84OjqSlJREQkIC9evXz7GOYG77wnZxceH555+nUaNGpnBx4cIFTp06xYULF7hw4QJHjx4lPT2dgIAAJk2aZLXjPoxSU1PZunUrf/75J82aNaN27drY29uzZs0aPD09adOmjaVLfCTPPfcczz33HOHh4aSnp5MvXz7dJZiLGS/rHj16lNKlSzNs2DBatGjBlStXqFixIsWKFSM2NpaUlBTAeubKu1NUVBQBAQHcvHkTwDRBcXBwMHXq1GHXrl1WG6zg9uLTffv25caNG6ZpTxwdHU2TEueWS/IKV1bM+KEPDg6mevXqrFu3jpYtW1KmTBkcHR2Jjo4mKSmJjIwMIG8tw2E86P3222/Mnj2bOXPmULRo0VwXqO7G3t7etKBqiRIlaNSoEYmJiURERHDt2jWuXLmCvb29VQcrY8jdtWsXkyZN4urVq1y4cIGyZctSoEABbt26xezZs6lbt65VjgU8fvw4a9euJSkpiSJFilCrVi0qVKgA5M2lpvIKY7jy9vYmIiICe3t7KleuzJEjR2jWrBlxcXEkJyebLlNbW7AC8PLyomXLlsydO5effvrJtLTU8ePHOXPmDEFBQUDum6bmfrm5udG8eXNLl/GvcudtVfJA7Ozs6NevH05OTgwZMoTFixezcuVKRo8eTUxMDA0bNgSs80BxL8Z9OXv2LNevX6dIkSIWrujBGQwG03QEbm5uBAUFUbNmTdq2bWs6IFor43798ssv2NjYmBbX3rx5MwDly5fHxsaGffv2Af83lUFuZrwT98cff6Rfv36sXbuWv/76iyVLltC2bVtef/11bt68qWBlBTp06MC5c+f49ttvadq0KZs3byYpKYmNGzdSrlw5qwz8RjY2NrRv355GjRoxbNgwateuTbt27ejVqxcpKSkWn//JHIzzNoaGhjJx4kTOnDkD/N9nNDfQUSCPqFatGmPHjmXevHnMnj2buLg4AgMDGTFiBLVr1wZy32WyR5WQkEB4eDg+Pj6mwfu5dRqGu/l72L0zbFnTftyNsf7w8HDc3Nx4/vnnWblyJeHh4cDt3ruUlBSrDCLLli3D09OT999/n5CQENLS0ti2bRtjx45lzpw5vPvuu3nm1ve8qnnz5pw8eZLJkyfj6upKdHQ0nTp14tKlS4wfPx6wzkuCcDtg+Pj4MGnSJLp06cLmzZu5evUqFStWpEWLFlSpUgWw7u8D4zyGf/31F0uXLuWVV14Bctc+Wd+RTbJJTk7mzTff5PXXX6dWrVrUqlXLtNp7bGysVZ+B/Zv4+HguXrxo6rWytnD1d/+vvfuOb7JcGzj+S9p00FK6C90FOsBCERkFFErZKEtFUAEFDw7Gi9UXQfGg+CrDAaIgQxFkSUVAVFAUi1ULSMsuq6WlgyGU7qYj8/2DT55DBcVzTjEJXN/Pxz9M0uR6QnLneq77fq7bXruVX4/l36Fjx44sX76cw4cPk5iYyJYtW4ArLQv0ej2RkZGAfVRVLQN3ZWUlUVFRdOnSBbjyI/zggw+yb98+vvnmG5u6HFxcy2w24+TkxLRp03jwwQfZsWMHOTk5ODk5MWXKFBITEwH7+Exej4ODA3l5ebi4uNC2bVslmboVXbx4EaPRaDPrrK4myZUdMpvNaLVa3N3dyc7O5pdffuGhhx5S7ndwcMDBwQE/Pz+7nVf/K5o2bcrYsWOV9gX2Ohjeyh544AH27NnDrFmzuP/++8nMzGTnzp18/PHHdOnSxe624DAYDPTo0YMNGzaQkZFBhw4dlKqph4cHWq3WZjaOFdd3dZW7RYsWPP3009TU1CgLou2ZXq9n8eLF/PLLL7i6utKkSRO8vb1xdXXF0dGRyMhIhgwZYjfft+uxVBSrqqrIzc3Fx8cHBwcHmzu5luTKDu3Zs4fk5GS8vLwoKSnB1dWVrKwsmjdvjrOzM76+vkoTvFs1scrPz6eyspK7775bWfh9qx6rPfn9VEpQUBAzZsxgwYIFvPXWW+j1ep599lmio6NtshfZjTg6OjJmzBgOHTrE1KlTGTlyJG3atOHIkSNs2rSJxMREu5yivt1Y/m2++OILNmzYwOLFi3Fzc7PbqUDL5+3kyZMsXbqUdu3aERgYSFFREZcuXUKv11NdXU1OTg5Dhw612+OE+idiGo2G6OhowPZmLqTPlR1KSUlh+fLlFBQUUFJSgoODA25ubvj7++Pu7o6npyceHh5ERkZy7733Kt2jbwU7duxg9uzZlJaW0qRJE7y8vLjzzjt56qmnbqnjtEfbt2/nwIEDtGnTRtkl4GolJSWcOnUKnU5H8+bNCQkJsdtBPicnh7Vr15KamsqlS5dQqVT069ePF198ER8fH7s9rtvNu+++y6pVq8jIyLDL9X+/9/XXXzNt2jQ++OADevToAVz53pWVleHo6Iifn5/ddp+HK+tsz5w5g0ajURqh1tbW2uQOD5Jc2blRo0ah0Wjo3bs3RUVF5Ofnc/nyZUpLSzEYDMybN4+4uLhbYrC/fPkyvXr1olWrVjzzzDOUlJRw7NgxvvvuO8xmMxs3brxlG2/ag9WrV7NixQpKSkowmUwEBAQQHx/PnXfeSWRkJC1btrTr9hLXU1hYSGVlJU2bNsXb29va4Yh/Q1VVFS+//DLHjh3j+++/t7nKx19x7tw5zGYzAQEBaDQadDodY8eOpWXLlsyaNcsuj+l6LMtbnnvuOQ4fPkxgYCCzZ8+26Z0d7D9Vvw3pdDpUKhUajYZTp04xbtw4Hn300XqPqays5OzZs0pPE3tOrCyJYV5eHo6OjowcOVI5Kxs2bBiDBw9m9OjRfPLJJ0ybNs3K0d6+xowZw6BBg8jPz+fcuXOkpKSwefNmNm/ejKenJ46Ojri6utK0aVMCAwN5/vnn7XZ9kuUzGRISQnl5Oe+//z5jxowhNDTU2qGJG7AkHFVVVRQUFNj1BTHr1q1j9+7daDQafH19admyJbW1tSQnJxMTE8PDDz9s7RAbhGXJR1paGvfddx/e3t74+PhYOao/J8mVHbJ01zWbzaxevZqAgIBrGhc2btyYVq1aWSvEm0KtVtO4cWMuXLhQ73ZfX1+CgoI4d+4ccCX51Gg0dp1Q2ivL/pZxcXF8+umnhIeHM378eFQqFRcuXCA9PZ29e/fSsWNHmyzl/1VXf7bOnj3Lhg0biI+Pl+TKxhQVFeHh4VGvNYYlgXJxcaFz5852dcXq78XGxuLg4EBxcTFFRUWkpaVhMplo0qQJs2bNYuvWrURERNCyZUvuuusu2rZta3cJpIVWq6VVq1aEhoby2GOPWTucG5Lkys5YNsDt2rUrarW6XgJVXFyMu7s7zs7Ot8Q0oIXJZMLBwYETJ05QXV3Nli1bcHZ2JjQ0lMjISPbv3095eblyabw9b+1g7yxn/3l5eWRkZPD8888rPWgAfvvtN0aMGEF8fDweHh5WjLThNG3aFIPBoGw/JWzH/PnzSUhIoHfv3jg4OHDu3Dl8fX1xdnbG09OTadOmKQ0p7fGCmIEDByrdysvKyigvLycvL4/z588r/124cIGsrCyOHTvG/PnzrRzxf87NzY0BAwawcuVKBg4ceE2bIVv7zZPkyo4YjUbeffdd9Ho9nTp1UpKIX3/9lU2bNlFUVESrVq0YM2YMTZs2tbkP23/KMugdP34cvV5PUVERH3zwAS4uLnh6elJcXIxWq+XAgQM4OTnh7e1NeHg4YWFhdnuWZq8snzfLFj6W0r2lsuro6EjTpk3Zt28fEydOtMupGLgykBsMBjQaDcXFxXh5eVFaWqrcdyt87+yd2Wxm69atODg40LdvXwCmT5/Oww8/TP/+/ZXPnaUhpT0yGo2YzWYcHR0xmUxotVplyQRc+d4VFxeTn59PWVkZYH+fT8t6q+TkZF555RUApk2bxogRIwgKCiIwMBBvb2+bOyZJruxIdnY2aWlpTJkyRUmsUlNTmTVrFmVlZcTGxvLJJ59w4MAB3nnnHYKCgqwcccN64403eOONNyguLiYrK4usrCxycnIoLCyksLCQ1NRUdu3ahZOTE9HR0cyfPx8vLy9rh31bsQxwzZs3JzQ0lG3bttGnTx9lWiY3N5f8/Hz69+8P2O46F0tc69at49dffyU2NpZWrVrRvHlzgoKClDWPANXV1Wg0GuU4LJVWYV0VFRXExMRw+PBhVCoVFRUVpKen07t373qfOcs1Xbb243wjZrO53ufs888/JyUlhblz5xIeHq4kXQEBAfWa2trbcVqOMT4+nueee478/HyOHz/Oiy++SE1NDa6urnh5efH6668rsxe2QJIrO3L69GlqampISEhQbvv000+5dOkSixYtIiEhgT179jB27Fh2797N8OHDrRfsTWA0GlGpVPj4+NClS5drvkiFhYXk5ORw6tQpqqqqJLGyosDAQJ566inmz5/Ps88+S79+/SgqKmL9+vX4+voqeyfaYmIF/4rLzc2N3377jQMHDiiVqYCAAKKjo2nfvj3du3enqKiI6upq6cpuYzw8PBg5ciQzZ85k+PDhysbuRqORiooKNBoNrq6udpdswL+qTydPnsRoNHLHHXeQmZlJWVmZzX6n/lthYWE8+eSTwJXEuby8nEuXLlFYWEhubq7N7UYirRjsyK5du3jmmWf44YcflKpUmzZt6NmzJ++9955ytj1gwAAiIyN5++237X79kWUQKS4u5vvvv2fPnj3K5pze3t54e3vj6elJfHy80vdE2Ia6ujq2b9/Oxo0bycrKora2lo4dOzJlyhTatWtn7fD+soqKCsrKyrh48aJy1nz8+HHy8vLQ6XQ4OztTWlpKcnIycXFxNluNu12lpKTw5ZdfkpGRQWlpKcHBwURERODv709gYCBBQUGEhITQvHlzu1sHOGHCBFJSUpTKqaurK7169aJ169Y0bdoUPz8/3N3dCQ8Pt/vPZE1NDV9//TVRUVHExcUBV/rNlZeX0759eytHdy2pXNmRoKAgGjduzLZt23jyySfJyMhAr9fTuXNn4MrZdl1dHZGRkRQUFNh9YgVXqlWOjo6sXr2aZcuWERAQoJS88/Pz0Wq1XLp0iXHjxhETE4NOp8PBwQG1Wm2XZ6S3EmdnZ4YNG8awYcMwGAyYTCa7/Ex6eHjg4eFBaGgoHTt2pLa2lvLyci5evEh2djYnT56kWbNmtG7dGrDdatztxnJilpiYSGJiIqNHjwagc+fOFBcXs3//fnbt2oVer1f6Q40fP96urmJ99dVXefDBByksLGTRokX4+Phw9OhRdu7cSWVlJSqVCk9PT9q0acOCBQvstoFocXExM2fOJC0tjbvuuov58+fj5ubGzp07Wbt2LcnJyTbXRFqSKzsSGRnJwIEDWbVqFSaTidTUVAICAoiNjVUeo9Vq0Wq1ygBv73sLWhKkM2fOEB4ezpIlS/Dz86OiogK4Mh/v5eWlHK89/njfavR6Pd9//z2bN29m0KBBDBkyBL1ez5o1awCU0r69cnFxwcXFhYCAANq2bQvY//fsVvT7kysvLy/at29PUlKSclt5eTnZ2dns3bsXLy8v9Hq9XSVX/v7+JCYmcvr0aebMmUNSUhLDhg2joqKCyspKfvvtN06dOqVsk2ZvLN+r/fv3s3v3bgYMGEBxcTEbNmzgqaee4u677+ajjz7ip59+YuTIkdYOtx5JruyISqXiiSeeoKCggEWLFmE0Gpk0aVK9DuyWRd6Wnd3tfdbX8oOVkJDAzp07MZlMuLu733Kdvm8FloHwp59+4u233+bixYuYzWa6deuGr68ver2ezz77jEGDBtGsWTNrh/tfufp7pVKpJLGyQRcvXsTZ2Rl3d3ccHR159dVXr6kqNmnShA4dOtChQwcrRdkwdDodDz30EPfccw+urq64uroSEBBAy5Ytufvuu60d3n/t8OHDNGrUiIkTJ7J27VqOHDkCXLka0s3Njfz8fCtHeC1JruyI2WwmNDSUJUuWcPDgQQICApT2/yqVimPHjvHuu+9iNBrp06cPcGtMURiNRoxGIyaTiVdffZX4+Hg8PT1p0qSJsn6iSZMm1g7ztmdJOHbt2oXZbObtt98mOTmZb7/9llGjRhEWFoZOp+PAgQPce++9dr02SaacbduZM2eYMWMGHh4etGjRgvDwcCIiIvDx8cFoNNK4ceN6VW57qjxaTqRzcnLw8PDAz8+P6OhoZsyYUa9Z6u8fb48s44OzszPl5eWYzWY6derE0aNHKSsro6amBq1Wq3TZtyWSXNkRlUqFyWTCxcWl3pVyli/P4sWLOXToEHPnzqVTp06AfSdXluM6duwY//znPwkMDKSiooLvv/8elUpFdXW10jivR48eLFu2zNoh39Ysn7WCggK8vb0ZMGAAW7ZsUTrqOzk5UV1dfUtskCtsm4ODA2FhYZw4cYJff/2Vmpoa1Go1AQEBREREEB0dTXR0NGFhYYSEhODr62vtkP8yy7j43nvv0bJlSyZNmsSFCxcoLS3Fy8sLHx8fXFxclITKXhMr+FfsI0eOZMOGDUydOpVHHnmE06dPc/nyZbZv3w7AXXfdZc0wr0tGOTtzvWTJ8gGcPXs2ZrMZT09Pu/5CWViOwcnJibCwMEaMGMG4ceM4efIk5eXlVFdXU1dXh06nU6aZ7LkaYu8s73tcXBwrV67k0KFDDB8+nFWrVqHX68nLy8NsNhMVFQXY96AvbFtoaChz5sxR/v+3334jMzOTgwcPkpmZyZdffklJSQkajYYmTZowdepUBg8ebMWI/zrL96xr165Kz7UZM2Zw+PBhwsLCuOOOO7jjjjsIDQ3Fy8uLkJAQu6/s+/v7s2jRIt566y02btxIeXk5EydOJD8/n2nTpilbGNkSacUgbF55eTmzZ88mLS2N1atX07x5c2uHJP5ESUkJTz/9NOXl5fTv359ly5bxySefkJSURKtWrVixYoW1QxS3OJPJhMlk+sP1cCaTiYKCAo4fP87Jkye555576Nixo11ND16tsLCQ9PR0MjIyOHr0KGfPnqWmpgZnZ2fuuOMOVq1aZbcX+9TU1FBbW4uXlxfnz59n27ZtnDhxArPZzMCBA+nVq5dNnlBLciVslqUK9fbbb3PixAkyMjKIiYlh2LBh3HHHHfj7++Pm5iaL263MYDBQW1uLs7Oz0rU8Ozub1atXc+jQIS5dukR5eTktWrRg0aJFREREWDlicTvKysrC19cXb29v4MoicEdHR5v8Yf4jV6+3+vHHH7nvvvuu27y2tLSUixcvUlhYSFVVFcOGDbNCtP8dy/j/zTffkJSUxMCBA3n++eftZucRSa6EzVuyZAnbtm1Dq9Xi4OCAyWRCo9Hg7+9P69atmTx5siRYVmAZ6Pfv309aWhp9+/at18jVbDZz5MgRzp49i7+/P9HR0Xh4eNj1AlthfwwGAytWrGDz5s3Exsby2muv4ebmxgcffMC3337LypUrlT0w7UVqaipPPfUUYWFhPPPMM8qOB2azGbPZfE3CaM/fubq6OtatW8fHH3+Mm5sbjz/+OP3798fLy8umj0uSK2FXSkpKyM3NJTMzk0OHDqFSqViwYIG1w7otWc4s/+///o99+/axbNkyjh49islkIjEx8bpXLgnxd7l6i5ixY8fStGlTHBwcGDVqFEOHDiUnJ4chQ4YwZ84cBg0aZO1w/y0mk4nvv/+e5cuXc+zYMTp06MCzzz5r9y0l/oher+fEiROsWLGCQ4cO0adPHyZMmKBUIW2R/dRDxW0rJyeHw4cPo9fr8fb2pkOHDnTr1o05c+ZIYmVFljPGffv2ERUVRWBgICtWrCA1NRW9Xg9c+REQwhosn70DBw5QU1PD9OnT6dGjB1999ZVyf1BQEOnp6fUebw/UajX9+vVj06ZNLFmyBL1ez7Rp01i1ahVlZWWA/fc4vJpGo6Ft27YsXLiQhx9+mLVr1zJo0CA2btyojDW2RpIrYZMsA93BgweZMWMGI0aMYP78+QCUlZXx/vvvM3XqVODWGkTsiUqlora2luzsbMLDw4Era618fHxwc3MD7LsViLBvluS/rKwMo9FIcHAw0dHRaLVaqqqqMBgM6HQ65bNqT+OI0WhEr9djNptJSEjgzTffpE+fPqxZs4Z58+Zx+fJlm50u+3eYzWaqqqpIT09nyZIlvPbaa+Tm5hIaGkpxcTFr165V1nnaGhn5hE2yJFfr1q3j0qVLjBgxgqysLI4cOYKnpyfBwcEcO3aM48eP3xKDiL06ffo0AC1atODSpUvU1NQol4fbUyVA3HosiX1iYiJOTk7Mnz8fHx8fysrKOHv2LJmZmZSUlCib/trTOOLg4IBGo0GlUqFSqQgLC2P69Om8/vrrnD59mqFDh5KcnGztMP9jlkT36NGjdO3alXHjxrF+/XoOHTpEaWkpgwYNYv369SxfvtzKkf4x6XMlbJJlYDx69CiRkZFMnz6d++67j3PnztG2bVtCQ0MpLy+ntrYWsO8Fm/bI8n7n5eXh5OSEWq0mLy+Pxo0bK3uYSdVKWMvV/e5iYmKYOXMmCxcupKqqiry8PJYvX05qairdu3dX1inZy+e1uLiYU6dO4e7ujouLC7W1tWi1WqVdwQsvvMDChQuZM2cOBQUFSoXfnljGcn9/f+bOnUuTJk3w8fEhODj4mouXbHXsl+RK2CTLQOft7U1RURGOjo60a9eOI0eOMGDAACoqKqipqam3/Y/4+1gGtBMnTqDT6Vi+fLlyxVVeXh4XLlxApVLh4eGBi4uL3fxwiVvD7z9v9913H25ubnzzzTdER0fz008/0atXL6ZOnYqXl5eVovz3WL5zqampvPTSS8rtTk5OODs707hxY2XK02g0Av+aAbDX/l1NmzZl4MCB9W6rqqpCrVbTqFEjm24aLVcLCpv2xRdf8Oqrr5KUlERgYCDz5s3jyy+/5NFHH0WlUrF582Zrh3hbO3r0KNu3b+fw4cOcOXOG0tJSAPz8/AgMDKR58+aEh4fTunVrOnTooFS1hLhZsrOzuXjxIl27dr3uD29dXR3Ozs7U1tbi4uJihQj/O8ePH2fx4sX8+uuvqFQqBgwYQK9evXBycqKuro5GjRrh5+eHRqPB3d0dT09Pm63u3Mjx48eZM2cOTk5OzJ07Fz8/PzIyMvj000+ZPHmystbTFklyJWyaTqdjwYIFrF+/nkaNGlFaWkp0dDQFBQXMmTOH/v372+3AcSuqrq7m1KlTHD58mCNHjnDq1CnOnj2LWq1m06ZN0l1f3FR6vZ6kpCQMBgPvvfee0pV87969fPbZZxQVFREbG8uYMWNo1qyZ3VZ0Ll++zPr161m3bh21tbV0796dxx577JZrxTB06FDKyspo1KgRY8eOZfjw4RQWFjJ48GCeeeYZxo8fb7NjvyRXwmZdnTTl5OSwY8cOcnJycHJyok+fPiQmJlo5QnH1NiNqtfoPB7ri4mK8vLxstoQvbg2//vorTz/9NFOmTOHxxx8HrjTcnDVrFmVlZdxxxx3s37+ftm3b8vbbbxMcHGzdgP8DVyeEVVVVrFy5klWrVmEwGHjmmWd46KGHbLr/041Yxv0zZ84wYMAAkpKS8PX15cMPP+Tbb7/FYDAwduxYNBoNH3/8sbXD/UOy5krYLMsVZ2q1mhYtWvD0009TU1OjXDotrE+tVl+3G7TJZFIGSQcHB7vrgC3sU0FBATU1NSQkJCi3ffrpp1y6dIlFixaRkJDAnj17GDt2LHv27GH48OHWC/Y/dHWlzd3dncmTJzNkyBDWr1/P0qVL+fnnnxk7dizx8fF2uXOFZdwoLCxUxv5mzZpRV1dHcXExcGXcqaystHKkf05OI4VNs/xwf/HFFzzyyCP1rg4UtsmSUDk6OtrllIuwX5Yk/upNitPS0khMTCQhIQGTyUSXLl0IDw/n559/RqfTWSvU/5hWq+X06dPk5OSwZ88ePv/8c1JSUnB1dcXf35/9+/czadIkXnnlFcD+xkrLmN+0aVP8/f3ZuXMnISEhREZGsnv3bsrLyyksLCQ2NtbKkf45qVwJu5CXl8fJkydp0qQJIFcHCiGuFRISQuPGjfn666958sknycjIQK/X07lzZ+DKD3ddXR1RUVEUFBTUS8JsmaWCv379ej7//HPOnz9PeXk5ZrOZRo0a4ePjg4ODA05OToSFhREQEMDdd9+t/K09neQYjUZMJhNRUVGMGzeOOXPmUFRUpIz/O3bsQKfT0bdvX2uH+qckuRI2z9Kbxs/PD0dHR5u+/FYIYT0tW7Zk4MCBrFy5EpPJxI8//khAQEC9KodWq0Wr1SpjiD0sarfEqtfr8fHxoXXr1kRFRdGuXTucnZ0xmUy4ubkRHByMWq1Gp9MpJ6C2fmy/5+DgoMQ8ZswYIiMj+eKLL/D19SU1NRWNRsOsWbPo0qWLlSP9c5JcCZtlSaKqqqooKChQFp9KciWEuB6VSsW4ceMoKChg0aJFGI1GJk2aRFxcnLKWJzs7m5ycHHr27AnY17TZI488wmOPPfaH91uOxV4qclfT6XRs3bqVwsJC/Pz8CAkJITQ0lLi4OKKjozl//jzV1dW0a9fOLo5PkithE4qKivDw8MDZ2Vm5zZJAubi40LlzZyIjIwGZEhRCXJ/ZbCYsLIwlS5Zw8OBB/P396zUaPnbsGO+++y5Go1GZVrKnEzXLPnpXn2BaEirLVjj2Kjc3l8WLF1NRUQFcSbYMBgPu7u40b96cmJgY2rRpg6urK23atLFytDcmrRiETXjxxRdJSEigd+/eODg4cO7cOXx9feslW3q93mY36RRC2IbrVbYtVasJEyaQkpLC3LlzGTRokN1Nmd3KdDodJ0+eRKfT4ejoSF1dHZWVlZw9e5bc3Fxyc3M5dOgQBoOBESNGMGvWLGuH/KekciWszmw2s3XrVhwcHJSzyenTp/Pwww/Tv39/ZaCUxEoIcSPXq0RZKjqzZ8/GbDbj6elp11WeW5GTkxNt27a95nZLsrxt2zaKioqoq6tTLlCwZfZTDxW3rIqKCmJiYjh8+DAqlYqKigrS09MpKiqqN1CazWa7Wh8hhLAtnp6eeHl5SWJloyxjvGVvRLiSLC9fvpx//vOfuLm5sXjx4mv2G7RFUrkSVufh4cHIkSOZOXMmw4cPJyQkBAcHB4xGIxUVFWg0GlxdXWVAFEKIW5ilcbRlujY7O5t//vOfZGZmMnr0aKZMmWI3+0HKmithM1JSUvjyyy/JyMigtLSU4OBgIiIi8Pf3JzAwkKCgIEJCQmjevDkeHh7WDlcIIUQDuXq7s/z8fLZu3cpHH31EdHQ0zz//PPHx8Xa1j6wkV8Lqfv+FGT16NGfOnCExMZHi4mLy8vKoqKhAr9ej0+kYO3Ys48ePt5szGCGEEDdWUlLChg0b2Lp1K+Xl5cpeia6urnZ3QZNMCwqr+/2ZiJeXF+3btycpKUm5rby8nOzsbPbu3YuXlxd6vV6SKyGEsGOWE+uqqiq2bNnCp59+SmlpKf379+fpp58mICBAeaw9JVYglSthAy5evIizszPu7u44OjpSUlKCWq3G09PT2qEJIYS4SSxXAr744ots2bIFgFatWjF48GDCwsIIDAzEy8sLDw8PNBoNjo72Uw+S5EpY1ZkzZ5gxYwYeHh60aNGC8PBwIiIi8PHxwcPDg8aNG9frxmsPW1UIIYT463bv3k1qaipVVVXk5ORw5swZKisrUavV+Pj4EBoaSlRUFHfffTc9evSwi8avklwJqyooKGDJkiWcOHGC/Px8ampqUKvVBAQEEBERQXR0NNHR0YSFhRESEoKvr6+1QxZCCNHAtFotJpMJuLKfbFFREYWFhWRnZ3P69Gmys7MpKytj+/bt+Pj4WDnaG5PkStiU3377jczMTA4ePEhmZianT5+mpKQEjUZDkyZNmDp1KoMHD7Z2mEIIIf4GZrMZnU5HaWkpAE2bNrVyRH+NJFfCqkwmEyaTCZVKdd3pPpPJREFBAcePH+fkyZPcc889dOzYUaYHhRBC2CxJroTNycrKwtfXF29vbwBlryl7mGcXQggh5NdK2AyDwcCyZcuYPHkyb7zxBlqtFoCPPvqIoUOHUlxcbOUIhRBCiBuT5EpYnaV4evr0aVatWkWjRo3Iz8/n+++/B6Bfv37k5uaye/dua4YphBBC/CWSXAmrs1whcuDAAWpqapg+fTo9evTgq6++Uu4PCgoiPT293uOFEEIIWyTJlbA6S4f2srIyjEYjwcHBREdHo9VqqaqqwmAwoNPpcHNzA/5V6RJCCCFskSRXwuosC9UTExNxcnJi/vz5+Pj4UFZWxtmzZ8nMzKSkpIT27dsD126XI4QQQtgS++klL25Jlu0PAGJiYpg5cyYLFy6kqqqKvLw8li9fTmpqKt27d6dDhw4ActWgEEIImyatGIRNMRqN7Nq1i2+++YbTp09z7tw5EhMTmTp1Kn5+ftYOTwghhLghSa6E1WRnZ3Px4kW6du163WpUXV0dzs7O1NbW4uLiYoUIhRBCiH+fTAsKq9Dr9SxcuBCDwUCnTp2UzZn37t3LZ599RlFREbGxsYwZM4ZmzZpJR3YhhBB2QxavCKs4cOAAaWlpxMfHK4lVamoqL730Ej/++CMAn3zyCUlJSZw9e1YSKyGEEHZDkithFQUFBdTU1JCQkKDc9umnn3Lp0iXmz5/PmjVrWLFiBYcOHWLPnj3WC1QIIYT4N0lyJazCx8cHQKlaAaSlpZGYmEhCQgImk4kuXboQHh7Ozz//jE6ns1aoQgghxL9FkithFSEhITRu3Jivv/4agIyMDPR6PZ07dwautFuoq6sjKiqKgoKCekmYEEIIYctkQbuwipYtWzJw4EBWrlyJyWTixx9/JCAggNjYWOUxWq0WrVarXEkoi9qFEELYA0muhFWoVCrGjRtHQUEBixYtwmg0MmnSJOLi4jCbzahUKrKzs8nJyaFnz56AbHsjhBDCPkhyJazCbDYTFhbGkiVLOHjwIP7+/oSEhABXEq9jx47x7rvvYjQa6du3LyCd2YUQQtgHaSIqrObqrW8sLFWrCRMmkJKSwty5cxk0aJBMBwohhLAbklwJm1RWVobZbMbT01M2ahZCCGFXJLkSQgghhGhAsohFCCGEEKIBSXIlhBBCCNGAJLkSQgghhGhAklwJIYQQQjQgSa6EEEIIIRqQJFdCCCGEEA1IkishhBBCiAYkyZUQQgghRAOS5EoIIYQQogFJciWEEEII0YAkuRJC3DRr1qyhe/fuxMbG0r59eyZPnkxubu5Ne71Dhw4xevRoOnfuTLdu3SguLr5pr3U98+bNo2/fvmi12r/1dY8cOcKYMWOIi4uja9eudOrUiczMTADWrVvHgAEDkJ3OhPj7SHIlhLhpduzYgU6no2vXrgQFBfHdd9/xwAMPcPDgwQZ/raKiIp544gn27dtHUFAQ3bt3p1GjRg3+On+mXbt2JCQk4OLi8re9ZmpqKqNGjeLAgQPExcXh4uJCeXm5klxlZ2eTm5uLXq//22IS4nbnaO0AhBC3Lp1OR4cOHVi0aBEAe/bsYeLEibzwwgvs2LEDtbrhzu9++OEHqqqqeOuttxg8eHCDPe+/o1+/fvTr1+9ve72cnBySkpJo3LgxK1asICYmhrNnzzJixAiaNWsGgMlkAsDBweFvi0uI251UroQQN43ZbK73o96lSxf+53/+h4KCAk6cONGgr3Xs2DE8PT0ZNGhQgz6vrTKbzcyYMYO6ujree+89YmJiAAgODiYtLY0ePXoAYDAYUKlUklwJ8TeS5EoIcdPU1tZeMzUXEREBgFarpba2lu7du5ORkcHevXsZM2YMd955JxMnTqz3N1988QUDBw6kbdu2jB49mvPnzyv3Pffcc7Ru3ZrPPvuMsrIyYmJiiImJ4aGHHqr3HLm5uYwbN4527drRuXNnJk6cSH5+/jUxV1VVsX37dqZMmULnzp359ttv691fV1fHrl27ePHFF4mPj2fVqlXKfZMnT2bBggX1Hp+Xl8f48eO588476dmzJ9u2bat3/5NPPsmqVas4c+YMo0ePJi4ujokTJ6LT6f70vd26dSsHDx5k9OjR3HXXXX/4OIPBgKNj/UmK2tpaFixYQM+ePYmLi2P06NHs27fvmr/Nz89nxYoVPPjgg/Ts2ZPq6up691+8eJF169YxevRounTpwtmzZ/80ZiFuFzItKIS4aaqqqq5Jrvbu3QtAWFgYly9f5uLFi8yePZvjx4/j6+tLREQEO3fupKSkBG9vbzZt2sRLL72Ev78/rVq1IiMjg6SkJJKTkwFo27YtWq2WQ4cOYTKZaN++PSqViujoaOU1i4qKGD16NGVlZcTGxlJdXc3OnTspLCzkyy+/BK4kIfPmzSM5OZm6ujpcXFzQ6/Xs3r2b/v37A7B06VKWL1+OVqtFo9GgVqv5+eefefzxxwE4fPhwvbVNRUVFPProo5SXl9OuXTtOnTrFCy+8QFRUFJGRkcCViltNTQ3Lly+npqaGFi1asHPnTrZv387QoUP/8L1dsWIFHh4eTJo06U//DYxGY72qlU6n4x//+Afp6ek0a9aMNm3asH//fp588kkyMjJwdHQkNzeXl156SVkb5+bmhlarJSsri3bt2lFUVMSMGTP46aefMJvNyv2HDx8mODj4T+MR4nYglSshxE1TWVmpJFdms5lNmzaxZs0aunXrRkBAgPK4Y8eOMXLkSFJSUhg1ahQAZWVl6HQ65s+fT1xcHN999x3JyclMnDiRQ4cOcerUKQAef/xxli1bRlRUFBERESxbtoylS5eSlJSkPP/7779PaWkpK1asIDk5ma+++ophw4aRm5urXEX38ccfs3r1au68806WLl3Kvn376Ny5M15eXgBs27aNBQsWEB4ezoIFC9i7dy+DBw9W7ocr1Tg3Nzfl/z/88EPKy8tZu3Yta9eu5fPPP0elUrFp06Z675OlarR161aSk5NxcXHh6NGjf/i+njx5kqysLB544AHc3d3/9N/AbDbXW9v2wQcfkJ6eztixY/nhhx9Yu3YtcXFx3HXXXTg6OmI2m5k4cSKZmZk88cQTbN26lc2bN+Pp6aks1J8+fTo//fQTw4cPJzk5mdTUVHx9fW8YixC3C6lcCSFuCrPZTFVVFV988QVHjhwhLy+P3377jcDAQF5//fV6j42NjWXmzJmo1WrCw8Px8/PD39+flJQULl++zNy5c3F1dQVgyJAhvP/++6Snp9erTv0Ro9HItm3bGDJkCPHx8eTl5TF79mxSU1N58MEHUalUAKSnp+Pt7c2bb76pJH4rV65Unic9PR2NRsO8efOUqtPVx2E2m+slVwaDgc2bN9O3b1/atWsHXKnWxcXF1ZuCs0z/TZ06ldDQUAC8vLwoLy//w2OyVP969ep1w+O/elrQYDCwbt06WrduzQsvvKAkXcXFxTRt2hSAkpIScnNzeeCBB5gyZQrOzs4A/Prrr8pzZmRk0K1bN6ZNm6YkVGlpaTeMRYjbhVSuhBA3hVarxWw2U1lZyf79+3FwcODxxx9ny5YtBAYG1nvssGHDlB/69u3b88svv+Du7k5WVhZqtZr4+Hjlsf7+/sCVKbe/Ii8vj6qqKtq1a8fMmTO599572bdvH5MnT+bVV19VHte2bVtKSkro3r07/fr1U6bprr5fr9dz3333kZiYyDvvvENpaalyf11dHWazWUkCL1y4QGVlJV27dq0Xj7+/f73Yq6ur8ff3Z8iQIcptarUao9H4h8d07tw5AKKiom54/AaDAScnJ+DK1YUVFRX13m9ASTDhSmIXEhLCpk2b6NChA2PHjuXnn3+u95xt27bll19+oXPnzowcOZKvv/76hnEIcTuRypUQ4qaoq6sDYObMmdx///1/+tg/upKtqKgId3d3NBrNNfdZEoYbKSsrA2DWrFmoVCoeeOABJk2apCRpFhMnTiQ8PJyUlBT27dvHO++8Q0pKCmvXrsXR0ZH7778fLy8vduzYwb59+1i+fDnfffcdmzZtwt3dXZletCQqlgTK09Pzmpgs1aDq6moMBgO9e/eul+w4ODgoLRSux/Le/pX3oKamRnm9yspKgGuSW3d3d+X11Go1GzZs4LPPPmPPnj2kp6eze/duXnnlFR555BEAlixZwsaNG0lLS2P//v08//zznDhxgqlTp94wHiFuB1K5EkLcFAaD4b9+Dg8PDyoqKqiqqlJus6y1+v3CaaPRWK8CY2GZpuvWrRvbt2/ntddeUxIrvV5PRUUFcCWpGDRoEAsWLOCnn35i/PjxHDx4UJmCA+jZsydz584lJSWFmTNnkpeXp1z9Z0kALQvamzRpAlDvykaArKwsJXZLJ3dLT6qrYy4pKfnD98UyfXi9dVkbN26sV5Grra1VYmvcuDHANZ3rfXx8lCQUwNfXlwkTJrBmzRp27dpFVFQUH3zwgXK/u7s7Y8eO5aOPPuLnn38mPj6eTz755G/vTC+ErZLkSghxUzTEdiudOnUCYNmyZcCV9UkLFizA1dWVhISEeo+trKy8biWnZcuWeHp6UlxcXO/KxYqKCp5//nn+8Y9/UFpayvr165X1Tw4ODkqfqKKiImpra1mzZk29JK9nz57K/QCOjo6oVColuYqIiMDPz49169Ypf/f5559z+vRpBgwYAPwrAb16ETxcmZq7XpsIi/79++Po6Mibb76pVKOqqqp47bXXePnll+utf6qrq1Pel/DwcJydndmyZYtyrCUlJVy4cIHMzEx0Oh0ZGRn1/t7Pz4/Y2FiKi4sxmUycPHmSb775Rrnf3d2djh07otfr6yVoQtzOZFpQCGGz7rnnHtq3b8/y5cvZvXs3JSUlnD9/nqeeekqpDFlUVFQoPbSu5ujoyP/+7//y8ssv06tXL9q0aUNdXR1ZWVnU1dUxadIk0tLSmDVrFu+//z5RUVFUV1dz8uRJnJyc6NChAydOnOD1119n4cKFxMTEYDAYOHXqFCqVii5duiiv1bZtW2UdlFqtZvLkycycOZMBAwbQrFkzjhw5QmhoqNJB3lJJunrtFlypZO3Zswe9Xn/dKdHg4GAmTJjAe++9R58+fYiMjOTEiRNUVlYSFRWlJKNwpZJmmRZ0dnZm6NChJCcn079/f4KDgzl69KjSv+qHH37g888/55dffqFly5b4+/tz/vx58vLy6NatG2q1mvXr15OcnMz8+fMJDg7m8uXLZGVlERERcU0FTojblSRXQoibwtPTk6CgIGUK63p8fHwICAggPDz8uver1WqWLl3Ka6+9RkpKCo0aNWLixInXNBkFePTRR5Uu5b83fPhwPD09+eijj8jMzMTJyYmOHTvy8MMP07t3b4xGIxcuXOCrr77i4MGDODs706lTJ5555hlCQkIICQnh9ddfZ+PGjWRmZqJWq4mJieGJJ56o18Dzs88+q/e6I0aMwGAw8OGHH3Lq1CnuueceXnnlFWXRu7u7O61bt74mKezUqRMHDx780+2BJk6cSOPGjVm1ahWHDx8mLCyMCRMmMGrUqHoVvJYtW9ZrFzFjxgw0Gg3ffvstx48fJzExkfHjxzNz5kyKi4uZNWsWixcvJi0tjfz8fHx9fRk1ahSTJ08GICkpCY1Gw65du0hPT8fT05OhQ4cyZcqUBt3OSAh7pjLLVulCCCGEEA1GTjOEEEIIIRqQJFdCCCGEEA1IkishhBBCiAYkyZUQQgghRAOS5EoIIYQQogFJciWEEEII0YAkuRJCCCGEaECSXAkhhBBCNCBJroQQQgghGpAkV0IIIYQQDUiSKyGEEEKIBiTJlRBCCCFEA/p/5MKBerKnp4c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data:image/png;base64,iVBORw0KGgoAAAANSUhEUgAAAlcAAAIpCAYAAACPEx01AAAAOXRFWHRTb2Z0d2FyZQBNYXRwbG90bGliIHZlcnNpb24zLjUuMiwgaHR0cHM6Ly9tYXRwbG90bGliLm9yZy8qNh9FAAAACXBIWXMAAA9hAAAPYQGoP6dpAACy8UlEQVR4nOzdZ3hU1f728W96hxRICAESugRCV+ldBUQQpDcpUo6iiKAUBREFRBBBmhRBmgooSBcpCop0kJrQS+gJ6b3N84Jn5k8MKGVgMvH+XJfXOcys2fPbSWbPvddeey0bg8FgQERERETMwtbSBYiIiIjkJQpXIiIiImakcCUiIiJiRgpXIiIiImakcCUiIiJiRgpXIiIiImakcCUiIiJiRgpXIiIiImZkb+kC/osOHTqEwWDAwcHB0qWIiIjIfUpPT8fGxoYqVar8YzuFKwswGAxoYvy8ISsri40bN7Jp0yZu3bqFv78/L730EvXr18/W7uDBg/z4449cuHCB/PnzU79+fVq3bo2jo+Ndt/vTTz+xdetWJk+enC2EL1iwgPXr19+zHltbW15//XUaNGgAwB9//MHatWu5fPkyPj4+1KlTh1atWuHk5PToOy8i8h9zv9/dClcWYPyyDAkJsXAl8iiSk5MZOHAg27dvp2DBglSuXJkjR44wbdo0PD096dq1KwDTp09n2rRpuLq6UqlSJc6fP8+KFSuIi4vjyy+/zLHdRYsWsWTJEho2bEjVqlWzPdeoUSOSkpJyfMDj4+M5cOAAjo6OtGzZksDAQGbMmMGXX35Jvnz5qFKlCpcuXWL58uXcuHGDOXPmPL4fjIhIHnX06NH7aqdwJfKQ5s+fz/bt2+nVqxfvvPMODg4OXL16ldatW7NixQq6du3K/v37mTZtGjVr1mTy5Ml4e3uTmppKr1692LRpE7GxseTPn9+0zU2bNjF+/HiqVavG5MmTc7xnixYtaNGiRY7H33rrLQBGjhxJYGAgAH5+frRp04ahQ4fi6elJZmYm77//PqtWreL8+fMUL178Mf1kRET+2xSuRB5S27ZtqV69Os8++6zpscKFC1OwYEFT72SFChWYOXMmDRo0wM7ODgAnJyfKli3L/v37s13yu3nzJsOGDaN8+fLMmTMHV1fX+6pj27ZtbNq0iUaNGtG2bdts9d35bzs7O5o1a8aqVau4ceOGwpWIyGOiuwVFHpKfn1+2YAVw7Ngxzp49S3BwMADOzs40btzYFKwAEhMT2bJlC0FBQdkClLGnaurUqbi7u99XDVlZWXz++ec4OjoyatSof2ybkpLCypUrAShatOh9bV9ERB6ceq5EzCQ0NJQ33ngDOzs7evfufdc2UVFRDBw4kBs3bjBhwgTT4wkJCaxbt466deuyfv16jhw5goeHB40bN6ZJkyb3fM9t27Zx5swZXn31Vfz9/e/aZv369axdu5a9e/eSmJhIx44dCQgIeLSdFRGRe1K4EjGDpUuXMmHCBGxtbZkyZYpp3NOd9u3bx5AhQ7h+/Tr9+/fn5ZdfNj23fft20tPT2bZtG9u2bTM9vnLlSl599VVGjBhx1/ddvHgxdnZ29OjR467PGwwGxo4dy61bt4DbN1G88847D7+jIiLyr3RZUOQRGO8YHDNmDCVLluTHH3+8a0/TnDlzePXVV0lPT2fWrFkMGjQo2/Pnzp3DxsaGV199lQ0bNnD48GFWrVpFlSpVWLhwIadPn86xzatXr7Jnzx7q169P4cKF71qfjY0NW7duZe7cuTRu3JijR4/Ss2dPMjIyzPMDEBGRHBSuRB6SwWDgjTfe4Oeff6ZXr14sX76ckiVL5mg3a9YsPv/8c2rUqMG6deto1KhRjjYRERHkz5+fESNGULJkSZydnQkODmbMmDEA7NmzJ8dr1qxZg8FgoFOnTv9Yp4uLC/Xq1WPmzJm0aNGC48eP8/vvvz/kXouIyL9RuBJ5SL///js7d+6kY8eODB069K4z7sfGxjJr1izKli3L7Nmz8fb2vuu2XF1dSUxMzPF4wYIFgdtjsv5u9erVBAQEULdu3fuuuWPHjgCcOXPmvl8jIiIPRuFK5CHt3r0bgDfffPOebf766y9SU1Pp37//Py53VKhQIdLT0wkLC8v2+KlTpwDw9fXN9viRI0c4d+4cTZs2xcbG5q7b/P7777l582a2x5ydnYHbvVkiIvJ4aEC7yEOKiYnBwcGBr776iuvXr5Oeng6Ap6cnDRo0oFmzZkRHRwO37+rbvHkzSUlJwO2QU7FiRbp3746DgwONGjXi008/5csvv+TLL7/E3t6e2NhYPv/8c+zt7aldu3a2916zZg3APe8kTEhIYMyYMWzcuJFZs2bh6upKamoqM2bMwMbGhpo1az6uH4uIyH+ewpXIQypXrhwrV65k8eLFOZ4LCwujWbNmlCpVCkdHR9auXZujzR9//EHTpk0JCAigWLFiNG3alI0bN/L8888TEBBAWFgYcXFxDBgwAD8/v2yv/fnnnwkICLjn4qHu7u507dqVhQsX0qhRI0qXLs358+eJiIige/fudx0bJiIi5mFj0ArCT5xxbSKtLSh3SklJYcqUKaxbt46YmBgCAwPp1q2baZyUUVZWFq1ataJbt260b9/+ntszGAwsXLiQ5cuXEx4eTsGCBencuTO9e/e+56VEERG5t/v9/la4sgCFKxEREetzv9/fGtAuIiIiYkYKVyIiIiJmpHAl8ogyDZmWLuGBWFu9IiLWRncLijwiOxs7Rhz6lPPx4ZYu5V8V9yjKuCrDLF2GiEiepnAlYgbn48MJi9Os5yIiosuCIiIiImalcCUiIiJiRgpXIiIiImakcCUiIiJiRgpXIiIiImakcCUiIiJiRgpXIiIiImakcCUiIiJiRgpXIiIiImakcCUiIiJiRgpXIiIiImakcCUiIiJiRgpXIiIiImakcCUiIiJiRgpXIiIiImakcCUiIiJiRgpXIiIiImakcCUiIiJiRgpXIiIiImakcCUiIiJiRgpXIiIiImakcCUiIiJiRgpXIiIiImakcCUiIiJiRgpXIiIiImakcCUiIiJiRgpXIiIiImakcCUiIiJiRgpXIiIiImakcCUiIiJiRgpXIiIiImakcCUiIiJiRgpXIiIiImakcCUiIiJiRgpXIiIiImaU68LV1atXGTx4MNWrV6dmzZoMHz6ciIgI0/MxMTGMGjWKWrVqUbFiRdq3b8+ff/6ZYzvLly+nRYsWhISE0LBhQ6ZNm0Z6enq2NidPnqRPnz5UrVqVatWq8cYbbxAeHp6tTXJyMhMnTqR+/fqEhITQsmVL1q9f/3h2XkRERKyevaULuNPhw4fp27cvWVlZNG/enISEBH766SdCQ0P56aefSExMpFu3bly4cIGmTZvi7u7Ojh076NOnDwsXLqR69eoAfPnll8yYMYMqVarQpUsXTp48yfTp04mIiGDMmDHA7WDVqVMnXFxcePnll0lKSmLz5s107tyZNWvW4OXlRWZmJv3792fv3r0899xz+Pr6smfPHt555x0MBgMtWrSw5I9LREREcqFcFa5WrlxJiRIlmDx5Mv7+/gCUKFGCadOmERkZyeLFizl//jyLFi2iatWqAMTHx9O2bVu++OILli5dyrlz5/jqq6/o0qULo0aNMm37s88+Y8GCBfTq1YugoCBGjx6Np6cnK1aswMfHB4CePXvSunVrFi1axMCBA1m5ciW7d+9mypQpNGvWDIC0tDR69OjBF198QdOmTbG3z1U/QhEREbGwXJUMPvrooxyPJSYm4ujoiLe3Nz/99BMvvviiKVgBeHh40K5dOyZOnEh0dDRr1qzB2dmZQYMGZdvOa6+9xtdff822bdto0qQJBw8eZNy4caZgBVC2bFnq1KnDli1bGDhwIKtWreLpp582BSsAR0dHunXrxttvv01YWBgVKlR4qH01GAwkJSU91Gsl97CxscHFxcXSZTyw5ORkDAaDpcsQEbEqBoMBGxubf22Xq8LV3/3111989913vPjii8TFxXH9+nVq1qyZo11QUBAAly9fJiwsjJCQEDw8PLK18fb2xsPDw9QGoFatWjm2FRgYyL59+wAICwujd+/e//h+Dxuu0tPTCQ0NfajXSu7h4uJCcHCwpct4YOfPnyc5OdnSZYiIWB1HR8d/bZMrw5XBYGDhwoVMmjSJ4sWL8+6775oGo3t6euZob9zRrKws0tPTyZ8//1236+TkRGZmpmlbd2tnbAO3A9C/vd/DcnBwoFSpUg/9eskd7ucMJjcqXry4eq5ERB7QmTNn7qtdrgtXUVFRDBkyhJ07d9KhQweGDRuGq6srGRkZ2NraEhMTk+M1kZGRAHh5eeHj48P169dztMnIyCAmJgYvLy+8vb2B23ceurq65tiWl5cXAD4+PkRHR//j+z0sGxubHO8t8qRY46VMERFLu98T6lw1FUNqaiqdOnUiNDSU+fPnM2bMGFMAsbe3JyAggKNHj+Z43b59+3B1dSUgIIDAwEBCQ0PJyMjI1ubgwYNkZGRQpkwZ02W9e22rdOnSwO1LhMeOHbtrG0A9TyIiIpJDrgpX3333HeHh4cyePZvatWvneL5p06asXr2aa9eumR47e/YsGzZsoEGDBtjZ2dG0aVPi4uL49ttvTW0yMjKYNWsWzs7O1K5dG39/fypVqsTXX3+dbe6rlStXcvnyZRo3bmx6vx07dnD8+HFTm8jISL777jsqVapEwYIFH8ePQURERKxYrrosePjwYSpWrEjFihXv+ny3bt1YsWIFbdq0oVmzZmRkZLBx40ZsbW0ZMGAAACVLlqRFixaMGzeOffv2UaRIEXbt2kVoaChvv/22aZzVgAED6Nu3L61bt6Zu3bpcvXqVzZs3U7p0aV555RUAWrVqxYIFC+jWrRvNmzfH2dmZn3/+mZiYGCZPnvxkfigiIiJiVXJVuIqLi+PkyZPUqFHDNNbJwcGBMmXKMGfOHPz8/Pj222+ZMGECP/30EwaDgcqVKzN48GBKlixp2s748eMpXLgwq1ev5tdff6VIkSK8//77dO/e3dSmXr16zJo1i+nTp7N06VJcXV1p2bIlQ4YMMQ1Yd3V1ZfHixUyYMIFffvmF1NRUypUrx4QJE3j22Wef7A9HRERErIKNIRfdMrR//35+//33HI+7ubnRo0eP+7r90RoYx3qFhIRYuBIxl0473iAs7v7uIrGkp/KV4rt6MyxdhoiIVbrf7+9c1XNVvXp10xI2IiIiItYoVw1oFxEREbF2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uTZcRUZG0rt3bz744ANLlyIiIiJy33JluDpy5Aht2rThjz/+IC0tDYCEhASqVKlC2bJlc/zXuXPnbK/ft28fXbt2pXLlyjz77LMMHTqUW7duZWsTExPDqFGjqFWrFhUrVqR9+/b8+eefOWpZvnw5LVq0ICQkhIYNGzJt2jTS09Mf386LiIiIVbO3dAF3880331CoUCHs7e2xs7MDwN3dHWdnZwIDA6lfv76prYODA08//bTp3zt37qRv374UKlSIdu3aERUVxfr16zlx4gQrV67EwcGBxMREunXrxoULF2jatCnu7u7s2LGDPn36sHDhQqpXrw7Al19+yYwZM6hSpQpdunTh5MmTTJ8+nYiICMaMGfNkfygiIiJiFXJluJo0aRK2trY0b94cBwcH0+MGg4H69eszaNCgu74uMzOTkSNHUq5cORYvXoyLiwsALVu2pG/fvqxevZq2bdsyZ84czp8/z6JFi6hatSoA8fHxtG3bli+++IKlS5dy7tw5vvrqK7p06cKoUaNM7/HZZ5+xYMECevXqRVBQ0OP7IYiIiIhVypXhytb29tXKqKgo8ufPD0BWVhaxsbFER0fTu3dvjh8/TmpqKvXq1ePDDz/E29ubvXv3cuXKFcaNG2cKVgD169enVKlSbNmyhbZt2/LTTz/x4osvmoIVgIeHB+3atWPixIlER0ezZs0anJ2dcwS51157ja+//ppt27bRq1evh95Hg8FAUlLSQ79ecgcbG5tsf2vWIjk5GYPBYOkyRESsisFgwMbG5l/b5cpwBbd7oWJjYylYsCBwO2hlZWWxbNkyChQoQNOmTcnIyGD16tUkJyczZ84cwsLCclwmNAoMDOTSpUvExMRw/fp1atasmaONsSfq8uXLhIWFERISgoeHR7Y23t7eeHh4cPny5Ufav/T0dEJDQx9pG2J5Li4uBAcHW7qMB3b+/HmSk5MtXYaIiNVxdHT81za5NlzFxMSQlZVlClcREREAFC5cmGXLluHr6wtAxYoVGTlyJNevXyc9PR13d3fTOK07OTk5kZmZaRqM7unpmaON8QeWlZVFenq6qdfsXtt6FA4ODpQqVeqRtiGWdz9nMLlR8eLF1XMlIvKAzpw5c1/tcm24SkhIADAFHDc3NwoWLMiUKVNMwQqgWrVqAISHh+Pt7U1CQgKZmZk5AlZkZCReXl54eXlha2tLTExMjveMjIwEwMvLCx8fH65fv56jTUZGBjExMXh5eT3S/tnY2ODq6vpI2xB5WNZ4KVNExNLu94Q6V07FAGBvfzv3GXuaihUrxh9//EGlSpWytTNennNxcSEoKOiul9tSUlI4cuQIpUuXxt7enoCAAI4ePZrjPfft24erqysBAQEEBgYSGhpKRkZGtjYHDx4kIyODMmXKmG1fRUREJO/IleEqMzPTdNnt6tWrpKWlkZaWxt69e7NdjouOjmby5MkUKFCAsmXLUrVqVXx9fZk9e3a2Sx5z584lJSWFxo0bA9C0aVNWr17NtWvXTG3Onj3Lhg0baNCgAXZ2djRt2pS4uDi+/fZbU5uMjAxmzZqFs7MztWvXftw/BhEREbFCufKyYNeuXTl48CAAo0ePZv369bz//vu8+uqrlClThlq1ahETE8P27duJjo7m888/N03ZMGDAAEaNGkXHjh2pWrUqZ8+eZfv27dSqVYt69eoB0K1bN1asWEGbNm1o1qwZGRkZbNy4EVtbWwYMGABAyZIladGiBePGjWPfvn0UKVKEXbt2ERoayttvv33P8VgiIiLy32ZjyIWjWs+ePcvVq1dNvU+BgYEEBgby66+/MnPmTE6ePImdnR0hISH873//y3Hn38qVK5k/fz4XLlzA09OTpk2b8vbbb+Pu7p7tPSZMmMD+/fsxGAxUrlyZwYMHU6FCBVObtLQ0pk2bxurVq4mKiqJIkSJ07tyZ7t27P9L+GS9JhoSEPNJ2JPfotOMNwuLub6CjJT2VrxTf1Zth6TJERKzS/X5/58pwldcpXOU9ClciInnf/X5/58oxVyIiIiLWSuFKRERExIwUrkRERETMSOFKRERExIwUrkRERETMSOFKRERExIwUrkRERETMSOFKRERExIwUrkRERETMSOFKRERExIwUrkRERETMSOFKRERExIwUrkRERETMSOFKRERExIwUrkRERETMSOFKRERExIwUrkRERETMSOFKRERExIwUrkRERETMSOFKRERExIwUrkRERETMSOFKRERExIweOlylpKSYsw4RERGRPOGhw1Xz5s358MMPzVmLiIiIiNV76HB18+ZNrl27Zs5aRERERKye/YO+ICwsjLCwMFxcXDhz5gyLFi0iNTWVtLQ003/p6enY2tpSvXp1nn/++cdRt4iIiEiu9MDhqnfv3ty6dQsbGxvi4+MZN27cPdv+8ccfClciIiLyn/LA4WrRokVERkYyaNAgypYty4cffoijoyNOTk6m/7WxsSEtLQ0XF5fHUbOIiIhIrvXA4apkyZKULFmS5ORk/Pz8CAoKums7BweHR61NRERExOo8cLgyat++PbVq1TJnLSIiIiJW76HD1fDhw+/5XHp6OtevXyd//vzky5fvYd9CRERExOo8dLiKi4tjyZIlHD16lLi4ODIzM8nKyiIqKopr166RlZWFn58fv/32mxnLFREREcndHjpcvf766xw4cIBixYpRsGBBHBwcsLe3x9fXl5o1a+Lv70+1atXMWauIiIhIrvfQ4er48eNUqlSJ77//3pz1iIiIiFi1h56hvWbNmpw4cYKjR4+asx4RERERq/bQ4erjjz+mcOHCdO/enZkzZ5KQkGDOukRERESs0kNfFpwzZw7Ozs4kJyczbdo0Zs+ebRpr5erqSkxMDCVKlKB3797mrFdEREQkV3vocJWeno6TkxOVKlUiLS2NxMREDh8+zJ9//klGRgYeHh5Ur15d4UpERET+Ux46XI0aNcqcdYiIiIjkCQ8drq5cucKNGzdwdXXFzc0NR0dH03NZWVmkpqbi7e2tSURFRETkP+Whw1Xnzp25efPmP7YpWLAgO3bseNi3EBEREbE6Dx2uFi5cyMmTJ4mLiyMtLY3MzEwMBgMAGRkZTJo0idq1a5utUBERERFr8NDhKigoiKCgoHs+/8MPP2gOLBEREfnPeeh5rv6Nv78/ly9fflybFxEREcmVHilcZWZm3vXxhIQELl68iLe396NsXkRERMTqPPRlwZdeeolz587h5+eHj48PACkpKURHRxMVFUVWVhYffvih2QoVERERsQYPHa769OnD/v37uXnzJikpKTg6OuLq6krBggUpXLgwzz77LMHBweasVURERCTXe+hw1bJlS1q2bGnOWkRERESs3kOHK6O4uDgOHTrEzZs3cXJyokiRIlSuXBlb28c2Vl5EREQk13rocJWQkMCHH37Ipk2byMjIMD1uY2ODv78///vf/2jXrp1ZihQRERGxFg8droYOHcq2bdto3bo1LVu2xNfXF4CTJ08yc+ZMRo0aRVpaGl26dDFbsSIiIiK53UOHq507dxIcHMy4ceOyPV6iRAlq165Ns2bN+PrrrxWuRERE5D/loQdG+fj4EB8ff9fn8uXLR7FixYiKinrowkRERESs0UOHq65du3Lp0iXeeustLl68mO255cuXc/jwYWrUqPHIBYqIiIhYk4e+LNizZ0/i4+OZN28emzdvxt/fH09PT65du0Z0dDSBgYGMHj3ajKWKiIiI5H6PNBXDW2+9RdeuXVm1ahWnT58mIiKCwMBAnnnmGVq3bo2zs7O56hQRERGxCg8drmJiYvj4449p3bo1vXv3zvbcN998w6uvvsrcuXPJly/fIxcpIiIiYi0eeszVjBkz2LBhw10nCy1SpAiHDx9m3rx5j1SciIiIiLV56HC1ZcsWgoODqVWrVo7nmjRpQqlSpVi3bt0jFSciIiJibR46XMXFxWEwGO75fP78+TUVg4iIiPznPHS4atWqFSdOnODdd9/l1q1b2Z67dOkSR48eJTg4+JELFBEREbEmDz2gfcSIEWRkZLB8+XI2bdpE48aNqVChAnFxcaxYsYLMzEzeeustc9YqIiIikus9dLiyt7dnzJgxtGnThgULFrBjxw42btwIQOnSpfn00081iaiIiIj85zzSPFcAlStXZurUqRgMBm7duoWDgwP58+c3R20iIiIiVueRw5WRjY0NBQoUMNfmRERERKzSQw9of9wiIyPp3bs3H3zwgaVLEREREblvuTJcHTlyhDZt2vDHH3+QlpaW7bnly5fTokULQkJCaNiwIdOmTSM9PT1bm5MnT9KnTx+qVq1KtWrVeOONNwgPD8/WJjk5mYkTJ1K/fn1CQkJo2bIl69evz1HL5s2beeWVV6hYsSJ16tThk08+ITEx0fw7LSIiInlCrgxX33zzDYUKFSIgIAA7OzvT419++SUjR47E3d2dLl26EBQUxPTp0/n4449NbU6ePEmnTp04ceIEL7/8Ms899xy7d++mc+fOREdHA5CZmUn//v2ZP38+lSpVokOHDhgMBt55551sE5/++OOPDBgwgLS0NDp37kzFihVZsmSJ7oIUERGRezLbmCtzmjRpEra2tjRv3hwHBwcAzp07x1dffUWXLl0YNWqUqe1nn33GggUL6NWrF0FBQYwePRpPT09WrFiBj48PAD179qR169YsWrSIgQMHsnLlSnbv3s2UKVNo1qwZAGlpafTo0YMvvviCpk2bkpiYyNixY2nUqBHTpk3D3v72j2rp0qWMGTOGXbt2UbNmzSf8kxEREZHcLleGK+N6hVFRUaY7D9esWYOzszODBg3K1va1117j66+/Ztu2bTRp0oSDBw8ybtw4U7ACKFu2LHXq1GHLli0MHDiQVatW8fTTT5uCFYCjoyPdunXj7bffJiwsjNDQUJKTkxk+fLgpWAG0b9+eKVOmsGXLlkcKVwaDgaSkpId+veQONjY2uLi4WLqMB5acnPyPKyyIiEhOBoMBGxubf22XK8MV3L50FxsbS8GCBQEICwsjJCQEDw+PbO28vb3x8PDg8uXLhIWFAdx1vcPAwED27dtn2lbv3r1ztAkKCgLg8uXLnDx5koCAAIoVK5atjYODA4ULF+by5cuPtH/p6emEhoY+0jbE8lxcXKxyJYLz58+TnJxs6TJERKyOo6Pjv7bJteEqJiaGrKwsU7hKT0+/5/xZTk5OZGZmmga2362dsY1xW56enjnaGH9gWVlZpKWl/ev7PQoHBwdKlSr1SNsQy7ufM5jcqHjx4uq5EhF5QGfOnLmvdrk2XCUkJAD/F5R8fHy4fv16jnYZGRnExMTg5eWFt7c3cDuYubq6ZmsXGRmJl5eXaVvGwe1/bwPg5eWFj48PMTExd60tMjKSwMDAh9ux/8/GxiZHjSJPijVeyhQRsbT7PaHOlXcLAqZxTsbeqMDAQEJDQ8nIyMjW7uDBg2RkZFCmTBnTZb2jR4/m2N6+ffsoXbq0aVvHjh27axuAUqVKERgYyJUrV4iKisrW5sqVK1y5csW0LREREZE75cpwlZmZabrsdvXqVdLS0mjatClxcXF8++23pnYZGRnMmjULZ2dnateujb+/P5UqVeLrr7/ONvfVypUruXz5Mo0bNwagadOm7Nixg+PHj5vaREZG8t1331GpUiUKFixI48aNcXBwYPbs2dlqmz59OjY2NqZtiYiIiNwpV14W7Nq1KwcPHgRg9OjRrF+/niVLltCiRQvGjRvHvn37KFKkCLt27SI0NJS3337bdPlwwIAB9O3bl9atW1O3bl2uXr3K5s2bKV26NK+88goArVq1YsGCBXTr1o3mzZvj7OzMzz//TExMDJMnTwbAw8ODnj17Mnv2bM6cOUOZMmU4cuQI+/fvp127dpQsWdIyPxwRERHJ1WwMuXBU69mzZ7l69appwG1gYCCBgYGkpaUxbdo0Vq9eTVRUFEWKFKFz585079492+t//fVXpk+fzunTp3F1daVBgwYMGTIk29qHN27cYMKECfzxxx+kpqZSrlw53nzzTWrXrm1qYzAYmD9/Pt9//z3Xrl3D19eX1q1b079/f9P8Ww/DeNkyJCTkobchuUunHW8QFnd/Ax0t6al8pfiu3gxLlyEiYpXu9/s7V4arvE7hKu9RuBIRyfvu9/s7V465EhEREbFW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ClciIiIiZqRwJSIiImJG9pYu4GF07tyZAwcO5Hg8X758bNq0CW9vb65evcrEiRPZuXMnaWlpVKpUiffee4/y5cub2mdkZDB//nxWrFjBtWvXCAgIoGvXrnTr1i3bdvft28fUqVM5duwYTk5ONGjQgPfeew8fH5/Hvq8iIiJiXawyXBUsWJD8+fPTqVMn02N2dnYEBgbi5eXFjRs36NChA0lJSTRr1gwbGxu2bdtGt27d+PHHHylevDgA77//Pj/99BN16tShYcOG/PXXX3zyySckJyfTt29fAHbu3Enfvn0pVKgQ7dq1IyoqivXr13PixAlWrlyJg4ODRX4GIiIikjtZZbgyGAyUKFGCQYMG3fX5iRMnkpKSwg8//GAKUgMGDKBFixbMmjWLzz77jF27dvHTTz/x7rvv8tprr5m2+8477zB79mw6duyIm5sbI0eOpFy5cixevBgXFxcAWrZsSd++fVm9ejVt27Z9MjstIiIiVsEqx1xFR0fj6OjI8OHDadCgARUrVqRDhw4cO3aM5ORkfv75Z7p162YKVgB+fn60aNGCzZs3A7By5UqKFi1Kz549TW1sbGzo2bMnCQkJ7Nq1i71793LlyhWGDBliClYA9evXp1SpUmzZsuXJ7bSIiIhYBavsuYqMjOTcuXM4OjrStGlT8ufPzy+//EKfPn2YPn066enp1KpVK8frAgMDSUpKIioqirCwMJ555hns7OyytQkKCgLg8uXL2Nra4uDgwNNPP33XbV26dOmh98FgMJCUlPTQr5fcwcbGJlvwthbJyckYDAZLlyEiYlUMBgM2Njb/2s4qw1VERAQODg58/fXXPPPMM8DtQe7Nmzdn7969AOTPnz/H65ycnADIysoiPT39H9tkZmaSmZmJu7t7jgBmbJeZmfnQ+5Cenk5oaOhDv15yBxcXF4KDgy1dxgM7f/48ycnJli5DRMTqODo6/msbqwxXhQoVomPHjqZgBVCiRAm8vb1NgScmJibH6yIjI7G1tSVfvnz4+PjctU1ERAQAXl5e2NjYkJCQQGZmZo6AFRkZiZeX10Pvg4ODA6VKlXro10vucD9nMLlR8eLF1XMlIvKAzpw5c1/trDJcrVu3LsdjiYmJxMTE4OjoiIuLC0ePHs1xOW/v3r0EBQXh6OhIYGAgR48ezbGdffv2AVCmTBnS09NNPUwVKlQwtUlJSeHIkSO8/PLLD70PNjY2uLq6PvTrRR6FNV7KFBGxtPs9obbKAe0HDhwgISHB9O+MjAw++eQTMjMzqVevHg0bNmTp0qXEx8eb2uzevZt9+/bRuHFjAJo2bcqpU6fYunWrqU1iYiLz58/H19eXkJAQqlatiq+vL7Nnz852lj937lxSUlJM2xIRERExsrqeq8zMTAYMGICdnR3PPfcctra27N69mzNnztClSxeeeuop+vXrR7t27WjVqhVNmjQhNjaWjRs3UqBAAXr16gVA7dq1qVq1KgMHDqRZs2Z4e3uzbds2Ll26xGeffYat7e3cOWDAAEaNGkXHjh2pWrUqZ8+eZfv27dSqVYt69epZ8kchIiIiuZCNwQoHXpw9e5aJEyeyb98+UlNTKV68OB07dqRz586mLrtDhw7x+eefc+zYMezt7alRowbvvvsugYGBpu0kJCTw2WefsWXLFuLj4ylRogR9+vShRYsW2d5v5cqVzJ8/nwsXLuDp6UnTpk15++23cXd3f6j6jZcjQ0JCHvInILlNpx1vEBZ3f9fiLempfKX4rt4MS5chImKV7vf72yrDlbVTuMp7FK5ERPK++/3+tsoxVyIiIiK5lcKViIiIiBkpXImIiIiYkcKViIiIiBkpXImIiIiYkcKViIiIiBkpXImIiIiYkcKViIiIiBkpXImIiIiYkcKViIiIiBkpXImIiIiYkcKViIiIiBkpXImIiIiYkcKViIiIiBkpXIlFZGVlsWjRIpo2bUrlypVp1aoVP/30k+n5ZcuWUa5cOcqWLZvjv7p165KSknLX7aakpNCvXz/q1atHQkJCjuf/+OMPOnbsSOXKlalTpw4TJkwgNTX1ce2miIj8B9lbugD570lOTmbgwIFs376dggULUrFiRY4cOcLQoUNJSEiga9eu+Pj4kJWVRbly5fDz8zO91sHBgeDgYJycnO667S+//JLffvsNgBs3buDu7m56buPGjbzzzjs4OTlRsWJFbty4wfz58zl16hRz587F1lbnGiIi8ugUruSJmz9/Ptu3b6dXr1688847ODg4cPXqVVq3bs2KFSvo2rWrKTy98cYbPPfcc/e13VOnTrFw4ULy5ctHXFxctudiY2MZOXIkRYsWZeHChfj7+wMwadIk5s6dy7p162jZsqV5d1RERP6TdKouT1zbtm1ZtGgRQ4cOxcHBAYDChQtTsGBB079jY2MBKFCgwH1t02AwMHr0aOzt7enRo0eO51esWEF8fDyjR482BSuAt956C29vb1asWPGIeyUiInKbwpU8cX5+fjz77LPZHjt27Bhnz54lODgYgFu3bgFw5swZunXrRo0aNahWrRpDhgwxBa87/fjjjxw4cIAePXpkC09G27dvJzAwkFq1amV73NHRkaeffprDhw+TmZlprl0UEZH/MIUrsbjQ0FDeeOMN7Ozs6N27NwCRkZEAfPDBBxw9epRSpUoREBDA2rVrGTx4cLbXR0dHM2nSJAoUKECfPn3u+h6nTp0iJCTkrs8FBASQmppKTEyM+XZKRET+sxSuxKKWLl1Khw4diI2NZcqUKQQGBgIQFRUFQHBwMFu2bGHJkiWsWbOG7t278/vvv3Pq1CnTNiZNmkR0dDSDBg3KNoD9TvHx8fj6+t71OeP4royMDHPumoiI/EcpXIlFGO8YHDNmDCVLluTHH3+kSZMmpucDAwMpXbo0c+bMyTbuqnv37gAcPHgQgF27dvHjjz8SEhLCK6+8cs/3s7W1vedlP+OUDc7Ozo+8X2Ld/m2KEKPFixfTtGlTKlasSLNmzVi2bFmONpmZmSxcuJCWLVsSEhJCjRo1+OSTT0hKSsrR7ttvv+XFF1+kSpUqvPTSSyxatEhhX8SK6W5BeeIMBgNvvPEGO3fuzHbH4J369u1L3759c7zWOC1DREQESUlJDB06FIPBQP78+Rk3bhwAZ8+eBWDevHnUrFmTli1b4unpaRrH9XdRUVE4OjqSL18+c+6mWJn7mSIE4OOPP2bJkiUUKFCAqlWrcurUKUaNGkV0dDT9+/c3bW/YsGGsWbOGAgUKULlyZU6fPs3ixYsJCwvjm2++wd7+9uF35MiR/PjjjxQoUICKFSty5swZxo4dy/nz5/nwww8t8rMQkUejnit54n7//Xd27txJx44ds90xeD+uXbsG3O5lioqKwtbWFltbW/744w8WLVrEokWL2LlzJwCrVq3im2++ASAoKIjTp0/fdZt//fUXgYGB2NjYPNqOiVW7c4qQX3/9lUWLFrFhwwY8PT1Nd5Pu2rWLJUuW0LhxY7Zt28Y333zD1q1befbZZ5k+fTqXL18GbvesrlmzhtatW/Prr7+yePFitm7dSu3atdm3bx/Lly83vW+RIkXo2bMnW7duZeHChWzbto1atWqxYsUKEhMTLfKzEJFHo3AlT9zu3bsBePPNN+/ZJjMz864zp69duxaAcuXKUaRIEX777TdCQ0M5efKk6b/x48cDsH79elauXAlAtWrVOHXqFOHh4dm2FxoaypUrV3j66afNsm9ive5nipAFCxbg6urK+PHjTWP1XFxcGDZsGOnp6aZLiDt27ABg6NChODo6AuDm5sbnn39Ovnz5+Pnnn03v+/rrrzNs2DDTZWknJyeaNGlCenq6aeyhOc2dO5eaNWvmWMFg+/bttG7dmpCQEJo0acKXX35Jenp6jtevW7eOV155hcqVK9O0aVOmT59OcnLyPd8vLCyMJk2amCb3Ffkv0GVBeeJiYmJwcHDgq6++4vr166YDuKenJw0aNKBZs2aMGDGC48ePs2jRIry9vYHbS9fMmzePgIAAatas+UDv2apVK+bOnctHH33EzJkzcXR0JCEhgY8++giA1q1bm3cnxer4+fllWw0A/m+KkHbt2pGWlsaff/5Jq1atyJ8/f7Z2wcHBeHt7m8YC3rp1Czc3N7y8vLK18/LyokqVKly8ePGedcTFxbF+/XpcXFzueRPGw0hNTWXEiBGsW7cOIFtP7Y4dO+jfvz8eHh5UqVKFy5cvM2PGDJydnbNdnp8xYwZffvkl+fLlo1KlSly6dIlp06Zx5MgR5syZk+M9L168SK9evUhPT6d48eJm2xeR3E7hSp64cuXKsXLlShYvXpzjubCwMJo1a0aNGjX46aefaNKkCSEhIcTGxhIaGoqzszMTJkzAzs7untu/2+W9EiVK0Lt3b+bMmUOjRo0oWbIkYWFhxMTE0LZtWypWrGjWfRTr9/cpQi5cuEB6ejqVKlW6a/vChQtz/fp1APLnz09iYiIXL1403QFrlJSUhIeHR47XL126lM2bN3Pw4EFSU1MZPHjwPZd5ehiTJk1i3bp1eHl5ER0dbRrzBTBlyhT8/PxYuXIl3t7eZGZm8sorr7Bq1aps4crPz482bdowdOhQPD09yczM5P3332fVqlWcP38+W4CKioritddeIzk5mXnz5uX4OYjkZbosKE9ct27dCAsLy3Ypz/jf6tWrgds9SV988QVBQUEcOnSIq1ev0qRJE5YtW/avl/BKliyJl5cXPj4+2R4fPHgwI0aMwM3NjYMHD5IvXz7eeecdxowZ89j2VazT3aYIMS6pVLBgwbu+xsnJyXSHX6NGjQAYMGAA+/fvJyUlhbCwMF5//XX27duXY+WBmJgYPv30U3bt2kVqaioNGzY03RlrLq1bt2b69Om0b98e+L+TkKysLEJDQ3n++edNvcR2dnZUq1aNq1evZttG27ZtGT9+PJ6enqZ2zZo1A26v5XmnDz/8kBs3bjB79myqVatm1n0Rye3UcyW5VvPmzWnevPkDv65ixYqmcV1/9+qrr/Lqq68+ammSRyUnJzNs2DB+/vlngoODmTRpEiVLlgQw9Zbea0qP+Ph407ipqlWr0qdPH+bOnUuXLl1MbYyBpmrVqtle6+npyc6dO9m7dy8LFizg119/5Z133mHmzJlm27fg4GCCg4PZtWsXdnZ2prFgtra2ODs7mwbjw+05344ePZrj8uffpaSkmMY1Fi1a1PT4nj17+OWXXxg6dCjPPPOM2fZBxFooXImI8O9ThBh7a+41yDw6OpoyZcqY/j1kyBCee+451q9fz/Xr1wkODubGjRt8++231KlTJ8fr8+XLR5MmTWjYsCHdunVj69atnDp1Kts2zSE6Otq0L0YtWrRg+fLl9O7dm1q1arF27VrCwsIYOXLkXbexfv161q5dy969e0lMTKRjx44EBASYnv/+++9xdXXF29ubd999l9TUVCpWrEiHDh3ueklUJK9RuBIRIecUIX8XEBCAg4NDttUBjK5cuUJERATPP/98tscrVapkGqMVGRnJCy+8QPny5U1raN6NnZ0d7du358CBA5w5c8bs4SoqKirHJfOhQ4fy66+/8scff/DHH38AUKFCBZo2bZrj9QaDgbFjx5rmjQsJCeGdd94xPZ+ens727dtN89AZbdq0ieXLl7Ns2bIcA/1F8hqNuZInwpBlXYsiW1u98uj+bYoQR0dHQkJC+O2338jKysr23ObNmwHuOR4wISGBt956i4SEBIYMGWJ6PCMjg4ULF+aYz8p4edHFxeXhduYfxMTEmMZWGX344YdERERQvnx5Pv74Y2rXrs2xY8do3759jp46Gxsbtm7dyty5c2ncuDFHjx6lZ8+epvFmN27cIDExkYoVK7JgwQIOHDjAjh07eP3117l48SJz5841+z6J5DbquZInwsbWjogf3iY94oylS/lXDgVLUbDtFEuXIU/Y/UwR0qZNGz744ANmzpzJgAEDgNsrAnz11Vd4eXnRoEGDbNvMyspiy5YtTJo0iYsXL/Lmm29Sq1Yt0/MXLlxg3LhxHD16lE8//RR7e3vi4uKYN28eLi4uOcZmmUNSUlK28VGnTp1i3bp1vPDCC3zxxRemnrOJEycyb948li9fnm3mebgd+urVq0e9evUYPHgw69at4/fff6dhw4amRdf/97//mfbV3d3dNPv9vcZDiuQlCldWYO7cucyfP5/NmzdnW5j47NmzTJkyhV27duHk5ESdOnUYNGgQhQoVyvb63377jfnz53Ps2DGysrKoVasWw4cPz3aABbh58yaffvop27dvx97enipVqvD+++/naPew0iPOkHbtuFm2JWJu9zNFSJs2bVi5ciXTpk1j/fr1+Pj4cPjwYdLS0pgwYUK2nqZly5Yxc+ZMrl+/jre3NxMmTODll1/Ott1SpUrRpEkT1q5dy549ewgKCuLUqVPExMQwfPjwfx1Q/jBsbGyyTVeyf/9+4HaP3Z1TnPTq1Yt58+Zx/Pg/f2Y7duzIunXrOHPmDA0bNjT9DO42u7yvry/nz583x26I5GoKV7nYP036t337dt5++21SUlKoVKkScXFx/PTTT+zbt4+1a9fi5uYGwIoVK/jggw9wdXWlbNmyREVFsXXrVg4fPswPP/yAv78/cPtstlu3bly8eJGQkBBsbW357bffCA8PZ82aNf84r5RIXtCtWze6dev2j23s7OyYN28ekydPZtOmTVy5coUyZcrQv39/nnvuuWxtd+7cibOzM++++y4dO3bMdmJ0pylTpjBz5kzWrl3LoUOHKFq0KEOHDqVNmzZm27c7eXh4ZJud3TjFxN8HuRs/83fOvv7999/TqFGjbJOb/v0SpvHk7ujRo7z00kumdllZWZw+fZrChQubcW9EcieNucrF7pz0DzBN+peens6bb76Jl5cXP/zwA99//z0bNmygd+/eXLlyhV27dgG3D4oTJkygXLlybN68me+//55ffvmFfv36ERkZyYQJE0zvtXLlSi5cuMDkyZNZsWIFy5Yt47333uPMmTMcO3bsye+8SC7l5ubGyJEj+eOPPzhy5Ag//vhjjmAF8OWXX7Jp0yZee+21ewYrAAcHBwYOHMiWLVs4duwYGzdufCzBau/evYwdO5abN29y+vRpxo8fT3h4uOkEa+HChdnaG3vwypYtC9weNzZmzBjeffddkpKSgNsngDNmzMDGxsa0akL+/PmpVq0aq1at4sKFC6btzZ07l8uXL1OvXj2z75tIbqNwlYvda9I/BwcHpk+fzsqVKylfvrypvXGWcePt43/99Rfx8fH873//yzZp4aBBg6hevTrbtm0jLS0NgOPHj5MvX75s80oZ56e5cuXKY9xLEXkSVq9ezaJFi7h58yYREREsWbKE48eP8/zzzxMYGMjcuXNp1KgRPXv25LnnnmP69OkULFjQNC+cu7s7Xbt2Zffu3TRq1Ihu3brRuHFjfv31V7p162aaDwygX79+xMfH06pVK7p3784LL7zA5MmTKVWqVLZ5vx6ne62hGB4eTrt27fjiiy8e6HV/b/PCCy+Yjp8if6dwlYsFBwfz3HPPkZCQkG3SP4B69erl6MZfs2YNtra2pjNN48DSIkWKZGtnY2NDw4YNSU1NJTo6GrjdpZ+SkkJERISpnXGdtL+/j4hYn7Fjx2ZbDeH48eM0bdoUFxcXvv32W7p164aNjQ0HDhzAYDDQsWNHVq5cme0S4PDhwxk+fDje3t789ddfODo68u677zJixIhs71W/fn2mTp1qWmEhPj6e9u3bs3jxYlxdXR/rfhqXDpo0aRJRUVHZhlPs3r2btm3bcuTIkRzB6J9ed6dFixYxadIkihcvnu2YLHInjbmyAneb9O9OGRkZfPbZZ2zdupU2bdqYxjwYB8OeOHEiWw8XYOrWz5cvHwAvvvgi3377Le3ataNz586cOnWKDRs2UKVKlX9dbkbkzJkzTJ8+nT179hAfH89TTz3F4MGD77rAtrE3tVq1agwaNOiu21u8eDFLly7l6tWrBAQE0KNHDzp06GD2urMyDdja3f1LNDd6XPUWKFCADz74gA8++OAf29nY2NCjRw969Ojxr9t84YUXeOGFF8xU4f271xqKERER9OnTxzQe9e/jSP9p7UWjTZs2MX78eKpVq8bkyZMf/86I1VK4sgJ3m/TP6OrVqwwZMoQDBw5Qu3ZtRo0aZXquWrVq5M+fnwkTJuDm5kbdunVJSkpi8eLFzJ8/Hzc3N9Mg1GrVqtGpUye+/fZbPv/8c+D25cU33ngj2yzVIn8XFhZGp06dSE1NpUyZMhQuXJhjx47x2muvMWPGjGzTE6SkpNCnTx/++uuve14e+vjjj1myZAkFChSgatWqnDp1ilGjRhEdHZ1jSoBHZWtnw7px57h1KcWs230cfIo502JECUuXkeu1bt2aZ555hqNHjzJ79mxTD5SPjw8jRoygfv36NGzYEFtb2/t6ndHNmzcZNmwY5cuXZ86cOY+9B06sm8KVFbjbpH9we0bpIUOGkJiYyKBBg+jbt2+2A4abmxvjxo3jnXfeuWsPQZUqVUz/f8eOHSxbtgwPDw/69OlDdHQ03333HX369GHKlCl3nalZBOCzzz4DYPny5VSoUAGAbdu28dZbb/Hhhx+yZcsWHBwcyMrKYvDgwRw6dIgRI0aYFvy9065du1iyZAmNGzfmiy++wMnJieTkZPr168f06dNp0aJFjsvcj+rWpRRunk4y6zbFcv5pDcVOnTqZJkU13uX4b68zMvZUTZ069R9vUBABjbmyCklJSTnW49qzZw/9+/fH3d3dNMnf38/EAJo0acKmTZt4/fXXadasGT179jStF1a3bl1TuylTpuDu7s6qVavo168fw4YN49tvv8XR0fGeAz9FUlNT2bNnD23atDEFK4BGjRrx2muvcf36df766y8Ali5dypYtWxg8ePA9F89esGABrq6ujB8/HicnJ+D2eMBhw4aRnp7OTz/99Lh3SfKIew2nMI4zvddQi7u9LiEhgXXr1lGjRg3Wr1/PgAEDGD58OFu2bDFz1ZJXqOfKCvx90j+Azz//HAcHB7755pt/neTT39+fgQMHArfnmuncuTNOTk6mOWiSk5M5fvw4vXr1yrat8uXL8+yzz7Jjxw4SEhJ0tiY5xMTEkJGRcdfepEaNGjFr1iyuX79ObGws06ZNo2HDhvTt2/eu20pLS+PPP/+kVatWOSbPDA4Oxtvb23SThfy7rKxMbG2tZ346c9d7r+EUxnB1r6EWd3vd9u3bSU9PZ9u2bWzbts30+MqVK3n11VdzDOgXUbiyAn+f9C8xMZEjR47QoUOHB5o93WAwMH78eA4dOsT//vc/0wHEOIng3RZTNQ76TElJUbiSHDw8PLC1tb3rLN533jSxYcMGYmNjefrppxkzZgzXr1+nePHidOjQgWLFigG3l4JJT083LXT8d4ULF+b69euPb2fyGFtbO9ZP7M+t8NOWLuVf+RQtzYvvfmXWbd5rOEVMTMzt97xHuLrb686dO4eNjQ3du3enQ4cOBAQEcO7cOcaMGcPChQtp164dpUuXNmv9Yt0UrnKxvXv3snnzZm7evMmNGzcYP348Xbt2xd7eHoPBwPnz5xk2bBgxMTEYDAbs7OwoUaIEPXr0yDavFdyeLfnzzz9n165d1K5dmzfeeMP0nJeXFy4uLqxZs4a2bduaDiynTp1i9+7dFCxY8J4HIvlvc3V1pWbNmqxdu5agoCA6dOiAi4sLGzduZNKkScDtO9EWLVoE/N/4LKNvv/2Wr7/+mqpVq5pCfsGCBe/6Xk5OTsTHxz/Gvcl7boWf5ubZI5YuwyL+voaikXFZnnudLN7tdREREeTPnz9bD1VwcDBjxozhpZdeYs+ePQpXko3CVS62evVqfvjhB9O/lyxZQpUqVWjUqBF+fn7s2bMnx2t+++03KlSoYBqAvn//fsaOHcuJEydwcHDgtddeY+DAgdnuAHR0dKR79+7Mnj2bxo0bU6FCBZKSkjh58iTp6emMGjXqnnO+iHz44Yd0796dadOmMW3aNNPjNjY2uLq6UqZMGc6fP0/BggUZMmQIdevWxd7enp07dzJixAjGjRvHDz/8YOolzczMvOv7xMfH5xiELHIvdxtOYXz8zv+9n9e5urreda1E44nAP004Kv9NCle52NixYxk7duxdn9uxY8d9bSM0NJQbN27QrVs3evbsSUBAwF3bDRo0iGLFivHtt99y/PhxHB0dqVatGv3797/rXEUiRoGBgWzcuJEVK1Zw7NgxHB0dqVmzJh999BHVq1fHwcGBiIgIunTpkm3h4ubNm3P06FEWLFhAQkKCaRCx8W6uv4uOjqZMmTJPYI8kL/j7cAoj49x+9wpEd3tdoUKFSE9PJywsjKeeesr0+KlTpwCyTbQqAgpXed79LEYLt8/W2rZtS9u2bZ9AVZLXuLq6ZrsDcOLEicTFxdGuXTvT8/c68zcYDCQmJhIQEICDg4PpC+tOV65cISIigueff/7x7YTkCfcaTuHr68u8efM4ceIEAPPmzeP06dN07NjxH19XtGhRGjVqxKeffsqXX37Jl19+ib29PbGxsXz++efY29tTu3ZtS+6y5EIKVyJiVps2bWL+/PlUr16dRo0aAbfP/I8ePZqj7alTp3BwcMDLywtHR0dCQkL47bffGDFiRLapRTZv3gyg1QLkX91rOEVGRgbz5s0z3Wixbds2rl27ZgpX93pd0aJFKVasGE2bNmXjxo08//zzBAQEEBYWRlxcHAMGDMDPz+/J7qTkegpXImIWN27cYNasWXz//ff4+/ubBrQDNGzYkFmzZrFx40bT5KF79uxh3bp11KxZ0zRhY5s2bfjggw+YOXMmAwYMAODs2bN89dVXeHl5ZZvtXeRu/mk4xaFDhx7qdQCffvophQoVYt26dRw6dIjAwEAGDx5sCmcid1K4ykUyswzY2VrPwHFrq1cej4iICN5//33++OMPMjMzady4MaNHj842DqVTp0589913DBo0iG+++cY0fsXJyYkhQ4aY2rVp04aVK1cybdo01q9fj4+PD4cPHyYtLY0JEyaYlmsSedKcnZ0ZNmwYw4YNs3QpYgUUrnIRO1sbBk2O4OzldEuX8q9KFnHgi3fufsu8/Ldcu3aNw4cP07hxY3r16pVtWSUjPz8/Fi5cyGeffcahQ4ewsbGhdu3aDB48mLJly5ra2dnZMW/ePCZPnsymTZu4cuUKZcqUoX///jz33HNPcrdERB6awlUuc/ZyOsfPpVm6DJH7VrFixbtOC/J3Tz31FPPnz//Xdm5ubowcOdK0TJOIiLXR2oIiImJVDFkGS5fwQJ5kvXPnzqVmzZr3nGoiKyuL4cOHU7NmTS5evPjE6jKnv/76i0qVKlG2bNl7/terVy+L1qieKxERsSo2tjbcmHOEtKu5f/JOx8Lu+PWt+NjfJzU1lREjRrBu3Trg3pOkfvfdd6xcuRKAixcvEhgY+NhrMzdfX18aNGhASkpKjuf27t1LUlKSxe8sVrgSkXsyZGZiY2c9i/+CddYsDy7tagJpl7QcktGkSZNYt24dXl5eREdHY2+f8+s9MjKSKVOmkC9fPtNyU9aocOHCTJ06Ncfjv/76K7/99hvPPPPMPReIf1IUrkTknmzs7Dj31mBSzpy1dCn3xblUSUp8+bmlyxB54lq3bs0zzzzD0aNHmT179l17rj799FPi4+MZMmQIEydOtECVj09ycjIfffQRbm5ufPrpp6bltCxF4UpE/lHKmbMkHTth6TJE5B8EBwcTHBzMrl27sLOzM80dZ7Rr1y7Wrl1LixYtCAkJsVCVj8/ixYu5du0a77333j2XeXuSNKBdREQkj4iOjjat02mUlpbGRx99hJOTE4MHD7ZMYY9RWloa33zzDQULFqRLly6WLgdQuBIREckzoqKi8PHxyfbYvHnzOH/+PL1796Zw4cIWquzx2bBhA7du3aJr1644OztbuhxA4UpERCTPiImJwdvb2/Rv4/JRhQsXtvgg78dl1apVODg40LZtW0uXYqIxVyIiInlEUlISRYsWBcBgMDBkyBBSU1Px8/Nj8uTJwO11QAGWL19OeHg4nTt3vufUDbnd9evX2bt3L02bNqVAgQKWLsdE4UpERCSPsLGxMQWl5ORkkpOTsbOz49ChQzkWrt6yZQvHjx+ndevWuLq6WqLcR7ZmzRqysrLo0KGDpUvJRuFKREQkj/Dw8DDNzu7q6srPP/+co82ePXvo3r07c+bMoV69ek+6RLNavXo1BQoU4JlnnrF0KdlozJWIiIiV27t3L2PHjuXmzZucPn2a8ePHEx4ebumyHqvjx49z5swZGjVqhK1t7ooz6rkSERGxcqtXr+aHH34w/XvJkiVUqVLFNP7qTtY6vurvNm3aBECLFi0sXElOClf3ad++fUydOpVjx47h5OREgwYNeO+993Lc8ioiIvKkjR07lrFjx95X26JFi+Lt7U2hQoUec1WPl5ubG08//TTPPvuspUvJQeHqPuzcuZO+fftSqFAh2rVrR1RUFOvXr+fEiROsXLkSBwcHS5coIiJyX/z9/dm1a5ely3hk/fr1o1+/fpYu464Urv5FZmYmI0eOpFy5cixevBgXFxcAWrZsSd++fVm9enWumltDRERELMvGYDAYLF1EbrZr1y569OjBwoULqVGjRrbnXnzxRYoWLcpXX331QNs8ePAgBoMhR4+XjY0Nt2Izych45LIfO3t78Mlvx/3++djY2JCZeAsy0x9zZWZg54Cdm88D7Vt0WgzpWZmPubBH52Brh5ej5wPtW8atKAzpVvB7A2wcHLD38X6g/UuKySArI/cfBm3tbXD1tH+wfYuNJCsj9//ubO0dcM1f4MGOJ/FpGKzg92Zjb4Odh+N975vkbunp6djY2FC1atV/bKeeq38RFhaGg4MDTz/9dI7nAgMDuXTp0gNv0ziY8G6DCn3yW3Yl7wf1IAMj7dysa3zag+ybl6Pn4yvkMXiQfbP38f73RrnMg+yfq6d1HQYfaN/y555JFe/HAx1PPBz/vVEuklcGkf/X3TmP2D+xrqOKBaSnp+Pu7o6dXc7Q4+TkRGbmg/dWVKlSxRyliYiISC6UuyaGyIW8vb1JSEi4a4iKjIzEy8vLAlWJiIhIbqVw9S+CgoJIT08nNDQ02+MpKSkcOXKE0qVLW6gyERERyY0Urv5F1apV8fX1Zfbs2dkGJM6dO5eUlBQaN25swepEREQkt9Hdgvdh2bJljBo1isqVK1O1alXOnj3L9u3bqVWrFgsWLLB0eSIiIpKLKFzdp5UrVzJ//nwuXLiAp6cnTZs25e2338bd3d3SpYmIiEguonAlIiIiYkYacyUiIiJiRgpXIiIiImakcCUiIiJiRgpXIiIiImakcCUiIiJiRgpXIiIiImakcCUiuYZmhpHcJCsry9IlPDYGg0Gft8dI81z9R2RmZmJnZwfcPmDY2ub9XJ2RkYG9vb2ly3gkxo+njY2NhSsxP4PBgI2NDdeuXSM6Oprg4GBLl2Q2d/7tWevnzfj7keys9feZl23cuJGrV69SuXJlSpUqRf78+S1dEtb9zSP/ynggWLx4MTExMfTs2TNX/OE9bkeOHGHbtm28/fbbpscyMjKIi4vD29vbcoU9oLz85Wb88v7hhx+YP38+zZs3p3v37pQtW9bSpT004+dty5YtXLp0iU6dOuHh4QFYV1gx7kdERAS3bt2iUKFCeHp6WrqsJ+rQoUOcPHmSjh07ZnvcmoOV8ST766+/5rfffqNfv37UqVPH0mU9slOnTvHtt98C4OfnR5kyZahQoQJly5bF398fT09PPDw8TB0MT4J6rv4jvvjiC77++msCAgLo06cPLVq0wNnZ2dJlmZXxy+vChQsMGDAADw8PvvvuO9MXxfHjx5k5cyZffPEFjo6Oli73X6WmpvLzzz+TkJBA06ZN8fHxITw8nE2bNlG7dm3KlStn6RLNIiEhgSVLlrBixQrc3d156623TAui39njak2mTp3KnDlz8PX1pV+/frRt29bqelFnzJjB1q1bSU1NpWDBggwePJiQkBBLl/VYGY8VJ06c4IMPPsDPz49Zs2aZHt+0aRMHDx5k+PDhli71kezfv593332XjIwM3nrrLV566SWcnZ2ttlfuxo0bnDhxglOnTnHhwgUuXLjA+fPnsbW1JSAgAH9/f7y9vbG3t8fLy4vu3bubTnoeF+v7KcpDGTRoEN9//z3Fixdn8uTJTJw4kRs3bgB5Z5yLcXzEzp07iYiIoG/fvtkev3btGtu3b2fr1q0Wq/F+ZGZmArBw4ULGjx/Pxx9/zLp16wDIly8fGzZsYOXKlZYs0azc3d3p1asXH374If7+/rz77rsMHz6cqKgoqwxWAAMHDmTFihVUqFCBzz//nJEjR3L69GlLl3VfEhMTGTt2LNOmTaNo0aI0adKEa9eu0a9fP65cuWLp8h4r47Fiw4YNREdH061bN+B2rzdAeHg4K1eu5MyZMxar0RyqV6/O1KlTKV++PCNHjmTo0KFERkaagpW1jTXz8/OjYcOG9OvXj/Hjx+Po6EhmZiZdu3albNmyREREsHHjRr777jvOnTv3RDoWFK7+QypUqMDHH3/MwIED2bt3L/369WP79u1Wc6ni3xj3IyIiAsB0GcN4YPT29sbT05Pw8HDg/0JMbmM8wH3//fcEBwczdOhQ1q1bx/Xr18mfPz9FixZl3759pnCcFzg6OlKvXj1mzpxJv3792LFjB126dGHRokWWLu2hBQcH8+GHH/L+++9z/vx5Ro8eze+//27psv7V/v37WbFiBV27dmXq1KkMGjSI2bNnk5qayowZMwDr+/K9X8bPnrHXw3iJ2vh44cKFycjIMIUra/45VKxYkUmTJvHOO+/w+++/8/LLL/P9998D1nfp02AwkJ6eDty+nLtv3z769+/P66+/zieffMJ3333H119/jY2NDSVKlMDBweGx12RdP0F5KHf2TDk6OlK6dGlq1KhBWFgY/fr1Y8KECTnaWSPjAaFx48Y4ODiwYMEC0tPTTWcpZ86cIT4+nuLFiwO5dzyTjY0NycnJ3Lx5k4oVK9KlSxdOnjxJYmIiAAEBAVy5coV8+fJZuNJHl56ezrlz51iyZAljx45lyJAhbN26lVu3bnH+/HlTELa2v03jl26BAgUoW7YsFSpU4MCBA/Tp04dRo0ZZuLp/dvjwYVxcXHjppZcASElJISgoiJ49e/LTTz9x+PBhq/vyvV/G/WrZsiVXrlxh5cqVpKammi7pRkZGkpaWRpEiRYDcewy5X66urrz88ssMGDCAyMhIJk6cyPDhwzl58qSlS3sgNjY2pl7uixcv4uTkROnSpYHbww4APDw8CAwM5Nq1a0+kJusaBCAPxHj9fPfu3axatYojR44QHx+PwWDAycmJkiVLUrlyZZ5//nlTe2u9DHOnkJAQ3nzzTcaOHctLL71EmzZtcHNz48svv6RcuXJUqVIFyN1nZ/Hx8RQrVozDhw+Tnp5O48aN+fnnn/nf//7HtWvXcHd3x8XFxdJlPjTj3+by5cv5+OOPyZ8/Pz4+Pnh6elKhQgUGDBhAkSJFcHNzs3Sp9+3O8To///wzu3fvJjw8HDs7Ozw8PChevDiFCxemQYMG2drnNj4+PiQkJBATEwNgGp/Ypk0bli9fzrRp05gwYQI2NjZ4eXlZfcC4mwYNGtCzZ0+mTZtGVFQU7du3JyIigvnz5xMSEkKZMmUA6w1XN27cYM2aNezevZs9e/aQkZGBv78/VapUYefOnRw7dowBAwbwwgsvWLrU+2b8LPn5+WFnZ8dff/1FvXr1cHd3B+Dy5cvExsbi5eX1ROpRuMrDjH9sGzdu5OjRo1StWpXSpUtTsGBBKleubDr7MsoLwcqoQ4cOlCtXjqlTp7JixQri4uIoVqwYY8eOpUCBApYu7x8ZDAZ8fX3p0aMHn332GV9//TXe3t7s3r2bZ599lu3bt9O6dWtLl/lIjH+bL7zwgqmbvnTp0ve8k9UavsSMNW7evJnvv/+eqlWr0rhxYwoUKEBgYCBVq1bF1tbW1KuVG4MVQIsWLZg0aRKXL18Gsl8Se++997hx4wZhYWGsXbuWHj168NRTT1my3MfCycmJ/v37Y2dnxw8//MCCBQsAKFq0KCNHjrSKG2L+znhzyFdffcX06dPJyMggMDCQFi1a8PLLL1OuXDkMBgNHjhxh1qxZDBw4kGeeeYZhw4ZZzTQpBoOBmjVr0rx5cxYvXkxcXByNGzcmKyuLSZMmYWtrS8OGDZ9ILbpb8D/ibnddWdOt4Q8iPT2dpKQk8ufPT0ZGBhcvXgSgZMmSFq7swSQnJ7Nw4UJ++OEHEhISiIuLw2AwUKtWLUaPHk3RokUtXaLZZGVlERERgaOjI56entjY2OTanp379fd51qxpf8LCwnBzc7vn39jly5eZO3cuAwcOtKqpTR7GjRs3OH78OK6urpQpUwZvb2+r+l3+3bZt27h8+TLFixfn2WefvWtQTE1NZfHixaxfv55BgwZRr149C1T68GJiYliyZAkbNmzg1q1bJCYm4uHhwaRJk6hVq9YT+d5TuPoPSExMJDw8nEOHDpGZmUnJkiWpUKHCY78V9UkyHuzOnTvHTz/9xKFDh3BxcaFIkSIEBgaSP39+vL29qVq1qqmbODcyBt4rV64QEBAA3P4i2717NxERERQrVoxnnnmGggULWrhS8zh+/DifffYZN27cMI2TaNasmWkqBmuUkpLCrVu3OH78OElJSfj7+1OuXLk8MUYuLzN+9i5fvsyyZcsIDw+nePHihISE4OfnR2ZmJm5ubhQqVMiqLlf/XXh4OMeOHaNGjRo4ODhgb2+f7e65O0+6MzMzycrKeiIDwB+H06dPc+3aNVxdXQkJCcHJyemJvbfCVR515+zXEydOZMOGDbi7u1OwYEFsbW2pWbMmgwYNsuqDxJ2MvQSDBg3il19+oUaNGri6uhIZGUlCQgKRkZFER0fz8ccf065du1x/5tmyZUu6dOlC69atTWeWub3m+2X82wwPD6dTp04YDAZefvlloqKiOHbsGGfOnKFdu3aMGTPG0qU+sISEBGbOnMn8+fOxtbXF29sbNzc3nn32WQYOHIiPj4+lS7wv/9arnRdXDjD27r/xxhvs37+fgIAAEhMTuX79Omlpadja2uLu7s7cuXOpWLGipct9KHFxcbzzzjscOnSIwoULExQURPHixbGxseHEiRM4OTkxffp0wHqvbBw+fJitW7fSvHlz0yXr33//HXd3d9N42ydBY67yqMzMTOzt7Vm3bh0bNmxg4MCBvPjii1y4cIGDBw8yb948rl69yrRp0/LEWCvjPsTExFChQgWmT5+Os7MzV65cITo6mpSUFNPdIpD7xrukpqZy7tw5ihYtSkZGBqdOnSI1NTVbl72tra1p+ghr/p0ZD9pHjhwhOjqacePG0apVK9PzM2bM4KuvvqJevXo0adLEgpXeP+MX886dO5k/fz4dOnSgT58+hIeHc+DAARYvXsy5c+f45ptvrGIy0X/7UrXGL91/Y/xMnThxggoVKjB16lRSUlKIjY0lMTGRxMREoqOjCQoKsmyhD8F4Ynb48GF27txJx44d8fDw4MCBA1y4cIGbN2+SmZlpWtHC2oKV8fP3yy+/8Pnnn5sGr48YMYKUlBQWLVpETEwMixYtemI3AuX+T7k8FOMH4+TJk5QuXZoXX3yRYsWKUaxYMerVq4ebmxtTp07lzz//pG7dulb3Yfo7Y+39+/fnrbfe4tixYzz99NMUKVIkx8D93OjcuXMMHTqUqKgonJycsLOz49dff8XDw4OgoCBKlChB/vz5rTpU/V1ycjKOjo6mS5ypqak4OTlRv359li5dysGDB2nSpIlVzdJ+4sQJChYsyCuvvGL626tZsyZ+fn6MHj2adevW8fLLL1v95y2vysrKon379ixdupTo6GiKFi2a62+AuR/GnsazZ8/i7OxMq1atqFy5sun5DRs2MHXqVNNj1va3ady/9evXY2Njw9tvv82WLVvYvXs39evXp27dusybN4/jx49TvXr1J1JT7jp9F7MxfhlVqFCBS5cuER8fn+154xgCYztrvjpsrD0qKopdu3aRlZVFv3792LRpk4Uru3/e3t506NCBV155BXd3d5ydnQkPD+ezzz6jU6dOPPvsszzzzDO0adPGqvbrboy9hnXr1sXX15dJkyZx9OhR02SvYWFhJCcnm+YjswbGz1Hx4sWJi4szTWNgVKRIEezt7UlNTQWse/LJvMh4DImPj8fZ2Zn09HTGjx/PmTNnSEtLs3B1j874mfP29iY1NdU0CaqxJzxfvnzEx8cTGhoKWN/fp3H/zpw5Q5EiRejduzdJSUncvHkTAGdnZ6Kjo5/o95x6rvK4Nm3a8P3339O3b1969OhBxYoVsbOzY/Hixfj6+pquSee2y2QPwniWdfPmTbZt24anpyc3btxg8ODBLFiwgKpVq1KmTBmeeeYZChcubOFq787Pz48uXboAt3uxHBwcGDhwIPny5ePGjRvExsZy8eJFLl++bLWDS//Oz8+PsWPH8uGHH/LWW29RvXp1srKy2LJlC1WrVqVu3bqAdf1tvvDCC3z//fe8++67/O9//+Ppp5/GYDDwzTff4OzsTKVKlQDr2qe8zmAwmIZR7Ny5kzlz5hAbG8u2bds4duwYXbp04amnnjJNqZGbb4i5F+Mxsnnz5syaNYvZs2dTuHBhKlSoQL58+QgLCyMhIcFq70A2fp6CgoI4ceIEtra2PP/88/zxxx+0a9eOyMhIDAbDE72kqwHt/wExMTF88sknHD58GIPBQGxsLC4uLowePZpGjRpZurxH8vdB3gkJCVy7do2rV69y7Ngxjh49yqVLl7h16xavvvoqr7/+eq68zGQwGEyTuL7++utUqVKFPn36ZGuTlpZGWloazs7OVjFu535dunSJtWvXsnPnTqKioqhTpw79+/e32ssxCQkJjB49mj/++AP4v7FyAwcOpGPHjgpWucjdLs+eP3+ec+fOERoays6dOzl58iRJSUk4ODgwadIkXnjhBau+rHvo0CHeffdd0tPTqVKlCpmZmWzbto0aNWowdepUqwyPRocOHaJTp07Uq1ePihUr8t1337Fo0SJ69+5NQEAAS5cufWK1KFzlUcYPf3p6Ovb29tjY2BAWFsbRo0ext7fn2WefzbW9OPfDGKqWLl1KhQoVCAkJyfGllZaWRkxMjGkBYH9/f6s4cCQmJuaZuzj/yc2bN1m/fj3BwcFUr149R+BNT0/Hzs7OqsKIwWAgOTkZV1dXzp07x8GDB4mLi6N69epWe4dZXvfDDz/w7LPP3rPXJj09ncuXL3Pz5k1KlixJgQIFrDpcAVy5coU1a9awZ88eUlJSqF69Ot26dcPPz8/SpT2yXbt2MWfOHG7dusWpU6fw8vLC3d2dzz///Il+BvPO6a+YGD/4WVlZzJs3j5UrV1KzZk1eeOEFmjRpgru7e7YvrNzYk/NvjPUvW7aM5ORkKlWqxGeffYadnR1VqlShUqVK+Pj44Ovri6+vr4WrvX/p6ekcP36cEydO8Mwzz+Dt7Y2Hh4cpbKWkpDyRFd0fF2MovnDhAl988QWbNm3C2dmZUqVKUbt2bapVq0ZISAheXl5Wd/nTYDCwevVqlixZQpUqVXjuuedo0aJFjjmE8soyU3lBamoqixYtwsPDg6JFi7JixQrS09NNSxV5eXnh5uZG8eLFs40BtNZgFR4ezs8//0xqaipPPfUUL7/8Mv7+/lYdFo21R0VFkT9/fmrWrImvry+HDh3i1KlTFCpUiCZNmlCsWLEnWpd6rvIgY1j64osv+OGHHyhSpAhxcXFcvnyZoKAgKlWqxFNPPUWFChWy3TFijYyrodvZ2fHBBx+wZ88e023FPj4+FC9enLJly1KjRo1cfVu/MXTs37+f4cOHEx0dTbFixfD29sbX15eoqCguXLhAnTp1+OCDDyxd7kMzzkf28ccfs2nTJoYMGYKLiwurV6/m119/xWAwYG9vT6FChWjYsCFt2rShXLlyli77Hxk/bytWrGDWrFnY2tqSnJxMVFQUZcqUoXLlygQHB5uWn5LcIy0tjcOHD/PUU0+Rnp7Oq6++yuXLl3F0dCQgIIDSpUtTrFgxChUqlG1NQWti/PvcsGEDEydOJC0tDR8fH27dukVMTAwNGjTg/ffft9orGcZj5/Dhw8nKymLMmDHZJgtNT08nLi4OT0/PJ3pSo3CVBxmTfL169ahSpQqffPIJ8fHx7N69m6+++opLly7h6OhoWluqV69evPLKK1Z1+eVerl69ytWrVzl79iynT5/m0qVLXL58mYCAAObOnZtrz9CMoWPixIn8+OOP9OvXj8zMTI4fP05WVha7d+/G19eXkSNH8swzz1i63IdmPNB36NABe3t7Zs6cSf78+UlPT2f58uXMmzePF198kYyMDNatW4evry8fffQRISEhli79noz79Morr+Dk5MS0adNwc3Nj27ZtTJ06lYsXL+Li4kJycjJFixald+/etGvXTr1XuVBycjJnzpzh8OHD7N27l5MnT3Lt2jXS0tJo3749Y8aMybXHkHsx/n2++uqrREZGMmzYMEqWLEliYiKHDh1iwoQJ1K9fn48++siqV+1Ys2YNQ4cOZdiwYbz66qvExMTw+++/M3/+fEJDQ1mzZs0TDce6LJgH2djYkJKSQlpaGq6urnh4eODh4UGbNm3w8/Pjs88+Y9iwYRgMBmbNmsWkSZMIDAy06i9to8KFC1O4cGGqV69ORkYG8fHxpKen4+rqCuTe7nxjXdeuXcPDw4PWrVvj6elpen7KlCns3bvXKubs+ifGQOHl5cX58+dNY+BsbW3p0qULv/32G4cOHWLixIk0adKE3r1788033/Dxxx+bfoe5jXGfYmNjKV26NB4eHjg6OtK8eXMCAgIYNWoUr776KgUKFGDu3LlMmjSJAgUK5Oqe1P+SO8OSi4sLISEhhISE0LVrV1ObGzdukJKSkqO9NTD+fRp7hI134QKULl2as2fPsmLFCiIjI/Hw8LCa/fv7KgEtW7Zkx44dzJw5k4yMDH799Vf2799P5cqV+frrr594r7H1d1XIXaWnp1OuXDnCwsKA//tDrF27Ni4uLnzxxRemBYAdHBxYtmyZJcs1C+PcLFFRUezevZuYmBi8vLzw9fXN9QPZjQfAsmXLcvnyZdPvzahgwYKEhoYSFxdnifLMrmnTply8eJEffvgB+L/9L1q0KCdPnjQF5CZNmrBv375c38uTlpZGSEgIYWFhODg4mD5vlSpVolChQsybN4969erx5Zdfki9fPlasWGGa10ss684gYfy93bhxg8OHD5OUlATcnjYkt67ucD8yMzOpWbMmf/31FxcuXMj2nLOzM2lpaabB7NYQrOB2nX+vdeDAgRgMBmbOnElWVhaTJk3i+++/p3bt2k98v6zvr0Tui4eHBy+99BKhoaGMHTuWyMhIAPbs2UN8fLypV8TLy4vAwEBu3LhhwWrNw/jh2b17N++++y4XL14ErGtCvHbt2pEvXz4+/fRT/vjjD27evElaWhp79+7F3t7+iQ/KfFyaNGlCkyZN+PDDDxkyZAjLli1j/vz5rF271tSDGhcXh6OjIzY2Nk90wdWH4ejoyEsvvcTNmzf58MMPSU5OBuDixYvExcWZwqGrqyvBwcFcuHAhT02nkVcYjyF79uxhxIgRREdHA9Y7ybKx7lOnTjFp0iQSExPp378/w4cPZ/HixWzZsoXff/+dkJCQXNszfDc//PADNWvWpGPHjrz//vssXbqUPXv24OnpSb9+/QD43//+R4sWLSxWoz7deVjLli05f/48c+fOZePGjRQpUoTr16/j7OxM+/btgdtjlCIiIqhataqFq310xgNjREQEERERplurreVM02Aw4O3tzZQpUxg9ejSjR48mMDCQy5cvEx4eTt++fa3qAHgvBoMBd3d3Pv30U5YvX87GjRvZu3cviYmJNG7cmMGDBwO3/zb37NljNTO1161bl/79+zNjxgx++eUXgoKCiImJIT4+nrfeegu43SMSGRlpVXew/hedPn2aq1evmgZ5W0tvzt8Z6/bx8WHw4MHcunWLiIgIjh07xpYtW0hOTjaN9+zRoweBgYGUL1+e+vXr5+ppGapUqUKXLl24cOECp0+fZsuWLcTGxmJvb4+TkxOJiYl89913+Pr64ufnh6en5xO/3KlwlYfZ29szePBgWrVqxc6dOzl79izly5enffv2lC1bFoADBw5w6dIl+vbta+FqzSMjI4NLly7h6upqNV9gxrtdzp8/z6VLl6hXrx7z58/nhx9+4OzZszzzzDMMGTKE+vXrW7pUszAe4Nzd3enWrRu1atUiLS2NoKAg8uXLZ2qXkJBAYGAgzZs3t1SpD8TBwYE333yTZs2asXXrVlPvVNOmTalduzZwe+3BY8eO0bt3bwtXK/eSkJBAeHg4Pj4+piltrOUE7V58fX3p06cPKSkpZGZmkpaWRkREBNeuXeP69etcuHCBM2fOsGfPHn788Ud69uxpOsnJjUqWLEn//v3JyMggOTmZ2NhYrl27xtmzZ7l8+TKXL1/myJEjtGrVCgcHBxYsWPDE1hQ0Urj6D3BxcaF06dK8+uqrOZ4rX748gwcPzjbI0ZqlpKRw8+ZN02LA1jCHlzFsbN26lc8//5zKlSszaNAgBg4caOHKHh/jWeT+/fvZvHkzb775ZrZgBfDUU0/xySef4O3tbaEqH4xxn7y8vKhWrRqdO3fOcfdVkSJFePPNN61+ZYS8LD4+nosXL5puHskL4crI2dmZmJgYbt68SZkyZShTpgwGg4G0tDSSk5OJiYkhMzPTdPzMzezt7bG3t8fZ2RlnZ2f8/f2pWbMmycnJREdHExERwblz58jKyjIt8/YkaSqGPC4jI4OpU6eyb98+vv/+e6sIGw/q7/t09uxZ4uLiqFKlitUcGI1fzNu2bWP27NlcunSJ9u3b06FDBwoXLmw1d/A8qGnTpjFjxgz27t2bI1xZq7lz57J27VpWrFiRY6zY3+9wktzHYDCwdu1aPDw8aNiwYZ47Zq5YsYIVK1bw1VdfWc2Jy90Yj4mxsbGMHj2aixcvUqdOHd555x1Llwao5yrPi4+P5+TJkyQmJlq6FLMzfrgmTZqEj48PnTt3xtXVlZIlS5raWEOwgv/7sm3QoAGBgYGsW7eOdevWcfLkSQYNGmS6jJuXpKamcvPmTXx9fcmXL1+eCJCpqamcP3+eiIgInJyccuyTte9fXnfx4kXi4+OpU6eO6Q7jvBSsMjIyCA0N5ezZs3cNVtb0GTTW+tdff7Fx40batGlDoUKFgNv7afy9WWp/FK7yKOMfXkxMDFevXqV8+fKmx/OC6OhoXFxccHZ25ueffyYkJITXXnvN9HxWVhZZWVnY2NhY1cHR1tbWNJ7A2dmZr776ildeeYXOnTszYsQIS5f30O7ssbnzjPP48eN4eXkBWPWyMHfuU3h4uCngW/M+/Zds2rSJcePGER0dTf78+fHy8qJKlSr069fPamcuv5Px7zM+Pp6rV6+a7jr+e6+ctQQr+L9aExMTefrpp+ndu7fpc2dra2vxfVG4yqPuDFfnz5+nZcuWli7JbNLT05k0aRKXLl2iQIECxMTEEBcXx59//knx4sXx9/fH1tbWKnqt7jzoHT16lB07dhAaGkpCQgIZGRk4OjqaxhVYs7v13jg7O1OnTh18fHwA6wz+BoPB9J+dnR3x8fFcuHDBNIbRGvfpvyYyMpL33nuPcuXKMWbMGKKiojh+/Di//PIL27ZtY8WKFaYeEWtl/MzFxsYSFhaWJ062jftUvnx5YmJiOHLkSLZwZWkac5XHpaWlsWvXLipUqGD6ErN2cXFxzJo1i1OnTnH16lUuX76Mq6srLi4uZGRk4ODggJeXF8WLF6dJkyY0a9bM0iXf053r0o0cORI/Pz/KlStHoUKFKFKkCLVr16ZEiRJkZGSYFm+2Jtu2bSM6Ohp/f3/8/PxMK9Q7OjoCt5cbsbW1zfXzWN0pKioKZ2fnu06LkZGRwY4dOwgICKBs2bJ5brxOXnLnTRX9+vVj5MiRvPzyy6bnjxw5Qrdu3ejcuTNDhw61XKGPKC0tLdvnbc2aNaZjizX/fRp/f9988w0zZswwrS/41FNPmVYlcXNzs9j+qecqD8rMzOT06dMUKVIEd3d36tevT3h4uOnWdmuXL18+08Fu2bJlTJ48mW7duuHv78+1a9eIjo7m+vXrnDt3jiNHjtCsWbNcO7Dd+MFv06YNDRs2JDU1FQ8PjxyDu60pfNzpq6++4siRIzg5OVGwYEGCgoIoWbIkJUuWpFixYhQpUoT8+fNjY2Nj+gLI7aZMmUJUVBQBAQGmffD396dgwYLky5cv252A1vrF9V9ia2uLh4cH165dy/Z4gQIFCAgI4MqVK8DtkOLg4GDxy033Iysry9TzvXjxYp5++mkqVqyIi4sLHTp0MLWz5r9P4+/h2LFjeHl5ER4ezrBhw3B3d8ff35/ixYvz7LPPmtYxfdIUrvKYhIQE5s+fz9KlS2nUqBHjx48nIyOD7du389tvvzFjxgyr/aK+U3p6Og4ODly6dInixYvTuXNn0wDNrKws4uPjTeOyIHeNJTCecb311lu8+OKLvPDCCyQlJVGgQAFLl2Z2y5cv58KFCxw/fpxDhw5x7NgxVq1aZZq13NfXl5IlSxIcHEz9+vWpVq2apUv+R8b15a5du8aRI0dITU3FwcEBb29vChcuTPHixSlZsiRFixalUKFC+Pv7W01o/K8xjocLDQ0lKSmJVatW4eTkRLFixShdujQHDhwgNjaWmjVrAljV79HW1tZU78SJE+nXrx8VKlQwzdtlzaHq7yZNmgTcPq6eOXOGo0ePcvDgQUJDQ1m7di1dunSxSF0KV3mEsWdm9+7dfPPNN6Y16jZs2EDz5s3x9PRkz5497Ny5M0/MsePg4ABA9+7dad26dbY7X2xtbcmfPz/58+c3PZabwpWNjQ2ZmZl4e3ub9mPYsGFERERQqlQpgoODKVmyJAEBAfj6+lr9eKugoCCCgoJ48cUXTY9FRkZy5MgRDh06xOHDh1mxYgXbt29n9erVFqz03zk7OzNmzBjg9uXpc+fOcfz4cU6cOMHJkyfZv38/CQkJODk5UahQIVq1asXrr79u4arlbowB48SJE6SnpxMREcHMmTNxdnbG09OTW7dukZiYyMGDB3F0dMTb25ugoCACAwNzZS+40eXLlxk/fjx+fn74+fnh6OiIi4uLqea8FKzg9oD2hIQEHBwcKFKkCKVLl6ZNmzaWLktjrvIK4xIG48ePZ+PGjcybN48FCxYAMH78eP766y/eeustOnTowBtvvJFrL5M9rLNnz2Jra0uhQoVwcXHBYDDk+jO0pKQkXF1dSUlJYdGiRRw8eJArV66QlJSEvb09bm5uuLu7U6NGDav+gjYO+M7KyiIhIQEXF5e79p4mJyebehpzs3/77Fy4cIH9+/dz6NAhChUqxJtvvmnVY1v+K27dusWpU6c4deoUZ8+eJTw8nPDwcOLi4sjKysLR0ZGyZcsyefJk0x2uudHFixeZMmUKx44d48aNG2RmZpKZmYmXlxcBAQGm3tVy5cpRq1Yt0wmeNTF+Bi9dusTChQtZvXo1CQkJ5M+fn7Jly9KlSxcaNGhg0as06rnKI4wH++TkZNLS0ihQoADFixfn4MGDpKWlkZSURGJiolXfmfV3BoOBLVu2sHjxYm7cuIGzszO+vr40btyYjh075vovM+OAaGdnZ/r27UtGRgbXrl3j9OnTnD17lkuXLhEREZHr9+PfGAwGbG1tOXHiBCtWrMDV1ZUaNWrg6emJs7Mz6enppKamUrp0aasIV3cGq4SEBI4ePYqXl5dpjKOxp65t27amdtb+O8zLMjMzsbGxwcfHh5o1a5ouAxqFh4dz9uxZTp48SUJCQq4OVgDFihVj+PDh2NvbM2bMGA4fPkyrVq2wt7fn/PnzhIeHs3fvXm7cuEG/fv0YNGiQ1Z1sG7+/vvjiC3755Rc6derE008/TWRkJGvXrmXs2LG4urpadOURhas8wvjBaNmyJatWreK7777j2WefZfHixWRkZLB3716ysrKoVKlStvbWyDhm6eTJk3zwwQe4ubnx4osvkpaWRlhYGB999BFHjhzhk08+ydX7aezNuHjxIkePHsXNzY169epRtGjRbJdu09LSLFjlozMeCGfMmMGePXsAWLBgAR4eHvj7+3PlyhVSUlKYOXMm9evXt4oDvbHG77//nmXLluHj40OZMmXw9fXF0dGRmJgYYmJi6NOnj9UsPP1fYjyG3Lp1i82bN7Nr1y4yMzMB8Pb2xtvbG09PT2rUqMFTTz1F0aJFadCggWWLvk82NjamdVVTU1OpVKkS3bt3x9vbm4SEBDIzM4mPj882zjM3DZu4H8bjw8GDB3nhhRcYNmwY9vb2ZGVl0bhxY3r06MGMGTMoX768xWahV7jKY6pUqULv3r1ZsGABhw4dIiIigvfee48tW7bQqVMnSpUqBVjfh+lOxst9Bw4cICUlhc8//5w6deqYnp83bx5TpkzhhRdeyNWLHRtDx+jRo9m1a5fptuJnn32W9PR07Ozssg1MtVbGXpv9+/fz4osv8vHHH3Pz5k1CQ0O5efMm48aNY+TIkabfYW4PVvB/NX7zzTf4+/sTEBDAsWPHSElJwdHRkbCwMKpXr26V02f8F2RmZmJvb8+iRYuYPXs2fn5+BAUFYTAYuHjxIomJidy8eZNevXrx1FNPkZaWZvo8WtOxs23bthQpUsTU22acdf7O8ahgfd8HNjY2pKenExQUxNWrV02PG4eGNGzYkKVLl1q0J1zhKo+xs7Pj7bffpnr16mzYsIHg4GBu3rxJnz596N+/v1VeX/8744HAeLnJ+EVn7E2oXLkyzs7OHDt2jPr16+fa8S7GmiIiIvjwww9p1KiR6SCYF35Pd4qNjcXFxYWYmBgAfH19TWfX69ev588//6Rjx44WrPDB3bp1i+joaDp37mwaE5eRkcGlS5fo3bs3Xbp0Me2j5C7GY8j58+cJCgpi1qxZFCxYkLi4OOD2Z9PLy8t0bLHGE5yMjAzTfE/WFp7uh4ODA23atGHUqFFMmzaNfv364erqSmhoKAcOHCAwMFDhSh6NMVRs27aNkydP0qlTJ+rUqUOdOnWIjo4mLS0NPz8/S5dpNsYDXvPmzfnmm2/48ssvcXR0pESJEnh7e3Ps2DGSkpJyfS+dcSmYxo0bs2fPHjp16kRWVpZpDIg19ODcLxcXF2rXrs22bdu4evWqaUmR1NRUnJycOHfuHPDvg8Vzk8TERPz8/Dh27Bhwu3Z7e3t8fX0pUqQIq1atolmzZla1Xtt/hfHEpkGDBmzZsoWsrCzc3d1NPTt5wdWrV3nzzTeJjY3Fw8ODkiVLUrp0aSpUqED58uUpVaqU1d+J3KpVK8LDw/nqq69YunQp/v7+REdHA1h8uTCFKytnHI/j6OjIL7/8wv79+3n55Zfx9PTEYDCYekKMdxPmJd7e3nzyySeMHTuWUaNGUapUKSIiIjh06BAtW7akRo0aQO68zGT8wk1OTsbLy4u5c+eyffv2XH0Z81E4OjrSpk0bNm3aRL9+/ejTpw+FCxdm586dHDp0yDQztrXcaGEwGChWrBiNGjVi2bJl/PzzzzRu3BhbW1siIiK4fv26aYkR4yUoyV2Md9FlZWUxevRo000W+fPnp0iRIhQvXjzH5TNrEhAQwOLFizly5Ajnzp3j4sWLhIaGsm7dOpKTk2nbti2ffPKJVZ3Q3Onq1avY2dkxYMAA2rRpw88//8yFCxdwc3OjcePGVK9e3aL1aSoGK7d8+XKOHj1KkSJFWLlyJS4uLgwdOpSQkJA8dRb2T65fv87atWtNg6Xr1q1LixYtcvVyP8awu3XrVt5++23Trd4VK1akbNmyVKpUieDgYIoXL271PR931r97924++eQT00EQoGbNmrz55puULFnS6g70Z8+e5YMPPuD8+fPUr18fd3d3duzYQVJSEh999BFNmjTJtZel/6uMf49Hjhyhffv2FC5c2HTpzMbGhqSkJGJiYoiNjaV+/frMnj3b0iU/soyMDGJjY8nMzOS7775j27ZtDBkyhLp161rdZ85Y77hx4zh27Bht2rShZcuWOS7dWvq4qXBl5UaOHMmuXbuIj48nMTERR0dH/P39cXNzw9XVFW9vb4oWLUrlypWpW7dunjqDPn/+PH/++Sf+/v6ULl3aNGGekaU/XPfr8OHDpqkXTp06RXh4OFevXiUxMZH33nuPXr16WbrEh2b8HRgvB1atWpWyZcty7tw5zp8/j729PTVr1rSKKRju5cqVKyxYsIADBw6QkZFBQEAArVu3tvg8O/LPwsLCGDhwIB06dKBXr16EhYURGxtLUlISqamppKWl4e/vz9NPP211AeSfbNmyhdGjR/Ppp59Sp04dqzlO/t3q1av58ccfOXjwIL6+vnTo0IHWrVvnmnGOCld5xNGjR+nZsyd16tQhICCA69evExsbS3x8PDExMZQoUYJZs2ZZusxHZuwFWLt2LZ9//jkZGRm4u7ubDhCpqalkZWXRv39/OnXqZOly7yosLIzly5eTmJhIjRo1aNy4Mfny5SMtLY3U1FQSEhJMs0OXKFGCggULWrrkR2IwGKhatSoODg44ODjw22+/5YkB+8ePH2fZsmV89NFHpi+nxMREbG1trTos/lfExsYybtw4du7cyaJFiyhRooSlSzKryZMn4+fnR+PGjSlUqJDp8Tlz5jB58mQ2btyYJ3rGjx49yooVK/jzzz/Jly8fHTt2pEWLFnddWP1JyjvdGP9RxstLxnlLevbsaZrLKj09ncjISK5evUp6erqFKzWvrVu3Ymtry9ChQ3FxceHChQvExsaSnJxMVlaWaW6h3HZJZv/+/bz11ltkZmYSFBTE+vXrWbVqFbNmzcLNzQ1HR0fT/E95RXh4OM7OzkyYMIEqVarg4OBAVlYWgOlSjLW5efMmY8eO5datW9jY2Jg+h+Hh4YwfP57PP/88T64VmRcYe6Hmzp1LZGQk8fHxDB8+nNatW1O+fHl8fX1NqyNYq+TkZI4ePcqSJUv4+OOPyZcvH4ULF8bHx4fjx49TuXJl0zHSGj9/CQkJhIWFmdYn7datG+XLl2fBggWMGjWK+Ph4evfubdEaFa6snPEyX8mSJZkzZw5lypQBbh9AHBwc8Pf3z1Nf1MagVKZMGX7//XeefvrpbGdlxgGqxp6R3BSsbty4wciRI/Hw8GDOnDl4enqyZcsWPvzwQ2bMmMF7771n9WeRd+Ph4UGtWrUICwujXr16prshjZ3m1rS/xrC+f/9+wsLC+OSTTwBMYTEpKYk9e/awa9cuXnrpJUuWKvdgvLzn5ubGjRs38Pb25tatW8yZMwcHBwd8fX0JDg7mzTfftNqA5eLiwoIFCzh37hwnT54kPDyc69evExUVxfPPP0+PHj0sXeJDMQbjHTt28PHHH5vuDDTepVuwYEFKly5NYmKihStVuMozjFMtGGcZzivjA+6lS5cubNmyhbFjx/L2229TsmRJANNEf7nRgQMHuHz5MqNHjyYwMBCAV155hd27d/Prr7/y3nvvWbhC8zIeCK9evcrFixcJCwvjpZdesuqwbwyC169fJzU11XQ3rjHEOzk54e/vz4kTJ3jppZdyXc+p/J///e9//O9//wMgKiqKc+fOcezYMf766y9u3rxptcHqziESnp6eNGrUKM+M/TMe20uVKkWDBg3YuXMn/v7+vP3225QoUYIbN26YFqy2NIUrK2f8IH3zzTesXr2aIkWKULlyZQIDA3Fzc+P8+fNcvHiR1157zerH7hiFh4fz0ksvkZKSwokTJ0hISKBHjx6mGbFza0/I8ePHKVCgANWqVcv2eOHChTl06BCXL1+mSJEieeYL2fh7+PPPP4mLi+PSpUt06tSJ0qVL4+/vT4kSJShVqhTVq1e3mvl2jAf35557jsWLFzN37lyKFClimrfr0qVLxMbGmsKz5F5nz54lISGB4OBg05I3+fPnp0OHDlY7Zs54QnPmzBmWLl3K5s2biY6OxtPTk2eeeYauXbvmOP5YozJlyjB+/Hj27NnDnDlz6N+/P+3ataNPnz65IliBBrTnGXXq1MHLywsvLy/Onz9PVFQUNjY2ZGVlUbNmTSZPnmzVc7bcKS0tjT179nDy5EnOnz/Pvn37uHLlCo6Ojjg5OfHKK6/w7rvvWrrMHCZOnMjXX39NoUKFqFixIpUqVaJJkyaMHz+emzdvsnDhQjw8PCxdptmdPn2aM2fOcP36dcLDw7lx4wa3bt0iJiYGV1dXpk6dStGiRS1d5gMz3nUVEBDAq6++ir29PRMmTMDDw4Mvv/ySYsWK5cnLvNbMGD4OHTrEhAkT+Ouvv+jZsydDhw4lJiaGUaNGkZWVxfTp063yd2fcv169erFv3z5eeeUVnnrqKa5fv87GjRtxc3Nj3LhxPPXUU5Yu9ZHs2rULg8FAQEAAAQEBbN++nfnz5+Pg4ED79u1p1qyZxX93CldWzPjhv3jxIi+88AIjRoyge/fupKWlYW9vz4kTJ+jRoweffvopTZo0sXS5ZpeWlkZaWhrx8fGcOnWKs2fPkpSURMWKFU1je3JTD1BycjK///47R48eJSwsjEuXLhEXF0d8fDw+Pj40aNCA8uXLU7RoUYoXL55tLFlekpiYSHJyMhEREVy5coWGDRvmqt/Tg9i8eTPz5s0jNDSUtLQ0SpYsyfjx46lYsaKlS5O7MN54MGTIEA4ePEjdunW5fPkyAwcOpGLFinz22Wds3LiRGTNmEBwcbOlyH1rFihVp3749H3zwAXD7WHnmzBm6detG48aN+eSTT6xySR+4PXa1X79+REZGkpmZSWxsLA4ODqSmpgJQr1495syZY+EqdVkwT4iLi8PV1ZXLly8Dtwf32draUrBgQYoUKcIff/xBkyZNrPJM7J84OjqSlJREQkIC9evXz7GOYG77wnZxceH555+nUaNGpnBx4cIFTp06xYULF7hw4QJHjx4lPT2dgIAAJk2aZLXjPoxSU1PZunUrf/75J82aNaN27drY29uzZs0aPD09adOmjaVLfCTPPfcczz33HOHh4aSnp5MvXz7dJZiLGS/rHj16lNKlSzNs2DBatGjBlStXqFixIsWKFSM2NpaUlBTAeubKu1NUVBQBAQHcvHkTwDRBcXBwMHXq1GHXrl1WG6zg9uLTffv25caNG6ZpTxwdHU2TEueWS/IKV1bM+KEPDg6mevXqrFu3jpYtW1KmTBkcHR2Jjo4mKSmJjIwMIG8tw2E86P3222/Mnj2bOXPmULRo0VwXqO7G3t7etKBqiRIlaNSoEYmJiURERHDt2jWuXLmCvb29VQcrY8jdtWsXkyZN4urVq1y4cIGyZctSoEABbt26xezZs6lbt65VjgU8fvw4a9euJSkpiSJFilCrVi0qVKgA5M2lpvIKY7jy9vYmIiICe3t7KleuzJEjR2jWrBlxcXEkJyebLlNbW7AC8PLyomXLlsydO5effvrJtLTU8ePHOXPmDEFBQUDum6bmfrm5udG8eXNLl/GvcudtVfJA7Ozs6NevH05OTgwZMoTFixezcuVKRo8eTUxMDA0bNgSs80BxL8Z9OXv2LNevX6dIkSIWrujBGQwG03QEbm5uBAUFUbNmTdq2bWs6IFor43798ssv2NjYmBbX3rx5MwDly5fHxsaGffv2Af83lUFuZrwT98cff6Rfv36sXbuWv/76iyVLltC2bVtef/11bt68qWBlBTp06MC5c+f49ttvadq0KZs3byYpKYmNGzdSrlw5qwz8RjY2NrRv355GjRoxbNgwateuTbt27ejVqxcpKSkWn//JHIzzNoaGhjJx4kTOnDkD/N9nNDfQUSCPqFatGmPHjmXevHnMnj2buLg4AgMDGTFiBLVr1wZy32WyR5WQkEB4eDg+Pj6mwfu5dRqGu/l72L0zbFnTftyNsf7w8HDc3Nx4/vnnWblyJeHh4cDt3ruUlBSrDCLLli3D09OT999/n5CQENLS0ti2bRtjx45lzpw5vPvuu3nm1ve8qnnz5pw8eZLJkyfj6upKdHQ0nTp14tKlS4wfPx6wzkuCcDtg+Pj4MGnSJLp06cLmzZu5evUqFStWpEWLFlSpUgWw7u8D4zyGf/31F0uXLuWVV14Bctc+Wd+RTbJJTk7mzTff5PXXX6dWrVrUqlXLtNp7bGysVZ+B/Zv4+HguXrxo6rWytnD1d/+vvfuOb7JcGzj+S9p00FK6C90FOsBCERkFFErZKEtFUAEFDw7Gi9UXQfGg+CrDAaIgQxFkSUVAVFAUi1ULSMsuq6WlgyGU7qYj8/2DT55DBcVzTjEJXN/Pxz9M0uR6QnLneq77fq7bXruVX4/l36Fjx44sX76cw4cPk5iYyJYtW4ArLQv0ej2RkZGAfVRVLQN3ZWUlUVFRdOnSBbjyI/zggw+yb98+vvnmG5u6HFxcy2w24+TkxLRp03jwwQfZsWMHOTk5ODk5MWXKFBITEwH7+Exej4ODA3l5ebi4uNC2bVslmboVXbx4EaPRaDPrrK4myZUdMpvNaLVa3N3dyc7O5pdffuGhhx5S7ndwcMDBwQE/Pz+7nVf/K5o2bcrYsWOV9gX2Ohjeyh544AH27NnDrFmzuP/++8nMzGTnzp18/PHHdOnSxe624DAYDPTo0YMNGzaQkZFBhw4dlKqph4cHWq3WZjaOFdd3dZW7RYsWPP3009TU1CgLou2ZXq9n8eLF/PLLL7i6utKkSRO8vb1xdXXF0dGRyMhIhgwZYjfft+uxVBSrqqrIzc3Fx8cHBwcHmzu5luTKDu3Zs4fk5GS8vLwoKSnB1dWVrKwsmjdvjrOzM76+vkoTvFs1scrPz6eyspK7775bWfh9qx6rPfn9VEpQUBAzZsxgwYIFvPXWW+j1ep599lmio6NtshfZjTg6OjJmzBgOHTrE1KlTGTlyJG3atOHIkSNs2rSJxMREu5yivt1Y/m2++OILNmzYwOLFi3Fzc7PbqUDL5+3kyZMsXbqUdu3aERgYSFFREZcuXUKv11NdXU1OTg5Dhw612+OE+idiGo2G6OhowPZmLqTPlR1KSUlh+fLlFBQUUFJSgoODA25ubvj7++Pu7o6npyceHh5ERkZy7733Kt2jbwU7duxg9uzZlJaW0qRJE7y8vLjzzjt56qmnbqnjtEfbt2/nwIEDtGnTRtkl4GolJSWcOnUKnU5H8+bNCQkJsdtBPicnh7Vr15KamsqlS5dQqVT069ePF198ER8fH7s9rtvNu+++y6pVq8jIyLDL9X+/9/XXXzNt2jQ++OADevToAVz53pWVleHo6Iifn5/ddp+HK+tsz5w5g0ajURqh1tbW2uQOD5Jc2blRo0ah0Wjo3bs3RUVF5Ofnc/nyZUpLSzEYDMybN4+4uLhbYrC/fPkyvXr1olWrVjzzzDOUlJRw7NgxvvvuO8xmMxs3brxlG2/ag9WrV7NixQpKSkowmUwEBAQQHx/PnXfeSWRkJC1btrTr9hLXU1hYSGVlJU2bNsXb29va4Yh/Q1VVFS+//DLHjh3j+++/t7nKx19x7tw5zGYzAQEBaDQadDodY8eOpWXLlsyaNcsuj+l6LMtbnnvuOQ4fPkxgYCCzZ8+26Z0d7D9Vvw3pdDpUKhUajYZTp04xbtw4Hn300XqPqays5OzZs0pPE3tOrCyJYV5eHo6OjowcOVI5Kxs2bBiDBw9m9OjRfPLJJ0ybNs3K0d6+xowZw6BBg8jPz+fcuXOkpKSwefNmNm/ejKenJ46Ojri6utK0aVMCAwN5/vnn7XZ9kuUzGRISQnl5Oe+//z5jxowhNDTU2qGJG7AkHFVVVRQUFNj1BTHr1q1j9+7daDQafH19admyJbW1tSQnJxMTE8PDDz9s7RAbhGXJR1paGvfddx/e3t74+PhYOao/J8mVHbJ01zWbzaxevZqAgIBrGhc2btyYVq1aWSvEm0KtVtO4cWMuXLhQ73ZfX1+CgoI4d+4ccCX51Gg0dp1Q2ivL/pZxcXF8+umnhIeHM378eFQqFRcuXCA9PZ29e/fSsWNHmyzl/1VXf7bOnj3Lhg0biI+Pl+TKxhQVFeHh4VGvNYYlgXJxcaFz5852dcXq78XGxuLg4EBxcTFFRUWkpaVhMplo0qQJs2bNYuvWrURERNCyZUvuuusu2rZta3cJpIVWq6VVq1aEhoby2GOPWTucG5Lkys5YNsDt2rUrarW6XgJVXFyMu7s7zs7Ot8Q0oIXJZMLBwYETJ05QXV3Nli1bcHZ2JjQ0lMjISPbv3095eblyabw9b+1g7yxn/3l5eWRkZPD8888rPWgAfvvtN0aMGEF8fDweHh5WjLThNG3aFIPBoGw/JWzH/PnzSUhIoHfv3jg4OHDu3Dl8fX1xdnbG09OTadOmKQ0p7fGCmIEDByrdysvKyigvLycvL4/z588r/124cIGsrCyOHTvG/PnzrRzxf87NzY0BAwawcuVKBg4ceE2bIVv7zZPkyo4YjUbeffdd9Ho9nTp1UpKIX3/9lU2bNlFUVESrVq0YM2YMTZs2tbkP23/KMugdP34cvV5PUVERH3zwAS4uLnh6elJcXIxWq+XAgQM4OTnh7e1NeHg4YWFhdnuWZq8snzfLFj6W0r2lsuro6EjTpk3Zt28fEydOtMupGLgykBsMBjQaDcXFxXh5eVFaWqrcdyt87+yd2Wxm69atODg40LdvXwCmT5/Oww8/TP/+/ZXPnaUhpT0yGo2YzWYcHR0xmUxotVplyQRc+d4VFxeTn59PWVkZYH+fT8t6q+TkZF555RUApk2bxogRIwgKCiIwMBBvb2+bOyZJruxIdnY2aWlpTJkyRUmsUlNTmTVrFmVlZcTGxvLJJ59w4MAB3nnnHYKCgqwcccN64403eOONNyguLiYrK4usrCxycnIoLCyksLCQ1NRUdu3ahZOTE9HR0cyfPx8vLy9rh31bsQxwzZs3JzQ0lG3bttGnTx9lWiY3N5f8/Hz69+8P2O46F0tc69at49dffyU2NpZWrVrRvHlzgoKClDWPANXV1Wg0GuU4LJVWYV0VFRXExMRw+PBhVCoVFRUVpKen07t373qfOcs1Xbb243wjZrO53ufs888/JyUlhblz5xIeHq4kXQEBAfWa2trbcVqOMT4+nueee478/HyOHz/Oiy++SE1NDa6urnh5efH6668rsxe2QJIrO3L69GlqampISEhQbvv000+5dOkSixYtIiEhgT179jB27Fh2797N8OHDrRfsTWA0GlGpVPj4+NClS5drvkiFhYXk5ORw6tQpqqqqJLGyosDAQJ566inmz5/Ps88+S79+/SgqKmL9+vX4+voqeyfaYmIF/4rLzc2N3377jQMHDiiVqYCAAKKjo2nfvj3du3enqKiI6upq6cpuYzw8PBg5ciQzZ85k+PDhysbuRqORiooKNBoNrq6udpdswL+qTydPnsRoNHLHHXeQmZlJWVmZzX6n/lthYWE8+eSTwJXEuby8nEuXLlFYWEhubq7N7UYirRjsyK5du3jmmWf44YcflKpUmzZt6NmzJ++9955ytj1gwAAiIyN5++237X79kWUQKS4u5vvvv2fPnj3K5pze3t54e3vj6elJfHy80vdE2Ia6ujq2b9/Oxo0bycrKora2lo4dOzJlyhTatWtn7fD+soqKCsrKyrh48aJy1nz8+HHy8vLQ6XQ4OztTWlpKcnIycXFxNluNu12lpKTw5ZdfkpGRQWlpKcHBwURERODv709gYCBBQUGEhITQvHlzu1sHOGHCBFJSUpTKqaurK7169aJ169Y0bdoUPz8/3N3dCQ8Pt/vPZE1NDV9//TVRUVHExcUBV/rNlZeX0759eytHdy2pXNmRoKAgGjduzLZt23jyySfJyMhAr9fTuXNn4MrZdl1dHZGRkRQUFNh9YgVXqlWOjo6sXr2aZcuWERAQoJS88/Pz0Wq1XLp0iXHjxhETE4NOp8PBwQG1Wm2XZ6S3EmdnZ4YNG8awYcMwGAyYTCa7/Ex6eHjg4eFBaGgoHTt2pLa2lvLyci5evEh2djYnT56kWbNmtG7dGrDdatztxnJilpiYSGJiIqNHjwagc+fOFBcXs3//fnbt2oVer1f6Q40fP96urmJ99dVXefDBByksLGTRokX4+Phw9OhRdu7cSWVlJSqVCk9PT9q0acOCBQvstoFocXExM2fOJC0tjbvuuov58+fj5ubGzp07Wbt2LcnJyTbXRFqSKzsSGRnJwIEDWbVqFSaTidTUVAICAoiNjVUeo9Vq0Wq1ygBv73sLWhKkM2fOEB4ezpIlS/Dz86OiogK4Mh/v5eWlHK89/njfavR6Pd9//z2bN29m0KBBDBkyBL1ez5o1awCU0r69cnFxwcXFhYCAANq2bQvY//fsVvT7kysvLy/at29PUlKSclt5eTnZ2dns3bsXLy8v9Hq9XSVX/v7+JCYmcvr0aebMmUNSUhLDhg2joqKCyspKfvvtN06dOqVsk2ZvLN+r/fv3s3v3bgYMGEBxcTEbNmzgqaee4u677+ajjz7ip59+YuTIkdYOtx5JruyISqXiiSeeoKCggEWLFmE0Gpk0aVK9DuyWRd6Wnd3tfdbX8oOVkJDAzp07MZlMuLu733Kdvm8FloHwp59+4u233+bixYuYzWa6deuGr68ver2ezz77jEGDBtGsWTNrh/tfufp7pVKpJLGyQRcvXsTZ2Rl3d3ccHR159dVXr6kqNmnShA4dOtChQwcrRdkwdDodDz30EPfccw+urq64uroSEBBAy5Ytufvuu60d3n/t8OHDNGrUiIkTJ7J27VqOHDkCXLka0s3Njfz8fCtHeC1JruyI2WwmNDSUJUuWcPDgQQICApT2/yqVimPHjvHuu+9iNBrp06cPcGtMURiNRoxGIyaTiVdffZX4+Hg8PT1p0qSJsn6iSZMm1g7ztmdJOHbt2oXZbObtt98mOTmZb7/9llGjRhEWFoZOp+PAgQPce++9dr02SaacbduZM2eYMWMGHh4etGjRgvDwcCIiIvDx8cFoNNK4ceN6VW57qjxaTqRzcnLw8PDAz8+P6OhoZsyYUa9Z6u8fb48s44OzszPl5eWYzWY6derE0aNHKSsro6amBq1Wq3TZtyWSXNkRlUqFyWTCxcWl3pVyli/P4sWLOXToEHPnzqVTp06AfSdXluM6duwY//znPwkMDKSiooLvv/8elUpFdXW10jivR48eLFu2zNoh39Ysn7WCggK8vb0ZMGAAW7ZsUTrqOzk5UV1dfUtskCtsm4ODA2FhYZw4cYJff/2Vmpoa1Go1AQEBREREEB0dTXR0NGFhYYSEhODr62vtkP8yy7j43nvv0bJlSyZNmsSFCxcoLS3Fy8sLHx8fXFxclITKXhMr+FfsI0eOZMOGDUydOpVHHnmE06dPc/nyZbZv3w7AXXfdZc0wr0tGOTtzvWTJ8gGcPXs2ZrMZT09Pu/5CWViOwcnJibCwMEaMGMG4ceM4efIk5eXlVFdXU1dXh06nU6aZ7LkaYu8s73tcXBwrV67k0KFDDB8+nFWrVqHX68nLy8NsNhMVFQXY96AvbFtoaChz5sxR/v+3334jMzOTgwcPkpmZyZdffklJSQkajYYmTZowdepUBg8ebMWI/zrL96xr165Kz7UZM2Zw+PBhwsLCuOOOO7jjjjsIDQ3Fy8uLkJAQu6/s+/v7s2jRIt566y02btxIeXk5EydOJD8/n2nTpilbGNkSacUgbF55eTmzZ88mLS2N1atX07x5c2uHJP5ESUkJTz/9NOXl5fTv359ly5bxySefkJSURKtWrVixYoW1QxS3OJPJhMlk+sP1cCaTiYKCAo4fP87Jkye555576Nixo11ND16tsLCQ9PR0MjIyOHr0KGfPnqWmpgZnZ2fuuOMOVq1aZbcX+9TU1FBbW4uXlxfnz59n27ZtnDhxArPZzMCBA+nVq5dNnlBLciVslqUK9fbbb3PixAkyMjKIiYlh2LBh3HHHHfj7++Pm5iaL263MYDBQW1uLs7Oz0rU8Ozub1atXc+jQIS5dukR5eTktWrRg0aJFREREWDlicTvKysrC19cXb29v4MoicEdHR5v8Yf4jV6+3+vHHH7nvvvuu27y2tLSUixcvUlhYSFVVFcOGDbNCtP8dy/j/zTffkJSUxMCBA3n++eftZucRSa6EzVuyZAnbtm1Dq9Xi4OCAyWRCo9Hg7+9P69atmTx5siRYVmAZ6Pfv309aWhp9+/at18jVbDZz5MgRzp49i7+/P9HR0Xh4eNj1AlthfwwGAytWrGDz5s3Exsby2muv4ebmxgcffMC3337LypUrlT0w7UVqaipPPfUUYWFhPPPMM8qOB2azGbPZfE3CaM/fubq6OtatW8fHH3+Mm5sbjz/+OP3798fLy8umj0uSK2FXSkpKyM3NJTMzk0OHDqFSqViwYIG1w7otWc4s/+///o99+/axbNkyjh49islkIjEx8bpXLgnxd7l6i5ixY8fStGlTHBwcGDVqFEOHDiUnJ4chQ4YwZ84cBg0aZO1w/y0mk4nvv/+e5cuXc+zYMTp06MCzzz5r9y0l/oher+fEiROsWLGCQ4cO0adPHyZMmKBUIW2R/dRDxW0rJyeHw4cPo9fr8fb2pkOHDnTr1o05c+ZIYmVFljPGffv2ERUVRWBgICtWrCA1NRW9Xg9c+REQwhosn70DBw5QU1PD9OnT6dGjB1999ZVyf1BQEOnp6fUebw/UajX9+vVj06ZNLFmyBL1ez7Rp01i1ahVlZWWA/fc4vJpGo6Ft27YsXLiQhx9+mLVr1zJo0CA2btyojDW2RpIrYZMsA93BgweZMWMGI0aMYP78+QCUlZXx/vvvM3XqVODWGkTsiUqlora2luzsbMLDw4Era618fHxwc3MD7LsViLBvluS/rKwMo9FIcHAw0dHRaLVaqqqqMBgM6HQ65bNqT+OI0WhEr9djNptJSEjgzTffpE+fPqxZs4Z58+Zx+fJlm50u+3eYzWaqqqpIT09nyZIlvPbaa+Tm5hIaGkpxcTFr165V1nnaGhn5hE2yJFfr1q3j0qVLjBgxgqysLI4cOYKnpyfBwcEcO3aM48eP3xKDiL06ffo0AC1atODSpUvU1NQol4fbUyVA3HosiX1iYiJOTk7Mnz8fHx8fysrKOHv2LJmZmZSUlCib/trTOOLg4IBGo0GlUqFSqQgLC2P69Om8/vrrnD59mqFDh5KcnGztMP9jlkT36NGjdO3alXHjxrF+/XoOHTpEaWkpgwYNYv369SxfvtzKkf4x6XMlbJJlYDx69CiRkZFMnz6d++67j3PnztG2bVtCQ0MpLy+ntrYWsO8Fm/bI8n7n5eXh5OSEWq0mLy+Pxo0bK3uYSdVKWMvV/e5iYmKYOXMmCxcupKqqiry8PJYvX05qairdu3dX1inZy+e1uLiYU6dO4e7ujouLC7W1tWi1WqVdwQsvvMDChQuZM2cOBQUFSoXfnljGcn9/f+bOnUuTJk3w8fEhODj4mouXbHXsl+RK2CTLQOft7U1RURGOjo60a9eOI0eOMGDAACoqKqipqam3/Y/4+1gGtBMnTqDT6Vi+fLlyxVVeXh4XLlxApVLh4eGBi4uL3fxwiVvD7z9v9913H25ubnzzzTdER0fz008/0atXL6ZOnYqXl5eVovz3WL5zqampvPTSS8rtTk5OODs707hxY2XK02g0Av+aAbDX/l1NmzZl4MCB9W6rqqpCrVbTqFEjm24aLVcLCpv2xRdf8Oqrr5KUlERgYCDz5s3jyy+/5NFHH0WlUrF582Zrh3hbO3r0KNu3b+fw4cOcOXOG0tJSAPz8/AgMDKR58+aEh4fTunVrOnTooFS1hLhZsrOzuXjxIl27dr3uD29dXR3Ozs7U1tbi4uJihQj/O8ePH2fx4sX8+uuvqFQqBgwYQK9evXBycqKuro5GjRrh5+eHRqPB3d0dT09Pm63u3Mjx48eZM2cOTk5OzJ07Fz8/PzIyMvj000+ZPHmystbTFklyJWyaTqdjwYIFrF+/nkaNGlFaWkp0dDQFBQXMmTOH/v372+3AcSuqrq7m1KlTHD58mCNHjnDq1CnOnj2LWq1m06ZN0l1f3FR6vZ6kpCQMBgPvvfee0pV87969fPbZZxQVFREbG8uYMWNo1qyZ3VZ0Ll++zPr161m3bh21tbV0796dxx577JZrxTB06FDKyspo1KgRY8eOZfjw4RQWFjJ48GCeeeYZxo8fb7NjvyRXwmZdnTTl5OSwY8cOcnJycHJyok+fPiQmJlo5QnH1NiNqtfoPB7ri4mK8vLxstoQvbg2//vorTz/9NFOmTOHxxx8HrjTcnDVrFmVlZdxxxx3s37+ftm3b8vbbbxMcHGzdgP8DVyeEVVVVrFy5klWrVmEwGHjmmWd46KGHbLr/041Yxv0zZ84wYMAAkpKS8PX15cMPP+Tbb7/FYDAwduxYNBoNH3/8sbXD/UOy5krYLMsVZ2q1mhYtWvD0009TU1OjXDotrE+tVl+3G7TJZFIGSQcHB7vrgC3sU0FBATU1NSQkJCi3ffrpp1y6dIlFixaRkJDAnj17GDt2LHv27GH48OHWC/Y/dHWlzd3dncmTJzNkyBDWr1/P0qVL+fnnnxk7dizx8fF2uXOFZdwoLCxUxv5mzZpRV1dHcXExcGXcqaystHKkf05OI4VNs/xwf/HFFzzyyCP1rg4UtsmSUDk6OtrllIuwX5Yk/upNitPS0khMTCQhIQGTyUSXLl0IDw/n559/RqfTWSvU/5hWq+X06dPk5OSwZ88ePv/8c1JSUnB1dcXf35/9+/czadIkXnnlFcD+xkrLmN+0aVP8/f3ZuXMnISEhREZGsnv3bsrLyyksLCQ2NtbKkf45qVwJu5CXl8fJkydp0qQJIFcHCiGuFRISQuPGjfn666958sknycjIQK/X07lzZ+DKD3ddXR1RUVEUFBTUS8JsmaWCv379ej7//HPOnz9PeXk5ZrOZRo0a4ePjg4ODA05OToSFhREQEMDdd9+t/K09neQYjUZMJhNRUVGMGzeOOXPmUFRUpIz/O3bsQKfT0bdvX2uH+qckuRI2z9Kbxs/PD0dHR5u+/FYIYT0tW7Zk4MCBrFy5EpPJxI8//khAQEC9KodWq0Wr1SpjiD0sarfEqtfr8fHxoXXr1kRFRdGuXTucnZ0xmUy4ubkRHByMWq1Gp9MpJ6C2fmy/5+DgoMQ8ZswYIiMj+eKLL/D19SU1NRWNRsOsWbPo0qWLlSP9c5JcCZtlSaKqqqooKChQFp9KciWEuB6VSsW4ceMoKChg0aJFGI1GJk2aRFxcnLKWJzs7m5ycHHr27AnY17TZI488wmOPPfaH91uOxV4qclfT6XRs3bqVwsJC/Pz8CAkJITQ0lLi4OKKjozl//jzV1dW0a9fOLo5PkithE4qKivDw8MDZ2Vm5zZJAubi40LlzZyIjIwGZEhRCXJ/ZbCYsLIwlS5Zw8OBB/P396zUaPnbsGO+++y5Go1GZVrKnEzXLPnpXn2BaEirLVjj2Kjc3l8WLF1NRUQFcSbYMBgPu7u40b96cmJgY2rRpg6urK23atLFytDcmrRiETXjxxRdJSEigd+/eODg4cO7cOXx9feslW3q93mY36RRC2IbrVbYtVasJEyaQkpLC3LlzGTRokN1Nmd3KdDodJ0+eRKfT4ejoSF1dHZWVlZw9e5bc3Fxyc3M5dOgQBoOBESNGMGvWLGuH/KekciWszmw2s3XrVhwcHJSzyenTp/Pwww/Tv39/ZaCUxEoIcSPXq0RZKjqzZ8/GbDbj6elp11WeW5GTkxNt27a95nZLsrxt2zaKioqoq6tTLlCwZfZTDxW3rIqKCmJiYjh8+DAqlYqKigrS09MpKiqqN1CazWa7Wh8hhLAtnp6eeHl5SWJloyxjvGVvRLiSLC9fvpx//vOfuLm5sXjx4mv2G7RFUrkSVufh4cHIkSOZOXMmw4cPJyQkBAcHB4xGIxUVFWg0GlxdXWVAFEKIW5ilcbRlujY7O5t//vOfZGZmMnr0aKZMmWI3+0HKmithM1JSUvjyyy/JyMigtLSU4OBgIiIi8Pf3JzAwkKCgIEJCQmjevDkeHh7WDlcIIUQDuXq7s/z8fLZu3cpHH31EdHQ0zz//PPHx8Xa1j6wkV8Lqfv+FGT16NGfOnCExMZHi4mLy8vKoqKhAr9ej0+kYO3Ys48ePt5szGCGEEDdWUlLChg0b2Lp1K+Xl5cpeia6urnZ3QZNMCwqr+/2ZiJeXF+3btycpKUm5rby8nOzsbPbu3YuXlxd6vV6SKyGEsGOWE+uqqiq2bNnCp59+SmlpKf379+fpp58mICBAeaw9JVYglSthAy5evIizszPu7u44OjpSUlKCWq3G09PT2qEJIYS4SSxXAr744ots2bIFgFatWjF48GDCwsIIDAzEy8sLDw8PNBoNjo72Uw+S5EpY1ZkzZ5gxYwYeHh60aNGC8PBwIiIi8PHxwcPDg8aNG9frxmsPW1UIIYT463bv3k1qaipVVVXk5ORw5swZKisrUavV+Pj4EBoaSlRUFHfffTc9evSwi8avklwJqyooKGDJkiWcOHGC/Px8ampqUKvVBAQEEBERQXR0NNHR0YSFhRESEoKvr6+1QxZCCNHAtFotJpMJuLKfbFFREYWFhWRnZ3P69Gmys7MpKytj+/bt+Pj4WDnaG5PkStiU3377jczMTA4ePEhmZianT5+mpKQEjUZDkyZNmDp1KoMHD7Z2mEIIIf4GZrMZnU5HaWkpAE2bNrVyRH+NJFfCqkwmEyaTCZVKdd3pPpPJREFBAcePH+fkyZPcc889dOzYUaYHhRBC2CxJroTNycrKwtfXF29vbwBlryl7mGcXQggh5NdK2AyDwcCyZcuYPHkyb7zxBlqtFoCPPvqIoUOHUlxcbOUIhRBCiBuT5EpYnaV4evr0aVatWkWjRo3Iz8/n+++/B6Bfv37k5uaye/dua4YphBBC/CWSXAmrs1whcuDAAWpqapg+fTo9evTgq6++Uu4PCgoiPT293uOFEEIIWyTJlbA6S4f2srIyjEYjwcHBREdHo9VqqaqqwmAwoNPpcHNzA/5V6RJCCCFskSRXwuosC9UTExNxcnJi/vz5+Pj4UFZWxtmzZ8nMzKSkpIT27dsD126XI4QQQtgS++klL25Jlu0PAGJiYpg5cyYLFy6kqqqKvLw8li9fTmpqKt27d6dDhw4ActWgEEIImyatGIRNMRqN7Nq1i2+++YbTp09z7tw5EhMTmTp1Kn5+ftYOTwghhLghSa6E1WRnZ3Px4kW6du163WpUXV0dzs7O1NbW4uLiYoUIhRBCiH+fTAsKq9Dr9SxcuBCDwUCnTp2UzZn37t3LZ599RlFREbGxsYwZM4ZmzZpJR3YhhBB2QxavCKs4cOAAaWlpxMfHK4lVamoqL730Ej/++CMAn3zyCUlJSZw9e1YSKyGEEHZDkithFQUFBdTU1JCQkKDc9umnn3Lp0iXmz5/PmjVrWLFiBYcOHWLPnj3WC1QIIYT4N0lyJazCx8cHQKlaAaSlpZGYmEhCQgImk4kuXboQHh7Ozz//jE6ns1aoQgghxL9FkithFSEhITRu3Jivv/4agIyMDPR6PZ07dwautFuoq6sjKiqKgoKCekmYEEIIYctkQbuwipYtWzJw4EBWrlyJyWTixx9/JCAggNjYWOUxWq0WrVarXEkoi9qFEELYA0muhFWoVCrGjRtHQUEBixYtwmg0MmnSJOLi4jCbzahUKrKzs8nJyaFnz56AbHsjhBDCPkhyJazCbDYTFhbGkiVLOHjwIP7+/oSEhABXEq9jx47x7rvvYjQa6du3LyCd2YUQQtgHaSIqrObqrW8sLFWrCRMmkJKSwty5cxk0aJBMBwohhLAbklwJm1RWVobZbMbT01M2ahZCCGFXJLkSQgghhGhAsohFCCGEEKIBSXIlhBBCCNGAJLkSQgghhGhAklwJIYQQQjQgSa6EEEIIIRqQJFdCCCGEEA1IkishhBBCiAYkyZUQQgghRAOS5EoIIYQQogFJciWEEEII0YAkuRJC3DRr1qyhe/fuxMbG0r59eyZPnkxubu5Ne71Dhw4xevRoOnfuTLdu3SguLr5pr3U98+bNo2/fvmi12r/1dY8cOcKYMWOIi4uja9eudOrUiczMTADWrVvHgAEDkJ3OhPj7SHIlhLhpduzYgU6no2vXrgQFBfHdd9/xwAMPcPDgwQZ/raKiIp544gn27dtHUFAQ3bt3p1GjRg3+On+mXbt2JCQk4OLi8re9ZmpqKqNGjeLAgQPExcXh4uJCeXm5klxlZ2eTm5uLXq//22IS4nbnaO0AhBC3Lp1OR4cOHVi0aBEAe/bsYeLEibzwwgvs2LEDtbrhzu9++OEHqqqqeOuttxg8eHCDPe+/o1+/fvTr1+9ve72cnBySkpJo3LgxK1asICYmhrNnzzJixAiaNWsGgMlkAsDBweFvi0uI251UroQQN43ZbK73o96lSxf+53/+h4KCAk6cONGgr3Xs2DE8PT0ZNGhQgz6vrTKbzcyYMYO6ujree+89YmJiAAgODiYtLY0ePXoAYDAYUKlUklwJ8TeS5EoIcdPU1tZeMzUXEREBgFarpba2lu7du5ORkcHevXsZM2YMd955JxMnTqz3N1988QUDBw6kbdu2jB49mvPnzyv3Pffcc7Ru3ZrPPvuMsrIyYmJiiImJ4aGHHqr3HLm5uYwbN4527drRuXNnJk6cSH5+/jUxV1VVsX37dqZMmULnzp359ttv691fV1fHrl27ePHFF4mPj2fVqlXKfZMnT2bBggX1Hp+Xl8f48eO588476dmzJ9u2bat3/5NPPsmqVas4c+YMo0ePJi4ujokTJ6LT6f70vd26dSsHDx5k9OjR3HXXXX/4OIPBgKNj/UmK2tpaFixYQM+ePYmLi2P06NHs27fvmr/Nz89nxYoVPPjgg/Ts2ZPq6up691+8eJF169YxevRounTpwtmzZ/80ZiFuFzItKIS4aaqqqq5Jrvbu3QtAWFgYly9f5uLFi8yePZvjx4/j6+tLREQEO3fupKSkBG9vbzZt2sRLL72Ev78/rVq1IiMjg6SkJJKTkwFo27YtWq2WQ4cOYTKZaN++PSqViujoaOU1i4qKGD16NGVlZcTGxlJdXc3OnTspLCzkyy+/BK4kIfPmzSM5OZm6ujpcXFzQ6/Xs3r2b/v37A7B06VKWL1+OVqtFo9GgVqv5+eefefzxxwE4fPhwvbVNRUVFPProo5SXl9OuXTtOnTrFCy+8QFRUFJGRkcCViltNTQ3Lly+npqaGFi1asHPnTrZv387QoUP/8L1dsWIFHh4eTJo06U//DYxGY72qlU6n4x//+Afp6ek0a9aMNm3asH//fp588kkyMjJwdHQkNzeXl156SVkb5+bmhlarJSsri3bt2lFUVMSMGTP46aefMJvNyv2HDx8mODj4T+MR4nYglSshxE1TWVmpJFdms5lNmzaxZs0aunXrRkBAgPK4Y8eOMXLkSFJSUhg1ahQAZWVl6HQ65s+fT1xcHN999x3JyclMnDiRQ4cOcerUKQAef/xxli1bRlRUFBERESxbtoylS5eSlJSkPP/7779PaWkpK1asIDk5ma+++ophw4aRm5urXEX38ccfs3r1au68806WLl3Kvn376Ny5M15eXgBs27aNBQsWEB4ezoIFC9i7dy+DBw9W7ocr1Tg3Nzfl/z/88EPKy8tZu3Yta9eu5fPPP0elUrFp06Z675OlarR161aSk5NxcXHh6NGjf/i+njx5kqysLB544AHc3d3/9N/AbDbXW9v2wQcfkJ6eztixY/nhhx9Yu3YtcXFx3HXXXTg6OmI2m5k4cSKZmZk88cQTbN26lc2bN+Pp6aks1J8+fTo//fQTw4cPJzk5mdTUVHx9fW8YixC3C6lcCSFuCrPZTFVVFV988QVHjhwhLy+P3377jcDAQF5//fV6j42NjWXmzJmo1WrCw8Px8/PD39+flJQULl++zNy5c3F1dQVgyJAhvP/++6Snp9erTv0Ro9HItm3bGDJkCPHx8eTl5TF79mxSU1N58MEHUalUAKSnp+Pt7c2bb76pJH4rV65Unic9PR2NRsO8efOUqtPVx2E2m+slVwaDgc2bN9O3b1/atWsHXKnWxcXF1ZuCs0z/TZ06ldDQUAC8vLwoLy//w2OyVP969ep1w+O/elrQYDCwbt06WrduzQsvvKAkXcXFxTRt2hSAkpIScnNzeeCBB5gyZQrOzs4A/Prrr8pzZmRk0K1bN6ZNm6YkVGlpaTeMRYjbhVSuhBA3hVarxWw2U1lZyf79+3FwcODxxx9ny5YtBAYG1nvssGHDlB/69u3b88svv+Du7k5WVhZqtZr4+Hjlsf7+/sCVKbe/Ii8vj6qqKtq1a8fMmTO599572bdvH5MnT+bVV19VHte2bVtKSkro3r07/fr1U6bprr5fr9dz3333kZiYyDvvvENpaalyf11dHWazWUkCL1y4QGVlJV27dq0Xj7+/f73Yq6ur8ff3Z8iQIcptarUao9H4h8d07tw5AKKiom54/AaDAScnJ+DK1YUVFRX13m9ASTDhSmIXEhLCpk2b6NChA2PHjuXnn3+u95xt27bll19+oXPnzowcOZKvv/76hnEIcTuRypUQ4qaoq6sDYObMmdx///1/+tg/upKtqKgId3d3NBrNNfdZEoYbKSsrA2DWrFmoVCoeeOABJk2apCRpFhMnTiQ8PJyUlBT27dvHO++8Q0pKCmvXrsXR0ZH7778fLy8vduzYwb59+1i+fDnfffcdmzZtwt3dXZletCQqlgTK09Pzmpgs1aDq6moMBgO9e/eul+w4ODgoLRSux/Le/pX3oKamRnm9yspKgGuSW3d3d+X11Go1GzZs4LPPPmPPnj2kp6eze/duXnnlFR555BEAlixZwsaNG0lLS2P//v08//zznDhxgqlTp94wHiFuB1K5EkLcFAaD4b9+Dg8PDyoqKqiqqlJus6y1+v3CaaPRWK8CY2GZpuvWrRvbt2/ntddeUxIrvV5PRUUFcCWpGDRoEAsWLOCnn35i/PjxHDx4UJmCA+jZsydz584lJSWFmTNnkpeXp1z9Z0kALQvamzRpAlDvykaArKwsJXZLJ3dLT6qrYy4pKfnD98UyfXi9dVkbN26sV5Grra1VYmvcuDHANZ3rfXx8lCQUwNfXlwkTJrBmzRp27dpFVFQUH3zwgXK/u7s7Y8eO5aOPPuLnn38mPj6eTz755G/vTC+ErZLkSghxUzTEdiudOnUCYNmyZcCV9UkLFizA1dWVhISEeo+trKy8biWnZcuWeHp6UlxcXO/KxYqKCp5//nn+8Y9/UFpayvr165X1Tw4ODkqfqKKiImpra1mzZk29JK9nz57K/QCOjo6oVColuYqIiMDPz49169Ypf/f5559z+vRpBgwYAPwrAb16ETxcmZq7XpsIi/79++Po6Mibb76pVKOqqqp47bXXePnll+utf6qrq1Pel/DwcJydndmyZYtyrCUlJVy4cIHMzEx0Oh0ZGRn1/t7Pz4/Y2FiKi4sxmUycPHmSb775Rrnf3d2djh07otfr6yVoQtzOZFpQCGGz7rnnHtq3b8/y5cvZvXs3JSUlnD9/nqeeekqpDFlUVFQoPbSu5ujoyP/+7//y8ssv06tXL9q0aUNdXR1ZWVnU1dUxadIk0tLSmDVrFu+//z5RUVFUV1dz8uRJnJyc6NChAydOnOD1119n4cKFxMTEYDAYOHXqFCqVii5duiiv1bZtW2UdlFqtZvLkycycOZMBAwbQrFkzjhw5QmhoqNJB3lJJunrtFlypZO3Zswe9Xn/dKdHg4GAmTJjAe++9R58+fYiMjOTEiRNUVlYSFRWlJKNwpZJmmRZ0dnZm6NChJCcn079/f4KDgzl69KjSv+qHH37g888/55dffqFly5b4+/tz/vx58vLy6NatG2q1mvXr15OcnMz8+fMJDg7m8uXLZGVlERERcU0FTojblSRXQoibwtPTk6CgIGUK63p8fHwICAggPDz8uver1WqWLl3Ka6+9RkpKCo0aNWLixInXNBkFePTRR5Uu5b83fPhwPD09+eijj8jMzMTJyYmOHTvy8MMP07t3b4xGIxcuXOCrr77i4MGDODs706lTJ5555hlCQkIICQnh9ddfZ+PGjWRmZqJWq4mJieGJJ56o18Dzs88+q/e6I0aMwGAw8OGHH3Lq1CnuueceXnnlFWXRu7u7O61bt74mKezUqRMHDx780+2BJk6cSOPGjVm1ahWHDx8mLCyMCRMmMGrUqHoVvJYtW9ZrFzFjxgw0Gg3ffvstx48fJzExkfHjxzNz5kyKi4uZNWsWixcvJi0tjfz8fHx9fRk1ahSTJ08GICkpCY1Gw65du0hPT8fT05OhQ4cyZcqUBt3OSAh7pjLLVulCCCGEEA1GTjOEEEIIIRqQJFdCCCGEEA1IkishhBBCiAYkyZUQQgghRAOS5EoIIYQQogFJciWEEEII0YAkuRJCCCGEaECSXAkhhBBCNCBJroQQQgghGpAkV0IIIYQQDUiSKyGEEEKIBiTJlRBCCCFEA/p/5MKBerKnp4c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65138"/>
            <a:ext cx="5705475" cy="6011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6172200" y="381000"/>
            <a:ext cx="2667000" cy="6172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Note </a:t>
            </a:r>
            <a:r>
              <a:rPr lang="en-US" sz="2000" dirty="0">
                <a:solidFill>
                  <a:schemeClr val="bg1"/>
                </a:solidFill>
                <a:latin typeface="Arial Rounded MT Bold" panose="020F0704030504030204" pitchFamily="34" charset="0"/>
              </a:rPr>
              <a:t>that one of the bar in the above </a:t>
            </a:r>
            <a:r>
              <a:rPr lang="en-US" sz="2000" dirty="0" err="1">
                <a:solidFill>
                  <a:schemeClr val="bg1"/>
                </a:solidFill>
                <a:latin typeface="Arial Rounded MT Bold" panose="020F0704030504030204" pitchFamily="34" charset="0"/>
              </a:rPr>
              <a:t>countplot</a:t>
            </a:r>
            <a:r>
              <a:rPr lang="en-US" sz="2000" dirty="0">
                <a:solidFill>
                  <a:schemeClr val="bg1"/>
                </a:solidFill>
                <a:latin typeface="Arial Rounded MT Bold" panose="020F0704030504030204" pitchFamily="34" charset="0"/>
              </a:rPr>
              <a:t> is labeled as '?'. 1836 values in the column 'Profession Class' are missing and has to be treated. </a:t>
            </a:r>
            <a:endParaRPr lang="en-US" sz="2000" dirty="0" smtClean="0">
              <a:solidFill>
                <a:schemeClr val="bg1"/>
              </a:solidFill>
              <a:latin typeface="Arial Rounded MT Bold" panose="020F0704030504030204" pitchFamily="34" charset="0"/>
            </a:endParaRP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Majority </a:t>
            </a:r>
            <a:r>
              <a:rPr lang="en-US" sz="2000" dirty="0">
                <a:solidFill>
                  <a:schemeClr val="bg1"/>
                </a:solidFill>
                <a:latin typeface="Arial Rounded MT Bold" panose="020F0704030504030204" pitchFamily="34" charset="0"/>
              </a:rPr>
              <a:t>of the people work in private sector.</a:t>
            </a:r>
          </a:p>
        </p:txBody>
      </p:sp>
    </p:spTree>
    <p:extLst>
      <p:ext uri="{BB962C8B-B14F-4D97-AF65-F5344CB8AC3E}">
        <p14:creationId xmlns:p14="http://schemas.microsoft.com/office/powerpoint/2010/main" val="3028547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568642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6172200" y="381000"/>
            <a:ext cx="2667000" cy="6172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a:solidFill>
                  <a:schemeClr val="bg1"/>
                </a:solidFill>
                <a:latin typeface="Arial Rounded MT Bold" panose="020F0704030504030204" pitchFamily="34" charset="0"/>
              </a:rPr>
              <a:t>The education column has 16 categories. </a:t>
            </a:r>
            <a:endParaRPr lang="en-US" sz="2000" dirty="0" smtClean="0">
              <a:solidFill>
                <a:schemeClr val="bg1"/>
              </a:solidFill>
              <a:latin typeface="Arial Rounded MT Bold" panose="020F0704030504030204" pitchFamily="34" charset="0"/>
            </a:endParaRP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Most </a:t>
            </a:r>
            <a:r>
              <a:rPr lang="en-US" sz="2000" dirty="0">
                <a:solidFill>
                  <a:schemeClr val="bg1"/>
                </a:solidFill>
                <a:latin typeface="Arial Rounded MT Bold" panose="020F0704030504030204" pitchFamily="34" charset="0"/>
              </a:rPr>
              <a:t>of the categories can be grouped to reduce the number of categories</a:t>
            </a:r>
            <a:r>
              <a:rPr lang="en-US" sz="2000" dirty="0" smtClean="0">
                <a:solidFill>
                  <a:schemeClr val="bg1"/>
                </a:solidFill>
                <a:latin typeface="Arial Rounded MT Bold" panose="020F0704030504030204" pitchFamily="34" charset="0"/>
              </a:rPr>
              <a:t>.</a:t>
            </a:r>
          </a:p>
        </p:txBody>
      </p:sp>
    </p:spTree>
    <p:extLst>
      <p:ext uri="{BB962C8B-B14F-4D97-AF65-F5344CB8AC3E}">
        <p14:creationId xmlns:p14="http://schemas.microsoft.com/office/powerpoint/2010/main" val="2928461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ounded Rectangle 2"/>
          <p:cNvSpPr/>
          <p:nvPr/>
        </p:nvSpPr>
        <p:spPr>
          <a:xfrm>
            <a:off x="6172200" y="381000"/>
            <a:ext cx="2667000" cy="6172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Most of </a:t>
            </a:r>
            <a:r>
              <a:rPr lang="en-US" sz="2000" dirty="0">
                <a:solidFill>
                  <a:schemeClr val="bg1"/>
                </a:solidFill>
                <a:latin typeface="Arial Rounded MT Bold" panose="020F0704030504030204" pitchFamily="34" charset="0"/>
              </a:rPr>
              <a:t>the people have 'marital-status' as 'Married-civ-spouse' and least have 'Married-AF-spouse</a:t>
            </a:r>
            <a:r>
              <a:rPr lang="en-US" sz="2000" dirty="0" smtClean="0">
                <a:solidFill>
                  <a:schemeClr val="bg1"/>
                </a:solidFill>
                <a:latin typeface="Arial Rounded MT Bold" panose="020F0704030504030204" pitchFamily="34" charset="0"/>
              </a:rPr>
              <a:t>'.</a:t>
            </a:r>
          </a:p>
          <a:p>
            <a:pPr marL="342900" indent="-342900" algn="ctr">
              <a:buFont typeface="Arial" panose="020B0604020202020204" pitchFamily="34" charset="0"/>
              <a:buChar char="•"/>
            </a:pPr>
            <a:r>
              <a:rPr lang="en-US" sz="2000" dirty="0">
                <a:solidFill>
                  <a:schemeClr val="bg1"/>
                </a:solidFill>
                <a:latin typeface="Arial Rounded MT Bold" panose="020F0704030504030204" pitchFamily="34" charset="0"/>
              </a:rPr>
              <a:t>‘Divorced’, ‘Married-spouse-absent’, ‘Separated</a:t>
            </a:r>
            <a:r>
              <a:rPr lang="en-US" sz="2000" dirty="0" smtClean="0">
                <a:solidFill>
                  <a:schemeClr val="bg1"/>
                </a:solidFill>
                <a:latin typeface="Arial Rounded MT Bold" panose="020F0704030504030204" pitchFamily="34" charset="0"/>
              </a:rPr>
              <a:t>’ and ‘Widowed</a:t>
            </a:r>
            <a:r>
              <a:rPr lang="en-US" sz="2000" dirty="0">
                <a:solidFill>
                  <a:schemeClr val="bg1"/>
                </a:solidFill>
                <a:latin typeface="Arial Rounded MT Bold" panose="020F0704030504030204" pitchFamily="34" charset="0"/>
              </a:rPr>
              <a:t>’ </a:t>
            </a:r>
            <a:r>
              <a:rPr lang="en-US" sz="2000" dirty="0" smtClean="0">
                <a:solidFill>
                  <a:schemeClr val="bg1"/>
                </a:solidFill>
                <a:latin typeface="Arial Rounded MT Bold" panose="020F0704030504030204" pitchFamily="34" charset="0"/>
              </a:rPr>
              <a:t>can be combined </a:t>
            </a:r>
            <a:r>
              <a:rPr lang="en-US" sz="2000" dirty="0">
                <a:solidFill>
                  <a:schemeClr val="bg1"/>
                </a:solidFill>
                <a:latin typeface="Arial Rounded MT Bold" panose="020F0704030504030204" pitchFamily="34" charset="0"/>
              </a:rPr>
              <a:t>one category </a:t>
            </a:r>
            <a:r>
              <a:rPr lang="en-US" sz="2000" dirty="0" smtClean="0">
                <a:solidFill>
                  <a:schemeClr val="bg1"/>
                </a:solidFill>
                <a:latin typeface="Arial Rounded MT Bold" panose="020F0704030504030204" pitchFamily="34" charset="0"/>
              </a:rPr>
              <a:t>‘</a:t>
            </a:r>
            <a:r>
              <a:rPr lang="en-US" sz="2000" dirty="0">
                <a:solidFill>
                  <a:schemeClr val="bg1"/>
                </a:solidFill>
                <a:latin typeface="Arial Rounded MT Bold" panose="020F0704030504030204" pitchFamily="34" charset="0"/>
              </a:rPr>
              <a:t>No spouse now’.</a:t>
            </a:r>
            <a:endParaRPr lang="en-US" sz="2000" dirty="0" smtClean="0">
              <a:solidFill>
                <a:schemeClr val="bg1"/>
              </a:solidFill>
              <a:latin typeface="Arial Rounded MT Bold" panose="020F0704030504030204" pitchFamily="34"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5686425" cy="640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7853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562927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6172200" y="381000"/>
            <a:ext cx="2667000" cy="6172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a:solidFill>
                  <a:schemeClr val="bg1"/>
                </a:solidFill>
                <a:latin typeface="Arial Rounded MT Bold" panose="020F0704030504030204" pitchFamily="34" charset="0"/>
              </a:rPr>
              <a:t>Note that one of the bar in the above </a:t>
            </a:r>
            <a:r>
              <a:rPr lang="en-US" sz="2000" dirty="0" err="1">
                <a:solidFill>
                  <a:schemeClr val="bg1"/>
                </a:solidFill>
                <a:latin typeface="Arial Rounded MT Bold" panose="020F0704030504030204" pitchFamily="34" charset="0"/>
              </a:rPr>
              <a:t>countplot</a:t>
            </a:r>
            <a:r>
              <a:rPr lang="en-US" sz="2000" dirty="0">
                <a:solidFill>
                  <a:schemeClr val="bg1"/>
                </a:solidFill>
                <a:latin typeface="Arial Rounded MT Bold" panose="020F0704030504030204" pitchFamily="34" charset="0"/>
              </a:rPr>
              <a:t> is labeled as '?'. 1843 values in the column 'occupation' are missing and has to be treated. </a:t>
            </a:r>
            <a:endParaRPr lang="en-US" sz="2000" dirty="0" smtClean="0">
              <a:solidFill>
                <a:schemeClr val="bg1"/>
              </a:solidFill>
              <a:latin typeface="Arial Rounded MT Bold" panose="020F0704030504030204" pitchFamily="34" charset="0"/>
            </a:endParaRP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This </a:t>
            </a:r>
            <a:r>
              <a:rPr lang="en-US" sz="2000" dirty="0">
                <a:solidFill>
                  <a:schemeClr val="bg1"/>
                </a:solidFill>
                <a:latin typeface="Arial Rounded MT Bold" panose="020F0704030504030204" pitchFamily="34" charset="0"/>
              </a:rPr>
              <a:t>column has more missing values than that of 'Profession Class</a:t>
            </a:r>
            <a:r>
              <a:rPr lang="en-US" sz="2000" dirty="0" smtClean="0">
                <a:solidFill>
                  <a:schemeClr val="bg1"/>
                </a:solidFill>
                <a:latin typeface="Arial Rounded MT Bold" panose="020F0704030504030204" pitchFamily="34" charset="0"/>
              </a:rPr>
              <a:t>'.</a:t>
            </a:r>
          </a:p>
        </p:txBody>
      </p:sp>
    </p:spTree>
    <p:extLst>
      <p:ext uri="{BB962C8B-B14F-4D97-AF65-F5344CB8AC3E}">
        <p14:creationId xmlns:p14="http://schemas.microsoft.com/office/powerpoint/2010/main" val="1302381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2" descr="data:image/png;base64,iVBORw0KGgoAAAANSUhEUgAAAlcAAAJCCAYAAADtIOKsAAAAOXRFWHRTb2Z0d2FyZQBNYXRwbG90bGliIHZlcnNpb24zLjUuMiwgaHR0cHM6Ly9tYXRwbG90bGliLm9yZy8qNh9FAAAACXBIWXMAAA9hAAAPYQGoP6dpAACAzUlEQVR4nOzdd3RU1d7G8e+kJ6SHJEACCR0CgdCkiIIiCIgICIp0RJB7QUEsWBA7XhQVBQugKEVQUAQUsIBKuyBohNBCCSUJIYF00pOZef/gnbnGIHVgQvJ81nK5OGfPmd+ZlPNkn332NpjNZjMiIiIiYhMO9i5AREREpCJRuBIRERGxIYUrERERERtSuBIRERGxIYUrERERERtSuBIRERGxIYUrERERERtSuBIRERGxISd7F1AZ/fnnn5jNZpydne1dioiIiFyi4uJiDAYDLVq0uGA7hSs7MJvNXK+J8U0mE+vWreOHH34gLS2N6tWrc/fdd9OpUycKCwsZP348GRkZ//j6KlWqMGfOHKZMmcLx48f/sZ2rqyszZsygevXqGI1Gvv/+e37++WeSkpJwd3enY8eODBo0CDc3NwBycnL417/+RX5+fpljOTo68thjj9GuXburPn8RERFbudRrt8KVHVh6rCIjI6/p++Tn5zNhwgQ2btxIYGAgUVFRxMTEMGvWLHx9fRk0aBBdu3bl9OnTZV57+PBhTp48SVRUFG3atOHOO+/k4MGDZdolJCQQFxdHzZo1ue2223B2dubJJ59k9erVVK1alRYtWnD48GHWrl3LmTNn+Oyzz3BycrL23Lm6uhIVFWU9nsFgoGrVqnTv3p2aNWtey49HRETksuzZs+eS2ilcVWDz589n48aNPPjgg0yaNAlnZ2eSkpLo27cvy5cvZ8iQIbzyyitlXpecnEzv3r0JCAhg+vTpAEyaNKlMu5ycHO655x7c3NyYOXMmzs7OREdHs3r1avr27cvLL7+Mi4sLubm5PPLII2zdupVly5YxaNAgDAYDrq6uREZG8uGHH17zz0JEROR60YD2Cqx///4sXLiQyZMnW3vLatSoQWBg4AXHe7322mtkZWXx0ksvERgY+I/tZs+eTWJiIo899hj169cHYNOmTQBMnjwZFxcX4Nytxbfeegtvb2++//576+uzsrIueHwREZEbkcJVBRYcHEzbtm1Lbdu7dy9xcXFERESc9zW7d+/mxx9/pHPnznTt2vUfj33q1CkWL15MgwYNGDZsmHV7WloaVapUwc/Pr1R7Pz8/WrRoQUpKCgBnz56lqKgIgOeff5477riDZs2a0a9fP3bs2HFF5ysiIlIeKFxVIgcOHGDcuHE4OjoyatSo87aZM2cOBoOBCRMmXPBY8+fPp7i4mAkTJuDg8L9vIx8fH3Jzczlx4kSZ1+Tl5eHl5QXAmTNnAPjyyy9ZtmwZ7u7uNG/enLi4OMaMGUNCQsKVnqaIiIhdKVxVEp9//jn3338/WVlZzJw5k7CwsDJtEhMT+eWXX+jQocM/9mzBuZD09ddfEx4eTpcuXUrtu/322wEYP348v//+OwUFBcTGxvLvf/+bnTt3UrVqVQDS09OBc4P7P/zwQ7799lsWLVrE559/TlFREUuWLLHVqYuIiFxXGtBeweXn5/P000/z/fffExERwYwZM6hbt+55265atQqTycQDDzxwwWP++OOP5Obm8uijj2IwGErta9myJaNHj2bevHkMHjzYut3SrmXLlgBUrVqVqlWr8txzz1kDGUDTpk1p0aIF0dHRV3S+IiIi9qZwVYGZzWbGjRvH1q1bSz0x+E9Wr15NcHAwt9122wWPu3r1atzc3Ojbt+959z/xxBN07dqVNWvWkJycTEREBCkpKSxZsoSOHTsCEB4eztatW8/7+uDgYHbt2nVpJykiIlLOKFxVYJs3b2br1q0MHDiQyZMnX7Dtrl27OH78OOPGjcPJ6Z+/LVJSUti2bRu9e/fGx8fnH9s1b96c5s2bA5Camsqdd95JkyZNLni70eLUqVPWyUZFRERuNBpzVYFt374dgEceeeSibVetWgVAz549L9ju22+/xWQyXbSdRU5ODo8++ig5OTk88cQTpfbl5eWVaX/ixAn27NlD48aNL+n4IiIi5Y16riqwzMxMnJ2d+eijj0hOTqa4uBgAX19fOnfuTI8ePYBzayWtXbuW8PBw6tWrd8Fjrlq1iipVqtC+ffsLtjOZTKxfv54ZM2Zw4sQJHnnkETp06GDdv23bNkaPHs3MmTO54447gHOD3CdPnkxxcTH9+/e/mlMXERGxG4WrCqxx48asWLGCRYsWldkXGxtrDVe//fYbmZmZDBky5ILHO3bsGIcOHaJv377WCULP58svv+SDDz4gOTkZf39/pk+fTp8+fUq1qV+/Pr6+vowbN46mTZtSpUoV9uzZQ15eHoMHD75oeBMRESmvFK4qsKFDhzJ06NCLtnN2dqZ69eoXfUoQIDAwkJEjR16wzdatW3Fzc+PJJ59k4MCBeHp6lmlTtWpVli5dyptvvsn27dspKCigbt26DBo0SL1WIiJyQzOYL3WJZ7EZy8KP13rhZhEREbGdS71+a0C7iIiIiA0pXImIiIjYkMKViIiIiA0pXJVzRpOGxF0pfXYiImIPelqwnHN0MPDY22eISyy2dyk3lLqhzrwzKdDeZYiISCWkcHUDiEssZt/RInuXISIiIpdAtwVFREREbEjhSkRERMSGFK5EREREbEjhSkRERMSGFK5EREREbEjhSkRERMSGFK5EREREbEjhSkRERMSGFK5EREREbEjhSkRERMSGFK5EREREbEjhSkRERMSGFK5EREREbEjhSkRERMSGFK5EREREbEjhSkRERMSGFK5EREREbEjhSkRERMSGFK5EREREbEjhSkRERMSGFK5EREREbEjhSkRERMSGFK5EREREbEjhSkRERMSGFK5EREREbEjhSkRERMSGFK5EREREbEjhSkRERMSGyl24SkpK4vHHH6d169a0b9+eZ555hjNnzgCwfPlyGjduTMOGDUv916hRI5YtW2Y9RklJCXPnzqVr1640bdqUO++8k0WLFpV5r507dzJkyBCioqJo27YtkydPJi0trVSbzMxMpk6dSocOHWjWrBn33Xcf//3vf6/thyAiIiI3LCd7F/BXu3fvZsyYMZhMJnr27ElOTg4rV67kwIEDrFy5kqCgIEwmE3379iU4OBgAg8GAt7c3nTt3th7nueeeY+XKlXTs2JHbbruNXbt28eqrr5Kfn8+YMWMA2Lp1K2PGjKFatWoMGDCA9PR01qxZw/79+1mxYgXOzs7k5uYydOhQjh8/Tvfu3fH09GTTpk2MHj2aBQsW0Lp1a3t8TCIiIlKOlatwtWLFCurUqcPbb79N9erVAahTpw6zZs0iNTUVs9kMwNixYwkPDz/vMbZt28bKlSt58skneeihhwAwm81MmjSJOXPmMHDgQKpUqcLzzz9P48aNWbRoEe7u7gD07t2bMWPGsGrVKvr378/cuXM5duwYCxcupGXLlgCcPXuW/v3788477/D5559f409EREREbjTlKly99NJLZbbl5ubi4uKCv78/GRkZAPz888988803xMfH4+fnx/Dhwxk5ciRwLqDVrFnT+m8417s1cuRI1q5dy7Zt2/D29ubkyZNMmzbNGqwAOnXqRL169Vi/fj39+/dn5cqV3HXXXdZgBeDl5cWAAQN48803ycjIwM/P74rO1Ww2k5eXd8E2BoOhVH1y+fLz862hXERE5GqYzWYMBsNF25WrcPV3u3btYunSpdx11104ODhYx15Nnz6dFi1aMGjQIPbu3ct//vMfqlWrRo8ePYiNjeWmm27C0dGx1LEsPV2JiYk4ODjg7OxMmzZtyrxnWFgY8fHxZGZmkpycTPv27cu0+euxrjRcFRcXc+DAgQu2cXd3JyIi4oqOL+ccO3aM/Px8e5chIiIVhIuLy0XblMtwZTabWbBgATNmzKB27do8+eSTANZwdf/99/Pyyy9b2w4aNIhly5bRo0cPiouL8fHxKXNMV1dXAIxGI0ajEU9PzzIBzNLOaDRSXFwMgK+vb5k2lg/WZDJd8Tk6OztTr169C7a5lHQsF1a7dm31XImIiE0cOXLkktqVu3CVnp7OE088wdatW7n//vt5+umn8fDwACAwMJA2bdowZcoUa3uDwUDLli35/vvvAQgICCAzM7PMcS3BzM/PD4PBQE5ODkajsUzASk1Nxc/PDz8/PxwcHM57rNTUVOuxrpTBYLCel1w7uq0qIiK2cqmdHuVqKobCwkIeeOABDhw4wPz583n55ZdLBZAxY8awePHiMl1yJ0+etLYLCwtj7969ZY69c+dOABo0aEB4ePh5b8sVFBQQExND/fr1cXJyIiQkhD179pz3WB4eHoSEhFz1OYuIiEjFUq7C1dKlS0lISGDOnDncfPPNZfafPHmSuLi4Uts2b97Mjz/+aG3fvXt3Dh06xIYNG6xtcnNzmT9/PkFBQURGRtKyZUuCgoKYM2dOqVtG8+bNo6CggC5duliPtWrVKk6dOmVtExcXx9q1a+ncufN5byuKiIhI5Vaubgvu3r2bZs2a0axZs/PuX7hwIQsXLqRbt27UqFGDY8eO8euvv1KjRg3r/FU333wzLVu2ZMKECfTo0QN/f39+/vln4uPjeeONN3BwOJcnx48fz9SpUxk4cCAtW7YkLi6OjRs30qFDB2699VYAhg4dyvLly+nXrx89evSgpKSEdevW4eDgwPjx46/PhyIiIiI3lHIVrrKzszl48CDt2rWzTrvg7OxMgwYNmDt3Lo8//jguLi589913bNiwAV9fXwYMGMCECRPw9/cHwNHRkXnz5vHGG2+wfv16zp49S506dXjrrbfo1auX9b3uv/9+nJ2dmT9/PosWLcLX15ehQ4cyceJEa5vg4GCWLFnC9OnTWblyJWazmaioKB5//HHq1q17XT8bERERuTEYzOXoUarff/+dzZs3l9lepUoVRowYcUmPP94ILOO4IiMjL6l970lJ7DtadC1LqnCa1HFh9ds17F2GiIhUIJd6/S5XPVetW7fWkjIiIiJyQytXA9pFREREbnQ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VO7CVVJSEo8//jitW7emffv2PPPMM5w5c8a6PzMzk6lTp9KhQweaNWvGfffdx3//+98yx1m2bBm9evUiMjKS2267jVmzZlFcXFyqzcGDBxk9ejQtW7akVatWjBs3joSEhFJt8vPzefPNN+nUqRORkZH07t2bNWvWXJuTFxERkRuek70L+Kvdu3czZswYTCYTPXv2JCcnh5UrV3LgwAFWrlxJbm4uQ4cO5fjx43Tv3h1PT082bdrE6NGjWbBgAa1btwbgvffe4/3336dFixYMHjyYgwcPMnv2bM6cOcPLL78MnAtWDzzwAO7u7vTp04e8vDx++uknBg0axOrVq/Hz88NoNDJ27Fh27NhB165dCQoK4rfffmPSpEmYzWZ69eplz49LREREyqFyFa5WrFhBnTp1ePvtt6levToAderUYdasWaSmprJo0SKOHTvGwoULadmyJQBnz56lf//+vPPOO3z++eccPXqUjz76iMGDBzN16lTrsd944w0+/fRTHnzwQcLDw3nxxRfx9fVl+fLlBAQEADBy5Ej69u3LwoULmTBhAitWrGD79u3MnDmTHj16AFBUVMSIESN455136N69O05O5eojFBERETsrV8ngpZdeKrMtNzcXFxcX/P39WblyJXfddZc1WAF4eXkxYMAA3nzzTTIyMli9ejVubm489thjpY7z0EMP8cknn/Dzzz9zxx13EB0dzbRp06zBCqBhw4Z07NiR9evXM2HCBL755hvatGljDVYALi4uDB06lIkTJxIbG0vTpk2v6FzNZjN5eXkXbGMwGHB3d7+i48s5+fn5mM1me5chIiIVgNlsxmAwXLRduQpXf7dr1y6WLl3KXXfdRXZ2NsnJybRv375Mu/DwcAASExOJjY0lMjISLy+vUm38/f3x8vKytgHo0KFDmWOFhYWxc+dOAGJjYxk1atQF3+9Kw1VxcTEHDhy4YBt3d3ciIiKu6PhyzrFjx8jPz7d3GSIiUkG4uLhctE25DFdms5kFCxYwY8YMateuzZNPPmkdjO7r61umveVETSYTxcXF+Pj4nPe4rq6uGI1G67HO187SBs4FoIu935VydnamXr16F2xzKelYLqx27drquRIREZs4cuTIJbUrd+EqPT2dJ554gq1bt3L//ffz9NNP4+HhQUlJCQ4ODmRmZpZ5TWpqKgB+fn4EBASQnJxcpk1JSQmZmZn4+fnh7+8PnHvy0MPDo8yx/Pz8AAgICCAjI+OC73elDAZDmfcW29NtVRERsZVL7fQoV1MxFBYW8sADD3DgwAHmz5/Pyy+/bA0gTk5OhISEsGfPnjKv27lzJx4eHoSEhBAWFsaBAwcoKSkp1SY6OpqSkhIaNGhgva33T8eqX78+cO4W4d69e8/bBrhoz5OIiIhUPuUqXC1dupSEhATmzJnDzTffXGZ/9+7dWbVqFadOnbJui4uLY+3atXTu3BlHR0e6d+9OdnY2S5YssbYpKSnhww8/xM3NjZtvvpnq1avTvHlzPvnkk1JzX61YsYLExES6dOlifb9Nmzaxb98+a5vU1FSWLl1K8+bNCQwMvBYfg4iIiNzAytVtwd27d9OsWTOaNWt23v1Dhw5l+fLl9OvXjx49elBSUsK6detwcHBg/PjxANStW5devXoxbdo0du7cSWhoKNu2bePAgQNMnDjROs5q/PjxjBkzhr59+3LLLbeQlJTETz/9RP369bn33nsBuOeee/j0008ZOnQoPXv2xM3Nje+//57MzEzefvvt6/OhiIiIyA3FYC5Ho31HjRpFdHQ0rq6u1rFOzs7ONGjQgLlz51K1alXi4uKYPn06v//+O2azmaioKB5//PFST+0VFRUxa9YsVq1aRXp6OqGhoQwaNIhhw4aVer9ffvmF2bNnc/jwYTw8POjcuTNPPPEEVatWtbZJSUlh+vTpbNmyhcLCQho3bswjjzxy3p61S2W5HRkZGXlJ7XtPSmLf0aIrfr/KqEkdF1a/XcPeZYiISAVyqdfvchWufv/9dzZv3lxme5UqVRgxYsQlPf54I1C4uvYUrkRExNYu9fpdrm4Ltm7d2rqEjYiIiMiNqFwNaBcRERG50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V1xuCooKLBlHSIiIiIVwhWHq549e/LCCy/YshYRERGRG94Vh6vTp09z6tQpW9YiIiIicsNzutwXxMbGEhsbi7u7O0eOHGHhwoUUFhZSVFRk/a+4uBgHBwdat25Nt27drkXdIiIiIuXSZYerUaNGkZaWhsFg4OzZs0ybNu0f227ZskXhSkRERCqVyw5XCxcuJDU1lccee4yGDRvywgsv4OLigqurq/X/BoOBoqIi3N3dr0XNIiIiIuXWZYerunXrUrduXfLz8wkODiY8PPy87Zydna+2NhEREZEbzmWHK4v77ruPDh062LIWERERkRveFYerZ5555h/3FRcXk5ycjI+PD97e3ld0/NTUVCZPnkz16tV59dVXr7RMERERkevqisNVdnY2ixcvZs+ePWRnZ2M0GjGZTKSnp3Pq1ClMJhPBwcH8+uuvl33smJgYxo8fT0pKCvfccw8AOTk53HLLLeTl5ZVp36pVK5YsWWL9986dO3n33XfZu3cvrq6udO7cmaeeeoqAgABrm8zMTN5++23Wr19PTk4OjRo1YuLEiWV645YtW8bChQs5ceIEVatWpV+/fowdO1a3PUVEROS8rjhc/fvf/+aPP/6gVq1aBAYG4uzsjJOTE0FBQbRv357q1avTqlWrKzr2Z599RrVq1XBycsLR0REAT09P3NzcCAsLo1OnTta2zs7OtGnTxvrvrVu3MmbMGKpVq8aAAQNIT09nzZo17N+/nxUrVuDs7Exubi5Dhw7l+PHjdO/eHU9PTzZt2sTo0aNZsGABrVu3BuC9997j/fffp0WLFgwePJiDBw8ye/Zszpw5w8svv3ylH52IiIhUYFccrvbt20fz5s354osvbFkPADNmzMDBwYGePXuW6iEym8106tSJxx577LyvMxqNPP/88zRu3JhFixZZn1bs3bs3Y8aMYdWqVfTv35+5c+dy7NgxFi5cSMuWLQE4e/Ys/fv355133uHzzz/n6NGjfPTRRwwePJipU6da3+ONN97g008/5cEHH/zHwfwiIiJSeV3xDO3t27dn//797Nmzx5b1AODgcK6s9PR0fHx8ADCZTGRlZZGRkcGoUaNo164dLVq0YMKECaSnpwOwY8cOTp48yRNPPFFqGohOnTpRr1491q9fD8DKlSu56667rMEKwMvLiwEDBvD777+TkZHB6tWrcXNzKxPkHnroIUwmEz///LPNz1tERERufFfcc/XKK68wePBghg0bxujRoxk2bBienp42K8xoNJKVlUVgYCBwLmiZTCa+/PJLqlatSvfu3SkpKWHVqlXk5+czd+5cYmNjy9wmtAgLCyM+Pp7MzEySk5Np3759mTaWnqjExERiY2OJjIzEy8urVBt/f3+8vLxITEy8qvMzm83nHT/2VwaDQXOFXaX8/HzMZrO9yxARkQrAbDZjMBgu2u6Kw9XcuXNxc3MjPz+fWbNmMWfOHOtYKw8PDzIzM6lTpw6jRo26ouNnZmZiMpms4erMmTMA1KhRgy+//JKgoCAAmjVrxvPPP09ycjLFxcV4enpax2n9laurK0ajkeLiYgB8fX3LtHFxcQHO9ZIVFxdbe83+6VhXo7i4mAMHDlywjbu7OxEREVf1PpXdsWPHyM/Pt3cZIiJSQViywoVccbgqLi7G1dWV5s2bU1RURG5uLrt37+a///0vJSUleHl50bp16ysOVzk5OQDWgFOlShUCAwOZOXOmNVgB1kHzCQkJ+Pv7k5OTg9FoLBOwUlNT8fPzw8/PDwcHBzIzM8u8Z2pqKgB+fn4EBASQnJxcpk1JSQmZmZn4+fld0XlZODs7U69evQu2uZR0LBdWu3Zt9VyJiIhNHDly5JLaXXG4+usg72vByelcaZaeplq1arFly5Yy7Sy359zd3QkPD7f2CDVt2tTapqCggJiYGPr06YOTkxMhISHs2bOHPn36lDrWzp078fDwICQkhLCwMH755RdKSkqstQBER0dTUlJCgwYNrur8DAYDHh4eV3UMuTjdVhUREVu51E6PKx7QfvLkSaKjo4mNjSUhIYGUlBTrf6dOneL48eNkZ2df0bGNRqP1tltSUhJFRUUUFRWxY8eOUrfjMjIyePvtt6latSoNGzakZcuWBAUFMWfOnFK9FfPmzaOgoIAuXboA0L17d1atWsWpU6esbeLi4li7di2dO3fG0dGR7t27k52dXWr+rJKSEj788EPc3Ny4+eabr+jcREREpGK74p6rQYMGcfr06Qu2CQwMZNOmTZd97CFDhhAdHQ3Aiy++yJo1a3juuecYPnw4DRo0oEOHDmRmZrJx40YyMjJ46623rFM2jB8/nqlTpzJw4EBatmxJXFwcGzdupEOHDtx6660ADB06lOXLl9OvXz969OhBSUkJ69atw8HBgfHjxwPn1lDs1asX06ZNY+fOnYSGhrJt2zYOHDjAxIkT/3E8loiIiFRuBvMVDkg5fvw4Bw8eJDs7m6KiIoxGo7W3qKSkhBkzZtCnTx9ef/31yz52XFwcSUlJ1uOFhYVZb9N98MEHHDx4EEdHRyIjI/nXv/5V5sm/FStWMH/+fI4fP46vry/du3dn4sSJpZ5mjIuLY/r06fz++++YzWaioqJ4/PHHS91OLCoqYtasWaxatYr09HRCQ0MZNGgQw4YNu5KPzMoyfUVkZOQlte89KYl9R4uu6j0rmyZ1XFj9dg17lyEiIhXIpV6/rzhcXUyPHj1wdHTku+++uxaHv6EpXF17ClciImJrl3r9vuIxVxdTvXr1q54LSkRERORGc1Xh6p/mesrJyeHEiRP4+/tfzeFFREREbjhXPKD97rvv5ujRowQHBxMQEACcm/IgIyPDOpv6Cy+8YLNCRURERG4EVxyuRo8eze+//87p06cpKCjAxcUFDw8PAgMDqVGjBm3bttXs4iIiIlLpXHG46t27N71797ZlLSIiIiI3vCsOVxbZ2dn8+eefnD59GldXV0JDQ4mKisLB4ZqNlRcREREpt644XOXk5PDCCy/www8/UFJSYt1uMBioXr06//rXvxgwYIBNihQRERG5UVxxuJo8eTI///wzffv2pXfv3tbFlA8ePMgHH3zA1KlTKSoqYvDgwTYrVkRERKS8u+JwtXXrViIiIpg2bVqp7XXq1OHmm2+mR48efPLJJwpXIiIiUqlc8cCogIAAzp49e9593t7e1KpVi/T09CsuTERERORGdMXhasiQIcTHx/Poo49y4sSJUvuWLVvG7t27adeu3VUXKCIiInIjueLbgiNHjuTs2bN8/PHH/PTTT1SvXh1fX19OnTpFRkYGYWFhvPjiizYsVURERKT8u6qpGB599FGGDBnCN998w+HDhzlz5gxhYWHcdNNN9O3bFzc3N1vVKSIiInJDuOJwlZmZySuvvELfvn0ZNWpUqX2fffYZw4cPZ968eXh7e191kSIiIiI3iisec/X++++zdu3a804WGhoayu7du/n444+vqjgRERGRG80Vh6v169cTERFBhw4dyuy74447qFevHt99991VFSciIiJyo7nicJWdnY3ZbP7H/T4+PpqKQURERCqdKw5X99xzD/v37+fJJ58kLS2t1L74+Hj27NlDRETEVRcoIiIiciO54gHtzz77LCUlJSxbtowffviBLl260LRpU7Kzs1m+fDlGo5FHH33UlrWKiIiIlHtXHK6cnJx4+eWX6devH59++imbNm1i3bp1ANSvX5///Oc/mkRUREREKp2rmucKICoqinfffRez2UxaWhrOzs74+PjYojYRERGRG85VhysLg8FA1apVbXU4ERERkRvSFQ9oFxEREZGyFK5EREREbEjhSkRERMSGFK5EREREbEjhSkRERMSGFK5EREREbEjhSkRERMSGFK5EREREbEjhSkRERMSGFK5EREREbEjhSkRERMSGFK5EREREbEjhSkRERMSGFK5EREREbEjhSkRERMSGFK5EREREbEjhSkRERMSGFK5EREREbEjhSkRERMSGFK5EREREbEjhSkRERMSGFK5EREREbEjhSkRERMSGFK5EREREbEjhSkRERMSGFK5EREREbEjhSkRERMSGFK5EREREbKjchqvU1FRGjRrFlClT7F2KiIiIyCUrl+EqJiaGfv36sWXLFoqKikrtW7ZsGb169SIyMpLbbruNWbNmUVxcXKrNwYMHGT16NC1btqRVq1aMGzeOhISEUm3y8/N588036dSpE5GRkfTu3Zs1a9aUqeWnn37i3nvvpVmzZnTs2JFXX32V3Nxc25+0iIiIVAjlMlx99tlnVKtWjZCQEBwdHa3b33vvPZ5//nk8PT0ZPHgw4eHhzJ49m1deecXa5uDBgzzwwAPs37+fPn360LVrV7Zv386gQYPIyMgAwGg0MnbsWObPn0/z5s25//77MZvNTJo0ie+++856rK+//prx48dTVFTEoEGDaNasGYsXL+bRRx+9fh+GiIiI3FCc7F3A+cyYMQMHBwd69uyJs7MzAEePHuWjjz5i8ODBTJ061dr2jTfe4NNPP+XBBx8kPDycF198EV9fX5YvX05AQAAAI0eOpG/fvixcuJAJEyawYsUKtm/fzsyZM+nRowcARUVFjBgxgnfeeYfu3buTm5vLa6+9xu23386sWbNwcjr3UX3++ee8/PLLbNu2jfbt21/nT0ZERETKu3LZc+XgcK6s9PR0fHx8AFi9ejVubm489thjpdo+9NBDmEwmfv75Z+Lj44mOjmbcuHHWYAXQsGFDOnbsyPr16wH45ptvaNOmjTVYAbi4uDB06FASExOJjY3lxx9/JD8/n2eeecYarADuu+8+vL29rccSERER+aty2XMF527dZWVlERgYCEBsbCyRkZF4eXmVaufv74+Xl5c1FAF06NChzPHCwsLYuXOn9VijRo0q0yY8PByAxMREDh48SEhICLVq1SrVxtnZmRo1apCYmHhV52c2m8nLy7tgG4PBgLu7+1W9T2WXn5+P2Wy2dxkiIlIBmM1mDAbDRduV23CVmZmJyWSyhqvi4mJrL9bfubq6YjQarQPbz9fO0sZyLF9f3zJtXFxcADCZTBQVFV30/a5GcXExBw4cuGAbd3d3IiIirup9Krtjx46Rn59v7zJERKSCsGSFCym34SonJwf4X1AKCAggOTm5TLuSkhIyMzPx8/PD398fOBfMPDw8SrVLTU3Fz8/PeizL4Pa/twHw8/MjICCAzMzM89aWmppKWFjYlZ3Y/3N2dqZevXoXbHMp6VgurHbt2uq5EhERmzhy5MgltSu34coyzsnSGxUWFsYvv/xCSUlJqTFQ0dHRlJSU0KBBA+ttvT179lCjRo1Sx9u5cyf169e3Hmvv3r1l3tNy27BevXqkpKRw8uRJ0tPTraEN4OTJk5w8eZKBAwde1fkZDIYyAVBsT7dVRUTEVi6106NcDmg3Go3W225JSUkUFRXRvXt3srOzWbJkibVdSUkJH374IW5ubtx8881Ur16d5s2b88knn5Sa+2rFihUkJibSpUsXALp3786mTZvYt2+ftU1qaipLly6lefPmBAYG0qVLF5ydnZkzZ06p2mbPno3BYLAeS0REROSvymXP1ZAhQ4iOjgbgxRdfZM2aNSxevJhevXoxbdo0du7cSWhoKNu2bePAgQNMnDjRevtw/PjxjBkzhr59+3LLLbeQlJTETz/9RP369bn33nsBuOeee/j0008ZOnQoPXv2xM3Nje+//57MzEzefvttALy8vBg5ciRz5szhyJEjNGjQgJiYGH7//XcGDBhA3bp17fPhiIiISLlmMJfDASlxcXEkJSVZx8qEhYURFhZGUVERs2bNYtWqVaSnpxMaGsqgQYMYNmxYqdf/8ssvzJ49m8OHD+Ph4UHnzp154oknqFq1qrVNSkoK06dPZ8uWLRQWFtK4cWMeeeQRbr75Zmsbs9nM/Pnz+eKLLzh16hRBQUH07duXsWPHWuffuhJ79uwBIDIy8pLa956UxL6jRRdvKFZN6riw+u0aF28oIiJyiS71+l0uw1VFp3B17SlciYiIrV3q9btcjrkSERERuVE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JO9C7gSgwYN4o8//iiz3dvbmx9++AF/f3+SkpJ488032bp1K0VFRTRv3pynnnqKJk2aWNuXlJQwf/58li9fzqlTpwgJCWHIkCEMHTq01HF37tzJu+++y969e3F1daVz58489dRTBAQEXPNzFRERkRvLDRmuAgMD8fHx4YEHHrBuc3R0JCwsDD8/P1JSUrj//vvJy8ujR48eGAwGfv75Z4YOHcrXX39N7dq1AXjuuedYuXIlHTt25LbbbmPXrl28+uqr5OfnM2bMGAC2bt3KmDFjqFatGgMGDCA9PZ01a9awf/9+VqxYgbOzs10+AxERESmfbshwZTabqVOnDo899th597/55psUFBTw1VdfWYPU+PHj6dWrFx9++CFvvPEG27ZtY+XKlTz55JM89NBD1uNOmjSJOXPmMHDgQKpUqcLzzz9P48aNWbRoEe7u7gD07t2bMWPGsGrVKvr37399TlpERERuCDdkuMrIyMDFxYVnnnmGbdu2kZ6eTuPGjXn++eepW7cu33//PWPGjLEGK4Dg4GB69erFypUrAVixYgU1a9Zk5MiR1jYGg4GRI0eydu1atm3bhre3NydPnmTatGnWYAXQqVMn6tWrx/r16684XJnNZvLy8i7YxmAwlHpfuXz5+fmYzWZ7lyEiIhWA2WzGYDBctN0NGa5SU1M5evQoLi4udO/eHR8fH3788UdGjx7N7NmzKS4upkOHDmVeFxYWRl5eHunp6cTGxnLTTTfh6OhYqk14eDgAiYmJODg44OzsTJs2bc57rPj4+Cs+h+LiYg4cOHDBNu7u7kRERFzxewgcO3aM/Px8e5chIiIVhIuLy0Xb3JDh6syZMzg7O/PJJ59w0003AecGuffs2ZMdO3YA4OPjU+Z1rq6uAJhMJoqLiy/Yxmg0YjQa8fT0LBPALO2MRuMVn4OzszP16tW7YJtLScdyYbVr11bPlYiI2MSRI0cuqd0NGa6qVavGwIEDrcEKoE6dOvj7+1sDT2ZmZpnXpaam4uDggLe3NwEBAedtc+bMGQD8/PwwGAzk5ORgNBrLBKzU1FT8/Pyu+BwMBgMeHh5X/Hq5NLqtKiIitnKpnR435DxX3333HUOGDCm1LTc3l8zMTFxcXHB3d2fPnj1lXrdjxw7Cw8NxcXEhLCyMvXv3lmmzc+dOABo0aEB4ePh5b98VFBQQExND/fr1bXhWIiIiUhHckOHqjz/+ICcnx/rvkpISXn31VYxGI7feeiu33XYbn3/+OWfPnrW22b59Ozt37qRLly4AdO/enUOHDrFhwwZrm9zcXObPn09QUBCRkZG0bNmSoKAg5syZU+rW0rx58ygoKLAeS0RERMTihrstaDQaGT9+PI6OjnTt2hUHBwe2b9/OkSNHGDx4MI0aNeLhhx9mwIAB3HPPPdxxxx1kZWWxbt06qlatyoMPPgjAzTffTMuWLZkwYQI9evTA39+fn3/+mfj4eN544w0cHM7lzvHjxzN16lQGDhxIy5YtiYuLY+PGjXTo0IFbb73Vnh+FiIiIlEM3XM+Vo6MjixcvpmnTpqxevZovv/wSBwcHpk6dyvPPPw9Ao0aNWLhwITVq1GDZsmVs2LCBW2+9lc8//xx/f3/rcebNm0e/fv3YunUrS5YswcPDg7feeot77rnH+n73338/r7/+Orm5uSxatIj9+/czdOhQZs2aZZfzl4pn9+7djB07lhYtWnDbbbfxzDPPcOrUqTLtVq5cSYcOHYiLiyuzLyUlhWeeeYZ27drRtm1bxo0bd952RUVFzJo1i9tvv50WLVowcOBANm7ceE3OS0SksjKY9SjVdWcZDxYZGXlJ7XtPSmLf0aJrWVKF06SOC6vfrmHvMi7qt99+Y+TIkRgMBlq0aEF2djYHDx4kKCiINWvW4O3tjclk4s0332T+/PkAfPvttzRo0MB6jD179jBmzBjS09Otyzvt27cPb29vvv32W6pVqwZAeno6Y8aMYc+ePYSGhlK9enV27dpFSUkJH3zwAbfffvv1/wBERG4gl3r9vuF6rkQqEm9vbzp06MA333zD4sWLWb16Na+++iqnT59m3bp1ACxcuJD58+dbn079+5Orjz32GCaTifnz57NixQpWrFjB1KlTyc7O5vvvv7e2mzFjBvv372fy5Mn89NNPLF68mK+++gpHR0e++uqr63fSIiIV3A035kqkImncuDEff/xxqW29evViypQppKSkAHD77bfj6+tLfn4+L774onU8oMV//vMfQkJCqF69unVbs2bNAEqtfTlmzBgGDhxo3QfQsGFDXF1dtUamiIgNKVyJlCNms5mlS5cCUKtWLev/a9WqxSeffAKUnburdevWZY6zevVqgFIz/FtWH/irDRs2kJubq5UARERsSOFKpByIiYlh8eLFbNu2jdOnT9OkSRPuvPPOUm0yMjIA8PX1veCxPvnkExYtWkTbtm1p0aLFP7bbtm0bTz/9NL6+vjzwwANXfQ4iInKOwpVIOfDJJ59Yx0f5+vqWWSwczg1I9/DwwM3N7bzHyMzM5LnnnmP9+vVERETwzjvvnLed0Wjk/fff58MPP8Tb25s5c+bg7e1t2xMSEanENKBdpBx45513+PLLLxk5ciS5ubkMGzaMhISEUm0yMzMJCAg47+v37t1L37592bBhA8OGDePLL788b9v09HRGjBjB+++/T7t27Vi9ejVRUVHX4pRERCot9VyJlAMODg5ERUURFRVFeHg4L7zwAkuWLGHy5MnWNnl5eXh5eZV5bVxcHEOHDsXV1ZX58+fToUOH875HYWEhw4cPJy4ujqeffpoRI0ZocXARkWtAPVci5cy9996Li4tLmdXXDQbDecPQ7NmzKSgo4MMPP/zHYAWwYsUKDh06xMSJE61za4mIiO0pXInY0aZNm9i1a1epbU5OTjg7O5cZc+Xl5VVqTU2L7du3c/PNN19w8LqlnYeHh3UJKBERuTZ0W1DEjt577z1SUlL4/PPPrVMvzJkzh9zcXGsvVGxsLN988w2HDh3izJkzvPrqq/Tr1886fUJmZibp6ek8++yzpKenYzabMRgM1KxZkyFDhhAWFmZt5+bmxmuvvUZKSgpGoxGDwUBAQAB33XXXBXu9RETk0ilcidjRmDFjmDBhAr1796ZRo0ZkZ2cTFxdHs2bN6NevH3BuLqqFCxdiMpkAWLx4MaGhodZw1bhxY/bt28e+fftKHdtgMBASEsKIESOAc3Nebd++nSVLlpSpIyMjQ+FKRMRGtLagHWhtwWvvRllbEGDjxo189NFHxMbG4uLiwp133smTTz553sHrIiJiP5d6/VbPlYidderUiU6dOtm7DBERsRENaBcRERGxIYUrERERERtSuBIRERGxIYUrkUtkNhntXcINS5+diFQmGtAucokMDo6c+WoixWeOXLyxWDkH1iOw/0x7lyEict0oXIlchuIzRyg6te/iDUVEpNLSbUERERERG1K4EhEREbEhhSsRERERG1K4EhEREbEhhSsRERERG1K4EhEREbEhhSsRkb+ZN28e7du3Jycnp9T2LVu2MHDgQKKioujYsSPTp0+nsLCwzOu/++477r33XqKioujevTuzZ88mPz+/TLvTp08zadIkWrVqRdu2bRk7diwJCQnX7LxE5PrQPFciIv+vsLCQZ599lu+++w4Ag8Fg3bdu3TomTZqEq6srzZo1IyUlhfnz53Po0CHmzZuHg8O5v1Xff/993nvvPby9vWnevDnx8fHMmjWLmJgY5s6daz1eXl4eQ4cO5cSJE0RGRuLg4MCvv/5KQkICq1evxtHR8fqevIjYjHquRET+34wZM/juu+/w8/MDwMnp3N+fWVlZPP/889SsWZN169axcOFCfvjhB0aPHs2WLVusYQwgODiYfv368dNPP7FgwQLWr19P37592bhxI8eOHbO2W7FiBcePH+ftt99m+fLlfPnllzz11FMcOXKEvXv3Xt8TFxGbUrgSEfl/ffv2Zfbs2dx3333A/3quli9fztmzZ3nxxRepXr26tf2jjz6Kv78/y5cvt27r378/r7/+Or6+vgA4OjrSo0cPAFJSUqzt9u3bh7e3Nz179rRuu+mmmwA4efLktTlBEbkuFK5ERP5fREQEXbt2JScnB0dHR1xcXADYuHEjYWFhdOjQoVR7FxcX2rRpw+7duzEaz784dUFBAStWrACgZs2a1u3u7u4UFBRw5swZ67bo6GgAazATkRuTxlyJiPxNRkZGqYBz6NAhOnbseN62ISEhFBYWkpmZSUBAgHX7mjVr+Pbbb9mxYwe5ubkMHDiQkJAQ6/677rqLJUuWMGDAAAYNGsShQ4dYu3YtLVq0oE2bNtfs3ETk2lO4EhH5m/T09FJB6ezZswQFBZ23raurKwAlJSXWbWazmddee420tDQAIiMjmTRpUqnXtWrVigceeIAlS5bw1ltvAeDs7My4ceNwdna26fmIyPWl24IiIn+TmZmJv7+/9d8ODg7/eNvPMl2Dm5ubdZvBYGDDhg3MmzePLl26sGfPHkaOHFkqgG3atIkvv/wSLy8vJk2axMiRI3F0dGT06NF8//331+jMROR6ULgSEfmbvLw8vLy8rP/29fW19kL9XXp6Oi4uLnh7e5fa7u7uzq233soHH3xAr1692LdvH5s3b7bunzlzJp6ennzzzTc8/PDDPP300yxZsgQXFxfeeeeda3NiInJdKFyJiPyNwWAoNcdVeHg4hw8fPm/bXbt2ERYWVqr93w0cOBCAI0eOAJCfn8++ffu49957Sw1yb9KkCW3btuX48eNlJjCV/9m9ezdjx46lRYsW3HbbbTzzzDOcOnWqTLuVK1fSoUMH4uLiyuxLT0/noYce4sknn7weJUslo3AlIvI3Xl5epcJNq1atOHToUJnZ0w8cOMDJkydLDUD/4osvOH36dKl2lluG7u7uAGRnZwNY59P6K8vkoQUFBTY4k4rnt99+44EHHmDz5s00adIELy8vVqxYwX333Wf9XE0mE9OnT2fy5MmkpaWVuaUbGxtL//792bx583ln2JdLYzKZWLhwId27dycqKop77rmHlStXAue+fzt27EjDhg3/8b82bdqQl5dnPd6+ffvo3r07y5Yts9MZ2Y7ClYjI/9uxYwevvfYap0+f5vDhw7z++uskJCRwzz334ODgwEsvvURRURFwbqzVSy+9BJybH8uy7eWXX+bJJ5+0XjQKCwt5//33MRgMtG/fHjgXqtzd3Vm9ejXp6enW9z906BDbt28nMDCw1IB6+R9vb286dOjAN998w+LFi1m9ejWvvvoqp0+fZt26dQAsXLiQ+fPnW8PrX2e7NxqNDB8+nIyMDNzc3DQT/hXKz89n7NixvPbaa+Tk5NCsWTNOnDjB5MmTWbx4MS4uLtx222107ty5zH+Wp2YjIyPx8PAAYO3atQwePJhjx45Zf8ZuZHpaUETk/61atYqvvvrK+u/FixfTokULunfvzqhRo5g7dy633347devWJTY2lszMTPr370+zZs0A8PT0ZMiQISxYsIDbb7+d+vXrc+zYMc6cOcOwYcOoW7cucG5+rGHDhjFnzhy6dOlC06ZNycvL4+DBgxQXFzN16tQL3maszBo3bszHH39caluvXr2YMmWKdZLW22+/HV9fX/Lz83nxxRetSxPBuaD1zDPP0KJFCwYPHlxqn1y6+fPns3HjRh588EEmTZqEs7MzSUlJ9O3bl+XLlzNkyBBeeeWVMq9LTk6md+/eBAQEMH36dOBcj9WkSZOsX7OKEHgVrkRE/t9rr73Ga6+9dt59jz/+OFWrVmXJkiVER0dTrVo1HnzwQR566KFS7Z555hlq1KjBsmXL2LVrF4GBgTz55JOMGjWqVLvHHnuMWrVqsWTJEvbt24eLiwutWrVi7Nix1h4uuTiz2czSpUsBqFWrlvX/tWrV4pNPPgH+dzvWok+fPgDk5uaWespTLl3//v1p3bo1bdu2tW6rUaMGgYGBF5xK5LXXXiMrK4vZs2cTGBgIQO3atZk6dSqRkZH079+/QgRehSsRkUs0fPhwhg8ffsE2BoOBESNGMGLEiIu269+/P/3797dhhZVHTEwMixcvZtu2bZw+fZomTZpw5513lmqTkZEBnH/G+8LCQvLy8jQb/hUKDg4mODi41La9e/cSFxfHgAEDzvua3bt38+OPP9K5c2e6du1q3e7h4cGgQYPYs2cPQIUIvApXIiJyw/nkk0+s84H5+voybdq0Mj1U6enpeHh4nPdibRnrprFttnHgwAHGjRuHo6NjmV5aizlz5mAwGJgwYcJ5918oDN9obvy+NxERqXTeeecdvvzyS0aOHElubi7Dhg0r8zTn35ck+vs+oNRksXJlPv/8c+6//36ysrKYOXMmYWFhZdokJibyyy+/0KFDByIiIs57nIoUeBWuROSGYzSff7Z0ubiK8tk5ODgQFRXF008/zZQpU8jKymLJkiWl2vx9Mti/ys3NBfjH/XJx+fn5TJgwgZdffpm6devy9ddfc8cdd5y37apVqzCZTDzwwAP/eDxL4K0I4Uq3BUXkhuNocOTZP//DsbMJF28sVrW9ajKtxdP2LsPm7r33Xl577TXrJK0Wf58M9u/7/vp/uTxms5lx48axdevWUk8M/pPVq1cTHBzMbbfd9o9tLNOXVITAq3AlIjekY2cTiM0+cvGGUqFs2rQJb29voqKirNucnJxwdnYuM+bKy8uLkydPnvc4luWKNBP+ldm8eTNbt25l4MCBTJ48+YJtd+3axfHjxxk3bhxOTv8cOypS0NVtQRERuWG89957PPLII8THx1u3zZkzh9zcXDp06ACcm4H99ddf59ChQ5w5c4ZXX32V/fv3A+d6XD799FPmzZsHwFdffcWcOXOu/4nc4LZv3w7AI488ctG2q1atAqBnz54XbGcJvJZbtjcy9VyJiMgNY8yYMUyYMIHevXvTqFEjsrOziYuLo1mzZvTr1w+ADRs2sHDhQkwmE3BuMtjQ0FAiIiLIzc3lo48+so7v+e233zh69CjDhw+vEFMAXC+ZmZk4Ozvz0UcfkZycTHFxMXDuSb/OnTvTo0cPAIqLi1m7di3h4eHUq1fvvMfKyMjgs88+Y9euXQDMmDGD22+/3XqMG5HClYiI3DC6devGRx99xEcffURsbCwuLi7cf//9PPnkk7i4uAAwbtw4xo0bd97Xe3p68ttvv13Pkiukxo0bs2LFChYtWlRmX2xsrDUY/fbbb2RmZjJkyJB/PNbBgwf55JNPrAFt9erV5OXlKVyJiIhcL506daJTp072LqNSGzp0KEOHDr1oO2dnZ6pXr37BpwTbtWvH3r17bVme3SlciYiIyDXRtm1bfv31V3uXcd1pQLuIiIiIDSlcXaKdO3cyZMgQoqKiaNu2LZMnTyYtLc3eZYmIiEg5o9uCl2Dr1q2MGTOGatWqMWDAANLT01mzZg379+9nxYoVF5w4TUSkIjMbjRgcHe1dxg3Llp+fyWjGwbHizBV1vdny81O4ugij0cjzzz9P48aNWbRokXWSut69ezNmzBhWrVqlVe1FpNIyODpy9NHHKTgSZ+9Sbjhu9epS5723bHY8B0cD3007Slp8gc2OWVkE1HKj17N1bHY8hauL2LFjBydPniyz4nqnTp2oV68e69evV7gSkUqt4EgceXv327sMAdLiCzh9OM/eZVR6BrPZbLZ3EeXZp59+yltvvcXu3btx/FvX7b///W/i4+P57rvvLuuY0dHRmM3mS7qdaDAYSMsyUlJyWW9R6Tk5QYCPI7b89jYYDBhz08BYbLNjVgqOzjhWCbD51yKjKJNiU8VYhPh6cXZwxM/F1+Zfi5K0dMzF+rm4XAZnZ5wC/G329TAYDORllmAq0WX9cjk4GfDwdbro16K4uBiDwUDLli0v2E49VxdRXFyMp6dnmWAF4OrqitF4+b/cL3fB0AAfjWe4UrZeq8qxyo2/Wru92Ppr4efia9PjVSa2/lo4Bfjb9HiVjS2/Hh6+uqxfjYt9LS60GPhf6atwEf7+/uTk5GA0GssErNTUVPz8/C77mC1atLBVeSIiIlLOaCqGiwgPD6e4uJgDBw6U2l5QUEBMTAz169e3U2UiIiJSHilcXUTLli0JCgpizpw5pe7Fzps3j4KCArp06WLH6kRERKS80YD2S/Dll18ydepUoqKiaNmyJXFxcWzcuJEOHTrw6aef2rs8ERERKUcUri7RihUrmD9/PsePH8fX15fu3bszceJEPD097V2aiIiIlCMKVyIiIiI2pDFXIiIiIjakcCUiIiJiQwpXIiIiIjakcCUiIiJiQwpXIiIiIjakcCUiIiJiQwpXIiIiIjakcCVXzGw2YzKZ7F2GiIhIuaJJREVuUCaTCQcHB7Zv305ISAg1a9YEzoVeg8Fg5+rkryxfk/T0dDIyMggODtbqDuVIfHw88fHxZGVlUbVqVSIiIvDy8rJ3WRWC5Xv/yJEj7NixA09PTzp16oSPj4+9S7umnOxdgNxYLD8oZ8+eZdmyZWRnZ/PAAw9QrVo1jhw5wurVq+nWrRtNmza1d6kVniVAff755yQkJDB37lyCgoKs23fu3Mm2bdsYOHAgQUFB9iy10jOZTDg6OvLBBx/w/fff4+TkxAcffEBERIS9S6v0Fi1axPTp0ykpKQHA3d2dFi1aMHbsWG666SY7V3fjs3zvv/766xw7doyqVavSpEkTfHx8KvQfgrotKJfF0tH5wQcf8NFHHzFnzhx+/PFHAIKDg/n555/59ttv7VlihWc2m0v9Uho3bhyHDh1i7ty5ZGdnc+DAAR566CGGDx/Of//7X1xdXe1csTg6OgKwdu1aOnXqxLhx4wgLC7NzVXLq1Clee+01brrpJn744Qc2bNjAK6+8wtmzZ3n66adJSkqyd4k3PMv3flxcHPfccw/jxo2z9rJX1GAF6rmSy+TgcC6Pr1y5krZt29KxY0eWLFlCr1698Pf3p3bt2uzcuZP09HT8/f3tXG3F9PdfSI0aNWLixIm8/fbbFBUVsXz5cmrUqMG0adNo0aJFhe9+v1EUFRXRqlUratWqxYABA6whGSr2RaY8stxSP3ToEI6OjgwYMMAadkNCQggKCuLhhx/ms88+49lnn63QPSzXQ2FhIe3btycrK4tOnTqV2ldRP1v1XMllS0tLIysri8jISPr06cOJEyfIysrCbDYTHBzMyZMnFayukZMnT7J+/Xr++OMPkpOTrRfnMWPG0LZtW5YtW8aYMWNYu3Ytffr0Ue9IOVOnTh2+/vprjEYjBoPB+p9cX5Y/Ev39/fHz82Pfvn0A1luDtWrVIigoiPT0dOB/PfZyZQwGA+Hh4fzwww/s2rWL/Pz8Cv+HhXqu5LIVFRURHh7O9u3bGTRoEF27duX7779n1KhRxMfHExgYaO8SK6xt27axYMECSkpKcHFxwcfHh+DgYBo0aICvry8+Pj40b95ctwLLEUsvye7du9m8eTPx8fEMHz6cPn364OfnR3BwMIGBgVStWtV6C0WujyZNmtCjRw8WLVqEo6MjPXr0wNHRkUWLFpGRkUH79u2BihsArjXL9/7q1at55513AHj44Ye5++67CQkJITQ0lBo1alC7dm08PDzsXK1t6WlBuSyWLtyvvvqK6dOn06dPH86cOcPZs2e57777eOqppxg1ahSPPvqovUutkBISEoiJiSElJYWkpCTi4+NJSUnh7NmzmM1mTp06RcOGDenQoQOhoaF0796dgIAAe5ctnHvAYPny5SQnJ5OYmEhRUREODg54enoSEhLC2LFjadWqlb3LrHQKCgp49913+fzzz4H/jREaPHgwDz30EL6+vnasrmLIy8tj9+7dHDx4kD///JO9e/eSkpJCSUkJbm5uzJgxgzvuuMPeZdqUwpVckcLCQr766iuWL19Oeno6aWlpGI1G7rnnHiZPnqzbgteJyWQiOTmZ+Ph4jh8/TlxcHDExMRw7dgwvLy8+/fRTatWqZe8y5W+MRiPHjx8nMTGRY8eO8eeff/Lggw/SvHlze5dWaeXm5vL777+TlpZGjRo1aNeunb1LqvDOnDnDn3/+SePGja2D3CsKhSu5JJbBtw4ODsTFxVG7dm0cHBxISUnhjz/+ICMjg/r16xMREaH5e66hvw6CtowbOZ+cnBwSExNp0KDBBdvJ9ZOWlsaePXto2LAh1atXB849QVVSUkLDhg3tXF3ldPLkSVJTUwkMDMTFxYXCwkJcXFwoKirC3d1dfyTaSFxcHPPmzSMyMpL7778fJycnfvnlFxISEhg2bJi9y7smNOZKLslfB96OHDmSf//73/Tr14/g4GB69uxp5+oqj79+HXJzc5k1axZ79uzh888/p6SkBCcnJ3JycsjMzKRRo0Z2rlYscnJyeOutt1ixYgVhYWF8/fXXuLu7ExMTw4wZM1i2bBkhISH2LrNSsIwDio6O5vXXX2fPnj0AODk54erqah3LOGDAAEaNGlVhn2a7XlJSUnj22WfZv38/sbGxdOjQgdq1a1NYWMjbb79NZGQkLVq0sHeZNqc/aeWizp49y9atWzl16hRxcXGcPn0aJycnXFxcSrUzmUwYjUY7VVl5WD7jzZs3s2bNGlq3bl1q/1dffcXw4cM5ffq0PcqTv7AsD7Vr1y6+++47+vbtS6NGjVi4cCGOjo7Uq1ePgoICfvrpJztXWnlYviarV69mz549jBgxgtmzZzNz5kymTJnCsGHDuOmmm0qteCCXz/J7Kjo6mgMHDjB+/HgiIiKYP38+AHXr1sXb25tNmzbZs8xrRj1XclFHjhzh9ddf58yZMzg5OeHo6MhXX31FWloaderUoX79+lSvXt36hJr+0ru2LL/st2zZgoeHB7179wb+d9EIDAwkOzubXbt20a1bN7vVKf/7WsXExODi4sLo0aNZs2YNv/32G//+979xdXUlMDCQ48eP27fQSsQyYD0wMJAaNWowePBgatasidFoPO/TmrqtfnUOHTqEu7s7vXv3ZvXq1WzZsgU4N+2Fs7MzWVlZdq7w2tB3jVxUaGgoDz30EGPGjCEoKAhPT0/y8vL48ssvmTRpEt27d6dVq1bcfvvtrF27VsHqGrNcALy9vUlOTqagoADA2pPo7OxMYWGhehHLAcvPgrOzM8XFxWRmZtKwYUOKi4tJS0sjNzeXjIwMatSoYedKKw/L16RVq1YkJSWxYcMGiouLSwUry3xXcuUsobR69epkZ2ezb98+OnbsSFFREQkJCaSlpZGdnU39+vXtXOm1oZ4ruajAwED69OkDwNatW/H29uaxxx7Dw8ODM2fOkJ2dTWJiIqdOndIadteB5eIwatQo1q5dy+TJk3nqqado1aoVVapUYePGjTg5OdG4cWM7V1p5WXpvLReYHj168M033/DBBx8wadIkkpKSOHXqFD/88AOA1rC7znJzc5k3bx4+Pj68++67LFiwACcnJ/z8/KhRowYhISF06NCBm2++2d6l3rAsv6f69evHunXreOmllxg6dCgHDhzg6NGjLF26lCpVqlTY7309LSiXZfz48XTq1IkBAwaU2m4ymSguLsbFxUU9V9dRbGwszz33HGfOnKFt27ZkZWWxefNmxowZw2OPPWbv8io9s9lsXbh2/fr1/Oc//+Hs2bNkZWVRp04djh49yr/+9S/+9a9/lRnDKLZnCb179uxhwIABdOvWjS5dunDq1CnOnj1Leno6p0+fJjExkaCgIBYtWmTvkiuEkydPMnfuXPbv3098fDwFBQUUFhYye/ZsunTpUiGvGQpXckHFxcUkJiZSs2ZNnJycKCkpwWQy4eTkhMlkwmAwaFZpO4uNjWXlypX89ttvlJSUcM899zBixAicnNQxbQ/p6ekcOXKERo0a4e3tXWqfyWTi22+/Zc+ePdYlpAYPHqyfoeuspKSEF198kezsbN577z3MZjOFhYXWJwldXV0r5AXf3nbv3k1sbCwGg4E2bdoQHh5eYT9nhSs5L8tfeL///jvvvvsu06ZNo3r16uTk5ODi4nLepQr+aUCo2F5xcbF1fp5/ClF6sMA+NmzYwLhx4zAYDNSqVYuoqChat25No0aNCA0Nxc/Pz94lVlqW8LR582a+/fZbVq9ezaOPPsq///1ve5dWIZlMJhISEjh8+DD+/v7UqFEDb29vXF1drdeKivp7SuFKLujQoUP8+OOPjBgxgh07dvDvf/+bGjVq0KBBA1q2bEmzZs2oXbs2wcHBQMX9QSkvLAF2+fLlvP/+++Tn59O0aVOaNGlCnTp1KCgoYNeuXfTu3ZsOHTrYu9xKKScnhz/++IPdu3dz4sQJTp8+TVJSEmazmZo1a1KjRg2CgoLw8fHBw8ODW265RXNcXSeW30//+c9/2LRpE5mZmWRnZ1OnTh1atmxJ/fr1CQ4Opn379lSpUsXe5d6wLL+nFi5cyEcffUR+fj5+fn74+fnh5eVFUVER2dnZjBs3jh49eti73GtC4UouWV5eHv/973/5448/2LdvH0ePHiU9PR2TyYSrqysvvfSSdeC7XBuWv7z79etHcXExbdu2JTExkRMnTpCbm8vp06fp2LEjU6ZMITw83N7lVmqWC/mMGTNYvHgxEREReHt7k5mZSVJSEqdPnyYkJIRXXnlFQfg6i4uL448//iA7OxuTyURiYiKHDh0iIyODoKAg3n33Xc3OfoVMJpN1Yfn777+fvLw8xo4dS25uLrGxsaSmpgLnHpS6//77adCggZ0rvjY0KEMuyJK9DQYDHh4edOnShQ4dOnD27FkyMjLIyMiwLhzcrFkzO1db8VmePjt+/Dg9e/bk8ccfp7CwkKKiIpycnOjfvz8tW7YkNDTUzpWKxYYNG4iMjOSzzz7D0dGRoqIiUlJSGDZsGBEREURERNi7xAovLS2N7du3c8cdd+Dq6krdunWpW7eudX9xcTEnT57kxIkTODk5KVhdBQcHB+vDGd7e3hQVFXHXXXeVaVdUVFShH+JQuJIL+vstPkvI8vDwsN4KlOsrKyuLWrVqceTIEdzd3XF3dwfOBeHIyEg2bdqkMSTlgMFgICcnh4SEBO68804cHR0xmUy4uLhQs2ZNoqKiiI2NPe/4RbGtPXv28N5779GwYUMcHByYM2cOERERNGvWjHr16uHl5UV4eLh6e69Cbm4uGzduxNHRkWrVqlknaH3kkUdYvnx5mSfMK3KwAoUruURFRUUsWbKE5cuX4+XlRcOGDWnQoAGBgYEABAcH07x5cztXWTn4+PjQq1cvZsyYwdKlS3nggQcASExMtHa5S/lQUFBAgwYN+OOPP4D/9TwWFRVRVFRkXShYrq22bduyePFiAgMD+fPPPzl27BhbtmzBYDDg5eVFUFAQQUFBhIWF0b17d+rVq2fvkm84R44c4aOPPqKoqAg3Nze8vLyoUqUKXl5evPfeexQWFtK2bVuCg4PLPEVbEWnMlVyQZWDi9u3bGTFiBBEREdSqVYvjx49z+vRpcnNzKSwspHPnznz00Uf2LrfCsozfsYy5SktLY/LkyWzZsoVu3brRsGFDoqOj+f3335k4cSIjR460d8mVnuVrtnz5ct58800eeOABBg8ejKurK59++ikLFixg4MCBTJ482d6lViqWMVbHjh3j6NGjHDt2jJSUFFJTUykqKuLxxx+nc+fOejjnMhUVFREbG0t8fDwnTpwgPj6e5ORk0tPTSUpKsq6l6e3tTePGjenVq1epW7MVjcKV/COTyYTZbMbR0ZHPP/+cmTNn8sYbb3DrrbeSnJxMcXExDg4OuLm54eDgQNWqVe1dcoX0T7/ks7Oz+eKLL/jll184c+YMBoOBESNGMGDAAPWGlCNZWVnMnz+fL774guzsbGtI7tOnD4899phur19nJ06cICwsrNS2nJwcMjMzKSkpITg42HqrXa7e6dOnOXXqFIcPHyYuLs46NcP48eO5++677V3eNaNwJZdk9+7djBkzhkceeYQhQ4bYu5xKpUePHhQWFtKgQQOaNm1Ks2bNaNiwoS7KN5j09HSio6MpLCykWrVqNGvWDGdnZ3uXVamUlJRw7733cvvttzNhwoRS+06ePMmpU6do1aqVeqyuUHFxMSUlJbi7u7N06VJat2593rUDCwoKMJlMFXq8ocKVnNfIkSNJT0+nXr16NGjQgNatW/Ppp5+ye/duJk+eTK9evaxt1X1+7ZhMJtavX89vv/3GkSNHOH78OKmpqRiNRry8vGjQoAFRUVFERUVRv359DcgtZ/bt28eaNWuoUqUKDRs2pE6dOtZA5ebmRtWqVfWzc4399feT2Wxm5syZzJkzh8WLF9O6dWuSkpKYNWsWP//8M1FRUcyZM8fOFVcMjRo1YuzYsYwbNw4HBwfMZjMODg7WcYcVncKVlGE2m1m3bh3bt2/n6NGjxMfHk5aWhtFoBMDLy4sePXrQvHlzoqKiKvR98/IiPz/feusiNTWVpKQk4uLiOHDgAHFxcWRmZuLg4EDnzp2ZOXOmvcsVzvVUDR48mLS0NDw9PUlLS7MOYHdxceGmm27igw8+sHeZlc6ZM2d4+OGHKSkpoXfv3sycORMfHx8GDBhAp06daNGihf5gvAKnTp3i/fffp1atWgQEBPDSSy8xYcIERo0aZe/S7ELhSi4qOzublJQUTp06xcmTJzlw4AD79+8nISGBrKwsoqKi+OKLL+xdZqVTVFREbm4umZmZHD58mPj4eGrWrMmdd95p79IqNcuF2fIQyOOPP87QoUOJj48nKyuLjIwM0tPTcXR0LPN4uthWamoqOTk5eHt74+vra+012blzJ0OHDrWOUxw0aBA1a9YE/jdRr1yeuLg4pk2bxr59+8jKysJgMODg4EBoaCi1atWibt261KlTh4YNG1aKOREVrqQUy4Vh/fr1fPbZZwwfPpyOHTvi7u6O2WzGbDZjNBqtyxckJiZSUFDALbfcYu/SK7To6GhOnDhBnTp1aNSoEa6urgAkJydjMBg0/qocSkpK4tFHH6Vhw4a89tpr522jHpJr64033iA6OpoqVapQtWpVqlWrRmhoKNWrV2fmzJm4ubnx1ltv6efHBoxGI0lJScC5zz0mJoauXbtiMpk4fvw4p06d4syZM+Tk5DB27FgmTpxo34KvMc1zJaVYftFXrVrV+rh/3759efDBBwkJCbH+NeLs7EyVKlWoXr26nSuu2EpKSnjiiSfYunUrPj4+ODo6MnToUIYMGcI777zDt99+i6+vL1OmTKFly5b2Llf4X2AqLCykZs2a/PLLLyxbtow+ffqUeYpTweraaty4MQUFBSQnJ3P48GG2b99OUVERnp6e5Obmkp6ezqJFi4iMjCQ8PJz69eur1+oKOTo6Wnv/iouLadKkCaNHjyYwMJDs7GyKi4vJysoiKyuLGjVq2Lnaa089V/KPYmNjWbVqFd988w3u7u5MnDiRe+65Byi9LI5cOy+++CJffPEFkydPpkaNGvz000989913dOnShQ0bNjBkyBB++eUXQkJCmD17dqWYnK+8s4Srp556il9//ZXs7GwAevXqRc+ePalevTp+fn4EBQXpQn6dxcfHc/jwYQ4fPsyRI0eIjY3lyJEjAERFRbF48WKcnNTncLVWrlxJzZo1adGiRaX9Hle4kouKi4vj/fff58cff+SWW25hwoQJNGrUyN5lVXgnTpygX79+9O3blylTpli39+vXj9jYWJo1a8YXX3zBxo0befjhh1m2bFmlGMtwo0hMTCQ2NpbDhw8THR3N7t27yc7OxsXFhXr16rFw4UI8PT3tXWaFVlJSgpOT0wXXscvJyWHPnj3k5OTQtWtX3aq9CikpKcTGxlK1alV8fHxKrXFa2cayKaLLeRmNRoxGIw4ODtStW5e3336bLVu28OGHHzJ58mQefvhhOnXqRJUqVexdaoW1b98+SkpK6Nq1a6ntt956K8eOHWPQoEEA1KlTB29vb/7880+Fq3IkNDSU0NBQ7rjjDuu2uLg4UlJSKCwsVLC6DiwhadOmTUybNg0fHx/GjRvHHXfcQVFREUajEU9PT9q3bw9oDNzV+PXXX3nzzTeJi4uzbgsODqZPnz4MGjSo0o1rU7iS83J0dMTR0RH43xI4HTt2JDIykgULFjBjxgxiY2MZN26cdXC12FZ6ejrFxcXMmzePvXv3UrduXWrXrk1ycjIhISG0a9cOgLy8PAIDA0lLS7NzxWK5OJ88eZKPP/6YlJQUOnbsSIMGDahfvz4hISGkpqaW+oterh1LUNq/fz9JSUncdNNNNGrUyLpW6ubNm/H09ORf//oXjRo1UrC6TJbv999//53XXnsNBwcHpk6dSvXq1Tlz5gwbN25k0aJF7N27l6lTp5aZGb8iU7gSK8sPyp49e1i7di3Ozs74+/vj4OBASUkJGRkZlJSUYDQaKSkpYe7cuZw5c4bXX3/d3qVXSJGRkdx1110cPnyYpUuXAuDp6Ul8fDy1a9fmt99+IyIigri4OLKysvDz87NzxWI0GnFycmLNmjWsXLmSoKAg4uPjyczMpLCwkIKCAqpXr86DDz543pmrxbYst6EaNmyIwWCgf//+hIaG8uyzz7JmzRpuuukmtm/fjoeHB88995x6Ey+T5Zqxdu1a8vPzeffdd2nVqpV1f8+ePfn111956aWXePHFF5k1a1al+YwVrqSMbdu28emnn1r/7eTkRJUqVQgICMDV1RWz2UzVqlUJCgrSFAzXUPPmzYmIiCAlJYX4+HhiY2PZt28fRUVFHDx4kMmTJ+Pv74+TkxOpqak0aNDA3iVXepaejy1btlC7dm2effZZHB0dSU5OxsvLixdeeIE6derQuXNn+xZayVh+NtLS0khOTmbVqlVMmDCBMWPGMGXKFH799VcKCgoqzYXf1rZt20bTpk2pXbs28L/xVZ6envTq1Quz2cyTTz7JqlWrGDx4sJ2rvT4UrsTKcmEYNGgQZrOZr7/+mtOnT3P//fczcuRIvL29rZPD6Umn68PZ2dk6dqdDhw7W7Wlpaezbt4+YmBj2799Pw4YNadKkiR0rFcB6Kx3O3a5t3bp1qf233347Bw4c0JqC18Ffn2j29/cnICCAt99+m8aNG+Ps7MygQYMwGo24ubmRm5urheevgOUakJmZSdu2ba1PK//92nD33XezcOFC1q1bR+/evfHy8rrutV5vujpKGZ6engwdOpQnn3ySVq1a8fnnn3PXXXexZMkSgoODqVatmoLVdWQ2mzGZTBiNRkwmEwABAQHceuutjB8/ng8++IA5c+bg6+tr30LF6s477+T48eOsXbu21HYPDw/27t1boResLS8MBoP1D0YfHx+mTJlCTk4O+/fvZ9SoUXh6epKUlMS+ffuoV68egPXnSy5dVlYWVatWJSEhAScnJ+syaX9lNptp1KgRx48frzS9g+q5kvPy8PCga9eudO3alfXr1/Pxxx8zY8YMtm7dyqhRo2jVqhXu7u72LrNS+OtF4q9MJpP1YuDo6KjBuHZUUlJi/To5ODhw55138u233zJlyhRyc3Np2bIlZ86cYcWKFTRo0EA/O9fY6dOniY+Pp169etY/Orp06UKNGjUoKSmhadOmAHzzzTf8+eefvPjii/Yr9gbn4+NDp06dmD9/PkeOHLEG1b/KysoiNTUVNze3SvN7SvNcyQVZpmOwLInz+uuv4+TkxN13303Xrl1p2LChvUsUKXfMZjP79+9n1qxZ7Ny5k+LiYoqKiqhbty6vvfYaUVFR9i6xQvvwww/ZsGEDr7322gV/R+3YsYO0tDQ6deqk3sSrEBsby+jRowkNDWXmzJkEBQUB/3vAY8eOHUyYMIEuXbrw6quv2rna60PhSoD/PfVRVFREXFwc0dHR5ObmkpGRQVpaGqdOnbIuEGxxzz33MH36dDtWLWJ/n3zyCXFxcbRq1YqmTZtSt27dUrN8x8bGkpKSgp+fHzVq1NDYnuugR48eVKlShfnz51vHAfXr148JEybQqVOn875Gc1xdnXXr1vHcc89Rr149Jk6caB0jGhMTw9SpU8nOzuaNN94oMw6xotJtQQH+94vl+eefZ9WqVTg6OuLp6Ymrqyve3t6Eh4dTu3ZtOnXqRElJCd7e3tx+++32LlvE7kpKSvjjjz9Yt24dBQUFuLm5ERwcTIMGDWjZsiVRUVE0b95cY+Kuk6ysLI4fP864ceOswSozM5P9+/eTlZVVqu26devYtGkTL7zwAm5ubvYot8Lo0aMHJSUlfPDBBzz44IN4eXkREhLC4cOH8fPz49VXX600wQoUruT/WQao33333bRr1w4vLy8CAwNp0qQJTk5OFBYWYjab9QtI5G+GDBlCt27dSElJISkpifj4eOLj40lISODTTz+loKAAd3d3qlWrRrNmzZgwYYJWNriGDh48iNlsJiQkxLotNTUVBweHUhMeFxUV8dtvv7F582b9XrORu+++mzvuuIMNGzawa9cuMjIy6NSpE7169ap087opXEkpHTt2PO92yy8ly5NrlnFYIpVdlSpVqF27tnWOHzi3Xl16ejonT57k6NGjHDlyhISEBNLS0hSsrrFDhw4BlHrc//jx4/j6+pYKV2fPnuXEiRNUq1YNqHxr310LRqMRd3d3evXqRbdu3SgpKam0Y9kUruS8/ukXjcFgKDWXj0hlZ1keKj09nRMnTuDo6EjTpk3x9PSkVq1a1nXrCgsLycnJsXO1FV96ejrOzs4UFhZatyUlJeHr61vqKc2MjAwSEhK46aab7FFmhfTXa4OLiwsuLi6VNrQqXMl5VcYfBpGr8c033/Dmm29SpUoVnn76aQYMGEBSUhIpKSmEh4fj5+endTivg99++43i4mLmzp3Lzp07adiwIX/88QcuLi4EBARY2506dYr09HRatGgBoJ74a6SyXksUrkREroLl4uHu7o6bmxvPP/88ffr0Yffu3cyYMYPo6GiMRiMvvfQS999/v52rrfimTJlCdHQ0+/fvZ9euXaxcuZKCggIAXnzxRZo3b06DBg345ZdfcHBwoHnz5oDCldiWwpWIyFWwXJSbNGlCQUGBdQzPiy++SF5eHm+++SaLFy9m2bJldO7cmeDgYHuWW+E1btyYxo0bW/9tNpuJiYlh+/bt7Nu3j19//ZWvvvqKgoICxowZc95JL0WulsKViIgNhIeH4+TkxC+//IKTkxMHDhxg3rx53HLLLcTGxrJo0SKtKXidWFYvsIwRbd68OU2bNsXR0ZGSkhLy8vLw8PDAbDZX2ttWcm0pXImIXAXLgHZnZ2c6derEggULWLduHaGhodxyyy0UFhaSmpqKk5MT/v7+9i63UnBwcCgTmgoKCti/fz81atQoNU2DyLWgcCUichUsT0h5eHgwdepUgoODKSwspFevXgDs27ePrVu30rZtW3uWWWlZJkg+fPgwr776KoMHD+a+++6rtE+xyfWhcCUicpksF+xdu3Zx9OhROnXqREBAAMHBwUyePBmj0Wid32fz5s04ODgwatQoO1dduZ06dYojR44QGhpq71KkElC4EhG5TJZw9d1337F582aaNGlCQEAAZrO51IS7BoOBhx56iIceekiTh9qJ5YGDU6dOYTQaadCgAVB5pwiQ60PfXSIil8lyYd6xYwfh4eE0bNgQOHchN5lMGI1GSkpKAHjnnXfYvHkzRqPRbvVWdsXFxaSkpODg4KCFs+W6UM+ViMgVSE9P5+jRo1SvXp39+/dTrVo1/P39rcHLMhZr8eLFODs7061bN3uWW6k5OzszYMCAUlM0iFxLClciIpfBcrvv4MGDlJSUsG/fPh577DH8/PwIDw8nLCyMGjVqUKdOHesSLDVq1NBtqOusqKiIkydPkpqaiouLC6GhoXTr1o3Tp0/j6+uLi4uLvUuUCkzhSkTkMljC1e7du3F3d2fgwIEUFBQQExPDjh07+PnnnzEYDPj4+FBSUoK3t7cmDr2OLFNjLFiwgLlz53L27FmcnZ3x8fGhevXqVKlShSpVqvDwww/TrFkze5crFZTClYjIFdi9ezchISEMHjwYPz8/4FxvyYkTJzh48CBHjx5lw4YNGI1GnJz0q/Z6sQxg/+qrr6hduzZTpkwhLy+PmJgYjhw5QlpaGiaTCW9vbztXKhWZfuJFRC6D5fbevffei8FgsD4daDKZcHFxoX79+tSvXx+Apk2b8uyzz2pm9uvI8vVp3bo1MTEx1t6pdu3a2bMsqWQ0CEBE5Ap06dKFLl26WOezslzUzWYzZrPZus1kMlGjRg271VkZlZSUcPPNN3P06FGmT59u73KkEjKYLb8FRETkqhUWFlJcXIynpycAp0+fJigoyM5VVQ5/ndz19ddfJzExkbS0NLp160afPn2oXbs2fn5++Pr62rtUqeAUrkREbCQzM5OPP/4YNzc3xo8fb73Yy/UVFxfHunXriI+P5/jx48THx+Pp6UlAQAB+fn4MGjSIW2+91d5lSgWmMVciIlfJEqLS0tL46aefiIyMBNBgdjupW7cu48ePByArK4vjx4+zd+9ejhw5Qm5uLj4+PgAKv3LN6KdeRMRG0tPTyczMpEWLFgC6cNtJTEwMf/75J7fccgt16tShefPmNG/eHKPRSFFREe7u7oC+PnLtKFyJiFwlSw/IyZMnycrKsj4tqIv39ZeXl8fUqVOJjY3lP//5D15eXtSoUQN/f3/y8vIoKiriyy+/1BOcck0pXImIXCXLk4KNGjWib9++NG3atNR2ufZMJhMODg4cOHCA2NhYJk2aRJs2bdizZw9paWlER0dz4MAB3nzzTQUrueYUrkRErkJ6ejpGo5HAwEAaNGjA5MmTrdMzyPWXkJCAo6MjoaGhtGjRgiZNmuDi4kJ0dDRPPPFEqSkz1LMo14r+rBIRuUyWh6yTk5N56aWXeO6554BzPVW+vr4cPHiQmJgYe5ZY6VhCU+3atXFxcSE2NhbA+kCBk5MTxcXFHD58GPjf11DkWlC4EhG5TCaTCYCVK1fyxx9/0Lt3b+Dc8jcAK1as4LHHHiMnJ8duNVZWzZs3p2vXrsydO5elS5eSm5tLbm4u33//PTk5OURERAAaDyfXlm4Liohcoe3btxMUFESbNm2A/12wa9WqxdmzZ4mJiaFDhw72LLFSevLJJzl16hQvvfQSH330ER4eHhw7doxevXoRFRUFKFzJtaVwJSJymRwdHYFzawcuWbKErKwsgoODrftdXFzIzs62ztIu105OTg6JiYk0atTIui0wMJBFixaxbds2du/eTUZGBv3792fIkCHWtSBFriXN0C4icoUSEhIYPXo0JSUlvPrqq7Rr14709HQmTJjAqVOn+O6773Bzc7N3mRXaDz/8wPTp05k3bx6enp5s3ryZRo0aUbduXet8ViLXm8KViMhViI2N5YknnuDYsWPUqVOH4uJiTp48yQsvvED//v3tXV6Fd+bMGZKSkmjevDlbtmzh6aefJjc3l4CAAMLCwggPD6dmzZrUrl2bli1b4uXlZe+SpRJQuBIRuUpGo5HVq1fz22+/4eDgQOfOnenWrZse97/O0tPTOXjwIIcOHeLo0aPEx8eTmZlJdnY2Dg4OPPPMM9x+++32LlMqAYUrEZHLYAlMlgt5YGAgtWvXto7DAiguLsZkMml8zzW2detWfH19adCgwXknBs3IyCA5OZnk5GTy8vJo3749/v7+dqhUKhuFKxGRy2CZCfy9997jk08+ISAggNDQUKpWrYqnpycuLi7k5OQwatQo6zI4Ynt5eXl069aN1NRUvL29qV+/Pm3btqVNmzbUqVOn1AMGItebwpWIyBXo0KED9evXp2XLliQnJ1vnU9q6dSsdOnTgzTffJCAgwN5lVmgnT55k586dHD58mMOHDxMXF0dKSgohISFUq1aNgIAAqlWrRnBwME2bNqVVq1b2LlkqCU3FICJymdLT08nKyiIqKooJEyZgNpvJyckhLS2NMWPG0LdvXwWr6yAkJITq1avj4ODApk2bmDZtGiEhIbRu3Zr8/HxOnjzJ2rVrARgwYACtWrWy9jyKXEsKVyIil6mwsJDatWsTHR0NnBvQ7uXlhYODA7Vq1WLZsmXcfffddq6ycrCEpR07dpCRkcGsWbO46aabyM/Px2g0Mn36dHbu3Ml9990HaPJQuT4U30VELoPJZKJ69ep0796d6OhovvzyS+v6dQkJCRw5coSqVavaucrKwxKWDhw4QEhICLVr1wbA1dUVT09PWrduTXJyMqdPn7ZnmVLJqOdKROQi/jqlguWW0r333svevXt54YUX+OKLLwgMDGT37t24u7vTt29fe5ZbqVie0mzevDmffvopZ86cITAw0Lowc2pqKgUFBVSvXh1Qz5VcHxrQLiJyCXJzc4mJieHMmTOEh4fTrFkzioqK+Prrr4mOjubs2bP4+/tz9913065dO13Er7OEhATGjh2Lv78/Dz/8MHXr1mXnzp1MmzaNOnXq8Nlnn+Hi4mLvMqWSULgSEbmIo0ePMmHCBI4cOYKrqyu+vr6MGDGC4cOHYzAYKCoqIjc3Fz8/P3uXWqlt2bKFGTNmcOTIEUwmEyaTiebNmzNlyhQiIyPtXZ5UIgpXIiIXcOrUKZ566imOHj3K66+/TnBwMPPnz+e7777jk08+oV27dvYuUf4mNjaW1NRUXF1dqVevHn5+fnpKUK4rjbkSEbmALVu2sGfPHp555hluvfVWAB599FF27drFkiVLaNeuHUajsdQM7XJ9WMbCJSQksG7dOlJTUwkJCaFu3br4+fnh4OBASkoKzs7OeHp62rtcqUQUrkRELuCPP/4gKCiIqKgo67aQkBCaNWvGiRMnyMrKwsfHx34FVmKWcPXWW2+xceNG/P39yc3NJSsrCwcHBxwdHQkLC2PGjBk0bNjQ3uVKJaJwJSJyAfn5+eTk5PD999+TlJRE9erVadSoEcnJyXh5eVFSUgJgfTpNA9mvH8ttvp07d9KyZUvmzJlDUVERaWlppKSkcPr0aVJSUqhWrZqdK5XKRuFKROQCevXqRWZmJl9++SWffPIJrq6u1K1bl127dtGhQwcyMjLw9fXVbUE7MZlMDBs2jK+++oq0tDSCg4Px8PCgZs2a9i5NKjENaBcRuUTJycns2rWL3377jePHj7N//36ys7Px9vamZs2atG3blscff1wDp68Dyy3BtLQ0Fi9ezLx587jjjjt44YUX9NSm2J3ClYjIBRiNRoAyPVMmk4n09HROnDjB4cOHOXToEA4ODkyZMsUeZVZaGzZs4N133+X06dNkZmYSGhrKwIEDqVevHr6+voSFhSlsyXWncCUichksTwYWFBSQlJSEn5+fLt7XWUFBAQ4ODri4uJCdnc2+fftISEjg0KFD/P7778TFxVmXKXrppZe4+eab7V2yVDIKVyIil8EyX1J0dDRPPfUUw4YNY9iwYaWWyJFra/ny5eTl5TFw4EBcXV3L7M/NzSUuLo6jR4/Svn17goOD7VClVGYa0C4ichksASo9PZ3U1FRq1aoFnAtdGtR+7RUUFLBgwQKqVq3K8OHDMZlMmM1ma7h1cHCgSpUq1K9fn2bNmtm7XKmkNOpSROQyWMJVYmIiBQUFNGrUCCg7JkuujWPHjpGSkkKrVq0ArPNZOTk54ejoiMFgID09nfvuu4/NmzfbuVqprNRzJSJyGcxmMyUlJWRnZ+Pu7q45lK4TS8/Uvn37OHv2LCkpKezYsQN/f3+CgoLw8PDAYDDg6OhIbGwshw8fJjMzs9RrRa4XhSsRkctgMBhwdnamZ8+ehIaGAlBUVISTk5OmYLiGLLddd+3aBcCaNWv4+uuv8fHxISwsjPr161O3bl3atm3Lxo0b8fPzIyQkxL5FS6WlAe0iIpfo4MGDxMbGEhgYSN26dalatapuB14nlgcJevToQUhICM899xxpaWlER0dz4MABjhw5QnJyMnl5eRiNRpo2bcr06dOpW7euvUuXSkg9VyIiF2CZeuGTTz7h888/x2w24+bmhqOjIw4ODhQVFVGlShWeeeYZWrdube9yKyxLr6CTkxONGzemZs2a1K5dm9atW1NcXExeXh6ZmZmkp6fz4YcfkpaWhoeHh52rlspK4UpE5AIsY3VWrFiBn58fw4cPp6CggMTERM6ePUteXh5ms1mLN18HJSUlTJw4kfr16+Pk9L/Ll7OzMz4+PtZbhOHh4Wzbtg1/f387ViuVmcKViMgFWHpM6tevT2xsLL179y61Pz8/H0dHR1xcXOxRXqXi5OREly5dLtjGbDbTtm1bsrOzcXV11WB2sQuNuRIRuQRHjx7loYce4u6772b48OHqFbGT84WlvLw8kpKSqFatGp6enhQVFXH27FkCAgLsVKVUdnq0RUTkH5hMJgA2bdpE3759SUpKYs6cOcyaNYujR4/aubrK6a/BytI3cPjwYSZMmMDq1asBcHFxUbASu9JtQRGRf2C5JRgZGcmzzz7L8ePHOXz4MGvWrOGLL77A19cXLy8vxo0bxz333GPnaiuv5ORkEhMTCQsLA/73EIKIvShciYhchJ+fH/fffz8AZ8+e5eTJk8TGxnL06FHy8/MJDw+3b4GVlKUX6+TJkxQWFlK/fn1As+WL/SlciYhcxP79+9mwYQMtWrSgVq1ahISEUL9+fRwdHcnMzMTb29veJVZaRUVFZGZm4uHhQVBQkL3LEQEUrkRELqiwsJCXXnqJQ4cOERgYiJeXl3XJmyNHjuDp6cnSpUv1tKCduLi4cNNNN1GlShXgf5ONitiTwpWIyHlYnko7ePAgu3fvZuzYsTRo0IDdu3eTmZlJQkICp06dYtq0aQpW14klOMXExLBy5UqKiooYMmQIHTt2pGPHjgAKVlIuKFyJiJyHJVwlJibi5OREREQE3bp1o2fPngDs3buXCRMm4ObmZudKKw9LuPrggw84cOAA9erVIz8/H9AgdilfFPFFRM7D0gMSFBSEu7s7v//+e6n9RqMRo9HI/v377VFepWQJTwUFBdx9991MmTKFiIiIUvtEygOFKxGRv7HMn2Q2m2ndujU333wzS5YsYd68ecTFxVFQUMDWrVvJyMigUaNGdq628rA8HXjzzTezY8cOateujaurq52rEilLtwVFRP7GchG3/H/q1KmYzWYWLFjAhg0byM/P5+DBg3Tv3p02bdrYs9RKx7Lc0L59+5g9ezZ9+/bF09MTDw8PnJ2d7V2eCKDlb0RESsnJyeHPP/+kVatWeHh4WLenpaWxadMmYmJiKC4upmXLlnTr1g1PT087Vlv5bNu2jQcffNDau9iwYUNCQkKoU6cOdevWpU2bNoSGhtq5SqnsFK5ERPjfAPZff/2V999/n5kzZ+Lt7c3evXvx9PSkQYMGugVlZ39dV/DEiRPs27ePP/74g9jYWI4fP05aWhoTJ05k7NixWrBZ7ErhSkTkL5KSkoiJiaFr1658//33PP7447i6ulKtWjUaNmxIREQE9erVo06dOtSpU8fe5cpfFBQUkJ+fj5+fn71LkUpO4UpE5AISExP5888/iYmJYd++fcTHx5OVlUVxcTHTpk2jX79+9i6xUvnzzz+ZNm0aVatWZfr06Xh7e7Nx40a++eYbpk6dir+/v3qtxO40oF1E5C8scynl5+djNBoJDQ0lNDSUHj16kJeXR0FBAenp6RQUFFCrVi17l1up5OXl8cwzz1BUVERhYSGbNm2iV69eVKtWjfXr13PTTTcxaNAgBSuxO4UrEZG/cHBwwGw2884775CcnEzbtm0ZPHgwTk5OeHt74+7urjXsrjNL4LWMrZoyZQpGo5H58+fTq1cvQkJCaNSoEdu3b2fQoEH2LldE4UpE5O9OnjzJwoULCQwMpGXLlgDExMTw7bffUlRURM+ePWnbtq2dq6x8EhIScHJyokGDBhQXF5OXl0dOTg7Z2dmYzWby8vIArS8o9qdwJSLyN87OzjRv3pwaNWowYsQIYmJiePLJJ8nMzMTZ2ZkNGzYwb948GjdubO9SKwVLUKpduzaenp6sX7+esWPHEhgYyK5du/D29iY5OZlOnTrZuVKRcxSuRET+Jjg4GE9PT7KysigpKWHp0qUUFxezYsUKsrKyGDx4MNu3b1e4uo7MZjPNmjVj6NChzJo1i/j4ePbv388vv/zCoUOHcHNzo3PnzgAacyV2p35TEZG/MJlMAISHhxMdHc3MmTP55ZdfGDhwICEhIWRmZgJowebrzGAwYDKZGDduHHPmzKFKlSpUq1aNVatWER8fz6uvvkqzZs2sbUXsST1XIiJ/YbkF9cADD7B582Y+/vhjIiIi6NmzJwDR0dEUFxdbFwyW68fytenUqRM33XQTSUlJFBYW6msh5Y7muRIR+QeFhYXs27eP4OBgQkJCyMnJoUePHtSpU4e5c+dqxvbrKD8/n8OHD3PgwAGMRiMGgwFPT08CAgLw9/cnPDxcvYlSbqjnSkTk/5nNZuuadQaDAVdXV+vTgiaTidzcXO644w6GDx+uYHWdGI1GHB0dWb16Na+88golJSV4eXnh7+9Pfn4+WVlZFBYWMmjQIOsC27otKPamnisRkcugx/yvL0u4evTRR9m2bRvvv/8+tWrVIjExkdzcXIqLi6lSpQp16tQhODjY3uWKAOq5EpFKztLTcfz4cfbv309+fj4eHh44OTmRlZVFamoqWVlZODs7c+bMGZKTkxk2bBi33XabvUuvFBwdHQFo3bo127dvp1q1atb/RMorhSsREWDWrFn8/PPPmM1mXF1dKSgooKSkBKPRSI0aNaztatSooRna7SAsLIzs7Gw+++wzevbsiYuLC05OTnh6elK1alU8PDzsXaKIlW4LiogAx44d47HHHiM2Npbx48fTo0cPNm/ezH/+8x/effdd6tevT2hoKC4uLvYutdKw9CoeO3aM3r174+zsTF5eHs7OzgQFBeHj44OLiwuOjo60adOGiRMn2rtkEUA9VyIiwLnZv1966SVmzJjB6tWr6dixI7Vr18bBwYF69epRp04de5dYaaWnp+Ps7My///1vhg0bxq5duzh+/DjJyclkZmaSl5dHQECAvcsUsVLPlYjIX+zfv59nnnmGtLQ0brnlFtasWcM777xDly5dNJjdTvLz85k8eTLJycnMnz8fT0/PMm2Ki4txdna2Q3UiZem3hIjIX0RERPDpp5/SuHFjvvnmG5ydnSkoKABQsLrOjEYjAKtXr8bT05N9+/Yxbdo0Dh8+TF5eHn/tG1CwkvJEPVciIn9hefQf4OWXX2bJkiU0b96cp556iqioKOs+uX6ee+45fv31V/Ly8sjPz8fHx4eIiAiaNGlCvXr16NGjh+Ydk3JF4UpE5G8sA6lPnz7NqlWrWLhwISaTiYkTJ9K/f39NUmkHSUlJmEwmioqK+PPPP9m0aROxsbGYzWa+/fZbhSspVxSuREQuoLCwkJiYGObOnUtMTAxr167V4OnrxGQyWce5ne+WrMbASXmlcCUicokSEhKoWbOmvcuolIqKikpNg5Gbm0taWprmuJJySeFKROQi1ENyfVhux8bExPDbb7+RkZGBwWDAxcUFo9FIRkYGKSkpGI1GcnNzyc3NZfz48dx5551aU1DKFc1zJSJyEQpW19eCBQtYu3Ytzs7OhIWFUVhYyJkzZ8jPzyciIoIqVapY1xOsV68egIKVlCvquRIRkXKloKCAcePGsXXrVkaOHMno0aPZtm0bjz/+OAsWLKB+/fr4+/vbu0yRf6Q/x0REpFxxc3Nj2rRp9O7dmxUrVrBp0yZcXV0xGAx4eHhYg5XJZLJzpSLnp9uCIiJS7gQHBzNp0iSKioqYNm0azZs3x9nZmZMnTxIZGVlqPjKR8kY9VyIiUi5Vq1aN//znP9x1111s3rwZR0dH8vLyABSspFzTmCsRESmX/vqU5kcffcS7775L1apVefTRR7nnnntKTc0gUp4oXImISLllmWKhoKCAX3/9lY8//pjDhw8zYMAAJk2apDmupFzSmCsRESm3LFMsuLm50a1bN5o0acLSpUvZsmULRUVFCldSLqnnSkREbjhZWVn4+PjYuwyR81K4EhGRG4ZmYpcbgZ4WFBGRG4aCldwIFK5EREREbEjhSkRERMSGFK5EREREbEjhSkRERMSGFK5EREREbEjhSkRERMSGFK5EREREbEjhSkRERMSGFK5EREREbEjhSkRERMSGFK5EREREbEjhSkRERMSGFK5ERP5m7NixzJ07l/j4eB5//HHatm1L165dyczMBODIkSP861//omXLlrRr144XXniB9PT0Usf4448/uPvuu4mKimLIkCGsX7++1P4zZ87w6KOP0rJlS1q3bs2DDz5ITEzM9TpFEbmGDGaz2WzvIkREypPbb78dZ2dn0tLSMBqNNG3alB07djBz5kxCQkIYMWIEeXl5NG3alJycHI4dO8Z9993HK6+8AsDx48fp27cvDg4ONGnShIMHD5KZmcnatWupW7cu+fn53HvvvRw9epSIiAgAYmNj8fHxYePGjbi4uNjz9EXkKjnZuwARkfLo+PHjtGjRglmzZlFYWEiXLl3IysrirbfeAmDRokW0adOGEydO0K1bN9q1a2d97SuvvEJJSQnLly+nUaNG5ObmsmjRIkJDQwFYuHAhcXFxTJ8+nT59+gAwa9YsZs+eTUZGBsHBwdf9fEXEdhSuRETOw93dnVmzZhEYGPh/7dzPK7R7GMfx9zTlZ0ORFWUjRtJY+FnSZDFZiSysxlK2ysbOhhBJsfCj+ANsWFhbzJYaJVE27EQjUxhl5ixOZ07Pw+JZ3Jw6vV/L677vq67dp+v77ebt7Y26ujqqq6u5u7tjdnaWrq4uAB4eHgCIRCLA30eGqVSKZDJJNBoFoLKykqmpqWLvo6Mjenp6GBkZ4f7+npWVFQ4PD+nr6zNYSf8D3rmSpC8MDAxQV1cHQFlZGalUinQ6DcDY2FjxvVAo9Mt3JycnAIyPj3/Z9/X1lZubG3p7e1ldXSWRSHB8fEwymWRzc/MbJpH009xcSdIXwuHwp1o2m6Wqqqq4pYJ/N1b/XF+9vb2lvLycpqamL/s+Pz9TKBTY2Nggn88zNDTE9PQ0jY2N3zCFpP+C4UqS/lAkEiGbzZLL5SgtLQWgtrYWgEwmA0BJSQnv7+/kcjnKyso+9aioqACgra2Nubk52trais8KhQKZTIaamprvHkXSN/JYUJL+UEtLC4VCgYODg2Lt4uICgLOzMwA6Ozv5+PhgfX2dfD4PwOPjI8vLy9zd3RGJRIhGozw+PhaDFsDb2xvz8/MMDw//4ESSvoO/YpCk3wwODhKLxVhbW/ulns1mSSQSPD09EYvFeH9/L4ar6upqUqkU4XCYZDLJ6ekpDQ0N1NfXc35+zuvrK1tbW8TjcVKpFJOTkwC0t7cTCoW4urri5eWF0dFRFhcXf3xmScFxcyVJv2lqaqK5uflTPRKJsLe3R1dXF5eXl2SzWWZmZtje3qa8vJxMJkM4HGZ3d5eJiQlyuRzpdJqOjg52dnaIx+MA9Pf3s7+/T3d3N9fX11xdXdHa2srS0hILCws/PK2koLm5kiRJCpCbK0mSpAAZriRJkgJkuJIkSQqQ4UqSJClAhitJkqQAGa4kSZICZLiSJEkKkOFKkiQpQIYrSZKkABmuJEmSAmS4kiRJCpDhSpIkKUCGK0mSpAD9BSa+cbWLjzIn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5940425"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6172200" y="381000"/>
            <a:ext cx="2667000" cy="6172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a:solidFill>
                  <a:schemeClr val="bg1"/>
                </a:solidFill>
                <a:latin typeface="Arial Rounded MT Bold" panose="020F0704030504030204" pitchFamily="34" charset="0"/>
              </a:rPr>
              <a:t>Majority of people included have race 'White'. </a:t>
            </a:r>
            <a:endParaRPr lang="en-US" sz="2000" dirty="0" smtClean="0">
              <a:solidFill>
                <a:schemeClr val="bg1"/>
              </a:solidFill>
              <a:latin typeface="Arial Rounded MT Bold" panose="020F0704030504030204" pitchFamily="34" charset="0"/>
            </a:endParaRP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Dataset </a:t>
            </a:r>
            <a:r>
              <a:rPr lang="en-US" sz="2000" dirty="0">
                <a:solidFill>
                  <a:schemeClr val="bg1"/>
                </a:solidFill>
                <a:latin typeface="Arial Rounded MT Bold" panose="020F0704030504030204" pitchFamily="34" charset="0"/>
              </a:rPr>
              <a:t>is certainly biased.</a:t>
            </a:r>
            <a:endParaRPr lang="en-US" sz="2000" dirty="0" smtClean="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518055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2" descr="data:image/png;base64,iVBORw0KGgoAAAANSUhEUgAAAlcAAAJCCAYAAADtIOKsAAAAOXRFWHRTb2Z0d2FyZQBNYXRwbG90bGliIHZlcnNpb24zLjUuMiwgaHR0cHM6Ly9tYXRwbG90bGliLm9yZy8qNh9FAAAACXBIWXMAAA9hAAAPYQGoP6dpAACAzUlEQVR4nOzdd3RU1d7G8e+kJ6SHJEACCR0CgdCkiIIiCIgICIp0RJB7QUEsWBA7XhQVBQugKEVQUAQUsIBKuyBohNBCCSUJIYF00pOZef/gnbnGIHVgQvJ81nK5OGfPmd+ZlPNkn332NpjNZjMiIiIiYhMO9i5AREREpCJRuBIRERGxIYUrERERERtSuBIRERGxIYUrERERERtSuBIRERGxIYUrERERERtSuBIRERGxISd7F1AZ/fnnn5jNZpydne1dioiIiFyi4uJiDAYDLVq0uGA7hSs7MJvNXK+J8U0mE+vWreOHH34gLS2N6tWrc/fdd9OpUycKCwsZP348GRkZ//j6KlWqMGfOHKZMmcLx48f/sZ2rqyszZsygevXqGI1Gvv/+e37++WeSkpJwd3enY8eODBo0CDc3NwBycnL417/+RX5+fpljOTo68thjj9GuXburPn8RERFbudRrt8KVHVh6rCIjI6/p++Tn5zNhwgQ2btxIYGAgUVFRxMTEMGvWLHx9fRk0aBBdu3bl9OnTZV57+PBhTp48SVRUFG3atOHOO+/k4MGDZdolJCQQFxdHzZo1ue2223B2dubJJ59k9erVVK1alRYtWnD48GHWrl3LmTNn+Oyzz3BycrL23Lm6uhIVFWU9nsFgoGrVqnTv3p2aNWtey49HRETksuzZs+eS2ilcVWDz589n48aNPPjgg0yaNAlnZ2eSkpLo27cvy5cvZ8iQIbzyyitlXpecnEzv3r0JCAhg+vTpAEyaNKlMu5ycHO655x7c3NyYOXMmzs7OREdHs3r1avr27cvLL7+Mi4sLubm5PPLII2zdupVly5YxaNAgDAYDrq6uREZG8uGHH17zz0JEROR60YD2Cqx///4sXLiQyZMnW3vLatSoQWBg4AXHe7322mtkZWXx0ksvERgY+I/tZs+eTWJiIo899hj169cHYNOmTQBMnjwZFxcX4Nytxbfeegtvb2++//576+uzsrIueHwREZEbkcJVBRYcHEzbtm1Lbdu7dy9xcXFERESc9zW7d+/mxx9/pHPnznTt2vUfj33q1CkWL15MgwYNGDZsmHV7WloaVapUwc/Pr1R7Pz8/WrRoQUpKCgBnz56lqKgIgOeff5477riDZs2a0a9fP3bs2HFF5ysiIlIeKFxVIgcOHGDcuHE4OjoyatSo87aZM2cOBoOBCRMmXPBY8+fPp7i4mAkTJuDg8L9vIx8fH3Jzczlx4kSZ1+Tl5eHl5QXAmTNnAPjyyy9ZtmwZ7u7uNG/enLi4OMaMGUNCQsKVnqaIiIhdKVxVEp9//jn3338/WVlZzJw5k7CwsDJtEhMT+eWXX+jQocM/9mzBuZD09ddfEx4eTpcuXUrtu/322wEYP348v//+OwUFBcTGxvLvf/+bnTt3UrVqVQDS09OBc4P7P/zwQ7799lsWLVrE559/TlFREUuWLLHVqYuIiFxXGtBeweXn5/P000/z/fffExERwYwZM6hbt+55265atQqTycQDDzxwwWP++OOP5Obm8uijj2IwGErta9myJaNHj2bevHkMHjzYut3SrmXLlgBUrVqVqlWr8txzz1kDGUDTpk1p0aIF0dHRV3S+IiIi9qZwVYGZzWbGjRvH1q1bSz0x+E9Wr15NcHAwt9122wWPu3r1atzc3Ojbt+959z/xxBN07dqVNWvWkJycTEREBCkpKSxZsoSOHTsCEB4eztatW8/7+uDgYHbt2nVpJykiIlLOKFxVYJs3b2br1q0MHDiQyZMnX7Dtrl27OH78OOPGjcPJ6Z+/LVJSUti2bRu9e/fGx8fnH9s1b96c5s2bA5Camsqdd95JkyZNLni70eLUqVPWyUZFRERuNBpzVYFt374dgEceeeSibVetWgVAz549L9ju22+/xWQyXbSdRU5ODo8++ig5OTk88cQTpfbl5eWVaX/ixAn27NlD48aNL+n4IiIi5Y16riqwzMxMnJ2d+eijj0hOTqa4uBgAX19fOnfuTI8ePYBzayWtXbuW8PBw6tWrd8Fjrlq1iipVqtC+ffsLtjOZTKxfv54ZM2Zw4sQJHnnkETp06GDdv23bNkaPHs3MmTO54447gHOD3CdPnkxxcTH9+/e/mlMXERGxG4WrCqxx48asWLGCRYsWldkXGxtrDVe//fYbmZmZDBky5ILHO3bsGIcOHaJv377WCULP58svv+SDDz4gOTkZf39/pk+fTp8+fUq1qV+/Pr6+vowbN46mTZtSpUoV9uzZQ15eHoMHD75oeBMRESmvFK4qsKFDhzJ06NCLtnN2dqZ69eoXfUoQIDAwkJEjR16wzdatW3Fzc+PJJ59k4MCBeHp6lmlTtWpVli5dyptvvsn27dspKCigbt26DBo0SL1WIiJyQzOYL3WJZ7EZy8KP13rhZhEREbGdS71+a0C7iIiIiA0pXImIiIjYkMKViIiIiA0pXJVzRpOGxF0pfXYiImIPelqwnHN0MPDY22eISyy2dyk3lLqhzrwzKdDeZYiISCWkcHUDiEssZt/RInuXISIiIpdAtwVFREREbEjhSkRERMSGFK5EREREbEjhSkRERMSGFK5EREREbEjhSkRERMSGFK5EREREbEjhSkRERMSGFK5EREREbEjhSkRERMSGFK5EREREbEjhSkRERMSGFK5EREREbEjhSkRERMSGFK5EREREbEjhSkRERMSGFK5EREREbEjhSkRERMSGFK5EREREbEjhSkRERMSGFK5EREREbEjhSkRERMSGFK5EREREbEjhSkRERMSGFK5EREREbEjhSkRERMSGFK5EREREbEjhSkRERMSGyl24SkpK4vHHH6d169a0b9+eZ555hjNnzgCwfPlyGjduTMOGDUv916hRI5YtW2Y9RklJCXPnzqVr1640bdqUO++8k0WLFpV5r507dzJkyBCioqJo27YtkydPJi0trVSbzMxMpk6dSocOHWjWrBn33Xcf//3vf6/thyAiIiI3LCd7F/BXu3fvZsyYMZhMJnr27ElOTg4rV67kwIEDrFy5kqCgIEwmE3379iU4OBgAg8GAt7c3nTt3th7nueeeY+XKlXTs2JHbbruNXbt28eqrr5Kfn8+YMWMA2Lp1K2PGjKFatWoMGDCA9PR01qxZw/79+1mxYgXOzs7k5uYydOhQjh8/Tvfu3fH09GTTpk2MHj2aBQsW0Lp1a3t8TCIiIlKOlatwtWLFCurUqcPbb79N9erVAahTpw6zZs0iNTUVs9kMwNixYwkPDz/vMbZt28bKlSt58skneeihhwAwm81MmjSJOXPmMHDgQKpUqcLzzz9P48aNWbRoEe7u7gD07t2bMWPGsGrVKvr378/cuXM5duwYCxcupGXLlgCcPXuW/v3788477/D5559f409EREREbjTlKly99NJLZbbl5ubi4uKCv78/GRkZAPz888988803xMfH4+fnx/Dhwxk5ciRwLqDVrFnT+m8417s1cuRI1q5dy7Zt2/D29ubkyZNMmzbNGqwAOnXqRL169Vi/fj39+/dn5cqV3HXXXdZgBeDl5cWAAQN48803ycjIwM/P74rO1Ww2k5eXd8E2BoOhVH1y+fLz862hXERE5GqYzWYMBsNF25WrcPV3u3btYunSpdx11104ODhYx15Nnz6dFi1aMGjQIPbu3ct//vMfqlWrRo8ePYiNjeWmm27C0dGx1LEsPV2JiYk4ODjg7OxMmzZtyrxnWFgY8fHxZGZmkpycTPv27cu0+euxrjRcFRcXc+DAgQu2cXd3JyIi4oqOL+ccO3aM/Px8e5chIiIVhIuLy0XblMtwZTabWbBgATNmzKB27do8+eSTANZwdf/99/Pyyy9b2w4aNIhly5bRo0cPiouL8fHxKXNMV1dXAIxGI0ajEU9PzzIBzNLOaDRSXFwMgK+vb5k2lg/WZDJd8Tk6OztTr169C7a5lHQsF1a7dm31XImIiE0cOXLkktqVu3CVnp7OE088wdatW7n//vt5+umn8fDwACAwMJA2bdowZcoUa3uDwUDLli35/vvvAQgICCAzM7PMcS3BzM/PD4PBQE5ODkajsUzASk1Nxc/PDz8/PxwcHM57rNTUVOuxrpTBYLCel1w7uq0qIiK2cqmdHuVqKobCwkIeeOABDhw4wPz583n55ZdLBZAxY8awePHiMl1yJ0+etLYLCwtj7969ZY69c+dOABo0aEB4ePh5b8sVFBQQExND/fr1cXJyIiQkhD179pz3WB4eHoSEhFz1OYuIiEjFUq7C1dKlS0lISGDOnDncfPPNZfafPHmSuLi4Uts2b97Mjz/+aG3fvXt3Dh06xIYNG6xtcnNzmT9/PkFBQURGRtKyZUuCgoKYM2dOqVtG8+bNo6CggC5duliPtWrVKk6dOmVtExcXx9q1a+ncufN5byuKiIhI5Vaubgvu3r2bZs2a0axZs/PuX7hwIQsXLqRbt27UqFGDY8eO8euvv1KjRg3r/FU333wzLVu2ZMKECfTo0QN/f39+/vln4uPjeeONN3BwOJcnx48fz9SpUxk4cCAtW7YkLi6OjRs30qFDB2699VYAhg4dyvLly+nXrx89evSgpKSEdevW4eDgwPjx46/PhyIiIiI3lHIVrrKzszl48CDt2rWzTrvg7OxMgwYNmDt3Lo8//jguLi589913bNiwAV9fXwYMGMCECRPw9/cHwNHRkXnz5vHGG2+wfv16zp49S506dXjrrbfo1auX9b3uv/9+nJ2dmT9/PosWLcLX15ehQ4cyceJEa5vg4GCWLFnC9OnTWblyJWazmaioKB5//HHq1q17XT8bERERuTEYzOXoUarff/+dzZs3l9lepUoVRowYcUmPP94ILOO4IiMjL6l970lJ7DtadC1LqnCa1HFh9ds17F2GiIhUIJd6/S5XPVetW7fWkjIiIiJyQytXA9pFREREbnQ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VO7CVVJSEo8//jitW7emffv2PPPMM5w5c8a6PzMzk6lTp9KhQweaNWvGfffdx3//+98yx1m2bBm9evUiMjKS2267jVmzZlFcXFyqzcGDBxk9ejQtW7akVatWjBs3joSEhFJt8vPzefPNN+nUqRORkZH07t2bNWvWXJuTFxERkRuek70L+Kvdu3czZswYTCYTPXv2JCcnh5UrV3LgwAFWrlxJbm4uQ4cO5fjx43Tv3h1PT082bdrE6NGjWbBgAa1btwbgvffe4/3336dFixYMHjyYgwcPMnv2bM6cOcPLL78MnAtWDzzwAO7u7vTp04e8vDx++uknBg0axOrVq/Hz88NoNDJ27Fh27NhB165dCQoK4rfffmPSpEmYzWZ69eplz49LREREyqFyFa5WrFhBnTp1ePvtt6levToAderUYdasWaSmprJo0SKOHTvGwoULadmyJQBnz56lf//+vPPOO3z++eccPXqUjz76iMGDBzN16lTrsd944w0+/fRTHnzwQcLDw3nxxRfx9fVl+fLlBAQEADBy5Ej69u3LwoULmTBhAitWrGD79u3MnDmTHj16AFBUVMSIESN455136N69O05O5eojFBERETsrV8ngpZdeKrMtNzcXFxcX/P39WblyJXfddZc1WAF4eXkxYMAA3nzzTTIyMli9ejVubm489thjpY7z0EMP8cknn/Dzzz9zxx13EB0dzbRp06zBCqBhw4Z07NiR9evXM2HCBL755hvatGljDVYALi4uDB06lIkTJxIbG0vTpk2v6FzNZjN5eXkXbGMwGHB3d7+i48s5+fn5mM1me5chIiIVgNlsxmAwXLRduQpXf7dr1y6WLl3KXXfdRXZ2NsnJybRv375Mu/DwcAASExOJjY0lMjISLy+vUm38/f3x8vKytgHo0KFDmWOFhYWxc+dOAGJjYxk1atQF3+9Kw1VxcTEHDhy4YBt3d3ciIiKu6PhyzrFjx8jPz7d3GSIiUkG4uLhctE25DFdms5kFCxYwY8YMateuzZNPPmkdjO7r61umveVETSYTxcXF+Pj4nPe4rq6uGI1G67HO187SBs4FoIu935VydnamXr16F2xzKelYLqx27drquRIREZs4cuTIJbUrd+EqPT2dJ554gq1bt3L//ffz9NNP4+HhQUlJCQ4ODmRmZpZ5TWpqKgB+fn4EBASQnJxcpk1JSQmZmZn4+fnh7+8PnHvy0MPDo8yx/Pz8AAgICCAjI+OC73elDAZDmfcW29NtVRERsZVL7fQoV1MxFBYW8sADD3DgwAHmz5/Pyy+/bA0gTk5OhISEsGfPnjKv27lzJx4eHoSEhBAWFsaBAwcoKSkp1SY6OpqSkhIaNGhgva33T8eqX78+cO4W4d69e8/bBrhoz5OIiIhUPuUqXC1dupSEhATmzJnDzTffXGZ/9+7dWbVqFadOnbJui4uLY+3atXTu3BlHR0e6d+9OdnY2S5YssbYpKSnhww8/xM3NjZtvvpnq1avTvHlzPvnkk1JzX61YsYLExES6dOlifb9Nmzaxb98+a5vU1FSWLl1K8+bNCQwMvBYfg4iIiNzAytVtwd27d9OsWTOaNWt23v1Dhw5l+fLl9OvXjx49elBSUsK6detwcHBg/PjxANStW5devXoxbdo0du7cSWhoKNu2bePAgQNMnDjROs5q/PjxjBkzhr59+3LLLbeQlJTETz/9RP369bn33nsBuOeee/j0008ZOnQoPXv2xM3Nje+//57MzEzefvvt6/OhiIiIyA3FYC5Ho31HjRpFdHQ0rq6u1rFOzs7ONGjQgLlz51K1alXi4uKYPn06v//+O2azmaioKB5//PFST+0VFRUxa9YsVq1aRXp6OqGhoQwaNIhhw4aVer9ffvmF2bNnc/jwYTw8POjcuTNPPPEEVatWtbZJSUlh+vTpbNmyhcLCQho3bswjjzxy3p61S2W5HRkZGXlJ7XtPSmLf0aIrfr/KqEkdF1a/XcPeZYiISAVyqdfvchWufv/9dzZv3lxme5UqVRgxYsQlPf54I1C4uvYUrkRExNYu9fpdrm4Ltm7d2rqEjYiIiMiNqFwNaBcRERG50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V1xuCooKLBlHSIiIiIVwhWHq549e/LCCy/YshYRERGRG94Vh6vTp09z6tQpW9YiIiIicsNzutwXxMbGEhsbi7u7O0eOHGHhwoUUFhZSVFRk/a+4uBgHBwdat25Nt27drkXdIiIiIuXSZYerUaNGkZaWhsFg4OzZs0ybNu0f227ZskXhSkRERCqVyw5XCxcuJDU1lccee4yGDRvywgsv4OLigqurq/X/BoOBoqIi3N3dr0XNIiIiIuXWZYerunXrUrduXfLz8wkODiY8PPy87Zydna+2NhEREZEbzmWHK4v77ruPDh062LIWERERkRveFYerZ5555h/3FRcXk5ycjI+PD97e3ld0/NTUVCZPnkz16tV59dVXr7RMERERkevqisNVdnY2ixcvZs+ePWRnZ2M0GjGZTKSnp3Pq1ClMJhPBwcH8+uuvl33smJgYxo8fT0pKCvfccw8AOTk53HLLLeTl5ZVp36pVK5YsWWL9986dO3n33XfZu3cvrq6udO7cmaeeeoqAgABrm8zMTN5++23Wr19PTk4OjRo1YuLEiWV645YtW8bChQs5ceIEVatWpV+/fowdO1a3PUVEROS8rjhc/fvf/+aPP/6gVq1aBAYG4uzsjJOTE0FBQbRv357q1avTqlWrKzr2Z599RrVq1XBycsLR0REAT09P3NzcCAsLo1OnTta2zs7OtGnTxvrvrVu3MmbMGKpVq8aAAQNIT09nzZo17N+/nxUrVuDs7Exubi5Dhw7l+PHjdO/eHU9PTzZt2sTo0aNZsGABrVu3BuC9997j/fffp0WLFgwePJiDBw8ye/Zszpw5w8svv3ylH52IiIhUYFccrvbt20fz5s354osvbFkPADNmzMDBwYGePXuW6iEym8106tSJxx577LyvMxqNPP/88zRu3JhFixZZn1bs3bs3Y8aMYdWqVfTv35+5c+dy7NgxFi5cSMuWLQE4e/Ys/fv355133uHzzz/n6NGjfPTRRwwePJipU6da3+ONN97g008/5cEHH/zHwfwiIiJSeV3xDO3t27dn//797Nmzx5b1AODgcK6s9PR0fHx8ADCZTGRlZZGRkcGoUaNo164dLVq0YMKECaSnpwOwY8cOTp48yRNPPFFqGohOnTpRr1491q9fD8DKlSu56667rMEKwMvLiwEDBvD777+TkZHB6tWrcXNzKxPkHnroIUwmEz///LPNz1tERERufFfcc/XKK68wePBghg0bxujRoxk2bBienp42K8xoNJKVlUVgYCBwLmiZTCa+/PJLqlatSvfu3SkpKWHVqlXk5+czd+5cYmNjy9wmtAgLCyM+Pp7MzEySk5Np3759mTaWnqjExERiY2OJjIzEy8urVBt/f3+8vLxITEy8qvMzm83nHT/2VwaDQXOFXaX8/HzMZrO9yxARkQrAbDZjMBgu2u6Kw9XcuXNxc3MjPz+fWbNmMWfOHOtYKw8PDzIzM6lTpw6jRo26ouNnZmZiMpms4erMmTMA1KhRgy+//JKgoCAAmjVrxvPPP09ycjLFxcV4enpax2n9laurK0ajkeLiYgB8fX3LtHFxcQHO9ZIVFxdbe83+6VhXo7i4mAMHDlywjbu7OxEREVf1PpXdsWPHyM/Pt3cZIiJSQViywoVccbgqLi7G1dWV5s2bU1RURG5uLrt37+a///0vJSUleHl50bp16ysOVzk5OQDWgFOlShUCAwOZOXOmNVgB1kHzCQkJ+Pv7k5OTg9FoLBOwUlNT8fPzw8/PDwcHBzIzM8u8Z2pqKgB+fn4EBASQnJxcpk1JSQmZmZn4+fld0XlZODs7U69evQu2uZR0LBdWu3Zt9VyJiIhNHDly5JLaXXG4+usg72vByelcaZaeplq1arFly5Yy7Sy359zd3QkPD7f2CDVt2tTapqCggJiYGPr06YOTkxMhISHs2bOHPn36lDrWzp078fDwICQkhLCwMH755RdKSkqstQBER0dTUlJCgwYNrur8DAYDHh4eV3UMuTjdVhUREVu51E6PKx7QfvLkSaKjo4mNjSUhIYGUlBTrf6dOneL48eNkZ2df0bGNRqP1tltSUhJFRUUUFRWxY8eOUrfjMjIyePvtt6latSoNGzakZcuWBAUFMWfOnFK9FfPmzaOgoIAuXboA0L17d1atWsWpU6esbeLi4li7di2dO3fG0dGR7t27k52dXWr+rJKSEj788EPc3Ny4+eabr+jcREREpGK74p6rQYMGcfr06Qu2CQwMZNOmTZd97CFDhhAdHQ3Aiy++yJo1a3juuecYPnw4DRo0oEOHDmRmZrJx40YyMjJ46623rFM2jB8/nqlTpzJw4EBatmxJXFwcGzdupEOHDtx6660ADB06lOXLl9OvXz969OhBSUkJ69atw8HBgfHjxwPn1lDs1asX06ZNY+fOnYSGhrJt2zYOHDjAxIkT/3E8loiIiFRuBvMVDkg5fvw4Bw8eJDs7m6KiIoxGo7W3qKSkhBkzZtCnTx9ef/31yz52XFwcSUlJ1uOFhYVZb9N98MEHHDx4EEdHRyIjI/nXv/5V5sm/FStWMH/+fI4fP46vry/du3dn4sSJpZ5mjIuLY/r06fz++++YzWaioqJ4/PHHS91OLCoqYtasWaxatYr09HRCQ0MZNGgQw4YNu5KPzMoyfUVkZOQlte89KYl9R4uu6j0rmyZ1XFj9dg17lyEiIhXIpV6/rzhcXUyPHj1wdHTku+++uxaHv6EpXF17ClciImJrl3r9vuIxVxdTvXr1q54LSkRERORGc1Xh6p/mesrJyeHEiRP4+/tfzeFFREREbjhXPKD97rvv5ujRowQHBxMQEACcm/IgIyPDOpv6Cy+8YLNCRURERG4EVxyuRo8eze+//87p06cpKCjAxcUFDw8PAgMDqVGjBm3bttXs4iIiIlLpXHG46t27N71797ZlLSIiIiI3vCsOVxbZ2dn8+eefnD59GldXV0JDQ4mKisLB4ZqNlRcREREpt644XOXk5PDCCy/www8/UFJSYt1uMBioXr06//rXvxgwYIBNihQRERG5UVxxuJo8eTI///wzffv2pXfv3tbFlA8ePMgHH3zA1KlTKSoqYvDgwTYrVkRERKS8u+JwtXXrViIiIpg2bVqp7XXq1OHmm2+mR48efPLJJwpXIiIiUqlc8cCogIAAzp49e9593t7e1KpVi/T09CsuTERERORGdMXhasiQIcTHx/Poo49y4sSJUvuWLVvG7t27adeu3VUXKCIiInIjueLbgiNHjuTs2bN8/PHH/PTTT1SvXh1fX19OnTpFRkYGYWFhvPjiizYsVURERKT8u6qpGB599FGGDBnCN998w+HDhzlz5gxhYWHcdNNN9O3bFzc3N1vVKSIiInJDuOJwlZmZySuvvELfvn0ZNWpUqX2fffYZw4cPZ968eXh7e191kSIiIiI3iisec/X++++zdu3a804WGhoayu7du/n444+vqjgRERGRG80Vh6v169cTERFBhw4dyuy74447qFevHt99991VFSciIiJyo7nicJWdnY3ZbP7H/T4+PpqKQURERCqdKw5X99xzD/v37+fJJ58kLS2t1L74+Hj27NlDRETEVRcoIiIiciO54gHtzz77LCUlJSxbtowffviBLl260LRpU7Kzs1m+fDlGo5FHH33UlrWKiIiIlHtXHK6cnJx4+eWX6devH59++imbNm1i3bp1ANSvX5///Oc/mkRUREREKp2rmucKICoqinfffRez2UxaWhrOzs74+PjYojYRERGRG85VhysLg8FA1apVbXU4ERERkRvSFQ9oFxEREZGyFK5EREREbEjhSkRERMSGFK5EREREbEjhSkRERMSGFK5EREREbEjhSkRERMSGFK5EREREbEjhSkRERMSGFK5EREREbEjhSkRERMSGFK5EREREbEjhSkRERMSGFK5EREREbEjhSkRERMSGFK5EREREbEjhSkRERMSGFK5EREREbEjhSkRERMSGFK5EREREbEjhSkRERMSGFK5EREREbEjhSkRERMSGFK5EREREbEjhSkRERMSGFK5EREREbEjhSkRERMSGFK5EREREbKjchqvU1FRGjRrFlClT7F2KiIiIyCUrl+EqJiaGfv36sWXLFoqKikrtW7ZsGb169SIyMpLbbruNWbNmUVxcXKrNwYMHGT16NC1btqRVq1aMGzeOhISEUm3y8/N588036dSpE5GRkfTu3Zs1a9aUqeWnn37i3nvvpVmzZnTs2JFXX32V3Nxc25+0iIiIVAjlMlx99tlnVKtWjZCQEBwdHa3b33vvPZ5//nk8PT0ZPHgw4eHhzJ49m1deecXa5uDBgzzwwAPs37+fPn360LVrV7Zv386gQYPIyMgAwGg0MnbsWObPn0/z5s25//77MZvNTJo0ie+++856rK+//prx48dTVFTEoEGDaNasGYsXL+bRRx+9fh+GiIiI3FCc7F3A+cyYMQMHBwd69uyJs7MzAEePHuWjjz5i8ODBTJ061dr2jTfe4NNPP+XBBx8kPDycF198EV9fX5YvX05AQAAAI0eOpG/fvixcuJAJEyawYsUKtm/fzsyZM+nRowcARUVFjBgxgnfeeYfu3buTm5vLa6+9xu23386sWbNwcjr3UX3++ee8/PLLbNu2jfbt21/nT0ZERETKu3LZc+XgcK6s9PR0fHx8AFi9ejVubm489thjpdo+9NBDmEwmfv75Z+Lj44mOjmbcuHHWYAXQsGFDOnbsyPr16wH45ptvaNOmjTVYAbi4uDB06FASExOJjY3lxx9/JD8/n2eeecYarADuu+8+vL29rccSERER+aty2XMF527dZWVlERgYCEBsbCyRkZF4eXmVaufv74+Xl5c1FAF06NChzPHCwsLYuXOn9VijRo0q0yY8PByAxMREDh48SEhICLVq1SrVxtnZmRo1apCYmHhV52c2m8nLy7tgG4PBgLu7+1W9T2WXn5+P2Wy2dxkiIlIBmM1mDAbDRduV23CVmZmJyWSyhqvi4mJrL9bfubq6YjQarQPbz9fO0sZyLF9f3zJtXFxcADCZTBQVFV30/a5GcXExBw4cuGAbd3d3IiIirup9Krtjx46Rn59v7zJERKSCsGSFCym34SonJwf4X1AKCAggOTm5TLuSkhIyMzPx8/PD398fOBfMPDw8SrVLTU3Fz8/PeizL4Pa/twHw8/MjICCAzMzM89aWmppKWFjYlZ3Y/3N2dqZevXoXbHMp6VgurHbt2uq5EhERmzhy5MgltSu34coyzsnSGxUWFsYvv/xCSUlJqTFQ0dHRlJSU0KBBA+ttvT179lCjRo1Sx9u5cyf169e3Hmvv3r1l3tNy27BevXqkpKRw8uRJ0tPTraEN4OTJk5w8eZKBAwde1fkZDIYyAVBsT7dVRUTEVi6106NcDmg3Go3W225JSUkUFRXRvXt3srOzWbJkibVdSUkJH374IW5ubtx8881Ur16d5s2b88knn5Sa+2rFihUkJibSpUsXALp3786mTZvYt2+ftU1qaipLly6lefPmBAYG0qVLF5ydnZkzZ06p2mbPno3BYLAeS0REROSvymXP1ZAhQ4iOjgbgxRdfZM2aNSxevJhevXoxbdo0du7cSWhoKNu2bePAgQNMnDjRevtw/PjxjBkzhr59+3LLLbeQlJTETz/9RP369bn33nsBuOeee/j0008ZOnQoPXv2xM3Nje+//57MzEzefvttALy8vBg5ciRz5szhyJEjNGjQgJiYGH7//XcGDBhA3bp17fPhiIiISLlmMJfDASlxcXEkJSVZx8qEhYURFhZGUVERs2bNYtWqVaSnpxMaGsqgQYMYNmxYqdf/8ssvzJ49m8OHD+Ph4UHnzp154oknqFq1qrVNSkoK06dPZ8uWLRQWFtK4cWMeeeQRbr75Zmsbs9nM/Pnz+eKLLzh16hRBQUH07duXsWPHWuffuhJ79uwBIDIy8pLa956UxL6jRRdvKFZN6riw+u0aF28oIiJyiS71+l0uw1VFp3B17SlciYiIrV3q9btcjrkSERERuVE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JO9C7gSgwYN4o8//iiz3dvbmx9++AF/f3+SkpJ488032bp1K0VFRTRv3pynnnqKJk2aWNuXlJQwf/58li9fzqlTpwgJCWHIkCEMHTq01HF37tzJu+++y969e3F1daVz58489dRTBAQEXPNzFRERkRvLDRmuAgMD8fHx4YEHHrBuc3R0JCwsDD8/P1JSUrj//vvJy8ujR48eGAwGfv75Z4YOHcrXX39N7dq1AXjuuedYuXIlHTt25LbbbmPXrl28+uqr5OfnM2bMGAC2bt3KmDFjqFatGgMGDCA9PZ01a9awf/9+VqxYgbOzs10+AxERESmfbshwZTabqVOnDo899th597/55psUFBTw1VdfWYPU+PHj6dWrFx9++CFvvPEG27ZtY+XKlTz55JM89NBD1uNOmjSJOXPmMHDgQKpUqcLzzz9P48aNWbRoEe7u7gD07t2bMWPGsGrVKvr37399TlpERERuCDdkuMrIyMDFxYVnnnmGbdu2kZ6eTuPGjXn++eepW7cu33//PWPGjLEGK4Dg4GB69erFypUrAVixYgU1a9Zk5MiR1jYGg4GRI0eydu1atm3bhre3NydPnmTatGnWYAXQqVMn6tWrx/r16684XJnNZvLy8i7YxmAwlHpfuXz5+fmYzWZ7lyEiIhWA2WzGYDBctN0NGa5SU1M5evQoLi4udO/eHR8fH3788UdGjx7N7NmzKS4upkOHDmVeFxYWRl5eHunp6cTGxnLTTTfh6OhYqk14eDgAiYmJODg44OzsTJs2bc57rPj4+Cs+h+LiYg4cOHDBNu7u7kRERFzxewgcO3aM/Px8e5chIiIVhIuLy0Xb3JDh6syZMzg7O/PJJ59w0003AecGuffs2ZMdO3YA4OPjU+Z1rq6uAJhMJoqLiy/Yxmg0YjQa8fT0LBPALO2MRuMVn4OzszP16tW7YJtLScdyYbVr11bPlYiI2MSRI0cuqd0NGa6qVavGwIEDrcEKoE6dOvj7+1sDT2ZmZpnXpaam4uDggLe3NwEBAedtc+bMGQD8/PwwGAzk5ORgNBrLBKzU1FT8/Pyu+BwMBgMeHh5X/Hq5NLqtKiIitnKpnR435DxX3333HUOGDCm1LTc3l8zMTFxcXHB3d2fPnj1lXrdjxw7Cw8NxcXEhLCyMvXv3lmmzc+dOABo0aEB4ePh5b98VFBQQExND/fr1bXhWIiIiUhHckOHqjz/+ICcnx/rvkpISXn31VYxGI7feeiu33XYbn3/+OWfPnrW22b59Ozt37qRLly4AdO/enUOHDrFhwwZrm9zcXObPn09QUBCRkZG0bNmSoKAg5syZU+rW0rx58ygoKLAeS0RERMTihrstaDQaGT9+PI6OjnTt2hUHBwe2b9/OkSNHGDx4MI0aNeLhhx9mwIAB3HPPPdxxxx1kZWWxbt06qlatyoMPPgjAzTffTMuWLZkwYQI9evTA39+fn3/+mfj4eN544w0cHM7lzvHjxzN16lQGDhxIy5YtiYuLY+PGjXTo0IFbb73Vnh+FiIiIlEM3XM+Vo6MjixcvpmnTpqxevZovv/wSBwcHpk6dyvPPPw9Ao0aNWLhwITVq1GDZsmVs2LCBW2+9lc8//xx/f3/rcebNm0e/fv3YunUrS5YswcPDg7feeot77rnH+n73338/r7/+Orm5uSxatIj9+/czdOhQZs2aZZfzl4pn9+7djB07lhYtWnDbbbfxzDPPcOrUqTLtVq5cSYcOHYiLiyuzLyUlhWeeeYZ27drRtm1bxo0bd952RUVFzJo1i9tvv50WLVowcOBANm7ceE3OS0SksjKY9SjVdWcZDxYZGXlJ7XtPSmLf0aJrWVKF06SOC6vfrmHvMi7qt99+Y+TIkRgMBlq0aEF2djYHDx4kKCiINWvW4O3tjclk4s0332T+/PkAfPvttzRo0MB6jD179jBmzBjS09Otyzvt27cPb29vvv32W6pVqwZAeno6Y8aMYc+ePYSGhlK9enV27dpFSUkJH3zwAbfffvv1/wBERG4gl3r9vuF6rkQqEm9vbzp06MA333zD4sWLWb16Na+++iqnT59m3bp1ACxcuJD58+dbn079+5Orjz32GCaTifnz57NixQpWrFjB1KlTyc7O5vvvv7e2mzFjBvv372fy5Mn89NNPLF68mK+++gpHR0e++uqr63fSIiIV3A035kqkImncuDEff/xxqW29evViypQppKSkAHD77bfj6+tLfn4+L774onU8oMV//vMfQkJCqF69unVbs2bNAEqtfTlmzBgGDhxo3QfQsGFDXF1dtUamiIgNKVyJlCNms5mlS5cCUKtWLev/a9WqxSeffAKUnburdevWZY6zevVqgFIz/FtWH/irDRs2kJubq5UARERsSOFKpByIiYlh8eLFbNu2jdOnT9OkSRPuvPPOUm0yMjIA8PX1veCxPvnkExYtWkTbtm1p0aLFP7bbtm0bTz/9NL6+vjzwwANXfQ4iInKOwpVIOfDJJ59Yx0f5+vqWWSwczg1I9/DwwM3N7bzHyMzM5LnnnmP9+vVERETwzjvvnLed0Wjk/fff58MPP8Tb25s5c+bg7e1t2xMSEanENKBdpBx45513+PLLLxk5ciS5ubkMGzaMhISEUm0yMzMJCAg47+v37t1L37592bBhA8OGDePLL788b9v09HRGjBjB+++/T7t27Vi9ejVRUVHX4pRERCot9VyJlAMODg5ERUURFRVFeHg4L7zwAkuWLGHy5MnWNnl5eXh5eZV5bVxcHEOHDsXV1ZX58+fToUOH875HYWEhw4cPJy4ujqeffpoRI0ZocXARkWtAPVci5cy9996Li4tLmdXXDQbDecPQ7NmzKSgo4MMPP/zHYAWwYsUKDh06xMSJE61za4mIiO0pXInY0aZNm9i1a1epbU5OTjg7O5cZc+Xl5VVqTU2L7du3c/PNN19w8LqlnYeHh3UJKBERuTZ0W1DEjt577z1SUlL4/PPPrVMvzJkzh9zcXGsvVGxsLN988w2HDh3izJkzvPrqq/Tr1886fUJmZibp6ek8++yzpKenYzabMRgM1KxZkyFDhhAWFmZt5+bmxmuvvUZKSgpGoxGDwUBAQAB33XXXBXu9RETk0ilcidjRmDFjmDBhAr1796ZRo0ZkZ2cTFxdHs2bN6NevH3BuLqqFCxdiMpkAWLx4MaGhodZw1bhxY/bt28e+fftKHdtgMBASEsKIESOAc3Nebd++nSVLlpSpIyMjQ+FKRMRGtLagHWhtwWvvRllbEGDjxo189NFHxMbG4uLiwp133smTTz553sHrIiJiP5d6/VbPlYidderUiU6dOtm7DBERsRENaBcRERGxIYUrERERERtSuBIRERGxIYUrkUtkNhntXcINS5+diFQmGtAucokMDo6c+WoixWeOXLyxWDkH1iOw/0x7lyEict0oXIlchuIzRyg6te/iDUVEpNLSbUERERERG1K4EhEREbEhhSsRERERG1K4EhEREbEhhSsRERERG1K4EhEREbEhhSsRkb+ZN28e7du3Jycnp9T2LVu2MHDgQKKioujYsSPTp0+nsLCwzOu/++477r33XqKioujevTuzZ88mPz+/TLvTp08zadIkWrVqRdu2bRk7diwJCQnX7LxE5PrQPFciIv+vsLCQZ599lu+++w4Ag8Fg3bdu3TomTZqEq6srzZo1IyUlhfnz53Po0CHmzZuHg8O5v1Xff/993nvvPby9vWnevDnx8fHMmjWLmJgY5s6daz1eXl4eQ4cO5cSJE0RGRuLg4MCvv/5KQkICq1evxtHR8fqevIjYjHquRET+34wZM/juu+/w8/MDwMnp3N+fWVlZPP/889SsWZN169axcOFCfvjhB0aPHs2WLVusYQwgODiYfv368dNPP7FgwQLWr19P37592bhxI8eOHbO2W7FiBcePH+ftt99m+fLlfPnllzz11FMcOXKEvXv3Xt8TFxGbUrgSEfl/ffv2Zfbs2dx3333A/3quli9fztmzZ3nxxRepXr26tf2jjz6Kv78/y5cvt27r378/r7/+Or6+vgA4OjrSo0cPAFJSUqzt9u3bh7e3Nz179rRuu+mmmwA4efLktTlBEbkuFK5ERP5fREQEXbt2JScnB0dHR1xcXADYuHEjYWFhdOjQoVR7FxcX2rRpw+7duzEaz784dUFBAStWrACgZs2a1u3u7u4UFBRw5swZ67bo6GgAazATkRuTxlyJiPxNRkZGqYBz6NAhOnbseN62ISEhFBYWkpmZSUBAgHX7mjVr+Pbbb9mxYwe5ubkMHDiQkJAQ6/677rqLJUuWMGDAAAYNGsShQ4dYu3YtLVq0oE2bNtfs3ETk2lO4EhH5m/T09FJB6ezZswQFBZ23raurKwAlJSXWbWazmddee420tDQAIiMjmTRpUqnXtWrVigceeIAlS5bw1ltvAeDs7My4ceNwdna26fmIyPWl24IiIn+TmZmJv7+/9d8ODg7/eNvPMl2Dm5ubdZvBYGDDhg3MmzePLl26sGfPHkaOHFkqgG3atIkvv/wSLy8vJk2axMiRI3F0dGT06NF8//331+jMROR6ULgSEfmbvLw8vLy8rP/29fW19kL9XXp6Oi4uLnh7e5fa7u7uzq233soHH3xAr1692LdvH5s3b7bunzlzJp6ennzzzTc8/PDDPP300yxZsgQXFxfeeeeda3NiInJdKFyJiPyNwWAoNcdVeHg4hw8fPm/bXbt2ERYWVqr93w0cOBCAI0eOAJCfn8++ffu49957Sw1yb9KkCW3btuX48eNlJjCV/9m9ezdjx46lRYsW3HbbbTzzzDOcOnWqTLuVK1fSoUMH4uLiyuxLT0/noYce4sknn7weJUslo3AlIvI3Xl5epcJNq1atOHToUJnZ0w8cOMDJkydLDUD/4osvOH36dKl2lluG7u7uAGRnZwNY59P6K8vkoQUFBTY4k4rnt99+44EHHmDz5s00adIELy8vVqxYwX333Wf9XE0mE9OnT2fy5MmkpaWVuaUbGxtL//792bx583ln2JdLYzKZWLhwId27dycqKop77rmHlStXAue+fzt27EjDhg3/8b82bdqQl5dnPd6+ffvo3r07y5Yts9MZ2Y7ClYjI/9uxYwevvfYap0+f5vDhw7z++uskJCRwzz334ODgwEsvvURRURFwbqzVSy+9BJybH8uy7eWXX+bJJ5+0XjQKCwt5//33MRgMtG/fHjgXqtzd3Vm9ejXp6enW9z906BDbt28nMDCw1IB6+R9vb286dOjAN998w+LFi1m9ejWvvvoqp0+fZt26dQAsXLiQ+fPnW8PrX2e7NxqNDB8+nIyMDNzc3DQT/hXKz89n7NixvPbaa+Tk5NCsWTNOnDjB5MmTWbx4MS4uLtx222107ty5zH+Wp2YjIyPx8PAAYO3atQwePJhjx45Zf8ZuZHpaUETk/61atYqvvvrK+u/FixfTokULunfvzqhRo5g7dy633347devWJTY2lszMTPr370+zZs0A8PT0ZMiQISxYsIDbb7+d+vXrc+zYMc6cOcOwYcOoW7cucG5+rGHDhjFnzhy6dOlC06ZNycvL4+DBgxQXFzN16tQL3maszBo3bszHH39caluvXr2YMmWKdZLW22+/HV9fX/Lz83nxxRetSxPBuaD1zDPP0KJFCwYPHlxqn1y6+fPns3HjRh588EEmTZqEs7MzSUlJ9O3bl+XLlzNkyBBeeeWVMq9LTk6md+/eBAQEMH36dOBcj9WkSZOsX7OKEHgVrkRE/t9rr73Ga6+9dt59jz/+OFWrVmXJkiVER0dTrVo1HnzwQR566KFS7Z555hlq1KjBsmXL2LVrF4GBgTz55JOMGjWqVLvHHnuMWrVqsWTJEvbt24eLiwutWrVi7Nix1h4uuTiz2czSpUsBqFWrlvX/tWrV4pNPPgH+dzvWok+fPgDk5uaWespTLl3//v1p3bo1bdu2tW6rUaMGgYGBF5xK5LXXXiMrK4vZs2cTGBgIQO3atZk6dSqRkZH079+/QgRehSsRkUs0fPhwhg8ffsE2BoOBESNGMGLEiIu269+/P/3797dhhZVHTEwMixcvZtu2bZw+fZomTZpw5513lmqTkZEBnH/G+8LCQvLy8jQb/hUKDg4mODi41La9e/cSFxfHgAEDzvua3bt38+OPP9K5c2e6du1q3e7h4cGgQYPYs2cPQIUIvApXIiJyw/nkk0+s84H5+voybdq0Mj1U6enpeHh4nPdibRnrprFttnHgwAHGjRuHo6NjmV5aizlz5mAwGJgwYcJ5918oDN9obvy+NxERqXTeeecdvvzyS0aOHElubi7Dhg0r8zTn35ck+vs+oNRksXJlPv/8c+6//36ysrKYOXMmYWFhZdokJibyyy+/0KFDByIiIs57nIoUeBWuROSGYzSff7Z0ubiK8tk5ODgQFRXF008/zZQpU8jKymLJkiWl2vx9Mti/ys3NBfjH/XJx+fn5TJgwgZdffpm6devy9ddfc8cdd5y37apVqzCZTDzwwAP/eDxL4K0I4Uq3BUXkhuNocOTZP//DsbMJF28sVrW9ajKtxdP2LsPm7r33Xl577TXrJK0Wf58M9u/7/vp/uTxms5lx48axdevWUk8M/pPVq1cTHBzMbbfd9o9tLNOXVITAq3AlIjekY2cTiM0+cvGGUqFs2rQJb29voqKirNucnJxwdnYuM+bKy8uLkydPnvc4luWKNBP+ldm8eTNbt25l4MCBTJ48+YJtd+3axfHjxxk3bhxOTv8cOypS0NVtQRERuWG89957PPLII8THx1u3zZkzh9zcXDp06ACcm4H99ddf59ChQ5w5c4ZXX32V/fv3A+d6XD799FPmzZsHwFdffcWcOXOu/4nc4LZv3w7AI488ctG2q1atAqBnz54XbGcJvJZbtjcy9VyJiMgNY8yYMUyYMIHevXvTqFEjsrOziYuLo1mzZvTr1w+ADRs2sHDhQkwmE3BuMtjQ0FAiIiLIzc3lo48+so7v+e233zh69CjDhw+vEFMAXC+ZmZk4Ozvz0UcfkZycTHFxMXDuSb/OnTvTo0cPAIqLi1m7di3h4eHUq1fvvMfKyMjgs88+Y9euXQDMmDGD22+/3XqMG5HClYiI3DC6devGRx99xEcffURsbCwuLi7cf//9PPnkk7i4uAAwbtw4xo0bd97Xe3p68ttvv13Pkiukxo0bs2LFChYtWlRmX2xsrDUY/fbbb2RmZjJkyJB/PNbBgwf55JNPrAFt9erV5OXlKVyJiIhcL506daJTp072LqNSGzp0KEOHDr1oO2dnZ6pXr37BpwTbtWvH3r17bVme3SlciYiIyDXRtm1bfv31V3uXcd1pQLuIiIiIDSlcXaKdO3cyZMgQoqKiaNu2LZMnTyYtLc3eZYmIiEg5o9uCl2Dr1q2MGTOGatWqMWDAANLT01mzZg379+9nxYoVF5w4TUSkIjMbjRgcHe1dxg3Llp+fyWjGwbHizBV1vdny81O4ugij0cjzzz9P48aNWbRokXWSut69ezNmzBhWrVqlVe1FpNIyODpy9NHHKTgSZ+9Sbjhu9epS5723bHY8B0cD3007Slp8gc2OWVkE1HKj17N1bHY8hauL2LFjBydPniyz4nqnTp2oV68e69evV7gSkUqt4EgceXv327sMAdLiCzh9OM/eZVR6BrPZbLZ3EeXZp59+yltvvcXu3btx/FvX7b///W/i4+P57rvvLuuY0dHRmM3mS7qdaDAYSMsyUlJyWW9R6Tk5QYCPI7b89jYYDBhz08BYbLNjVgqOzjhWCbD51yKjKJNiU8VYhPh6cXZwxM/F1+Zfi5K0dMzF+rm4XAZnZ5wC/G329TAYDORllmAq0WX9cjk4GfDwdbro16K4uBiDwUDLli0v2E49VxdRXFyMp6dnmWAF4OrqitF4+b/cL3fB0AAfjWe4UrZeq8qxyo2/Wru92Ppr4efia9PjVSa2/lo4Bfjb9HiVjS2/Hh6+uqxfjYt9LS60GPhf6atwEf7+/uTk5GA0GssErNTUVPz8/C77mC1atLBVeSIiIlLOaCqGiwgPD6e4uJgDBw6U2l5QUEBMTAz169e3U2UiIiJSHilcXUTLli0JCgpizpw5pe7Fzps3j4KCArp06WLH6kRERKS80YD2S/Dll18ydepUoqKiaNmyJXFxcWzcuJEOHTrw6aef2rs8ERERKUcUri7RihUrmD9/PsePH8fX15fu3bszceJEPD097V2aiIiIlCMKVyIiIiI2pDFXIiIiIjakcCUiIiJiQwpXIiIiIjakcCUiIiJiQwpXIiIiIjakcCUiIiJiQwpXIiIiIjakcCVXzGw2YzKZ7F2GiIhIuaJJREVuUCaTCQcHB7Zv305ISAg1a9YEzoVeg8Fg5+rkryxfk/T0dDIyMggODtbqDuVIfHw88fHxZGVlUbVqVSIiIvDy8rJ3WRWC5Xv/yJEj7NixA09PTzp16oSPj4+9S7umnOxdgNxYLD8oZ8+eZdmyZWRnZ/PAAw9QrVo1jhw5wurVq+nWrRtNmza1d6kVniVAff755yQkJDB37lyCgoKs23fu3Mm2bdsYOHAgQUFB9iy10jOZTDg6OvLBBx/w/fff4+TkxAcffEBERIS9S6v0Fi1axPTp0ykpKQHA3d2dFi1aMHbsWG666SY7V3fjs3zvv/766xw7doyqVavSpEkTfHx8KvQfgrotKJfF0tH5wQcf8NFHHzFnzhx+/PFHAIKDg/n555/59ttv7VlihWc2m0v9Uho3bhyHDh1i7ty5ZGdnc+DAAR566CGGDx/Of//7X1xdXe1csTg6OgKwdu1aOnXqxLhx4wgLC7NzVXLq1Clee+01brrpJn744Qc2bNjAK6+8wtmzZ3n66adJSkqyd4k3PMv3flxcHPfccw/jxo2z9rJX1GAF6rmSy+TgcC6Pr1y5krZt29KxY0eWLFlCr1698Pf3p3bt2uzcuZP09HT8/f3tXG3F9PdfSI0aNWLixIm8/fbbFBUVsXz5cmrUqMG0adNo0aJFhe9+v1EUFRXRqlUratWqxYABA6whGSr2RaY8stxSP3ToEI6OjgwYMMAadkNCQggKCuLhhx/ms88+49lnn63QPSzXQ2FhIe3btycrK4tOnTqV2ldRP1v1XMllS0tLIysri8jISPr06cOJEyfIysrCbDYTHBzMyZMnFayukZMnT7J+/Xr++OMPkpOTrRfnMWPG0LZtW5YtW8aYMWNYu3Ytffr0Ue9IOVOnTh2+/vprjEYjBoPB+p9cX5Y/Ev39/fHz82Pfvn0A1luDtWrVIigoiPT0dOB/PfZyZQwGA+Hh4fzwww/s2rWL/Pz8Cv+HhXqu5LIVFRURHh7O9u3bGTRoEF27duX7779n1KhRxMfHExgYaO8SK6xt27axYMECSkpKcHFxwcfHh+DgYBo0aICvry8+Pj40b95ctwLLEUsvye7du9m8eTPx8fEMHz6cPn364OfnR3BwMIGBgVStWtV6C0WujyZNmtCjRw8WLVqEo6MjPXr0wNHRkUWLFpGRkUH79u2BihsArjXL9/7q1at55513AHj44Ye5++67CQkJITQ0lBo1alC7dm08PDzsXK1t6WlBuSyWLtyvvvqK6dOn06dPH86cOcPZs2e57777eOqppxg1ahSPPvqovUutkBISEoiJiSElJYWkpCTi4+NJSUnh7NmzmM1mTp06RcOGDenQoQOhoaF0796dgIAAe5ctnHvAYPny5SQnJ5OYmEhRUREODg54enoSEhLC2LFjadWqlb3LrHQKCgp49913+fzzz4H/jREaPHgwDz30EL6+vnasrmLIy8tj9+7dHDx4kD///JO9e/eSkpJCSUkJbm5uzJgxgzvuuMPeZdqUwpVckcLCQr766iuWL19Oeno6aWlpGI1G7rnnHiZPnqzbgteJyWQiOTmZ+Ph4jh8/TlxcHDExMRw7dgwvLy8+/fRTatWqZe8y5W+MRiPHjx8nMTGRY8eO8eeff/Lggw/SvHlze5dWaeXm5vL777+TlpZGjRo1aNeunb1LqvDOnDnDn3/+SePGja2D3CsKhSu5JJbBtw4ODsTFxVG7dm0cHBxISUnhjz/+ICMjg/r16xMREaH5e66hvw6CtowbOZ+cnBwSExNp0KDBBdvJ9ZOWlsaePXto2LAh1atXB849QVVSUkLDhg3tXF3ldPLkSVJTUwkMDMTFxYXCwkJcXFwoKirC3d1dfyTaSFxcHPPmzSMyMpL7778fJycnfvnlFxISEhg2bJi9y7smNOZKLslfB96OHDmSf//73/Tr14/g4GB69uxp5+oqj79+HXJzc5k1axZ79uzh888/p6SkBCcnJ3JycsjMzKRRo0Z2rlYscnJyeOutt1ixYgVhYWF8/fXXuLu7ExMTw4wZM1i2bBkhISH2LrNSsIwDio6O5vXXX2fPnj0AODk54erqah3LOGDAAEaNGlVhn2a7XlJSUnj22WfZv38/sbGxdOjQgdq1a1NYWMjbb79NZGQkLVq0sHeZNqc/aeWizp49y9atWzl16hRxcXGcPn0aJycnXFxcSrUzmUwYjUY7VVl5WD7jzZs3s2bNGlq3bl1q/1dffcXw4cM5ffq0PcqTv7AsD7Vr1y6+++47+vbtS6NGjVi4cCGOjo7Uq1ePgoICfvrpJztXWnlYviarV69mz549jBgxgtmzZzNz5kymTJnCsGHDuOmmm0qteCCXz/J7Kjo6mgMHDjB+/HgiIiKYP38+AHXr1sXb25tNmzbZs8xrRj1XclFHjhzh9ddf58yZMzg5OeHo6MhXX31FWloaderUoX79+lSvXt36hJr+0ru2LL/st2zZgoeHB7179wb+d9EIDAwkOzubXbt20a1bN7vVKf/7WsXExODi4sLo0aNZs2YNv/32G//+979xdXUlMDCQ48eP27fQSsQyYD0wMJAaNWowePBgatasidFoPO/TmrqtfnUOHTqEu7s7vXv3ZvXq1WzZsgU4N+2Fs7MzWVlZdq7w2tB3jVxUaGgoDz30EGPGjCEoKAhPT0/y8vL48ssvmTRpEt27d6dVq1bcfvvtrF27VsHqGrNcALy9vUlOTqagoADA2pPo7OxMYWGhehHLAcvPgrOzM8XFxWRmZtKwYUOKi4tJS0sjNzeXjIwMatSoYedKKw/L16RVq1YkJSWxYcMGiouLSwUry3xXcuUsobR69epkZ2ezb98+OnbsSFFREQkJCaSlpZGdnU39+vXtXOm1oZ4ruajAwED69OkDwNatW/H29uaxxx7Dw8ODM2fOkJ2dTWJiIqdOndIadteB5eIwatQo1q5dy+TJk3nqqado1aoVVapUYePGjTg5OdG4cWM7V1p5WXpvLReYHj168M033/DBBx8wadIkkpKSOHXqFD/88AOA1rC7znJzc5k3bx4+Pj68++67LFiwACcnJ/z8/KhRowYhISF06NCBm2++2d6l3rAsv6f69evHunXreOmllxg6dCgHDhzg6NGjLF26lCpVqlTY7309LSiXZfz48XTq1IkBAwaU2m4ymSguLsbFxUU9V9dRbGwszz33HGfOnKFt27ZkZWWxefNmxowZw2OPPWbv8io9s9lsXbh2/fr1/Oc//+Hs2bNkZWVRp04djh49yr/+9S/+9a9/lRnDKLZnCb179uxhwIABdOvWjS5dunDq1CnOnj1Leno6p0+fJjExkaCgIBYtWmTvkiuEkydPMnfuXPbv3098fDwFBQUUFhYye/ZsunTpUiGvGQpXckHFxcUkJiZSs2ZNnJycKCkpwWQy4eTkhMlkwmAwaFZpO4uNjWXlypX89ttvlJSUcM899zBixAicnNQxbQ/p6ekcOXKERo0a4e3tXWqfyWTi22+/Zc+ePdYlpAYPHqyfoeuspKSEF198kezsbN577z3MZjOFhYXWJwldXV0r5AXf3nbv3k1sbCwGg4E2bdoQHh5eYT9nhSs5L8tfeL///jvvvvsu06ZNo3r16uTk5ODi4nLepQr+aUCo2F5xcbF1fp5/ClF6sMA+NmzYwLhx4zAYDNSqVYuoqChat25No0aNCA0Nxc/Pz94lVlqW8LR582a+/fZbVq9ezaOPPsq///1ve5dWIZlMJhISEjh8+DD+/v7UqFEDb29vXF1drdeKivp7SuFKLujQoUP8+OOPjBgxgh07dvDvf/+bGjVq0KBBA1q2bEmzZs2oXbs2wcHBQMX9QSkvLAF2+fLlvP/+++Tn59O0aVOaNGlCnTp1KCgoYNeuXfTu3ZsOHTrYu9xKKScnhz/++IPdu3dz4sQJTp8+TVJSEmazmZo1a1KjRg2CgoLw8fHBw8ODW265RXNcXSeW30//+c9/2LRpE5mZmWRnZ1OnTh1atmxJ/fr1CQ4Opn379lSpUsXe5d6wLL+nFi5cyEcffUR+fj5+fn74+fnh5eVFUVER2dnZjBs3jh49eti73GtC4UouWV5eHv/973/5448/2LdvH0ePHiU9PR2TyYSrqysvvfSSdeC7XBuWv7z79etHcXExbdu2JTExkRMnTpCbm8vp06fp2LEjU6ZMITw83N7lVmqWC/mMGTNYvHgxEREReHt7k5mZSVJSEqdPnyYkJIRXXnlFQfg6i4uL448//iA7OxuTyURiYiKHDh0iIyODoKAg3n33Xc3OfoVMJpN1Yfn777+fvLw8xo4dS25uLrGxsaSmpgLnHpS6//77adCggZ0rvjY0KEMuyJK9DQYDHh4edOnShQ4dOnD27FkyMjLIyMiwLhzcrFkzO1db8VmePjt+/Dg9e/bk8ccfp7CwkKKiIpycnOjfvz8tW7YkNDTUzpWKxYYNG4iMjOSzzz7D0dGRoqIiUlJSGDZsGBEREURERNi7xAovLS2N7du3c8cdd+Dq6krdunWpW7eudX9xcTEnT57kxIkTODk5KVhdBQcHB+vDGd7e3hQVFXHXXXeVaVdUVFShH+JQuJIL+vstPkvI8vDwsN4KlOsrKyuLWrVqceTIEdzd3XF3dwfOBeHIyEg2bdqkMSTlgMFgICcnh4SEBO68804cHR0xmUy4uLhQs2ZNoqKiiI2NPe/4RbGtPXv28N5779GwYUMcHByYM2cOERERNGvWjHr16uHl5UV4eLh6e69Cbm4uGzduxNHRkWrVqlknaH3kkUdYvnx5mSfMK3KwAoUruURFRUUsWbKE5cuX4+XlRcOGDWnQoAGBgYEABAcH07x5cztXWTn4+PjQq1cvZsyYwdKlS3nggQcASExMtHa5S/lQUFBAgwYN+OOPP4D/9TwWFRVRVFRkXShYrq22bduyePFiAgMD+fPPPzl27BhbtmzBYDDg5eVFUFAQQUFBhIWF0b17d+rVq2fvkm84R44c4aOPPqKoqAg3Nze8vLyoUqUKXl5evPfeexQWFtK2bVuCg4PLPEVbEWnMlVyQZWDi9u3bGTFiBBEREdSqVYvjx49z+vRpcnNzKSwspHPnznz00Uf2LrfCsozfsYy5SktLY/LkyWzZsoVu3brRsGFDoqOj+f3335k4cSIjR460d8mVnuVrtnz5ct58800eeOABBg8ejKurK59++ikLFixg4MCBTJ482d6lViqWMVbHjh3j6NGjHDt2jJSUFFJTUykqKuLxxx+nc+fOejjnMhUVFREbG0t8fDwnTpwgPj6e5ORk0tPTSUpKsq6l6e3tTePGjenVq1epW7MVjcKV/COTyYTZbMbR0ZHPP/+cmTNn8sYbb3DrrbeSnJxMcXExDg4OuLm54eDgQNWqVe1dcoX0T7/ks7Oz+eKLL/jll184c+YMBoOBESNGMGDAAPWGlCNZWVnMnz+fL774guzsbGtI7tOnD4899phur19nJ06cICwsrNS2nJwcMjMzKSkpITg42HqrXa7e6dOnOXXqFIcPHyYuLs46NcP48eO5++677V3eNaNwJZdk9+7djBkzhkceeYQhQ4bYu5xKpUePHhQWFtKgQQOaNm1Ks2bNaNiwoS7KN5j09HSio6MpLCykWrVqNGvWDGdnZ3uXVamUlJRw7733cvvttzNhwoRS+06ePMmpU6do1aqVeqyuUHFxMSUlJbi7u7N06VJat2593rUDCwoKMJlMFXq8ocKVnNfIkSNJT0+nXr16NGjQgNatW/Ppp5+ye/duJk+eTK9evaxt1X1+7ZhMJtavX89vv/3GkSNHOH78OKmpqRiNRry8vGjQoAFRUVFERUVRv359DcgtZ/bt28eaNWuoUqUKDRs2pE6dOtZA5ebmRtWqVfWzc4399feT2Wxm5syZzJkzh8WLF9O6dWuSkpKYNWsWP//8M1FRUcyZM8fOFVcMjRo1YuzYsYwbNw4HBwfMZjMODg7WcYcVncKVlGE2m1m3bh3bt2/n6NGjxMfHk5aWhtFoBMDLy4sePXrQvHlzoqKiKvR98/IiPz/feusiNTWVpKQk4uLiOHDgAHFxcWRmZuLg4EDnzp2ZOXOmvcsVzvVUDR48mLS0NDw9PUlLS7MOYHdxceGmm27igw8+sHeZlc6ZM2d4+OGHKSkpoXfv3sycORMfHx8GDBhAp06daNGihf5gvAKnTp3i/fffp1atWgQEBPDSSy8xYcIERo0aZe/S7ELhSi4qOzublJQUTp06xcmTJzlw4AD79+8nISGBrKwsoqKi+OKLL+xdZqVTVFREbm4umZmZHD58mPj4eGrWrMmdd95p79IqNcuF2fIQyOOPP87QoUOJj48nKyuLjIwM0tPTcXR0LPN4uthWamoqOTk5eHt74+vra+012blzJ0OHDrWOUxw0aBA1a9YE/jdRr1yeuLg4pk2bxr59+8jKysJgMODg4EBoaCi1atWibt261KlTh4YNG1aKOREVrqQUy4Vh/fr1fPbZZwwfPpyOHTvi7u6O2WzGbDZjNBqtyxckJiZSUFDALbfcYu/SK7To6GhOnDhBnTp1aNSoEa6urgAkJydjMBg0/qocSkpK4tFHH6Vhw4a89tpr522jHpJr64033iA6OpoqVapQtWpVqlWrRmhoKNWrV2fmzJm4ubnx1ltv6efHBoxGI0lJScC5zz0mJoauXbtiMpk4fvw4p06d4syZM+Tk5DB27FgmTpxo34KvMc1zJaVYftFXrVrV+rh/3759efDBBwkJCbH+NeLs7EyVKlWoXr26nSuu2EpKSnjiiSfYunUrPj4+ODo6MnToUIYMGcI777zDt99+i6+vL1OmTKFly5b2Llf4X2AqLCykZs2a/PLLLyxbtow+ffqUeYpTweraaty4MQUFBSQnJ3P48GG2b99OUVERnp6e5Obmkp6ezqJFi4iMjCQ8PJz69eur1+oKOTo6Wnv/iouLadKkCaNHjyYwMJDs7GyKi4vJysoiKyuLGjVq2Lnaa089V/KPYmNjWbVqFd988w3u7u5MnDiRe+65Byi9LI5cOy+++CJffPEFkydPpkaNGvz000989913dOnShQ0bNjBkyBB++eUXQkJCmD17dqWYnK+8s4Srp556il9//ZXs7GwAevXqRc+ePalevTp+fn4EBQXpQn6dxcfHc/jwYQ4fPsyRI0eIjY3lyJEjAERFRbF48WKcnNTncLVWrlxJzZo1adGiRaX9Hle4kouKi4vj/fff58cff+SWW25hwoQJNGrUyN5lVXgnTpygX79+9O3blylTpli39+vXj9jYWJo1a8YXX3zBxo0befjhh1m2bFmlGMtwo0hMTCQ2NpbDhw8THR3N7t27yc7OxsXFhXr16rFw4UI8PT3tXWaFVlJSgpOT0wXXscvJyWHPnj3k5OTQtWtX3aq9CikpKcTGxlK1alV8fHxKrXFa2cayKaLLeRmNRoxGIw4ODtStW5e3336bLVu28OGHHzJ58mQefvhhOnXqRJUqVexdaoW1b98+SkpK6Nq1a6ntt956K8eOHWPQoEEA1KlTB29vb/7880+Fq3IkNDSU0NBQ7rjjDuu2uLg4UlJSKCwsVLC6DiwhadOmTUybNg0fHx/GjRvHHXfcQVFREUajEU9PT9q3bw9oDNzV+PXXX3nzzTeJi4uzbgsODqZPnz4MGjSo0o1rU7iS83J0dMTR0RH43xI4HTt2JDIykgULFjBjxgxiY2MZN26cdXC12FZ6ejrFxcXMmzePvXv3UrduXWrXrk1ycjIhISG0a9cOgLy8PAIDA0lLS7NzxWK5OJ88eZKPP/6YlJQUOnbsSIMGDahfvz4hISGkpqaW+oterh1LUNq/fz9JSUncdNNNNGrUyLpW6ubNm/H09ORf//oXjRo1UrC6TJbv999//53XXnsNBwcHpk6dSvXq1Tlz5gwbN25k0aJF7N27l6lTp5aZGb8iU7gSK8sPyp49e1i7di3Ozs74+/vj4OBASUkJGRkZlJSUYDQaKSkpYe7cuZw5c4bXX3/d3qVXSJGRkdx1110cPnyYpUuXAuDp6Ul8fDy1a9fmt99+IyIigri4OLKysvDz87NzxWI0GnFycmLNmjWsXLmSoKAg4uPjyczMpLCwkIKCAqpXr86DDz543pmrxbYst6EaNmyIwWCgf//+hIaG8uyzz7JmzRpuuukmtm/fjoeHB88995x6Ey+T5Zqxdu1a8vPzeffdd2nVqpV1f8+ePfn111956aWXePHFF5k1a1al+YwVrqSMbdu28emnn1r/7eTkRJUqVQgICMDV1RWz2UzVqlUJCgrSFAzXUPPmzYmIiCAlJYX4+HhiY2PZt28fRUVFHDx4kMmTJ+Pv74+TkxOpqak0aNDA3iVXepaejy1btlC7dm2effZZHB0dSU5OxsvLixdeeIE6derQuXNn+xZayVh+NtLS0khOTmbVqlVMmDCBMWPGMGXKFH799VcKCgoqzYXf1rZt20bTpk2pXbs28L/xVZ6envTq1Quz2cyTTz7JqlWrGDx4sJ2rvT4UrsTKcmEYNGgQZrOZr7/+mtOnT3P//fczcuRIvL29rZPD6Umn68PZ2dk6dqdDhw7W7Wlpaezbt4+YmBj2799Pw4YNadKkiR0rFcB6Kx3O3a5t3bp1qf233347Bw4c0JqC18Ffn2j29/cnICCAt99+m8aNG+Ps7MygQYMwGo24ubmRm5urheevgOUakJmZSdu2ba1PK//92nD33XezcOFC1q1bR+/evfHy8rrutV5vujpKGZ6engwdOpQnn3ySVq1a8fnnn3PXXXexZMkSgoODqVatmoLVdWQ2mzGZTBiNRkwmEwABAQHceuutjB8/ng8++IA5c+bg6+tr30LF6s477+T48eOsXbu21HYPDw/27t1boResLS8MBoP1D0YfHx+mTJlCTk4O+/fvZ9SoUXh6epKUlMS+ffuoV68egPXnSy5dVlYWVatWJSEhAScnJ+syaX9lNptp1KgRx48frzS9g+q5kvPy8PCga9eudO3alfXr1/Pxxx8zY8YMtm7dyqhRo2jVqhXu7u72LrNS+OtF4q9MJpP1YuDo6KjBuHZUUlJi/To5ODhw55138u233zJlyhRyc3Np2bIlZ86cYcWKFTRo0EA/O9fY6dOniY+Pp169etY/Orp06UKNGjUoKSmhadOmAHzzzTf8+eefvPjii/Yr9gbn4+NDp06dmD9/PkeOHLEG1b/KysoiNTUVNze3SvN7SvNcyQVZpmOwLInz+uuv4+TkxN13303Xrl1p2LChvUsUKXfMZjP79+9n1qxZ7Ny5k+LiYoqKiqhbty6vvfYaUVFR9i6xQvvwww/ZsGEDr7322gV/R+3YsYO0tDQ6deqk3sSrEBsby+jRowkNDWXmzJkEBQUB/3vAY8eOHUyYMIEuXbrw6quv2rna60PhSoD/PfVRVFREXFwc0dHR5ObmkpGRQVpaGqdOnbIuEGxxzz33MH36dDtWLWJ/n3zyCXFxcbRq1YqmTZtSt27dUrN8x8bGkpKSgp+fHzVq1NDYnuugR48eVKlShfnz51vHAfXr148JEybQqVOn875Gc1xdnXXr1vHcc89Rr149Jk6caB0jGhMTw9SpU8nOzuaNN94oMw6xotJtQQH+94vl+eefZ9WqVTg6OuLp6Ymrqyve3t6Eh4dTu3ZtOnXqRElJCd7e3tx+++32LlvE7kpKSvjjjz9Yt24dBQUFuLm5ERwcTIMGDWjZsiVRUVE0b95cY+Kuk6ysLI4fP864ceOswSozM5P9+/eTlZVVqu26devYtGkTL7zwAm5ubvYot8Lo0aMHJSUlfPDBBzz44IN4eXkREhLC4cOH8fPz49VXX600wQoUruT/WQao33333bRr1w4vLy8CAwNp0qQJTk5OFBYWYjab9QtI5G+GDBlCt27dSElJISkpifj4eOLj40lISODTTz+loKAAd3d3qlWrRrNmzZgwYYJWNriGDh48iNlsJiQkxLotNTUVBweHUhMeFxUV8dtvv7F582b9XrORu+++mzvuuIMNGzawa9cuMjIy6NSpE7169ap087opXEkpHTt2PO92yy8ly5NrlnFYIpVdlSpVqF27tnWOHzi3Xl16ejonT57k6NGjHDlyhISEBNLS0hSsrrFDhw4BlHrc//jx4/j6+pYKV2fPnuXEiRNUq1YNqHxr310LRqMRd3d3evXqRbdu3SgpKam0Y9kUruS8/ukXjcFgKDWXj0hlZ1keKj09nRMnTuDo6EjTpk3x9PSkVq1a1nXrCgsLycnJsXO1FV96ejrOzs4UFhZatyUlJeHr61vqKc2MjAwSEhK46aab7FFmhfTXa4OLiwsuLi6VNrQqXMl5VcYfBpGr8c033/Dmm29SpUoVnn76aQYMGEBSUhIpKSmEh4fj5+endTivg99++43i4mLmzp3Lzp07adiwIX/88QcuLi4EBARY2506dYr09HRatGgBoJ74a6SyXksUrkREroLl4uHu7o6bmxvPP/88ffr0Yffu3cyYMYPo6GiMRiMvvfQS999/v52rrfimTJlCdHQ0+/fvZ9euXaxcuZKCggIAXnzxRZo3b06DBg345ZdfcHBwoHnz5oDCldiWwpWIyFWwXJSbNGlCQUGBdQzPiy++SF5eHm+++SaLFy9m2bJldO7cmeDgYHuWW+E1btyYxo0bW/9tNpuJiYlh+/bt7Nu3j19//ZWvvvqKgoICxowZc95JL0WulsKViIgNhIeH4+TkxC+//IKTkxMHDhxg3rx53HLLLcTGxrJo0SKtKXidWFYvsIwRbd68OU2bNsXR0ZGSkhLy8vLw8PDAbDZX2ttWcm0pXImIXAXLgHZnZ2c6derEggULWLduHaGhodxyyy0UFhaSmpqKk5MT/v7+9i63UnBwcCgTmgoKCti/fz81atQoNU2DyLWgcCUichUsT0h5eHgwdepUgoODKSwspFevXgDs27ePrVu30rZtW3uWWWlZJkg+fPgwr776KoMHD+a+++6rtE+xyfWhcCUicpksF+xdu3Zx9OhROnXqREBAAMHBwUyePBmj0Wid32fz5s04ODgwatQoO1dduZ06dYojR44QGhpq71KkElC4EhG5TJZw9d1337F582aaNGlCQEAAZrO51IS7BoOBhx56iIceekiTh9qJ5YGDU6dOYTQaadCgAVB5pwiQ60PfXSIil8lyYd6xYwfh4eE0bNgQOHchN5lMGI1GSkpKAHjnnXfYvHkzRqPRbvVWdsXFxaSkpODg4KCFs+W6UM+ViMgVSE9P5+jRo1SvXp39+/dTrVo1/P39rcHLMhZr8eLFODs7061bN3uWW6k5OzszYMCAUlM0iFxLClciIpfBcrvv4MGDlJSUsG/fPh577DH8/PwIDw8nLCyMGjVqUKdOHesSLDVq1NBtqOusqKiIkydPkpqaiouLC6GhoXTr1o3Tp0/j6+uLi4uLvUuUCkzhSkTkMljC1e7du3F3d2fgwIEUFBQQExPDjh07+PnnnzEYDPj4+FBSUoK3t7cmDr2OLFNjLFiwgLlz53L27FmcnZ3x8fGhevXqVKlShSpVqvDwww/TrFkze5crFZTClYjIFdi9ezchISEMHjwYPz8/4FxvyYkTJzh48CBHjx5lw4YNGI1GnJz0q/Z6sQxg/+qrr6hduzZTpkwhLy+PmJgYjhw5QlpaGiaTCW9vbztXKhWZfuJFRC6D5fbevffei8FgsD4daDKZcHFxoX79+tSvXx+Apk2b8uyzz2pm9uvI8vVp3bo1MTEx1t6pdu3a2bMsqWQ0CEBE5Ap06dKFLl26WOezslzUzWYzZrPZus1kMlGjRg271VkZlZSUcPPNN3P06FGmT59u73KkEjKYLb8FRETkqhUWFlJcXIynpycAp0+fJigoyM5VVQ5/ndz19ddfJzExkbS0NLp160afPn2oXbs2fn5++Pr62rtUqeAUrkREbCQzM5OPP/4YNzc3xo8fb73Yy/UVFxfHunXriI+P5/jx48THx+Pp6UlAQAB+fn4MGjSIW2+91d5lSgWmMVciIlfJEqLS0tL46aefiIyMBNBgdjupW7cu48ePByArK4vjx4+zd+9ejhw5Qm5uLj4+PgAKv3LN6KdeRMRG0tPTyczMpEWLFgC6cNtJTEwMf/75J7fccgt16tShefPmNG/eHKPRSFFREe7u7oC+PnLtKFyJiFwlSw/IyZMnycrKsj4tqIv39ZeXl8fUqVOJjY3lP//5D15eXtSoUQN/f3/y8vIoKiriyy+/1BOcck0pXImIXCXLk4KNGjWib9++NG3atNR2ufZMJhMODg4cOHCA2NhYJk2aRJs2bdizZw9paWlER0dz4MAB3nzzTQUrueYUrkRErkJ6ejpGo5HAwEAaNGjA5MmTrdMzyPWXkJCAo6MjoaGhtGjRgiZNmuDi4kJ0dDRPPPFEqSkz1LMo14r+rBIRuUyWh6yTk5N56aWXeO6554BzPVW+vr4cPHiQmJgYe5ZY6VhCU+3atXFxcSE2NhbA+kCBk5MTxcXFHD58GPjf11DkWlC4EhG5TCaTCYCVK1fyxx9/0Lt3b+Dc8jcAK1as4LHHHiMnJ8duNVZWzZs3p2vXrsydO5elS5eSm5tLbm4u33//PTk5OURERAAaDyfXlm4Liohcoe3btxMUFESbNm2A/12wa9WqxdmzZ4mJiaFDhw72LLFSevLJJzl16hQvvfQSH330ER4eHhw7doxevXoRFRUFKFzJtaVwJSJymRwdHYFzawcuWbKErKwsgoODrftdXFzIzs62ztIu105OTg6JiYk0atTIui0wMJBFixaxbds2du/eTUZGBv3792fIkCHWtSBFriXN0C4icoUSEhIYPXo0JSUlvPrqq7Rr14709HQmTJjAqVOn+O6773Bzc7N3mRXaDz/8wPTp05k3bx6enp5s3ryZRo0aUbduXet8ViLXm8KViMhViI2N5YknnuDYsWPUqVOH4uJiTp48yQsvvED//v3tXV6Fd+bMGZKSkmjevDlbtmzh6aefJjc3l4CAAMLCwggPD6dmzZrUrl2bli1b4uXlZe+SpRJQuBIRuUpGo5HVq1fz22+/4eDgQOfOnenWrZse97/O0tPTOXjwIIcOHeLo0aPEx8eTmZlJdnY2Dg4OPPPMM9x+++32LlMqAYUrEZHLYAlMlgt5YGAgtWvXto7DAiguLsZkMml8zzW2detWfH19adCgwXknBs3IyCA5OZnk5GTy8vJo3749/v7+dqhUKhuFKxGRy2CZCfy9997jk08+ISAggNDQUKpWrYqnpycuLi7k5OQwatQo6zI4Ynt5eXl069aN1NRUvL29qV+/Pm3btqVNmzbUqVOn1AMGItebwpWIyBXo0KED9evXp2XLliQnJ1vnU9q6dSsdOnTgzTffJCAgwN5lVmgnT55k586dHD58mMOHDxMXF0dKSgohISFUq1aNgIAAqlWrRnBwME2bNqVVq1b2LlkqCU3FICJymdLT08nKyiIqKooJEyZgNpvJyckhLS2NMWPG0LdvXwWr6yAkJITq1avj4ODApk2bmDZtGiEhIbRu3Zr8/HxOnjzJ2rVrARgwYACtWrWy9jyKXEsKVyIil6mwsJDatWsTHR0NnBvQ7uXlhYODA7Vq1WLZsmXcfffddq6ycrCEpR07dpCRkcGsWbO46aabyM/Px2g0Mn36dHbu3Ml9990HaPJQuT4U30VELoPJZKJ69ep0796d6OhovvzyS+v6dQkJCRw5coSqVavaucrKwxKWDhw4QEhICLVr1wbA1dUVT09PWrduTXJyMqdPn7ZnmVLJqOdKROQi/jqlguWW0r333svevXt54YUX+OKLLwgMDGT37t24u7vTt29fe5ZbqVie0mzevDmffvopZ86cITAw0Lowc2pqKgUFBVSvXh1Qz5VcHxrQLiJyCXJzc4mJieHMmTOEh4fTrFkzioqK+Prrr4mOjubs2bP4+/tz9913065dO13Er7OEhATGjh2Lv78/Dz/8MHXr1mXnzp1MmzaNOnXq8Nlnn+Hi4mLvMqWSULgSEbmIo0ePMmHCBI4cOYKrqyu+vr6MGDGC4cOHYzAYKCoqIjc3Fz8/P3uXWqlt2bKFGTNmcOTIEUwmEyaTiebNmzNlyhQiIyPtXZ5UIgpXIiIXcOrUKZ566imOHj3K66+/TnBwMPPnz+e7777jk08+oV27dvYuUf4mNjaW1NRUXF1dqVevHn5+fnpKUK4rjbkSEbmALVu2sGfPHp555hluvfVWAB599FF27drFkiVLaNeuHUajsdQM7XJ9WMbCJSQksG7dOlJTUwkJCaFu3br4+fnh4OBASkoKzs7OeHp62rtcqUQUrkRELuCPP/4gKCiIqKgo67aQkBCaNWvGiRMnyMrKwsfHx34FVmKWcPXWW2+xceNG/P39yc3NJSsrCwcHBxwdHQkLC2PGjBk0bNjQ3uVKJaJwJSJyAfn5+eTk5PD999+TlJRE9erVadSoEcnJyXh5eVFSUgJgfTpNA9mvH8ttvp07d9KyZUvmzJlDUVERaWlppKSkcPr0aVJSUqhWrZqdK5XKRuFKROQCevXqRWZmJl9++SWffPIJrq6u1K1bl127dtGhQwcyMjLw9fXVbUE7MZlMDBs2jK+++oq0tDSCg4Px8PCgZs2a9i5NKjENaBcRuUTJycns2rWL3377jePHj7N//36ys7Px9vamZs2atG3blscff1wDp68Dyy3BtLQ0Fi9ezLx587jjjjt44YUX9NSm2J3ClYjIBRiNRoAyPVMmk4n09HROnDjB4cOHOXToEA4ODkyZMsUeZVZaGzZs4N133+X06dNkZmYSGhrKwIEDqVevHr6+voSFhSlsyXWncCUichksTwYWFBSQlJSEn5+fLt7XWUFBAQ4ODri4uJCdnc2+fftISEjg0KFD/P7778TFxVmXKXrppZe4+eab7V2yVDIKVyIil8EyX1J0dDRPPfUUw4YNY9iwYaWWyJFra/ny5eTl5TFw4EBcXV3L7M/NzSUuLo6jR4/Svn17goOD7VClVGYa0C4ichksASo9PZ3U1FRq1aoFnAtdGtR+7RUUFLBgwQKqVq3K8OHDMZlMmM1ma7h1cHCgSpUq1K9fn2bNmtm7XKmkNOpSROQyWMJVYmIiBQUFNGrUCCg7JkuujWPHjpGSkkKrVq0ArPNZOTk54ejoiMFgID09nfvuu4/NmzfbuVqprNRzJSJyGcxmMyUlJWRnZ+Pu7q45lK4TS8/Uvn37OHv2LCkpKezYsQN/f3+CgoLw8PDAYDDg6OhIbGwshw8fJjMzs9RrRa4XhSsRkctgMBhwdnamZ8+ehIaGAlBUVISTk5OmYLiGLLddd+3aBcCaNWv4+uuv8fHxISwsjPr161O3bl3atm3Lxo0b8fPzIyQkxL5FS6WlAe0iIpfo4MGDxMbGEhgYSN26dalatapuB14nlgcJevToQUhICM899xxpaWlER0dz4MABjhw5QnJyMnl5eRiNRpo2bcr06dOpW7euvUuXSkg9VyIiF2CZeuGTTz7h888/x2w24+bmhqOjIw4ODhQVFVGlShWeeeYZWrdube9yKyxLr6CTkxONGzemZs2a1K5dm9atW1NcXExeXh6ZmZmkp6fz4YcfkpaWhoeHh52rlspK4UpE5AIsY3VWrFiBn58fw4cPp6CggMTERM6ePUteXh5ms1mLN18HJSUlTJw4kfr16+Pk9L/Ll7OzMz4+PtZbhOHh4Wzbtg1/f387ViuVmcKViMgFWHpM6tevT2xsLL179y61Pz8/H0dHR1xcXOxRXqXi5OREly5dLtjGbDbTtm1bsrOzcXV11WB2sQuNuRIRuQRHjx7loYce4u6772b48OHqFbGT84WlvLw8kpKSqFatGp6enhQVFXH27FkCAgLsVKVUdnq0RUTkH5hMJgA2bdpE3759SUpKYs6cOcyaNYujR4/aubrK6a/BytI3cPjwYSZMmMDq1asBcHFxUbASu9JtQRGRf2C5JRgZGcmzzz7L8ePHOXz4MGvWrOGLL77A19cXLy8vxo0bxz333GPnaiuv5ORkEhMTCQsLA/73EIKIvShciYhchJ+fH/fffz8AZ8+e5eTJk8TGxnL06FHy8/MJDw+3b4GVlKUX6+TJkxQWFlK/fn1As+WL/SlciYhcxP79+9mwYQMtWrSgVq1ahISEUL9+fRwdHcnMzMTb29veJVZaRUVFZGZm4uHhQVBQkL3LEQEUrkRELqiwsJCXXnqJQ4cOERgYiJeXl3XJmyNHjuDp6cnSpUv1tKCduLi4cNNNN1GlShXgf5ONitiTwpWIyHlYnko7ePAgu3fvZuzYsTRo0IDdu3eTmZlJQkICp06dYtq0aQpW14klOMXExLBy5UqKiooYMmQIHTt2pGPHjgAKVlIuKFyJiJyHJVwlJibi5OREREQE3bp1o2fPngDs3buXCRMm4ObmZudKKw9LuPrggw84cOAA9erVIz8/H9AgdilfFPFFRM7D0gMSFBSEu7s7v//+e6n9RqMRo9HI/v377VFepWQJTwUFBdx9991MmTKFiIiIUvtEygOFKxGRv7HMn2Q2m2ndujU333wzS5YsYd68ecTFxVFQUMDWrVvJyMigUaNGdq628rA8HXjzzTezY8cOateujaurq52rEilLtwVFRP7GchG3/H/q1KmYzWYWLFjAhg0byM/P5+DBg3Tv3p02bdrYs9RKx7Lc0L59+5g9ezZ9+/bF09MTDw8PnJ2d7V2eCKDlb0RESsnJyeHPP/+kVatWeHh4WLenpaWxadMmYmJiKC4upmXLlnTr1g1PT087Vlv5bNu2jQcffNDau9iwYUNCQkKoU6cOdevWpU2bNoSGhtq5SqnsFK5ERPjfAPZff/2V999/n5kzZ+Lt7c3evXvx9PSkQYMGugVlZ39dV/DEiRPs27ePP/74g9jYWI4fP05aWhoTJ05k7NixWrBZ7ErhSkTkL5KSkoiJiaFr1658//33PP7447i6ulKtWjUaNmxIREQE9erVo06dOtSpU8fe5cpfFBQUkJ+fj5+fn71LkUpO4UpE5AISExP5888/iYmJYd++fcTHx5OVlUVxcTHTpk2jX79+9i6xUvnzzz+ZNm0aVatWZfr06Xh7e7Nx40a++eYbpk6dir+/v3qtxO40oF1E5C8scynl5+djNBoJDQ0lNDSUHj16kJeXR0FBAenp6RQUFFCrVi17l1up5OXl8cwzz1BUVERhYSGbNm2iV69eVKtWjfXr13PTTTcxaNAgBSuxO4UrEZG/cHBwwGw2884775CcnEzbtm0ZPHgwTk5OeHt74+7urjXsrjNL4LWMrZoyZQpGo5H58+fTq1cvQkJCaNSoEdu3b2fQoEH2LldE4UpE5O9OnjzJwoULCQwMpGXLlgDExMTw7bffUlRURM+ePWnbtq2dq6x8EhIScHJyokGDBhQXF5OXl0dOTg7Z2dmYzWby8vIArS8o9qdwJSLyN87OzjRv3pwaNWowYsQIYmJiePLJJ8nMzMTZ2ZkNGzYwb948GjdubO9SKwVLUKpduzaenp6sX7+esWPHEhgYyK5du/D29iY5OZlOnTrZuVKRcxSuRET+Jjg4GE9PT7KysigpKWHp0qUUFxezYsUKsrKyGDx4MNu3b1e4uo7MZjPNmjVj6NChzJo1i/j4ePbv388vv/zCoUOHcHNzo3PnzgAacyV2p35TEZG/MJlMAISHhxMdHc3MmTP55ZdfGDhwICEhIWRmZgJowebrzGAwYDKZGDduHHPmzKFKlSpUq1aNVatWER8fz6uvvkqzZs2sbUXsST1XIiJ/YbkF9cADD7B582Y+/vhjIiIi6NmzJwDR0dEUFxdbFwyW68fytenUqRM33XQTSUlJFBYW6msh5Y7muRIR+QeFhYXs27eP4OBgQkJCyMnJoUePHtSpU4e5c+dqxvbrKD8/n8OHD3PgwAGMRiMGgwFPT08CAgLw9/cnPDxcvYlSbqjnSkTk/5nNZuuadQaDAVdXV+vTgiaTidzcXO644w6GDx+uYHWdGI1GHB0dWb16Na+88golJSV4eXnh7+9Pfn4+WVlZFBYWMmjQIOsC27otKPamnisRkcugx/yvL0u4evTRR9m2bRvvv/8+tWrVIjExkdzcXIqLi6lSpQp16tQhODjY3uWKAOq5EpFKztLTcfz4cfbv309+fj4eHh44OTmRlZVFamoqWVlZODs7c+bMGZKTkxk2bBi33XabvUuvFBwdHQFo3bo127dvp1q1atb/RMorhSsREWDWrFn8/PPPmM1mXF1dKSgooKSkBKPRSI0aNaztatSooRna7SAsLIzs7Gw+++wzevbsiYuLC05OTnh6elK1alU8PDzsXaKIlW4LiogAx44d47HHHiM2Npbx48fTo0cPNm/ezH/+8x/effdd6tevT2hoKC4uLvYutdKw9CoeO3aM3r174+zsTF5eHs7OzgQFBeHj44OLiwuOjo60adOGiRMn2rtkEUA9VyIiwLnZv1966SVmzJjB6tWr6dixI7Vr18bBwYF69epRp04de5dYaaWnp+Ps7My///1vhg0bxq5duzh+/DjJyclkZmaSl5dHQECAvcsUsVLPlYjIX+zfv59nnnmGtLQ0brnlFtasWcM777xDly5dNJjdTvLz85k8eTLJycnMnz8fT0/PMm2Ki4txdna2Q3UiZem3hIjIX0RERPDpp5/SuHFjvvnmG5ydnSkoKABQsLrOjEYjAKtXr8bT05N9+/Yxbdo0Dh8+TF5eHn/tG1CwkvJEPVciIn9hefQf4OWXX2bJkiU0b96cp556iqioKOs+uX6ee+45fv31V/Ly8sjPz8fHx4eIiAiaNGlCvXr16NGjh+Ydk3JF4UpE5G8sA6lPnz7NqlWrWLhwISaTiYkTJ9K/f39NUmkHSUlJmEwmioqK+PPPP9m0aROxsbGYzWa+/fZbhSspVxSuREQuoLCwkJiYGObOnUtMTAxr167V4OnrxGQyWce5ne+WrMbASXmlcCUicokSEhKoWbOmvcuolIqKikpNg5Gbm0taWprmuJJySeFKROQi1ENyfVhux8bExPDbb7+RkZGBwWDAxcUFo9FIRkYGKSkpGI1GcnNzyc3NZfz48dx5551aU1DKFc1zJSJyEQpW19eCBQtYu3Ytzs7OhIWFUVhYyJkzZ8jPzyciIoIqVapY1xOsV68egIKVlCvquRIRkXKloKCAcePGsXXrVkaOHMno0aPZtm0bjz/+OAsWLKB+/fr4+/vbu0yRf6Q/x0REpFxxc3Nj2rRp9O7dmxUrVrBp0yZcXV0xGAx4eHhYg5XJZLJzpSLnp9uCIiJS7gQHBzNp0iSKioqYNm0azZs3x9nZmZMnTxIZGVlqPjKR8kY9VyIiUi5Vq1aN//znP9x1111s3rwZR0dH8vLyABSspFzTmCsRESmX/vqU5kcffcS7775L1apVefTRR7nnnntKTc0gUp4oXImISLllmWKhoKCAX3/9lY8//pjDhw8zYMAAJk2apDmupFzSmCsRESm3LFMsuLm50a1bN5o0acLSpUvZsmULRUVFCldSLqnnSkREbjhZWVn4+PjYuwyR81K4EhGRG4ZmYpcbgZ4WFBGRG4aCldwIFK5EREREbEjhSkRERMSGFK5EREREbEjhSkRERMSGFK5EREREbEjhSkRERMSGFK5EREREbEjhSkRERMSGFK5EREREbEjhSkRERMSGFK5EREREbEjhSkRERMSGFK5ERP5m7NixzJ07l/j4eB5//HHatm1L165dyczMBODIkSP861//omXLlrRr144XXniB9PT0Usf4448/uPvuu4mKimLIkCGsX7++1P4zZ87w6KOP0rJlS1q3bs2DDz5ITEzM9TpFEbmGDGaz2WzvIkREypPbb78dZ2dn0tLSMBqNNG3alB07djBz5kxCQkIYMWIEeXl5NG3alJycHI4dO8Z9993HK6+8AsDx48fp27cvDg4ONGnShIMHD5KZmcnatWupW7cu+fn53HvvvRw9epSIiAgAYmNj8fHxYePGjbi4uNjz9EXkKjnZuwARkfLo+PHjtGjRglmzZlFYWEiXLl3IysrirbfeAmDRokW0adOGEydO0K1bN9q1a2d97SuvvEJJSQnLly+nUaNG5ObmsmjRIkJDQwFYuHAhcXFxTJ8+nT59+gAwa9YsZs+eTUZGBsHBwdf9fEXEdhSuRETOw93dnVmzZhEYGPh/7dzPK7R7GMfx9zTlZ0ORFWUjRtJY+FnSZDFZiSysxlK2ysbOhhBJsfCj+ANsWFhbzJYaJVE27EQjUxhl5ixOZ07Pw+JZ3Jw6vV/L677vq67dp+v77ebt7Y26ujqqq6u5u7tjdnaWrq4uAB4eHgCIRCLA30eGqVSKZDJJNBoFoLKykqmpqWLvo6Mjenp6GBkZ4f7+npWVFQ4PD+nr6zNYSf8D3rmSpC8MDAxQV1cHQFlZGalUinQ6DcDY2FjxvVAo9Mt3JycnAIyPj3/Z9/X1lZubG3p7e1ldXSWRSHB8fEwymWRzc/MbJpH009xcSdIXwuHwp1o2m6Wqqqq4pYJ/N1b/XF+9vb2lvLycpqamL/s+Pz9TKBTY2Nggn88zNDTE9PQ0jY2N3zCFpP+C4UqS/lAkEiGbzZLL5SgtLQWgtrYWgEwmA0BJSQnv7+/kcjnKyso+9aioqACgra2Nubk52trais8KhQKZTIaamprvHkXSN/JYUJL+UEtLC4VCgYODg2Lt4uICgLOzMwA6Ozv5+PhgfX2dfD4PwOPjI8vLy9zd3RGJRIhGozw+PhaDFsDb2xvz8/MMDw//4ESSvoO/YpCk3wwODhKLxVhbW/ulns1mSSQSPD09EYvFeH9/L4ar6upqUqkU4XCYZDLJ6ekpDQ0N1NfXc35+zuvrK1tbW8TjcVKpFJOTkwC0t7cTCoW4urri5eWF0dFRFhcXf3xmScFxcyVJv2lqaqK5uflTPRKJsLe3R1dXF5eXl2SzWWZmZtje3qa8vJxMJkM4HGZ3d5eJiQlyuRzpdJqOjg52dnaIx+MA9Pf3s7+/T3d3N9fX11xdXdHa2srS0hILCws/PK2koLm5kiRJCpCbK0mSpAAZriRJkgJkuJIkSQqQ4UqSJClAhitJkqQAGa4kSZICZLiSJEkKkOFKkiQpQIYrSZKkABmuJEmSAmS4kiRJCpDhSpIkKUCGK0mSpAD9BSa+cbWLjzIn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ounded Rectangle 3"/>
          <p:cNvSpPr/>
          <p:nvPr/>
        </p:nvSpPr>
        <p:spPr>
          <a:xfrm>
            <a:off x="6172200" y="381000"/>
            <a:ext cx="2667000" cy="6172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a:solidFill>
                  <a:schemeClr val="bg1"/>
                </a:solidFill>
                <a:latin typeface="Arial Rounded MT Bold" panose="020F0704030504030204" pitchFamily="34" charset="0"/>
              </a:rPr>
              <a:t>Number of males is way more than number of females</a:t>
            </a:r>
            <a:r>
              <a:rPr lang="en-US" sz="2400" dirty="0" smtClean="0">
                <a:solidFill>
                  <a:schemeClr val="bg1"/>
                </a:solidFill>
                <a:latin typeface="Arial Rounded MT Bold" panose="020F0704030504030204" pitchFamily="34" charset="0"/>
              </a:rPr>
              <a:t>.</a:t>
            </a:r>
            <a:endParaRPr lang="en-US" sz="2000" dirty="0" smtClean="0">
              <a:solidFill>
                <a:schemeClr val="bg1"/>
              </a:solidFill>
              <a:latin typeface="Arial Rounded MT Bold" panose="020F0704030504030204" pitchFamily="34" charset="0"/>
            </a:endParaRPr>
          </a:p>
        </p:txBody>
      </p:sp>
      <p:sp>
        <p:nvSpPr>
          <p:cNvPr id="3" name="AutoShape 2" descr="data:image/png;base64,iVBORw0KGgoAAAANSUhEUgAAAesAAAHxCAYAAABNvpRcAAAAOXRFWHRTb2Z0d2FyZQBNYXRwbG90bGliIHZlcnNpb24zLjUuMiwgaHR0cHM6Ly9tYXRwbG90bGliLm9yZy8qNh9FAAAACXBIWXMAAA9hAAAPYQGoP6dpAABE0ElEQVR4nO3dd3hUZeK38XtSSSONBAglIaFDaCJKWUDFNRRBkF50pak/WaoulhVBXVYQXF0QQaQ3hTUUQUQQpS1IU0BIQEINJSSkkWSSTDLz/sGbWWMCQgjkkHw/1+W1y8wzZ56Zi+GeU+Yck81msyEiIiKG5VDSExAREZGbU6xFREQMTrEWERExOMVaRETE4BRrERERg1OsRUREDE6xFhERMTinkp5AWfTTTz9hs9lwdnYu6amIiEgJsVgsmEwmmjZt+odjFesSYLPZ0LloRETKttvpgGJdAvLWqMPDw0t4JvcHq9XK0qVLWb58OZcvXyY4OJjnnnuOp556Kt+4nTt38sYbb/CPf/yDNm3aALBw4ULee++9G34oTCYTI0eOJDQ0lHHjxpGTk3PDefTq1Yt3332Xl19+ma+++qrQMY8//jgzZ84s2gsVkTLlyJEjtzxWsRZDM5vNjBo1im3bthEQEECjRo04fPgw48ePJy0tjYEDBwLXozx16lRyc3OxWCz2x9euXZv27dsXiLXFYmHXrl2YTCZatGiBh4cH7du3LzTWO3fuJCcnhxYtWgDg6+sLQMuWLXF1dbWPc3Nz489//nOxvwciIoq1GNr8+fPZtm0bgwcPZuzYsTg7O3Px4kW6d+/OqlWrGDhwIFu2bOGf//wnvr6+JCUl4ejoaH98q1ataNWqVYHlTpkyhV27dvHCCy/QvHlzAD7++OMC45YuXcoPP/xAt27d6Nq1KwDlypUD4KOPPsLb2/tuvGwRkXwUazG0nj170rx5cx566CH7bUFBQQQEBNh3JzRt2pR33nmHChUq8OKLL+LgcPMfOURFRbFw4UIaNGjASy+9dMNxcXFxTJ8+ncqVKzNhwgT77SkpKTg7OyvUInLP6KdbYmgVK1bMF2qAX375hZiYGOrXrw+Av78/vXv3Jjs7G/jfmu+NTJ8+HavVysSJE3FyuvH31VmzZpGRkcGrr76Kp6en/farV6/i7+/PihUr6N69O02bNqVNmzbMmDEDq9Va1JcqInJDirXcV6KionjppZdwdHRkyJAh+e5LSkoC/rdPuTDHjh1jx44ddOjQgUaNGt1wXEJCAl9++SX169fniSeeKHDf5cuXmThxInFxcTRp0gRHR0dmzpzJZ599dgevTkSkcIq13DeWLVtGnz59SElJ4cMPPyQ4ODjf/YmJiQD4+fndcBlLly4FKBD63/viiy+wWCwMHjwYk8lU6PP06NGDH374gQULFrB582YaN27M4sWLb3pEuYhIUSjWYnh5R4S//fbbhIWF8eWXX9KhQ4cC45KTk3FycsLHx+eGy/nmm2+oU6cOzZo1u+lzrl27Fj8/vwJr1QAhISFERETw7rvv4uLiAoCLiwu9e/cmPj6ec+fO3f6LFBG5CR1gJoZms9l46aWX2LVrV74jwguTkZGBh4dHgTXhPFu2bCE9PZ1+/frd9DkPHjzI2bNnGTZsmD3GvzV37txCH1exYkUA4uPjCQ0NvelziIjcDsVaDG3Hjh3s2rWLvn37Mn78+JuONZlMNww1wJo1a3B3d+fJJ5+86XLWrFkDQJ8+fW5rrpcvXwau/95aRKQ4aTO4GNqePXsA+Otf//qHY728vEhPTy/0vvj4eHbv3k3btm3zHdn9e9nZ2XzzzTeEh4dTrVq1QsdkZmYWeka09evX4+zsTM2aNf9wriIit0Nr1mJoycnJODs7M3v2bC5fvmw/O5mPjw/t27enY8eOxMbGsnz5cvbt24fFYmHSpEn8+c9/pmXLlvblrF+/ntzc3EL3df/WDz/8QEpKyk3HdezYkWbNmjFlyhScnJyw2WzMmTOHPXv20K1bN9zd3YvnxYuI/H+KtRhavXr1iIyMZMmSJQXui46OpmPHjuzfv5+FCxeSm5sLwPLly3F2ds4X602bNuHu7s6jjz560+fbtGkTJpOJzp0733DMww8/TGRkJPv37ycsLIwzZ85w4cIFqlWrxt/+9rcivlIRkRtTrMXQBg0axKBBg2465qmnnipwUY/f8/T05Nlnn8XDw+Om4zw8PHjyySdvuAkc4J133qFq1aqsXr2avXv34ufnx4ABAxgxYsRNfzYmIlJUJpuu1XjP5V1pRVfdEhEpu26nBTrATERExOAUaxEREYNTrEuBXKv2ZMi9ob9rIiVDB5iVAo4OJsZ8EE9MrKWkpyKlWFhVZ/41NqCkpyFSJinWpURMrIWjp7JLehoiInIXaDO4iIiIwSnWIiIiBqdYi4iIGJxiLSIiYnCKtYiIiMEp1iIiIganWIuIiBicYi0iImJwirWIiIjBKdYiIiIGp1iLiIgYnGItIiJicIq1iIiIwSnWIiIiBqdYi4iIGJxiLSIiYnCKtYiIiMEp1iIiIganWIuIiBicYi0iImJwirWIiIjBKdYiIiIGp1iLiIgYnGItIiJicIaL9cWLFxk3bhzNmzenZcuWvPbaa8THx9vvT05OZsKECbRq1YpGjRrRu3dv/vvf/xZYzsqVK+nSpQvh4eE88sgjzJgxA4vFkm/M8ePHGTZsGM2aNeOBBx7gpZde4vz58/nGmM1m3n//fdq1a0d4eDhdu3Zlw4YNd+fFi4iIFMKppCfwW4cOHWL48OFYrVY6depEWloaa9asISoqijVr1pCens6gQYM4c+YMEREReHp6sn37doYNG8aiRYto3rw5AP/+97/5+OOPadq0KQMGDOD48ePMnDmT+Ph43n77beB6qPv164ebmxtPPfUUGRkZbN68mf79+7Nu3Tp8fX3Jzc3lhRdeYO/evTz++OMEBgby448/MnbsWGw2G126dCnJt0tERMoIQ8U6MjKS0NBQPvjgAypXrgxAaGgoM2bMICEhgSVLlnD69GkWL15Ms2bNALh27Ro9e/bkX//6F8uWLePUqVPMnj2bAQMGMGHCBPuyp06dyoIFCxg8eDAhISFMnDgRHx8fVq1ahb+/PwDPPfcc3bt3Z/HixYwaNYrIyEj27NnDhx9+SMeOHQHIzs7mL3/5C//617+IiIjAyalob6HNZiMjI+NO3i4ATCYTbm5ud7wckVtlNpux2WwlPQ2R+57NZsNkMt3SWEPFetKkSQVuS09Px8XFBT8/P9asWUPnzp3toQbw8vKiV69evP/++yQlJbFu3TrKlSvHmDFj8i1n6NChzJs3j61bt9KhQwcOHjzI5MmT7aEGqFOnDm3atGHLli2MGjWK1atX8+CDD9pDDeDi4sKgQYMYPXo00dHRNGzYsEiv1WKxEBUVVaTH/pabmxv169e/4+WI3KrTp09jNptLehoipYKLi8stjTNUrH/v559/ZsWKFXTu3JnU1FQuX75My5YtC4wLCQkBIDY2lujoaMLDw/Hy8so3xs/PDy8vL/sYgFatWhVYVnBwMPv27QMgOjqaIUOG3PT5ihprZ2dnatasWaTH/tatfisTKS41atTQmrVIMTh58uQtjzVkrG02G4sWLWLatGnUqFGDV155xX5wmI+PT4Hxed9MrFYrFosFb2/vQpfr6upKbm6ufVmFjcsbA9fXfv/o+YrKZDLh7u5e5MeLlBTtdhEpHrezsmW4WCcmJvLyyy+za9cu+vTpw6uvvoq7uzs5OTk4ODiQnJxc4DEJCQkA+Pr64u/vz+XLlwuMycnJITk5GV9fX/z8/IDrR5b/PpgJCQn4+voC4O/vT1JS0k2fT0RE5G4z1E+3srKy6NevH1FRUcyfP5+3337bHlMnJyeqVKnCkSNHCjxu3759uLu7U6VKFYKDg4mKiiInJyffmIMHD5KTk0Pt2rXtm7FvtKxatWoB1zeJ//LLL4WOAYplM7aIiMgfMVSsV6xYwfnz55kzZw6tW7cucH9ERARr167l0qVL9ttiYmL4+uuvad++PY6OjkRERJCamsry5cvtY3Jycvjkk08oV64crVu3pnLlyjRu3Jh58+bl++11ZGQksbGxPPbYY/bn2759O0ePHrWPSUhIYMWKFTRu3JiAgIC78TaIiIjkY6jN4IcOHaJRo0Y0atSo0PsHDRrEqlWr6NGjBx07diQnJ4eNGzfi4ODAiBEjAAgLC6NLly5MnjyZffv2UbVqVXbv3k1UVBSjR4+276ceMWIEw4cPp3v37vzpT3/i4sWLbN68mVq1avH0008D0K1bNxYsWMCgQYPo1KkT5cqV45tvviE5OZkPPvjg3rwpIiJS5plsBjqsc8iQIRw8eBBXV1f7vmJnZ2dq167Np59+SoUKFYiJiWHKlCns378fm81GkyZNGDduXL6jsrOzs5kxYwZr164lMTGRqlWr0r9/f5555pl8z/f9998zc+ZMfv31V9zd3Wnfvj0vv/wyFSpUsI+Ji4tjypQp7Ny5k6ysLOrVq8df//rXQtf8b1Xe5vfw8PAiL+P3uo69yNFT2cW2PJHfaxDqwroPgkp6GiKlxu20wFCx3r9/Pzt27Chwu4eHB3/5y19u+fdoRqdYy/1IsRYpXrfTAkNtBm/evLn9lKEiIiJynaEOMBMREZGC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MG+uEhASGDBnC3//+95KeioiISIkyZKwPHz5Mjx492LlzJ9nZ2QCkpaXRtGlT6tSpU+C//v3753v8vn37GDhwIE2aNOGhhx5i/PjxXL16Nd+Y5ORkJkyYQKtWrWjUqBG9e/fmv//9b4G5rFy5ki5duhAeHs4jjzzCjBkzsFgsd+/Fi4iI/I5TSU+gMAsXLqRSpUo4OTnh6OgIgKenJ+XKlSM4OJh27drZxzo7O/Pggw/a/7xr1y6GDx9OpUqV6NWrF4mJiWzYsIFjx44RGRmJs7Mz6enpDBo0iDNnzhAREYGnpyfbt29n2LBhLFq0iObNmwPw73//m48//pimTZsyYMAAjh8/zsyZM4mPj+ftt9++t2+KiIiUWYaM9bRp03BwcKBTp044Ozvbb7fZbLRr144xY8YU+rjc3FzefPNN6tWrx5IlS3BzcwOga9euDB8+nLVr19KzZ08+/fRTTp8+zeLFi2nWrBkA165do2fPnvzrX/9i2bJlnDp1itmzZzNgwAAmTJhgf46pU6eyYMECBg8eTEhIyN17E0RERP4/Q8baweH61vnExES8vb0BsFqtpKSkkJSUxJAhQzh69ChZWVm0bduWt956Cz8/P/bu3cuFCxeYPHmyPdQA7dq1o2bNmmzZsoWePXuyZs0aOnfubA81gJeXF7169eL9998nKSmJdevWUa5cuQJfDIYOHcq8efPYunUrgwcPLvJrtNlsZGRkFPnxeUwmU77XKnK3mc1mbDZbSU9D5L5ns9kwmUy3NNaQsYbra8kpKSkEBAQA18NttVr54osvqFChAhEREeTk5LB27VrMZjOffvop0dHRBTaL5wkODubcuXMkJydz+fJlWrZsWWBM3ppybGws0dHRhIeH4+XllW+Mn58fXl5exMbG3tHrs1gsREVF3dEyANzc3Khfv/4dL0fkVp0+fRqz2VzS0xApFVxcXG5pnGFjnZycjNVqtcc6Pj4egKCgIL744gsCAwMBaNSoEW+++SaXL1/GYrHg6elp38/9W66uruTm5toPDvPx8SkwJu9Ns1qtWCwW+1r9jZZ1J5ydnalZs+YdLQO45W9lIsWlRo0aWrMWKQYnT5685bGGjXVaWhqAPZgeHh4EBATw4Ycf2kMN8MADDwBw/vx5/Pz8SEtLIzc3t0CwExIS8PX1xdfXFwcHB5KTkws8Z0JCAgC+vr74+/tz+fLlAmNycnJITk7G19f3jl6fyWTC3d39jpYhUhK020WkeNzOypYhf7oF4OR0/XtE3ppw9erV2blzJ40bN843Lm9ztJubGyEhIYVuXs7MzOTw4cPUqlULJycnqlSpwpEjRwo85759+3B3d6dKlSoEBwcTFRVFTk5OvjEHDx4kJyeH2rVrF9trFRERuRlDxjo3N9e+mfnixYtkZ2eTnZ3N3r17821+TkpK4oMPPqBChQrUqVOHZs2aERgYyJw5c/Jtpps7dy6ZmZk89thjAERERLB27VouXbpkHxMTE8PXX39N+/btcXR0JCIigtTUVJYvX24fk5OTwyeffEK5cuVo3br13X4bREREAINuBh84cCAHDx4EYOLEiWzYsIE33niDZ599ltq1a9OqVSuSk5PZtm0bSUlJTJ8+3f4TrxEjRjBhwgT69u1Ls2bNiImJYdu2bbRq1Yq2bdsCMGjQIFatWkWPHj3o2LEjOTk5bNy4EQcHB0aMGAFAWFgYXbp0YfLkyezbt4+qVauye/duoqKiGD169A33Z4uIiBQ3k82AR4rExMRw8eJF+9pxcHAwwcHBfP/998yaNYvjx4/j6OhIeHg4L774YoEjuyMjI5k/fz5nzpzBx8eHiIgIRo8ejaenZ77nmDJlCvv378dms9GkSRPGjRtHw4YN7WOys7OZMWMGa9euJTExkapVq9K/f3+eeeaZO3p9eZvgw8PD72g5v9V17EWOnsoutuWJ/F6DUBfWfRBU0tMQKTVupwWGjHVpp1jL/UixFilet9MCQ+6zFhERkf9RrEVERAxOsRYRETE4xVpERMTgFGsRERGDU6xFREQMTrEWERExOMVaRETE4BRrERERg1OsRUREDE6xFhERMTjFWkRExOAUaxEREYNTrEVERAxOsRYRETE4xVpERMTgFGsRERGDU6xFREQMTrEWERExOMVaRETE4BRrERERg1OsRUREDE6xFhERMTjFWkRExOAUaxEREYNTrEVERAxOsRYRETE4xVpERMTgFGsRERGDU6xFREQMTrEWERExOMVaRETE4BRrERERg1OsRUREDK7Isc7MzCzOeYiIiMgNFDnWnTp14q233irOuYiIiEghihzrK1eucOnSpeKci4iIiBTC6XYfEB0dTXR0NG5ubpw8eZLFixeTlZVFdna2/T+LxYKDgwPNmzfnz3/+892Yt4iISJlx27EeMmQIV69exWQyce3aNSZPnnzDsTt37lSsRURE7tBtx3rx4sUkJCQwZswY6tSpw1tvvYWLiwuurq72/zWZTGRnZ+Pm5nY35iwiIlKm3Hasw8LCCAsLw2w2U7FiRUJCQgod5+zsfKdzExEREYoQ6zy9e/emVatWxTkXERERKUSRY/3aa6/d8D6LxcLly5fx9vamfPnyRX0KERER4Q5inZqaytKlSzly5Aipqank5uZitVpJTEzk0qVLWK1WKlasyA8//FCM0xURESl7ihzr//u//+PAgQNUr16dgIAAnJ2dcXJyIjAwkJYtW1K5cmUeeOCB4pyriIhImVTkWB89epTGjRvz+eefF+d8RERE5HeKfAazli1bcuzYMY4cOVKc8xEREZHfKXKs33nnHYKCgnjmmWeYNWsWaWlpxTkvERH5jblz59KyZcsC/9bu3LmTvn370qRJE9q0acOUKVPIysqy379w4ULq1q1LnTp1Cv2vbt26zJo1q8DzRUdH06FDhxsed2S1Wlm8eDERERE0adKEbt26sWbNmuJ8yfIbRd4M/umnn1KuXDnMZjMzZsxgzpw59n3V7u7uJCcnExoaypAhQ4pzviIiZUpWVhavv/4669evB8BkMtnv27hxI2PHjsXV1ZVGjRoRFxfH/PnzOXHiBHPnzsXBwYHatWvTvn17bDZbvuVaLBZ27dqFyWSiRYsW+e47e/YsgwcPxmKxUKNGjQJzMpvNjBo1im3bthEQEECjRo04fPgw48ePJy0tjYEDB96Fd6JsK3KsLRYLrq6uNG7cmOzsbNLT0zl06BD//e9/ycnJwcvLi+bNmyvWIiJ3YNq0aaxfvx5fX1+SkpJwcrr+z3ZKSgpvvvkm1apVY9GiRVSuXNk+fu7cuaxfv56uXbvSqlWrQs+JMWXKFHbt2sULL7xA8+bN7bcnJiYydOhQzGYzn332GcHBwQUeO3/+fLZt28bgwYMZO3Yszs7OXLx4ke7du7Nq1SrF+i4ocqwnTJhQnPMQEZFCdO/enRYtWnDkyBHmzJljX7NetWoV165d49///rc91AAjR47kyy+/ZNWqVXTt2rXQZUZFRbFw4UIaNGjASy+9lO++t956i7i4OD777LMb/qKnZ8+eNG/enIceesh+W1BQkP2XQVL8ihzrCxcuEBcXh7u7Ox4eHri4uNjvs1qtZGVl4efnp5OiiIjcgfr161O/fn12796No6Oj/d/abdu2ERwcXGCt2cXFhQcffJAffviB3NxcHB0dCyxz+vTpWK1WJk6caF9TB/jxxx/59ttvGT9+fIFN479VsWJFKlasmO+2X375hZiYGHr16nUnL1duoMix7t+/P1euXLnpmICAALZv317UpxARkf8vKSkJHx8f+59PnDhBmzZtCh1bpUoVsrKySE5Oxt/fP999x44dY8eOHXTo0IFGjRrlu+/zzz/H3d0dPz8/XnnlFbKysmjUqBF9+vTBy8vrhnOLioripZdewtHRUbs+75Iix3rRokUcP36c1NRUsrOzyc3NtR/AkJOTw7Rp02jdunWxTVREpCxLTEzMF95r164RGBhY6FhXV1fg+r/Fv7d06VKAAlG1WCxs27aNjIwMxo8fb79906ZNrFy5ki+++AJfX98Cy1u2bBlTpkzBwcGBDz/8sNB93HLnihzrkJCQG15xC+A///mPfoMtIlJMkpOT8fPzs//ZwcGB3NzcQsfm/byrXLly+W43m81888031KlTh2bNmuW7Ly4ujvT0dBo1asSYMWNo1KgR6enpfP7558yaNYu5c+fyt7/9Ld+yXn31Vb755hvq16/PtGnTCAsLK66XK79T5N9Z/5HKlSsTGxt7txYvIlKmZGRk5NsU7ePjw9WrVwsdm5iYiIuLS4FjhrZs2UJ6ejr9+vUr8JiEhAQAXnzxRVq1aoWnpycVK1Zk1KhRNGjQgD179tjH2mw2XnrpJb755hsGDx7MypUrFeq77I5ifbNvdWfPns33LVBERIrOZDLl+411SEgIv/76a6Fjf/75Z4KDg/ONB1izZg3u7u48+eSTBR7j5uYGQHp6eoH7AgMD892+Y8cOdu3aRd++fRk/fryOAL8HirwZ/Mknn+TUqVNUrFjRvh8lMzOTpKQkEhMTsVqtvPXWW8U2URGRsszLyyvf2cseeOAB5syZw/nz56lWrZr99qioKC5cuED//v3zPT4+Pp7du3fz+OOP4+npWWD5lSpVAuDIkSP5Ym61Wvn1118JCgqy35a3lv3Xv/61eF6c/KEix3rYsGHs37+fK1eukJmZiYuLC+7u7gQEBBAUFMRDDz1E/fr1i3OuIiJlzt69e9m8eTNXrlwhLi6Of/7znwwcOJBu3boxd+5cJk2axKxZs3BxcSEtLY1JkyYB13+f/Vvr168nNzeXDh06FPo83t7ePPDAA6xevZr+/fvbj0maO3cusbGx9O3b1z42OTkZZ2dnZs+ezeXLl7FYLMD1TfPt27enY8eOd+GdKNuKHOuuXbve8Af3IiJSPNauXct//vMf+5+XLl1K06ZNiYiIYMiQIXz66ac8+uijhIWFER0dTXJyMj179izws6xNmzbh7u7Oo48+esPnev7553n++efp1q0bjRs3Ji4ujjNnzlCzZk0GDBhgH1evXj0iIyNZsmRJgWVER0cr1neByfb7E8beptTUVH766SeuXLmCq6srVatWpUmTJjg43LVj1+57eUfJh4eHF9syu469yNFT2cW2PJHfaxDqwroPgv54oNxTixYtYvny5Vy8eJFKlSrRs2dPhg4dWuBkKEOHDqVhw4aMHj36psvbtGkTs2bN4tSpU3h5efHYY48xZswYHYN0F9xOC4oc67S0NN566y02bdqU77d8JpOJypUr8+KLL+pMNjegWMv9SLEWKV6304IibwYfP348W7dupXv37nTt2tX+4/zjx48za9YsJkyYQHZ2dr5NJyIiInL7ihzrXbt2Ub9+fSZPnpzv9tDQUFq3bk3Hjh2ZN2+eYi0iInKHirxj2d/fn2vXrhV6X/ny5alevTqJiYlFnpiIyO2wWQs/74NIcSuJv2tFXrMeOHAgU6ZMYeTIkYwbNy7f+WBXrlzJoUOHaNu2bbFMUkTkj5gcHIn/z2gs8SdLeipSijkH1CSg54f3/HmLHOvnnnuOa9eu8dlnn7F582YqV66Mj48Ply5dIikpieDgYCZOnFiMUxURuTlL/EmyLx0t6WmIFLsixxquX+R84MCBrF69ml9//ZX4+HiCg4Np0aIF3bt3L3ASeREREbl9RY51cnIy77zzDt27dy9wqbWFCxfy7LPPMnfu3AInkhcREZHbU+QDzD7++GO+/vrrQk9+UrVqVQ4dOsRnn312R5MTERGRO4j1li1bqF+/Pq1atSpwX4cOHahZsybr16+/o8mJiIjIHcQ6NTWVm538zNvbWz/dEhERKQZFjnW3bt04duwYr7zySoELoJ87d44jR47c0VW3EhISGDJkCH//+9+LvAwREZHSoMgHmL3++uvk5OSwcuVKNm3axGOPPUbDhg1JTU1l1apV5ObmMnLkyCIt+/Dhw4wYMYK4uDi6deuW776VK1eyePFizp49S4UKFejRowcvvPBCvoufHz9+nGnTpnHgwAFMJhMPP/wwr776ar5rvprNZmbOnMn69etJTEykRo0aPP/883Tu3Dnf823evJnZs2fz66+/Ur58eSIiIhgzZgweHh5Fem0iIiK3q8ixdnJy4u2336ZHjx4sWLCA7du3s3HjRgBq1arFe++9x8MPP1ykZS9cuJBKlSrh5OSU78ox//73v/n4449p2rQpAwYM4Pjx48ycOZP4+Hjefvtt4Hqo+/Xrh5ubG0899RQZGRls3ryZ/v37s27dOnx9fcnNzeWFF15g7969PP744wQGBvLjjz8yduxYbDYbXbp0AeDLL7/k9ddfp3bt2vTv359z586xdOlSTp8+zbx584r61omIiNyWO/qdNUCTJk346KOPsNlsXL16FWdnZ7y9ve9omdOmTcPBwYFOnTrZ15hPnTrF7NmzGTBgABMmTLCPnTp1KgsWLGDw4MGEhIQwceJEfHx8WLVqFf7+/sD1E7h0796dxYsXM2rUKCIjI9mzZw8ffvih/bqr2dnZ/OUvf+Ff//oXERERpKen849//INHH32UGTNm4OR0/a1atmwZb7/9Nrt376Zly5Z39DpFRERuxR3HOo/JZKJChQrFsqy8n4MlJibaw79u3TrKlSvHmDFj8o0dOnQo8+bNY+vWrXTo0IGDBw8yefJke6gB6tSpQ5s2bdiyZQujRo1i9erVPPjgg/kukO7i4sKgQYMYPXo00dHRREVFYTabee211+yhBujduzcffvghW7ZsuaNY22w2MjIyivz4PCaTCTc3tztejsitMpvNNz24tCTocyD3WnF8Dmw2GyaT6ZbGFlusi1tubi4pKSkEBAQAEB0dTXh4OF5eXvnG+fn54eXlRWxsLNHR0QCF/pwsODiYffv22Zf1+xO5AISEhAAQGxvL8ePHqVKlCtWrV883xtnZmaCgIGJjY+/o9VksFqKiou5oGQBubm53dCCfyO06ffo0ZrO5pKeRjz4Hcq8V1+fAxcXllsYZNtbJyclYrVZ7rC0Wyw03r7u6upKbm4vFYgEodFzemLxl+fj4FBiT96ZZrVays7P/8PnuhLOzMzVr1ryjZQC3/K1MpLjUqFHDkGvWIvdScXwOTp689YvOGDbWaWlpwP/C6+/vz+XLlwuMy8nJITk5GV9fX/z8/IDroXd3d883LiEhAV9fX/uykpKSCiwrISEBAF9fX/z9/UlOTi50bgkJCfmuMlYUJpOpwBxF7gfa3CxSPJ+D2/mSWeTfWd9tefuJ89aWg4ODiYqKIicnJ9+4gwcPkpOTQ+3ate2bsY8cOVJgefv27aNWrVr2Zf3yyy+FjgGoWbMmwcHBXLhwocCJXS5cuMCFCxfsyxIREbnbDBnr3Nxc+2bmixcvkp2dTUREBKmpqSxfvtw+Licnh08++YRy5crRunVrKleuTOPGjZk3b5498gCRkZHExsby2GOPARAREcH27ds5evR/l9JLSEhgxYoVNG7cmICAAB577DGcnZ2ZM2dOvrnNnDkTk8lkX5aIiMjdZsjN4AMHDuTgwYMATJw4kQ0bNrB06VK6dOnC5MmT2bdvH1WrVmX37t1ERUUxevRo++byESNGMHz4cLp3786f/vQnLl68yObNm6lVqxZPP/00cP3sawsWLGDQoEF06tSJcuXK8c0335CcnMwHH3wAgJeXF8899xxz5szh5MmT1K5dm8OHD7N//3569epFWFhYybw5IiJS5hgy1u+++y4XL16077zP2z/8z3/+k6CgINauXcv3339P1apVeeONN3jmmWfsj23bti2ffPIJM2fOZNmyZbi7u9O1a1defvll+wFk7u7uLFmyhClTpvDtt9+SlZVFvXr1mDJlCg899JB9WWPGjMHb25vPP/+cH3/8kcDAQEaMGMELL7xwD98NEREp60w2ox3WWQbk7VMPDw8vtmV2HXuRo6eyi215Ir/XINSFdR8ElfQ0buriJ13IvnT0jweKFJFL5QYEvVg8V5S8nRYYcp+1iIiI/I9iLSIiYnCKtYiIiMEp1iIiIganWIuIiBicYi0iImJwirWIiIjBKdYiIiIGp1iLiIgYnGItIiJicIq1iIiIwSnWIiIiBqdYi4iIGJxiLSIiYnCKtYiIiMEp1iIiIganWIuIiBicYi0iImJwirWIiIjBKdYiIiIGp1iLiIgYnGItIiJicIq1iIiIwSnWIiIiBqdYi4iIGJxiLSIiYnCKtYiIiMEp1iIiIganWIuIiBicYi0iImJwirWIiIjBKdYiIiIGp1iLiIgYnGItIiJicIq1iIiIwSnWIiIiBqdYi4iIGJxiLSIiYnCKtYiIiMEp1iIiIganWIuIiBicYi0iImJwirWIiIjBKdYiIiIGp1iLiIgYnGItIiJicIq1iIiIwSnWIiIiBqdYi4iIGJxiLSIiYnCKtYiIiMEp1iIiIganWIuIiBicYi0iImJwirWIiIjBKdYiIiIGp1iLiIgYnGItIiJicIq1iIiIwSnWIiIiBqdYi4iIGJxiLSIiYnCKtYiIiMEp1iIiIganWIuIiBicYi0iImJwirWIiIjBKdYiIiIGp1iLiIgYnGItIiJicIq1iIiIwSnWIiIiBudU0hMoiv79+3PgwIECt5cvX55Nmzbh5+fHxYsXef/999m1axfZ2dk0btyYv/3tbzRo0MA+Picnh/nz57Nq1SouXbpElSpVGDhwIIMGDcq33H379vHRRx/xyy+/4OrqSvv27fnb3/6Gv7//XX+tIiIi92WsAwIC8Pb2pl+/fvbbHB0dCQ4OxtfXl7i4OPr06UNGRgYdO3bEZDKxdetWBg0axJdffkmNGjUAeOONN1izZg1t2rThkUce4eeff+bdd9/FbDYzfPhwAHbt2sXw4cOpVKkSvXr1IjExkQ0bNnDs2DEiIyNxdnYukfdARETKjvsy1jabjdDQUMaMGVPo/e+//z6ZmZn85z//sYd5xIgRdOnShU8++YSpU6eye/du1qxZwyuvvMLQoUPtyx07dixz5syhb9++eHh48Oabb1KvXj2WLFmCm5sbAF27dmX48OGsXbuWnj173psXLSIiZdZ9GeukpCRcXFx47bXX2L17N4mJidSrV48333yTsLAwvvnmG4YPH24PNUDFihXp0qULa9asASAyMpJq1arx3HPP2ceYTCaee+45vv76a3bv3k358uW5cOECkydPtocaoF27dtSsWZMtW7YUOdY2m42MjIyivQG/YTKZ8s1N5G4zm83YbLaSnkY++hzIvVYcnwObzYbJZLqlsfdlrBMSEjh16hQuLi5ERETg7e3Nt99+y7Bhw5g5cyYWi4VWrVoVeFxwcDAZGRkkJiYSHR1NixYtcHR0zDcmJCQEgNjYWBwcHHB2dubBBx8sdFnnzp0r8muwWCxERUUV+fF53NzcqF+//h0vR+RWnT59GrPZXNLTyEefA7nXiutz4OLickvj7stYx8fH4+zszLx582jRogVw/aCzTp06sXfvXgC8vb0LPM7V1RUAq9WKxWK56Zjc3Fxyc3Px9PQsEPS8cbm5uUV+Dc7OztSsWbPIj89zq9/KRIpLjRo1DLlmLXIvFcfn4OTJk7c89r6MdaVKlejbt6891AChoaH4+fnZA5qcnFzgcQkJCTg4OFC+fHn8/f0LHRMfHw+Ar68vJpOJtLQ0cnNzCwQ7ISEBX1/fIr8Gk8mEu7t7kR8vUlK0uVmkeD4Ht/Ml8778nfX69esZOHBgvtvS09NJTk7GxcUFNzc3jhw5UuBxe/fuJSQkBBcXF4KDg/nll18KjNm3bx8AtWvXJiQkpNDN1ZmZmRw+fJhatWoV46sSEREp3H0Z6wMHDpCWlmb/c05ODu+++y65ubm0bduWRx55hGXLlnHt2jX7mD179rBv3z4ee+wxACIiIjhx4gTfffedfUx6ejrz588nMDCQ8PBwmjVrRmBgIHPmzMm3uWPu3LlkZmbalyUiInI33XebwXNzcxkxYgSOjo48/vjjODg4sGfPHk6ePMmAAQOoW7cuzz//PL169aJbt2506NCBlJQUNm7cSIUKFRg8eDAArVu3plmzZowaNYqOHTvi5+fH1q1bOXfuHFOnTsXB4fr3mBEjRjBhwgT69u1Ls2bNiImJYdu2bbRq1Yq2bduW5FshIiJlxH0Xa0dHR5YuXcr777/PunXryMrKokaNGkyYMIH+/fsDULduXRYvXsz06dNZuXIlTk5OtG3blldeeQU/Pz/7cubOncvUqVPZsmUL165dIzQ0lOnTp9OlSxf78/Xp0wdnZ2fmz5/PkiVL8PHxYdCgQYwePbokXr6IiJRBJpvRDussA/L2p4eHhxfbMruOvcjRU9nFtjyR32sQ6sK6D4JKeho3dfGTLmRfOlrS05BSzKVyA4JeXF8sy7qdFtyX+6xFRETKEs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G+Rfv27WPgwIE0adKEhx56iPHjx3P16tWSnpaIiJQBTiU9gfvBrl27GD58OJUqVaJXr14kJiayYcMGjh07RmRkJM7OziU9RRERKcUU6z+Qm5vLm2++Sb169ViyZAlubm4AdO3aleHDh7N27Vp69uxZwrMUEZHSzGSz2WwlPQkj2717N3/5y19YtGgRDz/8cL77OnfuTLVq1Zg9e/ZtLfPgwYPYbLZiWyM3mUxcTcklJ6dYFidSKCcn8Pd2xKj/ZJhMJnLTr0KupaSnIqWZozOOHv7F8jmwWCyYTCaaNWv2h2O1Zv0HoqOjcXZ25sEHHyxwX3BwMOfOnbvtZZpMpnz/Wxz8vR2LbVkiN1Ocf2+Lm6OHf0lPQcqI4vgcmEymW16OYv0HLBYLnp6eODoWjKGrqyu5ubm3vcymTZsWx9RERKSM0NHgf8DPz4+0tLRCo5yQkICvr28JzEpERMoSxfoPhISEYLFYiIqKynd7ZmYmhw8fplatWiU0MxERKSsU6z/QrFkzAgMDmTNnTr4DCubOnUtmZiaPPfZYCc5ORETKAh0Nfgu++OILJkyYQJMmTWjWrBkxMTFs27aNVq1asWDBgpKenoiIlHKK9S2KjIxk/vz5nDlzBh8fHyIiIhg9ejSenp4lPTURESnlFGsRERGD0z5rERERg1OsRUREDE6xFhERMTjFWkRExOAUaxEREYNTrEVERAxOsRYRETE4xVpERPLR6TeMR7GWMiclJYWoqCiys7OB65dBTU1NLdLlTkVKI5PJpGAbjGItZYLVagVg//79jBkzhsGDB/PVV18BcO7cOZ599lnef//9kpyiyD2RF+Hjx48zZswYRowYwfnz5wH473//y5AhQ/j5558xmUwlOU35HcVayoS8f6CWLl3K2bNnqVu3Lps3b+b8+fOEhYVRr1499uzZw+XLl0t4piJ3V16Ep06dyp49ezh48CDfffcdVquVFi1aEBMTw5YtW+xfcMUYFGspExwcrv9VP3DgAE2aNOG9997jyJEjJCQkAFClShUuXrxIWlpaSU5T5J5IS0tj9+7dPPXUU0yaNInFixdjMplwcnKibt26/Pjjj9otZDCKtZQJJpOJ7OxsXF1dSU9Pp2LFioSGhnLgwAHg+mbyjIwMKleuXMIzFbl78rYwnT9/HpvNRkhICM2bN8dsNnPu3DnMZjPlypUjMTERZ2dn7bc2EMVaygwnJyeefvppfvjhB1avXs2f/vQnvv/+ezIzM9m2bRthYWF4eHiU9DRF7pq8TeCenp7UrFmTdevWkZWVRcuWLdmyZQvp6enExMRQq1YtQEeFG4lTSU9A5G6y2Wz2I1sdHBwYMGAAly9fZubMmXh6enLy5ElGjBjB6dOneeutt0p6uiJ3hc1mw2q14uDggNVqpVq1aowYMYJ33nmHf/zjH5w7d4709HRiY2OJi4vjxRdfLOkpy+/oetZS5iQkJLBp0yZ27tzJyZMnKV++PMOGDSMiIqKkpyZyz2RlZbFjxw6WLVvGxYsXuXDhAs7OzowfP56ePXvi5KR1OSNRrKXUGjVqFNeuXSM8PJzw8HDq1q1L1apVCx2bt9YhUtrYbDY+/PBDKlSoQN26dQkNDcXf3z/fmNOnT5Oenk5QUBA+Pj76LBiQYi2l1sKFC9mxYwenT58mPj4ei8WCp6cn1atXp379+jRv3pzw8HDCwsJKeqoid83Vq1d5+eWXOX36NBaLBRcXF/z9/alatSo1a9akQYMG1KpVi8DAQFxcXEp6unIDirWUWjabjeTkZK5du8aVK1eIjY3l9OnTxMTE8Ouvv3Lp0iVycnLw9vamVatWTJ8+vaSnLFLscnNzOXv2LOfPnyc2NpZz584RGxtLfHw8ycnJWCwW3NzcCAwMJCQkhMcff5zWrVuX9LTldxRrKVMsFgspKSkkJiZy6dIlzp49y9mzZwkMDOT5558v6emJ3BOZmZlcuXKF8+fPExMTw/Hjxzl16hRxcXH07duX4cOH2w/OFGNQrKVUy9sXnZ2dTUJCApUqVdL+OClz8o4Gd3R0vOnxGSkpKQB4e3vfy+nJLdDhflKq5X0XXbt2LR9//DFms5nw8HAaNGhAjRo1yMzM5NChQ3Tr1o2HH364hGcrcneYTCZ7oDdu3MiCBQuoV68e9erVo1q1agQHB2OxWIiNjeWBBx4o4dlKYRRrKdXyNuOtWLECLy8vOnToQGxsLJs3byY9PZ24uDhat25NpUqVSnimIneXyWTCarXy0UcfkZ2dzalTpzh06BBw/SC0q1evUr9+fRYtWlTCM5XCKNZSquWtTZw5c4ZOnToxbtw4srKyyM7OxsnJiZ49e/LAAw/c8CddIqVB3v7n06dPc+7cOcaNG0dERASnT5/GbDYTGxvLhx9+yKhRo/Dy8irp6UohtPNOSr2UlBSqV6/OyZMncXNzw8fHh8DAQHx9fQkPD2f79u06AYSUCb8953e1atVo27YtTzzxBJ06dSIkJISjR4+W9BTlBhRrKfW8vb3p0qULP//8MytWrLDfHhsba7/qlkhplrc7qHr16tSpU4evv/463xXmkpKSyMzMJD4+HkCXxzQgrU5ImdCjRw/27NnDpEmT2L17N3Xq1OHgwYP88ssvjB49uqSnJ3LX2Ww2KlasSJ8+fZg0aRLDhg2jd+/ehIWFsXz5cuLi4mjRogWAfrJlQPrplpRav107cHBw4Nq1a3zxxRds3bqV+Ph4HB0dGTRoEL169dKZm6RMyNt3vX79eubNm0dKSgqpqamkp6czcuRInn32Wdzd3Ut6mlIIxVrKpOzsbAVayrT09HROnjxJcnIydevWpWLFiiU9JbkJxVpKHZvNxqlTp4iOjsbDwwN/f39sNhvXrl0jPj6e9PR0cnJyOH/+PAEBAQwdOhRHR8eSnrbIXWU2m/nxxx/ZunUrJpMJT09PKleujIeHB05OTtStW9d+HWsxHu2zllLn8OHDPPvss5hMJsxmM4D9mtYuLi64ubmRk5ODo6MjDRo00GlGpVTLzc3F0dGRDRs28Pe//91+MRur1UpCQgJZWVlcu3aNbt26MWXKFJ1m1KAUayl1qlWrRs+ePdm6dStms5mwsDBGjhxJ/fr1iYuLIyMjAx8fH6pXr46Pj09JT1fknjh27BgVKlTggw8+oEaNGqSmpgLg5OSEh4cHrq6uJTxDuRltBpdSKS0tjQMHDrBx40a+/fZbnJ2dGTRoEMOHD9e+aimTvvrqK8aPH8+KFSto3LhxoWO0Vm1cirWUekeOHGHRokV8/fXXBAcHM3DgQB555BGCgoJKemoi98yOHTsYOXIkDRs2pEOHDvj5+eHn50fVqlWpXr26Im1wirWUGSdPnmTKlCns37+ftm3bMmLECB1QI2VCXFwc7dq1w9vbGy8vL9zc3HBwcMBsNpOSkoLZbOaBBx5gwYIFJT1VuQHts5ZSJSsri507d3L8+HHc3d1xcXEhNTWVq1evcunSJc6cOYPZbGbTpk0cPXqULVu2lPSURe46s9lMtWrV6NixI2PHjmXfvn2kpKSQkZFBVlYWmZmZ+Pv7l/Q05SYUaylVDhw4wEsvvZTvNhcXF1xcXAgMDKR69eo0bNgQR0dH2rdvXzKTFLnHKlWqRLt27Vi5ciXdunXjwQcfLDBGG1mNTZvBpVTJyspiyZIlrF+/nuPHj+Pn58dzzz3HU089hbe3N1arVUe9SpmR97OtpUuXsnfvXvbt20dwcDD9+vWjbt26BAYG4uHhoYMu7wOKtZQ62dnZHDt2jF27dvHdd9/Zf7Ly5JNP0rFjR0JDQ/H09CzpaYrcM7NmzWLFihVkZGRQrlw53NzcKF++PEFBQYSFhfHMM89oM7jBKdZS6m3ZsoVly5axe/du++bALl26FLopUKQ0s1gsXLp0iRMnTvDTTz9x6NAhAGbPnq0vsAanWEupZLVasVqt9utUp6Wl8dNPP7F69Wr27t2LxWJh48aN+Pn5lfBMRe6+K1eukJWVRbVq1ey3JSQk4OPjo2u53ycUaylT8i5ekJubS7NmzUp6OiJ3jdVqxcHBgbNnzzJ9+nS+/fZbevfuzdtvv01qairvv/8+ly5d4rPPPtPJUO4DDiU9AZF7ycPDg8aNGyvUUurlXSI2MjKS/fv3ExERwaVLl9i3bx/ly5enevXqHD16lIMHDyrU9wHFWsocbUySsiAvwAcPHqRKlSq8+eabXL16laioKACCgoLsF/MAfS6MTrGWMkdrEVIW5F321dXVlfT0dLy8vKhbty4xMTEA9rOXVa5cGdDnwugUaxGRUqx79+6cP3+eFStW8PTTT7Nt2zays7PZsmULQUFBOuXufUKHAYqIlGJPPPEER44cYerUqQQGBnL58mVGjBjB9u3befXVVylXrlxJT1FugY4GFxEpRRISErhw4QJVqlShQoUK9tujo6PZuHEjJ0+eJDMzk/bt2zNo0KASnKncDsVaRKQUyPup1sKFC9m6dStvvfUWnp6eWK1WKlasiIODA5mZmaSmpuLv72/fpy33B+2zFhEpRbZt24aLiws1atRgxowZrFmzhuzsbADKlStHYGCgQn0fUqxFREoBB4fr/5z//PPP1KpVCwcHBzZv3kxcXJzOUlYKKNYiIqXEqVOnMJvNhIaGcvXqVVJSUqhRo4ZiXQoo1iIi97m8Q49OnDgBQHBwMAkJCTg7O9uvppV3RjMdpnR/0tctEZH7XN65vc+ePYuLiwuHDx/GwcEBb29v+/7qvM3kOvnJ/UmxFhG5z+UFOCUlhezsbKZNm2a/b82aNVy7do0KFSpQuXJlfH19CQgI0CUx7zP66ZaISCmSkZHBiRMnOHbsGNHR0Rw8eJBz586RnZ2Ni4sLAQEBNG7cmNdee42AgICSnq7cIq1Zi4iUEjabDXd3d5o0aUKTJk3y3XflyhWioqI4dOgQp0+fxtXVtWQmKUWiNWsRkVLGZrNhtVrt+7L1u+r7n2ItIlJGWK1W+5nO8g44k/uDYi0iImJw+molIiJicIq1iIiIwSnWIiIiBqdYi4iIGJxiLSIiYnCKtYiIiMEp1iIiIganWIuIiBicYi0iN7Rnzx569OhB06ZN6d+/P5GRkfbrIt9tx48fp1WrVpw7d+6ePJ+IkSnWIlKobdu2MXjwYM6cOUPdunWJioritdde44033rgnz3/8+HGuXr1KQkLCPXk+ESPTVbdEpICYmBjGjBlDYGAgS5YsoVq1aiQlJTFr1iwqVap0T+aQkZEBgJub2z15PhEjU6xFpICpU6eSmZnJggULqFatGgC+vr73bK0awGKxAODp6XnPnlPEqLQZXETy2b9/Pz/88AP9+vWjcePGNx2blpbG3//+d1q0aEHTpk3p27cvO3bssN9/9uxZ2rVrx8WLF4mMjOTRRx+lRYsWrFq1Kt9ysrOz+eCDD2jbti3h4eEMGDCA06dPA+Dl5WUfFx8fz8iRI2nWrBnNmzdn8ODBHD582H7/119/zZNPPkl2djaffvopTzzxBE2bNuXrr78ujrdGpMToqlsiks9rr73GV199xffff09AQMANx1mtVp599ln27t1L7dq1cXNzIyoqCoDvvvuOwMBAtm/fzrBhw+jYsSMbN24kODgYs9lMamoqe/fuxdXVFYD/+7//47vvvqNq1aoEBQVx6NAhsrKyMJlMHD16FEdHR8xmM08//TSnTp2ifv36AERHR+Pt7c22bdtwcXFhxowZzJw5k4YNG/LLL7/QoEED4uLiaNCgAZ9++undf/NE7hKtWYuIXU5ODlu3buVPf/rTTUMN19di9+7dy8iRI/nqq69YuXIlkyZNIjs7m9jY2HxjN27caA/2yy+/TGZmJr/++isAW7du5bvvvmPEiBF89913LFmyhNWrV+Pu7o6bmxuOjo4ALF68mJiYGN577z0iIyOJjIzkxRdfJDExkaSkpHzPd/LkSebOnUtkZCShoaGkpKQU47skcu9pn7WI2J06dYrk5GQeeughAM6fP8+6des4ePAgsbGxXL16lczMTGrXrk2FChUIDg7mhRde4Nq1a8yYMYNly5ZRq1YtGjZsCFzfvA3g7e3NpEmTcHR0JDAwEIDU1FQANmzYQEBAAC+88IJ9HmFhYbRt25a9e/fab1u3bh0PPfQQTz31FFeuXGHatGmsXbuWli1bUrFixXyv4+WXX6Zt27YA1K5dG7PZfJfeMZF7Q7EWEbtLly4BULVqVaKjo3n66afJycnBw8ODKlWqULlyZU6cOEGVKlU4ePAgTzzxBPPnz+ezzz4jJSWFzp078/rrr+Pi4gJAeno6AL1798bb2xsAB4frG/RycnKA62vBdevWxdnZOd9cHBwcKFeuHABms5mYmBg6d+7M9OnTWbJkCTk5OQwaNIgxY8YUeB09evSw//8333yzON8ikRKhWIuIXd7mYjc3N6pWrcrgwYNp3rw5rVq1wtnZmYkTJ3LixAmefvpptm7dyueff05ubi6tW7dm3LhxNGjQIN/y0tLSAPjzn/9svy1vs3be4TJms/kPj/hOTU3FZrMxc+ZMrFYrERERjBkzhuDg4ELHOznpnzYpXfQ3WkTsfHx8gOtHXXt6ejJu3Dj7fadOnWLt2rUEBQXRpk0bPDw88PX1ZdKkSTz88MP5lnP16lX8/f3ta9ZBQUH2+/LCnJiYCECFChWIiorCarXa17rz5G1Gd3d3B6BBgwZMnDgx35cCm81GUlISfn5+xfEWiBiSDjATEbuGDRvi5OTEmjVr7KEE+Omnn3j++efJyMjgjTfewMnJiebNm5OYmJjvpCU5OTl8+umntGvXjrS0NPtvpfNiC9d/rw1w5swZANq3b8+ZM2eYNWuWfcz+/fvZvn27/cQoXl5e1K1bl6tXr+ZbVmZmJv/4xz/o2rVr8b8ZIgaiNWsRsfPz86N3794sX76cRx99lNDQUK5cucLp06dxdHTk9ddfp0OHDgCMHDmSfv360adPH+rXr4+7uzsnTpwgJSWFFi1a4OHhQfny5QFITk62RzYgIABnZ2cuXLgAwIABA1i9ejUzZsxgw4YN+Pj48PPPP9vPQZ6eno6HhwevvPIKw4cPp3PnzoSHh2MymTh+/DgZGRl07969BN4tkXtHsRaRfN544w38/PxYs2YNBw4coHz58jzxxBMMHTqURo0a2cfVrVuXFStW8NFHH7F//34sFguhoaH89a9/pU+fPphMJho0aECVKlXsB5fB9QPHWrRoQUhICAAeHh4sWbKE9957jx9++IHExEQeeeQRHn/8cWbPnm0/8KxNmzYsXLiQWbNmcejQIQDq1atH79697WvWoaGhhIWF2Q9wEyktdFIUERERg9M+axEREYNTrEVERAxOsRYRETE4xVpERMTgFGsRERGDU6xFREQMTrEWERExOMVaRETE4BRrERERg1OsRUREDE6xFhERMTjFWkRExOD+H4XtoZU2gadh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2738"/>
            <a:ext cx="5638800" cy="624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95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2" descr="data:image/png;base64,iVBORw0KGgoAAAANSUhEUgAAAlcAAAJCCAYAAADtIOKsAAAAOXRFWHRTb2Z0d2FyZQBNYXRwbG90bGliIHZlcnNpb24zLjUuMiwgaHR0cHM6Ly9tYXRwbG90bGliLm9yZy8qNh9FAAAACXBIWXMAAA9hAAAPYQGoP6dpAACAzUlEQVR4nOzdd3RU1d7G8e+kJ6SHJEACCR0CgdCkiIIiCIgICIp0RJB7QUEsWBA7XhQVBQugKEVQUAQUsIBKuyBohNBCCSUJIYF00pOZef/gnbnGIHVgQvJ81nK5OGfPmd+ZlPNkn332NpjNZjMiIiIiYhMO9i5AREREpCJRuBIRERGxIYUrERERERtSuBIRERGxIYUrERERERtSuBIRERGxIYUrERERERtSuBIRERGxISd7F1AZ/fnnn5jNZpydne1dioiIiFyi4uJiDAYDLVq0uGA7hSs7MJvNXK+J8U0mE+vWreOHH34gLS2N6tWrc/fdd9OpUycKCwsZP348GRkZ//j6KlWqMGfOHKZMmcLx48f/sZ2rqyszZsygevXqGI1Gvv/+e37++WeSkpJwd3enY8eODBo0CDc3NwBycnL417/+RX5+fpljOTo68thjj9GuXburPn8RERFbudRrt8KVHVh6rCIjI6/p++Tn5zNhwgQ2btxIYGAgUVFRxMTEMGvWLHx9fRk0aBBdu3bl9OnTZV57+PBhTp48SVRUFG3atOHOO+/k4MGDZdolJCQQFxdHzZo1ue2223B2dubJJ59k9erVVK1alRYtWnD48GHWrl3LmTNn+Oyzz3BycrL23Lm6uhIVFWU9nsFgoGrVqnTv3p2aNWtey49HRETksuzZs+eS2ilcVWDz589n48aNPPjgg0yaNAlnZ2eSkpLo27cvy5cvZ8iQIbzyyitlXpecnEzv3r0JCAhg+vTpAEyaNKlMu5ycHO655x7c3NyYOXMmzs7OREdHs3r1avr27cvLL7+Mi4sLubm5PPLII2zdupVly5YxaNAgDAYDrq6uREZG8uGHH17zz0JEROR60YD2Cqx///4sXLiQyZMnW3vLatSoQWBg4AXHe7322mtkZWXx0ksvERgY+I/tZs+eTWJiIo899hj169cHYNOmTQBMnjwZFxcX4Nytxbfeegtvb2++//576+uzsrIueHwREZEbkcJVBRYcHEzbtm1Lbdu7dy9xcXFERESc9zW7d+/mxx9/pHPnznTt2vUfj33q1CkWL15MgwYNGDZsmHV7WloaVapUwc/Pr1R7Pz8/WrRoQUpKCgBnz56lqKgIgOeff5477riDZs2a0a9fP3bs2HFF5ysiIlIeKFxVIgcOHGDcuHE4OjoyatSo87aZM2cOBoOBCRMmXPBY8+fPp7i4mAkTJuDg8L9vIx8fH3Jzczlx4kSZ1+Tl5eHl5QXAmTNnAPjyyy9ZtmwZ7u7uNG/enLi4OMaMGUNCQsKVnqaIiIhdKVxVEp9//jn3338/WVlZzJw5k7CwsDJtEhMT+eWXX+jQocM/9mzBuZD09ddfEx4eTpcuXUrtu/322wEYP348v//+OwUFBcTGxvLvf/+bnTt3UrVqVQDS09OBc4P7P/zwQ7799lsWLVrE559/TlFREUuWLLHVqYuIiFxXGtBeweXn5/P000/z/fffExERwYwZM6hbt+55265atQqTycQDDzxwwWP++OOP5Obm8uijj2IwGErta9myJaNHj2bevHkMHjzYut3SrmXLlgBUrVqVqlWr8txzz1kDGUDTpk1p0aIF0dHRV3S+IiIi9qZwVYGZzWbGjRvH1q1bSz0x+E9Wr15NcHAwt9122wWPu3r1atzc3Ojbt+959z/xxBN07dqVNWvWkJycTEREBCkpKSxZsoSOHTsCEB4eztatW8/7+uDgYHbt2nVpJykiIlLOKFxVYJs3b2br1q0MHDiQyZMnX7Dtrl27OH78OOPGjcPJ6Z+/LVJSUti2bRu9e/fGx8fnH9s1b96c5s2bA5Camsqdd95JkyZNLni70eLUqVPWyUZFRERuNBpzVYFt374dgEceeeSibVetWgVAz549L9ju22+/xWQyXbSdRU5ODo8++ig5OTk88cQTpfbl5eWVaX/ixAn27NlD48aNL+n4IiIi5Y16riqwzMxMnJ2d+eijj0hOTqa4uBgAX19fOnfuTI8ePYBzayWtXbuW8PBw6tWrd8Fjrlq1iipVqtC+ffsLtjOZTKxfv54ZM2Zw4sQJHnnkETp06GDdv23bNkaPHs3MmTO54447gHOD3CdPnkxxcTH9+/e/mlMXERGxG4WrCqxx48asWLGCRYsWldkXGxtrDVe//fYbmZmZDBky5ILHO3bsGIcOHaJv377WCULP58svv+SDDz4gOTkZf39/pk+fTp8+fUq1qV+/Pr6+vowbN46mTZtSpUoV9uzZQ15eHoMHD75oeBMRESmvFK4qsKFDhzJ06NCLtnN2dqZ69eoXfUoQIDAwkJEjR16wzdatW3Fzc+PJJ59k4MCBeHp6lmlTtWpVli5dyptvvsn27dspKCigbt26DBo0SL1WIiJyQzOYL3WJZ7EZy8KP13rhZhEREbGdS71+a0C7iIiIiA0pXImIiIjYkMKViIiIiA0pXJVzRpOGxF0pfXYiImIPelqwnHN0MPDY22eISyy2dyk3lLqhzrwzKdDeZYiISCWkcHUDiEssZt/RInuXISIiIpdAtwVFREREbEjhSkRERMSGFK5EREREbEjhSkRERMSGFK5EREREbEjhSkRERMSGFK5EREREbEjhSkRERMSGFK5EREREbEjhSkRERMSGFK5EREREbEjhSkRERMSGFK5EREREbEjhSkRERMSGFK5EREREbEjhSkRERMSGFK5EREREbEjhSkRERMSGFK5EREREbEjhSkRERMSGFK5EREREbEjhSkRERMSGFK5EREREbEjhSkRERMSGFK5EREREbEjhSkRERMSGFK5EREREbEjhSkRERMSGyl24SkpK4vHHH6d169a0b9+eZ555hjNnzgCwfPlyGjduTMOGDUv916hRI5YtW2Y9RklJCXPnzqVr1640bdqUO++8k0WLFpV5r507dzJkyBCioqJo27YtkydPJi0trVSbzMxMpk6dSocOHWjWrBn33Xcf//3vf6/thyAiIiI3LCd7F/BXu3fvZsyYMZhMJnr27ElOTg4rV67kwIEDrFy5kqCgIEwmE3379iU4OBgAg8GAt7c3nTt3th7nueeeY+XKlXTs2JHbbruNXbt28eqrr5Kfn8+YMWMA2Lp1K2PGjKFatWoMGDCA9PR01qxZw/79+1mxYgXOzs7k5uYydOhQjh8/Tvfu3fH09GTTpk2MHj2aBQsW0Lp1a3t8TCIiIlKOlatwtWLFCurUqcPbb79N9erVAahTpw6zZs0iNTUVs9kMwNixYwkPDz/vMbZt28bKlSt58skneeihhwAwm81MmjSJOXPmMHDgQKpUqcLzzz9P48aNWbRoEe7u7gD07t2bMWPGsGrVKvr378/cuXM5duwYCxcupGXLlgCcPXuW/v3788477/D5559f409EREREbjTlKly99NJLZbbl5ubi4uKCv78/GRkZAPz888988803xMfH4+fnx/Dhwxk5ciRwLqDVrFnT+m8417s1cuRI1q5dy7Zt2/D29ubkyZNMmzbNGqwAOnXqRL169Vi/fj39+/dn5cqV3HXXXdZgBeDl5cWAAQN48803ycjIwM/P74rO1Ww2k5eXd8E2BoOhVH1y+fLz862hXERE5GqYzWYMBsNF25WrcPV3u3btYunSpdx11104ODhYx15Nnz6dFi1aMGjQIPbu3ct//vMfqlWrRo8ePYiNjeWmm27C0dGx1LEsPV2JiYk4ODjg7OxMmzZtyrxnWFgY8fHxZGZmkpycTPv27cu0+euxrjRcFRcXc+DAgQu2cXd3JyIi4oqOL+ccO3aM/Px8e5chIiIVhIuLy0XblMtwZTabWbBgATNmzKB27do8+eSTANZwdf/99/Pyyy9b2w4aNIhly5bRo0cPiouL8fHxKXNMV1dXAIxGI0ajEU9PzzIBzNLOaDRSXFwMgK+vb5k2lg/WZDJd8Tk6OztTr169C7a5lHQsF1a7dm31XImIiE0cOXLkktqVu3CVnp7OE088wdatW7n//vt5+umn8fDwACAwMJA2bdowZcoUa3uDwUDLli35/vvvAQgICCAzM7PMcS3BzM/PD4PBQE5ODkajsUzASk1Nxc/PDz8/PxwcHM57rNTUVOuxrpTBYLCel1w7uq0qIiK2cqmdHuVqKobCwkIeeOABDhw4wPz583n55ZdLBZAxY8awePHiMl1yJ0+etLYLCwtj7969ZY69c+dOABo0aEB4ePh5b8sVFBQQExND/fr1cXJyIiQkhD179pz3WB4eHoSEhFz1OYuIiEjFUq7C1dKlS0lISGDOnDncfPPNZfafPHmSuLi4Uts2b97Mjz/+aG3fvXt3Dh06xIYNG6xtcnNzmT9/PkFBQURGRtKyZUuCgoKYM2dOqVtG8+bNo6CggC5duliPtWrVKk6dOmVtExcXx9q1a+ncufN5byuKiIhI5Vaubgvu3r2bZs2a0axZs/PuX7hwIQsXLqRbt27UqFGDY8eO8euvv1KjRg3r/FU333wzLVu2ZMKECfTo0QN/f39+/vln4uPjeeONN3BwOJcnx48fz9SpUxk4cCAtW7YkLi6OjRs30qFDB2699VYAhg4dyvLly+nXrx89evSgpKSEdevW4eDgwPjx46/PhyIiIiI3lHIVrrKzszl48CDt2rWzTrvg7OxMgwYNmDt3Lo8//jguLi589913bNiwAV9fXwYMGMCECRPw9/cHwNHRkXnz5vHGG2+wfv16zp49S506dXjrrbfo1auX9b3uv/9+nJ2dmT9/PosWLcLX15ehQ4cyceJEa5vg4GCWLFnC9OnTWblyJWazmaioKB5//HHq1q17XT8bERERuTEYzOXoUarff/+dzZs3l9lepUoVRowYcUmPP94ILOO4IiMjL6l970lJ7DtadC1LqnCa1HFh9ds17F2GiIhUIJd6/S5XPVetW7fWkjIiIiJyQytXA9pFREREbnQ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VO7CVVJSEo8//jitW7emffv2PPPMM5w5c8a6PzMzk6lTp9KhQweaNWvGfffdx3//+98yx1m2bBm9evUiMjKS2267jVmzZlFcXFyqzcGDBxk9ejQtW7akVatWjBs3joSEhFJt8vPzefPNN+nUqRORkZH07t2bNWvWXJuTFxERkRuek70L+Kvdu3czZswYTCYTPXv2JCcnh5UrV3LgwAFWrlxJbm4uQ4cO5fjx43Tv3h1PT082bdrE6NGjWbBgAa1btwbgvffe4/3336dFixYMHjyYgwcPMnv2bM6cOcPLL78MnAtWDzzwAO7u7vTp04e8vDx++uknBg0axOrVq/Hz88NoNDJ27Fh27NhB165dCQoK4rfffmPSpEmYzWZ69eplz49LREREyqFyFa5WrFhBnTp1ePvtt6levToAderUYdasWaSmprJo0SKOHTvGwoULadmyJQBnz56lf//+vPPOO3z++eccPXqUjz76iMGDBzN16lTrsd944w0+/fRTHnzwQcLDw3nxxRfx9fVl+fLlBAQEADBy5Ej69u3LwoULmTBhAitWrGD79u3MnDmTHj16AFBUVMSIESN455136N69O05O5eojFBERETsrV8ngpZdeKrMtNzcXFxcX/P39WblyJXfddZc1WAF4eXkxYMAA3nzzTTIyMli9ejVubm489thjpY7z0EMP8cknn/Dzzz9zxx13EB0dzbRp06zBCqBhw4Z07NiR9evXM2HCBL755hvatGljDVYALi4uDB06lIkTJxIbG0vTpk2v6FzNZjN5eXkXbGMwGHB3d7+i48s5+fn5mM1me5chIiIVgNlsxmAwXLRduQpXf7dr1y6WLl3KXXfdRXZ2NsnJybRv375Mu/DwcAASExOJjY0lMjISLy+vUm38/f3x8vKytgHo0KFDmWOFhYWxc+dOAGJjYxk1atQF3+9Kw1VxcTEHDhy4YBt3d3ciIiKu6PhyzrFjx8jPz7d3GSIiUkG4uLhctE25DFdms5kFCxYwY8YMateuzZNPPmkdjO7r61umveVETSYTxcXF+Pj4nPe4rq6uGI1G67HO187SBs4FoIu935VydnamXr16F2xzKelYLqx27drquRIREZs4cuTIJbUrd+EqPT2dJ554gq1bt3L//ffz9NNP4+HhQUlJCQ4ODmRmZpZ5TWpqKgB+fn4EBASQnJxcpk1JSQmZmZn4+fnh7+8PnHvy0MPDo8yx/Pz8AAgICCAjI+OC73elDAZDmfcW29NtVRERsZVL7fQoV1MxFBYW8sADD3DgwAHmz5/Pyy+/bA0gTk5OhISEsGfPnjKv27lzJx4eHoSEhBAWFsaBAwcoKSkp1SY6OpqSkhIaNGhgva33T8eqX78+cO4W4d69e8/bBrhoz5OIiIhUPuUqXC1dupSEhATmzJnDzTffXGZ/9+7dWbVqFadOnbJui4uLY+3atXTu3BlHR0e6d+9OdnY2S5YssbYpKSnhww8/xM3NjZtvvpnq1avTvHlzPvnkk1JzX61YsYLExES6dOlifb9Nmzaxb98+a5vU1FSWLl1K8+bNCQwMvBYfg4iIiNzAytVtwd27d9OsWTOaNWt23v1Dhw5l+fLl9OvXjx49elBSUsK6detwcHBg/PjxANStW5devXoxbdo0du7cSWhoKNu2bePAgQNMnDjROs5q/PjxjBkzhr59+3LLLbeQlJTETz/9RP369bn33nsBuOeee/j0008ZOnQoPXv2xM3Nje+//57MzEzefvvt6/OhiIiIyA3FYC5Ho31HjRpFdHQ0rq6u1rFOzs7ONGjQgLlz51K1alXi4uKYPn06v//+O2azmaioKB5//PFST+0VFRUxa9YsVq1aRXp6OqGhoQwaNIhhw4aVer9ffvmF2bNnc/jwYTw8POjcuTNPPPEEVatWtbZJSUlh+vTpbNmyhcLCQho3bswjjzxy3p61S2W5HRkZGXlJ7XtPSmLf0aIrfr/KqEkdF1a/XcPeZYiISAVyqdfvchWufv/9dzZv3lxme5UqVRgxYsQlPf54I1C4uvYUrkRExNYu9fpdrm4Ltm7d2rqEjYiIiMiNqFwNaBcRERG50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V1xuCooKLBlHSIiIiIVwhWHq549e/LCCy/YshYRERGRG94Vh6vTp09z6tQpW9YiIiIicsNzutwXxMbGEhsbi7u7O0eOHGHhwoUUFhZSVFRk/a+4uBgHBwdat25Nt27drkXdIiIiIuXSZYerUaNGkZaWhsFg4OzZs0ybNu0f227ZskXhSkRERCqVyw5XCxcuJDU1lccee4yGDRvywgsv4OLigqurq/X/BoOBoqIi3N3dr0XNIiIiIuXWZYerunXrUrduXfLz8wkODiY8PPy87Zydna+2NhEREZEbzmWHK4v77ruPDh062LIWERERkRveFYerZ5555h/3FRcXk5ycjI+PD97e3ld0/NTUVCZPnkz16tV59dVXr7RMERERkevqisNVdnY2ixcvZs+ePWRnZ2M0GjGZTKSnp3Pq1ClMJhPBwcH8+uuvl33smJgYxo8fT0pKCvfccw8AOTk53HLLLeTl5ZVp36pVK5YsWWL9986dO3n33XfZu3cvrq6udO7cmaeeeoqAgABrm8zMTN5++23Wr19PTk4OjRo1YuLEiWV645YtW8bChQs5ceIEVatWpV+/fowdO1a3PUVEROS8rjhc/fvf/+aPP/6gVq1aBAYG4uzsjJOTE0FBQbRv357q1avTqlWrKzr2Z599RrVq1XBycsLR0REAT09P3NzcCAsLo1OnTta2zs7OtGnTxvrvrVu3MmbMGKpVq8aAAQNIT09nzZo17N+/nxUrVuDs7Exubi5Dhw7l+PHjdO/eHU9PTzZt2sTo0aNZsGABrVu3BuC9997j/fffp0WLFgwePJiDBw8ye/Zszpw5w8svv3ylH52IiIhUYFccrvbt20fz5s354osvbFkPADNmzMDBwYGePXuW6iEym8106tSJxx577LyvMxqNPP/88zRu3JhFixZZn1bs3bs3Y8aMYdWqVfTv35+5c+dy7NgxFi5cSMuWLQE4e/Ys/fv355133uHzzz/n6NGjfPTRRwwePJipU6da3+ONN97g008/5cEHH/zHwfwiIiJSeV3xDO3t27dn//797Nmzx5b1AODgcK6s9PR0fHx8ADCZTGRlZZGRkcGoUaNo164dLVq0YMKECaSnpwOwY8cOTp48yRNPPFFqGohOnTpRr1491q9fD8DKlSu56667rMEKwMvLiwEDBvD777+TkZHB6tWrcXNzKxPkHnroIUwmEz///LPNz1tERERufFfcc/XKK68wePBghg0bxujRoxk2bBienp42K8xoNJKVlUVgYCBwLmiZTCa+/PJLqlatSvfu3SkpKWHVqlXk5+czd+5cYmNjy9wmtAgLCyM+Pp7MzEySk5Np3759mTaWnqjExERiY2OJjIzEy8urVBt/f3+8vLxITEy8qvMzm83nHT/2VwaDQXOFXaX8/HzMZrO9yxARkQrAbDZjMBgu2u6Kw9XcuXNxc3MjPz+fWbNmMWfOHOtYKw8PDzIzM6lTpw6jRo26ouNnZmZiMpms4erMmTMA1KhRgy+//JKgoCAAmjVrxvPPP09ycjLFxcV4enpax2n9laurK0ajkeLiYgB8fX3LtHFxcQHO9ZIVFxdbe83+6VhXo7i4mAMHDlywjbu7OxEREVf1PpXdsWPHyM/Pt3cZIiJSQViywoVccbgqLi7G1dWV5s2bU1RURG5uLrt37+a///0vJSUleHl50bp16ysOVzk5OQDWgFOlShUCAwOZOXOmNVgB1kHzCQkJ+Pv7k5OTg9FoLBOwUlNT8fPzw8/PDwcHBzIzM8u8Z2pqKgB+fn4EBASQnJxcpk1JSQmZmZn4+fld0XlZODs7U69evQu2uZR0LBdWu3Zt9VyJiIhNHDly5JLaXXG4+usg72vByelcaZaeplq1arFly5Yy7Sy359zd3QkPD7f2CDVt2tTapqCggJiYGPr06YOTkxMhISHs2bOHPn36lDrWzp078fDwICQkhLCwMH755RdKSkqstQBER0dTUlJCgwYNrur8DAYDHh4eV3UMuTjdVhUREVu51E6PKx7QfvLkSaKjo4mNjSUhIYGUlBTrf6dOneL48eNkZ2df0bGNRqP1tltSUhJFRUUUFRWxY8eOUrfjMjIyePvtt6latSoNGzakZcuWBAUFMWfOnFK9FfPmzaOgoIAuXboA0L17d1atWsWpU6esbeLi4li7di2dO3fG0dGR7t27k52dXWr+rJKSEj788EPc3Ny4+eabr+jcREREpGK74p6rQYMGcfr06Qu2CQwMZNOmTZd97CFDhhAdHQ3Aiy++yJo1a3juuecYPnw4DRo0oEOHDmRmZrJx40YyMjJ46623rFM2jB8/nqlTpzJw4EBatmxJXFwcGzdupEOHDtx6660ADB06lOXLl9OvXz969OhBSUkJ69atw8HBgfHjxwPn1lDs1asX06ZNY+fOnYSGhrJt2zYOHDjAxIkT/3E8loiIiFRuBvMVDkg5fvw4Bw8eJDs7m6KiIoxGo7W3qKSkhBkzZtCnTx9ef/31yz52XFwcSUlJ1uOFhYVZb9N98MEHHDx4EEdHRyIjI/nXv/5V5sm/FStWMH/+fI4fP46vry/du3dn4sSJpZ5mjIuLY/r06fz++++YzWaioqJ4/PHHS91OLCoqYtasWaxatYr09HRCQ0MZNGgQw4YNu5KPzMoyfUVkZOQlte89KYl9R4uu6j0rmyZ1XFj9dg17lyEiIhXIpV6/rzhcXUyPHj1wdHTku+++uxaHv6EpXF17ClciImJrl3r9vuIxVxdTvXr1q54LSkRERORGc1Xh6p/mesrJyeHEiRP4+/tfzeFFREREbjhXPKD97rvv5ujRowQHBxMQEACcm/IgIyPDOpv6Cy+8YLNCRURERG4EVxyuRo8eze+//87p06cpKCjAxcUFDw8PAgMDqVGjBm3bttXs4iIiIlLpXHG46t27N71797ZlLSIiIiI3vCsOVxbZ2dn8+eefnD59GldXV0JDQ4mKisLB4ZqNlRcREREpt644XOXk5PDCCy/www8/UFJSYt1uMBioXr06//rXvxgwYIBNihQRERG5UVxxuJo8eTI///wzffv2pXfv3tbFlA8ePMgHH3zA1KlTKSoqYvDgwTYrVkRERKS8u+JwtXXrViIiIpg2bVqp7XXq1OHmm2+mR48efPLJJwpXIiIiUqlc8cCogIAAzp49e9593t7e1KpVi/T09CsuTERERORGdMXhasiQIcTHx/Poo49y4sSJUvuWLVvG7t27adeu3VUXKCIiInIjueLbgiNHjuTs2bN8/PHH/PTTT1SvXh1fX19OnTpFRkYGYWFhvPjiizYsVURERKT8u6qpGB599FGGDBnCN998w+HDhzlz5gxhYWHcdNNN9O3bFzc3N1vVKSIiInJDuOJwlZmZySuvvELfvn0ZNWpUqX2fffYZw4cPZ968eXh7e191kSIiIiI3iisec/X++++zdu3a804WGhoayu7du/n444+vqjgRERGRG80Vh6v169cTERFBhw4dyuy74447qFevHt99991VFSciIiJyo7nicJWdnY3ZbP7H/T4+PpqKQURERCqdKw5X99xzD/v37+fJJ58kLS2t1L74+Hj27NlDRETEVRcoIiIiciO54gHtzz77LCUlJSxbtowffviBLl260LRpU7Kzs1m+fDlGo5FHH33UlrWKiIiIlHtXHK6cnJx4+eWX6devH59++imbNm1i3bp1ANSvX5///Oc/mkRUREREKp2rmucKICoqinfffRez2UxaWhrOzs74+PjYojYRERGRG85VhysLg8FA1apVbXU4ERERkRvSFQ9oFxEREZGyFK5EREREbEjhSkRERMSGFK5EREREbEjhSkRERMSGFK5EREREbEjhSkRERMSGFK5EREREbEjhSkRERMSGFK5EREREbEjhSkRERMSGFK5EREREbEjhSkRERMSGFK5EREREbEjhSkRERMSGFK5EREREbEjhSkRERMSGFK5EREREbEjhSkRERMSGFK5EREREbEjhSkRERMSGFK5EREREbEjhSkRERMSGFK5EREREbEjhSkRERMSGFK5EREREbEjhSkRERMSGFK5EREREbKjchqvU1FRGjRrFlClT7F2KiIiIyCUrl+EqJiaGfv36sWXLFoqKikrtW7ZsGb169SIyMpLbbruNWbNmUVxcXKrNwYMHGT16NC1btqRVq1aMGzeOhISEUm3y8/N588036dSpE5GRkfTu3Zs1a9aUqeWnn37i3nvvpVmzZnTs2JFXX32V3Nxc25+0iIiIVAjlMlx99tlnVKtWjZCQEBwdHa3b33vvPZ5//nk8PT0ZPHgw4eHhzJ49m1deecXa5uDBgzzwwAPs37+fPn360LVrV7Zv386gQYPIyMgAwGg0MnbsWObPn0/z5s25//77MZvNTJo0ie+++856rK+//prx48dTVFTEoEGDaNasGYsXL+bRRx+9fh+GiIiI3FCc7F3A+cyYMQMHBwd69uyJs7MzAEePHuWjjz5i8ODBTJ061dr2jTfe4NNPP+XBBx8kPDycF198EV9fX5YvX05AQAAAI0eOpG/fvixcuJAJEyawYsUKtm/fzsyZM+nRowcARUVFjBgxgnfeeYfu3buTm5vLa6+9xu23386sWbNwcjr3UX3++ee8/PLLbNu2jfbt21/nT0ZERETKu3LZc+XgcK6s9PR0fHx8AFi9ejVubm489thjpdo+9NBDmEwmfv75Z+Lj44mOjmbcuHHWYAXQsGFDOnbsyPr16wH45ptvaNOmjTVYAbi4uDB06FASExOJjY3lxx9/JD8/n2eeecYarADuu+8+vL29rccSERER+aty2XMF527dZWVlERgYCEBsbCyRkZF4eXmVaufv74+Xl5c1FAF06NChzPHCwsLYuXOn9VijRo0q0yY8PByAxMREDh48SEhICLVq1SrVxtnZmRo1apCYmHhV52c2m8nLy7tgG4PBgLu7+1W9T2WXn5+P2Wy2dxkiIlIBmM1mDAbDRduV23CVmZmJyWSyhqvi4mJrL9bfubq6YjQarQPbz9fO0sZyLF9f3zJtXFxcADCZTBQVFV30/a5GcXExBw4cuGAbd3d3IiIirup9Krtjx46Rn59v7zJERKSCsGSFCym34SonJwf4X1AKCAggOTm5TLuSkhIyMzPx8/PD398fOBfMPDw8SrVLTU3Fz8/PeizL4Pa/twHw8/MjICCAzMzM89aWmppKWFjYlZ3Y/3N2dqZevXoXbHMp6VgurHbt2uq5EhERmzhy5MgltSu34coyzsnSGxUWFsYvv/xCSUlJqTFQ0dHRlJSU0KBBA+ttvT179lCjRo1Sx9u5cyf169e3Hmvv3r1l3tNy27BevXqkpKRw8uRJ0tPTraEN4OTJk5w8eZKBAwde1fkZDIYyAVBsT7dVRUTEVi6106NcDmg3Go3W225JSUkUFRXRvXt3srOzWbJkibVdSUkJH374IW5ubtx8881Ur16d5s2b88knn5Sa+2rFihUkJibSpUsXALp3786mTZvYt2+ftU1qaipLly6lefPmBAYG0qVLF5ydnZkzZ06p2mbPno3BYLAeS0REROSvymXP1ZAhQ4iOjgbgxRdfZM2aNSxevJhevXoxbdo0du7cSWhoKNu2bePAgQNMnDjRevtw/PjxjBkzhr59+3LLLbeQlJTETz/9RP369bn33nsBuOeee/j0008ZOnQoPXv2xM3Nje+//57MzEzefvttALy8vBg5ciRz5szhyJEjNGjQgJiYGH7//XcGDBhA3bp17fPhiIiISLlmMJfDASlxcXEkJSVZx8qEhYURFhZGUVERs2bNYtWqVaSnpxMaGsqgQYMYNmxYqdf/8ssvzJ49m8OHD+Ph4UHnzp154oknqFq1qrVNSkoK06dPZ8uWLRQWFtK4cWMeeeQRbr75Zmsbs9nM/Pnz+eKLLzh16hRBQUH07duXsWPHWuffuhJ79uwBIDIy8pLa956UxL6jRRdvKFZN6riw+u0aF28oIiJyiS71+l0uw1VFp3B17SlciYiIrV3q9btcjrkSERERuVE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JO9C7gSgwYN4o8//iiz3dvbmx9++AF/f3+SkpJ488032bp1K0VFRTRv3pynnnqKJk2aWNuXlJQwf/58li9fzqlTpwgJCWHIkCEMHTq01HF37tzJu+++y969e3F1daVz58489dRTBAQEXPNzFRERkRvLDRmuAgMD8fHx4YEHHrBuc3R0JCwsDD8/P1JSUrj//vvJy8ujR48eGAwGfv75Z4YOHcrXX39N7dq1AXjuuedYuXIlHTt25LbbbmPXrl28+uqr5OfnM2bMGAC2bt3KmDFjqFatGgMGDCA9PZ01a9awf/9+VqxYgbOzs10+AxERESmfbshwZTabqVOnDo899th597/55psUFBTw1VdfWYPU+PHj6dWrFx9++CFvvPEG27ZtY+XKlTz55JM89NBD1uNOmjSJOXPmMHDgQKpUqcLzzz9P48aNWbRoEe7u7gD07t2bMWPGsGrVKvr37399TlpERERuCDdkuMrIyMDFxYVnnnmGbdu2kZ6eTuPGjXn++eepW7cu33//PWPGjLEGK4Dg4GB69erFypUrAVixYgU1a9Zk5MiR1jYGg4GRI0eydu1atm3bhre3NydPnmTatGnWYAXQqVMn6tWrx/r16684XJnNZvLy8i7YxmAwlHpfuXz5+fmYzWZ7lyEiIhWA2WzGYDBctN0NGa5SU1M5evQoLi4udO/eHR8fH3788UdGjx7N7NmzKS4upkOHDmVeFxYWRl5eHunp6cTGxnLTTTfh6OhYqk14eDgAiYmJODg44OzsTJs2bc57rPj4+Cs+h+LiYg4cOHDBNu7u7kRERFzxewgcO3aM/Px8e5chIiIVhIuLy0Xb3JDh6syZMzg7O/PJJ59w0003AecGuffs2ZMdO3YA4OPjU+Z1rq6uAJhMJoqLiy/Yxmg0YjQa8fT0LBPALO2MRuMVn4OzszP16tW7YJtLScdyYbVr11bPlYiI2MSRI0cuqd0NGa6qVavGwIEDrcEKoE6dOvj7+1sDT2ZmZpnXpaam4uDggLe3NwEBAedtc+bMGQD8/PwwGAzk5ORgNBrLBKzU1FT8/Pyu+BwMBgMeHh5X/Hq5NLqtKiIitnKpnR435DxX3333HUOGDCm1LTc3l8zMTFxcXHB3d2fPnj1lXrdjxw7Cw8NxcXEhLCyMvXv3lmmzc+dOABo0aEB4ePh5b98VFBQQExND/fr1bXhWIiIiUhHckOHqjz/+ICcnx/rvkpISXn31VYxGI7feeiu33XYbn3/+OWfPnrW22b59Ozt37qRLly4AdO/enUOHDrFhwwZrm9zcXObPn09QUBCRkZG0bNmSoKAg5syZU+rW0rx58ygoKLAeS0RERMTihrstaDQaGT9+PI6OjnTt2hUHBwe2b9/OkSNHGDx4MI0aNeLhhx9mwIAB3HPPPdxxxx1kZWWxbt06qlatyoMPPgjAzTffTMuWLZkwYQI9evTA39+fn3/+mfj4eN544w0cHM7lzvHjxzN16lQGDhxIy5YtiYuLY+PGjXTo0IFbb73Vnh+FiIiIlEM3XM+Vo6MjixcvpmnTpqxevZovv/wSBwcHpk6dyvPPPw9Ao0aNWLhwITVq1GDZsmVs2LCBW2+9lc8//xx/f3/rcebNm0e/fv3YunUrS5YswcPDg7feeot77rnH+n73338/r7/+Orm5uSxatIj9+/czdOhQZs2aZZfzl4pn9+7djB07lhYtWnDbbbfxzDPPcOrUqTLtVq5cSYcOHYiLiyuzLyUlhWeeeYZ27drRtm1bxo0bd952RUVFzJo1i9tvv50WLVowcOBANm7ceE3OS0SksjKY9SjVdWcZDxYZGXlJ7XtPSmLf0aJrWVKF06SOC6vfrmHvMi7qt99+Y+TIkRgMBlq0aEF2djYHDx4kKCiINWvW4O3tjclk4s0332T+/PkAfPvttzRo0MB6jD179jBmzBjS09Otyzvt27cPb29vvv32W6pVqwZAeno6Y8aMYc+ePYSGhlK9enV27dpFSUkJH3zwAbfffvv1/wBERG4gl3r9vuF6rkQqEm9vbzp06MA333zD4sWLWb16Na+++iqnT59m3bp1ACxcuJD58+dbn079+5Orjz32GCaTifnz57NixQpWrFjB1KlTyc7O5vvvv7e2mzFjBvv372fy5Mn89NNPLF68mK+++gpHR0e++uqr63fSIiIV3A035kqkImncuDEff/xxqW29evViypQppKSkAHD77bfj6+tLfn4+L774onU8oMV//vMfQkJCqF69unVbs2bNAEqtfTlmzBgGDhxo3QfQsGFDXF1dtUamiIgNKVyJlCNms5mlS5cCUKtWLev/a9WqxSeffAKUnburdevWZY6zevVqgFIz/FtWH/irDRs2kJubq5UARERsSOFKpByIiYlh8eLFbNu2jdOnT9OkSRPuvPPOUm0yMjIA8PX1veCxPvnkExYtWkTbtm1p0aLFP7bbtm0bTz/9NL6+vjzwwANXfQ4iInKOwpVIOfDJJ59Yx0f5+vqWWSwczg1I9/DwwM3N7bzHyMzM5LnnnmP9+vVERETwzjvvnLed0Wjk/fff58MPP8Tb25s5c+bg7e1t2xMSEanENKBdpBx45513+PLLLxk5ciS5ubkMGzaMhISEUm0yMzMJCAg47+v37t1L37592bBhA8OGDePLL788b9v09HRGjBjB+++/T7t27Vi9ejVRUVHX4pRERCot9VyJlAMODg5ERUURFRVFeHg4L7zwAkuWLGHy5MnWNnl5eXh5eZV5bVxcHEOHDsXV1ZX58+fToUOH875HYWEhw4cPJy4ujqeffpoRI0ZocXARkWtAPVci5cy9996Li4tLmdXXDQbDecPQ7NmzKSgo4MMPP/zHYAWwYsUKDh06xMSJE61za4mIiO0pXInY0aZNm9i1a1epbU5OTjg7O5cZc+Xl5VVqTU2L7du3c/PNN19w8LqlnYeHh3UJKBERuTZ0W1DEjt577z1SUlL4/PPPrVMvzJkzh9zcXGsvVGxsLN988w2HDh3izJkzvPrqq/Tr1886fUJmZibp6ek8++yzpKenYzabMRgM1KxZkyFDhhAWFmZt5+bmxmuvvUZKSgpGoxGDwUBAQAB33XXXBXu9RETk0ilcidjRmDFjmDBhAr1796ZRo0ZkZ2cTFxdHs2bN6NevH3BuLqqFCxdiMpkAWLx4MaGhodZw1bhxY/bt28e+fftKHdtgMBASEsKIESOAc3Nebd++nSVLlpSpIyMjQ+FKRMRGtLagHWhtwWvvRllbEGDjxo189NFHxMbG4uLiwp133smTTz553sHrIiJiP5d6/VbPlYidderUiU6dOtm7DBERsRENaBcRERGxIYUrERERERtSuBIRERGxIYUrkUtkNhntXcINS5+diFQmGtAucokMDo6c+WoixWeOXLyxWDkH1iOw/0x7lyEict0oXIlchuIzRyg6te/iDUVEpNLSbUERERERG1K4EhEREbEhhSsRERERG1K4EhEREbEhhSsRERERG1K4EhEREbEhhSsRkb+ZN28e7du3Jycnp9T2LVu2MHDgQKKioujYsSPTp0+nsLCwzOu/++477r33XqKioujevTuzZ88mPz+/TLvTp08zadIkWrVqRdu2bRk7diwJCQnX7LxE5PrQPFciIv+vsLCQZ599lu+++w4Ag8Fg3bdu3TomTZqEq6srzZo1IyUlhfnz53Po0CHmzZuHg8O5v1Xff/993nvvPby9vWnevDnx8fHMmjWLmJgY5s6daz1eXl4eQ4cO5cSJE0RGRuLg4MCvv/5KQkICq1evxtHR8fqevIjYjHquRET+34wZM/juu+/w8/MDwMnp3N+fWVlZPP/889SsWZN169axcOFCfvjhB0aPHs2WLVusYQwgODiYfv368dNPP7FgwQLWr19P37592bhxI8eOHbO2W7FiBcePH+ftt99m+fLlfPnllzz11FMcOXKEvXv3Xt8TFxGbUrgSEfl/ffv2Zfbs2dx3333A/3quli9fztmzZ3nxxRepXr26tf2jjz6Kv78/y5cvt27r378/r7/+Or6+vgA4OjrSo0cPAFJSUqzt9u3bh7e3Nz179rRuu+mmmwA4efLktTlBEbkuFK5ERP5fREQEXbt2JScnB0dHR1xcXADYuHEjYWFhdOjQoVR7FxcX2rRpw+7duzEaz784dUFBAStWrACgZs2a1u3u7u4UFBRw5swZ67bo6GgAazATkRuTxlyJiPxNRkZGqYBz6NAhOnbseN62ISEhFBYWkpmZSUBAgHX7mjVr+Pbbb9mxYwe5ubkMHDiQkJAQ6/677rqLJUuWMGDAAAYNGsShQ4dYu3YtLVq0oE2bNtfs3ETk2lO4EhH5m/T09FJB6ezZswQFBZ23raurKwAlJSXWbWazmddee420tDQAIiMjmTRpUqnXtWrVigceeIAlS5bw1ltvAeDs7My4ceNwdna26fmIyPWl24IiIn+TmZmJv7+/9d8ODg7/eNvPMl2Dm5ubdZvBYGDDhg3MmzePLl26sGfPHkaOHFkqgG3atIkvv/wSLy8vJk2axMiRI3F0dGT06NF8//331+jMROR6ULgSEfmbvLw8vLy8rP/29fW19kL9XXp6Oi4uLnh7e5fa7u7uzq233soHH3xAr1692LdvH5s3b7bunzlzJp6ennzzzTc8/PDDPP300yxZsgQXFxfeeeeda3NiInJdKFyJiPyNwWAoNcdVeHg4hw8fPm/bXbt2ERYWVqr93w0cOBCAI0eOAJCfn8++ffu49957Sw1yb9KkCW3btuX48eNlJjCV/9m9ezdjx46lRYsW3HbbbTzzzDOcOnWqTLuVK1fSoUMH4uLiyuxLT0/noYce4sknn7weJUslo3AlIvI3Xl5epcJNq1atOHToUJnZ0w8cOMDJkydLDUD/4osvOH36dKl2lluG7u7uAGRnZwNY59P6K8vkoQUFBTY4k4rnt99+44EHHmDz5s00adIELy8vVqxYwX333Wf9XE0mE9OnT2fy5MmkpaWVuaUbGxtL//792bx583ln2JdLYzKZWLhwId27dycqKop77rmHlStXAue+fzt27EjDhg3/8b82bdqQl5dnPd6+ffvo3r07y5Yts9MZ2Y7ClYjI/9uxYwevvfYap0+f5vDhw7z++uskJCRwzz334ODgwEsvvURRURFwbqzVSy+9BJybH8uy7eWXX+bJJ5+0XjQKCwt5//33MRgMtG/fHjgXqtzd3Vm9ejXp6enW9z906BDbt28nMDCw1IB6+R9vb286dOjAN998w+LFi1m9ejWvvvoqp0+fZt26dQAsXLiQ+fPnW8PrX2e7NxqNDB8+nIyMDNzc3DQT/hXKz89n7NixvPbaa+Tk5NCsWTNOnDjB5MmTWbx4MS4uLtx222107ty5zH+Wp2YjIyPx8PAAYO3atQwePJhjx45Zf8ZuZHpaUETk/61atYqvvvrK+u/FixfTokULunfvzqhRo5g7dy633347devWJTY2lszMTPr370+zZs0A8PT0ZMiQISxYsIDbb7+d+vXrc+zYMc6cOcOwYcOoW7cucG5+rGHDhjFnzhy6dOlC06ZNycvL4+DBgxQXFzN16tQL3maszBo3bszHH39caluvXr2YMmWKdZLW22+/HV9fX/Lz83nxxRetSxPBuaD1zDPP0KJFCwYPHlxqn1y6+fPns3HjRh588EEmTZqEs7MzSUlJ9O3bl+XLlzNkyBBeeeWVMq9LTk6md+/eBAQEMH36dOBcj9WkSZOsX7OKEHgVrkRE/t9rr73Ga6+9dt59jz/+OFWrVmXJkiVER0dTrVo1HnzwQR566KFS7Z555hlq1KjBsmXL2LVrF4GBgTz55JOMGjWqVLvHHnuMWrVqsWTJEvbt24eLiwutWrVi7Nix1h4uuTiz2czSpUsBqFWrlvX/tWrV4pNPPgH+dzvWok+fPgDk5uaWespTLl3//v1p3bo1bdu2tW6rUaMGgYGBF5xK5LXXXiMrK4vZs2cTGBgIQO3atZk6dSqRkZH079+/QgRehSsRkUs0fPhwhg8ffsE2BoOBESNGMGLEiIu269+/P/3797dhhZVHTEwMixcvZtu2bZw+fZomTZpw5513lmqTkZEBnH/G+8LCQvLy8jQb/hUKDg4mODi41La9e/cSFxfHgAEDzvua3bt38+OPP9K5c2e6du1q3e7h4cGgQYPYs2cPQIUIvApXIiJyw/nkk0+s84H5+voybdq0Mj1U6enpeHh4nPdibRnrprFttnHgwAHGjRuHo6NjmV5aizlz5mAwGJgwYcJ5918oDN9obvy+NxERqXTeeecdvvzyS0aOHElubi7Dhg0r8zTn35ck+vs+oNRksXJlPv/8c+6//36ysrKYOXMmYWFhZdokJibyyy+/0KFDByIiIs57nIoUeBWuROSGYzSff7Z0ubiK8tk5ODgQFRXF008/zZQpU8jKymLJkiWl2vx9Mti/ys3NBfjH/XJx+fn5TJgwgZdffpm6devy9ddfc8cdd5y37apVqzCZTDzwwAP/eDxL4K0I4Uq3BUXkhuNocOTZP//DsbMJF28sVrW9ajKtxdP2LsPm7r33Xl577TXrJK0Wf58M9u/7/vp/uTxms5lx48axdevWUk8M/pPVq1cTHBzMbbfd9o9tLNOXVITAq3AlIjekY2cTiM0+cvGGUqFs2rQJb29voqKirNucnJxwdnYuM+bKy8uLkydPnvc4luWKNBP+ldm8eTNbt25l4MCBTJ48+YJtd+3axfHjxxk3bhxOTv8cOypS0NVtQRERuWG89957PPLII8THx1u3zZkzh9zcXDp06ACcm4H99ddf59ChQ5w5c4ZXX32V/fv3A+d6XD799FPmzZsHwFdffcWcOXOu/4nc4LZv3w7AI488ctG2q1atAqBnz54XbGcJvJZbtjcy9VyJiMgNY8yYMUyYMIHevXvTqFEjsrOziYuLo1mzZvTr1w+ADRs2sHDhQkwmE3BuMtjQ0FAiIiLIzc3lo48+so7v+e233zh69CjDhw+vEFMAXC+ZmZk4Ozvz0UcfkZycTHFxMXDuSb/OnTvTo0cPAIqLi1m7di3h4eHUq1fvvMfKyMjgs88+Y9euXQDMmDGD22+/3XqMG5HClYiI3DC6devGRx99xEcffURsbCwuLi7cf//9PPnkk7i4uAAwbtw4xo0bd97Xe3p68ttvv13Pkiukxo0bs2LFChYtWlRmX2xsrDUY/fbbb2RmZjJkyJB/PNbBgwf55JNPrAFt9erV5OXlKVyJiIhcL506daJTp072LqNSGzp0KEOHDr1oO2dnZ6pXr37BpwTbtWvH3r17bVme3SlciYiIyDXRtm1bfv31V3uXcd1pQLuIiIiIDSlcXaKdO3cyZMgQoqKiaNu2LZMnTyYtLc3eZYmIiEg5o9uCl2Dr1q2MGTOGatWqMWDAANLT01mzZg379+9nxYoVF5w4TUSkIjMbjRgcHe1dxg3Llp+fyWjGwbHizBV1vdny81O4ugij0cjzzz9P48aNWbRokXWSut69ezNmzBhWrVqlVe1FpNIyODpy9NHHKTgSZ+9Sbjhu9epS5723bHY8B0cD3007Slp8gc2OWVkE1HKj17N1bHY8hauL2LFjBydPniyz4nqnTp2oV68e69evV7gSkUqt4EgceXv327sMAdLiCzh9OM/eZVR6BrPZbLZ3EeXZp59+yltvvcXu3btx/FvX7b///W/i4+P57rvvLuuY0dHRmM3mS7qdaDAYSMsyUlJyWW9R6Tk5QYCPI7b89jYYDBhz08BYbLNjVgqOzjhWCbD51yKjKJNiU8VYhPh6cXZwxM/F1+Zfi5K0dMzF+rm4XAZnZ5wC/G329TAYDORllmAq0WX9cjk4GfDwdbro16K4uBiDwUDLli0v2E49VxdRXFyMp6dnmWAF4OrqitF4+b/cL3fB0AAfjWe4UrZeq8qxyo2/Wru92Ppr4efia9PjVSa2/lo4Bfjb9HiVjS2/Hh6+uqxfjYt9LS60GPhf6atwEf7+/uTk5GA0GssErNTUVPz8/C77mC1atLBVeSIiIlLOaCqGiwgPD6e4uJgDBw6U2l5QUEBMTAz169e3U2UiIiJSHilcXUTLli0JCgpizpw5pe7Fzps3j4KCArp06WLH6kRERKS80YD2S/Dll18ydepUoqKiaNmyJXFxcWzcuJEOHTrw6aef2rs8ERERKUcUri7RihUrmD9/PsePH8fX15fu3bszceJEPD097V2aiIiIlCMKVyIiIiI2pDFXIiIiIjakcCUiIiJiQwpXIiIiIjakcCUiIiJiQwpXIiIiIjakcCUiIiJiQwpXIiIiIjakcCVXzGw2YzKZ7F2GiIhIuaJJREVuUCaTCQcHB7Zv305ISAg1a9YEzoVeg8Fg5+rkryxfk/T0dDIyMggODtbqDuVIfHw88fHxZGVlUbVqVSIiIvDy8rJ3WRWC5Xv/yJEj7NixA09PTzp16oSPj4+9S7umnOxdgNxYLD8oZ8+eZdmyZWRnZ/PAAw9QrVo1jhw5wurVq+nWrRtNmza1d6kVniVAff755yQkJDB37lyCgoKs23fu3Mm2bdsYOHAgQUFB9iy10jOZTDg6OvLBBx/w/fff4+TkxAcffEBERIS9S6v0Fi1axPTp0ykpKQHA3d2dFi1aMHbsWG666SY7V3fjs3zvv/766xw7doyqVavSpEkTfHx8KvQfgrotKJfF0tH5wQcf8NFHHzFnzhx+/PFHAIKDg/n555/59ttv7VlihWc2m0v9Uho3bhyHDh1i7ty5ZGdnc+DAAR566CGGDx/Of//7X1xdXe1csTg6OgKwdu1aOnXqxLhx4wgLC7NzVXLq1Clee+01brrpJn744Qc2bNjAK6+8wtmzZ3n66adJSkqyd4k3PMv3flxcHPfccw/jxo2z9rJX1GAF6rmSy+TgcC6Pr1y5krZt29KxY0eWLFlCr1698Pf3p3bt2uzcuZP09HT8/f3tXG3F9PdfSI0aNWLixIm8/fbbFBUVsXz5cmrUqMG0adNo0aJFhe9+v1EUFRXRqlUratWqxYABA6whGSr2RaY8stxSP3ToEI6OjgwYMMAadkNCQggKCuLhhx/ms88+49lnn63QPSzXQ2FhIe3btycrK4tOnTqV2ldRP1v1XMllS0tLIysri8jISPr06cOJEyfIysrCbDYTHBzMyZMnFayukZMnT7J+/Xr++OMPkpOTrRfnMWPG0LZtW5YtW8aYMWNYu3Ytffr0Ue9IOVOnTh2+/vprjEYjBoPB+p9cX5Y/Ev39/fHz82Pfvn0A1luDtWrVIigoiPT0dOB/PfZyZQwGA+Hh4fzwww/s2rWL/Pz8Cv+HhXqu5LIVFRURHh7O9u3bGTRoEF27duX7779n1KhRxMfHExgYaO8SK6xt27axYMECSkpKcHFxwcfHh+DgYBo0aICvry8+Pj40b95ctwLLEUsvye7du9m8eTPx8fEMHz6cPn364OfnR3BwMIGBgVStWtV6C0WujyZNmtCjRw8WLVqEo6MjPXr0wNHRkUWLFpGRkUH79u2BihsArjXL9/7q1at55513AHj44Ye5++67CQkJITQ0lBo1alC7dm08PDzsXK1t6WlBuSyWLtyvvvqK6dOn06dPH86cOcPZs2e57777eOqppxg1ahSPPvqovUutkBISEoiJiSElJYWkpCTi4+NJSUnh7NmzmM1mTp06RcOGDenQoQOhoaF0796dgIAAe5ctnHvAYPny5SQnJ5OYmEhRUREODg54enoSEhLC2LFjadWqlb3LrHQKCgp49913+fzzz4H/jREaPHgwDz30EL6+vnasrmLIy8tj9+7dHDx4kD///JO9e/eSkpJCSUkJbm5uzJgxgzvuuMPeZdqUwpVckcLCQr766iuWL19Oeno6aWlpGI1G7rnnHiZPnqzbgteJyWQiOTmZ+Ph4jh8/TlxcHDExMRw7dgwvLy8+/fRTatWqZe8y5W+MRiPHjx8nMTGRY8eO8eeff/Lggw/SvHlze5dWaeXm5vL777+TlpZGjRo1aNeunb1LqvDOnDnDn3/+SePGja2D3CsKhSu5JJbBtw4ODsTFxVG7dm0cHBxISUnhjz/+ICMjg/r16xMREaH5e66hvw6CtowbOZ+cnBwSExNp0KDBBdvJ9ZOWlsaePXto2LAh1atXB849QVVSUkLDhg3tXF3ldPLkSVJTUwkMDMTFxYXCwkJcXFwoKirC3d1dfyTaSFxcHPPmzSMyMpL7778fJycnfvnlFxISEhg2bJi9y7smNOZKLslfB96OHDmSf//73/Tr14/g4GB69uxp5+oqj79+HXJzc5k1axZ79uzh888/p6SkBCcnJ3JycsjMzKRRo0Z2rlYscnJyeOutt1ixYgVhYWF8/fXXuLu7ExMTw4wZM1i2bBkhISH2LrNSsIwDio6O5vXXX2fPnj0AODk54erqah3LOGDAAEaNGlVhn2a7XlJSUnj22WfZv38/sbGxdOjQgdq1a1NYWMjbb79NZGQkLVq0sHeZNqc/aeWizp49y9atWzl16hRxcXGcPn0aJycnXFxcSrUzmUwYjUY7VVl5WD7jzZs3s2bNGlq3bl1q/1dffcXw4cM5ffq0PcqTv7AsD7Vr1y6+++47+vbtS6NGjVi4cCGOjo7Uq1ePgoICfvrpJztXWnlYviarV69mz549jBgxgtmzZzNz5kymTJnCsGHDuOmmm0qteCCXz/J7Kjo6mgMHDjB+/HgiIiKYP38+AHXr1sXb25tNmzbZs8xrRj1XclFHjhzh9ddf58yZMzg5OeHo6MhXX31FWloaderUoX79+lSvXt36hJr+0ru2LL/st2zZgoeHB7179wb+d9EIDAwkOzubXbt20a1bN7vVKf/7WsXExODi4sLo0aNZs2YNv/32G//+979xdXUlMDCQ48eP27fQSsQyYD0wMJAaNWowePBgatasidFoPO/TmrqtfnUOHTqEu7s7vXv3ZvXq1WzZsgU4N+2Fs7MzWVlZdq7w2tB3jVxUaGgoDz30EGPGjCEoKAhPT0/y8vL48ssvmTRpEt27d6dVq1bcfvvtrF27VsHqGrNcALy9vUlOTqagoADA2pPo7OxMYWGhehHLAcvPgrOzM8XFxWRmZtKwYUOKi4tJS0sjNzeXjIwMatSoYedKKw/L16RVq1YkJSWxYcMGiouLSwUry3xXcuUsobR69epkZ2ezb98+OnbsSFFREQkJCaSlpZGdnU39+vXtXOm1oZ4ruajAwED69OkDwNatW/H29uaxxx7Dw8ODM2fOkJ2dTWJiIqdOndIadteB5eIwatQo1q5dy+TJk3nqqado1aoVVapUYePGjTg5OdG4cWM7V1p5WXpvLReYHj168M033/DBBx8wadIkkpKSOHXqFD/88AOA1rC7znJzc5k3bx4+Pj68++67LFiwACcnJ/z8/KhRowYhISF06NCBm2++2d6l3rAsv6f69evHunXreOmllxg6dCgHDhzg6NGjLF26lCpVqlTY7309LSiXZfz48XTq1IkBAwaU2m4ymSguLsbFxUU9V9dRbGwszz33HGfOnKFt27ZkZWWxefNmxowZw2OPPWbv8io9s9lsXbh2/fr1/Oc//+Hs2bNkZWVRp04djh49yr/+9S/+9a9/lRnDKLZnCb179uxhwIABdOvWjS5dunDq1CnOnj1Leno6p0+fJjExkaCgIBYtWmTvkiuEkydPMnfuXPbv3098fDwFBQUUFhYye/ZsunTpUiGvGQpXckHFxcUkJiZSs2ZNnJycKCkpwWQy4eTkhMlkwmAwaFZpO4uNjWXlypX89ttvlJSUcM899zBixAicnNQxbQ/p6ekcOXKERo0a4e3tXWqfyWTi22+/Zc+ePdYlpAYPHqyfoeuspKSEF198kezsbN577z3MZjOFhYXWJwldXV0r5AXf3nbv3k1sbCwGg4E2bdoQHh5eYT9nhSs5L8tfeL///jvvvvsu06ZNo3r16uTk5ODi4nLepQr+aUCo2F5xcbF1fp5/ClF6sMA+NmzYwLhx4zAYDNSqVYuoqChat25No0aNCA0Nxc/Pz94lVlqW8LR582a+/fZbVq9ezaOPPsq///1ve5dWIZlMJhISEjh8+DD+/v7UqFEDb29vXF1drdeKivp7SuFKLujQoUP8+OOPjBgxgh07dvDvf/+bGjVq0KBBA1q2bEmzZs2oXbs2wcHBQMX9QSkvLAF2+fLlvP/+++Tn59O0aVOaNGlCnTp1KCgoYNeuXfTu3ZsOHTrYu9xKKScnhz/++IPdu3dz4sQJTp8+TVJSEmazmZo1a1KjRg2CgoLw8fHBw8ODW265RXNcXSeW30//+c9/2LRpE5mZmWRnZ1OnTh1atmxJ/fr1CQ4Opn379lSpUsXe5d6wLL+nFi5cyEcffUR+fj5+fn74+fnh5eVFUVER2dnZjBs3jh49eti73GtC4UouWV5eHv/973/5448/2LdvH0ePHiU9PR2TyYSrqysvvfSSdeC7XBuWv7z79etHcXExbdu2JTExkRMnTpCbm8vp06fp2LEjU6ZMITw83N7lVmqWC/mMGTNYvHgxEREReHt7k5mZSVJSEqdPnyYkJIRXXnlFQfg6i4uL448//iA7OxuTyURiYiKHDh0iIyODoKAg3n33Xc3OfoVMJpN1Yfn777+fvLw8xo4dS25uLrGxsaSmpgLnHpS6//77adCggZ0rvjY0KEMuyJK9DQYDHh4edOnShQ4dOnD27FkyMjLIyMiwLhzcrFkzO1db8VmePjt+/Dg9e/bk8ccfp7CwkKKiIpycnOjfvz8tW7YkNDTUzpWKxYYNG4iMjOSzzz7D0dGRoqIiUlJSGDZsGBEREURERNi7xAovLS2N7du3c8cdd+Dq6krdunWpW7eudX9xcTEnT57kxIkTODk5KVhdBQcHB+vDGd7e3hQVFXHXXXeVaVdUVFShH+JQuJIL+vstPkvI8vDwsN4KlOsrKyuLWrVqceTIEdzd3XF3dwfOBeHIyEg2bdqkMSTlgMFgICcnh4SEBO68804cHR0xmUy4uLhQs2ZNoqKiiI2NPe/4RbGtPXv28N5779GwYUMcHByYM2cOERERNGvWjHr16uHl5UV4eLh6e69Cbm4uGzduxNHRkWrVqlknaH3kkUdYvnx5mSfMK3KwAoUruURFRUUsWbKE5cuX4+XlRcOGDWnQoAGBgYEABAcH07x5cztXWTn4+PjQq1cvZsyYwdKlS3nggQcASExMtHa5S/lQUFBAgwYN+OOPP4D/9TwWFRVRVFRkXShYrq22bduyePFiAgMD+fPPPzl27BhbtmzBYDDg5eVFUFAQQUFBhIWF0b17d+rVq2fvkm84R44c4aOPPqKoqAg3Nze8vLyoUqUKXl5evPfeexQWFtK2bVuCg4PLPEVbEWnMlVyQZWDi9u3bGTFiBBEREdSqVYvjx49z+vRpcnNzKSwspHPnznz00Uf2LrfCsozfsYy5SktLY/LkyWzZsoVu3brRsGFDoqOj+f3335k4cSIjR460d8mVnuVrtnz5ct58800eeOABBg8ejKurK59++ikLFixg4MCBTJ482d6lViqWMVbHjh3j6NGjHDt2jJSUFFJTUykqKuLxxx+nc+fOejjnMhUVFREbG0t8fDwnTpwgPj6e5ORk0tPTSUpKsq6l6e3tTePGjenVq1epW7MVjcKV/COTyYTZbMbR0ZHPP/+cmTNn8sYbb3DrrbeSnJxMcXExDg4OuLm54eDgQNWqVe1dcoX0T7/ks7Oz+eKLL/jll184c+YMBoOBESNGMGDAAPWGlCNZWVnMnz+fL774guzsbGtI7tOnD4899phur19nJ06cICwsrNS2nJwcMjMzKSkpITg42HqrXa7e6dOnOXXqFIcPHyYuLs46NcP48eO5++677V3eNaNwJZdk9+7djBkzhkceeYQhQ4bYu5xKpUePHhQWFtKgQQOaNm1Ks2bNaNiwoS7KN5j09HSio6MpLCykWrVqNGvWDGdnZ3uXVamUlJRw7733cvvttzNhwoRS+06ePMmpU6do1aqVeqyuUHFxMSUlJbi7u7N06VJat2593rUDCwoKMJlMFXq8ocKVnNfIkSNJT0+nXr16NGjQgNatW/Ppp5+ye/duJk+eTK9evaxt1X1+7ZhMJtavX89vv/3GkSNHOH78OKmpqRiNRry8vGjQoAFRUVFERUVRv359DcgtZ/bt28eaNWuoUqUKDRs2pE6dOtZA5ebmRtWqVfWzc4399feT2Wxm5syZzJkzh8WLF9O6dWuSkpKYNWsWP//8M1FRUcyZM8fOFVcMjRo1YuzYsYwbNw4HBwfMZjMODg7WcYcVncKVlGE2m1m3bh3bt2/n6NGjxMfHk5aWhtFoBMDLy4sePXrQvHlzoqKiKvR98/IiPz/feusiNTWVpKQk4uLiOHDgAHFxcWRmZuLg4EDnzp2ZOXOmvcsVzvVUDR48mLS0NDw9PUlLS7MOYHdxceGmm27igw8+sHeZlc6ZM2d4+OGHKSkpoXfv3sycORMfHx8GDBhAp06daNGihf5gvAKnTp3i/fffp1atWgQEBPDSSy8xYcIERo0aZe/S7ELhSi4qOzublJQUTp06xcmTJzlw4AD79+8nISGBrKwsoqKi+OKLL+xdZqVTVFREbm4umZmZHD58mPj4eGrWrMmdd95p79IqNcuF2fIQyOOPP87QoUOJj48nKyuLjIwM0tPTcXR0LPN4uthWamoqOTk5eHt74+vra+012blzJ0OHDrWOUxw0aBA1a9YE/jdRr1yeuLg4pk2bxr59+8jKysJgMODg4EBoaCi1atWibt261KlTh4YNG1aKOREVrqQUy4Vh/fr1fPbZZwwfPpyOHTvi7u6O2WzGbDZjNBqtyxckJiZSUFDALbfcYu/SK7To6GhOnDhBnTp1aNSoEa6urgAkJydjMBg0/qocSkpK4tFHH6Vhw4a89tpr522jHpJr64033iA6OpoqVapQtWpVqlWrRmhoKNWrV2fmzJm4ubnx1ltv6efHBoxGI0lJScC5zz0mJoauXbtiMpk4fvw4p06d4syZM+Tk5DB27FgmTpxo34KvMc1zJaVYftFXrVrV+rh/3759efDBBwkJCbH+NeLs7EyVKlWoXr26nSuu2EpKSnjiiSfYunUrPj4+ODo6MnToUIYMGcI777zDt99+i6+vL1OmTKFly5b2Llf4X2AqLCykZs2a/PLLLyxbtow+ffqUeYpTweraaty4MQUFBSQnJ3P48GG2b99OUVERnp6e5Obmkp6ezqJFi4iMjCQ8PJz69eur1+oKOTo6Wnv/iouLadKkCaNHjyYwMJDs7GyKi4vJysoiKyuLGjVq2Lnaa089V/KPYmNjWbVqFd988w3u7u5MnDiRe+65Byi9LI5cOy+++CJffPEFkydPpkaNGvz000989913dOnShQ0bNjBkyBB++eUXQkJCmD17dqWYnK+8s4Srp556il9//ZXs7GwAevXqRc+ePalevTp+fn4EBQXpQn6dxcfHc/jwYQ4fPsyRI0eIjY3lyJEjAERFRbF48WKcnNTncLVWrlxJzZo1adGiRaX9Hle4kouKi4vj/fff58cff+SWW25hwoQJNGrUyN5lVXgnTpygX79+9O3blylTpli39+vXj9jYWJo1a8YXX3zBxo0befjhh1m2bFmlGMtwo0hMTCQ2NpbDhw8THR3N7t27yc7OxsXFhXr16rFw4UI8PT3tXWaFVlJSgpOT0wXXscvJyWHPnj3k5OTQtWtX3aq9CikpKcTGxlK1alV8fHxKrXFa2cayKaLLeRmNRoxGIw4ODtStW5e3336bLVu28OGHHzJ58mQefvhhOnXqRJUqVexdaoW1b98+SkpK6Nq1a6ntt956K8eOHWPQoEEA1KlTB29vb/7880+Fq3IkNDSU0NBQ7rjjDuu2uLg4UlJSKCwsVLC6DiwhadOmTUybNg0fHx/GjRvHHXfcQVFREUajEU9PT9q3bw9oDNzV+PXXX3nzzTeJi4uzbgsODqZPnz4MGjSo0o1rU7iS83J0dMTR0RH43xI4HTt2JDIykgULFjBjxgxiY2MZN26cdXC12FZ6ejrFxcXMmzePvXv3UrduXWrXrk1ycjIhISG0a9cOgLy8PAIDA0lLS7NzxWK5OJ88eZKPP/6YlJQUOnbsSIMGDahfvz4hISGkpqaW+oterh1LUNq/fz9JSUncdNNNNGrUyLpW6ubNm/H09ORf//oXjRo1UrC6TJbv999//53XXnsNBwcHpk6dSvXq1Tlz5gwbN25k0aJF7N27l6lTp5aZGb8iU7gSK8sPyp49e1i7di3Ozs74+/vj4OBASUkJGRkZlJSUYDQaKSkpYe7cuZw5c4bXX3/d3qVXSJGRkdx1110cPnyYpUuXAuDp6Ul8fDy1a9fmt99+IyIigri4OLKysvDz87NzxWI0GnFycmLNmjWsXLmSoKAg4uPjyczMpLCwkIKCAqpXr86DDz543pmrxbYst6EaNmyIwWCgf//+hIaG8uyzz7JmzRpuuukmtm/fjoeHB88995x6Ey+T5Zqxdu1a8vPzeffdd2nVqpV1f8+ePfn111956aWXePHFF5k1a1al+YwVrqSMbdu28emnn1r/7eTkRJUqVQgICMDV1RWz2UzVqlUJCgrSFAzXUPPmzYmIiCAlJYX4+HhiY2PZt28fRUVFHDx4kMmTJ+Pv74+TkxOpqak0aNDA3iVXepaejy1btlC7dm2effZZHB0dSU5OxsvLixdeeIE6derQuXNn+xZayVh+NtLS0khOTmbVqlVMmDCBMWPGMGXKFH799VcKCgoqzYXf1rZt20bTpk2pXbs28L/xVZ6envTq1Quz2cyTTz7JqlWrGDx4sJ2rvT4UrsTKcmEYNGgQZrOZr7/+mtOnT3P//fczcuRIvL29rZPD6Umn68PZ2dk6dqdDhw7W7Wlpaezbt4+YmBj2799Pw4YNadKkiR0rFcB6Kx3O3a5t3bp1qf233347Bw4c0JqC18Ffn2j29/cnICCAt99+m8aNG+Ps7MygQYMwGo24ubmRm5urheevgOUakJmZSdu2ba1PK//92nD33XezcOFC1q1bR+/evfHy8rrutV5vujpKGZ6engwdOpQnn3ySVq1a8fnnn3PXXXexZMkSgoODqVatmoLVdWQ2mzGZTBiNRkwmEwABAQHceuutjB8/ng8++IA5c+bg6+tr30LF6s477+T48eOsXbu21HYPDw/27t1boResLS8MBoP1D0YfHx+mTJlCTk4O+/fvZ9SoUXh6epKUlMS+ffuoV68egPXnSy5dVlYWVatWJSEhAScnJ+syaX9lNptp1KgRx48frzS9g+q5kvPy8PCga9eudO3alfXr1/Pxxx8zY8YMtm7dyqhRo2jVqhXu7u72LrNS+OtF4q9MJpP1YuDo6KjBuHZUUlJi/To5ODhw55138u233zJlyhRyc3Np2bIlZ86cYcWKFTRo0EA/O9fY6dOniY+Pp169etY/Orp06UKNGjUoKSmhadOmAHzzzTf8+eefvPjii/Yr9gbn4+NDp06dmD9/PkeOHLEG1b/KysoiNTUVNze3SvN7SvNcyQVZpmOwLInz+uuv4+TkxN13303Xrl1p2LChvUsUKXfMZjP79+9n1qxZ7Ny5k+LiYoqKiqhbty6vvfYaUVFR9i6xQvvwww/ZsGEDr7322gV/R+3YsYO0tDQ6deqk3sSrEBsby+jRowkNDWXmzJkEBQUB/3vAY8eOHUyYMIEuXbrw6quv2rna60PhSoD/PfVRVFREXFwc0dHR5ObmkpGRQVpaGqdOnbIuEGxxzz33MH36dDtWLWJ/n3zyCXFxcbRq1YqmTZtSt27dUrN8x8bGkpKSgp+fHzVq1NDYnuugR48eVKlShfnz51vHAfXr148JEybQqVOn875Gc1xdnXXr1vHcc89Rr149Jk6caB0jGhMTw9SpU8nOzuaNN94oMw6xotJtQQH+94vl+eefZ9WqVTg6OuLp6Ymrqyve3t6Eh4dTu3ZtOnXqRElJCd7e3tx+++32LlvE7kpKSvjjjz9Yt24dBQUFuLm5ERwcTIMGDWjZsiVRUVE0b95cY+Kuk6ysLI4fP864ceOswSozM5P9+/eTlZVVqu26devYtGkTL7zwAm5ubvYot8Lo0aMHJSUlfPDBBzz44IN4eXkREhLC4cOH8fPz49VXX600wQoUruT/WQao33333bRr1w4vLy8CAwNp0qQJTk5OFBYWYjab9QtI5G+GDBlCt27dSElJISkpifj4eOLj40lISODTTz+loKAAd3d3qlWrRrNmzZgwYYJWNriGDh48iNlsJiQkxLotNTUVBweHUhMeFxUV8dtvv7F582b9XrORu+++mzvuuIMNGzawa9cuMjIy6NSpE7169ap087opXEkpHTt2PO92yy8ly5NrlnFYIpVdlSpVqF27tnWOHzi3Xl16ejonT57k6NGjHDlyhISEBNLS0hSsrrFDhw4BlHrc//jx4/j6+pYKV2fPnuXEiRNUq1YNqHxr310LRqMRd3d3evXqRbdu3SgpKam0Y9kUruS8/ukXjcFgKDWXj0hlZ1keKj09nRMnTuDo6EjTpk3x9PSkVq1a1nXrCgsLycnJsXO1FV96ejrOzs4UFhZatyUlJeHr61vqKc2MjAwSEhK46aab7FFmhfTXa4OLiwsuLi6VNrQqXMl5VcYfBpGr8c033/Dmm29SpUoVnn76aQYMGEBSUhIpKSmEh4fj5+endTivg99++43i4mLmzp3Lzp07adiwIX/88QcuLi4EBARY2506dYr09HRatGgBoJ74a6SyXksUrkREroLl4uHu7o6bmxvPP/88ffr0Yffu3cyYMYPo6GiMRiMvvfQS999/v52rrfimTJlCdHQ0+/fvZ9euXaxcuZKCggIAXnzxRZo3b06DBg345ZdfcHBwoHnz5oDCldiWwpWIyFWwXJSbNGlCQUGBdQzPiy++SF5eHm+++SaLFy9m2bJldO7cmeDgYHuWW+E1btyYxo0bW/9tNpuJiYlh+/bt7Nu3j19//ZWvvvqKgoICxowZc95JL0WulsKViIgNhIeH4+TkxC+//IKTkxMHDhxg3rx53HLLLcTGxrJo0SKtKXidWFYvsIwRbd68OU2bNsXR0ZGSkhLy8vLw8PDAbDZX2ttWcm0pXImIXAXLgHZnZ2c6derEggULWLduHaGhodxyyy0UFhaSmpqKk5MT/v7+9i63UnBwcCgTmgoKCti/fz81atQoNU2DyLWgcCUichUsT0h5eHgwdepUgoODKSwspFevXgDs27ePrVu30rZtW3uWWWlZJkg+fPgwr776KoMHD+a+++6rtE+xyfWhcCUicpksF+xdu3Zx9OhROnXqREBAAMHBwUyePBmj0Wid32fz5s04ODgwatQoO1dduZ06dYojR44QGhpq71KkElC4EhG5TJZw9d1337F582aaNGlCQEAAZrO51IS7BoOBhx56iIceekiTh9qJ5YGDU6dOYTQaadCgAVB5pwiQ60PfXSIil8lyYd6xYwfh4eE0bNgQOHchN5lMGI1GSkpKAHjnnXfYvHkzRqPRbvVWdsXFxaSkpODg4KCFs+W6UM+ViMgVSE9P5+jRo1SvXp39+/dTrVo1/P39rcHLMhZr8eLFODs7061bN3uWW6k5OzszYMCAUlM0iFxLClciIpfBcrvv4MGDlJSUsG/fPh577DH8/PwIDw8nLCyMGjVqUKdOHesSLDVq1NBtqOusqKiIkydPkpqaiouLC6GhoXTr1o3Tp0/j6+uLi4uLvUuUCkzhSkTkMljC1e7du3F3d2fgwIEUFBQQExPDjh07+PnnnzEYDPj4+FBSUoK3t7cmDr2OLFNjLFiwgLlz53L27FmcnZ3x8fGhevXqVKlShSpVqvDwww/TrFkze5crFZTClYjIFdi9ezchISEMHjwYPz8/4FxvyYkTJzh48CBHjx5lw4YNGI1GnJz0q/Z6sQxg/+qrr6hduzZTpkwhLy+PmJgYjhw5QlpaGiaTCW9vbztXKhWZfuJFRC6D5fbevffei8FgsD4daDKZcHFxoX79+tSvXx+Apk2b8uyzz2pm9uvI8vVp3bo1MTEx1t6pdu3a2bMsqWQ0CEBE5Ap06dKFLl26WOezslzUzWYzZrPZus1kMlGjRg271VkZlZSUcPPNN3P06FGmT59u73KkEjKYLb8FRETkqhUWFlJcXIynpycAp0+fJigoyM5VVQ5/ndz19ddfJzExkbS0NLp160afPn2oXbs2fn5++Pr62rtUqeAUrkREbCQzM5OPP/4YNzc3xo8fb73Yy/UVFxfHunXriI+P5/jx48THx+Pp6UlAQAB+fn4MGjSIW2+91d5lSgWmMVciIlfJEqLS0tL46aefiIyMBNBgdjupW7cu48ePByArK4vjx4+zd+9ejhw5Qm5uLj4+PgAKv3LN6KdeRMRG0tPTyczMpEWLFgC6cNtJTEwMf/75J7fccgt16tShefPmNG/eHKPRSFFREe7u7oC+PnLtKFyJiFwlSw/IyZMnycrKsj4tqIv39ZeXl8fUqVOJjY3lP//5D15eXtSoUQN/f3/y8vIoKiriyy+/1BOcck0pXImIXCXLk4KNGjWib9++NG3atNR2ufZMJhMODg4cOHCA2NhYJk2aRJs2bdizZw9paWlER0dz4MAB3nzzTQUrueYUrkRErkJ6ejpGo5HAwEAaNGjA5MmTrdMzyPWXkJCAo6MjoaGhtGjRgiZNmuDi4kJ0dDRPPPFEqSkz1LMo14r+rBIRuUyWh6yTk5N56aWXeO6554BzPVW+vr4cPHiQmJgYe5ZY6VhCU+3atXFxcSE2NhbA+kCBk5MTxcXFHD58GPjf11DkWlC4EhG5TCaTCYCVK1fyxx9/0Lt3b+Dc8jcAK1as4LHHHiMnJ8duNVZWzZs3p2vXrsydO5elS5eSm5tLbm4u33//PTk5OURERAAaDyfXlm4Liohcoe3btxMUFESbNm2A/12wa9WqxdmzZ4mJiaFDhw72LLFSevLJJzl16hQvvfQSH330ER4eHhw7doxevXoRFRUFKFzJtaVwJSJymRwdHYFzawcuWbKErKwsgoODrftdXFzIzs62ztIu105OTg6JiYk0atTIui0wMJBFixaxbds2du/eTUZGBv3792fIkCHWtSBFriXN0C4icoUSEhIYPXo0JSUlvPrqq7Rr14709HQmTJjAqVOn+O6773Bzc7N3mRXaDz/8wPTp05k3bx6enp5s3ryZRo0aUbduXet8ViLXm8KViMhViI2N5YknnuDYsWPUqVOH4uJiTp48yQsvvED//v3tXV6Fd+bMGZKSkmjevDlbtmzh6aefJjc3l4CAAMLCwggPD6dmzZrUrl2bli1b4uXlZe+SpRJQuBIRuUpGo5HVq1fz22+/4eDgQOfOnenWrZse97/O0tPTOXjwIIcOHeLo0aPEx8eTmZlJdnY2Dg4OPPPMM9x+++32LlMqAYUrEZHLYAlMlgt5YGAgtWvXto7DAiguLsZkMml8zzW2detWfH19adCgwXknBs3IyCA5OZnk5GTy8vJo3749/v7+dqhUKhuFKxGRy2CZCfy9997jk08+ISAggNDQUKpWrYqnpycuLi7k5OQwatQo6zI4Ynt5eXl069aN1NRUvL29qV+/Pm3btqVNmzbUqVOn1AMGItebwpWIyBXo0KED9evXp2XLliQnJ1vnU9q6dSsdOnTgzTffJCAgwN5lVmgnT55k586dHD58mMOHDxMXF0dKSgohISFUq1aNgIAAqlWrRnBwME2bNqVVq1b2LlkqCU3FICJymdLT08nKyiIqKooJEyZgNpvJyckhLS2NMWPG0LdvXwWr6yAkJITq1avj4ODApk2bmDZtGiEhIbRu3Zr8/HxOnjzJ2rVrARgwYACtWrWy9jyKXEsKVyIil6mwsJDatWsTHR0NnBvQ7uXlhYODA7Vq1WLZsmXcfffddq6ycrCEpR07dpCRkcGsWbO46aabyM/Px2g0Mn36dHbu3Ml9990HaPJQuT4U30VELoPJZKJ69ep0796d6OhovvzyS+v6dQkJCRw5coSqVavaucrKwxKWDhw4QEhICLVr1wbA1dUVT09PWrduTXJyMqdPn7ZnmVLJqOdKROQi/jqlguWW0r333svevXt54YUX+OKLLwgMDGT37t24u7vTt29fe5ZbqVie0mzevDmffvopZ86cITAw0Lowc2pqKgUFBVSvXh1Qz5VcHxrQLiJyCXJzc4mJieHMmTOEh4fTrFkzioqK+Prrr4mOjubs2bP4+/tz9913065dO13Er7OEhATGjh2Lv78/Dz/8MHXr1mXnzp1MmzaNOnXq8Nlnn+Hi4mLvMqWSULgSEbmIo0ePMmHCBI4cOYKrqyu+vr6MGDGC4cOHYzAYKCoqIjc3Fz8/P3uXWqlt2bKFGTNmcOTIEUwmEyaTiebNmzNlyhQiIyPtXZ5UIgpXIiIXcOrUKZ566imOHj3K66+/TnBwMPPnz+e7777jk08+oV27dvYuUf4mNjaW1NRUXF1dqVevHn5+fnpKUK4rjbkSEbmALVu2sGfPHp555hluvfVWAB599FF27drFkiVLaNeuHUajsdQM7XJ9WMbCJSQksG7dOlJTUwkJCaFu3br4+fnh4OBASkoKzs7OeHp62rtcqUQUrkRELuCPP/4gKCiIqKgo67aQkBCaNWvGiRMnyMrKwsfHx34FVmKWcPXWW2+xceNG/P39yc3NJSsrCwcHBxwdHQkLC2PGjBk0bNjQ3uVKJaJwJSJyAfn5+eTk5PD999+TlJRE9erVadSoEcnJyXh5eVFSUgJgfTpNA9mvH8ttvp07d9KyZUvmzJlDUVERaWlppKSkcPr0aVJSUqhWrZqdK5XKRuFKROQCevXqRWZmJl9++SWffPIJrq6u1K1bl127dtGhQwcyMjLw9fXVbUE7MZlMDBs2jK+++oq0tDSCg4Px8PCgZs2a9i5NKjENaBcRuUTJycns2rWL3377jePHj7N//36ys7Px9vamZs2atG3blscff1wDp68Dyy3BtLQ0Fi9ezLx587jjjjt44YUX9NSm2J3ClYjIBRiNRoAyPVMmk4n09HROnDjB4cOHOXToEA4ODkyZMsUeZVZaGzZs4N133+X06dNkZmYSGhrKwIEDqVevHr6+voSFhSlsyXWncCUichksTwYWFBSQlJSEn5+fLt7XWUFBAQ4ODri4uJCdnc2+fftISEjg0KFD/P7778TFxVmXKXrppZe4+eab7V2yVDIKVyIil8EyX1J0dDRPPfUUw4YNY9iwYaWWyJFra/ny5eTl5TFw4EBcXV3L7M/NzSUuLo6jR4/Svn17goOD7VClVGYa0C4ichksASo9PZ3U1FRq1aoFnAtdGtR+7RUUFLBgwQKqVq3K8OHDMZlMmM1ma7h1cHCgSpUq1K9fn2bNmtm7XKmkNOpSROQyWMJVYmIiBQUFNGrUCCg7JkuujWPHjpGSkkKrVq0ArPNZOTk54ejoiMFgID09nfvuu4/NmzfbuVqprNRzJSJyGcxmMyUlJWRnZ+Pu7q45lK4TS8/Uvn37OHv2LCkpKezYsQN/f3+CgoLw8PDAYDDg6OhIbGwshw8fJjMzs9RrRa4XhSsRkctgMBhwdnamZ8+ehIaGAlBUVISTk5OmYLiGLLddd+3aBcCaNWv4+uuv8fHxISwsjPr161O3bl3atm3Lxo0b8fPzIyQkxL5FS6WlAe0iIpfo4MGDxMbGEhgYSN26dalatapuB14nlgcJevToQUhICM899xxpaWlER0dz4MABjhw5QnJyMnl5eRiNRpo2bcr06dOpW7euvUuXSkg9VyIiF2CZeuGTTz7h888/x2w24+bmhqOjIw4ODhQVFVGlShWeeeYZWrdube9yKyxLr6CTkxONGzemZs2a1K5dm9atW1NcXExeXh6ZmZmkp6fz4YcfkpaWhoeHh52rlspK4UpE5AIsY3VWrFiBn58fw4cPp6CggMTERM6ePUteXh5ms1mLN18HJSUlTJw4kfr16+Pk9L/Ll7OzMz4+PtZbhOHh4Wzbtg1/f387ViuVmcKViMgFWHpM6tevT2xsLL179y61Pz8/H0dHR1xcXOxRXqXi5OREly5dLtjGbDbTtm1bsrOzcXV11WB2sQuNuRIRuQRHjx7loYce4u6772b48OHqFbGT84WlvLw8kpKSqFatGp6enhQVFXH27FkCAgLsVKVUdnq0RUTkH5hMJgA2bdpE3759SUpKYs6cOcyaNYujR4/aubrK6a/BytI3cPjwYSZMmMDq1asBcHFxUbASu9JtQRGRf2C5JRgZGcmzzz7L8ePHOXz4MGvWrOGLL77A19cXLy8vxo0bxz333GPnaiuv5ORkEhMTCQsLA/73EIKIvShciYhchJ+fH/fffz8AZ8+e5eTJk8TGxnL06FHy8/MJDw+3b4GVlKUX6+TJkxQWFlK/fn1As+WL/SlciYhcxP79+9mwYQMtWrSgVq1ahISEUL9+fRwdHcnMzMTb29veJVZaRUVFZGZm4uHhQVBQkL3LEQEUrkRELqiwsJCXXnqJQ4cOERgYiJeXl3XJmyNHjuDp6cnSpUv1tKCduLi4cNNNN1GlShXgf5ONitiTwpWIyHlYnko7ePAgu3fvZuzYsTRo0IDdu3eTmZlJQkICp06dYtq0aQpW14klOMXExLBy5UqKiooYMmQIHTt2pGPHjgAKVlIuKFyJiJyHJVwlJibi5OREREQE3bp1o2fPngDs3buXCRMm4ObmZudKKw9LuPrggw84cOAA9erVIz8/H9AgdilfFPFFRM7D0gMSFBSEu7s7v//+e6n9RqMRo9HI/v377VFepWQJTwUFBdx9991MmTKFiIiIUvtEygOFKxGRv7HMn2Q2m2ndujU333wzS5YsYd68ecTFxVFQUMDWrVvJyMigUaNGdq628rA8HXjzzTezY8cOateujaurq52rEilLtwVFRP7GchG3/H/q1KmYzWYWLFjAhg0byM/P5+DBg3Tv3p02bdrYs9RKx7Lc0L59+5g9ezZ9+/bF09MTDw8PnJ2d7V2eCKDlb0RESsnJyeHPP/+kVatWeHh4WLenpaWxadMmYmJiKC4upmXLlnTr1g1PT087Vlv5bNu2jQcffNDau9iwYUNCQkKoU6cOdevWpU2bNoSGhtq5SqnsFK5ERPjfAPZff/2V999/n5kzZ+Lt7c3evXvx9PSkQYMGugVlZ39dV/DEiRPs27ePP/74g9jYWI4fP05aWhoTJ05k7NixWrBZ7ErhSkTkL5KSkoiJiaFr1658//33PP7447i6ulKtWjUaNmxIREQE9erVo06dOtSpU8fe5cpfFBQUkJ+fj5+fn71LkUpO4UpE5AISExP5888/iYmJYd++fcTHx5OVlUVxcTHTpk2jX79+9i6xUvnzzz+ZNm0aVatWZfr06Xh7e7Nx40a++eYbpk6dir+/v3qtxO40oF1E5C8scynl5+djNBoJDQ0lNDSUHj16kJeXR0FBAenp6RQUFFCrVi17l1up5OXl8cwzz1BUVERhYSGbNm2iV69eVKtWjfXr13PTTTcxaNAgBSuxO4UrEZG/cHBwwGw2884775CcnEzbtm0ZPHgwTk5OeHt74+7urjXsrjNL4LWMrZoyZQpGo5H58+fTq1cvQkJCaNSoEdu3b2fQoEH2LldE4UpE5O9OnjzJwoULCQwMpGXLlgDExMTw7bffUlRURM+ePWnbtq2dq6x8EhIScHJyokGDBhQXF5OXl0dOTg7Z2dmYzWby8vIArS8o9qdwJSLyN87OzjRv3pwaNWowYsQIYmJiePLJJ8nMzMTZ2ZkNGzYwb948GjdubO9SKwVLUKpduzaenp6sX7+esWPHEhgYyK5du/D29iY5OZlOnTrZuVKRcxSuRET+Jjg4GE9PT7KysigpKWHp0qUUFxezYsUKsrKyGDx4MNu3b1e4uo7MZjPNmjVj6NChzJo1i/j4ePbv388vv/zCoUOHcHNzo3PnzgAacyV2p35TEZG/MJlMAISHhxMdHc3MmTP55ZdfGDhwICEhIWRmZgJowebrzGAwYDKZGDduHHPmzKFKlSpUq1aNVatWER8fz6uvvkqzZs2sbUXsST1XIiJ/YbkF9cADD7B582Y+/vhjIiIi6NmzJwDR0dEUFxdbFwyW68fytenUqRM33XQTSUlJFBYW6msh5Y7muRIR+QeFhYXs27eP4OBgQkJCyMnJoUePHtSpU4e5c+dqxvbrKD8/n8OHD3PgwAGMRiMGgwFPT08CAgLw9/cnPDxcvYlSbqjnSkTk/5nNZuuadQaDAVdXV+vTgiaTidzcXO644w6GDx+uYHWdGI1GHB0dWb16Na+88golJSV4eXnh7+9Pfn4+WVlZFBYWMmjQIOsC27otKPamnisRkcugx/yvL0u4evTRR9m2bRvvv/8+tWrVIjExkdzcXIqLi6lSpQp16tQhODjY3uWKAOq5EpFKztLTcfz4cfbv309+fj4eHh44OTmRlZVFamoqWVlZODs7c+bMGZKTkxk2bBi33XabvUuvFBwdHQFo3bo127dvp1q1atb/RMorhSsREWDWrFn8/PPPmM1mXF1dKSgooKSkBKPRSI0aNaztatSooRna7SAsLIzs7Gw+++wzevbsiYuLC05OTnh6elK1alU8PDzsXaKIlW4LiogAx44d47HHHiM2Npbx48fTo0cPNm/ezH/+8x/effdd6tevT2hoKC4uLvYutdKw9CoeO3aM3r174+zsTF5eHs7OzgQFBeHj44OLiwuOjo60adOGiRMn2rtkEUA9VyIiwLnZv1966SVmzJjB6tWr6dixI7Vr18bBwYF69epRp04de5dYaaWnp+Ps7My///1vhg0bxq5duzh+/DjJyclkZmaSl5dHQECAvcsUsVLPlYjIX+zfv59nnnmGtLQ0brnlFtasWcM777xDly5dNJjdTvLz85k8eTLJycnMnz8fT0/PMm2Ki4txdna2Q3UiZem3hIjIX0RERPDpp5/SuHFjvvnmG5ydnSkoKABQsLrOjEYjAKtXr8bT05N9+/Yxbdo0Dh8+TF5eHn/tG1CwkvJEPVciIn9hefQf4OWXX2bJkiU0b96cp556iqioKOs+uX6ee+45fv31V/Ly8sjPz8fHx4eIiAiaNGlCvXr16NGjh+Ydk3JF4UpE5G8sA6lPnz7NqlWrWLhwISaTiYkTJ9K/f39NUmkHSUlJmEwmioqK+PPPP9m0aROxsbGYzWa+/fZbhSspVxSuREQuoLCwkJiYGObOnUtMTAxr167V4OnrxGQyWce5ne+WrMbASXmlcCUicokSEhKoWbOmvcuolIqKikpNg5Gbm0taWprmuJJySeFKROQi1ENyfVhux8bExPDbb7+RkZGBwWDAxcUFo9FIRkYGKSkpGI1GcnNzyc3NZfz48dx5551aU1DKFc1zJSJyEQpW19eCBQtYu3Ytzs7OhIWFUVhYyJkzZ8jPzyciIoIqVapY1xOsV68egIKVlCvquRIRkXKloKCAcePGsXXrVkaOHMno0aPZtm0bjz/+OAsWLKB+/fr4+/vbu0yRf6Q/x0REpFxxc3Nj2rRp9O7dmxUrVrBp0yZcXV0xGAx4eHhYg5XJZLJzpSLnp9uCIiJS7gQHBzNp0iSKioqYNm0azZs3x9nZmZMnTxIZGVlqPjKR8kY9VyIiUi5Vq1aN//znP9x1111s3rwZR0dH8vLyABSspFzTmCsRESmX/vqU5kcffcS7775L1apVefTRR7nnnntKTc0gUp4oXImISLllmWKhoKCAX3/9lY8//pjDhw8zYMAAJk2apDmupFzSmCsRESm3LFMsuLm50a1bN5o0acLSpUvZsmULRUVFCldSLqnnSkREbjhZWVn4+PjYuwyR81K4EhGRG4ZmYpcbgZ4WFBGRG4aCldwIFK5EREREbEjhSkRERMSGFK5EREREbEjhSkRERMSGFK5EREREbEjhSkRERMSGFK5EREREbEjhSkRERMSGFK5EREREbEjhSkRERMSGFK5EREREbEjhSkRERMSGFK5ERP5m7NixzJ07l/j4eB5//HHatm1L165dyczMBODIkSP861//omXLlrRr144XXniB9PT0Usf4448/uPvuu4mKimLIkCGsX7++1P4zZ87w6KOP0rJlS1q3bs2DDz5ITEzM9TpFEbmGDGaz2WzvIkREypPbb78dZ2dn0tLSMBqNNG3alB07djBz5kxCQkIYMWIEeXl5NG3alJycHI4dO8Z9993HK6+8AsDx48fp27cvDg4ONGnShIMHD5KZmcnatWupW7cu+fn53HvvvRw9epSIiAgAYmNj8fHxYePGjbi4uNjz9EXkKjnZuwARkfLo+PHjtGjRglmzZlFYWEiXLl3IysrirbfeAmDRokW0adOGEydO0K1bN9q1a2d97SuvvEJJSQnLly+nUaNG5ObmsmjRIkJDQwFYuHAhcXFxTJ8+nT59+gAwa9YsZs+eTUZGBsHBwdf9fEXEdhSuRETOw93dnVmzZhEYGPh/7dzPK7R7GMfx9zTlZ0ORFWUjRtJY+FnSZDFZiSysxlK2ysbOhhBJsfCj+ANsWFhbzJYaJVE27EQjUxhl5ixOZ07Pw+JZ3Jw6vV/L677vq67dp+v77ebt7Y26ujqqq6u5u7tjdnaWrq4uAB4eHgCIRCLA30eGqVSKZDJJNBoFoLKykqmpqWLvo6Mjenp6GBkZ4f7+npWVFQ4PD+nr6zNYSf8D3rmSpC8MDAxQV1cHQFlZGalUinQ6DcDY2FjxvVAo9Mt3JycnAIyPj3/Z9/X1lZubG3p7e1ldXSWRSHB8fEwymWRzc/MbJpH009xcSdIXwuHwp1o2m6Wqqqq4pYJ/N1b/XF+9vb2lvLycpqamL/s+Pz9TKBTY2Nggn88zNDTE9PQ0jY2N3zCFpP+C4UqS/lAkEiGbzZLL5SgtLQWgtrYWgEwmA0BJSQnv7+/kcjnKyso+9aioqACgra2Nubk52trais8KhQKZTIaamprvHkXSN/JYUJL+UEtLC4VCgYODg2Lt4uICgLOzMwA6Ozv5+PhgfX2dfD4PwOPjI8vLy9zd3RGJRIhGozw+PhaDFsDb2xvz8/MMDw//4ESSvoO/YpCk3wwODhKLxVhbW/ulns1mSSQSPD09EYvFeH9/L4ar6upqUqkU4XCYZDLJ6ekpDQ0N1NfXc35+zuvrK1tbW8TjcVKpFJOTkwC0t7cTCoW4urri5eWF0dFRFhcXf3xmScFxcyVJv2lqaqK5uflTPRKJsLe3R1dXF5eXl2SzWWZmZtje3qa8vJxMJkM4HGZ3d5eJiQlyuRzpdJqOjg52dnaIx+MA9Pf3s7+/T3d3N9fX11xdXdHa2srS0hILCws/PK2koLm5kiRJCpCbK0mSpAAZriRJkgJkuJIkSQqQ4UqSJClAhitJkqQAGa4kSZICZLiSJEkKkOFKkiQpQIYrSZKkABmuJEmSAmS4kiRJCpDhSpIkKUCGK0mSpAD9BSa+cbWLjzIn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ounded Rectangle 3"/>
          <p:cNvSpPr/>
          <p:nvPr/>
        </p:nvSpPr>
        <p:spPr>
          <a:xfrm>
            <a:off x="6172200" y="381000"/>
            <a:ext cx="2667000" cy="6172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Majority of people included are from United-States</a:t>
            </a:r>
          </a:p>
          <a:p>
            <a:pPr marL="342900" indent="-342900" algn="ctr">
              <a:buFont typeface="Arial" panose="020B0604020202020204" pitchFamily="34" charset="0"/>
              <a:buChar char="•"/>
            </a:pPr>
            <a:endParaRPr lang="en-US" sz="2000" dirty="0" smtClean="0">
              <a:solidFill>
                <a:schemeClr val="bg1"/>
              </a:solidFill>
              <a:latin typeface="Arial Rounded MT Bold" panose="020F0704030504030204" pitchFamily="34" charset="0"/>
            </a:endParaRPr>
          </a:p>
          <a:p>
            <a:pPr marL="342900" indent="-342900" algn="ctr">
              <a:buFont typeface="Arial" panose="020B0604020202020204" pitchFamily="34" charset="0"/>
              <a:buChar char="•"/>
            </a:pPr>
            <a:r>
              <a:rPr lang="en-US" sz="2000" dirty="0">
                <a:solidFill>
                  <a:schemeClr val="bg1"/>
                </a:solidFill>
                <a:latin typeface="Arial Rounded MT Bold" panose="020F0704030504030204" pitchFamily="34" charset="0"/>
              </a:rPr>
              <a:t>There are </a:t>
            </a:r>
            <a:r>
              <a:rPr lang="en-US" sz="2000" dirty="0" smtClean="0">
                <a:solidFill>
                  <a:schemeClr val="bg1"/>
                </a:solidFill>
                <a:latin typeface="Arial Rounded MT Bold" panose="020F0704030504030204" pitchFamily="34" charset="0"/>
              </a:rPr>
              <a:t>missing </a:t>
            </a:r>
            <a:r>
              <a:rPr lang="en-US" sz="2000" dirty="0">
                <a:solidFill>
                  <a:schemeClr val="bg1"/>
                </a:solidFill>
                <a:latin typeface="Arial Rounded MT Bold" panose="020F0704030504030204" pitchFamily="34" charset="0"/>
              </a:rPr>
              <a:t>values in this column 'country' and has to be treated.</a:t>
            </a:r>
            <a:endParaRPr lang="en-US" sz="2000" dirty="0" smtClean="0">
              <a:solidFill>
                <a:schemeClr val="bg1"/>
              </a:solidFill>
              <a:latin typeface="Arial Rounded MT Bold" panose="020F0704030504030204" pitchFamily="34" charset="0"/>
            </a:endParaRPr>
          </a:p>
        </p:txBody>
      </p:sp>
      <p:sp>
        <p:nvSpPr>
          <p:cNvPr id="3" name="AutoShape 2" descr="data:image/png;base64,iVBORw0KGgoAAAANSUhEUgAAAesAAAHxCAYAAABNvpRcAAAAOXRFWHRTb2Z0d2FyZQBNYXRwbG90bGliIHZlcnNpb24zLjUuMiwgaHR0cHM6Ly9tYXRwbG90bGliLm9yZy8qNh9FAAAACXBIWXMAAA9hAAAPYQGoP6dpAABE0ElEQVR4nO3dd3hUZeK38XtSSSONBAglIaFDaCJKWUDFNRRBkF50pak/WaoulhVBXVYQXF0QQaQ3hTUUQUQQpS1IU0BIQEINJSSkkWSSTDLz/sGbWWMCQgjkkHw/1+W1y8wzZ56Zi+GeU+Yck81msyEiIiKG5VDSExAREZGbU6xFREQMTrEWERExOMVaRETE4BRrERERg1OsRUREDE6xFhERMTinkp5AWfTTTz9hs9lwdnYu6amIiEgJsVgsmEwmmjZt+odjFesSYLPZ0LloRETKttvpgGJdAvLWqMPDw0t4JvcHq9XK0qVLWb58OZcvXyY4OJjnnnuOp556Kt+4nTt38sYbb/CPf/yDNm3aALBw4ULee++9G34oTCYTI0eOJDQ0lHHjxpGTk3PDefTq1Yt3332Xl19+ma+++qrQMY8//jgzZ84s2gsVkTLlyJEjtzxWsRZDM5vNjBo1im3bthEQEECjRo04fPgw48ePJy0tjYEDBwLXozx16lRyc3OxWCz2x9euXZv27dsXiLXFYmHXrl2YTCZatGiBh4cH7du3LzTWO3fuJCcnhxYtWgDg6+sLQMuWLXF1dbWPc3Nz489//nOxvwciIoq1GNr8+fPZtm0bgwcPZuzYsTg7O3Px4kW6d+/OqlWrGDhwIFu2bOGf//wnvr6+JCUl4ejoaH98q1ataNWqVYHlTpkyhV27dvHCCy/QvHlzAD7++OMC45YuXcoPP/xAt27d6Nq1KwDlypUD4KOPPsLb2/tuvGwRkXwUazG0nj170rx5cx566CH7bUFBQQQEBNh3JzRt2pR33nmHChUq8OKLL+LgcPMfOURFRbFw4UIaNGjASy+9dMNxcXFxTJ8+ncqVKzNhwgT77SkpKTg7OyvUInLP6KdbYmgVK1bMF2qAX375hZiYGOrXrw+Av78/vXv3Jjs7G/jfmu+NTJ8+HavVysSJE3FyuvH31VmzZpGRkcGrr76Kp6en/farV6/i7+/PihUr6N69O02bNqVNmzbMmDEDq9Va1JcqInJDirXcV6KionjppZdwdHRkyJAh+e5LSkoC/rdPuTDHjh1jx44ddOjQgUaNGt1wXEJCAl9++SX169fniSeeKHDf5cuXmThxInFxcTRp0gRHR0dmzpzJZ599dgevTkSkcIq13DeWLVtGnz59SElJ4cMPPyQ4ODjf/YmJiQD4+fndcBlLly4FKBD63/viiy+wWCwMHjwYk8lU6PP06NGDH374gQULFrB582YaN27M4sWLb3pEuYhIUSjWYnh5R4S//fbbhIWF8eWXX9KhQ4cC45KTk3FycsLHx+eGy/nmm2+oU6cOzZo1u+lzrl27Fj8/vwJr1QAhISFERETw7rvv4uLiAoCLiwu9e/cmPj6ec+fO3f6LFBG5CR1gJoZms9l46aWX2LVrV74jwguTkZGBh4dHgTXhPFu2bCE9PZ1+/frd9DkPHjzI2bNnGTZsmD3GvzV37txCH1exYkUA4uPjCQ0NvelziIjcDsVaDG3Hjh3s2rWLvn37Mn78+JuONZlMNww1wJo1a3B3d+fJJ5+86XLWrFkDQJ8+fW5rrpcvXwau/95aRKQ4aTO4GNqePXsA+Otf//qHY728vEhPTy/0vvj4eHbv3k3btm3zHdn9e9nZ2XzzzTeEh4dTrVq1QsdkZmYWeka09evX4+zsTM2aNf9wriIit0Nr1mJoycnJODs7M3v2bC5fvmw/O5mPjw/t27enY8eOxMbGsnz5cvbt24fFYmHSpEn8+c9/pmXLlvblrF+/ntzc3EL3df/WDz/8QEpKyk3HdezYkWbNmjFlyhScnJyw2WzMmTOHPXv20K1bN9zd3YvnxYuI/H+KtRhavXr1iIyMZMmSJQXui46OpmPHjuzfv5+FCxeSm5sLwPLly3F2ds4X602bNuHu7s6jjz560+fbtGkTJpOJzp0733DMww8/TGRkJPv37ycsLIwzZ85w4cIFqlWrxt/+9rcivlIRkRtTrMXQBg0axKBBg2465qmnnipwUY/f8/T05Nlnn8XDw+Om4zw8PHjyySdvuAkc4J133qFq1aqsXr2avXv34ufnx4ABAxgxYsRNfzYmIlJUJpuu1XjP5V1pRVfdEhEpu26nBTrATERExOAUaxEREYNTrEuBXKv2ZMi9ob9rIiVDB5iVAo4OJsZ8EE9MrKWkpyKlWFhVZ/41NqCkpyFSJinWpURMrIWjp7JLehoiInIXaDO4iIiIwSnWIiIiBqdYi4iIGJxiLSIiYnCKtYiIiMEp1iIiIganWIuIiBicYi0iImJwirWIiIjBKdYiIiIGp1iLiIgYnGItIiJicIq1iIiIwSnWIiIiBqdYi4iIGJxiLSIiYnCKtYiIiMEp1iIiIganWIuIiBicYi0iImJwirWIiIjBKdYiIiIGp1iLiIgYnGItIiJicIaL9cWLFxk3bhzNmzenZcuWvPbaa8THx9vvT05OZsKECbRq1YpGjRrRu3dv/vvf/xZYzsqVK+nSpQvh4eE88sgjzJgxA4vFkm/M8ePHGTZsGM2aNeOBBx7gpZde4vz58/nGmM1m3n//fdq1a0d4eDhdu3Zlw4YNd+fFi4iIFMKppCfwW4cOHWL48OFYrVY6depEWloaa9asISoqijVr1pCens6gQYM4c+YMEREReHp6sn37doYNG8aiRYto3rw5AP/+97/5+OOPadq0KQMGDOD48ePMnDmT+Ph43n77beB6qPv164ebmxtPPfUUGRkZbN68mf79+7Nu3Tp8fX3Jzc3lhRdeYO/evTz++OMEBgby448/MnbsWGw2G126dCnJt0tERMoIQ8U6MjKS0NBQPvjgAypXrgxAaGgoM2bMICEhgSVLlnD69GkWL15Ms2bNALh27Ro9e/bkX//6F8uWLePUqVPMnj2bAQMGMGHCBPuyp06dyoIFCxg8eDAhISFMnDgRHx8fVq1ahb+/PwDPPfcc3bt3Z/HixYwaNYrIyEj27NnDhx9+SMeOHQHIzs7mL3/5C//617+IiIjAyalob6HNZiMjI+NO3i4ATCYTbm5ud7wckVtlNpux2WwlPQ2R+57NZsNkMt3SWEPFetKkSQVuS09Px8XFBT8/P9asWUPnzp3toQbw8vKiV69evP/++yQlJbFu3TrKlSvHmDFj8i1n6NChzJs3j61bt9KhQwcOHjzI5MmT7aEGqFOnDm3atGHLli2MGjWK1atX8+CDD9pDDeDi4sKgQYMYPXo00dHRNGzYsEiv1WKxEBUVVaTH/pabmxv169e/4+WI3KrTp09jNptLehoipYKLi8stjTNUrH/v559/ZsWKFXTu3JnU1FQuX75My5YtC4wLCQkBIDY2lujoaMLDw/Hy8so3xs/PDy8vL/sYgFatWhVYVnBwMPv27QMgOjqaIUOG3PT5ihprZ2dnatasWaTH/tatfisTKS41atTQmrVIMTh58uQtjzVkrG02G4sWLWLatGnUqFGDV155xX5wmI+PT4Hxed9MrFYrFosFb2/vQpfr6upKbm6ufVmFjcsbA9fXfv/o+YrKZDLh7u5e5MeLlBTtdhEpHrezsmW4WCcmJvLyyy+za9cu+vTpw6uvvoq7uzs5OTk4ODiQnJxc4DEJCQkA+Pr64u/vz+XLlwuMycnJITk5GV9fX/z8/IDrR5b/PpgJCQn4+voC4O/vT1JS0k2fT0RE5G4z1E+3srKy6NevH1FRUcyfP5+3337bHlMnJyeqVKnCkSNHCjxu3759uLu7U6VKFYKDg4mKiiInJyffmIMHD5KTk0Pt2rXtm7FvtKxatWoB1zeJ//LLL4WOAYplM7aIiMgfMVSsV6xYwfnz55kzZw6tW7cucH9ERARr167l0qVL9ttiYmL4+uuvad++PY6OjkRERJCamsry5cvtY3Jycvjkk08oV64crVu3pnLlyjRu3Jh58+bl++11ZGQksbGxPPbYY/bn2759O0ePHrWPSUhIYMWKFTRu3JiAgIC78TaIiIjkY6jN4IcOHaJRo0Y0atSo0PsHDRrEqlWr6NGjBx07diQnJ4eNGzfi4ODAiBEjAAgLC6NLly5MnjyZffv2UbVqVXbv3k1UVBSjR4+276ceMWIEw4cPp3v37vzpT3/i4sWLbN68mVq1avH0008D0K1bNxYsWMCgQYPo1KkT5cqV45tvviE5OZkPPvjg3rwpIiJS5plsBjqsc8iQIRw8eBBXV1f7vmJnZ2dq167Np59+SoUKFYiJiWHKlCns378fm81GkyZNGDduXL6jsrOzs5kxYwZr164lMTGRqlWr0r9/f5555pl8z/f9998zc+ZMfv31V9zd3Wnfvj0vv/wyFSpUsI+Ji4tjypQp7Ny5k6ysLOrVq8df//rXQtf8b1Xe5vfw8PAiL+P3uo69yNFT2cW2PJHfaxDqwroPgkp6GiKlxu20wFCx3r9/Pzt27Chwu4eHB3/5y19u+fdoRqdYy/1IsRYpXrfTAkNtBm/evLn9lKEiIiJynaEOMBMREZGC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MG+uEhASGDBnC3//+95KeioiISIkyZKwPHz5Mjx492LlzJ9nZ2QCkpaXRtGlT6tSpU+C//v3753v8vn37GDhwIE2aNOGhhx5i/PjxXL16Nd+Y5ORkJkyYQKtWrWjUqBG9e/fmv//9b4G5rFy5ki5duhAeHs4jjzzCjBkzsFgsd+/Fi4iI/I5TSU+gMAsXLqRSpUo4OTnh6OgIgKenJ+XKlSM4OJh27drZxzo7O/Pggw/a/7xr1y6GDx9OpUqV6NWrF4mJiWzYsIFjx44RGRmJs7Mz6enpDBo0iDNnzhAREYGnpyfbt29n2LBhLFq0iObNmwPw73//m48//pimTZsyYMAAjh8/zsyZM4mPj+ftt9++t2+KiIiUWYaM9bRp03BwcKBTp044Ozvbb7fZbLRr144xY8YU+rjc3FzefPNN6tWrx5IlS3BzcwOga9euDB8+nLVr19KzZ08+/fRTTp8+zeLFi2nWrBkA165do2fPnvzrX/9i2bJlnDp1itmzZzNgwAAmTJhgf46pU6eyYMECBg8eTEhIyN17E0RERP4/Q8baweH61vnExES8vb0BsFqtpKSkkJSUxJAhQzh69ChZWVm0bduWt956Cz8/P/bu3cuFCxeYPHmyPdQA7dq1o2bNmmzZsoWePXuyZs0aOnfubA81gJeXF7169eL9998nKSmJdevWUa5cuQJfDIYOHcq8efPYunUrgwcPLvJrtNlsZGRkFPnxeUwmU77XKnK3mc1mbDZbSU9D5L5ns9kwmUy3NNaQsYbra8kpKSkEBAQA18NttVr54osvqFChAhEREeTk5LB27VrMZjOffvop0dHRBTaL5wkODubcuXMkJydz+fJlWrZsWWBM3ppybGws0dHRhIeH4+XllW+Mn58fXl5exMbG3tHrs1gsREVF3dEyANzc3Khfv/4dL0fkVp0+fRqz2VzS0xApFVxcXG5pnGFjnZycjNVqtcc6Pj4egKCgIL744gsCAwMBaNSoEW+++SaXL1/GYrHg6elp38/9W66uruTm5toPDvPx8SkwJu9Ns1qtWCwW+1r9jZZ1J5ydnalZs+YdLQO45W9lIsWlRo0aWrMWKQYnT5685bGGjXVaWhqAPZgeHh4EBATw4Ycf2kMN8MADDwBw/vx5/Pz8SEtLIzc3t0CwExIS8PX1xdfXFwcHB5KTkws8Z0JCAgC+vr74+/tz+fLlAmNycnJITk7G19f3jl6fyWTC3d39jpYhUhK020WkeNzOypYhf7oF4OR0/XtE3ppw9erV2blzJ40bN843Lm9ztJubGyEhIYVuXs7MzOTw4cPUqlULJycnqlSpwpEjRwo85759+3B3d6dKlSoEBwcTFRVFTk5OvjEHDx4kJyeH2rVrF9trFRERuRlDxjo3N9e+mfnixYtkZ2eTnZ3N3r17821+TkpK4oMPPqBChQrUqVOHZs2aERgYyJw5c/Jtpps7dy6ZmZk89thjAERERLB27VouXbpkHxMTE8PXX39N+/btcXR0JCIigtTUVJYvX24fk5OTwyeffEK5cuVo3br13X4bREREAINuBh84cCAHDx4EYOLEiWzYsIE33niDZ599ltq1a9OqVSuSk5PZtm0bSUlJTJ8+3f4TrxEjRjBhwgT69u1Ls2bNiImJYdu2bbRq1Yq2bdsCMGjQIFatWkWPHj3o2LEjOTk5bNy4EQcHB0aMGAFAWFgYXbp0YfLkyezbt4+qVauye/duoqKiGD169A33Z4uIiBQ3k82AR4rExMRw8eJF+9pxcHAwwcHBfP/998yaNYvjx4/j6OhIeHg4L774YoEjuyMjI5k/fz5nzpzBx8eHiIgIRo8ejaenZ77nmDJlCvv378dms9GkSRPGjRtHw4YN7WOys7OZMWMGa9euJTExkapVq9K/f3+eeeaZO3p9eZvgw8PD72g5v9V17EWOnsoutuWJ/F6DUBfWfRBU0tMQKTVupwWGjHVpp1jL/UixFilet9MCQ+6zFhERkf9RrEVERAxOsRYRETE4xVpERMTgFGsRERGDU6xFREQMTrEWERExOMVaRETE4BRrERERg1OsRUREDE6xFhERMTjFWkRExOAUaxEREYNTrEVERAxOsRYRETE4xVpERMTgFGsRERGDU6xFREQMTrEWERExOMVaRETE4BRrERERg1OsRUREDE6xFhERMTjFWkRExOAUaxEREYNTrEVERAxOsRYRETE4xVpERMTgFGsRERGDU6xFREQMTrEWERExOMVaRETE4BRrERERg1OsRUREDK7Isc7MzCzOeYiIiMgNFDnWnTp14q233irOuYiIiEghihzrK1eucOnSpeKci4iIiBTC6XYfEB0dTXR0NG5ubpw8eZLFixeTlZVFdna2/T+LxYKDgwPNmzfnz3/+892Yt4iISJlx27EeMmQIV69exWQyce3aNSZPnnzDsTt37lSsRURE7tBtx3rx4sUkJCQwZswY6tSpw1tvvYWLiwuurq72/zWZTGRnZ+Pm5nY35iwiIlKm3Hasw8LCCAsLw2w2U7FiRUJCQgod5+zsfKdzExEREYoQ6zy9e/emVatWxTkXERERKUSRY/3aa6/d8D6LxcLly5fx9vamfPnyRX0KERER4Q5inZqaytKlSzly5Aipqank5uZitVpJTEzk0qVLWK1WKlasyA8//FCM0xURESl7ihzr//u//+PAgQNUr16dgIAAnJ2dcXJyIjAwkJYtW1K5cmUeeOCB4pyriIhImVTkWB89epTGjRvz+eefF+d8RERE5HeKfAazli1bcuzYMY4cOVKc8xEREZHfKXKs33nnHYKCgnjmmWeYNWsWaWlpxTkvERH5jblz59KyZcsC/9bu3LmTvn370qRJE9q0acOUKVPIysqy379w4ULq1q1LnTp1Cv2vbt26zJo1q8DzRUdH06FDhxsed2S1Wlm8eDERERE0adKEbt26sWbNmuJ8yfIbRd4M/umnn1KuXDnMZjMzZsxgzpw59n3V7u7uJCcnExoaypAhQ4pzviIiZUpWVhavv/4669evB8BkMtnv27hxI2PHjsXV1ZVGjRoRFxfH/PnzOXHiBHPnzsXBwYHatWvTvn17bDZbvuVaLBZ27dqFyWSiRYsW+e47e/YsgwcPxmKxUKNGjQJzMpvNjBo1im3bthEQEECjRo04fPgw48ePJy0tjYEDB96Fd6JsK3KsLRYLrq6uNG7cmOzsbNLT0zl06BD//e9/ycnJwcvLi+bNmyvWIiJ3YNq0aaxfvx5fX1+SkpJwcrr+z3ZKSgpvvvkm1apVY9GiRVSuXNk+fu7cuaxfv56uXbvSqlWrQs+JMWXKFHbt2sULL7xA8+bN7bcnJiYydOhQzGYzn332GcHBwQUeO3/+fLZt28bgwYMZO3Yszs7OXLx4ke7du7Nq1SrF+i4ocqwnTJhQnPMQEZFCdO/enRYtWnDkyBHmzJljX7NetWoV165d49///rc91AAjR47kyy+/ZNWqVXTt2rXQZUZFRbFw4UIaNGjASy+9lO++t956i7i4OD777LMb/qKnZ8+eNG/enIceesh+W1BQkP2XQVL8ihzrCxcuEBcXh7u7Ox4eHri4uNjvs1qtZGVl4efnp5OiiIjcgfr161O/fn12796No6Oj/d/abdu2ERwcXGCt2cXFhQcffJAffviB3NxcHB0dCyxz+vTpWK1WJk6caF9TB/jxxx/59ttvGT9+fIFN479VsWJFKlasmO+2X375hZiYGHr16nUnL1duoMix7t+/P1euXLnpmICAALZv317UpxARkf8vKSkJHx8f+59PnDhBmzZtCh1bpUoVsrKySE5Oxt/fP999x44dY8eOHXTo0IFGjRrlu+/zzz/H3d0dPz8/XnnlFbKysmjUqBF9+vTBy8vrhnOLioripZdewtHRUbs+75Iix3rRokUcP36c1NRUsrOzyc3NtR/AkJOTw7Rp02jdunWxTVREpCxLTEzMF95r164RGBhY6FhXV1fg+r/Fv7d06VKAAlG1WCxs27aNjIwMxo8fb79906ZNrFy5ki+++AJfX98Cy1u2bBlTpkzBwcGBDz/8sNB93HLnihzrkJCQG15xC+A///mPfoMtIlJMkpOT8fPzs//ZwcGB3NzcQsfm/byrXLly+W43m81888031KlTh2bNmuW7Ly4ujvT0dBo1asSYMWNo1KgR6enpfP7558yaNYu5c+fyt7/9Ld+yXn31Vb755hvq16/PtGnTCAsLK66XK79T5N9Z/5HKlSsTGxt7txYvIlKmZGRk5NsU7ePjw9WrVwsdm5iYiIuLS4FjhrZs2UJ6ejr9+vUr8JiEhAQAXnzxRVq1aoWnpycVK1Zk1KhRNGjQgD179tjH2mw2XnrpJb755hsGDx7MypUrFeq77I5ifbNvdWfPns33LVBERIrOZDLl+411SEgIv/76a6Fjf/75Z4KDg/ONB1izZg3u7u48+eSTBR7j5uYGQHp6eoH7AgMD892+Y8cOdu3aRd++fRk/fryOAL8HirwZ/Mknn+TUqVNUrFjRvh8lMzOTpKQkEhMTsVqtvPXWW8U2URGRsszLyyvf2cseeOAB5syZw/nz56lWrZr99qioKC5cuED//v3zPT4+Pp7du3fz+OOP4+npWWD5lSpVAuDIkSP5Ym61Wvn1118JCgqy35a3lv3Xv/61eF6c/KEix3rYsGHs37+fK1eukJmZiYuLC+7u7gQEBBAUFMRDDz1E/fr1i3OuIiJlzt69e9m8eTNXrlwhLi6Of/7znwwcOJBu3boxd+5cJk2axKxZs3BxcSEtLY1JkyYB13+f/Vvr168nNzeXDh06FPo83t7ePPDAA6xevZr+/fvbj0maO3cusbGx9O3b1z42OTkZZ2dnZs+ezeXLl7FYLMD1TfPt27enY8eOd+GdKNuKHOuuXbve8Af3IiJSPNauXct//vMf+5+XLl1K06ZNiYiIYMiQIXz66ac8+uijhIWFER0dTXJyMj179izws6xNmzbh7u7Oo48+esPnev7553n++efp1q0bjRs3Ji4ujjNnzlCzZk0GDBhgH1evXj0iIyNZsmRJgWVER0cr1neByfb7E8beptTUVH766SeuXLmCq6srVatWpUmTJjg43LVj1+57eUfJh4eHF9syu469yNFT2cW2PJHfaxDqwroPgv54oNxTixYtYvny5Vy8eJFKlSrRs2dPhg4dWuBkKEOHDqVhw4aMHj36psvbtGkTs2bN4tSpU3h5efHYY48xZswYHYN0F9xOC4oc67S0NN566y02bdqU77d8JpOJypUr8+KLL+pMNjegWMv9SLEWKV6304IibwYfP348W7dupXv37nTt2tX+4/zjx48za9YsJkyYQHZ2dr5NJyIiInL7ihzrXbt2Ub9+fSZPnpzv9tDQUFq3bk3Hjh2ZN2+eYi0iInKHirxj2d/fn2vXrhV6X/ny5alevTqJiYlFnpiIyO2wWQs/74NIcSuJv2tFXrMeOHAgU6ZMYeTIkYwbNy7f+WBXrlzJoUOHaNu2bbFMUkTkj5gcHIn/z2gs8SdLeipSijkH1CSg54f3/HmLHOvnnnuOa9eu8dlnn7F582YqV66Mj48Ply5dIikpieDgYCZOnFiMUxURuTlL/EmyLx0t6WmIFLsixxquX+R84MCBrF69ml9//ZX4+HiCg4Np0aIF3bt3L3ASeREREbl9RY51cnIy77zzDt27dy9wqbWFCxfy7LPPMnfu3AInkhcREZHbU+QDzD7++GO+/vrrQk9+UrVqVQ4dOsRnn312R5MTERGRO4j1li1bqF+/Pq1atSpwX4cOHahZsybr16+/o8mJiIjIHcQ6NTWVm538zNvbWz/dEhERKQZFjnW3bt04duwYr7zySoELoJ87d44jR47c0VW3EhISGDJkCH//+9+LvAwREZHSoMgHmL3++uvk5OSwcuVKNm3axGOPPUbDhg1JTU1l1apV5ObmMnLkyCIt+/Dhw4wYMYK4uDi6deuW776VK1eyePFizp49S4UKFejRowcvvPBCvoufHz9+nGnTpnHgwAFMJhMPP/wwr776ar5rvprNZmbOnMn69etJTEykRo0aPP/883Tu3Dnf823evJnZs2fz66+/Ur58eSIiIhgzZgweHh5Fem0iIiK3q8ixdnJy4u2336ZHjx4sWLCA7du3s3HjRgBq1arFe++9x8MPP1ykZS9cuJBKlSrh5OSU78ox//73v/n4449p2rQpAwYM4Pjx48ycOZP4+Hjefvtt4Hqo+/Xrh5ubG0899RQZGRls3ryZ/v37s27dOnx9fcnNzeWFF15g7969PP744wQGBvLjjz8yduxYbDYbXbp0AeDLL7/k9ddfp3bt2vTv359z586xdOlSTp8+zbx584r61omIiNyWO/qdNUCTJk346KOPsNlsXL16FWdnZ7y9ve9omdOmTcPBwYFOnTrZ15hPnTrF7NmzGTBgABMmTLCPnTp1KgsWLGDw4MGEhIQwceJEfHx8WLVqFf7+/sD1E7h0796dxYsXM2rUKCIjI9mzZw8ffvih/bqr2dnZ/OUvf+Ff//oXERERpKen849//INHH32UGTNm4OR0/a1atmwZb7/9Nrt376Zly5Z39DpFRERuxR3HOo/JZKJChQrFsqy8n4MlJibaw79u3TrKlSvHmDFj8o0dOnQo8+bNY+vWrXTo0IGDBw8yefJke6gB6tSpQ5s2bdiyZQujRo1i9erVPPjgg/kukO7i4sKgQYMYPXo00dHRREVFYTabee211+yhBujduzcffvghW7ZsuaNY22w2MjIyivz4PCaTCTc3tztejsitMpvNNz24tCTocyD3WnF8Dmw2GyaT6ZbGFlusi1tubi4pKSkEBAQAEB0dTXh4OF5eXvnG+fn54eXlRWxsLNHR0QCF/pwsODiYffv22Zf1+xO5AISEhAAQGxvL8ePHqVKlCtWrV883xtnZmaCgIGJjY+/o9VksFqKiou5oGQBubm53dCCfyO06ffo0ZrO5pKeRjz4Hcq8V1+fAxcXllsYZNtbJyclYrVZ7rC0Wyw03r7u6upKbm4vFYgEodFzemLxl+fj4FBiT96ZZrVays7P/8PnuhLOzMzVr1ryjZQC3/K1MpLjUqFHDkGvWIvdScXwOTp689YvOGDbWaWlpwP/C6+/vz+XLlwuMy8nJITk5GV9fX/z8/IDroXd3d883LiEhAV9fX/uykpKSCiwrISEBAF9fX/z9/UlOTi50bgkJCfmuMlYUJpOpwBxF7gfa3CxSPJ+D2/mSWeTfWd9tefuJ89aWg4ODiYqKIicnJ9+4gwcPkpOTQ+3ate2bsY8cOVJgefv27aNWrVr2Zf3yyy+FjgGoWbMmwcHBXLhwocCJXS5cuMCFCxfsyxIREbnbDBnr3Nxc+2bmixcvkp2dTUREBKmpqSxfvtw+Licnh08++YRy5crRunVrKleuTOPGjZk3b5498gCRkZHExsby2GOPARAREcH27ds5evR/l9JLSEhgxYoVNG7cmICAAB577DGcnZ2ZM2dOvrnNnDkTk8lkX5aIiMjdZsjN4AMHDuTgwYMATJw4kQ0bNrB06VK6dOnC5MmT2bdvH1WrVmX37t1ERUUxevRo++byESNGMHz4cLp3786f/vQnLl68yObNm6lVqxZPP/00cP3sawsWLGDQoEF06tSJcuXK8c0335CcnMwHH3wAgJeXF8899xxz5szh5MmT1K5dm8OHD7N//3569epFWFhYybw5IiJS5hgy1u+++y4XL16077zP2z/8z3/+k6CgINauXcv3339P1apVeeONN3jmmWfsj23bti2ffPIJM2fOZNmyZbi7u9O1a1defvll+wFk7u7uLFmyhClTpvDtt9+SlZVFvXr1mDJlCg899JB9WWPGjMHb25vPP/+cH3/8kcDAQEaMGMELL7xwD98NEREp60w2ox3WWQbk7VMPDw8vtmV2HXuRo6eyi215Ir/XINSFdR8ElfQ0buriJ13IvnT0jweKFJFL5QYEvVg8V5S8nRYYcp+1iIiI/I9iLSIiYnCKtYiIiMEp1iIiIganWIuIiBicYi0iImJwirWIiIjBKdYiIiIGp1iLiIgYnGItIiJicIq1iIiIwSnWIiIiBqdYi4iIGJxiLSIiYnCKtYiIiMEp1iIiIganWIuIiBicYi0iImJwirWIiIjBKdYiIiIGp1iLiIgYnGItIiJicIq1iIiIwSnWIiIiBqdYi4iIGJxiLSIiYnCKtYiIiMEp1iIiIganWIuIiBicYi0iImJwirWIiIjBKdYiIiIGp1iLiIgYnGItIiJicIq1iIiIwSnWIiIiBqdYi4iIGJxiLSIiYnCKtYiIiMEp1iIiIganWIuIiBicYi0iImJwirWIiIjBKdYiIiIGp1iLiIgYnGItIiJicIq1iIiIwSnWIiIiBqdYi4iIGJxiLSIiYnCKtYiIiMEp1iIiIganWIuIiBicYi0iImJwirWIiIjBKdYiIiIGp1iLiIgYnGItIiJicIq1iIiIwSnWIiIiBqdYi4iIGJxiLSIiYnCKtYiIiMEp1iIiIganWIuIiBicYi0iImJwirWIiIjBKdYiIiIGp1iLiIgYnGItIiJicIq1iIiIwSnWIiIiBudU0hMoiv79+3PgwIECt5cvX55Nmzbh5+fHxYsXef/999m1axfZ2dk0btyYv/3tbzRo0MA+Picnh/nz57Nq1SouXbpElSpVGDhwIIMGDcq33H379vHRRx/xyy+/4OrqSvv27fnb3/6Gv7//XX+tIiIi92WsAwIC8Pb2pl+/fvbbHB0dCQ4OxtfXl7i4OPr06UNGRgYdO3bEZDKxdetWBg0axJdffkmNGjUAeOONN1izZg1t2rThkUce4eeff+bdd9/FbDYzfPhwAHbt2sXw4cOpVKkSvXr1IjExkQ0bNnDs2DEiIyNxdnYukfdARETKjvsy1jabjdDQUMaMGVPo/e+//z6ZmZn85z//sYd5xIgRdOnShU8++YSpU6eye/du1qxZwyuvvMLQoUPtyx07dixz5syhb9++eHh48Oabb1KvXj2WLFmCm5sbAF27dmX48OGsXbuWnj173psXLSIiZdZ9GeukpCRcXFx47bXX2L17N4mJidSrV48333yTsLAwvvnmG4YPH24PNUDFihXp0qULa9asASAyMpJq1arx3HPP2ceYTCaee+45vv76a3bv3k358uW5cOECkydPtocaoF27dtSsWZMtW7YUOdY2m42MjIyivQG/YTKZ8s1N5G4zm83YbLaSnkY++hzIvVYcnwObzYbJZLqlsfdlrBMSEjh16hQuLi5ERETg7e3Nt99+y7Bhw5g5cyYWi4VWrVoVeFxwcDAZGRkkJiYSHR1NixYtcHR0zDcmJCQEgNjYWBwcHHB2dubBBx8sdFnnzp0r8muwWCxERUUV+fF53NzcqF+//h0vR+RWnT59GrPZXNLTyEefA7nXiutz4OLickvj7stYx8fH4+zszLx582jRogVw/aCzTp06sXfvXgC8vb0LPM7V1RUAq9WKxWK56Zjc3Fxyc3Px9PQsEPS8cbm5uUV+Dc7OztSsWbPIj89zq9/KRIpLjRo1DLlmLXIvFcfn4OTJk7c89r6MdaVKlejbt6891AChoaH4+fnZA5qcnFzgcQkJCTg4OFC+fHn8/f0LHRMfHw+Ar68vJpOJtLQ0cnNzCwQ7ISEBX1/fIr8Gk8mEu7t7kR8vUlK0uVmkeD4Ht/Ml8778nfX69esZOHBgvtvS09NJTk7GxcUFNzc3jhw5UuBxe/fuJSQkBBcXF4KDg/nll18KjNm3bx8AtWvXJiQkpNDN1ZmZmRw+fJhatWoV46sSEREp3H0Z6wMHDpCWlmb/c05ODu+++y65ubm0bduWRx55hGXLlnHt2jX7mD179rBv3z4ee+wxACIiIjhx4gTfffedfUx6ejrz588nMDCQ8PBwmjVrRmBgIHPmzMm3uWPu3LlkZmbalyUiInI33XebwXNzcxkxYgSOjo48/vjjODg4sGfPHk6ePMmAAQOoW7cuzz//PL169aJbt2506NCBlJQUNm7cSIUKFRg8eDAArVu3plmzZowaNYqOHTvi5+fH1q1bOXfuHFOnTsXB4fr3mBEjRjBhwgT69u1Ls2bNiImJYdu2bbRq1Yq2bduW5FshIiJlxH0Xa0dHR5YuXcr777/PunXryMrKokaNGkyYMIH+/fsDULduXRYvXsz06dNZuXIlTk5OtG3blldeeQU/Pz/7cubOncvUqVPZsmUL165dIzQ0lOnTp9OlSxf78/Xp0wdnZ2fmz5/PkiVL8PHxYdCgQYwePbokXr6IiJRBJpvRDussA/L2p4eHhxfbMruOvcjRU9nFtjyR32sQ6sK6D4JKeho3dfGTLmRfOlrS05BSzKVyA4JeXF8sy7qdFtyX+6xFRETKEs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G+Rfv27WPgwIE0adKEhx56iPHjx3P16tWSnpaIiJQBTiU9gfvBrl27GD58OJUqVaJXr14kJiayYcMGjh07RmRkJM7OziU9RRERKcUU6z+Qm5vLm2++Sb169ViyZAlubm4AdO3aleHDh7N27Vp69uxZwrMUEZHSzGSz2WwlPQkj2717N3/5y19YtGgRDz/8cL77OnfuTLVq1Zg9e/ZtLfPgwYPYbLZiWyM3mUxcTcklJ6dYFidSKCcn8Pd2xKj/ZJhMJnLTr0KupaSnIqWZozOOHv7F8jmwWCyYTCaaNWv2h2O1Zv0HoqOjcXZ25sEHHyxwX3BwMOfOnbvtZZpMpnz/Wxz8vR2LbVkiN1Ocf2+Lm6OHf0lPQcqI4vgcmEymW16OYv0HLBYLnp6eODoWjKGrqyu5ubm3vcymTZsWx9RERKSM0NHgf8DPz4+0tLRCo5yQkICvr28JzEpERMoSxfoPhISEYLFYiIqKynd7ZmYmhw8fplatWiU0MxERKSsU6z/QrFkzAgMDmTNnTr4DCubOnUtmZiaPPfZYCc5ORETKAh0Nfgu++OILJkyYQJMmTWjWrBkxMTFs27aNVq1asWDBgpKenoiIlHKK9S2KjIxk/vz5nDlzBh8fHyIiIhg9ejSenp4lPTURESnlFGsRERGD0z5rERERg1OsRUREDE6xFhERMTjFWkRExOAUaxEREYNTrEVERAxOsRYRETE4xVpERPLR6TeMR7GWMiclJYWoqCiys7OB65dBTU1NLdLlTkVKI5PJpGAbjGItZYLVagVg//79jBkzhsGDB/PVV18BcO7cOZ599lnef//9kpyiyD2RF+Hjx48zZswYRowYwfnz5wH473//y5AhQ/j5558xmUwlOU35HcVayoS8f6CWLl3K2bNnqVu3Lps3b+b8+fOEhYVRr1499uzZw+XLl0t4piJ3V16Ep06dyp49ezh48CDfffcdVquVFi1aEBMTw5YtW+xfcMUYFGspExwcrv9VP3DgAE2aNOG9997jyJEjJCQkAFClShUuXrxIWlpaSU5T5J5IS0tj9+7dPPXUU0yaNInFixdjMplwcnKibt26/Pjjj9otZDCKtZQJJpOJ7OxsXF1dSU9Pp2LFioSGhnLgwAHg+mbyjIwMKleuXMIzFbl78rYwnT9/HpvNRkhICM2bN8dsNnPu3DnMZjPlypUjMTERZ2dn7bc2EMVaygwnJyeefvppfvjhB1avXs2f/vQnvv/+ezIzM9m2bRthYWF4eHiU9DRF7pq8TeCenp7UrFmTdevWkZWVRcuWLdmyZQvp6enExMRQq1YtQEeFG4lTSU9A5G6y2Wz2I1sdHBwYMGAAly9fZubMmXh6enLy5ElGjBjB6dOneeutt0p6uiJ3hc1mw2q14uDggNVqpVq1aowYMYJ33nmHf/zjH5w7d4709HRiY2OJi4vjxRdfLOkpy+/oetZS5iQkJLBp0yZ27tzJyZMnKV++PMOGDSMiIqKkpyZyz2RlZbFjxw6WLVvGxYsXuXDhAs7OzowfP56ePXvi5KR1OSNRrKXUGjVqFNeuXSM8PJzw8HDq1q1L1apVCx2bt9YhUtrYbDY+/PBDKlSoQN26dQkNDcXf3z/fmNOnT5Oenk5QUBA+Pj76LBiQYi2l1sKFC9mxYwenT58mPj4ei8WCp6cn1atXp379+jRv3pzw8HDCwsJKeqoid83Vq1d5+eWXOX36NBaLBRcXF/z9/alatSo1a9akQYMG1KpVi8DAQFxcXEp6unIDirWUWjabjeTkZK5du8aVK1eIjY3l9OnTxMTE8Ouvv3Lp0iVycnLw9vamVatWTJ8+vaSnLFLscnNzOXv2LOfPnyc2NpZz584RGxtLfHw8ycnJWCwW3NzcCAwMJCQkhMcff5zWrVuX9LTldxRrKVMsFgspKSkkJiZy6dIlzp49y9mzZwkMDOT5558v6emJ3BOZmZlcuXKF8+fPExMTw/Hjxzl16hRxcXH07duX4cOH2w/OFGNQrKVUy9sXnZ2dTUJCApUqVdL+OClz8o4Gd3R0vOnxGSkpKQB4e3vfy+nJLdDhflKq5X0XXbt2LR9//DFms5nw8HAaNGhAjRo1yMzM5NChQ3Tr1o2HH364hGcrcneYTCZ7oDdu3MiCBQuoV68e9erVo1q1agQHB2OxWIiNjeWBBx4o4dlKYRRrKdXyNuOtWLECLy8vOnToQGxsLJs3byY9PZ24uDhat25NpUqVSnimIneXyWTCarXy0UcfkZ2dzalTpzh06BBw/SC0q1evUr9+fRYtWlTCM5XCKNZSquWtTZw5c4ZOnToxbtw4srKyyM7OxsnJiZ49e/LAAw/c8CddIqVB3v7n06dPc+7cOcaNG0dERASnT5/GbDYTGxvLhx9+yKhRo/Dy8irp6UohtPNOSr2UlBSqV6/OyZMncXNzw8fHh8DAQHx9fQkPD2f79u06AYSUCb8953e1atVo27YtTzzxBJ06dSIkJISjR4+W9BTlBhRrKfW8vb3p0qULP//8MytWrLDfHhsba7/qlkhplrc7qHr16tSpU4evv/463xXmkpKSyMzMJD4+HkCXxzQgrU5ImdCjRw/27NnDpEmT2L17N3Xq1OHgwYP88ssvjB49uqSnJ3LX2Ww2KlasSJ8+fZg0aRLDhg2jd+/ehIWFsXz5cuLi4mjRogWAfrJlQPrplpRav107cHBw4Nq1a3zxxRds3bqV+Ph4HB0dGTRoEL169dKZm6RMyNt3vX79eubNm0dKSgqpqamkp6czcuRInn32Wdzd3Ut6mlIIxVrKpOzsbAVayrT09HROnjxJcnIydevWpWLFiiU9JbkJxVpKHZvNxqlTp4iOjsbDwwN/f39sNhvXrl0jPj6e9PR0cnJyOH/+PAEBAQwdOhRHR8eSnrbIXWU2m/nxxx/ZunUrJpMJT09PKleujIeHB05OTtStW9d+HWsxHu2zllLn8OHDPPvss5hMJsxmM4D9mtYuLi64ubmRk5ODo6MjDRo00GlGpVTLzc3F0dGRDRs28Pe//91+MRur1UpCQgJZWVlcu3aNbt26MWXKFJ1m1KAUayl1qlWrRs+ePdm6dStms5mwsDBGjhxJ/fr1iYuLIyMjAx8fH6pXr46Pj09JT1fknjh27BgVKlTggw8+oEaNGqSmpgLg5OSEh4cHrq6uJTxDuRltBpdSKS0tjQMHDrBx40a+/fZbnJ2dGTRoEMOHD9e+aimTvvrqK8aPH8+KFSto3LhxoWO0Vm1cirWUekeOHGHRokV8/fXXBAcHM3DgQB555BGCgoJKemoi98yOHTsYOXIkDRs2pEOHDvj5+eHn50fVqlWpXr26Im1wirWUGSdPnmTKlCns37+ftm3bMmLECB1QI2VCXFwc7dq1w9vbGy8vL9zc3HBwcMBsNpOSkoLZbOaBBx5gwYIFJT1VuQHts5ZSJSsri507d3L8+HHc3d1xcXEhNTWVq1evcunSJc6cOYPZbGbTpk0cPXqULVu2lPSURe46s9lMtWrV6NixI2PHjmXfvn2kpKSQkZFBVlYWmZmZ+Pv7l/Q05SYUaylVDhw4wEsvvZTvNhcXF1xcXAgMDKR69eo0bNgQR0dH2rdvXzKTFLnHKlWqRLt27Vi5ciXdunXjwQcfLDBGG1mNTZvBpVTJyspiyZIlrF+/nuPHj+Pn58dzzz3HU089hbe3N1arVUe9SpmR97OtpUuXsnfvXvbt20dwcDD9+vWjbt26BAYG4uHhoYMu7wOKtZQ62dnZHDt2jF27dvHdd9/Zf7Ly5JNP0rFjR0JDQ/H09CzpaYrcM7NmzWLFihVkZGRQrlw53NzcKF++PEFBQYSFhfHMM89oM7jBKdZS6m3ZsoVly5axe/du++bALl26FLopUKQ0s1gsXLp0iRMnTvDTTz9x6NAhAGbPnq0vsAanWEupZLVasVqt9utUp6Wl8dNPP7F69Wr27t2LxWJh48aN+Pn5lfBMRe6+K1eukJWVRbVq1ey3JSQk4OPjo2u53ycUaylT8i5ekJubS7NmzUp6OiJ3jdVqxcHBgbNnzzJ9+nS+/fZbevfuzdtvv01qairvv/8+ly5d4rPPPtPJUO4DDiU9AZF7ycPDg8aNGyvUUurlXSI2MjKS/fv3ExERwaVLl9i3bx/ly5enevXqHD16lIMHDyrU9wHFWsocbUySsiAvwAcPHqRKlSq8+eabXL16laioKACCgoLsF/MAfS6MTrGWMkdrEVIW5F321dXVlfT0dLy8vKhbty4xMTEA9rOXVa5cGdDnwugUaxGRUqx79+6cP3+eFStW8PTTT7Nt2zays7PZsmULQUFBOuXufUKHAYqIlGJPPPEER44cYerUqQQGBnL58mVGjBjB9u3befXVVylXrlxJT1FugY4GFxEpRRISErhw4QJVqlShQoUK9tujo6PZuHEjJ0+eJDMzk/bt2zNo0KASnKncDsVaRKQUyPup1sKFC9m6dStvvfUWnp6eWK1WKlasiIODA5mZmaSmpuLv72/fpy33B+2zFhEpRbZt24aLiws1atRgxowZrFmzhuzsbADKlStHYGCgQn0fUqxFREoBB4fr/5z//PPP1KpVCwcHBzZv3kxcXJzOUlYKKNYiIqXEqVOnMJvNhIaGcvXqVVJSUqhRo4ZiXQoo1iIi97m8Q49OnDgBQHBwMAkJCTg7O9uvppV3RjMdpnR/0tctEZH7XN65vc+ePYuLiwuHDx/GwcEBb29v+/7qvM3kOvnJ/UmxFhG5z+UFOCUlhezsbKZNm2a/b82aNVy7do0KFSpQuXJlfH19CQgI0CUx7zP66ZaISCmSkZHBiRMnOHbsGNHR0Rw8eJBz586RnZ2Ni4sLAQEBNG7cmNdee42AgICSnq7cIq1Zi4iUEjabDXd3d5o0aUKTJk3y3XflyhWioqI4dOgQp0+fxtXVtWQmKUWiNWsRkVLGZrNhtVrt+7L1u+r7n2ItIlJGWK1W+5nO8g44k/uDYi0iImJw+molIiJicIq1iIiIwSnWIiIiBqdYi4iIGJxiLSIiYnCKtYiIiMEp1iIiIganWIuIiBicYi0iN7Rnzx569OhB06ZN6d+/P5GRkfbrIt9tx48fp1WrVpw7d+6ePJ+IkSnWIlKobdu2MXjwYM6cOUPdunWJioritdde44033rgnz3/8+HGuXr1KQkLCPXk+ESPTVbdEpICYmBjGjBlDYGAgS5YsoVq1aiQlJTFr1iwqVap0T+aQkZEBgJub2z15PhEjU6xFpICpU6eSmZnJggULqFatGgC+vr73bK0awGKxAODp6XnPnlPEqLQZXETy2b9/Pz/88AP9+vWjcePGNx2blpbG3//+d1q0aEHTpk3p27cvO3bssN9/9uxZ2rVrx8WLF4mMjOTRRx+lRYsWrFq1Kt9ysrOz+eCDD2jbti3h4eEMGDCA06dPA+Dl5WUfFx8fz8iRI2nWrBnNmzdn8ODBHD582H7/119/zZNPPkl2djaffvopTzzxBE2bNuXrr78ujrdGpMToqlsiks9rr73GV199xffff09AQMANx1mtVp599ln27t1L7dq1cXNzIyoqCoDvvvuOwMBAtm/fzrBhw+jYsSMbN24kODgYs9lMamoqe/fuxdXVFYD/+7//47vvvqNq1aoEBQVx6NAhsrKyMJlMHD16FEdHR8xmM08//TSnTp2ifv36AERHR+Pt7c22bdtwcXFhxowZzJw5k4YNG/LLL7/QoEED4uLiaNCgAZ9++undf/NE7hKtWYuIXU5ODlu3buVPf/rTTUMN19di9+7dy8iRI/nqq69YuXIlkyZNIjs7m9jY2HxjN27caA/2yy+/TGZmJr/++isAW7du5bvvvmPEiBF89913LFmyhNWrV+Pu7o6bmxuOjo4ALF68mJiYGN577z0iIyOJjIzkxRdfJDExkaSkpHzPd/LkSebOnUtkZCShoaGkpKQU47skcu9pn7WI2J06dYrk5GQeeughAM6fP8+6des4ePAgsbGxXL16lczMTGrXrk2FChUIDg7mhRde4Nq1a8yYMYNly5ZRq1YtGjZsCFzfvA3g7e3NpEmTcHR0JDAwEIDU1FQANmzYQEBAAC+88IJ9HmFhYbRt25a9e/fab1u3bh0PPfQQTz31FFeuXGHatGmsXbuWli1bUrFixXyv4+WXX6Zt27YA1K5dG7PZfJfeMZF7Q7EWEbtLly4BULVqVaKjo3n66afJycnBw8ODKlWqULlyZU6cOEGVKlU4ePAgTzzxBPPnz+ezzz4jJSWFzp078/rrr+Pi4gJAeno6AL1798bb2xsAB4frG/RycnKA62vBdevWxdnZOd9cHBwcKFeuHABms5mYmBg6d+7M9OnTWbJkCTk5OQwaNIgxY8YUeB09evSw//8333yzON8ikRKhWIuIXd7mYjc3N6pWrcrgwYNp3rw5rVq1wtnZmYkTJ3LixAmefvpptm7dyueff05ubi6tW7dm3LhxNGjQIN/y0tLSAPjzn/9svy1vs3be4TJms/kPj/hOTU3FZrMxc+ZMrFYrERERjBkzhuDg4ELHOznpnzYpXfQ3WkTsfHx8gOtHXXt6ejJu3Dj7fadOnWLt2rUEBQXRpk0bPDw88PX1ZdKkSTz88MP5lnP16lX8/f3ta9ZBQUH2+/LCnJiYCECFChWIiorCarXa17rz5G1Gd3d3B6BBgwZMnDgx35cCm81GUlISfn5+xfEWiBiSDjATEbuGDRvi5OTEmjVr7KEE+Omnn3j++efJyMjgjTfewMnJiebNm5OYmJjvpCU5OTl8+umntGvXjrS0NPtvpfNiC9d/rw1w5swZANq3b8+ZM2eYNWuWfcz+/fvZvn27/cQoXl5e1K1bl6tXr+ZbVmZmJv/4xz/o2rVr8b8ZIgaiNWsRsfPz86N3794sX76cRx99lNDQUK5cucLp06dxdHTk9ddfp0OHDgCMHDmSfv360adPH+rXr4+7uzsnTpwgJSWFFi1a4OHhQfny5QFITk62RzYgIABnZ2cuXLgAwIABA1i9ejUzZsxgw4YN+Pj48PPPP9vPQZ6eno6HhwevvPIKw4cPp3PnzoSHh2MymTh+/DgZGRl07969BN4tkXtHsRaRfN544w38/PxYs2YNBw4coHz58jzxxBMMHTqURo0a2cfVrVuXFStW8NFHH7F//34sFguhoaH89a9/pU+fPphMJho0aECVKlXsB5fB9QPHWrRoQUhICAAeHh4sWbKE9957jx9++IHExEQeeeQRHn/8cWbPnm0/8KxNmzYsXLiQWbNmcejQIQDq1atH79697WvWoaGhhIWF2Q9wEyktdFIUERERg9M+axEREYNTrEVERAxOsRYRETE4xVpERMTgFGsRERGDU6xFREQMTrEWERExOMVaRETE4BRrERERg1OsRUREDE6xFhERMTjFWkRExOD+H4XtoZU2gadh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AmYAAAKECAYAAACtoPYDAAAAOXRFWHRTb2Z0d2FyZQBNYXRwbG90bGliIHZlcnNpb24zLjUuMiwgaHR0cHM6Ly9tYXRwbG90bGliLm9yZy8qNh9FAAAACXBIWXMAAA9hAAAPYQGoP6dpAAEAAElEQVR4nOzdd3QUZeP28W96Ib2RQCAJhE7oIL0IKk1EilJEpQoCAgo+VkTlQUEFpYhYqFZQio9goUrvSAsJEAIkkIT03rPvH7w7P2KCYhRd9fqc4/GQvXfazs5ce7exMplMJkRERETkL2f9V2+AiIiIiFynYCYiIiJiIRTMRERERCyEgpmIiIiIhVAwExEREbEQCmYiIiIiFkLBTERERMRCKJiJiIiIWAjbv3oD/o2OHTuGyWTCzs7ur94UERERuUWFhYVYWVnRtGnT27YOBbO/gMlkQg9cEBER+Xv5M+7dCmZ/AXNNWVhY2F+8JSIiInKrTp48edvXYVF9zEpKSvj444/p1asXjRs3pnv37rz77rsUFBQYZdLS0pg+fTpt27alUaNGPPDAA+zdu7fMslavXk3v3r0JCwujS5cuLFiwgMLCwlJlIiMjGT16NM2aNaN58+aMHz+emJiYUmVyc3N544036NSpE2FhYfTp04eNGzfengMgIiIi/2oWFcy+/PJLXn31Vdzc3Bg0aBDBwcG88847vP766wBkZ2czbNgw1q1bR7t27ejfvz/JycmMHj2aw4cPG8uZP38+L774Ii4uLgwdOpTg4GAWLlzIq6++apSJjIxk8ODBhIeH07dvX+666y7279/PkCFDSE1NBaC4uJixY8eydOlSGjduzIMPPojJZOLJJ5/km2+++XMPjoiIiPzzmSxIenq66ciRI6X+9swzz5i6dOliMplMprlz55oaNGhQqkxGRobp7rvvNg0ZMsRkMplMUVFRpnr16plefvnlUsuZPXu2qW7duqbo6GiTyWQyDRo0yNSlSxdTUlKSUSYiIsJUr14909tvv20ymUym1atXm2rXrm3atGmTUSY/P980ePBg05133mkqLCys0H6eOHHCdOLEiQq9V0RERP4af8b926JqzNzc3GjWrJnx7+TkZKKjo/H39wdg/fr19OrVq1QZV1dXBg4cyOHDh0lNTeXrr7/G0dGRKVOmlFr2qFGjKCkpYdu2bVy+fJmjR48yfvx4vL29jTJ16tShffv2bNmyBYB169bRsmVLevToYZSxt7dn2LBhxMbGEhERcVuOg4iIiPw7WWTn/0WLFrF9+3YiIiKoWrUqb731FmlpacTHx9OmTZsy5YODgwGMsBQWFoarq2upMl5eXri6upYKVG3bti2zrKCgIA4dOgRAREQEI0eO/MX1NWzYsEL7aDKZyMnJqdB7RURE5M9nMpmwsrK6reuwyGDm5OSEu7s7AI6Ojjg4OBgd9z08PMqUt7e3B64PHigsLDTe+3MODg4UFxcbyyqvnLkMXJ+v5NfWV1GFhYWcOXOmwu8XERGRP585A9wuFhnMRowYwYgRI7h69SoPPfQQEydO5JtvvsHa2pq0tLQy5ZOSkgDw9PTE29ub+Pj4MmWKiopIS0vD09MTLy8v4PoIT2dn5zLL8vT0BMDb29sYCHCz9VWUnZ0doaGhFX6/iIiI/LnOnz9/29dhkcHMrEqVKgwZMoQ33niDjIwMqlatysmTJ+nbt2+pcocOHcLZ2ZmqVasSFBTE9u3bKSoqwtb2/3bv6NGjFBUVUbt2baMp8uTJk1SpUqXMsmrVqgVcb9Y8depUme0yN3X+nmBlZWVVJhSKiIiI5brdzZhgYdNlPPfccyxbtqzU36KiorC3t6dSpUp0796dDRs2EBcXV+r1TZs20blzZ2xsbOjevTsZGRl8+umnRpmioiIWL16Mo6Mj7dq1IyAggMaNG/PRRx+Vmtts7dq1xMbG0rVrVwC6d+/Ozp07OX36tFEmKSmJzz77jMaNG+Pr63u7DoWIiIj8C1lUjZmbmxuvv/46u3fvplatWpw5c4b9+/czZswYHBwcGDZsGGvWrKFfv3706NGDoqIivv32W6ytrZkwYQIANWvWpHfv3syaNYtDhw4RGBjIvn37OHPmDJMnTzb6lU2YMIExY8Zw//3306FDB65evcrmzZupVasW/fv3B+C+++5j2bJlDBs2jJ49e+Lo6Mh3331HWloac+fO/cuOk4iIiPwzWZlMlvPQxuLiYj744AO++uorEhISCAwMZNiwYQwaNMioPoyKimL27NkcPnwYk8lEkyZNeOqpp0qNjiwoKGDBggVs2LCBlJQUAgMDGTJkCA8//HCp9W3fvp2FCxdy7tw5nJ2d6dy5M1OnTsXHx8cok5CQwOzZs9m9ezf5+fnUq1ePiRMn0q5duwrvp/mRDnokk4iIyN/Hn3H/tqhg9m+hYCYiIvL382fcvy2qj5mIiIjIv5mCmYiIiIiFUDATERERsRAKZn8h0y08OeBWyoiIiMg/g0VNl/FvY2VtTcaW3RSnZpT7uo2nG27d2v/JWyUiIiJ/FQWzv1hxagZFSSl/9WaIiIiIBVBTpoiIiIiFUDATERERsRAKZiIiIiIWQsFMRERExEIomImIiIhYCAUzEREREQuhYCYiIiJiIRTMRERERCyEgpmIiIiIhVAwExEREbEQCmYiIiIiFkLBTERERMRCKJiJiIiIWAgFMxERERELoWAmIiIiYiEUzEREREQshIKZiIiIiIVQMBMRERGxEApmIiIiIhZCwUxERETEQiiYiYiIiFgIBTMRERERC6FgJiIiImIhFMxERERELISCmYiIiIiFUDATERERsRAKZiIiIiIWQsFMRERExEIomImIiIhYCAUzEREREQuhYCYiIiJiIRTMRERERCyEgpmIiIiIhVAwExEREbEQCmYiIiIiFkLBTERERMRCKJiJiIiIWAgFMxERERELoWAmIiIiYiEUzEREREQshIKZiIiIiIVQMBMRERGxEApmIiIiIhbC4oLZ1atXeeqpp2jRogVt2rTh2WefJTExEYA1a9ZQr1496tSpU+q/unXrsnr1amMZRUVFvP/++9x11100bNiQe+65h1WrVpVZ16FDh3jooYdo0qQJd9xxB//5z39ITk4uVSYtLY3p06fTtm1bGjVqxAMPPMDevXtv70EQERGRfyXbv3oDbnT8+HHGjBlDSUkJPXv2JCsri/Xr13PmzBnWr1+Pn58fJSUl3H///VSuXBkAKysr3Nzc6Ny5s7Gc559/nvXr19O+fXu6dOnCTz/9xMyZM8nNzWXMmDEA7NmzhzFjxuDv78/AgQNJSUlh48aNhIeHs3btWuzs7MjOzmbYsGFcvHiR7t274+Liws6dOxk9ejQrVqygRYsWf8VhEhERkX8oiwpma9eupUaNGsydO5eAgAAAatSowYIFC0hKSsJkMgEwduxYgoODy13Gvn37WL9+PdOmTWPUqFEAmEwmnnzySZYsWcKgQYOoVKkSL774IvXq1WPVqlU4OTkB0KdPH8aMGcOGDRsYMGAA77//PtHR0axcuZJmzZoBkJmZyYABA5g3bx6ffPLJbT4iIiIi8m9iUU2ZL7/8Mp999pkRygCys7Oxt7fHy8uL1NRUALZt28a9995L48aN6dy5M8uWLTPKr127lmrVqjF8+HDjb1ZWVgwfPpysrCz27dvHwYMHuXLlClOnTjVCGUCnTp0IDQ1ly5YtAKxfv55evXoZoQzA1dWVgQMHcvjwYWN7RERERP4IFlVj9nM//fQTn332Gb169cLa2troazZ79myaNm3KkCFDOHXqFK+//jr+/v706NGDiIgIWrVqhY2NTallmWvYYmNjsba2xs7OjpYtW5ZZZ1BQEJcvXyYtLY34+HjatGlTpsyNy/L09KzQvplr/25Fbm7ubyovIiIifzyTyYSVldVtXYdFBjOTycSKFSt48803CQkJYdq0aQBGMHvwwQd55ZVXjLJDhgxh9erV9OjRg8LCQtzd3css08HBAYDi4mKKi4txcXEpE97M5YqLiyksLATAw8OjTBl7e3sASkpKKryPRUVFt1w2Ojqa3NzcCq9LRERE/hjmDHC7WFwwS0lJYerUqezZs4cHH3yQZ555BmdnZwB8fX1p2bIlL7zwglHeysqKZs2a8d133wHg7e1NWlpameWaQ52npydWVlZkZWVRXFxcJpwlJSXh6emJp6cn1tbW5S4rKSnJWFZF2dre+qEPCQlRjZmIiMhf7Pz587d9HRYVzPLz8xk8eDAZGRksXbqUdu3alXp9zJgxxqjKG125csUIb0FBQZw8ebJMmUOHDgFQu3ZtCgsLKSws5MyZMzRs2NAok5eXx4kTJ+jbty+2trZUrVqVkydP0rdv3zLLcnZ2pmrVqhXe199SFXpjPzgRERH5a9zuZkywsM7/n332GTExMSxZsqRMKIPrASwqKqrU33bt2sUPP/xglO/evTtnz55l69atRpns7GyWLl2Kn58fYWFhNGvWDD8/P5YsWVKqJuqDDz4gLy+Prl27GsvasGEDcXFxRpmoqCg2bdpE586dy20KFREREakoi6oxO378OI0aNaJRo0blvr5y5UpWrlzJ3XffTZUqVYiOjmbHjh1UqVLFqElr164dzZo1Y9KkSfTo0QMvLy+2bdvG5cuXmTNnDtbW17PohAkTmD59OoMGDaJZs2ZERUXx448/0rZtWzp27AjAsGHDWLNmDf369aNHjx4UFRXx7bffYm1tzYQJE/6cgyIiIiL/GhYVzDIyMoiMjKR169bGVBR2dnbUrl2b999/n6eeegp7e3u++eYbtm7dioeHBwMHDmTSpEl4eXkBYGNjwwcffMCcOXPYsmULmZmZ1KhRg7feeovevXsb63rwwQexs7Nj6dKlrFq1Cg8PD4YNG8bkyZONMpUrV+bTTz9l9uzZrF+/HpPJRJMmTXjqqaeoWbPmn3psRERE5J/PymRBvcoPHz7Mrl27yvy9UqVKPProo7d9JMSfxdwHLiwsjNQ1myhKSim3nK2PF54De/6ZmyYiIiI3ceP9+3axqBqzFi1a6DFHIiIi8q9lUZ3/RURERP7NFMxERERELISCmYiIiIiFUDATERERsRAKZiIiIiIWQsFMRERExEIomImIiIhYCAUzEREREQuhYCYiIiJiIRTMRERERCyEgpmIiIiIhVAwExEREbEQCmYiIiIiFkLBTERERMRCKJiJiIiIWAgFMxERERELoWAmIiIiYiEUzEREREQshIKZiIiIiIVQMBMRERGxEApmIiIiIhZCwUxERETEQiiYiYiIiFgIBTMRERERC6FgJiIiImIhFMxERERELISCmYiIiIiFUDATERERsRAKZiIiIiIWQsFMRERExEIomImIiIhYCAUzEREREQuhYCYiIiJiIRTMRERERCyEgpmIiIiIhVAwExEREbEQCmYiIiIiFkLBTERERMRCKJiJiIiIWAgFMxERERELoWAmIiIiYiEUzEREREQshIKZiIiIiIVQMBMRERGxEApmIiIiIhZCwUxERETEQiiYiYiIiFgIBTMRERERC2Fxwezq1as89dRTtGjRgjZt2vDss8+SmJhovJ6Wlsb06dNp27YtjRo14oEHHmDv3r1llrN69Wp69+5NWFgYXbp0YcGCBRQWFpYqExkZyejRo2nWrBnNmzdn/PjxxMTElCqTm5vLG2+8QadOnQgLC6NPnz5s3Ljx9uy8iIiI/KvZ/tUbcKPjx48zZswYSkpK6NmzJ1lZWaxfv54zZ86wfv16srOzGTZsGBcvXqR79+64uLiwc+dORo8ezYoVK2jRogUA8+fPZ9GiRTRt2pShQ4cSGRnJwoULSUxM5JVXXgGuh7LBgwfj5ORE3759ycnJYfPmzQwZMoSvv/4aT09PiouLGTt2LAcPHuSuu+7Cz8+PAwcO8OSTT2Iymejdu/dfebhERETkH8aigtnatWupUaMGc+fOJSAgAIAaNWqwYMECkpKSWLVqFdHR0axcuZJmzZoBkJmZyYABA5g3bx6ffPIJFy5c4L333mPo0KFMnz7dWPacOXNYtmwZI0aMIDg4mBkzZuDh4cGaNWvw9vYGYPjw4dx///2sXLmSSZMmsXbtWvbv38/bb79Njx49ACgoKODRRx9l3rx5dO/eHVtbizqEIiIi8jdmUani5ZdfLvO37Oxs7O3t8fLyYv369fTq1csIZQCurq4MHDiQN954g9TUVL7++mscHR2ZMmVKqeWMGjWKjz76iG3bttGtWzeOHj3KrFmzjFAGUKdOHdq3b8+WLVuYNGkS69ato2XLlkYoA7C3t2fYsGFMnjyZiIgIGjZsWKF9NZlMt1w2Nzf3N5UXERGRP57JZMLKyuq2rsOigtnP/fTTT3z22Wf06tWLjIwM4uPjadOmTZlywcHBAMTGxhIREUFYWBiurq6lynh5eeHq6mqUAWjbtm2ZZQUFBXHo0CEAIiIiGDly5C+ur6LBrKio6JbLRkdHk5ubW6H1iIiIyB/H3t7+ti7fIoOZyWRixYoVvPnmm4SEhDBt2jSj476Hh0eZ8uaDVFJSQmFhIe7u7uUu18HBgeLiYmNZ5ZUzlwEoLCz81fVV1G9pAg0JCVGNmYiIyF/s/Pnzt30dFhfMUlJSmDp1Knv27OHBBx/kmWeewdnZmaKiIqytrUlLSyvznqSkJAA8PT3x9vYmPj6+TJmioiLS0tLw9PTEy8sLuD7C09nZucyyPD09AfD29iY1NfUX11dRv6Uq1MnJqcLrERERkT/G7W7GBAubLiM/P5/Bgwdz5swZli5dyiuvvGIEJ1tbW6pWrcrJkyfLvO/QoUM4OztTtWpVgoKCOHPmTJmmwqNHj1JUVETt2rWNpsibLatWrVrA9WbNU6dOlVsGIDQ09Hftr4iIiMiNLCqYffbZZ8TExLBkyRLatWtX5vXu3buzYcMG4uLijL9FRUWxadMmOnfujI2NDd27dycjI4NPP/3UKFNUVMTixYtxdHSkXbt2BAQE0LhxYz766KNSc5utXbuW2NhYunbtaqxv586dnD592iiTlJTEZ599RuPGjfH19b0dh0FERET+pSyqKfP48eM0atSIRo0alfv6sGHDWLNmDf369aNHjx4UFRXx7bffYm1tzYQJEwCoWbMmvXv3ZtasWRw6dIjAwED27dvHmTNnmDx5stGvbMKECYwZM4b777+fDh06cPXqVTZv3kytWrXo378/APfddx/Lli1j2LBh9OzZE0dHR7777jvS0tKYO3fun3NQRERE5F/DymRBvcpHjhzJ0aNHcXBwMPp22dnZUbt2bd5//318fHyIiopi9uzZHD58GJPJRJMmTXjqqadKjY4sKChgwYIFbNiwgZSUFAIDAxkyZAgPP/xwqfVt376dhQsXcu7cOZydnencuTNTp07Fx8fHKJOQkMDs2bPZvXs3+fn51KtXj4kTJ5Zbo3erzE2oYWFhpK7ZRFFSSrnlbH288BzYs8LrERERkT/Ojffv28Wigtnhw4fZtWtXmb9XqlSJRx999LYPUf2zKJiJiIj8/fwZwcyimjJbtGhhPFZJRERE5N/Gojr/i4iIiPybKZiJiIiIWAgFMxERERELoWAmIiIiYiEUzEREREQshIKZiIiIiIVQMBMRERGxEApmIiIiIhZCwUxERETEQiiYiYiIiFgIBTMRERERC6FgJiIiImIhFMxERERELISCmYiIiIiFUDATERERsRAKZiIiIiIWQsFMRERExEIomImIiIhYCAUzEREREQuhYCYiIiJiIRTMRERERCyEgpmIiIiIhVAwExEREbEQCmYiIiIiFkLBTERERMRCKJiJiIiIWAgFMxERERELoWAmIiIiYiEqHMzy8vL+yO0QERER+dercDDr2bMnL7300h+5LSIiIiL/ahUOZteuXSMuLu6P3BYRERGRfzXb3/qGiIgIIiIicHJy4vz586xcuZL8/HwKCgqM/woLC7G2tqZFixbcfffdt2O7RURERP5xfnMwGzlyJMnJyVhZWZGZmcmsWbNuWnb37t0KZiIiIiK36DcHs5UrV5KUlMSUKVOoU6cOL730Evb29jg4OBj/t7KyoqCgACcnp9uxzSIiIiL/SL85mNWsWZOaNWuSm5tL5cqVCQ4OLrecnZ3d7902ERERkX+V3xzMzB544AHatm37R26LiIiIyL9ahYPZs88+e9PXCgsLiY+Px93dHTc3t4quQkRERORfpcLBLCMjg48//piTJ0+SkZFBcXExJSUlpKSkEBcXR0lJCZUrV2bHjh1/4OaKiIiI/HNVOJg9/vjjHDlyhOrVq+Pr64udnR22trb4+fnRpk0bAgICaN68+R+5rSIiIiL/aBUOZqdPn6Zx48Z8/vnnf+T2iIiIiPxrVXjm/zZt2hAeHs7Jkyf/yO0RERER+deqcDB79dVXqVKlCg8//DDvvvsuWVlZf+R2iYiIiPzrVLgp8/3338fR0ZHc3FwWLFjAkiVLjL5lzs7OpKWlUaNGDUaOHPlHbq+IiIjIP1aFg1lhYSEODg40btyYgoICsrOzOX78OHv37qWoqAhXV1datGihYCYiIiJyiyoczKZPn/5HboeIiIjIv16Fg9mVK1dISEjA2dmZSpUqYW9vb7xWUlJCfn4+Xl5eFZ5gNikpif/85z8EBAQwc+bMim6miIiIyN9GhYPZkCFDuHbt2i+W8fX1ZefOnb952SdOnGDChAkkJCRw3333AZCVlUWHDh3IyckpU7558+Z8+umnxr8PHTrEO++8w6lTp3BwcKBz5848/fTTeHt7G2XS0tKYO3cuW7ZsISsri7p16zJ58uQyj5lavXo1K1eu5NKlS/j4+NCvXz/Gjh2rZ4GKiIjIH67CwWzFihVERkaSkZFBQUEBxcXFmEwmAIqKinjzzTdp165dhZa9fPly/P39sbW1xcbGBgAXFxccHR0JCgqiU6dORlk7Oztatmxp/HvPnj2MGTMGf39/Bg4cSEpKChs3biQ8PJy1a9diZ2dHdnY2w4YN4+LFi3Tv3h0XFxd27tzJ6NGjWbFiBS1atABg/vz5LFq0iKZNmzJ06FAiIyNZuHAhiYmJvPLKKxU9dCIiIiLlqnAwCw4OJjg4+Kavf/nllxWe4+zNN9/E2tqanj17lqqZMplMdOrUiSlTppT7vuLiYl588UXq1avHqlWrcHJyAqBPnz6MGTOGDRs2MGDAAN5//32io6NZuXIlzZo1AyAzM5MBAwYwb948PvnkEy5cuMB7773H0KFDS/WnmzNnDsuWLWPEiBG/uP8iIiIiv1WF5zH7NQEBAcTGxlbovdbW1zcrJSUFd3d34Hq/tfT0dFJTUxk5ciStW7emadOmTJo0iZSUFAAOHjzIlStXmDp1qhHKADp16kRoaChbtmwBYP369fTq1csIZQCurq4MHDiQw4cPk5qaytdff42jo2OZEDhq1ChKSkrYtm1bhfZNRERE5GYqXGMG12uozE2NN8rKyuLSpUt4eXn9rmWnp6fj6+sLXA9pJSUlfPHFF/j4+NC9e3eKiorYsGEDubm5vP/++0RERJRp2jQLCgri8uXLpKWlER8fT5s2bcqUMdeAxcbGEhERQVhYGK6urqXKeHl54erqWuHQaWZu9r0Vubm5v6m8iIiI/PFMJhNWVla3dR0VDmb33nsvFy5coHLlykan+ry8PFJTU40Q9dJLL1V4w9LS0igpKTGCWWJiIgBVqlThiy++wM/PD4BGjRrx4osvEh8fT2FhIS4uLuWGRQcHB4qLiyksLATAw8OjTBnzyNKSkhIKCwuN2rqbLev3KCoquuWy0dHR5Obm/q71iYiIyO934ywUt0OFg9no0aM5fPgw165dIy8vD3t7e5ydnfH19aVKlSrccccd1K9fv8IbZn7EkzkcVapUCV9fX95++20jlMH1EZkAMTExeHl5kZWVVW5NXlJSEp6ennh6emJtbU1aWlqZdSYlJQHg6emJt7c38fHxZcoUFRWRlpaGp6dnhfcNwNb21g99SEiIasxERET+YufPn7/t66hwMOvTpw99+vT5I7elFHNwMddwVa9end27d5cpZ25SdHJyIjg4mMLCQs6cOUPDhg2NMnl5eZw4cYK+fftia2tL1apVOXnyJH379i21rEOHDuHs7EzVqlUJCgpi+/btFBUVlQpRR48epaioiNq1a/+u/fstVaE39pcTERGRv8btbsaEP6Dzf0ZGBj/++CNr1qzh66+/5ujRo5SUlPyuZRYXFxtNhVevXqWgoICCggIOHjxYqgkxNTWVuXPn4uPjQ506dWjWrBl+fn4sWbKkVA3TBx98QF5eHl27dgWge/fubNiwgbi4OKNMVFQUmzZtonPnztjY2NC9e3cyMjJKzY9WVFTE4sWLcXR0rPBUICIiIiI3U+Eas6ysLF566SW+//77Uv2lrKysCAgIYNy4cQwcOLBCy37ooYc4evQoADNmzGDjxo08//zzPPLII9SuXZu2bduSlpbGjz/+SGpqKm+99ZYxrcaECROYPn06gwYNolmzZkRFRfHjjz/Stm1bOnbsCMCwYcNYs2YN/fr1o0ePHhQVFfHtt99ibW3NhAkTAKhZsya9e/dm1qxZHDp0iMDAQPbt28eZM2eYPHnyTfufiYiIiFSUlamCnZfGjx/Ptm3buP/+++nTp4/R7ysyMpJ3332X8+fP88ILLzB06NDfvOyoqCiuXr1q1HoFBQUZTYvvvvsukZGR2NjYEBYWxrhx48qMsFy7di1Lly7l4sWLeHh40L17dyZPnoyLi0updcyePZvDhw9jMplo0qQJTz31VKkm0IKCAhYsWMCGDRtISUkhMDCQIUOG8PDDD1fkkBnM87uFhYWRumYTRUkp5Zaz9fHCc2DP37UuERER+WPceP++XSoczJo0aULNmjX56quvyryWkZFBjx49cHBw0Hxf5VAwExER+fv5M4JZhfuYeXt7k5mZWe5rbm5uVK9e3Zj4VURERER+XYWD2UMPPcTly5d54oknuHTpUqnXVq9ezfHjx2nduvXv3kARERGRf4sKd/4fPnw4mZmZfPjhh2zevJmAgAA8PDyIi4sjNTWVoKAgZsyY8QduqoiIiMg/2+96JNMTTzzBQw89xLp16zh37hyJiYkEBQXRqlUr7r//fhwdHf+o7RQRERH5x6twMEtLS+PVV1/l/vvvZ+TIkaVeW758OY888ggffPABbm5uv3sjRURERP4NKtzHbNGiRWzatAlr67KLCAwM5Pjx43z44Ye/a+NERERE/k0qHMy2bNlC/fr1adu2bZnXunXrRmhoKN98883v2jgRERGRf5MKB7OMjIxffLC2u7u7pssQERER+Q0qHMzuu+8+wsPDmTZtGsnJyaVeu3z5MidPnqR+/fq/ewNFRERE/i0q3Pn/ueeeo6ioiNWrV/P999/TtWtXGjZsSEZGBmvWrKG4uJgnnnjij9xWERERkX+0CgczW1tbXnnlFfr168eyZcvYuXMn3377LQC1atXi9ddf1wSzIiIiIr/B75rHDK4/M/Odd97BZDKRnJyMnZ0d7u7uf8S2iYiIiPyr/O5gZmZlZYWPj88ftTgRERGRf50Kd/4XERERkT+WgpmIiIiIhVAwExEREbEQCmYiIiIiFkLBTERERMRCKJiJiIiIWAgFMxERERELoWAmIiIiYiEUzEREREQshIKZiIiIiIVQMBMRERGxEApmIiIiIhZCwUxERETEQiiYiYiIiFgIBTMRERERC6FgJiIiImIhFMxERERELISCmYiIiIiFUDATERERsRAKZiIiIiIWQsFMRERExEIomImIiIhYCAUzEREREQuhYCYiIiJiIRTMRERERCyEgpmIiIiIhVAwExEREbEQCmYiIiIiFkLBTERERMRCKJiJiIiIWAgFMxERERELoWAmIiIiYiEUzEREREQshIKZiIiIiIVQMBMRERGxEBYbzJKSkhg5ciQvvPDCX70pIiIiIn8KiwxmJ06coF+/fuzevZuCgoJSr61evZrevXsTFhZGly5dWLBgAYWFhaXKREZGMnr0aJo1a0bz5s0ZP348MTExpcrk5ubyxhtv0KlTJ8LCwujTpw8bN24ssy2bN2+mf//+NGrUiPbt2zNz5kyys7P/+J0WERGRfz2LDGbLly/H39+fqlWrYmNjY/x9/vz5vPjii7i4uDB06FCCg4NZuHAhr776qlEmMjKSwYMHEx4eTt++fbnrrrvYv38/Q4YMITU1FYDi4mLGjh3L0qVLady4MQ8++CAmk4knn3ySb775xljWV199xYQJEygoKGDIkCE0atSIjz/+mCeeeOLPOxgiIiLyr2H7V29Aed58802sra3p2bMndnZ2AFy4cIH33nuPoUOHMn36dKPsnDlzWLZsGSNGjCA4OJgZM2bg4eHBmjVr8Pb2BmD48OHcf//9rFy5kkmTJrF27Vr279/P22+/TY8ePQAoKCjg0UcfZd68eXTv3p3s7Gz++9//cuedd7JgwQJsba8fqk8++YRXXnmFffv20aZNmz/5yIiIiMg/mUXWmFlbX9+slJQU3N3dAfj6669xdHRkypQppcqOGjWKkpIStm3bxuXLlzl69Cjjx483QhlAnTp1aN++PVu2bAFg3bp1tGzZ0ghlAPb29gwbNozY2FgiIiL44YcfyM3N5dlnnzVCGcADDzyAm5ubsSwRERGRP4pF1pjB9ebG9PR0fH19AYiIiCAsLAxXV9dS5by8vHB1dTUCFUDbtm3LLC8oKIhDhw4Zyxo5cmSZMsHBwQDExsYSGRlJ1apVqV69eqkydnZ2VKlShdjY2N+1fyaT6ZbL5ubm/qbyIiIi8sczmUxYWVnd1nVYbDBLS0ujpKTECGaFhYVG7dnPOTg4UFxcbAwCKK+cuYx5WR4eHmXK2NvbA1BSUkJBQcGvru/3KCoquuWy0dHR5Obm/q71iYiIyO9nzgq3i8UGs6ysLOD/Qpa3tzfx8fFlyhUVFZGWloanpydeXl7A9VDn7OxcqlxSUhKenp7GsswDAX5eBsDT0xNvb2/S0tLK3bakpCSCgoIqtmP/343No78mJCRENWYiIiJ/sfPnz9/2dVhsMDMHF3MtWFBQENu3b6eoqKhUqDl69ChFRUXUrl3baIo8efIkVapUKbW8Q4cOUatWLWNZp06dKrNOc1NnaGgoCQkJXLlyhZSUFCPwAVy5coUrV64waNCg37V/v6Uq1MnJ6XetS0RERH6/292MCRba+b+4uNhoKrx69SoFBQV0796djIwMPv30U6NcUVERixcvxtHRkXbt2hEQEEDjxo356KOPSs1ttnbtWmJjY+natSsA3bt3Z+fOnZw+fdook5SUxGeffUbjxo3x9fWla9eu2NnZsWTJklLbtnDhQqysrIxliYiIiPxRLLLG7KGHHuLo0aMAzJgxg40bN/Lxxx/Tu3dvZs2axaFDhwgMDGTfvn2cOXOGyZMnG02eEyZMYMyYMdx///106NCBq1evsnnzZmrVqkX//v0BuO+++1i2bBnDhg2jZ8+eODo68t1335GWlsbcuXMBcHV1Zfjw4SxZsoTz589Tu3ZtTpw4weHDhxk4cCA1a9b8aw6OiIiI/GNZmSyw81JUVBRXr141+lUFBQURFBREQUEBCxYsYMOGDaSkpBAYGMiQIUN4+OGHS71/+/btLFy4kHPnzuHs7Eznzp2ZOnUqPj4+RpmEhARmz57N7t27yc/Pp169ekycOJF27doZZUwmE0uXLuXzzz8nLi4OPz8/7r//fsaOHWvMr1YRJ0+eBCAsLIzUNZsoSkopt5ytjxeeA3tWeD0iIiLyx7nx/n27WGQw+6dTMBMREfn7+TOCmUX2MRMRERH5N1IwExEREbEQCmYiIiIiFkLBTERERMRCKJiJiIiIWAgFMxERERELoWAmIiIiYiEUzEREREQshIKZiIiIiIVQMBMRERGxEApmIiIiIhZCwUxERETEQiiYiYiIiFgIBTMRERERC6FgJiIiImIhFMxERERELISCmYiIiIiFUDATERERsRAKZiIiIiIWQsFMRERExEIomImIiIhYCAUzEREREQuhYCYiIiJiIRTMRERERCyEgpmIiIiIhVAwExEREbEQCmYiIiIiFkLBTERERMRCKJiJiIiIWAgFMxERERELoWAmIiIiYiEUzEREREQshIKZiIiIiIVQMBMRERGxEApmIiIiIhZCwUxERETEQiiYiYiIiFgIBTMRERERC6FgJiIiImIhFMxERERELISCmYiIiIiFUDATERERsRAKZiIiIiIWQsFMRERExEIomImIiIhYCAUzEREREQuhYCYiIiJiIRTMRERERCyE7V+9ARUxZMgQjhw5Uubvbm5ufP/993h5eXH16lXeeOMN9uzZQ0FBAY0bN+bpp5+mQYMGRvmioiKWLl3KmjVriIuLo2rVqjz00EMMGzas1HIPHTrEO++8w6lTp3BwcKBz5848/fTTeHt73/Z9FRERkX+Pv2Uw8/X1xd3dncGDBxt/s7GxISgoCE9PTxISEnjwwQfJycmhR48eWFlZsW3bNoYNG8ZXX31FSEgIAM8//zzr16+nffv2dOnShZ9++omZM2eSm5vLmDFjANizZw9jxozB39+fgQMHkpKSwsaNGwkPD2ft2rXY2dn9JcdARERE/nn+lsHMZDJRo0YNpkyZUu7rb7zxBnl5eXz55ZdGCJswYQK9e/dm8eLFzJkzh3379rF+/XqmTZvGqFGjjOU++eSTLFmyhEGDBlGpUiVefPFF6tWrx6pVq3BycgKgT58+jBkzhg0bNjBgwIA/Z6dFRETkH+9v2ccsNTUVe3t7nn32WTp37kyjRo148MEHOXXqFLm5uXz33XcMGzbMCGUAlStXpnfv3mzevBmAtWvXUq1aNYYPH26UsbKyYvjw4WRlZbFv3z4OHjzIlStXmDp1qhHKADp16kRoaChbtmz583ZaRERE/vH+ljVmSUlJXLhwAXt7e7p37467uzs//PADo0ePZuHChRQWFtK2bdsy7wsKCiInJ4eUlBQiIiJo1aoVNjY2pcoEBwcDEBsbi7W1NXZ2drRs2bLcZV2+fLnC+2AymW65bG5u7m8qLyIiIn88k8mElZXVbV3H3zKYJSYmYmdnx0cffUSrVq2A6wMCevbsycGDBwFwd3cv8z4HBwcASkpKKCws/MUyxcXFFBcX4+LiUia8mcsVFxdXeB+KiopuuWx0dDS5ubkVXpeIiIj8Mezt7W/r8v+Wwczf359BgwYZoQygRo0aeHl5GWEpLS2tzPuSkpKwtrbGzc0Nb2/vcsskJiYC4OnpiZWVFVlZWRQXF5cJZ0lJSXh6elZ4H2xtb/3Qh4SEqMZMRETkL3b+/Pnbvo6/ZTD75ptvyvwtOzubtLQ07O3tcXJy4uTJk2WaIA8ePEhwcDD29vYEBQVx8uTJMss5dOgQALVr16awsJDCwkLOnDlDw4YNjTJ5eXmcOHGCvn37VngffktV6I3920REROSvcbubMeFv2vn/yJEjZGVlGf8uKipi5syZFBcX07FjR7p06cInn3xCZmamUWb//v0cOnSIrl27AtC9e3fOnj3L1q1bjTLZ2dksXboUPz8/wsLCaNasGX5+fixZsqRUjdUHH3xAXl6esSwRERGRP8LfrsasuLiYCRMmYGNjw1133YW1tTX79+/n/PnzDB06lLp16/LYY48xcOBA7rvvPrp160Z6ejrffvstPj4+jBgxAoB27drRrFkzJk2aRI8ePfDy8mLbtm1cvnyZOXPmYG19PbNOmDCB6dOnM2jQIJo1a0ZUVBQ//vgjbdu2pWPHjn/loRAREZF/GCvT37DzUlRUFG+88QaHDh0iPz+fkJAQBg0axJAhQ4xqxmPHjvHWW29x6tQpbG1tad26NdOmTSMoKMhYTlZWFnPmzGHLli1kZmZSo0YNRo8eTe/evUutb+3atSxdupSLFy/i4eFB9+7dmTx5Mi4uLhXafnMTalhYGKlrNlGUlFJuOVsfLzwH9qzQOkREROSPdeP9+3b5WwazvzsFMxERkb+fPyOY/S37mImIiIj8EymYiYiIiFgIBTMRERERC6FgJiIiImIhFMxERERELISCmYiIiIiFUDATERERsRAKZiIiIiIWQsFMRERExEIomImIiIhYCAUzEREREQuhYCYiIiJiIRTMRERERCyEgpmIiIiIhVAwExEREbEQCmYiIiIiFkLBTERERMRCKJiJiIiIWAgFMxERERELoWAmIiIiYiEUzEREREQshIKZiIiIiIVQMBMRERGxEApmIiIiIhZCwUxERETEQiiYiYiIiFgIBTMRERERC6FgJiIiImIhFMxERERELISCmYiIiIiFUDATERERsRAKZiIiIiIWQsFMRERExEIomImIiIhYCAUzEREREQuhYCYiIiJiIRTMRERERCyEgpmIiIiIhVAwExEREbEQCmYiIiIiFkLBTERERMRCKJiJiIiIWAgFMxERERELoWAmIiIiYiEUzEREREQshIKZiIiIiIVQMJMKMZWU/KYyv7W8iIjIv5HtX70B8vdkZW1N/A9zKUiNKfd1e89q+N/9ZKny0VvfJC81ttzyjp6BhHSdelu2VURE5O9CwUwqrCA1hvzEC7dcPi81ltykqNu4RSIiIn9vasq8RYcOHeKhhx6iSZMm3HHHHfznP/8hOTn5r94sERER+QdRjdkt2LNnD2PGjMHf35+BAweSkpLCxo0bCQ8PZ+3atdjZ2f3VmygiIiL/AApmv6K4uJgXX3yRevXqsWrVKpycnADo06cPY8aMYcOGDQwYMOAv3kqR8pWYirG2svnDyomIyO1lZTKZTH/1Rliyffv28eijj7JixQpat25d6rVevXpRrVo13nvvvd+0zKNHj2IymbC3t6ckNw9uNhrR2hprJ0fMH5GVldUtLd9kMt1y2d9Tvjg3HVNJUbllrKxtsXFyL7XtRb9S3vZn5W/Xtv9Wt+tYVmRffysrKyvyCrMoLim+aRkbaxsc7VwqtHz5Z7qd56TI31lhYSFWVlY0a9bstq1DNWa/IiIiAjs7O1q2bFnmtaCgIC5fvvybl3njRc/ayfE3lf+ty7+d5W2c3H/Tsm1/Y/nfsi23q/xv9VuW/2dtu6Ody21dvvx76ZyRfxsrK6vbft4rmP2KwsJCXFxcsLEp28zj4OBAcfHNayJupmnTpn/EpomIiMg/jEZl/govLy+ysrLKDWBJSUl4enr+BVslIiIi/0QKZr8iODiYwsJCzpw5U+rveXl5nDhxglq1av1FWyYiIiL/NApmv6JZs2b4+fmxZMmSUh1dP/jgA/Ly8ujatetfuHUiIiLyT6JRmbfgiy++YPr06TRp0oRmzZoRFRXFjz/+SNu2bVm2bNlfvXkiIiLyD6FgdovWrl3L0qVLuXjxIh4eHnTv3p3Jkyfj4nJrI95EREREfo2CmYiIiIiFUB8zEREREQuhYCYiIiJiIRTMRERERCyEgpmIiIiIhVAwExEREbEQCmYiIiIiFkLB7G/gZjOaVHSmk9/yvvLK/hUzrJhMptu+3pKSkr9k336P27W9f/Zx+K2f76+VNZlMlJSU/C0/09/KUvfzdn5nf89yS0pKyn328S+V/6uPrXn95vP6r94es1vdlj+qTGpqKnl5ebe0bRVZvqXQPGYWymQyYWVlRUlJCdbWZfPzL/3dysoKKyur37S+ny8vLy8PR0fHm5ZLTEwkOTkZf39/PDw8ftO6zMz7aMnMX4/Y2Fiys7Px9fXF29u7VJmSkhKAXzzuWVlZODs7l/uZlSc3N5eSkhIqVar0q5+p+UZja2t7S8fTZDJRUFCAg4PDL5ZbsWIF9erVo2XLluUuNz09nStXruDv74+Xl9ct7detMt/Ub/V4mT+Dixcv4u7uXuYzunG5N/r5fmVmZpKRkYGvry/29vY3XcYfdd7eGF5+vq/mfbrVY3Cz5VbkevBLbnbtuR3M+/Fr+3DjvpYnOjqaSpUq4efn94dsk5WVFbGxsRQVFeHl5YWbm9vvXq5ZXFwcx44do0qVKoSGhpaZxPzn58yv7fvfSWRkJC4uLvj7+2NjY1PqtYKCAp599llsbW1p1KgRdevWJTg4GE9Pz189H82fWUREBMHBwTg6Olb4XvlL/qhlKphZmOLiYmxsbNi+fTtPPvkkvr6+jB49moEDB1JUVERBQQE2Njb89NNPZGVl0aRJExwcHLC3t7/pjeRGcXFxxMXFUbt2bRwdHbG1tTVeM5+8q1evZu3atQQHB3PHHXdQr149vLy8OHfuHKdPnyY9PZ19+/aRn5+Pr68vTz31FGFhYRXa3/j4eAoKCqhcubIRFH5+47t8+TLbtm3D2dmZ0NBQQkNDcXNzIycnB2tr63ID5I1KSkrIysri1KlTpKenExAQYFzwzDeZo0ePEh4eTnBwMM2bN8fJyanUMkaOHMmePXsIDg6mfv36tG3bljZt2lC1atVfXK+1tTXbt29n/fr1BAQE0Lp1a4KCgnB2dubSpUucO3eObt26Ubly5VLv+e677/jkk08YN24cbdu2Lfe4rF+/nhUrVmAymahevTqhoaH4+PhgMpnw8fGhU6dOpY6NedknT57k/fffB+DBBx+kffv2wPULn62tLdbW1hQUFPDYY49x/vx5nnrqKXr37o2tra1xfgL88MMPzJs3Dx8fHxo2bEiDBg0IDQ3F398fV1fXMhfWnzPvT0pKCjt37sTW1pbGjRtTuXJl41xOSEjA3t4eT09P431ZWVmcPHkSDw8PqlevTqVKlYzXhg8fzr59+/Dx8aFRo0a0aNGCJk2aEBQUhJeXV7kXTPNxiYiI4M0336SkpIT+/fvTq1evcstt2bKFw4cPExgYyL333ou7u3u5n095zp49S1ZWFv7+/vj7+xs3lMLCQj766CPuv/9+41y42TGD6zfh3Nxc+vbti7OzMw0bNqRRo0aEhYVRo0aNW7oW/JqzZ89iY2NDzZo1S63/yy+/5KeffiIkJIRhw4aVG/CLiorYvHkzVatWpVGjRgBERUVx7do1WrduXeY4mY9dcnIyx44dw8vLi0aNGhnXJ5PJxNWrVykuLubAgQP4+fkZ1wEXFxdjeeWFxkWLFrFx40Zyc3Oxt7fHz88PHx8f/P39qVu3Lvfee2+p95i3JT4+nq+//hp7e3uaNWuGu7s7rq6uuLm5UVhYyODBg4mOjiY4OJh69epRr1494/yvUqVKmWvIrVq/fj3PPPMMdnZ2+Pj4ULNmTRo2bIidnR05OTm4ubkREhJC/fr1CQwMLLPdN2Mymbhy5QrHjx8nOjoaT09PwsLCcHZ2Jicnh7p162Jvb092djbXrl2jcuXKODs7l7us7du3s2bNGpo2bUrNmjWpXLkyPj4+2NvbExcXR2hoqHEOJiYmEhERgZubG35+fnh6epKTk0NxcTHu7u7Y29tjMpnYv38/06dPx9XVlZYtW3LHHXcQHByMn58fLi4uJCcn88ILL3D06FHS09NxcHCgXr16tGjRgtDQUOrWrYufnx92dnbk5ubi7u5e5ty85557cHR05Pnnn6dVq1a3dNxuZD6/Ll++zM6dO3FxcaFt27Z/SOC/kYKZhTF/8F988QUvvfQS/fr1Y/z48Xh7e/Phhx+yadMmcnNzKSgoID8/nxo1alC9enWqVq1KYmIip06dYvDgwQwePLjMMqOiopgzZw7nz5+nWbNmVK9enSpVqpCZmcmFCxeoVasWw4YNo2vXrphMJry8vIiJiSEzMxMABwcHvLy8uHLlCvfccw/BwcF89913ZGZmsmbNml8MKWbmL8GVK1f46quv2L17NykpKdjZ2VG/fn2GDx9Ow4YNjfJpaWk88sgjxMTE4OHhQXZ2Nvn5+VhZWeHm5ka9evV47733brq+4uJiPvnkE9544w2Ki4vx8vLC3d2d5s2b88QTT+Dp6YmNjQ1Tp07lm2++ISgoiLfffpt69epx8uRJTp8+TVBQEKGhoezZs4effvqJyMhIIiIiyM3Nxc/Pj6CgIEJCQqhTpw7BwcFUrVqV4OBgY18HDBjA1atXcXFxITExkdzcXBwdHXFwcCAoKIjZs2cTEhJSarsPHDjAjBkziI6OZtiwYYwbN65UrVRubi6dOnUiMDCQJk2acOnSJaKjo0lOTqagoID69evz2WeflbpBm0PV+++/z9y5c+nQoQOTJ0+mQYMGbNq0iSNHjuDm5sYDDzyAv78/J06cYN68eezfv5977rmH5557rlSADA8PZ+3atRw/fpyYmBiKi4uNczE4OJhatWoREBCAtbU1dnZ21KxZs9Svf/P2LF++nIULF2JjY0NgYCAODg7Y2dkZwW7IkCF069bNKP/hhx+yfPlyPD09CQkJwdPTEycnJ4qKioiPj6dq1aqkpqZy5coVcnJySE9PNz4nPz8/4+bg7+9Ps2bNMJlM2NjYsHDhQj766CM6dOhAx44dGTBgQKkgata9e3diYmLo3r07L7/8Mra2tuzevZurV68SFhZG06ZNyz0X3377bX744QdMJhP29va4urpiZ2eHg4MD3t7enD59mmeffZb69eszY8YMPD09adiwIbVr1yYgIKBUOIXrAfXjjz/m2LFjxMTEGOeWg4MDAQEB1KlTh4YNG1K/fn1CQkJu6eZhvlZs27aN6dOnM2rUKB599FHj7+vWrePZZ5+lQYMGVK9enXnz5pVZRmFhIa+99hpff/01NWvWZPHixXh5ebFx40bmzp3L+++/Xyrs3XguLF68mHfffRcAPz8/PDw88PT0xN3dnezsbEwmEz/99BMeHh5GuHVwcODy5ctkZGQwZ84cQkNDje9edHQ0PXr0oG3btrRt25aEhASuXbtGQkIC6enpuLq6snr16nK35dVXX2XDhg3Y29vj4eGBj48P7u7unD9/nsTERF566SUKCwuNa0JMTAzp6enY29sTFBTE6tWrKxyQL1++zJYtW9i0aRMREREUFhYC12vIrK2tjRpyb29v7rnnHh566CGqV6/+i5/phg0bmDNnDsnJyQQEBODk5EROTo7xXZs5cyYtWrTgxIkTzJo1iwcffJD777+/zPLMPwgyMjLw8/Mzavazs7OJjo6mRo0afPHFFzg5OfHDDz+wYMECkpKScHR0JDU1lYKCAtzd3XFycmL06NEMHjyY8+fPM378eBwdHalevTq7du2isLCQGjVqEBISQu3atenYsaMR8pOTk9m1axdvvfUWiYmJODk5GdfVKlWqEBAQwN13382DDz5obLfJZOLHH3/k+eefJy8vjwcffJARI0bg4+Nzy5+L+dxYtmwZs2fPxtXVlaeffpqBAwdy+vRpDh8+THBwMK1atapwMAew/fUi8mcy/3KrUaMGdnZ2dO3alapVq/L888+zceNGevTowaZNm7CysmL48OGkp6cTHh7OhQsXCA8Pp3379jRp0qTUMm/8pX/w4EE6dOhAXFwcu3fvxtbWluTkZNzd3alTpw4XL17kypUrPPnkkzzwwAPEx8cDEBMTw6RJk0hISOChhx7ihRdeAOD++++nf//+LFq0iFmzZv1qM0dJSQk2NjYsWbKEL7/8kg4dOtCmTRtycnLYuXMnTzzxBK+99hrNmzfH1taW8PBwIiMjefzxx+nYsSNXrlwhLS3N+MX185uVmfnCHB4ezqxZs+jUqROTJk0iLi6OEydOsGbNGo4fP87nn3+Ok5MTHh4euLi4MG/ePOrVq8fy5cv56KOPcHR0pLi4mP/+97/07duX3r17k5yczFtvvcUPP/xAWFgYNjY2hIeH89VXX1FcXIyPjw9bt27FwcGBnJwcwsPDGT58OOPGjePatWvk5eWRmJjI+PHj6du3L8HBwWW2/4477mD16tW8/vrrrFq1ijNnzjB+/HhatWqFjY0N165do6ioiDZt2jBt2jSjr4e5djA5ObnMTcEcMGrWrIm9vT0PPvggDRo0YPHixbz//vt4enpy9epV4uPjef7552ncuDGLFi3i3XffZcWKFfz000+MGzeOgQMHYmNjQ8OGDUuFaHPgy8rK4uzZs6xatYrCwkI8PT0JCgpi+vTp1K1bt8y+btiwgZCQEPr27UtaWhpJSUnY2Njw8ccf06pVK+Mmbj6vPvnkE6pWrUpYWBixsbFcvHgRa2tr9u3bR9OmTXnuuefw9fUlOjqaV199laioKAICArh48SLHjx8nISGBwsJC7rjjDj766COjydBkMtG+fXvmz59f5piZFRUV0bRpU3Jzc5kxYwYuLi5Mnz6d1atX4+DgQElJCUuWLDFqOc1ycnJYsmQJrVu3pkOHDiQmJpKUlERWVhbp6enk5+czf/58qlevTkxMDAUFBezdu5ft27fj5OSEp6cnXl5e+Pr6cuedd9K2bVtcXFwYNWoUmZmZpKamkpCQQGxsLLGxsVy+fJmLFy9y9OhRCgsLqVSpEv3792fMmDHlfl9u/N4ArFy5kipVqtChQwfg/64hy5cvx8nJiUmTJhm15Obvmvn/kZGRfPXVV3To0IGSkhKWLl3K1KlTqV+/PhkZGWzZsqVMMDPXWKxfv57GjRvTp08fkpOTSUxMJCcnh/Xr19OhQwcOHTpEhw4daN68OZGRkcb34MCBAzz88MNUqVKl1HIzMzPx8vKiU6dOPPLIIxQUFJCTk0N+fj62trblXj/M59kPP/xAq1atGDJkCJcuXeLChQvk5eURHR3N2LFj6dy5M66urtx7773k5+eTl5fH2bNnmT59Os2bN/9dtZZRUVEsX76c3NxcateuzZUrV2jWrBkeHh4kJydz7tw5rl69SkJCAqtXr2b37t1MnDiR7t27l6n9Mf973rx5eHh4sHLlSqPWZ9q0aaSnpxMaGsrnn39O7dq1adSoEXl5eWzbto27777bqJE2f75nz57l0qVLPPPMM7Rq1YqIiAgyMzM5f/48sbGxPPvss8a+r127lqtXrzJ48GCqVq2KnZ0dRUVF5OTkkJqaaoTJQ4cOkZCQwOLFi2nTpg2FhYWsWLGCefPmkZaWRlRUFAsWLKBp06ZMmzaN5s2bU1BQgL29PWPGjKFfv34kJSVx4cIFFi1axIEDB7jnnnvKHIfOnTvz9ddfM2vWLJYuXcqFCxd4/PHHqV+/fqnWo5sxnxteXl5UqlSJN998k06dOrFp0ybefvtt0tPTSU9PZ9y4cUyaNKnCn7+CmYWqXbu2UcsVFhbGpk2bGD16NOPHj2f79u1kZGTQu3fvUhe4UaNG4e3tTVBQUKllmb+Y4eHh+Pv7M2vWrFI1F88++yyJiYn06NGDy5cvY29vT0FBAR4eHkb/MRcXFzw9PcnKyuLee+8FrvdDCw4OZvjw4bz77rs8+OCDNG7c+Bf3y3xib9++nS5durBo0SLg+pf+scceo3///ixfvpwGDRrg4uKCyWTC2dkZf39/mjRpYoTOGwNgeVXR5gAYERGBs7MzQ4cOpX79+tSvX5+uXbsSFhbGpEmT+OKLL3j00Udp3Lgxn376KVWqVCExMZG3336brl270rdvX1588UWWLVtGy5YtsbW1JSkpif/973+MGTOGKVOmkJycTFZWFtu3b+fdd9/lueeeM6rQExMTcXZ2JjMzExcXF+O4Z2VlUb9+fSIjI2/avObq6sqzzz5Lx44dWbFiBa+88gqPPfYYffr0ISAggF69erF582aGDRuGv78/cD1IeHp63jSwwvVzq6SkhPz8fDIzM1m+fDk9evRg1qxZvPbaa2zcuJHk5GScnJyoVKkS06ZN495772XmzJnMmzePS5cu8eCDD1K9enWjv4utrS3ffvstLVq04LXXXqNKlSqkpqZy4sQJHn/8cerVq1emxsYcetLT06lTpw5Dhw41Pk+ACxcuULt2baMm1srKygidPXv2ZNq0acZ5mJSUxMiRI43aPmtrazIzMzl58iRjxoxhwoQJFBQUkJqayvr161m8eDHdu3cvdU4OGDCAkSNHsnPnTjp27FjueWVra0twcDC7du2iUqVK7Ny5k9WrV/Pss8/Sr18/evbsyddff10mmKWlpVG5cmVCQkIYMWKE8ff09HQKCgqoVKmS0WxUrVo1Zs6cSUxMDOfPnycyMpJLly4RFxfHpUuXqFOnTqntMX/eNWrUKLXca9eucenSJS5dukRsbCzVqlUzzq2b/XgyfyaRkZHceeedZQJUw4YNuXDhAvv37y9zjMzfuZMnTwIwduxYjh07xrp164xl+/v7ExkZWWa95lqgtLQ0GjduzAMPPABcr50xmUycP3+eGjVqsG/fPurWrcujjz5qvDcrK4v+/fsTHBxsHEPzNoWFhdGxY0c2btxI9+7dSzWT34y5mdhcE9S+fXujuR+u91dLS0szAoudnR12dna4uLiQl5eHt7c3dnZ2v7iOX1NcXEzPnj0ZOnQoAwYMoFWrVixYsAD4v36QI0aMoH379nTv3p333nuPV155BRcXFyNM37g/2dnZZGRkcO+99xqfaeXKlcnKysLX1xeArVu38vLLLwNQv3599u/fX25Xl8TERGxtbXF1dTWuqXA9TB48eJDLly/Tpk0bAKP5d+rUqcZyzINVzF0jAJKSkozaY7NRo0aRnJxMdHQ0Tz31FCdOnGDOnDksWrSIN954gw0bNuDp6cmwYcPw9fUlMDCQFi1aEBMTw+7du2nevHmp42C+rnh7e/Paa6/Ro0cPZs+ezRNPPMG0adOMrgu/1LfzxvMqOzub3Nxc4HpteOXKlXnrrbf44IMP2LBhA3379i1zL75VGpVpoZydnalZsyYffvghL7zwAoWFhQwaNMhojisuLi7TKbRmzZrs2bOnzAllvtj6+voSHx/P1atXAYwvRf369QkPDychIYHQ0FAaN27M2rVruXz5srGMrKwso9N4WloagHGB69evHz4+PixYsIDk5GRSUlJuOgLGysqKgoICfH19S42usbKywsfHh+DgYHbu3MmRI0dISEigXbt23Hfffaxfv56zZ88a5a2trSkqKjI6W/6c+Rh4enpiMplITU0t9XrVqlXx8PAgMTERAH9/f0pKSvjss8/48ssvsba25plnnqFDhw40aNCAS5cuGes5deoUdnZ2NGvWDMAIw127dsXBwYHDhw8D17/g/v7+tG7dmi1btnDp0iXjmOfk5GBjY0NMTEy5x8m8/S4uLoSEhFC1alWio6P5z3/+w2OPPcb69etJSUkhPj6eF154gWPHjhlNzr+mcuXKeHh48OGHH/Luu++Snp7OhAkTgOvN1ampqfj5+VFUVMTx48dZvnw506dP5/Dhw6Snp7Ny5UqmTp3KgQMHsLGxwdbWlsTERM6cOUOnTp2oVq2a8Xl27NiRli1b4ujoWO4Agfz8fJo2bcqxY8e4du0a8H+d1YODg9m4cWOpG2l2djZBQUH89NNPwPWLraOjIz4+PoSEhPDFF18YYfHIkSPY2dnRrl074Pr3oHLlynTs2BEXFxcSEhJKbct///tfLly4wJw5c9i/fz/JyclGE5L58zQfv6SkJBYsWMCaNWuoV68ejzzyCDk5Ofj6+hrn1I2qVKnCuHHj2LNnDwcPHjSW5e7ujq+vL46Ojsa6IiMjsbOzo2HDhvTt25f//Oc/vPvuu3z88ccsXLiQbt26lVq2eVkpKSmcPXvW6LtTq1YtunXrxsiRI3nppZfo0aMH8OuDCfLz82nZsiU//vgjly5dMj4TuH4dKC4uZt26dfz4449kZ2eTl5dHcXFxqYBWVFREbm4u9erVw97enpiYGLKzs8nKyrppH7rc3FwaN27M4cOHKSgooKSkBCcnJxwdHQkNDWXz5s1Uq1aNI0eOlHmfr68vW7duNf5m/p599NFHREZGcuLECcaOHcvBgwd/cd9vfH9YWBhHjhwp9b3Kzc3Fx8eHHTt28Nlnn3HixAnS0tLIzs42PoPExMTfNOqzPHfeeSfPPPMMzs7OZGdnU6NGDYqKiozrfpUqVahbty7bt2+nZcuWvPHGGwQFBbF48WLj+vzz/WncuDH79u0z/mbuv+ni4kJOTg5BQUHs3bvX+DyLi4tLBSXzeWPu97Vt27ZS68jKyiI3N7fU/WXgwIFGrV5MTIzRL9gc+Mz3pqZNm5KTk8Pp06eB0gHoxx9/JCYmhv79+/Pwww9z4sQJo/9jUVGR0cfTvH2BgYGcOXOGnJwcY9vM9wmTyURhYSEnTpzgyJEjZGVlER8fz1NPPcVjjz1GVFSU0Vz8S/z9/XFzc+Obb75h06ZNXL58malTpxIWFkbdunVJTEzE1dX1Vz7lm1ONmYWys7PjlVdeYcaMGcTFxTFu3Di8vb2NXxYAc+fO5bHHHiMgIIDs7GzOnj1LpUqVbtoZfuDAgXz88cesXLmSiRMnGm3rcXFxZGZmUrlyZaN5ZPLkyUydOpVHH32UKlWqsHTpUrKysrC1tSU2Nhb4vy9ClSpVePrpp0lISCAiIoL//e9/PProo+U2W8H1QDdo0CBeeuklPvnkE3r06IGXlxc5OTlER0djMpkYP348RUVFuLm5GVXfM2bM4Mknn6RZs2alvtzlMX+xO3fuTLNmzZgxYwbJycm0bdsWZ2dnPvvsM3Jzc2nRogUAQUFBtG7dmkWLFuHu7k6XLl3w9fUlJiaGpKQkKleubOyvt7c3tra2RtgrLCzEzs6O5ORkTCaT0bfAZDLh4ODAsGHDOHjwIE8++STjx4/H39+f1atXEx4ezhNPPFFm2/Pz84mLi2PXrl2sXbvW6L/VpEkTKlWqREREBAcPHjRqWXbv3k1ERAQdOnSgRo0a+Pv707FjR+OCVd659eSTT/Lcc89x7tw5BgwYQEBAAElJSZw5c4aqVavy+eefs2vXLvbu3YutrS2VK1dm/PjxNGvWjJSUFJYvX87w4cO5++67efzxx7Gzs8PLy8to+jYfq+zsbFxcXIiKiiqzHebj069fP7Zu3crMmTOZMWMGXl5eJCQkGJ284f8urJUrV6ZHjx4sWrSIzz77zOhLaW7GCAkJMUaqeXl5UVRURFxcHE2bNjX6h2RkZBifmVl2djaVK1emQ4cOnDt3jkcffdToKB4SEkLnzp2NGr3WrVvTpEkTFi9ejLu7u/EZXrhwgaSkJKNTMZTu1/fJJ5+QkJDAk08+yUsvvcRdd91llLvxZjB27FjuvfdexowZg4ODAyaTCTs7O+zt7Ut19r7xvYAR3ipXrkz16tWN/n4mk4m4uDieeOKJX+1nZv5MJk2axIgRIxgzZgzjxo2jadOmXLx4kW3bthk/dCZOnEjNmjUJCgqiVq1aNGrUiDvuuIOePXvy8ccfM3fuXMaOHUtcXByJiYn89NNPpKamcscdd5S7bhcXF/r27cu0adOYNWsWM2bMAK7XxBw7dozAwEBatmzJokWLWLhwIffffz9Vq1bl/PnzREdHc/fddxvLMt/w7ezs8PDwoFatWpw/f56RI0cSHBxM3bp1qV27NkOHDi3Vwd0c6l1cXBgwYAATJkxg6tSpjBw5kqCgICIjIzl+/DgODg68+uqrRmisVq0a/v7+nDx5kpSUFKPGqKLM57CVlRVhYWEcOnQIW1tbioqKjBq9lJQUnJycKCkpwcvLixkzZjB58mQuXbpUZqS8m5sbQ4cOZcKECQwaNIgBAwYY50lkZCSdO3fGxcWFPXv20LJlS/bt21emS4z5+ISGhtKrVy8++OADpk6dyr333ku1atX46quvSE9PN9539epVZs6ciclkYt68eWzcuNH4Qe3k5ERAQAAdOnSgW7dutGzZki5duvDOO+/g6upK9+7dyc/PZ+vWrdjZ2Rk1T76+vuTk5ODi4sLAgQOZNm0a27Zto23btsbI2C1btuDm5kZoaGip4/nTTz8ZA7HMobRly5ZGn9CPP/6YIUOGMGTIEPr160dgYGC5LTHW1tbY2NjQv39/li1bxu7du6lfvz6NGzcmPz+f6OhonJ2df9dIdXX+t3DmX5rmps0VK1bw2muv0bVrV/bu3UtQUBA1atTg/PnzXL58mSeeeKJUU8mNiouLee+99/jggw9o3rw5TZs25cqVK/zvf//jzjvvNPrWFBQUsG3bNpYvX05kZCQFBQUATJs2jaZNm+Ll5WU0i/xcbGwsH3zwAZMmTfrFEzMjI4O33nqL7777jpCQEFxdXQkPDyc/P5/Ro0fTsmVL4uPjiY6OJiEhgcTERCIjI41fY4GBgXTu3Jlp06b96rQP2dnZzJw5k127dhkjgJKSkowbj7lJ4syZMyxbtozq1avTv39/AgICmDdvHh999JERUs3Le/zxx42+eM2aNSMtLY033niDEydOMGPGDLp164adnZ1x09y0aRPvvfceFy5cMC6uw4YNY/To0UZTgvlL/8033/D666+TlJREcHAw99xzD3Xr1qV169Z4enpy5coV3nnnHb7//nuqV69Oly5diI+P59ixYyQlJeHr68uqVat+cXQfXL/hxcXFUa9ePby9vfn666959tlneeSRRzh9+jRZWVk0bdqUnj170qhRI6ysrIwbXm5uLu+//z4rVqzAw8OD7777jlmzZvHNN9/w6quv0qRJEwICAti4cSPPPfcc999/PzNmzCi3eTA/P5+VK1fy/vvvY29vj5eXF9HR0bi6ujJjxgzuueeeUs1vcXFxvPLKK8bNw9PTk0OHDmEymXjppZe4++67KSkpITMzk8ceewzA6JcSGxvL888/z/nz51m8eLHRmfjGbTH/6r9w4QJnz57l7Nmz+Pv7G0EBrjdRb926FXd3d+NzmTJlCnv37uXtt98uc2Pet28fmzZtIjExkbNnz3L16lXc3d0JDg7G39+fVq1aUb9+fXx9fenRowfjxo3j8ccfL7UMk8lkdPou7xxv3749LVu2pGHDhly8eJH09HRiY2O5dOkSvXr14rXXXrulfk/mMBkREcHcuXM5d+4cLi4uREdH07BhQ6MP0ZkzZzh9+rTR1Jqamsp3331HYGAge/bs4a233sLR0ZEzZ87g5+fHpUuXeOSRR5g4cSKVKlUqdR6Y15mZmcmiRYtYvnw57u7u+Pv7c+XKFRwdHZk+fTqtW7dm5syZ7Nixg1q1auHg4MCRI0cIDAxk5syZNx14kZ+fT1RUFMePHzcGS1hZWbF06dJfnBbo888/N85LZ2dnoqKiCAoK4oUXXqBmzZocPHiQQ4cOcf78eVJTU3F2duaRRx6hW7duf8jIWLje727GjBk4OTkxb948Y+T81q1bGTt2LGPHjjW2NyEhAR8fn3L7Rtra2nLw4EEWLFjAlStXKCgoICsry5hGpKSkxBjtWFJSwqxZs2jZsmW522QymXjvvff46quvsLW1JT09ndTUVMaMGcOYMWNwcXFhy5YtTJgwgaFDh1KrVi3Cw8MpLCw01nPt2jWaN2/O888/D1y/d8ycOZN9+/ZRVFSEo6Mjubm5TJ482egbOXv2bFasWMGhQ4coLi5m5syZ7Ny5k3bt2uHp6cmBAwc4d+4czzzzTKnm7oKCAh566CEuXbpEaGgo/fr1M0a7mr9PsbGxzJ8/n61bt9KiRQvefvtt40e2+fjdqLCwkM8//5z8/Hy6du1KSEgIW7du5amnnqJnz57MmjWrwp+5gpkFS0lJMUZuAcav/5SUFGrVqsWJEyfYvHkzkZGRuLm5cd9999GlS5dfvSB8/PHHrFu3jitXruDq6oqzszMvvvgiLVq0KHXjLC4uJjY2lsLCQry9vXF1db2lDpK/xffff8+OHTu4du0agYGBdO3alY4dO5Yqk5ubS1paGpmZmSQnJ3P16lXOnTtHUVGRMQjhZoqKioxO8eHh4Rw5coSMjAzatGnzi79qzcdh9uzZlJSUMHLkyFK1DZcvX+bFF1/kwIEDxvBvcw1LpUqVaNSoEU2aNKFevXqlhs5fvHiRvLw8bG1tqVGjRrlV5lu2bOHEiRP06NGD4ODgckf3XLlyhR9//JFvv/2Wfv36lRo9lZWVVaaZ+5dERkZy4MABkpKSsLW1NTpJ+/j4lLl5mpuszOdkUlIS586do02bNly9epX//ve/nDp1iurVq5OWlsa5c+fo2LEjL774ovEL9NSpUwQGBpb5VX/s2DF27dpFcnIyfn5+3HHHHTRv3pz4+Hj8/PxK3WyysrL4/PPPOXToEDk5Ofj5+dGzZ086dOhQ6vzft28fs2fPJiIiwrgBFxcX8/zzz9O/f3/s7OyMzzovL48LFy7g4OBAtWrVjOWUNzKzPE888QQdOnTgvvvuu+l3MDs7m7i4OM6dO8epU6e4fPmy0RH6ypUrWFlZkZGRQWBgIG3atKFmzZrUq1eP6tWrlxu0zdt+6tQpBgwYwAsvvMBDDz1ESkoKcL0Wb/Lkybz++uul+kn9XFpaWrnzEcbExLBz504iIyOpU6cOd911F56enuX2ocrPzy/1Iyk2NpbvvvuOU6dOGQNV7rvvPuPcPHr0KL6+vuX+yDt69Cg//vgjCQkJuLq6cuedd5b6vm7bto0ff/yRxMREatWqRZ8+fcr0hyssLDR+YNSvXx9PT0/jfM7OzsbKygpnZ2fjGG7ZsoU6deqU2p6SkhKOHz/OwYMHSUhIoHr16nTs2JFDhw4RGxtLmzZtyvQn/KOYt+v06dOMGjWK7Oxs40eyu7s77du3Z9++faxfvx4/P7+bTvtw41QkXl5eFBYWEhERwcWLF6levTqBgYF8/vnnHDhwgISEBBo2bMjgwYPLDWUFBQVERERQuXJlY9T+2bNnyc3NpW7dutSqVcu4R6SnpzNx4kSqV6/OzJkzjWXk5OSQnZ1t9OG7sd+tjY0NJ06cIC4uDgcHB0JDQ6lVq5axvOHDh1NYWMj//vc/AKP7yffff8+1a9eoWrUqPXv2pG/fvqW+s+np6WzatIm6deuWCe83/uhLTU1l586dRERE8J///Mcos2HDBvbt20ft2rWpV68egYGB+Pn5lakUWL16NT/88APPPvtsmfPxt1AwszDmL9H333/PokWLyM3NZd68eTRs2JDt27czY8YMXn75ZRwcHEhLSyM4OJjatWv/6o0jLy+PDz/8kMaNG5fqHHrmzBnmzJnD1KlT8fHx4bnnnsPLy4sGDRrQsGFDqlWrhqenp3GjuZW5cuCXJztMT09n6dKlPPDAA0bHbnPT0o0Ti+7bt49t27aVmSrCvD+5ubm/2Mk9NzeXdevWcfXq1VKdT6HsjWjLli3s2bOHdu3aGTVIxcXF7Nu3j0qVKt00xEVFRXHy5Emys7OpU6cO+/fvZ8+ePURFRZGRkYG3tzcNGzYkMDCQRo0aUaNGDeMG4ezsXO725+XlcerUKWNEmYuLC7a2ttja2hrNhTNmzODEiRM0aNCAevXqUbduXZycnDhz5gweHh6MHDmyzHLNn925c+d4/fXXKSgoYPbs2Rw+fJjp06eTl5eHtbU1/v7+1K9fn9q1a9OgQQOjlrS8Zf1cSUkJP/zwAwcPHjSaitu3b18qVJjnCBsxYgSHDh0iIyODoKAgqlevXibQmEwmhgwZwmOPPUbnzp2NEYsBAQFGE1RWVlaZOfl+bt++fZw/fx57e3tq1apl9A80X5QPHTrEihUrOHXqFKmpqVhbW9O0aVMmT55cplYtKSmJTz75hPDwcLy8vGjRogUdOnTAz8+v3BBXUlLC6dOnOX/+PM2bNzdGdJmPX3x8PBERESQmJvLdd99x/PhxatSoQUFBAXFxcWRkZBhN5OamxZ9/DqdPn2bkyJHcc889vPzyy8Yv/Pj4eGPwxX//+98yHf/N7x82bBh9+/alf//+JCQk4OfnV27N5r59+1i5ciVnz57F09OTJk2acN9999G0aVNsbGwwmUx89913xMfHM3z4cOO95R2XgQMHcvLkSRwcHKhevTr16tWjfv36NGzYkLp165b6cWGe5+rTTz/F1dWVFi1a0LBhQxwdHcnMzCQoKMgob97HgwcP8t///peEhASaNGmCu7s7bm5umEwmcnNzadKkCQMHDjTW0bt3b8aNG0evXr3YtWsXVlZW1KhRwxjpaV7url27GD16NLVr16Zz5848+eSTpeYA/KPcOJ3M4sWLefvttwkICDACVlJSEqNHj+bFF1+kf//+v3htvnz5MhMnTsRkMtG5c2e6dOmCh4cHmzdvZvjw4ca1Nzc396ZzlwGcOHGCBx54ADs7O6pWrUqTJk1o1KgRtWrVokqVKkbTuZWVFbt37+aHH37g+++/54knnqBPnz44Ozsb54H5eJ4+fZpPP/2Us2fPGv113dzcsLOzw9XVlaZNm1K3bl1yc3ONZuSmTZsSHx9PamoqVapUwd3dvcz+m3+Q29jYsGPHDubMmUNSUhITJkzg4YcfLrcW7Gbee+89Pv/8c9LS0nB2dqZ27do0bdqUWrVqUbNmTTw8PHB2dsbKyuqW5xT9JepjZmHMJ9aCBQuMDtQbN26kbt26dOnShZdffpmpU6dSWFiIv78/2dnZBAYG8uqrrxq/LG504zD3VatWGSO6zEON33vvPbp06UKDBg2Ijo42JpI9duwY1tbWuLm5GR2Ue/bsWaY262bb/0vefvttNm3aZIy8MncWHj9+PE899RRBQUE4OjqyY8cOtm3bxkMPPVQmGDg6Ot60L535grZlyxbmz59vzGVj3udly5Zx5MgRFi5cCFyvmZw1axYpKSmsW7eO/Px8XF1dcXd3x9HREXd3dyOY5ebm8tNPPxEVFYWzszOBgYE0btwYZ2dn8vLyePTRR42O9KdOnWLGjBn8+OOPBAcHs2HDBrKysnBycsLPz49u3boZIwvN8vPzGTFiBEePHgWu943w8vLCy8sLJycnateuTVBQECdPnuTOO+/EZDKxb98+Nm/eTHx8PFWqVGHixIm/+Nk8//zzXLt2DUdHR7Zt28aDDz5IlSpVjCZkc7+dtWvXsmTJEmPASa1atYxf0z/v65Sdnc3mzZtxdHSkZs2adOzYsdwLfElJCcOHD6d+/fqYTCbmz5/P+fPnjVGFdevWJSgoCA8PD4KDg3FxcaFJkyZUrVqV9PR0Ro0aBWDM0VWnTh2qVq2Ks7OzMcGl+Tju37+f8+fPU61aNWrWrEnt2rWNEaTZ2dmlwtFrr71GbGwsgwYNIjg4mOTkZDZs2MCUKVOMH0bW1tZERkby1FNPceXKFerXr09KSgo//PADlStX5pVXXjH6LJr31dramrNnz/LSSy8RExND7dq18fb2xs/Pj5ycHK5evUq9evWMX+enTp0iJSWFZ599lsqVK3Pt2jUyMzNJSEjg6tWrpaYnufEzrVOnDh07duTrr7+me/fuxvl67tw54uPjjQEQPw9mVlZWFBcX06FDB6OmaPz48cTExFCjRg0aNGhArVq1CA0NJTw8nDlz5lC9enV69epFTk4OBw8e5MCBAzz33HN07tyZH3/8kbfeeovOnTuX+s6tWrWKmJgYXnzxRWM7XnrpJSIiIoiJiSE6OpqzZ8+yZ88ecnJycHBwoEqVKtSuXZvQ0FC8vLyYNWsW3t7eeHp6smPHDlJTU42bcYsWLVi1alWpffzmm29ISkqiZ8+eZGdnk5CQQEZGBtu3b8fDw4NOnToB/zdQ4NlnnyU4OJisrCz+85//kJqaiouLC0FBQdStW5c6depQs2ZNzp8/T5MmTXjhhReMfrp/dCgzfzbbtm3j22+/JSMjg++//54OHTrg4uJCXFwcV65cwcnJyRjEYg4hP5eSksKUKVPIzMykTp06rF69mqVLl+Li4kJxcXGp8JOens6rr77KCy+8UGriZrNGjRqxceNGjhw5Qnh4OGfPnuXAgQPExcUB8Mgjj/Dss89iMplYtmwZ+/fvp7i4mLfffps9e/bQrFkzAgMD8fb2pkGDBjg7O7NixQq2bdtGy5Ytyc3NZfv27RQUFGBtbY29vT2+vr7UrVsXBwcHWrVqZXTpWbt2LXl5ebi7uxs/YE0mE25ubowZM4aAgABjuzdu3IiNjQ0TJ040+oCW93mZw5y1tXWpe9nYsWMZNmwY58+fN+ZvXLx4MYDxg7lq1aoEBARQrVo1Ro4c+bueBqFgZoESEhI4f/680X9p/PjxPP300yQlJRnD6xcvXoyjoyOXLl3igw8+YPjw4Xz99ddlAoz55Pviiy+M2erh/zrHXrlyhby8PPr3709ISAivvvqq0b/G3Hfk2rVrXLx4kaysrN+9b0lJSaxbt45hw4YZv67MHV3379/P66+/jp+fH7Vq1TI6vEZFReHo6IiNjQ1ubm6/+mvEXGv3/fff4+/vz3333Qf8300sJyeHw4cPc+TIEZo3b87p06e5evUqL7/8Mp07dyYyMpL8/Hx27NjBpk2beOaZZ4yw9/333/Pf//6X7OxsoyNrpUqVjBnBhwwZwv3334+9vb0xZ9bkyZMZPHgwaWlpXLt2jXfeeYdTp06VCtI3zhF09OhRJk6cyEMPPURERAQRERFERUWRnp6Ot7c34eHheHt7M2bMGEJCQkhMTMTX19e4+bdu3fqmx+batWucPHmSsWPHEhoayty5c3nooYdo0aIFzZs3Jzs7m2nTppGbm0tSUhLx8fHGEwrOnz/P7t276d27N0Cpfi3mm7mHh4fRWb2goIDi4mLuuOMOXnvtNeD6+Wh+P8BLL73E8ePHOXz4MMePH2fXrl3k5+djbW3NPffcw7x584zQkp+fz6RJk4yye/bsITs723gywMCBAxk3bhw2NjasW7eOBQsWGCOzcnNzcXJywtnZGRcXFyZPnkyPHj2wsrIiJyeHyMhIRo0axZQpU4xt69WrF3379uXTTz/l1Vdfxdramh07dhATE2P0ZcvNzTXmS5s+fTrvvfeeMTeT+TzcuXMnFy9eZMiQIRQXFxMREWE8vcDBwaHUJJj29vb06dOHRo0aYWNjU2perqKiopve/G1tbRk5cqQxZ16rVq0ICgpi+/btODs7c+eddxrH/+esrKwYMWIEtra25OXlMWbMGI4cOcKFCxc4cOCA0eE/JSUFe3t73nnnHUJDQ8nKyjLO77lz5xIaGsqGDRtwcnKif//+pdaRkJDA1q1befjhhwkKCsLa2tqYB8/cHzApKYlr164Zc9NduHCBU6dOsX//fgIDA8nPz2fcuHHcc889XLp0yZiP7Ocj1M37GB0djb+/P88//zw2NjZGrdaUKVNwcnIymnbN10JzeAXYu3cvR44c4eTJk5w8eZJTp06xefNm0tPTadCggTFq1DxNzR8Zym6chNvc/8rc3+3zzz83BjR4e3sbI1/Nn+ONbnzSx5kzZ5g9eza9evXi8uXLLF68mPXr12Ntbc2cOXPIy8ujRYsW9OnThw0bNnD33XfTpUuXcrevZs2a1KhRg7y8PDIzM43BLUePHjVGDJtMJl5//XXCw8O5ePEi8fHxhIeHs3jxYrKzs2natCkrVqwArjcfenp6GkEHrreqxMXFkZ2dbVwnbzzGS5YsoWrVqnTr1o3ExETi4uKIj4835uwzlzX/PygoiOLiYvr27Yurq6vx3fx5LduN/Wh/rlKlSjRu3JjGjRuzd+9eMjIyeOWVVygsLCQyMpI9e/awadOm3z25LCiYWRTzSXLt2jVsbW1xcnKiTp06uLq6cuzYMVJTU8nJyTGmIQBo1aoVYWFhDBgwgC+//LLcCSRzcnLIysoyhkbD9YvRtGnTSE1NJSoqiqioKOMxTTVq1KBGjRqlhuWbL8q/d98uX75MXl6ecUEz/z0/P5+wsDAuXrxIcnIy27dvJzMzE5PJxH/+8x/8/f2pXLky/v7++Pj40LRpU9q0aVPuNpm/WNbW1saoQPi/aQWqVq1aqr9GUlIS1tbWuLq6Gn0n7Ozs8Pb25sCBA6WGn+/atQtbW1vWr19PrVq1iIiI4OzZs8as36GhoUaTzv79+3Fzc6N37964u7tTqVIlgoKC6NWrF3FxcaVqncwXBw8PD+rWrUtmZibu7u7ccccdZUaxzZ49my1btuDi4oK9vT1VqlTBysqKhg0bsmvXLlJSUkr9Wvz58beysjIe6WJuLjM3MaSnp+Ps7IyjoyPe3t5GDWt+fj7Z2dkUFhaWmSn7p59+4tSpU0ycOJGGDRsaTyDIycmhoKCgTF+LGy+G5kds3XgjT0hI4OzZs1y5coXTp0/j7++Pt7c3Dg4O9OzZk549ewLXmzCvXLlCdHQ0586dM5rFS0pK2Lp1KzY2Nnz00Uf4+vpy5coVrl27RnJyMvHx8caAC8Do03Xx4sVS2+nr60vLli05ePCgcU6ZB1e0bNnSOP6tWrVi/PjxTJ06lWPHjpWZgf3SpUu4u7vz6KOPljp277zzjjG61vxs2ueff94IYMXFxcYPl18bhQzX56dbtWoVa9as4ejRo0RERFC7dm0ef/xxo19NeQHixhGhjo6O3H333XTr1s3ozxkTE0NcXBxfffUVeXl5Rvh2cHCgZs2aDB48mJdffplr165x7do1rKysykwKHBQURGpqKomJicYIO/N5YG1tjbu7O+7u7qXOFXPwS0xMJCUlhbi4OE6dOkXfvn3LHfF94/IAQkJC2LhxIxcvXqRmzZrY2dlhZWVFgwYN+PDDD3niiSdK1eqau1PExMRgb29P8+bNad68OTk5OeTl5ZGVlWWMupszZw7z589n+vTpVK5cGVtb21vqh3grzPtx4cIFUlNTmTVrFnXr1uXpp58mMzOTFi1akJWVxZ49e+jUqZPRLH+zcHjlyhVj8AJcn+6iQYMGfP3117Ro0YI5c+awY8cOFi1axJo1a/Dx8WHv3r3lBjNz85+VlRVOTk5GAKlbty7ffPON0efKysoKX19fOnXqZNRMmvftypUrxuOx4PrAnLFjx7J+/XruvfdebGxsjPOhPFlZWbi6uuLn51eqdSA3N5f09HRj9LZ5O+D6tBvLli3j8uXLNGjQoELPszT/OD9w4ACbN2/m1VdfNa7N5rnuhg8fzp133vm757FTMLMg5hPFPFHesmXLaNKkCY0bN2bPnj3GxJnmYcDmTt729vZUrVq11DxfN7K3t2fAgAEsX76cu+66i86dOxtTIKSkpJCbm8vo0aONuXFq165NYGAgAQEBVK5cGV9f39/9kGrzvgUHB9O0aVNWrVpFmzZtjEkxk5OTycjIICwsjPnz55OUlESvXr3o3r07derUITw8nOjoaPbv309qaipbt27lq6+++sV1DR48mPHjx/PWW28xc+ZM46Jx9OhRo68RXP/Suri4sHfvXnr27Glc4My1KXFxccZFt0ePHsZ8XlZWVsYz8m5kvrA6OTmRlZVlVGmbb6yVKlUiLi6u1Dxu5veYH1306aef0qpVK6Om40b33nsvy5cvZ+7cubz88stG8Lx27ZrxAO6bHRNvb28CAwPZsmULd955J02aNOHHH3+kY8eOREdH06BBA+bPn8+pU6fo0qULDRs2NOZQOn36NCUlJcaF1nyczM8r9PPzK3UhLikpobCwsEx4/vkF8fLly1y+fNmYmqJy5crGZI3Lli2jWrVqxrM4zY9VcnV1xcXFhTp16lCnTh1jsljzcbzrrrs4c+YM9vb2VKtWrUwH8xtn+/f396d///4sXryY5cuX06dPH7y8vDh16hSnTp2iQYMGxr7ecccdfP7552zcuJGxY8ca+2auTb6xz6D5nAkKCmL9+vVERkYazzK1srIiMDCQ5cuX8/LLLxvNpebmqfJG1v3SxLAJCQl88MEHVK1albZt2zJgwIBSA4duPDY3Wr58OT/88IPRqdncVG5+yoCvr68xaXRISAhTpkxh7dq1jBkzxlj2hQsXsLe3p3r16gwePJipU6eyfPlyhg4dajSHxcXFUVJSUiq03vi0gLNnz/Ldd9/h6+tLq1atqFatGi4uLsb7nZycaNy4Md999x3+/v7069evzDXp5/s2YMAAYzLhF1980bjRh4eHU1JSUubHi/l4f/LJJ6xYsYKhQ4cyefJkXFxcSk1/MG7cOOMJC6NGjTKaemvWrEnjxo0rPKmomfkzbtKkCe3atePgwYP069ePOXPmGJ30MzIyuPPOO5kxY8ZNA4x5OeawGxsbazwHt0mTJjg7O3Po0CE2b97Mww8/bIyINf8oLc/SpUvx8/OjdevWxo+MkpISYmNjSU5ONgJReHg48+fPJz4+nvbt2xtN4nl5eZw4ccJ4ZFtycjJLlizh2rVrzJw5E0dHR+66665fDLkuLi688MILvPrqq2zdupVOnToZFRnl1VRlZWXx1VdfkZ2dzWOPPcaoUaOMe5uPjw++vr6/OrIf/u/8Mj9Vxbwuc3O9m5sbvr6+HD16tNSI0IpQMLMwJpMJT09Pnn76aUaMGMGQIUOwsrLC09MTV1dXrK2tjUf4mG/I8fHxpKWllXneovmiZ2try4gRI4iOjub5559n+PDhtG3b1mgG6NOnD/Xr12fHjh2sW7cOFxcX42S98cv9xhtvVHifzCe1l5cXU6dO5emnn+bJJ59kwoQJhISEMH/+fK5du2bU+Jmrse+8885Sv7jgesf9+Pj4X63Ba9OmDU8++ST//e9/OX78OJ07dyYvL4/Vq1czaNAg48JirrFZtmwZ3t7e9O/fHysrK1atWmV0EjYrKSmhoKCAV155hQ8++MCo+buReV+HDh3K119/zeLFi+nfv7/xUOC1a9fi4uJS7q/+zz//nMjISKytrZk8eTIPPPAAnTp1okqVKsZjeerXr8+UKVOYO3cu165do2XLlhQUFLBq1Spatmx507mqTCYTISEhjBo1ipdffpmJEydy8eJFrKysOHjwIBkZGYSEhLB8+XJcXV2JiIgwakDMI067d+9Op06dSoWENm3a0Lt3b+MxPuYmIWtr61+84GVmZvL222+zY8cO4Pov0po1azJt2jTq1q1LkyZNSE5O5uTJkxw7dgxbW1uCgoKoXLmycSM0d7g3hzTzdCjmG8SiRYuYMWOG8e+f16qYP6sBAwYQHx/Pu+++y6pVq7Czs+PixYvUr1+fsWPHGtvcrVs3Bg4cyMKFCzl69Cjt27fHycmJd955h5o1axqPKbrRgAED+Oijj5g/f74xcbSbmxsnTpygqKiI/v374+/vz9mzZ+nbt6/Rr6lRo0Y0btzYGCn485G2N9aCzp4925jzyfzc2ZYtWxp98cqbkwmuh2onJyeOHDnCjh07KC4uNoKh+eZpfl5h+/btGTp0KHPnzmX16tWEhYVRXFzMDz/8wAMPPICPjw933XUXI0aMYOHChSQkJHDvvfdy8eJFPv74Yzp37lzm3DTvw0cffcQ333yDu7s7NjY22NjYYGVlZYwaz8jI4MKFCwC8+eabnDhxgm7duhmd88v74digQQPGjBljTPtTo0YNLl++zJkzZxg1alSpYGg+XwFGjhxJcXExX3zxhdHRv3fv3kaf1i1bthhzp508eZKIiAi+/fZbrl69ir+/P1u2bLnpOX8rzH1ujx07RkpKCnv27KFmzZqMGjWKV155hczMTBwdHW+5VqZ58+a0bt2aBQsW4O7uTrdu3YyJxPfs2cP27dtp3bo13t7e5OfnY29vX+5IU3Mf3MuXL2NnZ4e/vz/VqlXD2dmZY8eO0bhxYyPQrV+/nqNHj1KnTh127tzJZ599RmFhIYWFhYSGhhpz/5kn5g0LCzNGEIeFhdGwYUO8vb1p1aqV0SfMXGP1zTffMHfuXK5evcoLL7zAiy++yN13333TGuXc3Fy8vb3p2LEjly5d4sMPPwSu3z99fHzo2bMnQ4YM+dXjaD4/6tevj4+PD0eOHKF3797GfejUqVNcvXqVrl273tLn8ks0KtMCmavUd+zYwbvvvsvFixeNZj24Pjt7ixYtaNSoEZ06deKjjz7i7NmzvPPOO9StW/emo3PMc4z98MMPpKWlYW1tzcMPP8zEiROJjY3l0UcfpVGjRowbN46zZ88SHR3Njz/+SFxcHBMnTiw1yur32rt3L4sXL+bYsWMUFRVhY2PDc889x8CBA7G3tyclJYWLFy8SFhZmjBiCWxtcAKXD4KlTp/jggw+4cOECBQUFtGvXjmeeeaZMsHv11VdZs2YNJSUl2NnZUVhYyOjRo3nsscdwdHQkJSWFadOmERMTw+XLl3F3d2fQoEE0adIEHx8fAgICSjVVFRUV8cknn7B8+XLj5vHTTz+RmJjIrFmz6NevX5nt3rVrF8ePHyc2NpazZ88anfQ9PDwICgriueeew8XFBQcHB3bt2sWqVau4dOkSeXl5Rofk8mrMfn5cDhw4wFdffcWZM2eIj4/Hzs6O5557jtOnT7NhwwbjweoxMTG4uLjw7rvvcunSJebNm0edOnVKHV/z6Dq4/jihcePG0aVLl18cMQsYD44fNmwYderUIS0tjU8//ZSCggI+/vjjUs8Qzc/PZ8aMGaxbt44GDRoYzWIlJSX4+PgQFhbGG2+8gZOTExcvXmTixInExMSQl5dnzLrfoEED3Nzc2L9/P76+vuU+Jso8ZUdSUhI1a9akffv2ZZpiCwoK2LRpE19++SWXLl0iOzub0NBQY/b18mzZssWota1Tpw5Xr17l1KlTDB48mJdeesk4X8LDwzl06BCnT58mIiKC+Ph4o5/cY489VqoPnPlG9d5777FkyRLeeust7rjjDtatW8fy5cuJjY3F1tYWNzc3goKCGDJkiPE4tRvPh9TUVKNv16VLl4zzOzEx0ZhWwt3dnYYNG/Lkk08SHR3N2rVrOXfuHCUlJbRp04ZJkyYZN660tDQ++eQTvvrqK+Li4jCZTLRs2ZI5c+aUqaUya9GiBZ06deK+++4zBjzk5OSwYMECHnroIaZMmWJMzXLgwAEOHjxonPfVqlVj8+bNpZZ34w+HrVu3smnTJmNC1rZt29KnT59f7ZwdERHBO++8Q2RkJP369WPgwIFUrly53NF8GRkZFBcXk5+fX+6PtYqYPXs2X3/9NcnJycYx6tChA4GBgfj6+tKkSZNb7l5y7do1pkyZwpEjR/Dz88PFxYVLly7RsGFDEhMTSUxMpLCw0Og68sgjj5Sqtbrx+37u3DnOnDnD+fPnjT7IISEhjB07lsDAQKytrenXrx+VKlUyasFSU1Nxd3c3+ra++OKLeHh4UFJSQkJCAikpKSQlJREeHs6JEyeMAQ2DBw9m4MCBpT7P48eP8+WXX5KQkGDMxejv709ISAienp6MHDnSaMUo715oftSZuQtPvXr1ePjhh295Why4/lzgd955x5hUOTc3lzVr1lCtWjVmz55908nVb5WCmYUwnxQmk4m3336b++67jxo1ahidbouKisjLyzPmjTEPv4+NjaW4uBg7Ozu+//5745fjjh07qFu3brkXiUuXLpGYmGgMM65UqRKLFi1ixYoVzJ8/v1Tn8R07djBlyhRefPHFcoPErezXkSNHaNiwYbmj9I4fP05mZibVqlUznr1obW1t/PoICAjA39/faLIt74tj/vLt3LkTR0dHmjVrVubCmZycTFxcHJ6enkZfJLje/27r1q2UlJTQsWNHsrOziYqKMpogb5xaJCsri/379xMdHU1MTAynT582+qe5uLjQu3dvHnvssTIXg+3bt7Nt2zYuX75M9erVueeee2jbtu2vdhg21xKEh4cTGxuLs7MzDRs25PPPP6eoqIiJEydSr149UlNTy236Ko/5MVbmC3psbCxxcXHUrl0bd3d3Zs6cybp161i7di1BQUHGvnz66ad8/PHHzJ49m7CwsFL7eOLECWNep59++olz584ZI3pr1KjBRx99hJ2dXaln5GVmZtK6dWsGDBhgPJ8Prtf+3n333Tz66KNMmjTJCMkXL17koYceomPHjrz88suYTCbS0tLYuHEjs2fPZvjw4cYggdzcXPbu3Ws8Z/Lw4cNcu3YNBwcHowYmMTERd3d3QkJCaNiwIfXr1zeG/N9sugDz80VvbMJISEgwapig7AO909PTycvLo3LlykRFRfHFF19w7tw5XF1dadu2LT179sTV1bXU+WJ+EH16ejppaWlGM3/t2rVLXfDN14ynn36a48ePs3jxYmOaDfM8e9WrV6dp06asW7eOU6dO8cwzzzBs2LBfPU/mzJnD0qVL8fHxwcvLCxsbG1xcXJg/f74RuM0DKm4mJSWFqKgoPD09jalQyrtRpqSk0K1bN+69917jXDh79iynTp3i008/pXPnzsZIZzPznI6ZmZlYW1uXeyPcvXu3MeLX09OTkJCQm06MfTOFhYVGk3q9evUYN24cZ86c4dixY0yZMoUmTZoQFxfHF198QaNGjYyR0r+1/xL8X5j84osvuHr1KrVq1WL58uUkJibSsmVLY7JtGxsb6tSpw8KFC28pmJn70trb23P06FGOHj1KTk4OoaGh9OzZkwsXLnD8+HGWLFlCWloa+/fvv+myTp48aUxKXd6xND+hY8SIEVy5coUffvih1OszZ87kyJEjLF26tNQPt4KCArKzs3F3dzcGFCUnJ+Pv74+Xl1eZY1pcXGz0Ozx37hzh4eFcuXIFgKeeeopatWoZ74mKiuLAgQPUrl271KhpuD7IwM3NrUKf1/bt21mzZg0xMTHk5uZSs2ZNnnrqKWrXrv2bl/Vzasq0EOab6uXLl1myZAnBwcHUqFEDKysrvL29KSoqIjMzs8wDdTMzM41ZnG+szp8/fz6jRo2iZ8+e7Nu3j8LCQiPkBAUFGb/szX1tzEPUzVXR5v5rjo6O2Nvbk5GRUaH9unDhAq+//jozZ86kVq1aHD161KgG9/HxuelDz1euXMnXX3+Ns7MzQUFBxkigoKAgqlWrRt26dctclFasWEFAQACtWrVi/fr1pKWl0aBBAxo0aIC3t3epfhPmm9q+ffuYMWMGzs7OnDt3jqlTp1K1alXji3rjBcHFxaXUgIi8vDxj9FhSUpLxhTT9/+exhYeH4+HhQZcuXcrtSFveTXzLli2kpaUZD1w2P7g9Pj4eV1dXxowZQ3JysjGHk729PZUrV+ZWfl9lZWXx8ccf8/nnn2MymYymN39/fy5evEijRo24++67+fjjj1m/fj0TJkwwzkt7e3suX75c7noaNWpEo0aNKCkpISkpiUuXLhEZGWmMFjU3udzYyfzatWvGc0DNx9LR0REXFxcaN27Mzp07efLJJ411nDx5ktTUVO655x5jxKefnx8dO3bk008/Nfoimef76tq1a6kmhatXrxq1g+ZH25w/f56YmBj27NnD+vXrcXV1JSgoiICAALy8vLCysiIoKMjod3j06FHefPNNsrOzadeuHcHBwUbg2LFjB6GhoUazt/kzXb16NW+99RadOnVi2LBhPPfcc8b5d2OTKlz/8XD27FkaNWqEm5sbbm5uVKtW7aZ9y8yfTUBAAFu2bDGetWllZUVoaCgtW7bkf//7H+PGjWPQoEEMGTKEL774gjvvvLPUjxMoXcNUUlLCgAEDjOZW82i3pKQkJk+eTEhICIGBgVSpUgVXV1djkEhERARLly4lISGBGjVq0LhxYwICAoiLizOCQHmh18bGhmbNmrFr1y7S09Nxd3dn79697N27Fw8PD7799lt8fX3x9vYmJCQEX19fnJ2dSwWDn3+X3nnnHb744gvjWJtHUQ8ZMoRJkyaVCZTm95m7SSQkJLBnzx5jsJK3tzeXLl3ijTfeMJ73+O2331KrVi3c3NzYsWMHZ86c4Y477ih3molbYT7+iYmJrF+/vtSzYw8fPkyNGjWoVasW3t7e+Pv7U1RUdNNgZt4f86CNxMRE7rrrLvz9/bn33nuNUYTe3t7ccccdxudU3vMdzefG0aNHeeGFF7hw4QLu7u40aNCA9u3bExYWRs2aNfHy8jL24b777uOZZ57hk08+MR5lZp7sOzY21ghl586d47333uPcuXM4ODgQEBBAly5duP/++0vNfXhjcIqJiSE8PJzmzZtTv359GjVqZAweuvHHgvkYvPvuu2zcuBG4fq6ZWzecnJzIycnh5Zdf/k01XOZ9aNu2LV26dDHmGbxZX7+KUDD7C5lPnL179/L555/ToEED0tPTcXJyoqioCLjeBm9nZ8exY8d44okn8PLyok6dOtSrV4+aNWsageXGL2h+fj6jRo2iSZMmZGRkMHXqVGOkXq1atahTpw4hISH4+/tTp04dvLy8aNOmDStXrmTr1q3UqlXL6M+yf/9+8vPzjdF5v1WlSpUYPHgwISEhHD9+nBEjRuDg4ECNGjWMiVHNVfOhoaHGfsyZM4fHH3+cI0eOcOLECSIiIti3bx8pKSl4eXn9P/beOjqra+v+/8Td3RPiIRBCCMHdrcWtFIq1WJHiUKRAqeBQKG6lUNyhuHuIByLE3d2T5/cH4+w3DwkUKvfe33d0jtHxvjckz3POPvvsvfZac83JyZMn63TebN68mdLSUuB1p6Ck/6OioiI0kdzd3fH29sbHxwclJSWCgoKws7NjxowZciWr2qVT6Tk9efKES5cu4eDggJ+fH1ZWVri5uQnRVxcXFxHwHTx4UOgqubm5CS5Meno6z549Y+bMmYI7IekPXbt2jVWrVlFSUsLatWvR1NTExMRENBF0794dHR0dmjdvzpgxY9DS0pIT5H0bpGu6e/cuGzZsoGPHjkKP6fr16+Tl5ZGXl0fr1q3ZtGkTAwYMYNu2bSgrK9O5c2dKS0vZt28fJiYmdbTycnJyuHz5MsXFxYKn4uHhQbNmzYQZMsDZs2e5ffs2rVu3xsvLCxMTE/z8/IiIiAAQ/J3c3FxKS0vr3SCUlJQEyV6aJxUVFchkMjIyMsRYPHjwgDNnzohAydHREUtLS7S0tIiPj8fV1VVw316+fMn06dNRVlYWWYlbt26RmpqKrq4uQ4cOFebfBw4cICkpCXd3d8LCwnjy5IlwC9DX1+eHH34Q1yo9j1GjRqGpqcm5c+dYuHAh3t7ejB07VhxIagf+S5Ys4fbt2+jq6uLg4CA4dMnJyULioL7yW8+ePfn111/Zs2cP3333nRz3KDU1VWxUrVu3ZufOneIwVhvS9YaHh3P06FHu3LkjMrSDBg3i8uXLXLx4UWQqHj58SF5eHiUlJVhZWbF9+3YWL15MdnY2bm5uhIeHc+XKFYqKioTn7dGjR+XK09L96+npCd/DpUuXsmDBAjp37kx5eTm7du3Czs5OlHvNzMxo0KABTk5OwqPTy8tLzB9pLPft24efnx+zZ8/G3NycgoICocvXoEEDoaFY+zoUFBREt11FRQXW1tZC5b1Lly60bt2aMWPG4OPjw+DBg1m6dClDhw6lQYMGtGjRgmvXrpGTk/OnAzN4vRZ88sknODo6cujQIZ4/f46dnR0ODg4UFRXh7+9PZmYm5eXl/PTTT6I7+01I1l1nzpxh586dqKqqcvz4cdGUVFxcTHV1tQgm8/LyRCA8cuTIOlp38FrnTUdHhz179hAaGsrly5f54YcfUFZWxsbGBjs7Ozp06MCAAQPEYVSSX2rWrJnQRpQ4qCUlJXz11VfEx8fTp08fKioqePXqFQsWLOD3339nw4YNdbQqMzMzWbRoESEhIaLKIh3uIiIi0NPTE1xoSYbp+vXr9OvXj48++oiEhARROj169Cjjx4+vw82uD9L8SElJ4ZdffuHRo0dCpsfKykocpFq0aPGXy5jwb2D2X4U04VVUVMjLy+O3334jIyNDeIDt2rULKysrbG1t0dfXp0+fPuTm5pKWliY8LMvKylBTU2PSpElCxVqSFZAgqYk/ffqUoKAgTp8+Lcqj3bp1Y9OmTbRu3ZpPPvmELVu2cP/+ffz8/EhPT+f48eN069atXlLz+8DS0lJcV7NmzThx4gSBgYEipX7+/HnKyspQUFAQ3AYJ9vb22Nvbi9NQSUkJ48aNE517b0JTUxNNTU2qq6tZtmwZY8eOJT4+nsjISKKiooiLiyMwMJBjx45x8eJFVFRUaNiwoSCp/pG35MaNGwkPD0dJSUkEzJJCtaamJps2bRJdpkeOHMHc3Bw/Pz+ioqK4fv06BQUF5Obm0qdPH7nuNCkIvHnzJubm5ixZsgQ1NTUiIyMpKyvj559/pmHDhgwdOpTbt29z8OBBpk+fLv7+j9Lw0r9LTgIjRoygbdu2ZGVlUVVVJUQm1dTUUFNTY+bMmaioqHDo0CE2b94MgLGxMStXrhSbvBRMHj9+nN27dwNw8uRJIYabkJBAamoqM2fOZPjw4VhZWVFYWMjmzZvJzMwUUhBqamoYGhrSpEkT2rdvz8OHD8nIyBD3J117t27d2Lt3Lzt37hSm1CYmJpw4cYK0tDRatmwpF6BLZtMHDx5EJpNRUVGBjo4O5ubmrFu3TrhZ3L17l7y8PFasWCFngv3TTz+xa9cuuY7M4OBgvL29Wbp0KaWlpSL7NmvWLAYPHlyvfpy6ujojR46kV69e3L9/n99++42RI0fSunVrli5dKjhXcXFx3Lp1iwEDBuDq6kpQUBCxsbHcvHmT3NxcZs+e/VZOlJubGxMmTGDTpk08fvyYJk2aUFNTw40bN+jduzdmZmaiPFpTU1NHHFgK3G/cuMHy5cuprKykc+fOqKiocOXKFaKjo0lJSaF169Zs375dyJQEBASwcuVKunTpgomJCenp6bRs2ZK1a9eSk5NDWVkZ5eXlVFZWUlRUVG/pS3pmbdu2ZerUqezYsYMuXboIRf8mTZqwdOlS7O3tCQoKEtpikh1TaWkpR44ckWvQSUtLQ0tLCw8PD9HBrq2tzaeffsrNmzc5cuRIncBMesaNGjVi7dq1QtBUS0tLBFqSZIapqSlt2rShurqalJQUGjRogJqaGunp6X+5e72mpgZ9fX2Cg4NFF3Rubi6JiYkioLawsKBXr160atXqrdZr0rjev38fNzc3NmzYgLKyMnFxcfzwww+Eh4fj5OQkuiQbNWqEt7c3v//+O9HR0XLlOKk7PSUlRTSO+fr60q1bN/bv38/t27fp0KEDYWFhfPfddzx58oQlS5awatUqcdg/evQopaWltG3blrlz5wIQHR1NZGRkHV/L8+fPM3v2bC5cuCDWfmmOSvqTI0eORE1NjefPn4u1RlFRka+++kpuHFJSUqiqqsLU1JTWrVvTokULlJSUyM3Nxd/fH0NDw/fqyJTWu7Nnz7Jnzx7RyJKRkUFYWBi5ublkZ2eTnp7+b2D2/wp8fX1Zu3YtKioqQtm8e/fuFBYWEh0djb+/v1Ct/vHHH2natCnJyckUFBTwyy+/CPJlbdQuTejo6MiVQKurq4WeU20u1syZMwUfRfIiGzBgAIsWLXqnTce7UNsWo6qqCjc3N9zc3Bg2bJjgCWVkZJCcnCzKq9XV1XWUl6V70tPTIzMz853fKZV4bG1tsbW1pXXr1sKfrbq6Wuh0SWMTERHByZMnGTVqFNra2nW+V1qYAgICGD16NGPGjBGepampqUJcVCo9l5aWkpmZSceOHeXI2gCdO3fG2dlZLgiUrrewsBAFBQVcXV0xMDAQIqNScCnx3+Li4pg/fz6jR48WwrYaGhpv7dKS5kGbNm3YsWMHFy9epG3btoIXJS16T548ISoqimHDhrF8+XJGjhxJXl6ecCqoL3C9cuUKDg4OTJw4URjNV1VVcfPmTfr16yfkPnx8fPj555/Jz88X4pFJSUm8fPmSx48fc/z4cfLz88XnSsGD9CzU1NRYtmwZq1atYvny5ZiZmYnT76RJk4SuX1ZWFoGBgYwbN45u3bqRnJxMeXk56enpbNiwgTFjxmBmZiYyeVFRURgYGAiycElJCZqamiKrVl5ejoKCgtBvS05OFuMmBRqtWrXi+vXr4t2VIJPJCAsLEzI2Ojo6jB8/nt9//52LFy8yceJEjh8/jrq6OjExMVRXV9O0aVP69+/PwIED0dDQIDg4mMmTJ7+1qUB6zydOnIiPjw+nT58mKSkJeN1dKG14mZmZ3Lt3T65MX/s64TWhWVlZmT179uDo6EhxcTG9evXis88+o6KiQpSGpQ5Ye3t7oeivqqrKgAEDOH36NCkpKXLCuO8DTU1NJk6cSK9evXj06BH5+fnY2dnRtGlTEey0aNFCLvgtKiqisLCwDr9PSUmJxo0b8/TpU4qKilBUVBSemPr6+nLz7E04ODhgampab4AlibA+evSIsrIy+vbty4ULF2jTpg0vX74UWdm/AilD//TpU+zt7WndujUDBw4UnccTJkzA2dmZ8ePHv7N0VptvKmk5St32mZmZWFtbo6amRkpKCjk5OSgoKGBoaEh6enq9GVXJBkpqRFBQUMDe3p4vvviCa9euYWBgwK5duzh27BgrVqzA1dUVPz8/OnXqhJ+fHyoqKjRo0EDwxWpqasjLy0NNTU0El1JTRePGjbGzs+P27dvi3iW8evUKLS0tBgwYIBcAHTt2jL1799ahxqipqeHu7s7Dhw/lfq6oqIixsTG3b99m7Nix75Sike5XGktjY2MWLFiAnZ2d4IIWFRWhpqb2zsarD8G/gdn/CKQHWlhYSOfOnRk1ahTq6uois5Cfn09hYSEmJiZoaWkJjkhSUhKHDx+uozsjTaT09HRu3ryJhYUFLi4uYgM3NTUVHWmS3pSamhrdunWjffv2YoN6n9PEu1CbRyNlFWqbw0rEXFdXV7EgPHr0iPPnz+Pt7U3Dhg2FPVJCQsIfLvrPnj3j8uXLyGQyWrduTadOnVBQUBALU3p6urieiooKNm/eTGFhIRs3biQyMhIbGxvBxXNwcMDOzg4FBQUhzyFJMZiYmKCoqEhRURFHjx4lJSVF7uW1srLixYsXctdWUlKCs7Mzt2/f5vPPP6/zrNq3b88PP/xAcnIyBgYGYnE1MzPj+PHjJCYmcvPmTSFwe+PGDUxNTbG1tcXZ2ZkePXrU0VSrjXv37mFiYsLp06eRyWSMHz8eR0dH8T2nTp0iIiKCDh06YGVlVYfEWrvsJv1NaWkppqamdfTWcnNz65ipKyoqiudtb28v93mS7VBcXBx5eXl4eHjIjQ285rJt3ryZ27dvExoaiqurKx07dqR58+bigCEdNnR1dYVKN7wW2bx06ZJY5KXrd3Jy4tKlS6SmporW/9rXL3FhlJWV6d69O+vWrePixYsiI11dXU1hYWG9AsyvXr1i2LBhwOuSvqWlpXiP7e3t6dGjh3i/dHR00NDQENY20sFB0ksKDAyU4ylKwfSpU6e4evUqnp6e+Pj4iM5pPT09uTWhvLycFi1a1EtMlsYuMzOTli1bimyupqYmzZo1o0WLFty9e1fIVUh8wLy8PJHZSktLQ0lJicrKSpYvX87UqVNxdHR8rwNdWloat27dQlVVVdgfSdpQkrK8xHHV0tIS46yqqirX5SkdAI8ePcqNGzeA18byjRo1wtXVleTkZKKjo8Vcle5DgiSDc+bMGfz8/DAzM8PKygojIyNqamooKSnh008/ZfLkyYwePRoDAwPi4+PZu3cv9+7dq1fc+0MhzUtNTU3S09OZNWuWKMnB60N8QECAXLDyLvTo0YMVK1YQHh6On58flZWVmJmZkZSURFpamvAF7dChAwUFBdTU1NSb2TQ1NaVp06Y8ePCA5ORksf+oqalhbGzM/fv3mTBhAh06dGD9+vVs3ryZbdu2YWZmJhpqysrK0NXVZc6cOVhaWuLj44Onp6fgVDs5OaGvr09CQgJ5eXniOmQymRgXU1NTCgsLiYmJwc3NTbwHUtD46tUrOdqNsbExH3/8MStWrGD16tXMmjULJSUlbt++TURERB0Xk7dB+rexY8dy7do1Ll++zPjx48W+8nfj38DsfwhSp523tzfq6upislRWVhIWFoarq2udE1lBQQHJyclv1a5au3Yt165dEwGFRJ6NiooiISGBXbt2UV5ezqZNm3j69Kngndnb2wuZhvbt239wN1NtSJvrsGHDWLFihdhMpZ8nJSURHh4uiPXZ2dn4+/tz9uxZEYRKi0lmZuZbZTvWrVvH7t27MTAwQENDg0OHDrFy5UoGDRpERUUFp06dEmTUoUOHoqSkJDgOYWFhhIeHExQURGlpKcrKynTo0IEVK1YACKHNW7duMXnyZPEcJLLpy5cvgdcbprGxMX379mXDhg0cOHCAfv36oa+vL9Tn3ybe2L17dw4fPsyMGTNYtWoV7u7uBAUFce7cOSwsLOjSpYsYo7i4OIKDg0XJ4+DBg+jq6r5V7LayspKrV68SHx+PTCbj1KlTBAQECIXtFi1a8PLlS5SUlCgsLBT8MA0NjTqaXxIqKytp2rQply5dIikpSa5EZmpqysWLF9+ZQcjKyqK0tJTq6mrU1dWxtrYWpaf6kJ6eLsqWAwYMqLcL1dTUFFdXVy5fvswnn3wivl/KwgYFBcn9/rBhwzh37hzfffcdY8aMwdvbm5SUFH766SfRsSnde9++fbl27RqzZ8/mwYMHNGzYkLi4OG7evMmgQYPqXIuTkxObNm1i+/bthISECBV+6aQtBWU1NTX4+Pjg6+vLjh07cHV1FaKZISEh5Ofn1yHrS/eur69PSUkJR44cYevWraioqGBmZoaLiwu2trZ8+umnmJubY2VlxdSpU8V3SnwlGxsbjIyMUFRUpHnz5sTFxYnMq4KCAjU1NdjZ2XHv3j1u3rxJ165d8fHxoaamhkOHDhEbG8uXX37J7du3OXLkCPn5+SJw7t+/P+7u7piZmQkHEwnSvExKSmLcuHGkpKSgo6NDQUGBcD5QVFSkcePGFBcXExERga6urtjoJV9EPz8/YWkljUmHDh2orKwkOzubFy9eiOuScOvWLcrKyjA1NcXT05MWLVqIzPnZs2fx8/PDxMSExMREIa2Qm5vLRx99xPjx4zl+/DgHDhwgNDSUzMxMtm/fzvDhw5kwYcJb5+6HQCaT8fHHH7Nw4UKmTJmCra0tU6ZMQVdXl6KiIl69ekVJScl7lU27dOnC0aNHmT59OnPnzsXNzQ1PT08CAwOFkPPFixfJzs7m7NmzNG7cuN53Vk1NjSFDhvD48WOGDx9Ov379cHBw4OHDhyQmJjJlyhTRwFRUVISlpSVLly4VNJKsrCxkMpnwHobXQfaCBQuEN6dUgr969SqOjo5C2kVS6ZfJZPTr14+ff/6Zn376CWNjY9zc3NDV1eXly5eUlJTUKdPD64RAUlIS+/fv5+jRoxgbG5OYmIiXlxcff/wx8H6WWjKZjJ9++omioiLWr19PaWkpU6dOfW8j9A/Bv3IZ/2OQToq1kZycTK9evaiqqsLW1lZYJuno6HDixAnU1dU5c+ZMnc+SSiM9e/aka9euBAUF8erVK/Ly8vD392fGjBmMHTuWyZMnExYWJngXERERJCcnk5ubS25uLmvXrhXK6n8FRUVFzJo1i+zsbPbv309OTg7nzp1j165dNG/enO3bt8tdu2RsHBERQVpaGoqKivTr1w8fHx8xRtIC//3337N3714++eQTBg0ahKGhIVOnTqW0tJTffvuNX375hXXr1uHr68vSpUtxcnKioKCA0tJSwTeSvjc5OVmUn7p06SK+4/Lly3z11Ve0bduWadOmYWhoyJEjRzhw4ACTJk1i4sSJ4gRXUFDAwoULuXnzpghsHz16REpKCosWLRILwpt4+PAhCxYsID09HT09PVHenD17NmPGjBEad/Xhj059ErKzs3n+/LnITEqbllQGsre3x9raWpjympqa4u3tjY2NjSDYS6fY4OBghg0bhpeXF1OmTMHBwYHc3FzmzZuHjo4OR44cqXN90dHRrFq1ihcvXgjvSkVFRcrKyqioqKBTp04sXrxYjHtaWhq7du3i8uXLwGtRVEtLSyGfITU/SP/3+PHjLFmyhJ49ezJp0iRsbW3ZuXMn27ZtY968eXXkIgICAvj55595/vw5VVVVlJaWYmlpycaNGwW3Urr2zMxMdu/ezZMnTygqKqK0tJROnToxderUt5YxcnJyuH37NufPn0dbW5tRo0bVaduH1x3ZEydOJD09HR8fH/T19blx4wb29vZs2LChjtVTbWRmZpKRkUFsbCzJycns3LmTyspKjh49Wm/jTlBQEFOmTCEnJwdTU1McHR3Jz8/nxYsXbNiwQWi8paamiu5Y6XlLZvEpKSn079+f6dOnY25uLrQHw8LCuH//PqGhocJofM+ePXJlSGk8L1y4wFdffcX48eNp06aNsPspLy+noKCA8+fPc+fOHaZMmYK1tTXBwcHExMQIfb8RI0YIL9y3oaqqiuTkZOLi4khISCAwMFBoxBUXF/PLL7/QrFkzjh07xvLly9m2bRtt27YlMTGRmJgYtm7dyqtXr5g4cSIDBgzA2NiYvLw84uLiBMfMxcXlb/XLzMnJoXfv3kJ77dNPP8XQ0JBNmzZRUlLCnDlzGDdu3Ht9VkREBMuXL+f58+fiHTczM0NFRQUNDQ1evHiBiYkJSkpKrFmzpt65WfuzduzYwcuXLyktLUVBQYFhw4YxePBg9PX1+fXXX1m+fDkuLi6CDvPm31tbW8sd+KKiojh9+jT37t2jrKyMli1bMmrUqDr6gRKePHnC/PnzUVBQoHHjxpSXl3Pz5k06duzIhg0b6uyfaWlpGBoa8uLFC4KDg8nOzkZTU5Pu3bt/kEtDYWEhS5YsISkpiYyMDMEp9PLyElIcteWV/gr+Dcz+ByAtUi9evGD16tUkJSXh4+ODiooK1tbWeHh4iIWkurqa9PR0MjIyyMrKwtbWlhkzZogOv9pITEykV69eTJgwQSgtw+tgplu3bgwdOpTx48fz5ZdfkpSUxIEDB9DW1qaoqEjYA6moqIgOn7+C2p2N3377LY6OjsLj8NNPP2XUqFFCc00aj7S0NOB1Ke9dBPfY2Fh69epFp06dWLduncgKnD17VojWHjlyhN69e7NixQqhh/bTTz+xe/du7O3t8fDwwN3dHQcHBywsLLC0tKy3jLtv3z62b99Ofn6+KN18/PHHTJs2TZiyS9daXl7OuXPnuHHjhujcGzduHO3bt3+n/lB1dTWPHz8mNTWVTZs2YWhoyLFjx+SegUwmo6qqChUVFa5duyY6HWuP9aVLl4iJiWH06NGoq6tTWlpaRzG8oqKC3NxcYmJi+PLLL2nTpo3IqErikVVVVbi7u3Pq1Kl6r/fSpUts2LCB6upq9PX1iYuLQ0dHh/nz59O9e3fxexKHZNu2bWzcuJH+/fvj4OAglzlTUFCgRYsW9O3bVxxSpKB74MCBNGrUiMzMTO7evUtwcDBLly5l+PDhctdTWFjIr7/+yv79+4Uwc1VVFYMGDWLGjBl1vD4lBAUFkZqair6+vuD51adJJRGhJWsWLy8vuU1Z+pvg4GBSUlJQVlZGXV2d6OhoLl26RFBQEP3796ddu3Z4enoKjqAkrHzmzBmeP39OZmYmVlZWzJw5s95MwNsgk8mYPXs2qqqqfPPNN3UC+dr39OrVK0JCQnj+/DmxsbHExcWRmZmJuro6tra2VFdX8+rVK5YvX87QoUO5e/cuz58/p7S0lAYNGjBw4EDBH61vjcjNzaW8vBxDQ0O5OS9dw82bN5kzZw6rVq2SmysS1q1bx/nz59m9e3e93XNvfq9MJuP+/fs8efKE5s2bi4OFlK2TuroBkd0xMTFBVVWV06dPs3jxYr755hsGDBjAkydPmDFjBuXl5ZSXl1NTU4Ovry9btmypt2v470RBQQGtWrXCysqKjIwMSkpKUFBQoEOHDmRlZaGnp8eOHTveqV1Y+znLZDIRvGdkZODs7ExqaioPHjwgNjZWyMK8jbielpZGbm4uTk5OqKiokJGRIagK+vr64tnu3buXI0eOkJWVxfz580XjF7w+EC5atAhjY2OcnZ1xcHDA1ta2Tqeu9EylkqW2tjaGhobo6OiIZx0aGsqZM2cIDg5GQUGBli1bMnLkyDrvdlhYGMuWLUNXV5f27dvj4+ODra3tX3p+Ekf25cuXBAcHExERQVZWFr6+vqxcufJPf25t/FvK/B+AFIicOHGCly9f4uXlhb+/PykpKUJrRVNTk6+//pqePXtSVFSEsrIy+vr67wxYFBUVsba2rlO+kYyYHz16xPjx4/noo4+YOnUqFy5cYOjQoXVq5n9Hqla6Tklx+eXLl7Ru3Zrjx4+LE72k/3XmzBnWrFlDWVkZqqqqODg40K9fP4YMGVInoKmsrOTKlSuoqanx2WefyQVTLi4uVFVVcfr0aVq2bMm3334rjIwBBg4ciIGBAc+ePZPrEJUENQcNGkTr1q2xsrLCwMAAdXV1xowZw+DBg3nx4oVwT/D19RUvuoKCAunp6Zw/f56amhocHByYMmUKdnZ2aGlpvfV5ZWZmiuckdZYqKCiQm5tL8+bNqaiokHsOUuBcWVnJ1KlTmTZtGlOmTJH7TMkQXltbm4sXL3Lr1i0aNGhAw4YNsba2xsDAQHBEoqOjKSsrY+DAgXI6eVVVVWKzvn37NmlpaYKHZ2Jigra2Nj179sTFxYWHDx8SHx9Pt27d6NChQx0+k7SJVFRUiCzAm6XXsrIyEeRI9/v48WP8/PxYvHix6AqdNm0aY8eOZf369eTn59OuXTsht6Kjo8Pnn39Ov379CAsLEx2BkuaUtGElJyeLgLdFixZYW1vj6uoqXB6ysrLqDeI0NTVxcnJCS0uL2bNns2rVKrnNRXrGCxcuJDo6Gg0NDQwMDFBRUREWNI8ePeLp06coKSkJQ3kvLy88PT357LPP3stlo7i4mPj4eExNTeU4iQoKry20Hj9+LFwzas+72hIwkuRO7QxuSUmJKOtL6v6xsbFkZGTQqlUruayAlNH54YcfuHLlCs2aNcPZ2RkXFxdsbGyIiYmhuLi4ThekdD1ubm4YGRnxyy+/iGejpaWFjo4O+vr6tGvXjv3793Pt2rV6S4XSHJHuJzY2lpUrV5KRkcH9+/eFh2FBQQF5eXl4enry448/CpmO2gT6Vq1aYW9vz6FDh2jcuDFLly5FR0dHzLMhQ4Zw/Phxtm7dyrx58wQn9q9myjZs2EBiYqLwKrW3tyc1NZWqqiomTZqEvb09EydOZOfOnejp6bFmzRpevXolBMnftqYoKChw7do1bt26RUZGBhoaGkLLrLKyEl9fX5o3b05lZaUQHK8PRUVFrFq1iqtXr9KsWTPBa9XX1xcHqsmTJ6OoqEhVVRXFxcUUFxezZs0aMjMz6dSpE5aWligoKODg4MCNGzc4d+4cVVVV4iDs5uaGu7u70BCUtPlWr16NsbExtra2QiLFxsYGJycnFi1aJK7xzSBUmgtLliwhOzub6upqVq9ejYaGBi4uLjg6OtKkSRNatmwpDj1/JAxcVlYmJDkaNGiAm5sbH3/8MRUVFRQWFv5lPnZt/BuY/Q9AmgyBgYE4OjqyfPlyJkyYgLGxMf369ePevXv4+vrSs2dPYdR68eJFrKysaNy4cb2TSSaTYWVlRd++fdm0aRNr1qwRfo3+/v7Ex8fTt29fMjMzefToERYWFqxbt47MzEw++ugjIQz6vhYVb4M02QMCAvjuu+8ICwtjwIABPH78GFNTU8GdkUp09+/f5+uvv6ZVq1aMGDFCCD1+//33REZG8s0338i9QPn5+QQFBYnsxqtXr4SZrKR5ZWZmxrJly1BVVRXK1ADm5uaMGDFC+KTl5eVRUFDAlClTiI+PZ//+/fz8889oampiZWWFk5MT7u7uNGnSBGdnZ/T19evcb25uLiNHjiQ3NxdLS0uhs1VQUEBRUREuLi6cPHmyzvisWrVKlOqUlJRESbSqqopLly5RUlKCr6+vMBWXPAUlsnhtjqF0f+PHjxeBQG5uLkFBQVy+fJnKykpRDrS0tMTb2xtfX1++//57ITsgcbKUlZVxcnLCycmJ6dOn8+zZMyFxYWFhgbW1NQ4ODri5ufHRRx+98yQqXdfHH3/M0aNHefz4sXAXUFRURENDQ46MLW14lpaWREVF1ZmLnp6e3L9/nx07drBhwwYhXOzo6Iinpye+vr5yXX0SJJL4nj17OHPmDLq6uly7dg0NDQ2UlZVJTk6mqqqKlStXim7P+pCZmYm/vz/R0dF1Tv3wWj6ktm6STCbD0NBQSKokJCRw9+5dIiMj2bNnD2VlZejo6GBlZSVcCOzs7GjdurVcR6x0kHv69CnLly/H0dGRVq1aic0yNjaWR48eie+R7re+ZyHNsx07dqCuro63tzeenp40bdqUZs2aERERwdy5c9m/fz/Pnz9HS0tLlP4l30OpG9TV1ZWKigp+//13Tp48SUpKCurq6vXy76R5P3PmTKGjt3TpUiELIXVSWlpaYm1tzc6dO6moqBB8TU1NTbl7ku5RyjRPmzYNPT09IiIiUFB4bUGWm5tL796964yJ1GBlamrKmDFjWLVqFcOHD6eoqIg2bdqwc+dOHB0dmTRpEsXFxdy6dYt58+YJ7tNfhaamJgkJCTx48ID8/Hxx6FZRUeGXX35hypQpODk5ERsbS6dOnUhISBDzrb5nK2HHjh2sW7dOCHRnZmYyZ84clJWVMTU1ZevWrbi6unL27FmWLVvG3r175cqY0nMIDg7m5s2b9OjRA0NDQxITEwkNDRUyEWPGjBFUglatWlFYWEhKSgoRERHs37+fCxcuYGRkhJaWFl9++aVo/lq5ciW//PILampqXL16lV9++UVkJqdMmcLgwYOZNWuW+K7Hjx9TWloqRGIbNGggKh2enp51xuTRo0dCwLZVq1YkJiayZ88eDh8+TEJCAvfu3WPlypX06NGDadOmvTUrLY3D8ePHOXjwIHp6esJVR1tbm+LiYnJzcxkyZMg7ObIfgn8Ds/8BSC+WsbExERERmJqakpmZSb9+/Zg7dy7Kysr8/vvvTJo0SRiL79+/n4KCAg4dOlQvCVQi7k6cOJGsrCwOHTrE7du30dfXJzQ0VKSu09PTCQoKorKykvz8fLZs2cKNGzfw9PTE1taWNm3a/CVdltrZA11dXXbs2EGrVq24du0aU6dOxcvLi2HDholN2N/fH2NjY6ZOnUrTpk2B12bga9eu5eDBg3Tu3FnO1FwSTExNTWXixIloaWlhZ2dHly5dSEhIAGDo0KGCn/Ou062+vj76+vo0btxY6IlJlh8vX74kIiKCBw8ekJeXh7KyMhYWFjg5OdG/f3+6du2KgoICUVFRpKSkMHfuXDp06EB0dLTwHATqnEolKY7Lly/TunVrpkyZgrGxMZWVlWzatIlr167h6upKZmYmW7dupaCgQBiKe3p6imxqfdZbKioqIngcOXIkI0eOpKysjNDQUEJDQ7l27RohISGEhobSs2dPGjVqJMbnTZ88gEWLFhEZGcmLFy+IiIgQUi7SYmlkZISjoyPu7u60bNkSHx+feiVPVq9eTXZ2NmvWrOH69etYWVmhp6eHpqYmqqqqgvwuXcOYMWP45JNPWLhwIcOGDcPe3h5FRUUCAgIwNDRkw4YNZGRkkJCQQFxcHImJiZw8eZIDBw6IsbKzs6NPnz507txZ3OO1a9fw9fVlyJAhpKSkiM7ap0+fMnr06Le6UkhBhcSNS0lJAV7zAy9dusSMGTPQ1dWVC2rrg6WlpeBdffPNN1y6dImBAwdSVlZGdHQ0wcHBJCUlMX36dLmOP+n63d3dGT58OLdv32bHjh3k5eWJLk4XFxc5bai3QRrj4OBgYWSvpqaGubk5zs7OlJeXEx8fz5gxY1BTUyMxMREVFRWuX79ORUUFbdq0ISgoCAUFBSZNmkSjRo1ISkpCS0uLY8eOcfPmzTqlZkDIyiQkJNCgQQPmzp1LREQEGRkZZGZmkpSUJKzPqqqqqKqqYvPmzVy+fBl7e3uaNGlCz54967xPku9rhw4d5Mb92LFjHDp0SI4uUVZWhpaWltxcHzRoEE5OTixYsIDS0lJevXqFh4cHM2fOFI0HAQEBotnlQ/wV34aJEyfy6aefCumgqKgooqOjxfs5adIkZDIZoaGhbNu2jfT09HqfbW1R7IyMDDZv3kznzp356aefgNfUlj59+lBWVoa5uTnHjx9n0aJFDBw4kI0bN3L9+nW5wEz6vJcvX6KsrMyoUaPw8fEhOztbaBheuHCBTz75RPyuvb09s2bNoqCggIyMDFEql4J0PT09QVEoKysTiYgGDRqQm5tLSUkJWVlZmJqaYm5uzpAhQ0Rns/R8Q0NDCQoKIjAwkNOnT7N//36qqqrYt2+fHI9REleWKkDm5uYsXbpU0IHGjx/PgwcP2LFjBxUVFaxYsaLeDsvaosVSM1poaChPnjxBXV2dly9f4uHh8V5WZ++LfwOz/yH07NmTW7dusXPnTmxsbAgPDwdeZ3LeLKtMmjSJL774gtDQ0Lee6qXOpjlz5tChQweePn1KSkoKgwcPpnPnzkKr6ejRo8BrMT5/f3/u379PYGAg58+fR0lJ6W8RzDt27Jg4BcNrUv2IESP48ccf5Vr0DQwMKCsrk/MjVFVVpUWLFuzfv1/YlEgwMjJiyZIlDB8+nJycHGJjYwkMDGT37t0iY7Zjxw4eP36Mg4MDn3zyCVZWVsLHzc3NTbT1a2trCxHJ2NhYbGxssLGxEYtVTU0NGRkZxMXFCb/SmJgYIiMj6datG9XV1ZiammJhYUFaWpoQyP0jlJeX4+vri7GxsQhG4TXPxMPDg3Xr1glLmJSUFBISEoiJiSEuLo6XL19iZWX1XrIERUVFqKur4+PjQ7Nmzbh79y7q6ur8+uuvdUp2UvCRnZ0tukgliZXapc7y8nIRRAQEBBAWFsa9e/c4f/48v//+e51rSExM5NatW/Tr1w8vLy+Cg4OJj48nKytLcBmbNGkiJ7/RrFkz1q5dy+bNm1mxYgW6urpERUVRWVnJkiVL8PPzE9dbVFQkRJjj4+N59eoVsbGxwh8WEORyqRv0Tbus0NBQISBcH3eqsrISVVVVMjIyRDkHEGbjKioqPH78mLVr12JpaYm7uzuurq7Y2Nhgbm4uymc1NTXCViclJQVbW1tGjBghMq3wulT3pjSCdK+5ublMmDCBiRMniqaF9PR0UlNThW0S8F6Bw+bNm4mKiiIxMVHYjEVGRhIcHIySkpLQf5O6kH/44QdevnxJ27ZtOXv2LOXl5WhpaQmBYYDmzZtz5coVYmNj6yVya2hoMGvWLH766SeMjIwYNmwYeXl5JCQkYGBggImJicigSqbvz549IyQkhE2bNhESEsKGDRvk7tHZ2ZmysjIePHggF5jp6uoSHx9PUlISbm5u+Pv7s3DhQuGh6erqiouLCw4ODnh5edGpUyd2795NVVUVOjo6PH36VGTgdHV1xTP8q0GZBHV1dczNzTE3N6dx48YATJkyhSNHjnDu3DliYmKorKwkJSWFqVOnCjeK2t9f+xAUERGBTCajV69e1NTUUF1dTUJCAuXl5eLar127xsKFC8nOzsbOzo7Q0FC5a5IOAHp6elRVVZGYmIiPjw96enooKyvTsGFD9u3bx+PHjxk4cCAlJSWMGjWKOXPm0LJlS3R1dXFychLcQWktl0rApaWlqKmpYWpqKsTBpWcIiCajqqoq0bQgjZHUnV5WVia4sA0bNpQbEzc3N4qLi4mJiZGrLDVp0oRvvvlG+PGWlZVx4sQJIiMj5dbf2uNaXFxMeno6n332mWiGqaioIC0tjTFjxvDpp5/+JeWCN/FvYPY/hG7dunHx4kU2btwoFo9JkyZx//59Od8/gIYNG2JoaMi1a9feGphJKWXJJ3Pw4MFoa2uzY8cO9u/fL8QUpVOfVNqS2pTh/05NfxW1TyLS93355Ze8ePGChw8fiu6YXr168csvv7BgwQLmzZuHm5sbRUVFXLt27a1Bop6eXp2TXmpqKrGxseK/V69ecePGDXr06IGVlRWRkZHs3buX6upqGjRogL29PcbGxiQkJHDnzh2hbyOV2RITE0U7dqtWrWjZsiXFxcUUFRWhoaEhuhRNTEzo06cPR44cwcrKihEjRrx18a7t72dkZMSVK1cYPHgw3t7eyGQydHR0aNKkCbq6umhqauLu7o67u7vQVALYunUrZ8+efWczQWlpKY8ePRKbJLwW0gwNDaVjx45vJcPD61bz4cOHM3bsWJSUlOSMyOF1G73kRyplRqqrq98q4qmrq4uPjw+pqan88MMPwkdP+ruUlBQR6NRG7969cXFx4c6dO4SFhdGoUSO6d+8ufDklPpukK2RjY4Ovry/wegHNzMyUC16rqqpo2rQpT58+JT09XZQKJV/EixcvcvnyZVxdXXF1dcXT05NGjRrh7OwsxlrilEif27ZtW1q1aiWI/FL5KTIyUnCnNDU1sbCwYOzYsTRs2FB8lrKyshBABeSe55tZXmmDmTFjBqNGjWLYsGEoKyujo6ODjo7OnyqnKCgo4OLigouLC5WVlSIjOWvWLDIyMoiOjsbU1FRcl4uLC0eOHCE+Pp527dqxfft2du3aRZMmTcTcyM3NJSsrqw73prb3YmBgIFVVVcyfP5+vv/6ao0ePcuzYMRo1asTXX38t9Oyktam2O4N08KqNXr16cfDgQbZv346+vj4+Pj5YWVlx69YtqqurxdgYGhrSo0cP4uLiiI+PJyAgQAQORkZG2NnZMWDAAIqLi8nKyuK3335j165dFBYWYmRkxJo1a2jYsCE2NjbC3u7PQiaTiUNJUFAQz549Y8iQIWhrazNu3Dj69OkjJH08PDzw8/Ork4kOCAigsrISV1dX9PT0hN2dJB6rpKQkMtuampoikxQWFoaJiQkFBQV1Snm19RXt7OzYt28f7dq1E4F3VFQU2dnZ6OnpUVZWRkBAAOHh4eTk5NR7n7U9c+F1YJ6fn18vJUT6/tprZ1FREc+ePRMSLDU1NaSnp4tmnTfRrl07vLy82LhxI9bW1mKPCAkJoby8XNA/7OzsKCkpeecaWlhYiKWlJWFhYeKZqaqqYm5uToMGDThx4sRbO+3/DP4NzP5HIHW4rFu3jl9++YWrV6+ioaHBzZs3ad68OXPmzBEnHxUVFUpLSzE2Nq5jLl6b+DhjxgwiIiIEIVpNTY2KigqysrLQ0dERL5g0+WsvEDdu3KBx48bv3LQ/BFLnio+PD+rq6mLR/umnn+RePgsLC7Zs2cLixYuZPHkyDg4OVFVVERMTw6hRo94re6egoIClpSXm5ua0bt2a8vJykpOT5cQTW7duzZYtW3j8+DEBAQEEBQVRU1ODmpoan376qeDFKCgoEB0dzZIlS0hLS6Np06Z07NiRRo0aYWtrKwJOKYCdMmUKjx49AmDNmjXExMTQrVs33NzchFipBGmsDx06RFBQEGpqaiIdrquri4GBAZmZmWRnZ/Ppp5+KTUVRUVF8r4uLCyUlJfXq2EkB8OXLl/nmm28wMjISwUpAQAB5eXmEhoYK/08bGxuhYSRln1JSUuTKNVIWVuLzScKjJiYmwoNUU1OzXl6X9HeDBw9m06ZN7N69mzFjxojPVlJSeuupMz4+npycHDp27MjYsWPFprF69Wr69u2Lq6srFy9eJDc3FwcHB9GwIQVJtXXApCBp8ODB3Lhxg3nz5vHFF1/QoEEDXr16xaNHj2jUqBG+vr5ERkby+PFjTp06RWlpKVpaWtjb29O2bVtKS0vJyckR2d7aC7uvry/NmjUjPT1ddB9LBPqioiKROVBUVKS8vFxsUpJCfX3cpbKyMpKSkjA0NKS8vJy4uDgKCgr+ctampKSEqqoqUZqVNlBjY2NhN7Zx40YcHR1FAPL8+XMqKiqwtbXFxMSEcePGsW7dOsaPHy+C/a1bt2JqaioyGRKke4uNjeXevXuUl5cTFhbGzJkzRUeogYGBMGWH/+OgHj9+HAcHB5o2bSq0zKTuZHg9P1esWMF3333HDz/8ILLXmZmZTJw4UWSwXVxcmDt3LsXFxaSlpZGcnExSUhKJiYkkJCQQGRlJXl4eNTU1mJiYMHXqVLS1tYmMjCQuLo64uDhCQkKorKzEysqKNWvW/GmhUQUFBRHMSk06Xbp0EXzNvLw8tLS0GDt27Fs/4+HDhxw5cgRlZWU0NTUxMzMjPDwcXV1d2rRpg6WlJb6+vlhbW5OQkECXLl0oLi4mLCwMTU1NEhMT6zRoSDA2NmbatGksW7aMnj170rx5c9TU1Lh06RJ2dnZ8++23ooNXQ0ODkJAQzMzMUFJSwsDAAF1dXfT19eUOGFIDkNTg9TapH+ldiI+PZ9WqVdy5c4cePXrw448/UllZyebNmwkODub8+fN1AittbW3mzJnDt99+y6hRo9DX10dZWVnMBSmLm5iYSHV1dZ2u39oHZ3Nzc7p168aePXu4cOEC3bt3R1lZmZycHNLS0v5SYF4f/g3M/ssoLy9HTU2N48ePY2BgQK9evRg7dizdu3cnLCxMaOiEhoZiaWkpx8VKSEgQZFYJEvHxwYMHREREMGHCBFq2bElaWhrZ2dlkZmZy6NAhWrRoIU7p0kIpLRAVFRVMnjy53k6/D0FtdfJt27aRkJAg2u6zsrL47LPPBI+uNho2bMiuXbt4/vw5jx8/Jjs7mzFjxjBgwIAPGtcdO3YQFxfH2rVrWbt2Lfn5+TRu3JimTZvi7e1N48aNRdlAgrQI1pYYWLx4Mbm5ufj5+fHs2TMuXLiAjo4OdnZ2YpOWlMLXrl1LYGAgiYmJBAQEcPPmTU6dOkVNTQ2GhoacOXOmThkkKiqKjIwM1q1bh76+PtnZ2eTn55ORkUFSUhKhoaGkp6fj5OQkt4DJZDK8vLyYOnXqO30+r1+/jqmpKXv27BHq80eOHGH9+vXExsYyd+5cqqqqMDQ0xN7eHldXV5o1a0ZhYSGAnAK3lEE8cuQIGzZsEJuzTCbjzJkzDBs2jDFjxrxVa23ZsmVcuXIFgPXr1xMaGkrbtm3x8vLC0tJSZB+lOZmRkcHixYvx9/fHwMAARUVFHB0dmT9/PjY2NsyaNQt7e3sqKys5dOgQ4eHhwrTeyckJe3t7zMzM8PDwEAGC9Nlt27ZlxYoV/PzzzyxevBgVFRViY2Nxc3Nj+vTpeHl5idJ2VlaWyM69ePGCy5cvU1hYiI6Ojsjq1IakKi+VXlq2bCn+7c3yqJKSkijdw9sJ3eHh4YwZM0aU15SVlbl79y5aWlrCMksK6N9HfFR6P7dt20Z0dDTt27fH29tbBLQPHz4kPT2d/v37c/36dfr06YOrqyslJSW8ePGCkSNHYmJiQlVVFRMnTqRBgwbs2rWL/fv3k5eXh4mJCatXr65zLdL4DxgwAB8fH5KSksjPzyc2NpZt27ahqqpKYmKi3BhI8+n48ePCis7Q0JDg4GDu3bvHsGHDRMndxcWF5cuXc/v2beLi4gTf0c/Pr84YaGlpic5UCTKZjLS0NF69ekVERATx8fE0bNgQR0dHOnbsSElJCZmZmaSmppKcnIyysvKfCsqkd/ngwYNkZmbi6elJcHAwqqqq5ObmYmZmJrilAJs2bXorp23y5Mm0adOGpKQkUlNTBacrOjqa0aNHC8K/lM26evWqaErJzc2lTZs2ojz4JqQmiO3bt3PixAlSUlLIysrio48+onfv3jx58oS4uDgePnxIRUUF+/bt4+DBg+jr62NmZibWlfbt29OwYUP09PQEF1JdXV3sgW8bI8nHNSQkhAEDBpCamsrVq1fp1asXvXv35vbt29y/f78OJQFely137tzJ7du3SUhIQE1NjUaNGgkuWn5+Po8ePRJd87VRe1+E19WDgIAAli9fzp07d9DT0+P+/ftkZWX9La4PtfFvYPZfhjQh9+3bR8OGDencuTPa2tqCn+Tg4MCqVav48ssvadiwId7e3lRVVXHq1ClcXV3p2rWr3OdJm7Zkvuvr60urVq3EZnfjxg0OHDhAWFgY8+bNw93dnUaNGuHg4CA6/ST9sLe5CbwvpAn9yy+/oKenx4gRI/j999/p0KEDzs7O+Pn5cfnyZVRUVPjyyy/lFhwdHR0aNGhAy5Yt/9Sil5+fj7+/P/B6oW3atCn379/n7Nmz7Nu3D3V1dTw8PHB0dKRRo0Z4enpiZWWFkpKSyOxImcfAwEAWLlzIp59+CrzmZixZsoTk5GR0dXX55ptvMDc3Z8aMGXTs2FGUnUeMGCFEPzMzM+W4KbXHZ9GiRcTHx1NRUSE2j7edIGv/TGo/r0/fCf4v8HN3dycxMVHcl46ODvHx8ejp6ZGfn8/3338PQGRkJK9eveLBgwecPn2akpISQcx/85p37NiBpaUla9asQV1dnZSUFK5fv87atWvR1NSUK1HWvu5vv/2Wjh07CjmKkJAQvv32WyEBc+7cOXE/NTU1oitrzpw5GBgYkJCQwOHDhxk1ahSnT5+W0+/bs2eP4EX5+/sTHh7O1atXKS8vp127duzYsUM81/T0dDQ0NOjfvz9NmjTh2bNnpKenY2Njg4+PjyjrSO+RmZkZDRs2pGvXrhQWFpKUlERcXByWlpZ1hGULCwtZv349169fp3379lhbW2NtbY25uTn5+fnExMRgYWGBjY0NlpaW6OjoUFNTg7q6OsXFxW91S/D09GTPnj2kpaVx7NgxXr58SUFBgSD+19TUCD/E2jykt0GaH+bm5jx48IAff/yRkpIS1NTUhMSEtbW1kO84efKkMIvu378//fv3Jy4ujpMnT5KXl0ffvn3ZsmULaWlp6OrqvlMQV5pLtXmYhYWF3Lx5EzU1NVavXi1ntyThiy++kOPWnj9/nosXL9KtWzeMjIwEH8nGxoZPPvnknd8Pr4PTb7/9VsjedOnSBUVFRSwsLLCwsBB8SulQoqCgIObE+/BH3wXpnUhISOD69evs37+fiooKFBUVmT17NtbW1mhra/P06VMaNGhAdHQ0dnZ2b82QSgdNSbKitLSUiooKMjIyBHdQOsQ0adKEFy9eEBUVRYcOHZg0aZJcSVFafwIDA/n555+prq5m1KhRfPPNN2RkZIhmH3hdfYDXgba1tTXTpk0jJyeHkJAQwfE8deoUN27cwNXVVVAfYmNjhX5nbRP62pAqEQEBAejq6jJr1iwWL15MSEgIvXr1QrL8k7rTpeuOjY3lxIkTogTv6Ogo3unS0lLRvKGgoMCYMWPqlFNjY2NRVVXF2NhY7NG2trZs2LCBPXv28PDhQ8rKyrC0tOTzzz9/a1D7Z/FvYPZfgpSVKi8vFzwqyYZJgkwmw8PDg0OHDvHrr7/y+++/c+vWLeC17cicOXPeygvw8fFBR0eH69ev4+rqipKSEgoKCjx69EiIYkp2MlKnn7T5vKvT70MgLTzR0dEMGTKEyZMn06lTJwoLCzEzM0NHR4fU1FTS0tLECyiTydi0aRNHjhyhoqICBwcHpk2bJteJ+S5Ii2dOTg6JiYl07NgRBQUFRo8ezbhx4ygtLSU6OpotW7Zw+/ZtkpKSuHDhgjA7NjU1xcvLS5CKpS6v2hpcXbp0EW4DQ4cOZdSoUaxbt47FixfTs2dPKioq6NixIyYmJhgaGuLh4UFVVVW911tYWMimTZsoKytjwYIF2Nvby3VHwrsV/f9Iewdep+ojIiIIDAyke/fuwpnAwsKCiooK2rVrh4GBAaWlpZSWllJUVERZWRm//vor9+7dq0MwLi8vp7S0lK5du4pMg5WVFb6+vsIeavDgwXVKC9XV1RQUFNC/f3+5n6enpxMVFSVsmaSy1atXr3j27BlTp06VC/Q6duzIgAED+O233/jiiy/E/Uun4UaNGsn9fkZGhsj+Sb/76aefkpqaiqOjI82aNcPb25uuXbuKZ/Y2qKioCIL7m9nW2jIWp06dwtnZmZSUFEJCQoDXmVFJrDcuLk5s7g0bNuT58+dUVlby6NEjfH19RVmxNlRVVQVP5syZM1hZWbFy5UqsrKzIysoiJyeHV69eERYWJjJy79M1KHXsJicni9J5VlYWjx8/5sGDB2zatIkvv/yS2bNni+5iNTU1lJWV2bRpE4cPH8bT01OIbL4P/aGiooLffvuNHTt20LFjR5YsWYKamhoGBgbcvXuXoKCgelXZ3+TWRkdHo6mpSV5eHvDhmospKSkcOnRIiE5369aN9PR0Dh06RElJCZ07d6Zly5Z13jEpUIO/rmO2aNEiJk+eLOyp2rRpg42NDdHR0YSFhZGXl0dAQABffPEF586de2s2WoKysjJ6enpoa2uTkZGBq6srDRo0ICAggISEBLp27fqHHYTSvZ0/fx5/f3+8vb3FGEsH9jfXnqqqKry9vQV5v3aGMiQkhMuXLxMYGMiBAwfkKDjffPMNbdu2pWnTpvj4+MgdxKW5q6WlRUFBAYaGhjRt2pTnz58Dr4Os4uJisQ9K76BUcnR2diYxMZHTp09TVVUlNAUXLlyItbU1Ojo69O7dW+4+ZDIZ33//PXl5eUISyNbWVkjxSBUeief7Po1XH4p/A7P/EioqKmjcuDFPnjzh0qVLlJWVceHCBS5duoShoaHQh3J2dhYdjH369CE1NRVlZeW32lVIWLBggSCtSmbXRkZGhIeHi/T9119/TXp6ep1OvxcvXrx3p98fIScnBxMTEzIyMjAwMKBx48bcvn1bEKNramro27evWFB37NjBjh07aNGiBZ07d+bw4cOsWLFC6Ii9L7Kzs0lPTxflK4k/p6GhQWZmJoGBgYwaNYrPPvuMnJwcMjIyOHz4MA8fPpTz8ZROzvfv32fkyJEi2LCysqKsrIygoCBmzZqFlpYWn332GcePH0dbW5u7d++ioaGBiYmJ6AicPHmynAMDvC6dSmKREu/JysoKLy8vrK2t8fX1fafNxx8FZdK96unpMXPmTFRVVbGxscHY2JjMzExMTU1RVFREQUFBdEZJJ2EvLy+OHTtWJ2NZVVVFs2bNuHfvnpyFWE1NDUZGRsTFxdVLpI2JieGjjz5CVVVVCN1KgVSzZs3kNMzgtYCqsbGxKKVK2SR9fX2cnZ1FRrSmpoaUlBThrdqoUSMhHqqvr4+hoWGd7O/OnTu5c+cOISEhPHv2jDNnzlBQUICCggKurq6cPn36neMq6eG9uaDDa/6Vuro6c+bMoUGDBsTExKCqqsrBgwdJTEzkxx9/JD8/n4CAAPz9/YUAaGlpKTNnzsTV1ZUmTZrQpk0b2rRpU0e6REFBAScnJ/r27SvKqHp6ejg6OgoOoYT34Z8lJycTHh5OcXGxMBLv3LkznTt35vz58xw4cECYd0uaf5WVlchkMoqLi4XzhcSJepsLgDRuUiZm+/btaGlpERkZib+/P35+fgwbNox79+6xfPlyjI2NadWq1Tu5tZI906xZs9DT08PCwgJnZ2c8PT1xcXERBtq1v7s2ZDIZjo6ONG7cmPnz5xMWFsaiRYtEs0hgYKDgytXG36VhJl2DgYEBycnJlJSU0KtXL5GBuXjxIrNmzWLjxo0YGRm9U8RUmhuFhYWcPXuWy5cvk5OTg46ODioqKjx9+pRu3bqJwK6yslJUCN5E7TJe586d+e6778S/1Tf3a2pq2L59O8bGxtTU1Ih3QZp/0nsuISsri+TkZMLCwnj48CFnz55l9+7dKCoqcvr0aaHBJ33H0KFDOXv2LF999RV9+/blwIEDpKSkcOHCBfT19et0ZMbGxmJqaspvv/0mvlOyDMvOzpa7ljfvv6ysDG9vb0JDQ4mOjubJkydUVFSgrq6OoaEhNjY2uLi44OrqipWVFXZ2dn+7E8S/gdl/Cdra2owfP54vvvhC2PxMnDgRa2tr4uLiSE5OJjo6mqtXr/LkyRN+/vlndHV10dXVBd6dRcnJySE0NJTu3bszZMgQIiIiSEhIICkpSRBlIyIixMn/z3T6vS8MDAyETs7+/fvx8vLiwYMHtG/fXnS41NaLOn36NGZmZnz77beYmZnh5+dH7969efz48XsFZhInwcjIiKZNm4oUeW3ZgWfPnqGiosLHH38sur3g9cL24sULceKXyWTY29szcOBANm/eLEikNjY23L59m5ycHDn+lXS/O3bsoKqqSnT/7N69myFDhohSaG3Y2NiwY8cOEhISKCwsJDs7m7CwMMLCwoiNjUVbW5u2bdv+ab0kySg4JyeHiooKYmJiiImJITU1FR0dHTIzM4WJs42NDR999BGffvqpCFB69uwpxl0mk1FTU4OWlhajRo3i888/p2/fvsJa6cWLF9y+ffut3oW2trbs2LGDp0+fEh0dTUhICDdv3iQrKwt4zQfR0NDAx8cHT09P0aASExMj7gVez++ioiI8PT3FJrF161auXLmCurq6EBjW0dERnWNbtmyR0ziytbVl+PDh9O/fn8LCQkpLSwkKCmLz5s3vlZ19V5ZEWVmZkpIStLS0MDIyEoFuUlISa9asITk5mZYtW9KoUSO5OZGens7Tp0959OiR8DE9f/68nOm9tFGNGTOG/Px8kd3+UNQOkL777jsCAwPR1NSkpKQEZWVl/Pz8mDVrFmPGjKFt27bs2rWLVatWcfbsWWbMmCHGsl27dmzcuFF0nEr3/zZI78mTJ0+orKxk+fLlnDt3jtOnT+Pn54ehoSHGxsbIZDLmzJnDkiVL6N69e73c2rKyMtLT0+ncuTPu7u6CX3Xnzh1u3LghhEA7depE+/bt631mVlZW6Ovri2yQZHi+bt06kpKSWLFiBdeuXWPEiBHv7UX7oZDJZERFRVFSUsIPP/wgsqIymYx27dqxdetW2rVrJzjBb4PUTHTy5El+/PFHXFxc8PX1paysjFu3bqGoqEjTpk1FY9PbgjL4v/k9bNgwJk+eTHBwMI0bNxYc0/p+X1tbW64Ro7y8nNjYWMzNzdHU1BTvqiQQa2xsjJeXFyNGjKCyspLY2Fi5ZpraaNKkCevXr+f7778nODiYrKwsQXOYN2+eeEek92Pq1KnMnj1beGgCclIuEuoLrjU0NPj888/F/87JySEqKooXL14QGhpKeHg4N2/eFAf9gQMHsnjx4rc+lz+DfwOz/yKkhUwqWUo1+oqKCqqrqykrKxP+hhKkU9G7FggdHR369+/PgwcPWLlypVxKuaKiQvxXG+/b6fehUFBQYNy4cZSVlbFz507BfZgyZYpQTc7Ly0NHR4esrCxiY2MZP348ZmZm4jTr7OzM3bt36/CW6oOSkhLl5eW4uLhw4MAB4P82odqk+crKSnHKkf5dWVlZqDhL1w6vT2uVlZUcOXKEY8eOUVNTQ3l5OSNHjqRLly4oKSnx6tUrKisrUVZWxt7eHnV1dTw9PYHXGQmpHV+CFGjduHGDJ0+eYG1tzYABA4S5riRKKz2DPxOUyWQyNDU1ad++fR2Zi+TkZBISEkRmUTJklqyg4HXZaMWKFYKYXnvO+fn5ceTIEXbt2sXFixcpKCigsLCQjz76iOnTp9d7PWpqarRp04YWLVoIQn1FRQVHjhzB39+fHj16EBMTw9OnT7l48SLl5eVkZGSQlpZGRkYGLi4utGrVitOnT1NeXk7Xrl2FLc3169dp164dgwYNErwWSeNo+vTpdcqO0phKfCHpef+Vk6/0jDp06MCBAwc4dOgQq1atEv8uCYhKnZcSbUF6n83MzOjTpw99+vShpKREcMZqP08FBQVSU1OZOnUqRUVF9O7du04W9n0gzfnffvuN6OhofvzxR/r06UNxcTEPHjxg1apVbN26lR9//BFHR0dWr17NwIEDWbhwIatWraJnz55MnDhRmHmvWLGCL7/8Ej09PVHmrG/Tk36WnZ2NsrIynp6e+Pv7ExwcLK6roqKCjz76iPDwcKZPn/5Wbm1kZCTwWv+xT58+yGQycnNzSUpKIjo6msDAQJ48ecJvv/2Gh4cHK1askOsQlQ5xJiYmPH36lL1793L37l0GDhwoJ0khBRr/lK10QkICS5YsoUWLFsyYMUNOKFZbW1tO0+9dWTrp365du4aTkxO7du0SgUhAQACjR4/m8OHD9OrVC3V19T8MMsvLy1m/fj3x8fF8++23LF68GGtra3R1dcXfSvMoIiKCH3/8kXv37jF37lzGjh1LUVERmzZtwtzcnIULF9abYZb+XkVFpY6Fm4Tq6moqKyvp1q0bHh4eXLp0iZcvX5Kdnc3KlSvryFTk5+dz69YtioqKWL16NXp6enh5eX3QGiod4pWUlDA0NMTPz09uH5XJZISFhREcHCzHwf278G9g9j8AX19ffHx8BNlVRUVFdK28KbHwrhdTmuTx8fE4Ojpy48YNli1bxuLFi8WGo6qq+s5M2Pt2+v0RanPlVFVVmTJlCm3atOHBgwe8ePECIyMjOnTowPLly9m9ezdz587lwoULKCkpiTSzJKJpZWUlgqV3ITw8nHPnzpGdnY2mpiaNGzemY8eOwq5JWkwGDBjAL7/8wrZt25gwYYLIrly4cIHq6uo6m7iOjg7jxo3Dz89PEFYbNWok5/EZHByMhoYGKSkpBAcHy5HSNTQ0iI6OliN1S89x3bp1FBUVoaWlRatWrWjQoIHoKvwrkDbxxMRELly4QGhoKEVFRejo6ODl5cXw4cPlJCTKy8spKSmpU06UDg8vX77k6NGjlJSU0KxZMzp06ICbmxuLFy/m1atXInBq0KDBH5Z4JMsZiXDr6+vLnTt38PT0ZNCgQeTn55Ofny9MlxMSEoiPj+fSpUv8+uuvZGVloaSkJE7WkmaatrY2rVq1olWrVuK7JNkD6cSuqKjIgwcPyMnJwcvLCxsbGzFWUgD4oZniyspKoqOjhcFzkyZNxBzLyMigTZs26OnpsXPnTuzt7XFxcamj0fQm6suCSdfp7+9PXFwcgwcPFmP4oRlV6V0oLy+nQYMGtG/fXpSzu3XrRlBQEHv27OHHH38U6uZhYWEUFBSI+ZySksLGjRtRUVHhzJkzPH78GGtra5ydnXF2dhbek/V9b6tWrfjtt984cOAAnTt35vLly6SmphIeHk5FRQVdu3Zl0aJF7+TW3rlzhxYtWshJrNTm/0ld3M+ePWPWrFkcPHiQ7777rs7hduTIkbx48YJNmzZhYGBAv379AMS1SO/5350tk65Dyo5Lcgy3b98WOngdOnTAz89PyHN07dq1zjsqfVZtfbC8vDzxezKZTKxbEq+4VatWaGlpoa2t/db5XlJSgoaGBs2bNyc6OppBgwahoaGBlZUVDg4OdOvWjV69egGvzcujo6Np164dz58/p1OnTtjb26Orq8vdu3eJj4+vwxn8o3dAmtN3797lyJEjVFVVMWfOnHo9U2sjIyODyMhILC0tiYmJYeTIkfTs2RMPDw+MjIzw8PCoV/esNiRbPHjdmHflyhWMjY1FF7iCggKenp7i8P1349/A7L+E27dv4+fnh7q6ulAbrn2C/jOQ/u7UqVOiXn/mzBnCwsJo1qwZvr6+NGjQAGdn57eWG/6o0+99UR9x2dfXV3BgpE0yMjKSHTt2EBMTQ2hoqPDqk1BQUEBqaupbAxXp5X3w4IGQtXB2diYtLY0jR45gb2/P119/LTqH4LWy9PLly9m8eTMRERE4ODgQFRVFZGQk06dPFye37Oxsfv75Z+7fv4+uri4uLi6CZPrgwQMyMjIE/2vw4MG0b9+e7777jlmzZvHFF1/g5uZGQUEBly9fxs3NTS4wk8anrKyM8ePH07Nnzzpp9vch9v8RVq1axb1794TNVElJCbt37+bBgwcsW7ZMBDdqampv5a88e/aML7/8kurqauzt7blw4QLnzp1j69atQsTzfXD69GksLCzqyBZkZWWRlpYmTNG1tbVF0ChlNysqKkQ2U/KyrF3ycHd35+nTp0KZHl63+RsbG/PkyRPg/8b8yJEjXLlyBR0dHdEVaGlpyfPnzykrK5MTK34fPH/+nKVLl/LDDz+IoH7BggU4Ojpy6tQpjh49SmZmJubm5ixbtkxOGuNDIM2FiooK3NzcmDZtGlpaWu/kdL0NtW2d7t+/T2JiIh4eHuLn+fn51NTUcOnSJfT09LCysmLKlClCV9DNzQ1LS0sePnxISkqKkHV58eIFAQEBHDt2jM6dO7Nx48Z6v79r166MGzeO3bt3Ex4eTlRUlLDRatGihTC3fxe31svLixUrVoi1QRqf2nqMgMhw1/bGrD1evr6+LF68mIiICDp27IidnR0ZGRls3boVT09PsYn/XZwyCVLGTvKfvXz5slirlZWVuXPnDnv37mXUqFFoamqyd+9e7OzsREmx9vXU/v9HjRrFhAkT2LVrF/3798fQ0JCjR4+KjP2qVauwsLDAzs4OBwcH/Pz8RJNUbRgYGPDjjz9SUVFBdnY2KSkpxMTEEBERQVRUFKGhofTu3Zvq6mqePXuGm5sby5cvZ/DgwSQmJmJvb4+TkxNXr16to7f5Idi5cyfZ2dmCugDv5sc5OTnx7bffCluvwMBAQkJCePLkCRoaGkycOBFXV9c/LE1L43Ho0CGMjIyEQC/839r8T5W3/w3M/gu4c+cO06ZN47fffhP8ruLiYg4fPszly5fR1NRk4MCBdbrX/gjSRJozZw5dunQhIyODsrIywsLCePLkCWfPnqWkpITDhw/j7e391s/5KwGBTCYTL6+mpqYggxYWFpKamkphYSFVVVWkp6djYmLCqFGjkMlkIv0+adIkrKys5LIbKSkp9RohS98HcOHCBUpKStiwYYPgCMXExDBz5ky2bt2Km5ubHFdnwIAB2NracvnyZUJDQ7GwsGDixIl069ZN3PutW7c4fPgwHTp0QEdHh4CAAC5evChKTL179xYlYFdXV5o2bSoWhR07dqChoUFOTg6mpqZ88cUXda69srKS3r178/z5c7nW/tqt+X8WCgqvPThv3brF6NGjWbBgAfA6WAkKCmLcuHEcO3aMWbNmvfN70tPT+frrr9HR0WHHjh3o6+tz7do1li5dyk8//cTcuXPFYlnfAiUFzrm5uaxfv56MjAyhAefo6IiBgQE3btzA3t5eGJorKChQXV1NaWkp1dXVlJSUCLK5ZAJeu+FAX1+fQYMGMXv2bObMmcOYMWOwsbERPqBvNk9s2rSJqKgonjx5QmRkJAkJCYSFhaGoqMjKlSvrtWV5F/z9/UlJSREbn3TPQ4YMoVWrVqSnp6Orq4uzs/NfEoOVnlO/fv04fvw4hw4dYuLEiXIBiORA8T7Izs5m79695OfnM2vWLFq3bi3cQOLj4zExMWHNmjWCTyaTyThx4gR37txh+vTpQnlf4mnWzhJL/pb1QXrGU6ZMwdXVlfPnz+Pm5saePXvw8PBg5cqVciXlt3FrpQaP+sZJEhJNT09n7dq1GBoaigxaffO0bdu2clZjCgoKtGnThuHDh7+TcP9XID3PsLAw0tPTSU9Px87ODh8fH3x8fDA2NubKlSts3boVDw8PHBwc6lRQAKFH5uLigpKSEi1atGD69OkcOnQIf39/zM3NKS0tFd7Jnp6eBAYGEhYWxrlz5wgKCpIrl0rIzc0lICAAY2NjHBwcxHUBgosoSfCoq6tTWVmJmZkZdnZ2wq6roqKCgoKCP1UBkOaxtrY2fn5+jB49WpT26yuVS/NKOmDZ2dnh7e3N4MGDxTilpaWJStAfra+1pad69+4t9qraf/tPBGXwb2D2H0dubi4nTpzAwsJCZKUKCwtZu3YtR48exd3dnaqqKr777jt0dHT+lD5KUVERTk5OIvj66KOPqK6uJi4uDjU1tT98Sf5KQBAcHMzo0aNRUFAQ1jqSerKamhrq6upUV1ejqKhIw4YN+fzzz5k6dSr9+/cXWRJp8f3555/ZsGEDzZs3p0OHDvV+X+0TvrGxsch2VFRU0KBBAz766CPWrVtHZGSkEPmUunNMTEyYO3duvbIO8HrjUlB4bc5cm5uSn59Peno6Bw8eZPLkyTRu3JglS5bg7OyMk5MTa9asISQkROg5eXt7y0mPSAuI5Lt58+ZNLl26hJ+fn1DI/jtO50VFRTRp0kTcj0wmQ1tbm+bNm+Pr68uVK1f46quv3hkE+vv7k5SUxLJly0QpYuDAgTx69IibN28yd+7cejvUpM+UFlcDAwNu377N7du3CQkJIT4+nuTkZEJCQjA1NeWrr76S+7vAwEBWrVol1MtVVVXR1dVFSUmJiooKPv74YyZNmiSCuD59+ohAY9GiRaLc5urqytChQ+WuLSMjA5lMVi9n8c8ExOHh4djZ2ckF/vB6Y7Gzs6tX9uHPQLq2L774gufPnxMXF4eurq4o531o0CcFj0lJSdy9e5fDhw/LURCUlZX59ddfuXnzJra2tjRr1oxr165RVFSEjY0NmzdvxtzcvF5pFGVl5TpZPKmDNyIigri4OLp160afPn1o3749aWlp6Ovr19GEe/PeP2QjnD9/vsh2r1mzRgQVtT+jqqqKhw8fcvfuXeF96unpSY8ePVi3bt17f9efgRTUREZG0qRJE8LCwqiurubw4cP89NNPKCsrY2hoiIaGBuHh4XTt2lUEorWzNcePH+fs2bNs27ZNUCEkcWTJxcDU1BQnJyfMzMzo3r278K8EedqJ9L8VFRU5cOCA8NG1sbHB0NAQVVVVKisrKS0tZdKkSTg7O1NTU0OvXr34+eefuX37NiNGjGDXrl189tln3LlzBycnpzrvxoegXbt2HDx4UI5L+S7+4r59+3jw4IHQwpT+kzoo3zcwg9fzbuDAgVy+fJlRo0bV6USFfyY4+zcw+w8jNzeXFy9e0Lx5c8EBePToEUePHqV///6sXr2axMRE5s6dy08//USXLl0+aLPIy8tj/fr13L17l06dOmFsbIy5uTm6urrCvuRN7bO/EzY2NgwePJjr169TWlqKo6MjX375JR4eHqSnp1NSUoKBgQE2NjZyon5WVlZ1Ft/s7GzatGkjVN7rg/S7vXv3ZubMmZw5c4aPPvpIjK1kFC11Wh4/fpyff/6ZzMxM9PT0hDI1IPTOpABu0KBBXLp0icOHD7N06VJBAtbR0UFPT4/g4GCMjIzo0qWLXKOEoaEh7du35+7du5iZmb1VDy44OJjIyEiqqqpYunQpjRo1QldXF3Nzc2xsbGjXrt2felbSwpqUlERWVhb3798nLi4Oa2tr0TFYXV0tykJSoFx7PCWEhYVhbGxcp1xpaWlJQECAEGp8k+N0+fJlrly5gq2trfAitba2pn379u/sepSu/ejRo4SHhzN27Fjc3NyE0rp0Uq8tSCl97+jRo/H19RX+l0OHDqVDhw5YWFjICQbPnz8fdXV19u/fLz4jPDycuLg4wZn5ELx8+RIvLy9x0Kpd7vi7tK7g/w44Xbp0wczMjKioKL7//ntKS0tRVlbGzMyMZs2asWrVqvcqberr6zNjxgwAfvjhBx49ekR8fDzFxcUoKSmhrKzMrVu3KC8vB+Djjz/m+fPn9O/fH1VVVU6ePCk0/d4HUvB27NgxIZnj5OQkPD7/6N4/BDKZjB49etCuXTu6detWR6y2tivJd999h5KSEtbW1kRERHD69GlOnjzJN99886d8Rz8EmZmZlJWV0bp1a1RUVMjMzBSCt0lJSfj7+3Pjxo06jSrSPcJrjTA1NTWxPj148ID58+czYMAA1q9fL3723XffceHCBe7du8fYsWNp1qyZXFOUhNolf1dXVxo3bkxCQoI40Ny/f1/OM1NJSYkRI0YQGhrKlClTMDc3JyUlhVmzZhEYGMiiRYuAdysJvAnpdyVtvri4OObPn8/o0aPR0dFBV1cXDQ2NejXdJAFaf39/goKCOH/+vOCZenp6smvXrj/kkUrrxcuXL7lw4QKBgYFs2bKFHj16YG5uXq/O4N+JfwOz/zD09fWpqamR28jv3r2Lnp6eSLXb2NjQrVs3du/eTUBAwDvLjhKkhUby9fPw8ODly5fCf09qxx48eDDdu3f/x2rjhoaGTJ8+nTZt2nD58mV+//13lixZwqhRo5g4ceI7X4g3F1/phX4ftG3blmHDhrF582bCw8Np0qQJiYmJHDhwgPbt2wtdnBMnTqChocGKFSsoLCwUZYSKigq0tbXlNoh9+/ZRWFjIqVOnMDIyYvDgwVhYWIiNNzU1lX79+jF69Gi5a5HGdtOmTRQWFvLrr7/K8cek+2zXrh1WVlYkJyeLTsKMjAyioqIAaNCgAdbW1n+6rBkaGkpBQQGlpaUMGDAAAwMDrKysBOH4448/luvUfBtSU1MZM2YMjRs3xsvLiy5duhARESHnZPBmtiY3N5fExETCwsJEC72+vj7m5ubY29vj6OiInZ2daJuXykXS5+jq6mJpacnw4cPrDcqlLKDUpfjkyRNUVFSwtramZ8+ewiNT+lyJV3ThwgUyMzNFaVcSs7106RKnTp2iYcOGH5zhSktLQ0NDg927d+Ps7EyDBg0wMTFBTU3tb+clKSgoMGjQIPr27Su6EBMTE4mNjSU2NlZ0RL4v7t27h4KCAlOnTmXu3LmkpqYSEhJCRUUFYWFhhIeHExMTQ3Z2NufPn6eqqorg4GByc3PJzs7GwcHhnYKn0ruwf/9+MjMzad26NZGRkRgZGb2XbdSfhYKCgihhvQuHDx/G0tKSn3/+WWTs/f39mTx5Mjt37mTFihV/i2zQ25CdnU3Xrl3p2LEjrVq1Yv78+axYsYLu3btjYWFBYmKiEP9OS0sTXci1s9SRkZE0atRIlDkPHDiAgoICHTp0EPtCdXU1ycnJNG/eXFgo1eZEvomcnBwKCwvx9vZm5syZwOtnmZaWxtixY+nVq5dcFkxfX5+tW7dy69Ytrl27RmxsLKmpqSxYsIDhw4cDH3Y4kX731atX3Lx5E2VlZU6fPi00Oe3s7HBycqJHjx6CjyjBzMwMMzMzuWpTSkoKY8eOxdLS8r2epzS2ubm5aGlpYW1tzS+//MKFCxdQU1PDyMgIKysrBg0a9NYx/Cv4NzD7D0LiyFhZWXHv3j2Rmg0KCsLd3V2OcK+rq0t5ebngcbwvAgMD0dXVZdmyZbi5ufHy5UtqamrYu3cvmZmZzJo1C/j7iay1oa2tLTIjI0aM4MCBA2zdupXz588zatQoOnbs+Je7Duv7ztmzZ2NsbCx0kVRVVenRowdTp04VG76lpSWBgYGi86o2ioqKBDG7rKyMwsJCTE1NqaioYPv27dy5c4dGjRqJLJiNjQ3h4eF1PkdaVKZMmSJnH/MmtLS06vXrLCkp4eXLl3VEFt8X0ve3b98ePT09IU2RkpJCamoqWVlZGBgYcPbsWS5cuICuri4ODg7MmTOnjkn81KlT8fLyIiQkRHRm7tq1i8LCQoyMjFizZg0NGzbExsYGBwcHkR0cMWIEPXv2FFYwUVFRxMXFkZiYSHBwsDDuNjMzw9vbm/Hjx2NgYCDutVOnTvz666+EhIRgY2MjCNyKioqoqamJe0xNTeWTTz4hJSVFZBR0dHRQUlKisLAQOzs79u7dKz43NDQUXV1dMeZS1sHR0ZHy8nJevXr1QYFZYmIiVVVVFBQUsH//fgoKCigrKxNlKCljaGNjQ+fOncUz/StQVFQUwZK5uTne3t60atWKsrKy99r8pI199+7dHDp0iOrqajZs2IC3tzdpaWmsXbuWadOmMW/ePKqrqykqKiIxMZETJ07w66+/YmFhQUZGBoqKiiITLWVd35yr0vXk5ORw/vx59uzZI8a8f//+oszk6OiIra0tPj4+f7o54m33WR9qO3lYWVnJdSj7+PjQq1cvTp8+zcyZM/92g+ra15aXl4enpycODg5oa2uzfft2fvvtN+7du0d2djZ6enosW7aM33//XXD2pKaB2u9A9+7dRSfvkydPGDBggFxWWbJp+vLLL6msrOTLL7/k22+/5eeff65jRwQIjpaksA+vn6Wuri5WVlasX78eVVVVunfvTnV1NRUVFWhqatKhQweaNWv2p3ll8DpYLSkpwcTEBF9fX27evAlAXFwcQUFBgjv68OFDdHV16wRmbxtvAwODOhJJfwQ/Pz8cHR3JysoSBvcZGRkkJycTGxsr6Dp/N/4NzP6DkBaJadOm8cknnzB9+nRMTEyIiorio48+kntBysrKKC4ullsw3gVpkqmqqlJUVCQmjLTRdujQgdWrVxMeHk7r1q3/0cCsNho1asSPP/7I559/zg8//MCaNWt4/Pgx06ZNE9YdfxbSafDevXtkZWXRt29fpk6dytSpU4W9kJqaGlpaWmIhHD9+PBMmTOD7778XSvjwOiiLiorCzMwMS0tL1NXVRQYhPT2diIgInj9/ztOnT6msrKRDhw4MHDiQb775hrNnz9Yb6L1pH1MbMpmMK1eusH//fnx9fZkyZQoqKirs3buXly9f8sMPP/ypMbl37x7NmzcXCu61g4yamhqhWyZZYUkddZWVlfV6NGpoaNCtWzc6depEaWkpmZmZxMXFERkZSVxcnGjjr6ysxMrKijVr1giCroGBgXB7kFBZWUlCQgIvX74kJCSE8PBw7t69KyfomJeXJ/z55s2bx9atW7GyssLIyAgDAwMRWLVs2ZLAwECSk5NZunQpzZs3Jzg4mLi4OAoKCtDS0hKbk7QRe3t7s3nzZvGspecvHYI+lAsj2S19/vnnuLu7k5OTQ2VlJUVFRWRmZhITE0N4eDiXLl3i+vXrHDly5IM+X0JtQditW7cSEhIiyo3m5uZMmjTpvW3LJH7Snj17hMn7wYMHadSoEU2aNEEmk3H+/Hnc3d1xdHRET08PXV1dHj16hKamJm3btiUwMFAukP4jftuYMWPo1asXsbGxLFiwAD8/P6ytrUlKSuLJkyecP39eBPvXr1//W7JUf7TGyWQywUF99OgRTZo0ERSIqqoqampq/pJk0PsgNDRUUE/69u3L0KFDWbBgAenp6SgrK2NsbExlZSUGBgZijGvfV3x8vOCpHTlyRGjxBQYGEh0djbGxMfr6+qiqqqKoqIienh7Ozs7MnTuXr7/+midPntCtW7c642JpaUnPnj3Ztm0bBw8eZNiwYaioqJCSkkJ0dDQymYzy8nJkMhkbNmwgNzcXd3d33N3dsbW1xcDAQMgAve9eI63Re/fuJSYmhmXLlglOspKSkuigri1gLfG8pM7k06dP4+/vT4sWLXBychJG6nl5eaSkpIiO//cNzJSUlNDQ0BD+ntJ1VlVViQPuP4F/A7P/Anx8fFi8eDFr166ltLSUZs2aMXToULkSxOPHj9HX13/vE7Y0+bt27cqBAwc4deqUXAk0KyuLrKysf0QMT0J5eTn37t0jMjISDQ0N1NTUyM/PJzs7m9TUVHHCuHLlCuHh4Vy7du1Pfc+bXLQjR45QWFhImzZtxAleQ0NDnLyll/Dly5fMnj2b/Px89u3bJ7oi7e3tefjwIbt27WLChAnipKehoSFO9C1btmTMmDHA69KVtFheuXKFVatWvZd9TO1rf/XqFWvWrCE3N5eCggI6duxIkyZNaNiwIWvWrKF///6C6/a+SElJYf78+Sxfvpy2bduyY8cOzMzMcHNzw9bWFj09PUxMTDAxMZGTJKmoqKCoqOidpSVlZWXBBWrQoAGdOnWiuLhYcL+Sk5NRVlauY99UewEsKytDXV0dR0dHHB0d6d27d73PNSIigsePHzNkyBC8vLyIjo4mNTWV6Oho0tLSKCsro0OHDrRs2VJ05unq6orPffMza2dOxowZw40bN5g2bZowH66urubXX38VGmMfguDgYKysrGjdunWdTJsk21BaWkp5efkfehy+C1KWafPmzQQEBDBx4kRsbW3Jzs7m8uXLfP7556xbt+4POXK1uXbZ2dnMmjULNzc3QWyurKxEW1ub+/fvk5ycTJMmTXB0dMTU1JQrV65QUlLC0qVLhT/l3bt3hR6WpAcoWQDVhhSkS12jgwYNokuXLuTn51NRUUFJSQmZmZnIZLJ/tHRYGwoKCvTr14+HDx8ye/Zsevfuja2tLc+fP+fq1asMHDhQ8Pr+iZK0TCZjwoQJaGpq8v333+Pv709ubi79+/fH3NycnJwcjh49ypAhQ+TWAqlpQEFBQWTsX758yYMHD0SHZFpaGp9//jn29vZCw6+mpgZ/f3+cnZ3p1KkT69ev59q1a3UCM+leBw0aRGRkJOvXr+fKlStoaWnx9OlTdHV1hSCudAh59uwZ586do7q6WlSF7OzsaN26NR999NF7jZ/0O9Kcqs1hg/8LiFRUVLh27RpeXl6iWUTaO4uKinjy5Al37tzB2NgYIyMjVFVVCQ8Pp7S0VBxe3icoq6qq4uDBgxw8eBAvLy9WrlyJhoYGW7Zs4datWxw5cuQfm6v/Bmb/BSgoKDBkyBDc3NzIzs6mSZMmIsWal5fHtm3buHHjhqjNfwg8PT0ZPHgwBw8eJC4ujpYtW6KoqMi+ffuEf9w/BX9/f6ZMmSL3M0nQ1szMDFtbW2HQ/bYuyz+CtCD99ttvlJeX4+7uTnR0NCYmJhQXF4u2+tovjPQSSoa18fHxvHr1ipMnT3Lz5k0hRFhZWSnHZ5o+fTpeXl6MGTNGCDgqKCiI0kZNTQ1Llixh1qxZzJkzh6VLl9KtW7d67WMkSGWIp0+fCqKvv78/hw4dEvPAzMyMBw8e0LJlyw/iAuro6LBt2zbc3d1JS0vj0aNHJCUloa6ujomJCZaWlpiammJubk7Tpk1FCUBVVfW9+T6128Wl0uGbIqK1oaioSFlZGU+ePOHMmTO8ePECdXV1mjVrRp8+fWjUqJFYkKX/6+zsTLNmzSgpKWHgwIFyG+P169eJiYlBTU2NJ0+eYGlpiYODA7t376Zly5Z/aLmipqbG7t27Wb16NXv37uX48eMUFxejrKws53LwvggMDMTR0VG8v7WbICTZhvcht/8RpM988eIFPXr0kJNfGTVqFP379+fAgQO0bdv2vb4rPz8fVVVVcnJysLKywtHRkXv37uHl5UVcXByKiop4enoSFRXFtWvXKCsro6SkRGQqs7KyiIiI4NKlS5w+fRoVFRXMzMywtramWbNmfPrpp+JdBHndp6lTp4ru6doHxb+re/V9IZPJMDMzY9u2bWzdupVz586Rnp6OlZUVY8eOrddC7e/+fgUFBUxNTVFXV8fNzY1t27Zx+/Zt5syZQ1paGkuXLqVBgwY0adJE7uBeWxrC3NxcSALFxcURHR3Nli1biIyMRE9Pj+LiYrKysnBwcBCyGTk5ORgaGlJWVvbW6zM3N2fVqlWcOHECf39/SkpK+Oijj2jatKkwBIfXJuTwmo/18uVLwsPDiYyMFHZoH3/88XsHt0lJScTHxzN8+PA6XEkFBQVUVFSorKxk6tSpTJs2jSlTppCYmCi6V0eMGEG7du1ENj4tLQ2ZTEbr1q3p2bOnmHfvWlOla42KihLuCVLnco8ePejRowc7duzg2rVrf6pZ6H3wb2D2X4KqqqqckKW0AYeEhHDu3Dl69OjBZ5999oefk5eXR35+vtyitnDhQuzt7Tl79iwXL16kpKQEV1dXpk+f/o+eRn18fJgzZw7nzp0TXpyfffYZH3/8MXp6etTU1PxlTSBJHuHatWsEBQVRWFgIvM5iSYrgVlZWmJubY2JigpeXlyhHWFlZMXnyZIqLiykpKSE2NpaAgAAiIiIICgrC29tbLkP59OlTLC0t5Qjyz54947fffmPq1KnY2dnRoEEDvv32W1atWsWXX375VvuYN5GUlISqqiotWrQgPT1dKJtXV1dTXV0tUvQfYgOjo6MjXBOMjY2ZP38+0dHRRERE8OrVKyIjIwkMDARezzdJQ+9DSLn1yWK8rfPwzc43ExMTsahfv36dwMBAvv76a3HNtTux2rdvz44dO0TGQMLFixeJiIgQAa6enh7l5eVERUXx5ZdfMmLECMF1Kyws5N69e3h7e8vxULS1tVmwYAHdunXj6dOnKCgo0K1bNzlj4/fF8OHDcXFxqXO6/ycgdTlLzSG14e3tzalTp+pkLN+E9PwaN25Mhw4dOHjwIE5OTmhqahIeHi42cg8PD1avXi0XaHbu3JlOnToxceJEufvMyMggPDyc4OBgQkJCuHr1qjA7f/N7JdX1f3Kc3gfSXAsODqaiooIpU6Ywc+ZMioqKhBWatNb8U9cqvTdhYWEoKyszd+5cYmNj2bZtG5988gmtWrVCT0+PgICAOqLH0t+GhoZia2uLsbExioqKIsPv4+PDihUruHPnjmgWMTMzw9TUFJlMRkJCApmZmfVSMOB1F+eRI0dYu3YtY8aMYcyYMVRUVJCXl8eDBw+YPXs23bt3Z/LkyUKA18DAgJYtW9ab6X+fsrKCggKRkZGUlZXx+++/k5OTg7u7O40aNcLBwQE9PT2UlJRITU0FwNTUlOzsbFGxkOSKnJyc6N27t9yBWGryeR9Ia8vz588pLi7mxx9/5NGjR5w8eZIePXogk8mwsrLi2bNn/wZm/y9CMnWtXZbz8vJi48aNODo6vlcW49ixY/z+++98++23uLi4CL/GESNG0KNHD1JSUlBUVMTR0fEfE0qUoKamxqhRo/Dx8eHBgwdcu3aNNWvWsG/fPvr27UvPnj1p0KDBH24efwQlJSV27txJZmYmz549Y8mSJcJiJDo6mkePHpGTkwO8Jm9Ksgg1NTVUVlby6tUrioqKsLKy4vPPP6ekpISLFy/i5eUlZ4UjSXvUXphDQ0O5dOkSc+bMAf7P5/TQoUPvtI+pfe3wmnu3b98+Tp06RcuWLTl37hwJCQkkJiZSWFj4wUFCeHg4MpkMGxsbdHV1hVdn7ZJlUVGRMHqWAvm/WqKpT8PsTZw/fx4bGxu2b9+OlZUV2dnZJCQkMG3aNDZs2MDatWuFfhvAt99+y4MHD4DXKuUXLlygVatWeHt7M3nyZEJCQlBXVycxMZH4+HhSU1OFe8PmzZvR1tbG1NSUqqoqwsLC+P7778W1JCYmYmpqKteg8lfQr1+/f5yvKQW/GhoajB49mqlTpzJv3jwGDhxIgwYNyMzM5M6dO7i6ur63GrmysrIggG/evJnc3FxevXrFTz/9hIaGhvj72m4D7u7u3L59m4kTJ1JVVSV06kxNTTE1NX1nFlzaeC9fvsy+fftwcHDAw8NDyNVoamqSlZUl1134T0JRUZFnz56xfPlysrKycHJyok2bNnh7e+Pg4CC6eP/JAFL6bCcnJwoKCoiIiGDkyJEMHjyYNWvWcPjwYUpKSoiJiZFztJCuHyA6OprRo0eLMZPmir6+PvPnz8fc3JyTJ09y7NgxmjZtiqOjI9ra2pw8eRJDQ0M57qv0jNLT01mzZo0oG0r8rVevXrFw4UK2bNnCvHnz2LJlC69evWLcuHF07doVbW1tuT3tQ0rAtTOAqqqqInN78+ZNCgoKRNWlYcOGlJSUoKmpibm5OQoKr51qbty4wblz56isrMTe3h4rKyvc3d1xc3PDwsICQ0NDLCwsPqgjMycnBwUFBRwdHcnIyODp06eUl5cLesLf1aRSH/4NzP6LqL145uTkkJmZiaurq7Ateh/4+/tTXV0t57MpQfKN+09CVVWVJk2a0KRJEyZPnsz169f55Zdf2Lt3L5cuXaJdu3b07dv3g+6xPshkMkxMTITp8fDhw4VCObwOQqKjo4WPIsDZs2dZvXo1hYWFGBoaoqenR9OmTYXYYu2AMSUlRfiVSi9qVVUVSUlJqKioCLmT2hvhu+xjpGuWPqtHjx48e/aM7du3k56eLkjwBw8exNnZWajPv+/GsGfPHkJCQtDV1cXCwgIbGxtsbW2xs7PD2tpaBCNubm5ynZf/ZFAhXbuU2ZJKW4aGhhgZGTFs2DC2bt1Kdna2XOPLqlWrePjwIYWFhRQVFREaGsqRI0fYtm0bysrKWFlZsXHjRnr06CH+RiL3RkVFCecJf39/nJyc5JpMRowYwbBhw5g8ebI4GRcWFqKgoPCnDgz/iSaa2sFvp06dWLFiBQcPHmTFihXIZDKio6NxdHRk3rx5H/S5Tk5ObNy4kfPnzwt+k7e3NyUlJezZs4djx47Rs2dPtLW1yc3NJS8v763OAhKHCV4/7zfHRfrfGzZsEJtbcHAwampqVFZWEhUVhYmJCcePH/8zQ/SnsHz5clRUVBgyZAj3799n8+bNQnLF3Nycli1b0rlz53+0xCqTyejTpw/Xr19n5cqVBAUF0bt3b/z8/Dh79ixFRUWcPHmSVq1a0bdvX/F30rozY8YMOnToINb92nPF3Nyc+fPn8/HHH3PhwgUCAgK4efMm5eXlWFhYsHDhQrm1QHof/P39iY2NZe3ateLngHhOt27dYuTIkbi7u7N3716WLFnC9evXmTdvnqCC/Fk5prCwMFxdXZk1axaGhoYkJCSQkpJCQkICMTExxMXF8eLFC6ysrNDU1MTQ0JB58+aJub9y5Up++eUXNDQ0uHLlCgcPHqS8vJyamhqmTJnCtGnT/jBglK67devW7N69m02bNjFixAiKioqIjY0lPDxcSIn8U/g3MPsfwbFjxzh27BinT5/+oA1CIvGuXr2aRo0a4eTkhIODgyDB/zcgLdLKysp07twZPz8/AgICOHXqFDdu3OD333/n0qVLf0vQaGtry3fffSf8F6W2fW1tbdFhJpPJSExMZNGiRTRu3JhZs2aRmZlJSEgIZ86c4c6dOygpKVFSUiI+Nzk5GR0dHTnD4MLCQuLj40WnrFTmqL0Avc0+Bupu4jNmzMDFxYUjR45gZmbGqlWrsLKy4ptvvpHTufsjyGQyunbtipmZGQkJCaSmpvLixQvRhGBgYIC1tbWwPXJ3d//HhTOl6wLo27cvy5cv5+7du/Tq1UuMQ2ZmZr2G7QYGBvTp00fOdikpKYnk5GSuXLnCsWPHSEtLw97eXpQoJFN0Dw8P8Tmenp54e3vLqckXFxejpqYmF2DcunWLrVu3snv37r9dxuWvoqioSMiLSBmmwYMH4+rqyuPHj4WuVIsWLcS1v2tDLC8vJykpiaCgIIyMjGjfvj3Dhw9n+PDhlJeXo6amRk5ODjExMaxcuZKAgADs7e25f/8+oaGhQtPqTdQnVPom0tPTiYuLY+bMmYwcOZKYmBgyMjJIS0tj3bp1/PDDD/94F2Tt5oeoqCgWLVrEqFGjmDlzJi9evGDu3Lnk5OTg7OzMrl272LZtG1OnTq2jVfhXr6GmpoY7d+4QHBxMVFQU+fn5GBoacu7cOc6cOSN+19zcHGdnZ5GdqV1aVVRUrNe9Av6vGiOTyXBzc8PV1ZXCwkJSUlKorq7GxcWlTmmvtnZXWVmZCMik35OyVrGxscL7WFq/Dhw4QK9evRg9ejSfffbZB3c3S3PH0NCQFi1aiI5pqdOzpqZGrM9bt27l7NmzqKqqirGsrq5GVVWVsrIyHB0dWb58OQ0aNCA3N5eSkhKysrLEmvq+mbymTZsyf/58tmzZQnZ2NlFRUcI2sXnz5u/tEfxn8G9g9j8AabEsKytDW1v7g1LAiYmJmJmZERoayuPHj4WPo729PR4eHnh7e9OwYcO/TD7+ELy5SGtra9O2bVuaNm1KdHS06Nz5O6Cvr09iYiJPnz7Fy8tLrlwrBWWKiopERESgqKjImDFjRLauV69etGnThnHjxgkfwOzsbBwdHUlKSkJZWVmOnCwZ+Urlwbfxv+qzj8nIyKCwsFBk0SorK4mMjMTZ2ZkDBw6QkJCAoqIi1tbWH5y5UVBQkLNZKSkpITExkZiYGKKjo4U0xfXr15HJZLRt25bNmzd/0Hf8GUhzuHfv3ty/f59Zs2axd+9ePDw8yM3N5erVqwwfPhwNDQ0RxCYmJrJz506SkpLo1KkTRkZGGBkZoaKigoqKCjExMTg4OIgNvPYYS16R8FrzqKqqChMTE7kNp6KiAi0tLbm/i4qKIi0trY46/H8bubm5LFu2jKtXr6KoqEhVVRWDBw9m+fLl9erf/RHi4+PZuHEjFy9eRFFREQMDAyZPniw296qqKlatWoWenh6LFi3i5MmT3Lt3j2vXrmFgYMCiRYv+FKdGeh9ycnLQ0tIiJycHbW1tcf1SVujq1asf3In8Z5GVlYWamprwNy0rK8Pd3Z2FCxfyzTff0Lt3b7744gu+//57Nm/ejKurq1xG/q9AKgHv27cPf39/7O3tsbCwoHnz5pSXl1NRUYG6ujpt2rShWbNmcoeo982gv1mKVlBQkDs0vutvevbsyeHDh9m2bRsWFhY4OzujqqpKZGQk2dnZuLi4CFqIoaEhkydPZujQofz4448cOHCAFy9e8Omnn9KmTZsPLgWvXr2aysrKOiVH6bAN4OLiQklJieAB1s7QShJJpqamaGpqCmpK7az5h2TyPv74Y4yMjDh9+jRubm6cP3+eZs2a8c033/yjJfd/A7P/IN4MuKT/nZ+fT2xsrFwa+H0m9KtXr6ipqWH06NG0b9+emJgYEhMThYXFiRMnOHbsGK6urgwfPpzWrVv/V0m3WlpaeHl5/a2f+fnnn5Obm4uVlRU7d+6UC8xqj7W6urroQqsNqVPRxsYGd3d3wSGThH03b96Mv78/rq6uhIeHk56ezrhx4+p8fm28+fO0tDS++eYbbG1tmT9/PvB6k9y6dSsxMTFMnjyZHj16/CXuXVZWFjKZDGNjYzQ1NXF1dRWkXAmpqamEh4cLi52/2/1Bms/x8fE8e/YMPT09fHx8MDAwYMOGDSJTGhYWRk1NDV988QWTJk2Su5bTp09z7tw5TE1N2blzp7in6OhoKioq0NHRoV27dqK8VHs+176XuLg4ALn5kJSUhJ6entzPioqKSEhIQF9f/z+m7fc+qKio4Ntvv+X3339n8eLFNG3alN9//52dO3fi4uLCqFGj5Pg8b4M0rpGRkSxZsoTQ0FBmzJhB165d+f7779myZYvwrfzpp5948uQJn3/+OTY2NgwdOpRBgwZhZWVFRUUFKioqf2qMpL+xsLCgUaNG3Llzh/Hjx4tMZk5ODmVlZeTl5cld8z8B6VokjT+p+13awI2NjSkuLubevXssXbqU6dOnM2HCBB4/fvy3BWYnTpwgJyeHPXv2AK87ZJWVlYVOWIMGDd5rnMPDw6mursbd3V34mm7dupXGjRszZMgQmjZtSnl5Oc+fP8fS0pJGjRrVMeGWUHtvMjQ0ZNmyZXz99dd89dVXDBgwACUlJXbs2EHDhg1p3bq1EHqG189PU1OTZcuWYWlpydatWwkNDWXBggV8/PHHHzQ2Uhf/2yCTyfDy8mLq1KmYmZnVOQRraGiQn59fr2jun4G6ujpdu3ala9euVFVVIZPJ6jVQ/7vxb2D2H8SbQZkUgBUVFZGeni7Kce/biRcZGYmSkhIODg7iPwkVFRXEx8cTGBjI6dOnmTZtGsuWLaN///5/7019IP4uTSAFhdcm6bm5ucyYMQNjY+O3nmBkMhmtWrXCz8+P7777jrKyMtq0aYOuri6nTp2isLCQQYMGyY1NVFQUDx48IDQ0lKdPn3Lu3Dlyc3MZOHCgIDm/7+Zx+PBh7t69y5IlS8TPcnNzhU3W4sWLhR6aiYnJB42RtIkdOXKE4uJiZsyYQU1NjZBD0NXVFR2lFhYWIiskZRL/TkjzeceOHZw4cQIPDw9WrVqFgYEBNTU1dO/enZYtW1JUVFSnZCjd79OnT3F2dmbbtm1oa2sTGhpKeXk5q1evxtfXl99++43IyEj27t2Li4sLDg4OmJqa1lnMU1JSgNdBsZShiYuLQ1tbW67Bo6CggMTExP9IafdDEBkZyaVLl/jss8/45JNPgNcWXZKQ6KhRo97r+Um/s3HjRuH3J1nVjBkzhkmTJomMrb+/P0uWLKFt27Z8/vnnhIeHo62tTceOHZk7d+5fuh+JkD506FAWLlzI2LFjGTBgADY2Nly6dInU1FTGjx8P/Gd4e6ampowaNYrly5ezYMECxo0bh7W1NUePHiUvL0+IiUpuCrUpDX8FaWlp7NmzBx8fHyoqKtDQ0MDAwIBNmzZx5MgRysvLsbe3Z/r06eIgXd94rF+/nps3b6KmpsbEiRPp2rUrffv2FSLPc+bMEVJCioqK/Pjjj+Jv6/u8N3/WrFkzVqxYwa5du9i+fTulpaW0bNmScePGER0dzZUrV0hJSaGsrIysrCzi4+PJzMykpqYGVVVVtLW1iYyMBP7eQFsi+0t7Xe3rlsazrKwMVVXVP/W9tRsgTp48yfPnz7GwsMDd3R1nZ2d0dXWFZNI/WYX6NzD7DyE4OBgtLS1sbGxQVVUVKVh47Y05e/bsDyaZmpmZsWTJEtHBV1VVssHrugAAXWpJREFUJcqIqqqqODs74+zsTIsWLRg+fDi3bt36rwdmf+eiW1paioeHB8XFxQwdOrTe1vbayuQ//PAD3377Lbt37+bw4cPA6w188ODBtG/fXq7TTPI8lMlklJWVUVVVJRwEpCDgfe/l3LlztG/fnj59+oifSVpCixYtoqCggHXr1rFq1SpWrVpVrwL/2yAtPAYGBmhpaaGmpsbixYu5evUqrq6ueHl5CYNtHR0d0Vb/T2x+0mcGBwfTsGFDvvzyS7kFtLq6Gl1dXY4cOYKlpSU9evQQQaP03DQ0NEhJSUFBQQE1NTXB4+jYsSMXLlygurr6veyPXr58CcDu3bu5dOkSdnZ2FBYW1rEtkjh5nTp1+tvH468gKCgIbW1tuTmjrq6Ot7c3gYGBpKamvnfp9cWLFzx69IgJEybQunVr4P+siKTxf/r0KStXrqRFixbMmzePR48eMWTIENEIUF5eztdff/2n70eaGz179kRTU5Ndu3Zx5MgRSkpKqKioYMyYMSJg/E9lLiUvzf379zNixAiqq6uRyWRMnjyZzp07A68PaLm5uXWsyv4snj17xqtXr+jXrx+3b9+mR48ebN++nR07dtCiRQuaN2/OuXPnWLFiBT///HOdBiIJv/76K9ra2rRq1YpNmzbRsGFDioqKuHv3LllZWSgrK+Pv70/Tpk35+uuvxcGjvrFNSEjgxYsXdOzYUe6A06xZM5o1a0ZNTQ3FxcVUV1ezatUqzp07JwJKbW1tVFVVcXBwoFevXkLQ1tnZWVSA/u4DoBQ85ebmkpWVhZGREXp6eqJZS11dXfAlPxRSN+6mTZs4ffo07u7uFBYWcufOHbKzs6msrATgu+++++Bs4Ifg38DsP4StW7cSGRmJtbU1Hh4eIgKXIm+JHwTUEdZ7G5o2bSq69978u9pZlxMnTlBZWUmbNm3+prv570K6N11dXby8vPj111/rdE9VVFTw5MkToXivoaGBtrY2X3/9NcHBwTx58oTc3Fx8fX3p3r17vYuHFCz8lRJjRUWFnNxB7c+uqqqiSZMmuLm5UVxczPbt2xk8eLDYPD8EtUnAY8eOxc7OjoCAAC5evMjevXupqalBR0cHGxsbfvrpp3+EZC2NYWZmJj169JCToqh9EHn+/DkHDhygWbNmQqxXyhL36NGDBQsW8PDhQ6FDJJPJqKysFPpFte2PKioqKC4uJiMjg9jYWMLCwrh06RKOjo7cunWL5ORkQkJCePbsGSkpKeTm5jJr1iysrKxwcHAgMTERZWXl/xi36X2RmppKXl4ee/fupVevXmKjk3ioH7LZPX36lJKSEjw9PcUaIVn0SNZtkyZNokePHly/fl0EcV999RXwmsd548YNpkyZ8pe4oSdPnsTc3JzGjRuzbds2kpOTKSgowMbG5h/xo3wbqqur+f3339HT06Nz5840bdqUlJQUlJWVsba2lhOZfvHiBWZmZnKyM38F2dnZAJw6dQoXFxc6dOjAmTNnMDU1pU2bNpw6dYqYmBiqq6s5cuQIixcvrvMZVVVVDBkyhN9++w19fX00NTXp0aMHioqK2Nvb8/HHH+Pj48OrV69Yv369aIh6G54+fcqxY8fw8vKiuLiYs2fPYmlpiaOjI5aWlhgZGYns0Ndff80XX3xBZWUlioqKWFhYfLD/5F+FtK9duHCBw4cPY2trKyyTYmNjUVRU5MWLF3JeoX8EqWGttracr68vS5YsQVlZmczMTMrLy8W+U1sC6Z/Av4HZfwDV1dXC+iM6Oprr169z//59NDU1MTIywtnZGWtra1EXNzMz+8uO9QoKCmzbto2goCBu3brF8OHD6xU6/f8jpMBsw4YN7Nq1C3jtPyqZRDs5OVFTUyPkBBo0aICHhwdeXl54eHjg5+cnysb/NFRUVBg4cCBbtmzh2bNnQihSV1cXmUxGaGgobm5uTJgwQeig/ZnArHa2UBKZrKqqIi8vj6ysLFJTU4mPjyc/P/8fJa1K4qTPnj0TP3uzNDt58mSGDBnCs2fPREZI+vfOnTvj7e3NwoULCQkJoWHDhqSmpnLq1CmRIWrZsqVc2V76jjftj/T09DA3N8fHx0cIZIaGhgpZjfj4eMzNzRk/fvyfEpf9JzFgwACqqqp4+vQp8+bNo6ysDBMTE+HPd+fOHVq0aIGRkZFcafZNVFVVicPB9u3bOXToEBYWFnh7e2NlZUV1dTXa2tpMmDABeO21amhoKJdB9PDw4OzZswQEBIhM0ociMzOTLVu2kJ6ejqKiothMPTw8KC0tRVFR8YM6kf8KUlJSWL9+PTk5ORgbG+Pq6oqDgwOWlpZUVVVRVVUl5tfEiRP55JNPPrjL8G2wsrJCQUGBxMREZs+eLSQY2rZty5o1a7C3t2fChAlCrmTEiBF1bPmUlZX57LPPKC0t5fr16+Tn56Ours748eMZPHiweL99fX05ePAgx44dk6NRvImWLVvSsGFDzM3NuXjxIleuXBE+l+bm5lhbW2NsbIy1tTVt27atk8Wr3Z1eu+Hqn4aXlxfp6enioFfb+u6bb74RDWc+Pj5/eLh+s2GtRYsWnD9/Hnt7ezFf/5NQkH2ItPi/+Fvw8uVLFixYQEREBI0aNSIxMZGcnBwUFRUxNzenW7dugiT+Z1FTU8O0adOIi4ujbdu2zJgx42/jSfyvICcnB39/f2EUHRkZSUZGBmVlZchkMubOnUtmZiYRERE8e/aMsrIydHR0MDc3x9HRETs7O+zt7WnVqtU/2qafnp4umhR++uknPD09iYyMZNq0aXTr1o2vvvqKlJQUpk6dipaWFgcPHvyPnT7/TtQWEZ0xYwbTp08X5P7ayMzMZMiQIfj4+DBt2jSePn2Kvr6+aBTIzs5m7dq1PHz4EJlMJsRNMzIysLCw4LvvvsPQ0PC9VNklLuebXbL/hP/h343y8nKK/7/27jswyip7+Pg3yaT3RnoHAoTQWwABAalxxcVKk6L07griT8oKlkUXdxUFBbEBKgqiCFJEAVFAgqGGJCSBkN4mvcxkMvP+wTvPJlIEIZkEzucfzTTutOc5c++555SXU1hYSGpqKufPnyc5OZns7GzKy8uBK0u/QUFBLFiw4LrBw4ULF/jiiy/Izs6mpKSEnJwcysrKlMDd0tKSUaNGER4ezpo1awgJCeHVV19VSu7s3LmTpUuXsnLlytta8i0tLeXs2bOkpKSQmJjI5cuXOXfuHCUlJfTr14+1a9c22Of+4sWLnD59mt9//53Tp0+Tnp5OaWkpTk5OjBs3jpkzZ9bLZyQxMZEnn3ySsrIyfvzxR3744QdWrlyJp6cnWq2Wb775BpVKxZw5czh27BhLliy5bkkMo9LSUsaNG0dgYCD//e9/lXFnZ2cza9YsXF1def/992/q+6LT6UhLS+PChQucPn2auLg4MjIyKC0txd7enjfeeIP27dvf1MaThpafn09GRgbnzp3jyJEjnD17lry8PGVT0fX6TqekpPDiiy/i7e1Nq1at6NSpE1ZWVsydO5dOnTqxaNGiOt+thviMyoxZA9Hr9eh0OmXbcVZWFs8995zSdqmyspLXX3+dzz///Lp5BbfC3NycRYsWKdXg70Zubm7KLKBGo0Gj0SiFevPz85WWJnDlF9T333/PyJEjqaysJCUlhd27d5Oens6cOXOYPHlyvY3Ty8uLZcuW8Y9//IMZM2awYMEChg8fzkcffYROpwOuLHEYZ5vg1r/8tctNfPLJJyQmJhIYGEh4eDh+fn6Ym5uj0Wiu2ej7TjHWTRoyZAgjR47krbfewtnZmccffxwLCwvlxFBRUYG9vT06ne6aGwXc3d155ZVXyMzMJDMzEzs7O4KDg9m3b98ttz+qvYT6x8uh4ZZf/gpra2usra1xc3MjLCyMvn37UlxcTFZWFpcvXyY9PZ3s7GysrKxumIjcokWLOktiubm5nD9/XlnSj4mJUbpjwJWl4tqzqmq1mrKystsutOro6EhUVBQ9evSgoqICS0tLpSr9448/DjRcfpkxgfyhhx5SLvviiy9Yt26dMjtys7vjb5Zer1eWL7/77jvmzZtHUlISkZGRxMbGMm7cODw9PZWZbQcHB3799VeeeOKJq8Zh/C5VV1fj6OjImDFjWLZsGe+//z6TJk1SWgqlpaUpKSzXm4M5f/481dXVeHl54ezsrLw2tZubq9VqUlNTlbITjeE7Y1x+NH7HPTw88PDwoH379owaNYrq6mouXryIWq2+4YyXpaUl4eHhxMfHc/LkSf7zn/8oNdwyMzMpKSlh6NChRERE0LJlywZ57hKYNRBzc3Ply3X8+HHs7e2VHJyqqipsbW3p2bMne/fuveHSxK0wroM35pPP7bh48SJbtmyhZ8+e3HfffVhbW5OQkEBxcTFDhw5VugJYWVmRmZlJUFAQo0aNwtfXV6lfpFKpqKmpqddxGgwGOnTowLvvvsvSpUt59tln+fjjj5UWVZWVlWzevJnc3FzlIHqrJyhjHsnmzZv57LPPaNOmDRcuXGD//v2UlJQomxeWLFlCWFhYvX0mjONeuHAhJSUlrFy5kpKSEkaNGqXUUNq/fz8XL17kkUceYevWrVdtFDDOcvn6+rJ37178/f0JDw+vl/ZHTel7YWFhoXTzMO4aBJRdaNdjzJ0xzhoaWygZjz8//fQTr732Gjk5OfTu3ZsRI0Yor3NFRQU//vijknP0V1VVVSkbOszMzJQNLoGBgWRmZiq5bqbk6OiIXq+/Zo28O8H4eJMmTWL//v2kp6fTvHlzunXrxqlTp5R+rr/++isZGRn4+PiQmZmJhYXFVbN3xnOJpaUlNTU1jBw5kuTkZNatW0dCQgIeHh5s376doKAghg4det3nk5eXx//93/8RFxcHXPkx4OnpSUhICK1ataJ169aEh4ffdIvAhnStosbGY4e5uTmWlpa0bNnyTx8nICCA5557joqKCkpLSykpKSEjI0PpOHD+/Hlee+01SktLcXR0/EtlQG6VBGYNqHZ146KiIqqqqgCUJUa9Xq805b4TrlXotKkzfuni4+NZsGCBsizSqlUrXFxc+Omnn5QZGF9fX+WEpVKp0Ov1Sh5f7RNZfb8+xvYpLVu25LPPPmPXrl1s3bqVTz/9FK1WS3FxMdXV1Tz//PNKKY5b/aVurM4dFxdHy5YtWbVqFc2aNVOKqhoMBtRqtdK1oL5nJpycnFi0aBEuLi68/fbbfP7557Ro0YKKigpOnDjBAw88wODBg1m7du0NNwocOXKEM2fOKInj4n+Fk41LSX+WovDHz3ftBt6nT58mOjqaPXv2UFlZiYWFhfJZysvLY/ny5Rw/fpwZM2bc1phXrVqFhYUF999/v9K319zcnDNnzlBYWKjM6tfX57J2/a5//vOf2NjY0KNHD/z9/XFycsLT0xO1Wk1mZma9d01p06YNTz/9NG+//TZhYWFs3rxZCdDWrl3Lf/7zH9q3b49Wq1WW0GrP3p06dQpLS0t8fHyUxt5wJR/Ox8eHXbt2ERsbqyzDGWeLrnWcMzMzY+DAgTzwwAM4OztTVlZGbm4uly5dYu/evWzcuJHKyko8PT159NFHmT17dr2+NrfrejPkf8ZYjNbDw4OysjLat2+PTqejsrKSiooKSkpKyM7OJikp6ar6kPVBArMGZDzoPPnkk3z55ZesXbuWSZMm0aJFC7RaLR999BEODg53rAhrY1r/v1OMB9hDhw6Rk5PD7NmzOXHiBF9//TWTJ0/m/vvvZ/v27fzyyy+MHDlSWcIzFh60s7MzSX6RMTHWzMyMoUOH0rVrV5KSkkhJScHc3Jxu3boRHBz8lw4qtct89O3bl9WrVyszhbVz52pP5zfE8/f19WX58uX069ePPXv2cPHiRaytrZk1axZjxoxBpVL96UaBGTNmXLVR4F53u7k9xhP0gQMHeO+993jooYcwGAxKsGQM3JKTkzlx4gRjx45lypQpf/nf0+l0FBcXc/ToUT7++GMsLS1xd3fHxcWFzMxMunTpUu8nO+PrVVVVRVVVFQcPHmTfvn14eHjg7OyMVqvl9OnTtGnTRslFqs/vyKRJkygvL1dSV2bOnIm/vz/5+fn07t2bnj178s477yizXUbp6emMHz8eOzs7mjdvTqdOnejZsydt27bFxcWFsWPHMnbs2Jseh4eHB9OnT1f+Nlb012q1mJmZcfr0adauXctvv/2mFKa+mVy1pmzKlCmMGDGCkSNH4ujoiKOjI15eXrRo0YL77rvvpuuM3g4JzEzA29ubJUuW8PbbbzN37lzs7OzIyMigqqqKVatW1ftW3LtBQkICTk5OPPnkkyQnJ5OamgpcKU9RU1NDeXm5cgKysLCoU6riTueO3Kza7VE8PT3x9PS8rTINWVlZPPvsszRr1oygoKA6Sw6rVq1i7ty5hIaGKq9DQx9QjUHWgAEDGDBggLKk6ubmplz32GOPMXfuXNasWcO0adOuOhn6+Pjg6+vLgQMHiI6ObhJJ+02BRqMhPz8fDw8PHB0d6+ykM/63R48e/PLLL7f9b6lUKv71r3+Rk5NDVlYWmZmZpKenk5+fj62tLaNGjbrhUuztysjIID09nY4dO2JjY8OSJUuU0ipJSUkUFhZibm7OxIkTefDBB+v982UsnbNw4ULGjx8PoPyAevHFF9m0aRP//ve/CQsLUzZbGMfk7+/PBx98oBS//vrrr1mzZg12dnZ4eXnRqlUr2rVrR3BwMI6OjjRv3vyGVfBrL/0ZV1eMuY3nzp3j3XffJTY2loULF/Lkk08CTWv5/2ZVVVVRXl6OTqfjxIkT9O7d+7rPsyGOPxKYmciQIUNo06YNBw4cIDs7G09PT7p3716nCbO4Wu2ivMZt3QMGDODDDz9Eo9FQVFREWVkZarWaM2fO4Ovri5OTE3q9HhsbGyoqKu5YDt/tMiaY/tUDnaWlJZGRkSQkJHD69Gk++OADJSE2PT2dzMxMHn74YSVfpKEb2xsPYLXrztX++1Y3CtS+r7g9RUVFnDt3TmmLVPvHyrlz54iLi2PQoEF1esXeiu3btwMouTg5OTls3LhRWbJvCMbPyu+//86qVat46qmnGD9+PLa2trRp0+aqY61Op0OlUtX7Z6z2YxsDMmMeoIWFBefOnSMiIoLnnntOKQxb+xhRu37lkSNHePnllykpKaF169ZkZmZy5MgRpb3VhAkTWLhw4XVzSq+19KfT6fjwww9577338PDw4JNPPlEKPd+N37/Tp08zd+5cZRbX0tKSpKQkDh8+jLW1NS4uLjg5OeHq6lqvPyBqk8DMBC5dukReXh5du3Zl3LhxVFdXk5OTo+T/iD83evRotm7dyoQJE3jiiSc4f/48cXFxfPLJJ9jZ2fHpp5+ybds2QkJCaNOmDbGxsWi1Wo4cOULXrl1vuUhnfbjdf9/Dw4NFixYpf6vVai5dusTly5dJTk7m999/55133qGkpARzc3Ol719D++OBvPbMIdzcRoGRI0c27KDvcjU1NXh6eiq77Govzxw8eJB3332XIUOG/KXH3rNnDy+99BLjxo1TLrt06RL79u3j0qVLHDx4kOnTpzN8+PB6/Q4aP1+RkZF06dKFf/3rX5w4cYJFixYpLcG0Wi0qlQpzc3Ol+G59Bh5qtZqvvvoKV1dXwsLC8PPzw8PDo05wtGzZMsrLy29Yb9AYRH722WdUVFSwatUqOnXqRG5uLqWlpSxevBhLS0tlt+vNOnHiBG+88Qbx8fE88sgjPPfcc3WCkbstKIMrfVPHjh1LUlKSUqJn586d7Ny5U8k/dHd3JygoiJEjR95S4dq/SuqYNRDjL5Y9e/awYcMGsrOzefHFF3nggQc4c+YML7zwAn/7299McuJsqtLS0vjXv/5FRkYG58+fx9XVFZ1Ox6uvvkqzZs04efIkMTExJCQkkJubS2VlJdbW1rRs2ZKOHTvSq1cvevfu3aTzJUpLSzl9+jQajYaIiIir6rFVV1eTnZ2tzB526NChUeaIZGZmsmbNGrZt26YEDLU3Crzwwgs33YJI3By1Wq30NTTOhGi1WlasWMGBAwc4dOjQX3rcMWPGUFhYyJo1a5S8xsOHDzNr1iwGDhzIyZMnKSws5JVXXqlTkqG+rVu3jrVr16JSqZg0aRLjxo1r8NqO8fHxzJo1i/z8fDQaDY6OjoSFhREVFUXfvn0JDw+/qVZCxvPJ8OHD8fHxYdWqVcqPGYC1a9fywQcf8Omnn95UO6nExETWr1/Prl276NKlC1OnTqVHjx537Y7+61m0aBEXLlxgyZIlWFlZcfLkSZKSkkhOTiY5OZkpU6b8aV25O0ECswZi/IA/8cQTlJaW4uvri7W1NcuWLcPDw4OJEydSU1PDf//73xvmBAiUvm1OTk5otVpOnTpFXFwc1dXV9OvX77oNqXNycjh+/DhHjx7l1KlT5Ofn8913392xqt4NrbCwkKVLl/LDDz9gbm6utGox/lpuissO+/fvr7NRICoqijFjxvzlJTXxPykpKXzxxRcUFxcTEBBA27ZtCQwMxNbWFjc3N6ysrMjNzWX27NlUV1ezdevWWw7i9Xo9Xbp04e9//3ud2mmHDh1i8uTJfPXVV7i4uPD0009jMBj4+OOP6323be3gIi0tjZdffpnY2Fiio6MZNWpUvdX1ux6tVsvFixfJzs4mLi6O2NhYzp49i06nY/DgwUyfPh0fH5+bCormzZvHuXPn2Lt3b53L33rrLd577z0OHDigLFdfS0JCAtu2beOLL77Az8+PGTNmMHDgQKysrBrlD7j6YnytZ82ahaenJ88991ydvGQj40xlfZOlzAZi/ILFxcUxevRoxo4dy/Dhw5WmqGFhYezcuVPJOxJXM355fvjhB9avX4+/vz9t27alTZs29OnTp057mtp9z4xJrV5eXkRHRxMdHU1FRQV6vf62+mCaklar5ZVXXmHv3r28+OKLdOrUiT179vD+++/TsmVLxowZ06SCshttFBC3r6KiggkTJqDT6QgODubs2bN89tlnqNVqDAYD3t7e7NmzB71ej729vVL/6VZ/t5eXlxMeHk5sbGydy40nuerqavz9/fm///s/nnnmGX7++WelmXhDCAgI4OWXX2bq1Kls2rRJad7erl27BvshY2VlRXh4OOHh4fTu3Zvi4mKSk5PZvXs327Zt4+jRo7z99ts3NdP1xBNP8NRTTzF//nxGjRqFh4cHKSkpbNq0iQ4dOtwwKDNuMqioqKBbt25MnDiR1q1bo9PpqKmpuWZgcrcynp8XL16s5JkZ83VrB2INEZSBBGYNKi8vDzs7O8rKyvD19aVly5YcPnyYkSNHUl1dTU1NjZyIbsD45fHz86Njx44kJiby7bffsnXrViwtLbGxscHT05M5c+b8ae/DxrIB4K9KTEzk+++/Z8KECYwZMwa40iMzMTGRzz77TLmsqfizjQLirzG+fpcvX6agoIBZs2bxwAMPkJqaqhxzDAYDzs7OWFlZ4e7uzsyZM5X8pludMXF0dGTs2LHMnz+flStXsmDBAuB/TdNPnTpFx44dadOmDT4+Phw6dIhHH320Xt9nc3NzqqqqSE5OZufOnezZsweNRkO/fv3IyMhg/PjxLF++nOHDhzf456120eCuXbvy5JNP8tRTT7Fp0yYWL178p8nm3bt3580331RamNna2pKfn0/z5s2VGcsbPaeWLVtSUVHBmTNnmD59Oo6Ojkox4ZYtWxIaGqq0SrsXODg4UFZWhpubm/KDPikpCScnpwbr5QoSmDUod3d3HnroIT7++GOioqJo1aoVP//8M4MGDeLQoUO33bj8XtGlSxe6dOlCWVkZ6enppKSkKLu+gHtiKfjUqVM4ODjUqe1lY2NDx44dOXnyJFlZWU0yJ+t6GwXEX2N8/dzd3WnVqhVnz57lq6++orS0lODgYFq2bEmbNm3w8vIiLy8PT09POnbseNX9b8WwYcM4ffo0GzZsoKamhunTp+Pv788TTzyh5HQVFBTg4OCgBH53OiAyPl5ZWRm//vorn332GUeOHMHJyYn+/fszcOBA+vXrR2FhIXPnzuXZZ5+luLiYUaNG1Wtwdr3HNs7wN2/enDFjxrBlyxY0Gs2fBmZ6vZ6hQ4fSvn17YmNjuXDhAv7+/gwYMEAJpq73XB599FF69eqlNG7PyspSCnYnJyfzyy+/UFJSgkqlYvv27UpnjruN8T3Jzc3lv//9L1u3buXhhx/m1Vdfpaqqim3btik5eA0VuEtg1oDMzc2ZNGkSarWa9evXo9VqycnJUQoCTpw40cQjbFocHBxo1aqVMuWfmppKUlJSg/6yMZWsrCyKior48MMPGTZsGC1atCAgIICqqqpGseNUNA6185R69erFxo0b6d+/P35+fqSnp3Pq1Cl27dpFWVkZtra2+Pr6Eh4eTufOnWnfvj0RERG3fCIyGAw8//zz2Nra8uGHH3Lx4kWmTJnCiy++qIwlISGBjIyMetttazyBrlixgu3btxMcHMzixYsZOnRonWr5np6ebNiwgW+//VbJTa3Pk+8fH7d26oqx9ZKrqyslJSXX7X9qHF9aWhonTpxQjoG1d5pWVFT86XOxsrIiODhY+btVq1bcf//9VFdXo9FoKCkpITU1lbKysru23zL8r1TMrl27+OGHH+jbty95eXkcOXKEqKgo/Pz8+PLLLzl27Bjdu3dvkDFJYNYAan85mjVrxqJFi/j22285cuQIlZWVBAcH89RTTym1YsTVjK9hcXEx6enphIeHX7XeX1FRQUZGxk3tamrq/v73v6PT6Th+/DgLFy6kqqoKT09P8vPzcXV15dChQ/To0aNO3p249xiPO8uXL1cSxHfs2EG/fv0YPHgwY8eOxcbGhsLCQpKTk4mLi+P8+fMcOnSIsrIyOnXqxObNm//Sv/n0008TFBTExx9/zIQJE/D39ycgIABzc3MOHTpEx44duf/++4H660t533330blzZx5++OE6x4vatfSsra155JFHlHy6+vpRo1arycvLU5YuLSwsrvq3cnJyOHTokFJj7UYJ+P/617/Yv3+/Esz5+fnh7e2NRqMhIyODd955509nua4VuFlaWmJpaYmDg4MS7N3NjO/78ePH8fDwYPHixbzwwgucOHGCqKgovL29UalUZGRkNNiYJDBrAMYP/j/+8Q+GDBnCwIEDGT9+vFL1uaF2ejRlNTU1qFQqfv/9d6ZNm4anpyft2rXDz8+PwMBAqquriYmJaZA+Zo1BaGgo8+bNo7y8nMLCQlJTUzl//jzJyclkZ2ezceNGNm7ciK2tLUFBQSxYsKDJ7j4Vf53x2PPWW2+RkJBATEwM+/bt4/Lly7z00ktUVlZiY2PDnj176NatGxqNhuLiYrKzs8nOzr6tz4y9vT0jRoyge/fu/PTTT8TExJCWlobBYGDEiBFMnjyZoKCgO/VUr2n48OHA1ZsY/lhL73bbXN2IMfjZu3cvmzdvVgIeHx8f/Pz8aNasGe7u7mg0GtavX09cXBwLFy687uOZmZlRXl7OgQMHePTRRxk6dCjx8fGkp6eTnp7Ozz//zPPPP1+nBduNHuteVzvw1el0eHh4EBYWpgRixu+E5JjdZbRaLRqNhu++++6alf0botp0U2cMXPv27cvatWs5ePAgmZmZnDt3jl9++YX8/HzatGnD5MmTTTzShmNsneLm5kZYWBh9+/aluLiYrKwsLl++THp6OtnZ2VhZWV13WUTcG7RaLeHh4ezZs4ekpCRWrFhBYGAgOTk5lJaW4uLigrm5Oba2ttja2t6xEhYGgwEfHx9GjRrFqFGjKCkpobKy8qp6e/Xldrtr3AnG43pYWBhdunQhOTmZU6dO8csvvyhN6CsrKykuLsbZ2ZkFCxbw4IMPAldvvqi9jFlTU4OPjw9RUVF06dIFS0tLCgsLGTlyJCqV6p4pdXG7jO/Pgw8+yD/+8Q8+//xzHnnkEWbOnElVVRUHDhzAzc2tQbvySGBWD4xfnsTERN566y3c3NywsbFBpVKRmZlJSkoKKpUKJycnHBwcUKlUEpTdQHx8PFu2bKG8vJyoqCglcVetVlNUVIRWq8XOzg5fX997euax9g6viIgI5fKqqqoGayUiGg/jcSgvL0+ZiUlNTcXe3l7JPXNycmL+/PmMGTOGGTNmKPctKyvDYDDcdkBvXC40/r+Tk1OdQqj1rTHlWnbt2pWuXbsqf2dlZXHx4kVSU1PRarUEBwfTqVOnG77mxvOEvb09gYGBnD59Griy/AhXAnA3Nzd+++03xowZc88ViL1Vxl6hFhYWDBkyhFOnTrFy5Ur8/f3JysrihRdeYNeuXUybNq1BKybcu2exemT88pibm1NTU0NsbCyXLl1Cp9OxadMmdu/ejaenJ97e3nh6ehIcHEz//v3rJGKKK2JiYpg9ezY1NTUEBwezc+dOtm3bxtq1a5UgRNRlMBiUk7LxF7m49xhPOHv37mXLli34+PiQk5ODi4sLa9as4cKFC1RVVaFSqbC2tq6TUvHTTz/x7rvv8sEHH9x2npH86LzCuPPSWIbBx8cHHx8fevbsedOPYfxuBwQEEB0dzTvvvMPq1asZN24cDg4OHDp0iIyMDPr27av8mxKYXZ+xV6jxfVm4cCHR0dHs3LmTlJQUMjMzmTZtGnPmzGnQcUlgVo+aN2/OmjVrAHjhhReU4rLl5eWcOXOG9PR04uLi+Pbbb7Gzs5PA7A9ycnJYvHgxjo6OvP/++7i4uPDDDz+wdOlSVq9ezYIFC+r8GhdX1Ge+jGh6jhw5gp+fH3PnzmXmzJn069eP/v37s2bNGgICAvjxxx+xt7evs/R14cIFsrOzm2TJlcbqWgFSRUUFv//+O46OjrRv3/669zUGzbW/28888wwXL15k9erVbNu2DVdXVxITE4mIiOCBBx647r95rzMGYd9//71SYsnHxwd/f39CQ0MJDg7m4YcfpqamBm9vb5OUX5LArB7pdDr0ej1WVlakpKQQFhbGyJEjr/qyGPOARF0nTpwgPT2dZcuWKUnCI0eO5OjRo/z0009K8UoJQoS4mvE4Y25uTmlpqVJCoV27dgwePJiLFy+yZcsWHB0dsba2Vr5HZWVlXL58GRcXF/lu1RNjcJCfn8+///1vQkJCWLVq1XV3Yb7//vuoVCrCw8MJDQ3Fw8MDW1tbVq1axahRozh27Bh5eXn06tWL0aNHKzl8EphdzfiZTktLo6qqCjs7O9LS0oiJiUGtVqPT6XByciI4OJiIiAi6dOnCgAEDGvQcLYFZPaqd77R48WKlybaRhYUFFhYW9d4rrqk6d+4cHh4eV5UR8fX1JTY2lvT0dPz9/e+pnm5C3CzjCah///7s3buXAwcOAFd+CKrVajQaDdnZ2fj6+tYpqVJSUkJaWtp1e86KO6ewsJCCggKGDh163dsUFBSwc+dOkpOTUalU+Pv7061bN7p27UqLFi1o27YtXbp0UW4vbf1uzjPPPMMjjzwCXDkX6/V6KisrycrKIi0tjYMHD7Jp0yY2bdrE9u3bb6pF1p0igVk9ycnJYf369UyYMAFfX19at2593V8vkgdwfVlZWYwfP5527drRvn17Bg4cSEJCAk5OTkpjawnKhLi+QYMGsWXLFr7//nsMBgPr169n69atlJaWYm1tTXV1dZ3jz+XLl8nKyqJ///4mHPW9ISMjg9zcXOWkf60ZSnd3d3bu3ElOTo6yC33btm1s2bIFuFJo28/Pj6CgIJo1a0bv3r3p169fQz6NJsnMzOyqHGVXV1d8fX1p1qwZO3bswNnZmUmTJjX4jxQJzOpJdnY2Fy9eRKPRkJmZyapVq3BxcaFVq1aEhobi5eWFi4sL9vb2EpRdx8yZM2nfvj1nzpxRdmauX7+e0tJS3N3deeONN4iIiCAgIICQkBCZeRTiGuzs7Fi9ejVvvfUWP//8MzqdjsLCQqytrXF0dKSgoID58+fj5+dHSEgIaWlpqFQqoqKiTD30u1btAMzJyUkJzG50LvDy8sLLywtbW1uOHj1KSEgIjz76KBkZGcTHx/Ptt99SVVWFo6Mj/fr1k5WEm6TX65XcPY1Gw759+3j11VextLTkpZdeYvDgwQ0+JjPDHyvviTvCWJfG29ub06dPs2rVKtLS0tBoNNjZ2dGsWTM8PDzw9fVlyJAh0ifzBnQ6HZWVleTl5XHp0iUSExO5dOkSWVlZlJaWUl1djZ+fH2+88QYODg6mHq4QjYZerycxMRF/f3/Mzc2VpH4nJyciIyOxsrLi7NmzZGZmcuHCBVJTUyktLSU6Opro6GilDIO4s2qXMomNjWXQoEF1Lr+W6upqLC0tmTx5Munp6bz77rsEBwej1WqxsrLipZde4vTp07z++uuEhIRIbcybUHsnclxcHOvXr2f37t1ER0czZ84c/Pz8TFIAXgKzBpSWlkZCQgJnzpzhwoULZGZmUl5ezj/+8Q+TROVNWXl5OXl5eWRlZZGRkYFKpWLEiBGmHpYQjYIxPWLXrl3Mnz+fFStWKPk0BoOBvXv3EhYWVmeJRk7kDcP43hgMBrRaLXq9Hq1Wq6RmXI/x/RkzZgyVlZVs2LABZ2dnJXDYunUrS5cu5aOPPqJLly7yfv4J4/uQnZ3Np59+ytatW/Hw8GDevHkMGDAAMF1XHlnKbADGL0hAQAABAQEMHDhQuU6j0ZhwZE1L7dIY9vb22NvbS4kRIa7BeEJeu3Ytffv2VY451dXVqFQqli5dyqBBg3jxxReV3WbG+0jO651nfE3PnDnDW2+9xalTp3B3d8fW1hZ7e3vs7OwwMzNjxIgRDBky5JqPYXx/Bg4cyBtvvEFubi7Ozs5K4HDq1CnMzMyUY6IEZTem0WjYsGEDX3/9NXq9nokTJzJq1Chl1cWUrRIlMGsAe/fu5YMPPqCiooKAgAAlL8re3p7mzZtLcHGT/nigMRZbBNkWLkRtZmZmVFRUkJKSQq9evXBxccFgMChLkz179iQmJuaa95Xv0p1nDMzWrFnDzz//zNChQwkICKCoqIjMzEyKioqwtrZWgoIbBcfDhg1jx44dTJgwgYcffhhvb2/Onj3L119/zWOPPYaHh0dDPrUmadu2bbz77rtkZWXRr18/ZsyYcVXLJVN2kZGlzHpinCVLTU1l6NChtGrVilatWnH58mUyMzMpLi6msrISf39/9u7da+rhCiHuMiUlJcycOZPCwkK2bt2qzIzp9Xrmz59PbGwsBw8elCWvBmB8jadNm0ZOTg5r1qy5ql+oXq+npqbmpvL61Go1//nPfzh69CgVFRXY2Nhw//33M2fOHMmz/RM5OTkMHjyYqqoqANq3b4+fnx8BAQGEhobi7e2Nh4cHrq6uJussIzNm9Sw7OxsbGxsee+wxnnjiCTIzM9FqtVRXV2NtbS3tcoQQ9cLJyYlp06YxdepUnnjiCebPn094eDg//fQTR44cUfJaja2bRP0xBr6DBw9m0aJFSlBgZJwhu5nZSrVajZOTEy+99BIVFRVkZmbi6OjYYI3hmzoPDw8++eQTUlNTKSws5OzZs1y4cIHDhw9TUlKCSqXC3d2d4OBgnnjiiRvWmKsvMmNWzwoLC5k2bRr29vZ88MEHph6OEOIuZ5ydMZ7sjx8/ztKlS8nKysLV1RW1Wk2PHj1YsGABoaGhklNWz4zvR0FBAStXruSbb77B3d2diIgIgoOD8fHxwcXFBRcXFyIiImjWrNlVj2F8jw4ePMj27dvx9vama9euBAQE4OjoSHp6Ounp6fTr188kLYTuBsbisikpKZw7d44TJ07QsWNH5s2b1+BjkcCsnhi/SMeOHWPLli388MMPDBo0iMmTJxMWFiYHQiHEHXe92lUlJSUcOnSIuLg43N3deeihhyQXqYH8cYfs8OHDcXNz4/Lly+Tn51NQUEBhYSEajYYRI0bw2muvXbW8bPx75MiRZGRkYGlpSWFhITU1Ndjb26PX63F1dWXt2rW0aNFClqdvgfG1akx132Qpsx4YcwXMzc3ZtGkTP/74Izqdjh07dhAXF0efPn1o1aoVzZs3v2FHACGEuBUPPfQQ06ZNY/jw4SQmJuLg4ICnpydOTk5KbTLRsIzH9+bNm+Pn50dwcDCzZs1CrVZjbm6OlZUVZmZmlJSUoNVqgatLlxg3c5w/f57Jkyczd+5ccnNzKSwsJC0tjfnz5zN79mxatGih3F7cmkOHDvHpp5+ybNkyAgMDTToWCczqQe1cgbfeeguA1NRUYmJiOHr0KAcOHGDLli2oVCoOHDiAra2tKYcrhLgLlJWVMXToUMLDw6moqGDlypUUFxcTFBRE8+bNCQwMxMPDA3d3d3x9feW400CMQZazszMDBgxg48aN9O/fn4iIiDq3M74fBoPhmj/W8/LysLe3R61WA1dypZo1a0ZoaCjh4eHExMTw0EMP1f8TussYg9iEhAR+//13kyX81yaB2R2WkJDAyy+/THBwMO3btyciIoLmzZsTFBREUFAQI0eOpKioCJ1Oh62trRwchRB3hIODA1OmTEGlUlFaWkqPHj04ffo08fHx/Pzzz8pt3NzcePDBBxk3bpyJR3xvMJ74582bR1paGsXFxUyfPp1+/frRo0cPWrZsSUBAwFX15P7ImFd24MABMjIy8PX1BaCoqAhzc3MyMzOB6y9ni+vTaDSkp6djZ2fXKHa1SmB2h1lZWeHm5sbhw4f55ptv0Gq1eHh40LFjR/r378+AAQMkOVMIUS+MtZccHR15+umnlcuNXUdSUlK4ePFindIZkkpR/wwGA9OnT+fw4cNUVVVRWlrKmTNn+OWXX6ipqaFZs2Zs3LjxhqUyrK2tGT16NLNnz2b27NlMmTIFNzc3tm/fTmJiInPmzGnAZ3R3MM5mlpaWkpqair+/P2D64FaS/+tBUVERubm55ObmcvHiReLi4vj999/Jzc2lW7duzJgxQ3pjCiHqTXV1NcnJydjY2EgB60ampqaGmpoa8vLySExMJDMzEy8vrzodYa7FGEQcPHiQN954gwsXLgBXArZHH32UZ555Bi8vL0n8vw6NRoNer8fGxkZ5fYyvlVqt5s0338Tb25sZM2YofUlNRQKzBmAwGMjOzubw4cOsXbsWCwsLVq9eTcuWLU09NCHEXcR4olm3bh2ff/45WVlZmJmZ4enpSUBAAG5ubgQFBTFp0qQ/7c0obp/x/cjIyGDr1q2Ul5dz//334+bmhrOzM2ZmZmi1WpycnHBycvrTxzt16pRS/LSsrIyamhoMBoOyrCmu76233iI7O5vIyEgiIyMJCwu7KpWoqqqqUdQWlcCsntTu61hbXFwcTz/9NP3792fx4sVYW1ubYnhCiLtYREQEHTt25PHHH6eoqIjU1FRycnJQq9WUlZXx0Ucf4erqauph3vWM/RZXrVrFp59+Sk1NjRKI+fv7k5+fT25uLs899xyTJk267tJyWVkZr732GkePHsXS0hJra2vc3NxwcHDA3t6eVq1a8dRTT5ngGTYdK1as4McffyQ3NxeAgIAAoqKiiIiIoG3btoSGhmJpaWny2TKQHLN6ca2pZONlbdq0YfTo0Xz55ZdKnocQQtwpRUVFtGrVCh8fHx588EFqamqorq5Gp9NhZWUlx50GZDwPHDp0iHbt2vHmm29SWVnJqVOnKCws5K233mLSpEk88cQTdW5vZAzUTp06xVdffcXw4cNp3bo1GRkZFBYWUlxcTHp6+lW3F1d78cUXef7558nKyiIhIYHNmzezefNmzM3N0ev1mJmZ4eXlRUhICGFhYSxatMhkeWYSmNWDa63vGwMzrVarfHEkD0AIcac5OzszaNAgNmzYwJEjR4iKiqpzgpEcpIZjfN3NzMzQaDTKrlg/Pz/gytLkqVOnqKmpUW5Xm/FvrVaLra0t999/v1KLTqvVUlpaisFgUHYSSlB2fcagNSAgAI1GQ2ZmJr169WLatGmUl5eTnp7Od999x5EjR/Dz8zNp8r+8i3eAcdmyoKCA+Ph4kpOTUavVVFZWKtcZvzBJSUns37+fbt26mWy8Qoi7j/HkvnPnTvbt20dxcTHTpk1jw4YN5OXlXffkL+qXXq+nX79+nD59mkuXLtW5ztHRkYSEhOvml5mZmWEwGLj//vsZMmQIW7duJTU1FbhSAcDd3R0PD49GkRfV2BlnxgB+++03MjMzmTBhAl26dKFPnz6MHj2a6dOn4+XlRa9evUw6Vpkxu4PeeOMNtm/fjo+PDwEBAQQHBxMaGoqnpyd6vZ709HS2bduGSqXi0UcfNfVwhRB3EeMvfCcnJwIDAzE3NyclJYWVK1fy8ccfExoaSlBQEE8//bRSFkDUP3Nzc6Kjo/niiy+YOnUqs2fPJiwsTPmR3qFDB+Day5DGyxYsWMDPP/9MYWEhL7zwAi+++CKtW7c2wbNp2oyvb2FhIZaWlsoGmJqaGlQqFc7Ozuh0OuLj403SvNxIArM7wPgLdNGiRfTp04e4uDjOnz/P4cOH2bZtG9XV1dja2mJjY0NISAjPPvssnTt3NvGohRB3i4qKCuzs7ADo06cPffr0AaC8vJyzZ88SExNDYmIi8fHxaDQaQJY0G4LxNQ4LC+ODDz5g0aJFLFq0CCcnJ2pqaggODmbixInXvb8xkOjatSvm5uZkZ2cTHx/Pww8/jI+PD8HBwbRq1Yp58+ZJ7uBNML6eAwYMYP369ezYsYPAwEBsbGxQqVQcO3aMwsJC2rRpY9Jxyq7MelZWVkZhYSE5OTmYm5vTqVMnUw9JCHEXKSoqYt68ecydO5f27duTmZmJubk5zs7O0lnEhIyzXUeOHMFgMBAZGYmjoyPp6ekkJydTU1NDly5drrmMqdVq0Wg0ODo6KpeVlZVRVlZGeno6KSkpxMXFkZOTg4uLC6+++mpDPrUmz2AwsH79ej7++GPatm1Lhw4dSEhI4Pvvv2fYsGEsWbLEpIXgJTBrYPIrVQhxJ6WmpvLee+8xffp0DAYDM2fOxMnJiXbt2hEREUFQUBAuLi7Y29vj5OQkCeINbMmSJezatQsbGxsCAwMJDw8nPDyc0NBQ3N3dCQ0Nvarg6Q8//MCxY8eYNWvWdfPPKioqlLpbxtlScWu2b9/Otm3bSEhIwNHRkcGDBzNu3Di8vLxMOi4JzBrI9eqaCSHEnaJWq9m0aROxsbEkJiZSUFCAhYUFbm5ueHt7M378eIYNG2bqYd5TLl68SGxsLBcuXCAjI4Ps7GyKi4vJyMggLCyMTZs2XdWf8euvv+a3335j+fLlfPHFF7z//vtERkbSqVMnOnXqRIsWLbC3tzfRM7o7pKWl4ebmpryOxppzYPoJFAnMhBCiCbveSUSv15OWlkZSUhKJiYkkJCTQt29fHn74YZP3ArxXVVZWUlRURFJSEq+88grdu3dn2bJlN7xPQkICX331FWfOnCE1NZXCwkLMzc1xc3MjICCApUuX0qpVq4Z5Ak2Y8TMfExPDe++9R0pKCs7Ozvj7+9OsWTPlOzRo0CC6du1q0rFK8r8QQjRh1/tlr9frCQoKIigoiAEDBtS5ToIy07C1tcXW1hZ7e3u8vLwoKysDrt6RWfvv8PBw/u///g+9Xk9ycjIZGRlkZmaSlpZGcXGxMuNj6lmexs44B/X5559z9uxZhg8fjlar5cKFC0rfUTs7O6Kiokw5TEACMyGEuGv8+uuvHD16FAsLC6ysrDAYDEopAC8vL6Kjo2X3XgMwzs7s2rWLhIQE+vXrR9u2bZVWP9nZ2Vy6dEkpW/LHwMz4/zU1NXz33XdcvnyZTp060atXL1q0aAFc2SBgYWFRp4ituD7jMmVNTQ1WVla8+OKLda4vKCiguLjY5PllIIGZEELcFdRqNQsWLKCgoAAfHx/KysrQ6/U4ODhgYWFBYGAgf//73009zHuCMVgqKCjgyy+/5JNPPsHGxgYnJye8vLzIzs5Go9HQr18/4Oqgyjj7df78eRYvXkxoaCilpaX06tVLCeIkwP5rnn32WcaPH897773HhAkTlNfR3d0dd3d3E4/uCgnMhBCiCTOexBMTE8nPz2fatGnMmTMHgKqqKjIyMlCr1ZIsbgJjx46lR48enDx5kqKiInJzcykpKcHd3Z2BAwdy3333AVcvLRvf06SkJPz8/Jg3bx4BAQGAzIzdjry8PJYsWUJOTg5vv/02VlZWREdH4+npaeqh1SGBmRBCNGHGE3VQUBAdOnRAp9MBV5bHbGxsCAsLIywszJRDvGfk5uYSExNTZ+drUVERarWayZMnKz0zra2tb/g4xvfUz88POzs7XF1dCQ0NrXOduHU1NTWEhIRgbm5OamoqK1euZMuWLbRs2RIXFxd69uzJ4MGDTT1MCcyEEKIpMy5tGWfGtm7dSkBAAK1bt64zE+Pm5kazZs2kjlk9ycvLY9myZcTHx9OtWzc8PDxQq9V8+umn7N27l88//5xZs2Ypy8k3StY3Xu7i4kJVVRXr169n4cKFuLm5YWNjI8HZX+Tt7c2CBQtQq9VkZWWRmJjImTNnuHz5Mjk5OURGRpp6iICUyxBCiCbNGJg99thjFBQU4OzsTEZGBqWlpQBYW1vj6upKmzZteOGFF/D19TXxiO9On332Gf/+97+ZPn260mYpOzubRYsWkZycjIuLC4mJicyfP59nnnnmusGVWq3G1dUVMzMz/va3v5GYmAhAREQEERERBAcH4+fnR/PmzesUpxV/rqysjPj4eEJCQurkk+n1empqajAzM1M2CZiS6UcghBDiLzPOgFlZWVFdXc3bb7+NSqWioqKCiooKsrOzSU5OJicn56pCpuLO+fXXX2nWrBn333+/cplerycjI4MRI0Ywb948pkyZwn//+18iIyOvWZYhOzub119/nalTp9KiRQs2btxISkoK586d49ixYxw7doxt27ah0+lo3bo1X3/9dUM+xSbLODv55ptv8t133+Hk5ETLli1p3rw5bm5uXL58maSkJF577TV8fHxMPVwJzIQQ4m7wyiuv8OyzzxITE8NDDz2kXB4REXFVHTNx5/n6+nL06FGlJIZOp8PFxYXKykosLS0xMzNj+fLlREdH8+2339K1a9erKs3/9ttv7Ny5k6FDh9KiRQucnJzo0KEDHTp0YPTo0cq/lZGRQVZWVp37iuszMzOjoqKCrVu30rt3b8LDwzl9+jS7d+9GrVZTWlrK+PHjG82uTEk2EEKIJkqv1wPwyy+/MHnyZC5cuMDixYv58ccfqaioqHPbmpoaUwzxnvHII48AsHz5cuBK3Sw7OzsMBgMXLlxAo9Hg5eVFjx49OHr0KMXFxcp9jRlF58+fp1mzZnh7ewNX3l+9Xo9Op0On0ynvoZ+fH126dJGg7CYYX9vU1FSqqqro3r07s2bNYt26dezZs4fdu3fj5uZGREREoylBIoGZEEI0UcZlTHd3d8LCwmjdujX+/v7MmjWL7t27Ex0dzcSJEzl06JBU+69nLVq04Pnnn+fgwYPMnj2bgoICAEaOHIler8fa2hqtVouXl5dSMsPIGDycOXOGwMDAOoVn4Uo5DZVKpbyH0nv55tVuEO/s7ExKSkqd6ysqKmjWrBlHjhwxxfCuSZYyhRCiiQsPD+fll1+msrISa2tr1Go1x48f5+TJk5SVlSnLa9Ijs34YZ65GjhyJVqvl1VdfJTc3l0mTJvHUU08p5TF0Op0SfMH/Nm4YA+xLly4RFBREVlYWLi4u101El4Ds1uj1etq0aUPv3r3ZsmULXbt2pU+fPjg4OHDp0iXUajVubm6mHqZCdmUKIcRdoLi4mAsXLqBSqQgMDMTNzY2Kigql+r+oH7WXE43/f+jQId5//31SUlJo0aIFrVu3xsbGht9++03ZmTlq1Kg6gbJGo6F9+/bY2Ngol9na2hIYGEhISAgtWrQgJCQEV1dX2rVrZ7Ln25RlZmYyb948kpKS6Nu3L66urvzwww9YWFjw73//m44dO5p6iIAEZkII0aTV1NTw+eefs3HjRkpLSzE3N8fOzo777ruP5557rtHkzdzNfv31V8LCwur0WUxLS2P37t38+OOPxMfHYzAYCAkJ4fHHH2fEiBHY2NjUeYyzZ8/yyCOP8NhjjxEaGkpxcTElJSVKza3MzEzUajU6nY7IyEi+/PLLhn6aTUpGRgYGgwEnJydsbW2VWeO0tDS++eYbjhw5QlZWFmFhYcyaNYvIyMhGMxMpgZkQQjRBxtmZ+Ph4Hn30UVq3bs1jjz2GXq8nPj6ebdu20b59e1avXo2jo6Oph3tXmzhxIg4ODrzyyis4ODhcc8k4JyeHmpqaq+rIGd/HzZs38+abb7JhwwYiIyPrJP3r9XqqqqooKCggOzsbMzMz+vTpc1Xzc3FFeno6I0eOxM3NTZltbNGiBQEBAQQHB+Ps7GzqId6Q5JgJIUQTpNfrsbCw4MyZM6hUKubNm1enNlaXLl34xz/+wQ8//MDDDz9swpHe/caMGcPcuXN58803Wbx4sRKU6fV6DAYDFhYWymxadXW1MnsD/wvMjh07hoeHhxI0GBuVG2c8HRwc8PDwIDw8XLmvBGXX5unpydKlSzl58iTnz5/nq6++orCwEHNzc1xdXQkLC1MK9kZGRip9SBsLCcyEEKIJMp6UjUtiubm5da738/PDyclJ2YUmif/1p3///jz77LO8+uqrxMbGMnHiRKKioq5ZF8vS0pKKigq+//57vvrqKz777DPgyq7OXr16NYoCp02dtbU1w4YNU3qWajQacnJySEpK4syZM5w+fZpdu3bxySefUF1dzcSJE1mwYIGJR/0/spQphBBNmE6nY+zYseTk5DB79mw6d+5MQEAA//nPf1i/fj1vvvkmDzzwgARmDeD48eO88cYbXLp0iZYtW3LfffcRGRmJp6cncGU5Mz09nZ9//plffvmFZ555hunTp6PX6ykrK8PBwUFmwRqIWq3m0qVL5OXlERwcXGcm0tQkMBNCiCbu0qVLvPbaayQmJuLm5kZ+fj7Z2dlMmjSJadOmya7MBqRWq/npp5/4/vvvOXfuHIWFhUodMktLSywsLPD19eWpp55ixIgRph7uPcFgMKDRaIiLi6OwsBBvb29CQ0OxtbU19dCuSQIzIYS4C+j1eg4dOsSxY8fQ6/X07t2brl27XrX7T9x5VVVVV73OOp2OnJwccnNzKSgoQKvVUl1djbe3N926dWs0OwDvBdu3b+fVV1+lrKwMV1dXXF1d6dSpE7Nnz240bZhqk8BMCCGaMJ1Ox7Fjx8jMzKRFixa0bdv2uoVJxZ2n1Wp5++23GT16NN7e3spOycLCQtRqNc2aNbtqV6y0Uqp/xtf48uXLDB06lHbt2jF//nzy8vI4c+YM33zzDS4uLmzZsqXRzSjLt1cIIZqoX3/9lTfffJOkpCTs7OzQaDR06dKFhQsXEhISInll9cxgMLBjxw7WrVvHoEGD8Pb2xtzcnISEBN544w2lzc/gwYNZvnw5NjY2mJmZSVDWAIyBWUJCAubm5owfP56uXbsCMGzYMHr37s3kyZPZtGkTU6ZMMfFo65LATAghmhDjCWfHjh3861//Ijw8nFdffRV7e3vOnTvHunXrmD9/Pv/973+V1j+ifqjVanbv3k2bNm2IjIwEIDs7m5deeokTJ04wadIkVCoVH3zwAY6Ojixbtsy0A76HGINfGxsbrKysUKvVda739fXFy8uL9PR0UwzvhiQwE0KIJsTMzIxz586xZMkSoqOjmTNnDh4eHgDcd999tG3blsmTJ7Nv3z4mTZpk4tHe3SoqKsjIyKBTp07KZUePHuXEiRPMnDmTmTNnAleWm7/55htmzZrVKHOa7lYGg4GePXvSvXt3XnvtNaqqqujduzdOTk58/fXXFBYW1nnvGgvZlyuEEE1ITU0Nr7zyCgEBASxduhQPDw8MBgN6vZ7q6mp69+5NeHg4v/76K5WVlaYe7l3LYDAQEBCAtbU1Op0OY7r2r7/+iqenJ3369FFu27x5c3Q6HbGxscp9Rf0yLhlbWFiwcuVKhg8fzgcffMCMGTMYO3YsGzZsYMSIEfTr18/UQ72KzJgJIUQTYTAY2LZtG+fOnWPNmjWoVCp0Op2SR2ZpaYlGoyEoKIgLFy402nIAdwPjUlmvXr3Ytm0bFy9exN/fn1OnTtGmTRv8/f2V21pbW6PRaJT3SZL/649Wq+W3334jMDAQZ2dnbG1tcXBwYPHixZw+fZrffvuNwsJCunbtyuDBgxtl3TgJzIQQopEznsiPHj3Ku+++S8+ePZX2S8YdmMYTfUVFBaWlpVhbWwNS8b++jRs3jr179zJ69Gjc3d1JTU1l1qxZuLq6KrfJy8tDo9EQEhICIEFZPUpLS2P58uUYDAZCQ0Np06YN7du3p02bNnTv3p3u3bubeoh/SgIzIYRoIs6fP09WVhaWlpYsXLgQd3d3/Pz88PHxwdPTk9DQUJKSkkhISKBDhw6ABAH1rVmzZrz55pusWLGC3NxcpkyZwrBhw5TXXavVsmvXLqWBNsh7Up8CAwNZtmwZhw8fJiEhgQ0bNlBVVYWjoyPe3t6EhYURFBREcHAwPXv2VHqYNiYSmAkhRCNnPJEPGDAArVZLbGwsZ8+eRa1Wo9frsba2xtHREV9fX7Kzs8nPz8fMzAy1Wo2bm5uJR3/3i4iI4LPPPqOwsBA7OztleSwzM5O5c+dy/vx5nn32WUCWMeubpaUlUVFRyozySy+9xPfff8/IkSOprKwkJSWF3bt3k56ezpw5c5g8ebKJR3w1KTArhBBNVGVlJZcuXSIhIYG4uDjOnj1LcnIyxcXFWFhY8M0339C8eXMJBuqZsaisUXV1NZaWlvz++++sWrWKgQMHMmbMGCn820D0ej06nQ4rKyumTp1KUVERq1atwtfXF61WC1xJAaipqcHS0tLEo72aBGZCCNFEGAwGampqMDMzw9zc/LrBVn5+PhcvXqRDhw6N8sTT1BkDsU8//ZTMzExCQ0Np2bIlvr6+SsNyo+rqaszMzFCpVBIgm8DMmTPJzc3lo48+ws7OztTDuSkSvgshRBNhPMHXZiyVYWRhYYGHh4dS20zcecbZsYKCAvbu3UtBQQEajQZnZ2datWrFfffdR9++fQkKCqoTGEtQ1jCMgbNGo8HW1pbi4mLs7OyaTGAsM2ZCCHEXaionoaZOrVajVqtJTU3l3LlzHD9+nISEBFxdXRk3bhyjR4829RDvWTqdjpdeeoljx46xZ8+eJrNDWWbMhBDiLiRBWcNwc3PDzc2N5s2b06dPHx5//HFOnTrFli1bWLFiBXFxcbz88sumHuZdzfgjJD4+Xqkn5+vri5OTE3q9HhsbGyoqKprMUqbMmAkhhBD1YPXq1Xz44YesXr1a2SUo7jxjYPb666+zefNm7O3tCQkJoU2bNhw+fBitVsvzzz9P165dcXBwaJRFZWuTwEwIIYT4C661XGwwGNDpdFhaWpKWlsbMmTPp168f8+bNazJLaU2VVqslPj6ekydPEhMTQ0JCArm5uVRWVmJtbU3Lli3p2LEjvXr1onfv3o32vZClTCGEEOIv+GNQVnsThvH6iooKaVzeQKysrGjXrh3t2rVj3LhxyuU5OTkcP36co0ePcuTIEXbs2MF3333XaN8XCcyEEEKIW3Tq1ClUKhWenp64u7tjYWGhLJEZ/7t//37Ky8vp1KlTnctF/am9S9lYVsbLy4vo6Giio6OpqKhAr9fj4OBg4pFenwRmQgghxC0oKyvj9ddfJy8vDw8PD7y9vfH19cXb2xtXV1dsbW05e/Ys69atY/jw4YSHhwOyIaMhmJmZ3XCJsilsAJAcMyGEEOIWVFZWsmfPHs6cOUNycjJZWVmUlZUpdeaKi4tRqVT06dOHFStWYGtra+ohiyZEAjMhhBDiNmVnZ3Pp0iWys7NxcHCgbdu2eHt7m3pYogmSwEwIIYS4RTU1NcD/8piEuFPk0ySEEELcIgsLCyXh3zi/ERcXx+eff05hYaGJRyeaMgnMhBBCiNtgTOo/evQo//znP6murjbxiERTJoGZEEIIcZt0Oh05OTk4OzvTrFkzUw9HNGESmAkhhBC3qbS0VGleDv/LQRPiVklgJoQQQtwmrVaLjY0NXbt2BUD21Ym/SnZlCiGEELfI2Cezdv/LxMREbGxsCAwMvGYfTSFuhlT+F0IIIW6RmZkZer2elStXUlRURO/evenevTuOjo51grWamhopqSFuicyYCSGEEH/B0qVL+eabb3BzcyM/Px9fX1+6d+9OZGQkERERtG7d2tRDFE2QBGZCCCHETTIuUaakpBAdHc20adOYOHEiR44c4dtvv2Xv3r3KbT08PBgyZAhjx44lKCjIhKMWTYksZQohhBA3qXZgZm5uTmBgIPb29gwcOJCoqCicnZ3JyMhg6tSpfP/992zbto3CwkLpmSlumix6CyGEEDfJmNBvZ2eHtbW1UuW/oqICe3t7Hn74YU6dOkVcXBxLly7lqaeeYv/+/fz000+mHLZoQiQwE0IIIW6SMTDr1KkTbdu25cMPPyQ2NhY7OzsAMjIy0Ov1WFlZAdCtWzcsLCxQq9UmG7NoWmQpUwghhLhFNjY2PPfcc8yaNYvx48fTsWNHAgIC2LdvHyEhIURFRQGQl5dHVVWV5JiJmyaBmRBCCPEXtG3blh07drBjxw5iYmLIysqif//+zJ49G29vbwAOHjxITU0NrVq1MvFoRVMhgZkQQghxCzQaDWfOnCE2NhZbW1ucnJwYMmQIrq6uhIaG4uDgAFzpnxkREYGvry+enp4mHrVoKqRchhBCCHETjIVjv//+e1544QWqq6uxsbHBysoKR0dHAKqrqxk5ciQzZsxAr9crBWZVKpkHETdHPilCCCHELThx4gRWVlZ89tlnNG/enFOnTpGSkkJubi56vV7JLzMzM8PS0tLEoxVNjQRmQgghxE0wtlkaMGAAe/bsIScnh1atWtG5c2c6d+581e2lV6b4K6RchhBCCHELampqsLOzY8mSJZw9e9bUwxF3GckxE0IIIW5SWVkZ06ZNIyMjg6ysLJycnBg2bBhdu3bF398ff39/3NzcTD1M0YRJYCaEEELcJI1Gw++//05KSgpZWVmcP3+erKws9Ho9KpWKqKgo/u///s/UwxRNmARmQgghxDXU7otpb2+Pl5fXVbcpLCzk8uXLJCUlUVhYSEREBFFRUej1eszNJVtI3DoJzIQQQohrMAZm06dPx8rKijfffJMjR45QUlJCREQEAQEBph6iuAvJrkwhhBDiGoy7KmfPno2lpSVmZmb89NNPfPXVV1haWuLt7U1wcDCBgYEEBQXRsmVL2rZtq+zeFOKvkBkzIYQQ4iap1WpOnTpFXFwcKSkpZGZmUlpaSnl5OV5eXqxbt04pNivEXyGBmRBCCHETKisrSU1NVfpe6nQ6CgoKyMnJITc3F5VKRb9+/Uw7SNHkSWAmhBBC3IAxkT8mJoYlS5bwwAMPMGXKFOzs7Ew9NHEXki0jQgghxA0Yd1f6+/vTuXNn3n//fcaPH8/58+eV21RXVyPzHOJOkBkzIYQQ4hZs3LiRNWvWUFxczIQJE5gyZQoODg6mHpa4S0hgJoQQQtwEnU6HSnWlmEFubi5vv/02hw8fpnv37jz55JO0a9dO+mOK2yZLmUIIIcRNMAZlmZmZXL58maqqKrKysti+fTvz5s1j586dym1lzkP8VTJjJoQQQlyD8fRoZmaGRqPh2LFjHDp0iN27d5Ofn4+trS33338/ERERHD16lJ9//pmoqChmzJhBly5dTDx60VRJYCaEEEL8iX379rFo0SL0ej3t27cnOjqa7t274+TkhJOTEwAffvgh69evp7i4mKeffpq5c+eadtCiSZLATAghhPiD+Ph4VCoVQUFBWFpaUl5eTkxMDJGRkbi5udW5rVarxcrKCriSe7Zr1y6aNWvGsGHDTDF00cRJYCaEEEL8wYIFCzh48CCOjo74+PgQGRlJ27Zt8fb2xs/P75oNzY29Nf/4/0LcCgnMhBBCiD84cuQIZ86cIT09nYyMDLKysigvL8fMzAwHBwe8vb0JCQmhefPmtG7dmrZt2yr1zoS4HRKYCSGEEDdQVFREbm4uly9fJjU1leTkZC5evEhubi5arZZ27drxzjvvmHqY4i6hMvUAhBBCiMZGr9djMBiwsLDAwcEBBwcHWrZsqVyv1WrJyMggKSkJjUYDyPKluDNkxkwIIYS4gY8++ojY2FgWLFiAr68vBoNBli1FvZFPlhBCCPH/GecqMjMzycvLA+DUqVMkJSXh4OCAmZkZ5ubmGAwGdDodWq0WvV5vyiGLu4wsZQohhBD/n3Ep8v333+fAgQM4OjqSk5ODo6MjX3/9NV27diUwMBBHR0elE4AQd5IsZQohhBB/sHfvXk6cOEFWVhaHDh3Czs4Og8FASUkJNTU1ODo6EhAQQFRUFHPmzFHqmAlxuyQwE0IIIa4jPj6eRx99lClTphAVFUVeXh5qtZrs7GwuXryIjY0Nr7/+uqmHKe4iMg8rhBBC/EFNTQ0WFhbk5eXRokULhgwZQvPmzZXrq6urqayslF2Y4o6TGTMhhBDiOgwGA9XV1bJUKRqMzJgJIYQQf2CcMXvnnXdISkoiMjKSNm3aEBoaes12TELcKRKYCSGEEH9gYWEBgJubG9nZ2Zw+fRqDwYBKpcLR0RE/Pz9CQkJ4+umncXJyMvFoxd1EAjMhhBDiOh555BF69+5Neno6qampZGRkkJ2dzf79+ykqKsLGxsbUQxR3GQnMhBBCiOuwsrIiMDCQwMBAevbsCYBarSYrK4vAwEDJPRN3nFT+F0IIIa5Bq9Ve93IzMzNKSkqAK/loQtwpEpgJIYQQtRgDrdWrV9O1a1fmzZvH5s2biYmJoaysjDNnzpCQkIC/vz/wvzZOQtwJspQphBBC1GJM/H/wwQepqKggNjaW2NhYSkpK0Gg01NTU0LFjRx566CEAaWgu7iipYyaEEELUotPp0Gg02NvbU11djVarJS8vj9zcXLRaLXZ2dvj6+uLt7W3qoYq7kMyYCSGEEP9fVlYWn3zyCTt27KC8vBx/f386d+7M8OHD6dy5szKbJkR9kRkzIYQQAsjJyWHFihXs27ePPn360KpVK7Kysjhx4gTl5eU8+eSTzJ49GzMzM2nFJOqNzJgJIYS4p+n1eszNzdm3bx+HDx9myZIljBo1Cq1Wi0aj4dKlS3z55ZesXbuW/Px8VqxYgcFgkOBM1AsJzIQQQgjgp59+IiwsTKlXZmVlhZWVFZGRkURGRtKsWTNWr15Nly5dGDFihARnol7IVhIhhBD3NGNwdfHiRYKCgvD09KxzvbF8xsyZM2nVqhXfffcdZWVlEpSJeiGBmRBCiHuamZkZ1dXV2NraUlZWhr29fZ3rLSwslFpl7dq1Iz4+Hp1OZ4qhinuABGZCCCHueWZmZvTo0YOYmBhKS0uveb2xE0BVVRUuLi4NPEJxr5DATAghxD1PpVIxaNAgNBoNr732mnK5Xq9XZsdycnI4efIk4eHhgLRiEvVDAjMhhBAC6Nq1K1OnTmXr1q0sXLiQrKwszM3NUalUaDQaNm/ezMWLF/nb3/5m6qGKu5jUMRNCCCFq+c9//sP69etxdnamc+fOhIeHc+TIEWJiYpg0aRJz5szByspKdmWKeiGBmRBCCPEH8fHxfPXVV8TExFBYWIidnR0TJkzgwQcfxNbW1tTDE3cxCcyEEEKIa6ioqKCgoIDq6mpCQ0NNPRxxj5DATAghhPgTsmwpGook/wshhBDXYZy7kKBMNBQJzIQQQojrkIBMNDQJzIQQQgghGgkJzIQQQgghGgkJzIQQQgghGgkJzIQQQgghGgkJzIQQQgghGgkJzIQQQgghGgkJzIQQQgghGgkJzIQQQgghGgkJzIQQQgghGgkJzIQQogElJyfTs2dPzp8/b+qhCCEaIQnMhBCiAeXn51NQUEB8fLyphyKEaIQkMBNC3BOqq6t56aWX6NSpE/369WPFihUUFhYCVxpVf/jhh/Tv35/27dszffp0SkpKlPt+++23REdHo9frlcsuXrxInz59SEtLA+Cf//wnL7/8Mvn5+UyfPp0OHTowevRoioqKAHjllVfo0KEDc+fOBeDll18mIiKCfv36UVFRQXp6Or179yYtLY3du3fz2GOP0aFDB15++WXOnj1L9+7dSUhIuOp5vfvuu/z973+vp1dNCNHQJDATQtwTli9fzqZNmwgKCsLNzY1PP/2U5cuXA/D222/z2muvYW5uTlhYGPv372fZsmXKfY8fP05ycjI1NTXKZQkJCeTk5JCTkwPAuXPn+O233xg9ejSHDh0iPDycmJgYNm7cCECvXr0YNGgQLVu2BMDR0ZGoqCjuu+8+bG1tycjIIC8vj7lz5zJnzhzy8/Px9/fnyy+/xNbWlpKSkjpjAlCr1axbtw4LC4t6fOWEEA1JZeoBCCFEfTt58iRffPEF0dHR/Pvf/wbg8OHD6PV6CgoKWLduHQMHDuStt97CwsKCRYsW8e2331JUVISLiwt5eXl4eXlhaWmpPKZxRs3e3l65LD4+HhsbGzZt2kT79u0ZNGgQZ8+eBaBv37707duXixcvMmTIEJ566inGjx9/1VjPnj3L3LlzmTJlCu+88w6rV68mICCAv/3tb2zfvp19+/bxwAMPALB582YqKioYO3Zsfb10QogGJjNmQoi73ocffoilpSXPP/+8clnv3r3p06cP27dvR6vV8uyzzyozT3/729/Q6XTExsYCUFlZibu7e53H1Gq1ANjZ2dX5+5lnnqF9+/YAeHp6UlxcXOd+VlZWdW7/R4MGDWLatGnK7F1wcDBWVlZMnToVc3NzVq9ejcFgoLq6ms8//xxPT0+GDh16W6+PEKLxkMBMCHFX0+v1/Pzzz/Tv3x9PT8+rrk9MTMTHx4fQ0FDlsmbNmgGQl5cH/C+Yqs24rGltbQ1AeXk5VlZWPPXUU8ptzM3N6yx/1r799QKz2vliw4YNY8+ePQCEhIQwbNgw4uPjOXjwIPv37ycvL48nn3yyzkyeEKJpk8BMCHFXKygooLy8nMjIyGten5eXh4uLyzWvMwZkdnZ2aDSaOtcZDIY6f5eWlhIVFYWjo6NymYWFRZ0NA7Uf84+PV/s+1zN16lTMzMz48MMP+fzzz7GysuKJJ5647u2FEE2PBGZCiLuacTaptLT0mtc7OTmRlZVVJ4BKTEwEwN/fH7iyJGncwXk95eXl+Pj41LnM3t4etVpd57I/mzG7kRYtWjBo0CCOHj3K0aNHiY6OvmqJVQjRtElgJoS4q7m4uNCiRQu2bNlCamqqcvm+ffv46KOP6NatG0VFRWzZsgW4ktT/7rvv4uPjQ4cOHQDw9fWloKCgTnBnXKI0/len0yn5Zkaurq5kZWXVCcLMzMyAK+U7/orp06djZmaGwWBg3Lhxf+kxhBCNl+zKFELc9Z577jmmTp1KdHQ0kZGRFBcXk5SURGRkJJ988gkfffQR//znP9m+fTuXL1+moKCAl156CZXqyiGye/fuGAwGHnroIYKCgsjKyuLSpUvA/5YknZyclJplRj4+Puj1erKysggKCgL+N1Nmbv7Xfhf7+/tjY2ND27Ztad269V96DCFE4yUzZkKIu17fvn3ZsGEDERERnD17lvLycp5++mnWr1+PnZ0dH330Effddx9xcXFYW1vz4osv8vjjjyv3j4iIYMmSJej1ek6cOIG5uTkjRozA09MTNzc3ADp16lRnAwFA586d8fLywtnZWbnM1taWkJAQunTpUue2vr6+eHp6Ksun1/PNN99QWVnJ6NGjb/dlEUI0QmaGP2awCiGEaLQeeughcnNzOXTokOzGFOIuJDNmQgjRRMTHxxMfH8+DDz4oQZkQdykJzIQQoonYv38/AEOGDDHxSIQQ9UUCMyGEaCIcHR1p3bq1sltUCHH3kRwzIYQQQohGQmbMhBBCCCEaCQnMhBBCCCEaCQnMhBBCCCEaCQnMhBBCCCEaCQnMhBBCCCEaCQnMhBBCCCEaCQnMhBBCCCEaCQnMhBBCCCEaCQnMhBBCCCEaif8H8TMBu4H3FNc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10" y="465138"/>
            <a:ext cx="5848350"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30274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2" descr="data:image/png;base64,iVBORw0KGgoAAAANSUhEUgAAAlcAAAJCCAYAAADtIOKsAAAAOXRFWHRTb2Z0d2FyZQBNYXRwbG90bGliIHZlcnNpb24zLjUuMiwgaHR0cHM6Ly9tYXRwbG90bGliLm9yZy8qNh9FAAAACXBIWXMAAA9hAAAPYQGoP6dpAACAzUlEQVR4nOzdd3RU1d7G8e+kJ6SHJEACCR0CgdCkiIIiCIgICIp0RJB7QUEsWBA7XhQVBQugKEVQUAQUsIBKuyBohNBCCSUJIYF00pOZef/gnbnGIHVgQvJ81nK5OGfPmd+ZlPNkn332NpjNZjMiIiIiYhMO9i5AREREpCJRuBIRERGxIYUrERERERtSuBIRERGxIYUrERERERtSuBIRERGxIYUrERERERtSuBIRERGxISd7F1AZ/fnnn5jNZpydne1dioiIiFyi4uJiDAYDLVq0uGA7hSs7MJvNXK+J8U0mE+vWreOHH34gLS2N6tWrc/fdd9OpUycKCwsZP348GRkZ//j6KlWqMGfOHKZMmcLx48f/sZ2rqyszZsygevXqGI1Gvv/+e37++WeSkpJwd3enY8eODBo0CDc3NwBycnL417/+RX5+fpljOTo68thjj9GuXburPn8RERFbudRrt8KVHVh6rCIjI6/p++Tn5zNhwgQ2btxIYGAgUVFRxMTEMGvWLHx9fRk0aBBdu3bl9OnTZV57+PBhTp48SVRUFG3atOHOO+/k4MGDZdolJCQQFxdHzZo1ue2223B2dubJJ59k9erVVK1alRYtWnD48GHWrl3LmTNn+Oyzz3BycrL23Lm6uhIVFWU9nsFgoGrVqnTv3p2aNWtey49HRETksuzZs+eS2ilcVWDz589n48aNPPjgg0yaNAlnZ2eSkpLo27cvy5cvZ8iQIbzyyitlXpecnEzv3r0JCAhg+vTpAEyaNKlMu5ycHO655x7c3NyYOXMmzs7OREdHs3r1avr27cvLL7+Mi4sLubm5PPLII2zdupVly5YxaNAgDAYDrq6uREZG8uGHH17zz0JEROR60YD2Cqx///4sXLiQyZMnW3vLatSoQWBg4AXHe7322mtkZWXx0ksvERgY+I/tZs+eTWJiIo899hj169cHYNOmTQBMnjwZFxcX4Nytxbfeegtvb2++//576+uzsrIueHwREZEbkcJVBRYcHEzbtm1Lbdu7dy9xcXFERESc9zW7d+/mxx9/pHPnznTt2vUfj33q1CkWL15MgwYNGDZsmHV7WloaVapUwc/Pr1R7Pz8/WrRoQUpKCgBnz56lqKgIgOeff5477riDZs2a0a9fP3bs2HFF5ysiIlIeKFxVIgcOHGDcuHE4OjoyatSo87aZM2cOBoOBCRMmXPBY8+fPp7i4mAkTJuDg8L9vIx8fH3Jzczlx4kSZ1+Tl5eHl5QXAmTNnAPjyyy9ZtmwZ7u7uNG/enLi4OMaMGUNCQsKVnqaIiIhdKVxVEp9//jn3338/WVlZzJw5k7CwsDJtEhMT+eWXX+jQocM/9mzBuZD09ddfEx4eTpcuXUrtu/322wEYP348v//+OwUFBcTGxvLvf/+bnTt3UrVqVQDS09OBc4P7P/zwQ7799lsWLVrE559/TlFREUuWLLHVqYuIiFxXGtBeweXn5/P000/z/fffExERwYwZM6hbt+55265atQqTycQDDzxwwWP++OOP5Obm8uijj2IwGErta9myJaNHj2bevHkMHjzYut3SrmXLlgBUrVqVqlWr8txzz1kDGUDTpk1p0aIF0dHRV3S+IiIi9qZwVYGZzWbGjRvH1q1bSz0x+E9Wr15NcHAwt9122wWPu3r1atzc3Ojbt+959z/xxBN07dqVNWvWkJycTEREBCkpKSxZsoSOHTsCEB4eztatW8/7+uDgYHbt2nVpJykiIlLOKFxVYJs3b2br1q0MHDiQyZMnX7Dtrl27OH78OOPGjcPJ6Z+/LVJSUti2bRu9e/fGx8fnH9s1b96c5s2bA5Camsqdd95JkyZNLni70eLUqVPWyUZFRERuNBpzVYFt374dgEceeeSibVetWgVAz549L9ju22+/xWQyXbSdRU5ODo8++ig5OTk88cQTpfbl5eWVaX/ixAn27NlD48aNL+n4IiIi5Y16riqwzMxMnJ2d+eijj0hOTqa4uBgAX19fOnfuTI8ePYBzayWtXbuW8PBw6tWrd8Fjrlq1iipVqtC+ffsLtjOZTKxfv54ZM2Zw4sQJHnnkETp06GDdv23bNkaPHs3MmTO54447gHOD3CdPnkxxcTH9+/e/mlMXERGxG4WrCqxx48asWLGCRYsWldkXGxtrDVe//fYbmZmZDBky5ILHO3bsGIcOHaJv377WCULP58svv+SDDz4gOTkZf39/pk+fTp8+fUq1qV+/Pr6+vowbN46mTZtSpUoV9uzZQ15eHoMHD75oeBMRESmvFK4qsKFDhzJ06NCLtnN2dqZ69eoXfUoQIDAwkJEjR16wzdatW3Fzc+PJJ59k4MCBeHp6lmlTtWpVli5dyptvvsn27dspKCigbt26DBo0SL1WIiJyQzOYL3WJZ7EZy8KP13rhZhEREbGdS71+a0C7iIiIiA0pXImIiIjYkMKViIiIiA0pXJVzRpOGxF0pfXYiImIPelqwnHN0MPDY22eISyy2dyk3lLqhzrwzKdDeZYiISCWkcHUDiEssZt/RInuXISIiIpdAtwVFREREbEjhSkRERMSGFK5EREREbEjhSkRERMSGFK5EREREbEjhSkRERMSGFK5EREREbEjhSkRERMSGFK5EREREbEjhSkRERMSGFK5EREREbEjhSkRERMSGFK5EREREbEjhSkRERMSGFK5EREREbEjhSkRERMSGFK5EREREbEjhSkRERMSGFK5EREREbEjhSkRERMSGFK5EREREbEjhSkRERMSGFK5EREREbEjhSkRERMSGFK5EREREbEjhSkRERMSGFK5EREREbEjhSkRERMSGyl24SkpK4vHHH6d169a0b9+eZ555hjNnzgCwfPlyGjduTMOGDUv916hRI5YtW2Y9RklJCXPnzqVr1640bdqUO++8k0WLFpV5r507dzJkyBCioqJo27YtkydPJi0trVSbzMxMpk6dSocOHWjWrBn33Xcf//3vf6/thyAiIiI3LCd7F/BXu3fvZsyYMZhMJnr27ElOTg4rV67kwIEDrFy5kqCgIEwmE3379iU4OBgAg8GAt7c3nTt3th7nueeeY+XKlXTs2JHbbruNXbt28eqrr5Kfn8+YMWMA2Lp1K2PGjKFatWoMGDCA9PR01qxZw/79+1mxYgXOzs7k5uYydOhQjh8/Tvfu3fH09GTTpk2MHj2aBQsW0Lp1a3t8TCIiIlKOlatwtWLFCurUqcPbb79N9erVAahTpw6zZs0iNTUVs9kMwNixYwkPDz/vMbZt28bKlSt58skneeihhwAwm81MmjSJOXPmMHDgQKpUqcLzzz9P48aNWbRoEe7u7gD07t2bMWPGsGrVKvr378/cuXM5duwYCxcupGXLlgCcPXuW/v3788477/D5559f409EREREbjTlKly99NJLZbbl5ubi4uKCv78/GRkZAPz888988803xMfH4+fnx/Dhwxk5ciRwLqDVrFnT+m8417s1cuRI1q5dy7Zt2/D29ubkyZNMmzbNGqwAOnXqRL169Vi/fj39+/dn5cqV3HXXXdZgBeDl5cWAAQN48803ycjIwM/P74rO1Ww2k5eXd8E2BoOhVH1y+fLz862hXERE5GqYzWYMBsNF25WrcPV3u3btYunSpdx11104ODhYx15Nnz6dFi1aMGjQIPbu3ct//vMfqlWrRo8ePYiNjeWmm27C0dGx1LEsPV2JiYk4ODjg7OxMmzZtyrxnWFgY8fHxZGZmkpycTPv27cu0+euxrjRcFRcXc+DAgQu2cXd3JyIi4oqOL+ccO3aM/Px8e5chIiIVhIuLy0XblMtwZTabWbBgATNmzKB27do8+eSTANZwdf/99/Pyyy9b2w4aNIhly5bRo0cPiouL8fHxKXNMV1dXAIxGI0ajEU9PzzIBzNLOaDRSXFwMgK+vb5k2lg/WZDJd8Tk6OztTr169C7a5lHQsF1a7dm31XImIiE0cOXLkktqVu3CVnp7OE088wdatW7n//vt5+umn8fDwACAwMJA2bdowZcoUa3uDwUDLli35/vvvAQgICCAzM7PMcS3BzM/PD4PBQE5ODkajsUzASk1Nxc/PDz8/PxwcHM57rNTUVOuxrpTBYLCel1w7uq0qIiK2cqmdHuVqKobCwkIeeOABDhw4wPz583n55ZdLBZAxY8awePHiMl1yJ0+etLYLCwtj7969ZY69c+dOABo0aEB4ePh5b8sVFBQQExND/fr1cXJyIiQkhD179pz3WB4eHoSEhFz1OYuIiEjFUq7C1dKlS0lISGDOnDncfPPNZfafPHmSuLi4Uts2b97Mjz/+aG3fvXt3Dh06xIYNG6xtcnNzmT9/PkFBQURGRtKyZUuCgoKYM2dOqVtG8+bNo6CggC5duliPtWrVKk6dOmVtExcXx9q1a+ncufN5byuKiIhI5Vaubgvu3r2bZs2a0axZs/PuX7hwIQsXLqRbt27UqFGDY8eO8euvv1KjRg3r/FU333wzLVu2ZMKECfTo0QN/f39+/vln4uPjeeONN3BwOJcnx48fz9SpUxk4cCAtW7YkLi6OjRs30qFDB2699VYAhg4dyvLly+nXrx89evSgpKSEdevW4eDgwPjx46/PhyIiIiI3lHIVrrKzszl48CDt2rWzTrvg7OxMgwYNmDt3Lo8//jguLi589913bNiwAV9fXwYMGMCECRPw9/cHwNHRkXnz5vHGG2+wfv16zp49S506dXjrrbfo1auX9b3uv/9+nJ2dmT9/PosWLcLX15ehQ4cyceJEa5vg4GCWLFnC9OnTWblyJWazmaioKB5//HHq1q17XT8bERERuTEYzOXoUarff/+dzZs3l9lepUoVRowYcUmPP94ILOO4IiMjL6l970lJ7DtadC1LqnCa1HFh9ds17F2GiIhUIJd6/S5XPVetW7fWkjIiIiJyQytXA9pFREREbnQ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pHAlIiIiYkMKVyIiIiI2VO7CVVJSEo8//jitW7emffv2PPPMM5w5c8a6PzMzk6lTp9KhQweaNWvGfffdx3//+98yx1m2bBm9evUiMjKS2267jVmzZlFcXFyqzcGDBxk9ejQtW7akVatWjBs3joSEhFJt8vPzefPNN+nUqRORkZH07t2bNWvWXJuTFxERkRuek70L+Kvdu3czZswYTCYTPXv2JCcnh5UrV3LgwAFWrlxJbm4uQ4cO5fjx43Tv3h1PT082bdrE6NGjWbBgAa1btwbgvffe4/3336dFixYMHjyYgwcPMnv2bM6cOcPLL78MnAtWDzzwAO7u7vTp04e8vDx++uknBg0axOrVq/Hz88NoNDJ27Fh27NhB165dCQoK4rfffmPSpEmYzWZ69eplz49LREREyqFyFa5WrFhBnTp1ePvtt6levToAderUYdasWaSmprJo0SKOHTvGwoULadmyJQBnz56lf//+vPPOO3z++eccPXqUjz76iMGDBzN16lTrsd944w0+/fRTHnzwQcLDw3nxxRfx9fVl+fLlBAQEADBy5Ej69u3LwoULmTBhAitWrGD79u3MnDmTHj16AFBUVMSIESN455136N69O05O5eojFBERETsrV8ngpZdeKrMtNzcXFxcX/P39WblyJXfddZc1WAF4eXkxYMAA3nzzTTIyMli9ejVubm489thjpY7z0EMP8cknn/Dzzz9zxx13EB0dzbRp06zBCqBhw4Z07NiR9evXM2HCBL755hvatGljDVYALi4uDB06lIkTJxIbG0vTpk2v6FzNZjN5eXkXbGMwGHB3d7+i48s5+fn5mM1me5chIiIVgNlsxmAwXLRduQpXf7dr1y6WLl3KXXfdRXZ2NsnJybRv375Mu/DwcAASExOJjY0lMjISLy+vUm38/f3x8vKytgHo0KFDmWOFhYWxc+dOAGJjYxk1atQF3+9Kw1VxcTEHDhy4YBt3d3ciIiKu6PhyzrFjx8jPz7d3GSIiUkG4uLhctE25DFdms5kFCxYwY8YMateuzZNPPmkdjO7r61umveVETSYTxcXF+Pj4nPe4rq6uGI1G67HO187SBs4FoIu935VydnamXr16F2xzKelYLqx27drquRIREZs4cuTIJbUrd+EqPT2dJ554gq1bt3L//ffz9NNP4+HhQUlJCQ4ODmRmZpZ5TWpqKgB+fn4EBASQnJxcpk1JSQmZmZn4+fnh7+8PnHvy0MPDo8yx/Pz8AAgICCAjI+OC73elDAZDmfcW29NtVRERsZVL7fQoV1MxFBYW8sADD3DgwAHmz5/Pyy+/bA0gTk5OhISEsGfPnjKv27lzJx4eHoSEhBAWFsaBAwcoKSkp1SY6OpqSkhIaNGhgva33T8eqX78+cO4W4d69e8/bBrhoz5OIiIhUPuUqXC1dupSEhATmzJnDzTffXGZ/9+7dWbVqFadOnbJui4uLY+3atXTu3BlHR0e6d+9OdnY2S5YssbYpKSnhww8/xM3NjZtvvpnq1avTvHlzPvnkk1JzX61YsYLExES6dOlifb9Nmzaxb98+a5vU1FSWLl1K8+bNCQwMvBYfg4iIiNzAytVtwd27d9OsWTOaNWt23v1Dhw5l+fLl9OvXjx49elBSUsK6detwcHBg/PjxANStW5devXoxbdo0du7cSWhoKNu2bePAgQNMnDjROs5q/PjxjBkzhr59+3LLLbeQlJTETz/9RP369bn33nsBuOeee/j0008ZOnQoPXv2xM3Nje+//57MzEzefvvt6/OhiIiIyA3FYC5Ho31HjRpFdHQ0rq6u1rFOzs7ONGjQgLlz51K1alXi4uKYPn06v//+O2azmaioKB5//PFST+0VFRUxa9YsVq1aRXp6OqGhoQwaNIhhw4aVer9ffvmF2bNnc/jwYTw8POjcuTNPPPEEVatWtbZJSUlh+vTpbNmyhcLCQho3bswjjzxy3p61S2W5HRkZGXlJ7XtPSmLf0aIrfr/KqEkdF1a/XcPeZYiISAVyqdfvchWufv/9dzZv3lxme5UqVRgxYsQlPf54I1C4uvYUrkRExNYu9fpdrm4Ltm7d2rqEjYiIiMiNqFwNaBcRERG50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SlciYiIiNiQwpWIiIiIDV1xuCooKLBlHSIiIiIVwhWHq549e/LCCy/YshYRERGRG94Vh6vTp09z6tQpW9YiIiIicsNzutwXxMbGEhsbi7u7O0eOHGHhwoUUFhZSVFRk/a+4uBgHBwdat25Nt27drkXdIiIiIuXSZYerUaNGkZaWhsFg4OzZs0ybNu0f227ZskXhSkRERCqVyw5XCxcuJDU1lccee4yGDRvywgsv4OLigqurq/X/BoOBoqIi3N3dr0XNIiIiIuXWZYerunXrUrduXfLz8wkODiY8PPy87Zydna+2NhEREZEbzmWHK4v77ruPDh062LIWERERkRveFYerZ5555h/3FRcXk5ycjI+PD97e3ld0/NTUVCZPnkz16tV59dVXr7RMERERkevqisNVdnY2ixcvZs+ePWRnZ2M0GjGZTKSnp3Pq1ClMJhPBwcH8+uuvl33smJgYxo8fT0pKCvfccw8AOTk53HLLLeTl5ZVp36pVK5YsWWL9986dO3n33XfZu3cvrq6udO7cmaeeeoqAgABrm8zMTN5++23Wr19PTk4OjRo1YuLEiWV645YtW8bChQs5ceIEVatWpV+/fowdO1a3PUVEROS8rjhc/fvf/+aPP/6gVq1aBAYG4uzsjJOTE0FBQbRv357q1avTqlWrKzr2Z599RrVq1XBycsLR0REAT09P3NzcCAsLo1OnTta2zs7OtGnTxvrvrVu3MmbMGKpVq8aAAQNIT09nzZo17N+/nxUrVuDs7Exubi5Dhw7l+PHjdO/eHU9PTzZt2sTo0aNZsGABrVu3BuC9997j/fffp0WLFgwePJiDBw8ye/Zszpw5w8svv3ylH52IiIhUYFccrvbt20fz5s354osvbFkPADNmzMDBwYGePXuW6iEym8106tSJxx577LyvMxqNPP/88zRu3JhFixZZn1bs3bs3Y8aMYdWqVfTv35+5c+dy7NgxFi5cSMuWLQE4e/Ys/fv355133uHzzz/n6NGjfPTRRwwePJipU6da3+ONN97g008/5cEHH/zHwfwiIiJSeV3xDO3t27dn//797Nmzx5b1AODgcK6s9PR0fHx8ADCZTGRlZZGRkcGoUaNo164dLVq0YMKECaSnpwOwY8cOTp48yRNPPFFqGohOnTpRr1491q9fD8DKlSu56667rMEKwMvLiwEDBvD777+TkZHB6tWrcXNzKxPkHnroIUwmEz///LPNz1tERERufFfcc/XKK68wePBghg0bxujRoxk2bBienp42K8xoNJKVlUVgYCBwLmiZTCa+/PJLqlatSvfu3SkpKWHVqlXk5+czd+5cYmNjy9wmtAgLCyM+Pp7MzEySk5Np3759mTaWnqjExERiY2OJjIzEy8urVBt/f3+8vLxITEy8qvMzm83nHT/2VwaDQXOFXaX8/HzMZrO9yxARkQrAbDZjMBgu2u6Kw9XcuXNxc3MjPz+fWbNmMWfOHOtYKw8PDzIzM6lTpw6jRo26ouNnZmZiMpms4erMmTMA1KhRgy+//JKgoCAAmjVrxvPPP09ycjLFxcV4enpax2n9laurK0ajkeLiYgB8fX3LtHFxcQHO9ZIVFxdbe83+6VhXo7i4mAMHDlywjbu7OxEREVf1PpXdsWPHyM/Pt3cZIiJSQViywoVccbgqLi7G1dWV5s2bU1RURG5uLrt37+a///0vJSUleHl50bp16ysOVzk5OQDWgFOlShUCAwOZOXOmNVgB1kHzCQkJ+Pv7k5OTg9FoLBOwUlNT8fPzw8/PDwcHBzIzM8u8Z2pqKgB+fn4EBASQnJxcpk1JSQmZmZn4+fld0XlZODs7U69evQu2uZR0LBdWu3Zt9VyJiIhNHDly5JLaXXG4+usg72vByelcaZaeplq1arFly5Yy7Sy359zd3QkPD7f2CDVt2tTapqCggJiYGPr06YOTkxMhISHs2bOHPn36lDrWzp078fDwICQkhLCwMH755RdKSkqstQBER0dTUlJCgwYNrur8DAYDHh4eV3UMuTjdVhUREVu51E6PKx7QfvLkSaKjo4mNjSUhIYGUlBTrf6dOneL48eNkZ2df0bGNRqP1tltSUhJFRUUUFRWxY8eOUrfjMjIyePvtt6latSoNGzakZcuWBAUFMWfOnFK9FfPmzaOgoIAuXboA0L17d1atWsWpU6esbeLi4li7di2dO3fG0dGR7t27k52dXWr+rJKSEj788EPc3Ny4+eabr+jcREREpGK74p6rQYMGcfr06Qu2CQwMZNOmTZd97CFDhhAdHQ3Aiy++yJo1a3juuecYPnw4DRo0oEOHDmRmZrJx40YyMjJ46623rFM2jB8/nqlTpzJw4EBatmxJXFwcGzdupEOHDtx6660ADB06lOXLl9OvXz969OhBSUkJ69atw8HBgfHjxwPn1lDs1asX06ZNY+fOnYSGhrJt2zYOHDjAxIkT/3E8loiIiFRuBvMVDkg5fvw4Bw8eJDs7m6KiIoxGo7W3qKSkhBkzZtCnTx9ef/31yz52XFwcSUlJ1uOFhYVZb9N98MEHHDx4EEdHRyIjI/nXv/5V5sm/FStWMH/+fI4fP46vry/du3dn4sSJpZ5mjIuLY/r06fz++++YzWaioqJ4/PHHS91OLCoqYtasWaxatYr09HRCQ0MZNGgQw4YNu5KPzMoyfUVkZOQlte89KYl9R4uu6j0rmyZ1XFj9dg17lyEiIhXIpV6/rzhcXUyPHj1wdHTku+++uxaHv6EpXF17ClciImJrl3r9vuIxVxdTvXr1q54LSkRERORGc1Xh6p/mesrJyeHEiRP4+/tfzeFFREREbjhXPKD97rvv5ujRowQHBxMQEACcm/IgIyPDOpv6Cy+8YLNCRURERG4EVxyuRo8eze+//87p06cpKCjAxcUFDw8PAgMDqVGjBm3bttXs4iIiIlLpXHG46t27N71797ZlLSIiIiI3vCsOVxbZ2dn8+eefnD59GldXV0JDQ4mKisLB4ZqNlRcREREpt644XOXk5PDCCy/www8/UFJSYt1uMBioXr06//rXvxgwYIBNihQRERG5UVxxuJo8eTI///wzffv2pXfv3tbFlA8ePMgHH3zA1KlTKSoqYvDgwTYrVkRERKS8u+JwtXXrViIiIpg2bVqp7XXq1OHmm2+mR48efPLJJwpXIiIiUqlc8cCogIAAzp49e9593t7e1KpVi/T09CsuTERERORGdMXhasiQIcTHx/Poo49y4sSJUvuWLVvG7t27adeu3VUXKCIiInIjueLbgiNHjuTs2bN8/PHH/PTTT1SvXh1fX19OnTpFRkYGYWFhvPjiizYsVURERKT8u6qpGB599FGGDBnCN998w+HDhzlz5gxhYWHcdNNN9O3bFzc3N1vVKSIiInJDuOJwlZmZySuvvELfvn0ZNWpUqX2fffYZw4cPZ968eXh7e191kSIiIiI3iisec/X++++zdu3a804WGhoayu7du/n444+vqjgRERGRG80Vh6v169cTERFBhw4dyuy74447qFevHt99991VFSciIiJyo7nicJWdnY3ZbP7H/T4+PpqKQURERCqdKw5X99xzD/v37+fJJ58kLS2t1L74+Hj27NlDRETEVRcoIiIiciO54gHtzz77LCUlJSxbtowffviBLl260LRpU7Kzs1m+fDlGo5FHH33UlrWKiIiIlHtXHK6cnJx4+eWX6devH59++imbNm1i3bp1ANSvX5///Oc/mkRUREREKp2rmucKICoqinfffRez2UxaWhrOzs74+PjYojYRERGRG85VhysLg8FA1apVbXU4ERERkRvSFQ9oFxEREZGyFK5EREREbEjhSkRERMSGFK5EREREbEjhSkRERMSGFK5EREREbEjhSkRERMSGFK5EREREbEjhSkRERMSGFK5EREREbEjhSkRERMSGFK5EREREbEjhSkRERMSGFK5EREREbEjhSkRERMSGFK5EREREbEjhSkRERMSGFK5EREREbEjhSkRERMSGFK5EREREbEjhSkRERMSGFK5EREREbEjhSkRERMSGFK5EREREbEjhSkRERMSGFK5EREREbEjhSkRERMSGFK5EREREbKjchqvU1FRGjRrFlClT7F2KiIiIyCUrl+EqJiaGfv36sWXLFoqKikrtW7ZsGb169SIyMpLbbruNWbNmUVxcXKrNwYMHGT16NC1btqRVq1aMGzeOhISEUm3y8/N588036dSpE5GRkfTu3Zs1a9aUqeWnn37i3nvvpVmzZnTs2JFXX32V3Nxc25+0iIiIVAjlMlx99tlnVKtWjZCQEBwdHa3b33vvPZ5//nk8PT0ZPHgw4eHhzJ49m1deecXa5uDBgzzwwAPs37+fPn360LVrV7Zv386gQYPIyMgAwGg0MnbsWObPn0/z5s25//77MZvNTJo0ie+++856rK+//prx48dTVFTEoEGDaNasGYsXL+bRRx+9fh+GiIiI3FCc7F3A+cyYMQMHBwd69uyJs7MzAEePHuWjjz5i8ODBTJ061dr2jTfe4NNPP+XBBx8kPDycF198EV9fX5YvX05AQAAAI0eOpG/fvixcuJAJEyawYsUKtm/fzsyZM+nRowcARUVFjBgxgnfeeYfu3buTm5vLa6+9xu23386sWbNwcjr3UX3++ee8/PLLbNu2jfbt21/nT0ZERETKu3LZc+XgcK6s9PR0fHx8AFi9ejVubm489thjpdo+9NBDmEwmfv75Z+Lj44mOjmbcuHHWYAXQsGFDOnbsyPr16wH45ptvaNOmjTVYAbi4uDB06FASExOJjY3lxx9/JD8/n2eeecYarADuu+8+vL29rccSERER+aty2XMF527dZWVlERgYCEBsbCyRkZF4eXmVaufv74+Xl5c1FAF06NChzPHCwsLYuXOn9VijRo0q0yY8PByAxMREDh48SEhICLVq1SrVxtnZmRo1apCYmHhV52c2m8nLy7tgG4PBgLu7+1W9T2WXn5+P2Wy2dxkiIlIBmM1mDAbDRduV23CVmZmJyWSyhqvi4mJrL9bfubq6YjQarQPbz9fO0sZyLF9f3zJtXFxcADCZTBQVFV30/a5GcXExBw4cuGAbd3d3IiIirup9Krtjx46Rn59v7zJERKSCsGSFCym34SonJwf4X1AKCAggOTm5TLuSkhIyMzPx8/PD398fOBfMPDw8SrVLTU3Fz8/PeizL4Pa/twHw8/MjICCAzMzM89aWmppKWFjYlZ3Y/3N2dqZevXoXbHMp6VgurHbt2uq5EhERmzhy5MgltSu34coyzsnSGxUWFsYvv/xCSUlJqTFQ0dHRlJSU0KBBA+ttvT179lCjRo1Sx9u5cyf169e3Hmvv3r1l3tNy27BevXqkpKRw8uRJ0tPTraEN4OTJk5w8eZKBAwde1fkZDIYyAVBsT7dVRUTEVi6106NcDmg3Go3W225JSUkUFRXRvXt3srOzWbJkibVdSUkJH374IW5ubtx8881Ur16d5s2b88knn5Sa+2rFihUkJibSpUsXALp3786mTZvYt2+ftU1qaipLly6lefPmBAYG0qVLF5ydnZkzZ06p2mbPno3BYLAeS0REROSvymXP1ZAhQ4iOjgbgxRdfZM2aNSxevJhevXoxbdo0du7cSWhoKNu2bePAgQNMnDjRevtw/PjxjBkzhr59+3LLLbeQlJTETz/9RP369bn33nsBuOeee/j0008ZOnQoPXv2xM3Nje+//57MzEzefvttALy8vBg5ciRz5szhyJEjNGjQgJiYGH7//XcGDBhA3bp17fPhiIiISLlmMJfDASlxcXEkJSVZx8qEhYURFhZGUVERs2bNYtWqVaSnpxMaGsqgQYMYNmxYqdf/8ssvzJ49m8OHD+Ph4UHnzp154oknqFq1qrVNSkoK06dPZ8uWLRQWFtK4cWMeeeQRbr75Zmsbs9nM/Pnz+eKLLzh16hRBQUH07duXsWPHWuffuhJ79uwBIDIy8pLa956UxL6jRRdvKFZN6riw+u0aF28oIiJyiS71+l0uw1VFp3B17SlciYiIrV3q9btcjrkSERERuVE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MKViIiIiA0pXImIiIjYkJO9C7gSgwYN4o8//iiz3dvbmx9++AF/f3+SkpJ488032bp1K0VFRTRv3pynnnqKJk2aWNuXlJQwf/58li9fzqlTpwgJCWHIkCEMHTq01HF37tzJu+++y969e3F1daVz58489dRTBAQEXPNzFRERkRvLDRmuAgMD8fHx4YEHHrBuc3R0JCwsDD8/P1JSUrj//vvJy8ujR48eGAwGfv75Z4YOHcrXX39N7dq1AXjuuedYuXIlHTt25LbbbmPXrl28+uqr5OfnM2bMGAC2bt3KmDFjqFatGgMGDCA9PZ01a9awf/9+VqxYgbOzs10+AxERESmfbshwZTabqVOnDo899th597/55psUFBTw1VdfWYPU+PHj6dWrFx9++CFvvPEG27ZtY+XKlTz55JM89NBD1uNOmjSJOXPmMHDgQKpUqcLzzz9P48aNWbRoEe7u7gD07t2bMWPGsGrVKvr37399TlpERERuCDdkuMrIyMDFxYVnnnmGbdu2kZ6eTuPGjXn++eepW7cu33//PWPGjLEGK4Dg4GB69erFypUrAVixYgU1a9Zk5MiR1jYGg4GRI0eydu1atm3bhre3NydPnmTatGnWYAXQqVMn6tWrx/r16684XJnNZvLy8i7YxmAwlHpfuXz5+fmYzWZ7lyEiIhWA2WzGYDBctN0NGa5SU1M5evQoLi4udO/eHR8fH3788UdGjx7N7NmzKS4upkOHDmVeFxYWRl5eHunp6cTGxnLTTTfh6OhYqk14eDgAiYmJODg44OzsTJs2bc57rPj4+Cs+h+LiYg4cOHDBNu7u7kRERFzxewgcO3aM/Px8e5chIiIVhIuLy0Xb3JDh6syZMzg7O/PJJ59w0003AecGuffs2ZMdO3YA4OPjU+Z1rq6uAJhMJoqLiy/Yxmg0YjQa8fT0LBPALO2MRuMVn4OzszP16tW7YJtLScdyYbVr11bPlYiI2MSRI0cuqd0NGa6qVavGwIEDrcEKoE6dOvj7+1sDT2ZmZpnXpaam4uDggLe3NwEBAedtc+bMGQD8/PwwGAzk5ORgNBrLBKzU1FT8/Pyu+BwMBgMeHh5X/Hq5NLqtKiIitnKpnR435DxX3333HUOGDCm1LTc3l8zMTFxcXHB3d2fPnj1lXrdjxw7Cw8NxcXEhLCyMvXv3lmmzc+dOABo0aEB4ePh5b98VFBQQExND/fr1bXhWIiIiUhHckOHqjz/+ICcnx/rvkpISXn31VYxGI7feeiu33XYbn3/+OWfPnrW22b59Ozt37qRLly4AdO/enUOHDrFhwwZrm9zcXObPn09QUBCRkZG0bNmSoKAg5syZU+rW0rx58ygoKLAeS0RERMTihrstaDQaGT9+PI6OjnTt2hUHBwe2b9/OkSNHGDx4MI0aNeLhhx9mwIAB3HPPPdxxxx1kZWWxbt06qlatyoMPPgjAzTffTMuWLZkwYQI9evTA39+fn3/+mfj4eN544w0cHM7lzvHjxzN16lQGDhxIy5YtiYuLY+PGjXTo0IFbb73Vnh+FiIiIlEM3XM+Vo6MjixcvpmnTpqxevZovv/wSBwcHpk6dyvPPPw9Ao0aNWLhwITVq1GDZsmVs2LCBW2+9lc8//xx/f3/rcebNm0e/fv3YunUrS5YswcPDg7feeot77rnH+n73338/r7/+Orm5uSxatIj9+/czdOhQZs2aZZfzl4pn9+7djB07lhYtWnDbbbfxzDPPcOrUqTLtVq5cSYcOHYiLiyuzLyUlhWeeeYZ27drRtm1bxo0bd952RUVFzJo1i9tvv50WLVowcOBANm7ceE3OS0SksjKY9SjVdWcZDxYZGXlJ7XtPSmLf0aJrWVKF06SOC6vfrmHvMi7qt99+Y+TIkRgMBlq0aEF2djYHDx4kKCiINWvW4O3tjclk4s0332T+/PkAfPvttzRo0MB6jD179jBmzBjS09Otyzvt27cPb29vvv32W6pVqwZAeno6Y8aMYc+ePYSGhlK9enV27dpFSUkJH3zwAbfffvv1/wBERG4gl3r9vuF6rkQqEm9vbzp06MA333zD4sWLWb16Na+++iqnT59m3bp1ACxcuJD58+dbn079+5Orjz32GCaTifnz57NixQpWrFjB1KlTyc7O5vvvv7e2mzFjBvv372fy5Mn89NNPLF68mK+++gpHR0e++uqr63fSIiIV3A035kqkImncuDEff/xxqW29evViypQppKSkAHD77bfj6+tLfn4+L774onU8oMV//vMfQkJCqF69unVbs2bNAEqtfTlmzBgGDhxo3QfQsGFDXF1dtUamiIgNKVyJlCNms5mlS5cCUKtWLev/a9WqxSeffAKUnburdevWZY6zevVqgFIz/FtWH/irDRs2kJubq5UARERsSOFKpByIiYlh8eLFbNu2jdOnT9OkSRPuvPPOUm0yMjIA8PX1veCxPvnkExYtWkTbtm1p0aLFP7bbtm0bTz/9NL6+vjzwwANXfQ4iInKOwpVIOfDJJ59Yx0f5+vqWWSwczg1I9/DwwM3N7bzHyMzM5LnnnmP9+vVERETwzjvvnLed0Wjk/fff58MPP8Tb25s5c+bg7e1t2xMSEanENKBdpBx45513+PLLLxk5ciS5ubkMGzaMhISEUm0yMzMJCAg47+v37t1L37592bBhA8OGDePLL788b9v09HRGjBjB+++/T7t27Vi9ejVRUVHX4pRERCot9VyJlAMODg5ERUURFRVFeHg4L7zwAkuWLGHy5MnWNnl5eXh5eZV5bVxcHEOHDsXV1ZX58+fToUOH875HYWEhw4cPJy4ujqeffpoRI0ZocXARkWtAPVci5cy9996Li4tLmdXXDQbDecPQ7NmzKSgo4MMPP/zHYAWwYsUKDh06xMSJE61za4mIiO0pXInY0aZNm9i1a1epbU5OTjg7O5cZc+Xl5VVqTU2L7du3c/PNN19w8LqlnYeHh3UJKBERuTZ0W1DEjt577z1SUlL4/PPPrVMvzJkzh9zcXGsvVGxsLN988w2HDh3izJkzvPrqq/Tr1886fUJmZibp6ek8++yzpKenYzabMRgM1KxZkyFDhhAWFmZt5+bmxmuvvUZKSgpGoxGDwUBAQAB33XXXBXu9RETk0ilcidjRmDFjmDBhAr1796ZRo0ZkZ2cTFxdHs2bN6NevH3BuLqqFCxdiMpkAWLx4MaGhodZw1bhxY/bt28e+fftKHdtgMBASEsKIESOAc3Nebd++nSVLlpSpIyMjQ+FKRMRGtLagHWhtwWvvRllbEGDjxo189NFHxMbG4uLiwp133smTTz553sHrIiJiP5d6/VbPlYidderUiU6dOtm7DBERsRENaBcRERGxIYUrERERERtSuBIRERGxIYUrkUtkNhntXcINS5+diFQmGtAucokMDo6c+WoixWeOXLyxWDkH1iOw/0x7lyEict0oXIlchuIzRyg6te/iDUVEpNLSbUERERERG1K4EhEREbEhhSsRERERG1K4EhEREbEhhSsRERERG1K4EhEREbEhhSsRkb+ZN28e7du3Jycnp9T2LVu2MHDgQKKioujYsSPTp0+nsLCwzOu/++477r33XqKioujevTuzZ88mPz+/TLvTp08zadIkWrVqRdu2bRk7diwJCQnX7LxE5PrQPFciIv+vsLCQZ599lu+++w4Ag8Fg3bdu3TomTZqEq6srzZo1IyUlhfnz53Po0CHmzZuHg8O5v1Xff/993nvvPby9vWnevDnx8fHMmjWLmJgY5s6daz1eXl4eQ4cO5cSJE0RGRuLg4MCvv/5KQkICq1evxtHR8fqevIjYjHquRET+34wZM/juu+/w8/MDwMnp3N+fWVlZPP/889SsWZN169axcOFCfvjhB0aPHs2WLVusYQwgODiYfv368dNPP7FgwQLWr19P37592bhxI8eOHbO2W7FiBcePH+ftt99m+fLlfPnllzz11FMcOXKEvXv3Xt8TFxGbUrgSEfl/ffv2Zfbs2dx3333A/3quli9fztmzZ3nxxRepXr26tf2jjz6Kv78/y5cvt27r378/r7/+Or6+vgA4OjrSo0cPAFJSUqzt9u3bh7e3Nz179rRuu+mmmwA4efLktTlBEbkuFK5ERP5fREQEXbt2JScnB0dHR1xcXADYuHEjYWFhdOjQoVR7FxcX2rRpw+7duzEaz784dUFBAStWrACgZs2a1u3u7u4UFBRw5swZ67bo6GgAazATkRuTxlyJiPxNRkZGqYBz6NAhOnbseN62ISEhFBYWkpmZSUBAgHX7mjVr+Pbbb9mxYwe5ubkMHDiQkJAQ6/677rqLJUuWMGDAAAYNGsShQ4dYu3YtLVq0oE2bNtfs3ETk2lO4EhH5m/T09FJB6ezZswQFBZ23raurKwAlJSXWbWazmddee420tDQAIiMjmTRpUqnXtWrVigceeIAlS5bw1ltvAeDs7My4ceNwdna26fmIyPWl24IiIn+TmZmJv7+/9d8ODg7/eNvPMl2Dm5ubdZvBYGDDhg3MmzePLl26sGfPHkaOHFkqgG3atIkvv/wSLy8vJk2axMiRI3F0dGT06NF8//331+jMROR6ULgSEfmbvLw8vLy8rP/29fW19kL9XXp6Oi4uLnh7e5fa7u7uzq233soHH3xAr1692LdvH5s3b7bunzlzJp6ennzzzTc8/PDDPP300yxZsgQXFxfeeeeda3NiInJdKFyJiPyNwWAoNcdVeHg4hw8fPm/bXbt2ERYWVqr93w0cOBCAI0eOAJCfn8++ffu49957Sw1yb9KkCW3btuX48eNlJjCV/9m9ezdjx46lRYsW3HbbbTzzzDOcOnWqTLuVK1fSoUMH4uLiyuxLT0/noYce4sknn7weJUslo3AlIvI3Xl5epcJNq1atOHToUJnZ0w8cOMDJkydLDUD/4osvOH36dKl2lluG7u7uAGRnZwNY59P6K8vkoQUFBTY4k4rnt99+44EHHmDz5s00adIELy8vVqxYwX333Wf9XE0mE9OnT2fy5MmkpaWVuaUbGxtL//792bx583ln2JdLYzKZWLhwId27dycqKop77rmHlStXAue+fzt27EjDhg3/8b82bdqQl5dnPd6+ffvo3r07y5Yts9MZ2Y7ClYjI/9uxYwevvfYap0+f5vDhw7z++uskJCRwzz334ODgwEsvvURRURFwbqzVSy+9BJybH8uy7eWXX+bJJ5+0XjQKCwt5//33MRgMtG/fHjgXqtzd3Vm9ejXp6enW9z906BDbt28nMDCw1IB6+R9vb286dOjAN998w+LFi1m9ejWvvvoqp0+fZt26dQAsXLiQ+fPnW8PrX2e7NxqNDB8+nIyMDNzc3DQT/hXKz89n7NixvPbaa+Tk5NCsWTNOnDjB5MmTWbx4MS4uLtx222107ty5zH+Wp2YjIyPx8PAAYO3atQwePJhjx45Zf8ZuZHpaUETk/61atYqvvvrK+u/FixfTokULunfvzqhRo5g7dy633347devWJTY2lszMTPr370+zZs0A8PT0ZMiQISxYsIDbb7+d+vXrc+zYMc6cOcOwYcOoW7cucG5+rGHDhjFnzhy6dOlC06ZNycvL4+DBgxQXFzN16tQL3maszBo3bszHH39caluvXr2YMmWKdZLW22+/HV9fX/Lz83nxxRetSxPBuaD1zDPP0KJFCwYPHlxqn1y6+fPns3HjRh588EEmTZqEs7MzSUlJ9O3bl+XLlzNkyBBeeeWVMq9LTk6md+/eBAQEMH36dOBcj9WkSZOsX7OKEHgVrkRE/t9rr73Ga6+9dt59jz/+OFWrVmXJkiVER0dTrVo1HnzwQR566KFS7Z555hlq1KjBsmXL2LVrF4GBgTz55JOMGjWqVLvHHnuMWrVqsWTJEvbt24eLiwutWrVi7Nix1h4uuTiz2czSpUsBqFWrlvX/tWrV4pNPPgH+dzvWok+fPgDk5uaWespTLl3//v1p3bo1bdu2tW6rUaMGgYGBF5xK5LXXXiMrK4vZs2cTGBgIQO3atZk6dSqRkZH079+/QgRehSsRkUs0fPhwhg8ffsE2BoOBESNGMGLEiIu269+/P/3797dhhZVHTEwMixcvZtu2bZw+fZomTZpw5513lmqTkZEBnH/G+8LCQvLy8jQb/hUKDg4mODi41La9e/cSFxfHgAEDzvua3bt38+OPP9K5c2e6du1q3e7h4cGgQYPYs2cPQIUIvApXIiJyw/nkk0+s84H5+voybdq0Mj1U6enpeHh4nPdibRnrprFttnHgwAHGjRuHo6NjmV5aizlz5mAwGJgwYcJ5918oDN9obvy+NxERqXTeeecdvvzyS0aOHElubi7Dhg0r8zTn35ck+vs+oNRksXJlPv/8c+6//36ysrKYOXMmYWFhZdokJibyyy+/0KFDByIiIs57nIoUeBWuROSGYzSff7Z0ubiK8tk5ODgQFRXF008/zZQpU8jKymLJkiWl2vx9Mti/ys3NBfjH/XJx+fn5TJgwgZdffpm6devy9ddfc8cdd5y37apVqzCZTDzwwAP/eDxL4K0I4Uq3BUXkhuNocOTZP//DsbMJF28sVrW9ajKtxdP2LsPm7r33Xl577TXrJK0Wf58M9u/7/vp/uTxms5lx48axdevWUk8M/pPVq1cTHBzMbbfd9o9tLNOXVITAq3AlIjekY2cTiM0+cvGGUqFs2rQJb29voqKirNucnJxwdnYuM+bKy8uLkydPnvc4luWKNBP+ldm8eTNbt25l4MCBTJ48+YJtd+3axfHjxxk3bhxOTv8cOypS0NVtQRERuWG89957PPLII8THx1u3zZkzh9zcXDp06ACcm4H99ddf59ChQ5w5c4ZXX32V/fv3A+d6XD799FPmzZsHwFdffcWcOXOu/4nc4LZv3w7AI488ctG2q1atAqBnz54XbGcJvJZbtjcy9VyJiMgNY8yYMUyYMIHevXvTqFEjsrOziYuLo1mzZvTr1w+ADRs2sHDhQkwmE3BuMtjQ0FAiIiLIzc3lo48+so7v+e233zh69CjDhw+vEFMAXC+ZmZk4Ozvz0UcfkZycTHFxMXDuSb/OnTvTo0cPAIqLi1m7di3h4eHUq1fvvMfKyMjgs88+Y9euXQDMmDGD22+/3XqMG5HClYiI3DC6devGRx99xEcffURsbCwuLi7cf//9PPnkk7i4uAAwbtw4xo0bd97Xe3p68ttvv13Pkiukxo0bs2LFChYtWlRmX2xsrDUY/fbbb2RmZjJkyJB/PNbBgwf55JNPrAFt9erV5OXlKVyJiIhcL506daJTp072LqNSGzp0KEOHDr1oO2dnZ6pXr37BpwTbtWvH3r17bVme3SlciYiIyDXRtm1bfv31V3uXcd1pQLuIiIiIDSlcXaKdO3cyZMgQoqKiaNu2LZMnTyYtLc3eZYmIiEg5o9uCl2Dr1q2MGTOGatWqMWDAANLT01mzZg379+9nxYoVF5w4TUSkIjMbjRgcHe1dxg3Llp+fyWjGwbHizBV1vdny81O4ugij0cjzzz9P48aNWbRokXWSut69ezNmzBhWrVqlVe1FpNIyODpy9NHHKTgSZ+9Sbjhu9epS5723bHY8B0cD3007Slp8gc2OWVkE1HKj17N1bHY8hauL2LFjBydPniyz4nqnTp2oV68e69evV7gSkUqt4EgceXv327sMAdLiCzh9OM/eZVR6BrPZbLZ3EeXZp59+yltvvcXu3btx/FvX7b///W/i4+P57rvvLuuY0dHRmM3mS7qdaDAYSMsyUlJyWW9R6Tk5QYCPI7b89jYYDBhz08BYbLNjVgqOzjhWCbD51yKjKJNiU8VYhPh6cXZwxM/F1+Zfi5K0dMzF+rm4XAZnZ5wC/G329TAYDORllmAq0WX9cjk4GfDwdbro16K4uBiDwUDLli0v2E49VxdRXFyMp6dnmWAF4OrqitF4+b/cL3fB0AAfjWe4UrZeq8qxyo2/Wru92Ppr4efia9PjVSa2/lo4Bfjb9HiVjS2/Hh6+uqxfjYt9LS60GPhf6atwEf7+/uTk5GA0GssErNTUVPz8/C77mC1atLBVeSIiIlLOaCqGiwgPD6e4uJgDBw6U2l5QUEBMTAz169e3U2UiIiJSHilcXUTLli0JCgpizpw5pe7Fzps3j4KCArp06WLH6kRERKS80YD2S/Dll18ydepUoqKiaNmyJXFxcWzcuJEOHTrw6aef2rs8ERERKUcUri7RihUrmD9/PsePH8fX15fu3bszceJEPD097V2aiIiIlCMKVyIiIiI2pDFXIiIiIjakcCUiIiJiQwpXIiIiIjakcCUiIiJiQwpXIiIiIjakcCUiIiJiQwpXIiIiIjakcCVXzGw2YzKZ7F2GiIhIuaJJREVuUCaTCQcHB7Zv305ISAg1a9YEzoVeg8Fg5+rkryxfk/T0dDIyMggODtbqDuVIfHw88fHxZGVlUbVqVSIiIvDy8rJ3WRWC5Xv/yJEj7NixA09PTzp16oSPj4+9S7umnOxdgNxYLD8oZ8+eZdmyZWRnZ/PAAw9QrVo1jhw5wurVq+nWrRtNmza1d6kVniVAff755yQkJDB37lyCgoKs23fu3Mm2bdsYOHAgQUFB9iy10jOZTDg6OvLBBx/w/fff4+TkxAcffEBERIS9S6v0Fi1axPTp0ykpKQHA3d2dFi1aMHbsWG666SY7V3fjs3zvv/766xw7doyqVavSpEkTfHx8KvQfgrotKJfF0tH5wQcf8NFHHzFnzhx+/PFHAIKDg/n555/59ttv7VlihWc2m0v9Uho3bhyHDh1i7ty5ZGdnc+DAAR566CGGDx/Of//7X1xdXe1csTg6OgKwdu1aOnXqxLhx4wgLC7NzVXLq1Clee+01brrpJn744Qc2bNjAK6+8wtmzZ3n66adJSkqyd4k3PMv3flxcHPfccw/jxo2z9rJX1GAF6rmSy+TgcC6Pr1y5krZt29KxY0eWLFlCr1698Pf3p3bt2uzcuZP09HT8/f3tXG3F9PdfSI0aNWLixIm8/fbbFBUVsXz5cmrUqMG0adNo0aJFhe9+v1EUFRXRqlUratWqxYABA6whGSr2RaY8stxSP3ToEI6OjgwYMMAadkNCQggKCuLhhx/ms88+49lnn63QPSzXQ2FhIe3btycrK4tOnTqV2ldRP1v1XMllS0tLIysri8jISPr06cOJEyfIysrCbDYTHBzMyZMnFayukZMnT7J+/Xr++OMPkpOTrRfnMWPG0LZtW5YtW8aYMWNYu3Ytffr0Ue9IOVOnTh2+/vprjEYjBoPB+p9cX5Y/Ev39/fHz82Pfvn0A1luDtWrVIigoiPT0dOB/PfZyZQwGA+Hh4fzwww/s2rWL/Pz8Cv+HhXqu5LIVFRURHh7O9u3bGTRoEF27duX7779n1KhRxMfHExgYaO8SK6xt27axYMECSkpKcHFxwcfHh+DgYBo0aICvry8+Pj40b95ctwLLEUsvye7du9m8eTPx8fEMHz6cPn364OfnR3BwMIGBgVStWtV6C0WujyZNmtCjRw8WLVqEo6MjPXr0wNHRkUWLFpGRkUH79u2BihsArjXL9/7q1at55513AHj44Ye5++67CQkJITQ0lBo1alC7dm08PDzsXK1t6WlBuSyWLtyvvvqK6dOn06dPH86cOcPZs2e57777eOqppxg1ahSPPvqovUutkBISEoiJiSElJYWkpCTi4+NJSUnh7NmzmM1mTp06RcOGDenQoQOhoaF0796dgIAAe5ctnHvAYPny5SQnJ5OYmEhRUREODg54enoSEhLC2LFjadWqlb3LrHQKCgp49913+fzzz4H/jREaPHgwDz30EL6+vnasrmLIy8tj9+7dHDx4kD///JO9e/eSkpJCSUkJbm5uzJgxgzvuuMPeZdqUwpVckcLCQr766iuWL19Oeno6aWlpGI1G7rnnHiZPnqzbgteJyWQiOTmZ+Ph4jh8/TlxcHDExMRw7dgwvLy8+/fRTatWqZe8y5W+MRiPHjx8nMTGRY8eO8eeff/Lggw/SvHlze5dWaeXm5vL777+TlpZGjRo1aNeunb1LqvDOnDnDn3/+SePGja2D3CsKhSu5JJbBtw4ODsTFxVG7dm0cHBxISUnhjz/+ICMjg/r16xMREaH5e66hvw6CtowbOZ+cnBwSExNp0KDBBdvJ9ZOWlsaePXto2LAh1atXB849QVVSUkLDhg3tXF3ldPLkSVJTUwkMDMTFxYXCwkJcXFwoKirC3d1dfyTaSFxcHPPmzSMyMpL7778fJycnfvnlFxISEhg2bJi9y7smNOZKLslfB96OHDmSf//73/Tr14/g4GB69uxp5+oqj79+HXJzc5k1axZ79uzh888/p6SkBCcnJ3JycsjMzKRRo0Z2rlYscnJyeOutt1ixYgVhYWF8/fXXuLu7ExMTw4wZM1i2bBkhISH2LrNSsIwDio6O5vXXX2fPnj0AODk54erqah3LOGDAAEaNGlVhn2a7XlJSUnj22WfZv38/sbGxdOjQgdq1a1NYWMjbb79NZGQkLVq0sHeZNqc/aeWizp49y9atWzl16hRxcXGcPn0aJycnXFxcSrUzmUwYjUY7VVl5WD7jzZs3s2bNGlq3bl1q/1dffcXw4cM5ffq0PcqTv7AsD7Vr1y6+++47+vbtS6NGjVi4cCGOjo7Uq1ePgoICfvrpJztXWnlYviarV69mz549jBgxgtmzZzNz5kymTJnCsGHDuOmmm0qteCCXz/J7Kjo6mgMHDjB+/HgiIiKYP38+AHXr1sXb25tNmzbZs8xrRj1XclFHjhzh9ddf58yZMzg5OeHo6MhXX31FWloaderUoX79+lSvXt36hJr+0ru2LL/st2zZgoeHB7179wb+d9EIDAwkOzubXbt20a1bN7vVKf/7WsXExODi4sLo0aNZs2YNv/32G//+979xdXUlMDCQ48eP27fQSsQyYD0wMJAaNWowePBgatasidFoPO/TmrqtfnUOHTqEu7s7vXv3ZvXq1WzZsgU4N+2Fs7MzWVlZdq7w2tB3jVxUaGgoDz30EGPGjCEoKAhPT0/y8vL48ssvmTRpEt27d6dVq1bcfvvtrF27VsHqGrNcALy9vUlOTqagoADA2pPo7OxMYWGhehHLAcvPgrOzM8XFxWRmZtKwYUOKi4tJS0sjNzeXjIwMatSoYedKKw/L16RVq1YkJSWxYcMGiouLSwUry3xXcuUsobR69epkZ2ezb98+OnbsSFFREQkJCaSlpZGdnU39+vXtXOm1oZ4ruajAwED69OkDwNatW/H29uaxxx7Dw8ODM2fOkJ2dTWJiIqdOndIadteB5eIwatQo1q5dy+TJk3nqqado1aoVVapUYePGjTg5OdG4cWM7V1p5WXpvLReYHj168M033/DBBx8wadIkkpKSOHXqFD/88AOA1rC7znJzc5k3bx4+Pj68++67LFiwACcnJ/z8/KhRowYhISF06NCBm2++2d6l3rAsv6f69evHunXreOmllxg6dCgHDhzg6NGjLF26lCpVqlTY7309LSiXZfz48XTq1IkBAwaU2m4ymSguLsbFxUU9V9dRbGwszz33HGfOnKFt27ZkZWWxefNmxowZw2OPPWbv8io9s9lsXbh2/fr1/Oc//+Hs2bNkZWVRp04djh49yr/+9S/+9a9/lRnDKLZnCb179uxhwIABdOvWjS5dunDq1CnOnj1Leno6p0+fJjExkaCgIBYtWmTvkiuEkydPMnfuXPbv3098fDwFBQUUFhYye/ZsunTpUiGvGQpXckHFxcUkJiZSs2ZNnJycKCkpwWQy4eTkhMlkwmAwaFZpO4uNjWXlypX89ttvlJSUcM899zBixAicnNQxbQ/p6ekcOXKERo0a4e3tXWqfyWTi22+/Zc+ePdYlpAYPHqyfoeuspKSEF198kezsbN577z3MZjOFhYXWJwldXV0r5AXf3nbv3k1sbCwGg4E2bdoQHh5eYT9nhSs5L8tfeL///jvvvvsu06ZNo3r16uTk5ODi4nLepQr+aUCo2F5xcbF1fp5/ClF6sMA+NmzYwLhx4zAYDNSqVYuoqChat25No0aNCA0Nxc/Pz94lVlqW8LR582a+/fZbVq9ezaOPPsq///1ve5dWIZlMJhISEjh8+DD+/v7UqFEDb29vXF1drdeKivp7SuFKLujQoUP8+OOPjBgxgh07dvDvf/+bGjVq0KBBA1q2bEmzZs2oXbs2wcHBQMX9QSkvLAF2+fLlvP/+++Tn59O0aVOaNGlCnTp1KCgoYNeuXfTu3ZsOHTrYu9xKKScnhz/++IPdu3dz4sQJTp8+TVJSEmazmZo1a1KjRg2CgoLw8fHBw8ODW265RXNcXSeW30//+c9/2LRpE5mZmWRnZ1OnTh1atmxJ/fr1CQ4Opn379lSpUsXe5d6wLL+nFi5cyEcffUR+fj5+fn74+fnh5eVFUVER2dnZjBs3jh49eti73GtC4UouWV5eHv/973/5448/2LdvH0ePHiU9PR2TyYSrqysvvfSSdeC7XBuWv7z79etHcXExbdu2JTExkRMnTpCbm8vp06fp2LEjU6ZMITw83N7lVmqWC/mMGTNYvHgxEREReHt7k5mZSVJSEqdPnyYkJIRXXnlFQfg6i4uL448//iA7OxuTyURiYiKHDh0iIyODoKAg3n33Xc3OfoVMJpN1Yfn777+fvLw8xo4dS25uLrGxsaSmpgLnHpS6//77adCggZ0rvjY0KEMuyJK9DQYDHh4edOnShQ4dOnD27FkyMjLIyMiwLhzcrFkzO1db8VmePjt+/Dg9e/bk8ccfp7CwkKKiIpycnOjfvz8tW7YkNDTUzpWKxYYNG4iMjOSzzz7D0dGRoqIiUlJSGDZsGBEREURERNi7xAovLS2N7du3c8cdd+Dq6krdunWpW7eudX9xcTEnT57kxIkTODk5KVhdBQcHB+vDGd7e3hQVFXHXXXeVaVdUVFShH+JQuJIL+vstPkvI8vDwsN4KlOsrKyuLWrVqceTIEdzd3XF3dwfOBeHIyEg2bdqkMSTlgMFgICcnh4SEBO68804cHR0xmUy4uLhQs2ZNoqKiiI2NPe/4RbGtPXv28N5779GwYUMcHByYM2cOERERNGvWjHr16uHl5UV4eLh6e69Cbm4uGzduxNHRkWrVqlknaH3kkUdYvnx5mSfMK3KwAoUruURFRUUsWbKE5cuX4+XlRcOGDWnQoAGBgYEABAcH07x5cztXWTn4+PjQq1cvZsyYwdKlS3nggQcASExMtHa5S/lQUFBAgwYN+OOPP4D/9TwWFRVRVFRkXShYrq22bduyePFiAgMD+fPPPzl27BhbtmzBYDDg5eVFUFAQQUFBhIWF0b17d+rVq2fvkm84R44c4aOPPqKoqAg3Nze8vLyoUqUKXl5evPfeexQWFtK2bVuCg4PLPEVbEWnMlVyQZWDi9u3bGTFiBBEREdSqVYvjx49z+vRpcnNzKSwspHPnznz00Uf2LrfCsozfsYy5SktLY/LkyWzZsoVu3brRsGFDoqOj+f3335k4cSIjR460d8mVnuVrtnz5ct58800eeOABBg8ejKurK59++ikLFixg4MCBTJ482d6lViqWMVbHjh3j6NGjHDt2jJSUFFJTUykqKuLxxx+nc+fOejjnMhUVFREbG0t8fDwnTpwgPj6e5ORk0tPTSUpKsq6l6e3tTePGjenVq1epW7MVjcKV/COTyYTZbMbR0ZHPP/+cmTNn8sYbb3DrrbeSnJxMcXExDg4OuLm54eDgQNWqVe1dcoX0T7/ks7Oz+eKLL/jll184c+YMBoOBESNGMGDAAPWGlCNZWVnMnz+fL774guzsbGtI7tOnD4899phur19nJ06cICwsrNS2nJwcMjMzKSkpITg42HqrXa7e6dOnOXXqFIcPHyYuLs46NcP48eO5++677V3eNaNwJZdk9+7djBkzhkceeYQhQ4bYu5xKpUePHhQWFtKgQQOaNm1Ks2bNaNiwoS7KN5j09HSio6MpLCykWrVqNGvWDGdnZ3uXVamUlJRw7733cvvttzNhwoRS+06ePMmpU6do1aqVeqyuUHFxMSUlJbi7u7N06VJat2593rUDCwoKMJlMFXq8ocKVnNfIkSNJT0+nXr16NGjQgNatW/Ppp5+ye/duJk+eTK9evaxt1X1+7ZhMJtavX89vv/3GkSNHOH78OKmpqRiNRry8vGjQoAFRUVFERUVRv359DcgtZ/bt28eaNWuoUqUKDRs2pE6dOtZA5ebmRtWqVfWzc4399feT2Wxm5syZzJkzh8WLF9O6dWuSkpKYNWsWP//8M1FRUcyZM8fOFVcMjRo1YuzYsYwbNw4HBwfMZjMODg7WcYcVncKVlGE2m1m3bh3bt2/n6NGjxMfHk5aWhtFoBMDLy4sePXrQvHlzoqKiKvR98/IiPz/feusiNTWVpKQk4uLiOHDgAHFxcWRmZuLg4EDnzp2ZOXOmvcsVzvVUDR48mLS0NDw9PUlLS7MOYHdxceGmm27igw8+sHeZlc6ZM2d4+OGHKSkpoXfv3sycORMfHx8GDBhAp06daNGihf5gvAKnTp3i/fffp1atWgQEBPDSSy8xYcIERo0aZe/S7ELhSi4qOzublJQUTp06xcmTJzlw4AD79+8nISGBrKwsoqKi+OKLL+xdZqVTVFREbm4umZmZHD58mPj4eGrWrMmdd95p79IqNcuF2fIQyOOPP87QoUOJj48nKyuLjIwM0tPTcXR0LPN4uthWamoqOTk5eHt74+vra+012blzJ0OHDrWOUxw0aBA1a9YE/jdRr1yeuLg4pk2bxr59+8jKysJgMODg4EBoaCi1atWibt261KlTh4YNG1aKOREVrqQUy4Vh/fr1fPbZZwwfPpyOHTvi7u6O2WzGbDZjNBqtyxckJiZSUFDALbfcYu/SK7To6GhOnDhBnTp1aNSoEa6urgAkJydjMBg0/qocSkpK4tFHH6Vhw4a89tpr522jHpJr64033iA6OpoqVapQtWpVqlWrRmhoKNWrV2fmzJm4ubnx1ltv6efHBoxGI0lJScC5zz0mJoauXbtiMpk4fvw4p06d4syZM+Tk5DB27FgmTpxo34KvMc1zJaVYftFXrVrV+rh/3759efDBBwkJCbH+NeLs7EyVKlWoXr26nSuu2EpKSnjiiSfYunUrPj4+ODo6MnToUIYMGcI777zDt99+i6+vL1OmTKFly5b2Llf4X2AqLCykZs2a/PLLLyxbtow+ffqUeYpTweraaty4MQUFBSQnJ3P48GG2b99OUVERnp6e5Obmkp6ezqJFi4iMjCQ8PJz69eur1+oKOTo6Wnv/iouLadKkCaNHjyYwMJDs7GyKi4vJysoiKyuLGjVq2Lnaa089V/KPYmNjWbVqFd988w3u7u5MnDiRe+65Byi9LI5cOy+++CJffPEFkydPpkaNGvz000989913dOnShQ0bNjBkyBB++eUXQkJCmD17dqWYnK+8s4Srp556il9//ZXs7GwAevXqRc+ePalevTp+fn4EBQXpQn6dxcfHc/jwYQ4fPsyRI0eIjY3lyJEjAERFRbF48WKcnNTncLVWrlxJzZo1adGiRaX9Hle4kouKi4vj/fff58cff+SWW25hwoQJNGrUyN5lVXgnTpygX79+9O3blylTpli39+vXj9jYWJo1a8YXX3zBxo0befjhh1m2bFmlGMtwo0hMTCQ2NpbDhw8THR3N7t27yc7OxsXFhXr16rFw4UI8PT3tXWaFVlJSgpOT0wXXscvJyWHPnj3k5OTQtWtX3aq9CikpKcTGxlK1alV8fHxKrXFa2cayKaLLeRmNRoxGIw4ODtStW5e3336bLVu28OGHHzJ58mQefvhhOnXqRJUqVexdaoW1b98+SkpK6Nq1a6ntt956K8eOHWPQoEEA1KlTB29vb/7880+Fq3IkNDSU0NBQ7rjjDuu2uLg4UlJSKCwsVLC6DiwhadOmTUybNg0fHx/GjRvHHXfcQVFREUajEU9PT9q3bw9oDNzV+PXXX3nzzTeJi4uzbgsODqZPnz4MGjSo0o1rU7iS83J0dMTR0RH43xI4HTt2JDIykgULFjBjxgxiY2MZN26cdXC12FZ6ejrFxcXMmzePvXv3UrduXWrXrk1ycjIhISG0a9cOgLy8PAIDA0lLS7NzxWK5OJ88eZKPP/6YlJQUOnbsSIMGDahfvz4hISGkpqaW+oterh1LUNq/fz9JSUncdNNNNGrUyLpW6ubNm/H09ORf//oXjRo1UrC6TJbv999//53XXnsNBwcHpk6dSvXq1Tlz5gwbN25k0aJF7N27l6lTp5aZGb8iU7gSK8sPyp49e1i7di3Ozs74+/vj4OBASUkJGRkZlJSUYDQaKSkpYe7cuZw5c4bXX3/d3qVXSJGRkdx1110cPnyYpUuXAuDp6Ul8fDy1a9fmt99+IyIigri4OLKysvDz87NzxWI0GnFycmLNmjWsXLmSoKAg4uPjyczMpLCwkIKCAqpXr86DDz543pmrxbYst6EaNmyIwWCgf//+hIaG8uyzz7JmzRpuuukmtm/fjoeHB88995x6Ey+T5Zqxdu1a8vPzeffdd2nVqpV1f8+ePfn111956aWXePHFF5k1a1al+YwVrqSMbdu28emnn1r/7eTkRJUqVQgICMDV1RWz2UzVqlUJCgrSFAzXUPPmzYmIiCAlJYX4+HhiY2PZt28fRUVFHDx4kMmTJ+Pv74+TkxOpqak0aNDA3iVXepaejy1btlC7dm2effZZHB0dSU5OxsvLixdeeIE6derQuXNn+xZayVh+NtLS0khOTmbVqlVMmDCBMWPGMGXKFH799VcKCgoqzYXf1rZt20bTpk2pXbs28L/xVZ6envTq1Quz2cyTTz7JqlWrGDx4sJ2rvT4UrsTKcmEYNGgQZrOZr7/+mtOnT3P//fczcuRIvL29rZPD6Umn68PZ2dk6dqdDhw7W7Wlpaezbt4+YmBj2799Pw4YNadKkiR0rFcB6Kx3O3a5t3bp1qf233347Bw4c0JqC18Ffn2j29/cnICCAt99+m8aNG+Ps7MygQYMwGo24ubmRm5urheevgOUakJmZSdu2ba1PK//92nD33XezcOFC1q1bR+/evfHy8rrutV5vujpKGZ6engwdOpQnn3ySVq1a8fnnn3PXXXexZMkSgoODqVatmoLVdWQ2mzGZTBiNRkwmEwABAQHceuutjB8/ng8++IA5c+bg6+tr30LF6s477+T48eOsXbu21HYPDw/27t1boResLS8MBoP1D0YfHx+mTJlCTk4O+/fvZ9SoUXh6epKUlMS+ffuoV68egPXnSy5dVlYWVatWJSEhAScnJ+syaX9lNptp1KgRx48frzS9g+q5kvPy8PCga9eudO3alfXr1/Pxxx8zY8YMtm7dyqhRo2jVqhXu7u72LrNS+OtF4q9MJpP1YuDo6KjBuHZUUlJi/To5ODhw55138u233zJlyhRyc3Np2bIlZ86cYcWKFTRo0EA/O9fY6dOniY+Pp169etY/Orp06UKNGjUoKSmhadOmAHzzzTf8+eefvPjii/Yr9gbn4+NDp06dmD9/PkeOHLEG1b/KysoiNTUVNze3SvN7SvNcyQVZpmOwLInz+uuv4+TkxN13303Xrl1p2LChvUsUKXfMZjP79+9n1qxZ7Ny5k+LiYoqKiqhbty6vvfYaUVFR9i6xQvvwww/ZsGEDr7322gV/R+3YsYO0tDQ6deqk3sSrEBsby+jRowkNDWXmzJkEBQUB/3vAY8eOHUyYMIEuXbrw6quv2rna60PhSoD/PfVRVFREXFwc0dHR5ObmkpGRQVpaGqdOnbIuEGxxzz33MH36dDtWLWJ/n3zyCXFxcbRq1YqmTZtSt27dUrN8x8bGkpKSgp+fHzVq1NDYnuugR48eVKlShfnz51vHAfXr148JEybQqVOn875Gc1xdnXXr1vHcc89Rr149Jk6caB0jGhMTw9SpU8nOzuaNN94oMw6xotJtQQH+94vl+eefZ9WqVTg6OuLp6Ymrqyve3t6Eh4dTu3ZtOnXqRElJCd7e3tx+++32LlvE7kpKSvjjjz9Yt24dBQUFuLm5ERwcTIMGDWjZsiVRUVE0b95cY+Kuk6ysLI4fP864ceOswSozM5P9+/eTlZVVqu26devYtGkTL7zwAm5ubvYot8Lo0aMHJSUlfPDBBzz44IN4eXkREhLC4cOH8fPz49VXX600wQoUruT/WQao33333bRr1w4vLy8CAwNp0qQJTk5OFBYWYjab9QtI5G+GDBlCt27dSElJISkpifj4eOLj40lISODTTz+loKAAd3d3qlWrRrNmzZgwYYJWNriGDh48iNlsJiQkxLotNTUVBweHUhMeFxUV8dtvv7F582b9XrORu+++mzvuuIMNGzawa9cuMjIy6NSpE7169ap087opXEkpHTt2PO92yy8ly5NrlnFYIpVdlSpVqF27tnWOHzi3Xl16ejonT57k6NGjHDlyhISEBNLS0hSsrrFDhw4BlHrc//jx4/j6+pYKV2fPnuXEiRNUq1YNqHxr310LRqMRd3d3evXqRbdu3SgpKam0Y9kUruS8/ukXjcFgKDWXj0hlZ1keKj09nRMnTuDo6EjTpk3x9PSkVq1a1nXrCgsLycnJsXO1FV96ejrOzs4UFhZatyUlJeHr61vqKc2MjAwSEhK46aab7FFmhfTXa4OLiwsuLi6VNrQqXMl5VcYfBpGr8c033/Dmm29SpUoVnn76aQYMGEBSUhIpKSmEh4fj5+endTivg99++43i4mLmzp3Lzp07adiwIX/88QcuLi4EBARY2506dYr09HRatGgBoJ74a6SyXksUrkREroLl4uHu7o6bmxvPP/88ffr0Yffu3cyYMYPo6GiMRiMvvfQS999/v52rrfimTJlCdHQ0+/fvZ9euXaxcuZKCggIAXnzxRZo3b06DBg345ZdfcHBwoHnz5oDCldiWwpWIyFWwXJSbNGlCQUGBdQzPiy++SF5eHm+++SaLFy9m2bJldO7cmeDgYHuWW+E1btyYxo0bW/9tNpuJiYlh+/bt7Nu3j19//ZWvvvqKgoICxowZc95JL0WulsKViIgNhIeH4+TkxC+//IKTkxMHDhxg3rx53HLLLcTGxrJo0SKtKXidWFYvsIwRbd68OU2bNsXR0ZGSkhLy8vLw8PDAbDZX2ttWcm0pXImIXAXLgHZnZ2c6derEggULWLduHaGhodxyyy0UFhaSmpqKk5MT/v7+9i63UnBwcCgTmgoKCti/fz81atQoNU2DyLWgcCUichUsT0h5eHgwdepUgoODKSwspFevXgDs27ePrVu30rZtW3uWWWlZJkg+fPgwr776KoMHD+a+++6rtE+xyfWhcCUicpksF+xdu3Zx9OhROnXqREBAAMHBwUyePBmj0Wid32fz5s04ODgwatQoO1dduZ06dYojR44QGhpq71KkElC4EhG5TJZw9d1337F582aaNGlCQEAAZrO51IS7BoOBhx56iIceekiTh9qJ5YGDU6dOYTQaadCgAVB5pwiQ60PfXSIil8lyYd6xYwfh4eE0bNgQOHchN5lMGI1GSkpKAHjnnXfYvHkzRqPRbvVWdsXFxaSkpODg4KCFs+W6UM+ViMgVSE9P5+jRo1SvXp39+/dTrVo1/P39rcHLMhZr8eLFODs7061bN3uWW6k5OzszYMCAUlM0iFxLClciIpfBcrvv4MGDlJSUsG/fPh577DH8/PwIDw8nLCyMGjVqUKdOHesSLDVq1NBtqOusqKiIkydPkpqaiouLC6GhoXTr1o3Tp0/j6+uLi4uLvUuUCkzhSkTkMljC1e7du3F3d2fgwIEUFBQQExPDjh07+PnnnzEYDPj4+FBSUoK3t7cmDr2OLFNjLFiwgLlz53L27FmcnZ3x8fGhevXqVKlShSpVqvDwww/TrFkze5crFZTClYjIFdi9ezchISEMHjwYPz8/4FxvyYkTJzh48CBHjx5lw4YNGI1GnJz0q/Z6sQxg/+qrr6hduzZTpkwhLy+PmJgYjhw5QlpaGiaTCW9vbztXKhWZfuJFRC6D5fbevffei8FgsD4daDKZcHFxoX79+tSvXx+Apk2b8uyzz2pm9uvI8vVp3bo1MTEx1t6pdu3a2bMsqWQ0CEBE5Ap06dKFLl26WOezslzUzWYzZrPZus1kMlGjRg271VkZlZSUcPPNN3P06FGmT59u73KkEjKYLb8FRETkqhUWFlJcXIynpycAp0+fJigoyM5VVQ5/ndz19ddfJzExkbS0NLp160afPn2oXbs2fn5++Pr62rtUqeAUrkREbCQzM5OPP/4YNzc3xo8fb73Yy/UVFxfHunXriI+P5/jx48THx+Pp6UlAQAB+fn4MGjSIW2+91d5lSgWmMVciIlfJEqLS0tL46aefiIyMBNBgdjupW7cu48ePByArK4vjx4+zd+9ejhw5Qm5uLj4+PgAKv3LN6KdeRMRG0tPTyczMpEWLFgC6cNtJTEwMf/75J7fccgt16tShefPmNG/eHKPRSFFREe7u7oC+PnLtKFyJiFwlSw/IyZMnycrKsj4tqIv39ZeXl8fUqVOJjY3lP//5D15eXtSoUQN/f3/y8vIoKiriyy+/1BOcck0pXImIXCXLk4KNGjWib9++NG3atNR2ufZMJhMODg4cOHCA2NhYJk2aRJs2bdizZw9paWlER0dz4MAB3nzzTQUrueYUrkRErkJ6ejpGo5HAwEAaNGjA5MmTrdMzyPWXkJCAo6MjoaGhtGjRgiZNmuDi4kJ0dDRPPPFEqSkz1LMo14r+rBIRuUyWh6yTk5N56aWXeO6554BzPVW+vr4cPHiQmJgYe5ZY6VhCU+3atXFxcSE2NhbA+kCBk5MTxcXFHD58GPjf11DkWlC4EhG5TCaTCYCVK1fyxx9/0Lt3b+Dc8jcAK1as4LHHHiMnJ8duNVZWzZs3p2vXrsydO5elS5eSm5tLbm4u33//PTk5OURERAAaDyfXlm4Liohcoe3btxMUFESbNm2A/12wa9WqxdmzZ4mJiaFDhw72LLFSevLJJzl16hQvvfQSH330ER4eHhw7doxevXoRFRUFKFzJtaVwJSJymRwdHYFzawcuWbKErKwsgoODrftdXFzIzs62ztIu105OTg6JiYk0atTIui0wMJBFixaxbds2du/eTUZGBv3792fIkCHWtSBFriXN0C4icoUSEhIYPXo0JSUlvPrqq7Rr14709HQmTJjAqVOn+O6773Bzc7N3mRXaDz/8wPTp05k3bx6enp5s3ryZRo0aUbduXet8ViLXm8KViMhViI2N5YknnuDYsWPUqVOH4uJiTp48yQsvvED//v3tXV6Fd+bMGZKSkmjevDlbtmzh6aefJjc3l4CAAMLCwggPD6dmzZrUrl2bli1b4uXlZe+SpRJQuBIRuUpGo5HVq1fz22+/4eDgQOfOnenWrZse97/O0tPTOXjwIIcOHeLo0aPEx8eTmZlJdnY2Dg4OPPPMM9x+++32LlMqAYUrEZHLYAlMlgt5YGAgtWvXto7DAiguLsZkMml8zzW2detWfH19adCgwXknBs3IyCA5OZnk5GTy8vJo3749/v7+dqhUKhuFKxGRy2CZCfy9997jk08+ISAggNDQUKpWrYqnpycuLi7k5OQwatQo6zI4Ynt5eXl069aN1NRUvL29qV+/Pm3btqVNmzbUqVOn1AMGItebwpWIyBXo0KED9evXp2XLliQnJ1vnU9q6dSsdOnTgzTffJCAgwN5lVmgnT55k586dHD58mMOHDxMXF0dKSgohISFUq1aNgIAAqlWrRnBwME2bNqVVq1b2LlkqCU3FICJymdLT08nKyiIqKooJEyZgNpvJyckhLS2NMWPG0LdvXwWr6yAkJITq1avj4ODApk2bmDZtGiEhIbRu3Zr8/HxOnjzJ2rVrARgwYACtWrWy9jyKXEsKVyIil6mwsJDatWsTHR0NnBvQ7uXlhYODA7Vq1WLZsmXcfffddq6ycrCEpR07dpCRkcGsWbO46aabyM/Px2g0Mn36dHbu3Ml9990HaPJQuT4U30VELoPJZKJ69ep0796d6OhovvzyS+v6dQkJCRw5coSqVavaucrKwxKWDhw4QEhICLVr1wbA1dUVT09PWrduTXJyMqdPn7ZnmVLJqOdKROQi/jqlguWW0r333svevXt54YUX+OKLLwgMDGT37t24u7vTt29fe5ZbqVie0mzevDmffvopZ86cITAw0Lowc2pqKgUFBVSvXh1Qz5VcHxrQLiJyCXJzc4mJieHMmTOEh4fTrFkzioqK+Prrr4mOjubs2bP4+/tz9913065dO13Er7OEhATGjh2Lv78/Dz/8MHXr1mXnzp1MmzaNOnXq8Nlnn+Hi4mLvMqWSULgSEbmIo0ePMmHCBI4cOYKrqyu+vr6MGDGC4cOHYzAYKCoqIjc3Fz8/P3uXWqlt2bKFGTNmcOTIEUwmEyaTiebNmzNlyhQiIyPtXZ5UIgpXIiIXcOrUKZ566imOHj3K66+/TnBwMPPnz+e7777jk08+oV27dvYuUf4mNjaW1NRUXF1dqVevHn5+fnpKUK4rjbkSEbmALVu2sGfPHp555hluvfVWAB599FF27drFkiVLaNeuHUajsdQM7XJ9WMbCJSQksG7dOlJTUwkJCaFu3br4+fnh4OBASkoKzs7OeHp62rtcqUQUrkRELuCPP/4gKCiIqKgo67aQkBCaNWvGiRMnyMrKwsfHx34FVmKWcPXWW2+xceNG/P39yc3NJSsrCwcHBxwdHQkLC2PGjBk0bNjQ3uVKJaJwJSJyAfn5+eTk5PD999+TlJRE9erVadSoEcnJyXh5eVFSUgJgfTpNA9mvH8ttvp07d9KyZUvmzJlDUVERaWlppKSkcPr0aVJSUqhWrZqdK5XKRuFKROQCevXqRWZmJl9++SWffPIJrq6u1K1bl127dtGhQwcyMjLw9fXVbUE7MZlMDBs2jK+++oq0tDSCg4Px8PCgZs2a9i5NKjENaBcRuUTJycns2rWL3377jePHj7N//36ys7Px9vamZs2atG3blscff1wDp68Dyy3BtLQ0Fi9ezLx587jjjjt44YUX9NSm2J3ClYjIBRiNRoAyPVMmk4n09HROnDjB4cOHOXToEA4ODkyZMsUeZVZaGzZs4N133+X06dNkZmYSGhrKwIEDqVevHr6+voSFhSlsyXWncCUichksTwYWFBSQlJSEn5+fLt7XWUFBAQ4ODri4uJCdnc2+fftISEjg0KFD/P7778TFxVmXKXrppZe4+eab7V2yVDIKVyIil8EyX1J0dDRPPfUUw4YNY9iwYaWWyJFra/ny5eTl5TFw4EBcXV3L7M/NzSUuLo6jR4/Svn17goOD7VClVGYa0C4ichksASo9PZ3U1FRq1aoFnAtdGtR+7RUUFLBgwQKqVq3K8OHDMZlMmM1ma7h1cHCgSpUq1K9fn2bNmtm7XKmkNOpSROQyWMJVYmIiBQUFNGrUCCg7JkuujWPHjpGSkkKrVq0ArPNZOTk54ejoiMFgID09nfvuu4/NmzfbuVqprNRzJSJyGcxmMyUlJWRnZ+Pu7q45lK4TS8/Uvn37OHv2LCkpKezYsQN/f3+CgoLw8PDAYDDg6OhIbGwshw8fJjMzs9RrRa4XhSsRkctgMBhwdnamZ8+ehIaGAlBUVISTk5OmYLiGLLddd+3aBcCaNWv4+uuv8fHxISwsjPr161O3bl3atm3Lxo0b8fPzIyQkxL5FS6WlAe0iIpfo4MGDxMbGEhgYSN26dalatapuB14nlgcJevToQUhICM899xxpaWlER0dz4MABjhw5QnJyMnl5eRiNRpo2bcr06dOpW7euvUuXSkg9VyIiF2CZeuGTTz7h888/x2w24+bmhqOjIw4ODhQVFVGlShWeeeYZWrdube9yKyxLr6CTkxONGzemZs2a1K5dm9atW1NcXExeXh6ZmZmkp6fz4YcfkpaWhoeHh52rlspK4UpE5AIsY3VWrFiBn58fw4cPp6CggMTERM6ePUteXh5ms1mLN18HJSUlTJw4kfr16+Pk9L/Ll7OzMz4+PtZbhOHh4Wzbtg1/f387ViuVmcKViMgFWHpM6tevT2xsLL179y61Pz8/H0dHR1xcXOxRXqXi5OREly5dLtjGbDbTtm1bsrOzcXV11WB2sQuNuRIRuQRHjx7loYce4u6772b48OHqFbGT84WlvLw8kpKSqFatGp6enhQVFXH27FkCAgLsVKVUdnq0RUTkH5hMJgA2bdpE3759SUpKYs6cOcyaNYujR4/aubrK6a/BytI3cPjwYSZMmMDq1asBcHFxUbASu9JtQRGRf2C5JRgZGcmzzz7L8ePHOXz4MGvWrOGLL77A19cXLy8vxo0bxz333GPnaiuv5ORkEhMTCQsLA/73EIKIvShciYhchJ+fH/fffz8AZ8+e5eTJk8TGxnL06FHy8/MJDw+3b4GVlKUX6+TJkxQWFlK/fn1As+WL/SlciYhcxP79+9mwYQMtWrSgVq1ahISEUL9+fRwdHcnMzMTb29veJVZaRUVFZGZm4uHhQVBQkL3LEQEUrkRELqiwsJCXXnqJQ4cOERgYiJeXl3XJmyNHjuDp6cnSpUv1tKCduLi4cNNNN1GlShXgf5ONitiTwpWIyHlYnko7ePAgu3fvZuzYsTRo0IDdu3eTmZlJQkICp06dYtq0aQpW14klOMXExLBy5UqKiooYMmQIHTt2pGPHjgAKVlIuKFyJiJyHJVwlJibi5OREREQE3bp1o2fPngDs3buXCRMm4ObmZudKKw9LuPrggw84cOAA9erVIz8/H9AgdilfFPFFRM7D0gMSFBSEu7s7v//+e6n9RqMRo9HI/v377VFepWQJTwUFBdx9991MmTKFiIiIUvtEygOFKxGRv7HMn2Q2m2ndujU333wzS5YsYd68ecTFxVFQUMDWrVvJyMigUaNGdq628rA8HXjzzTezY8cOateujaurq52rEilLtwVFRP7GchG3/H/q1KmYzWYWLFjAhg0byM/P5+DBg3Tv3p02bdrYs9RKx7Lc0L59+5g9ezZ9+/bF09MTDw8PnJ2d7V2eCKDlb0RESsnJyeHPP/+kVatWeHh4WLenpaWxadMmYmJiKC4upmXLlnTr1g1PT087Vlv5bNu2jQcffNDau9iwYUNCQkKoU6cOdevWpU2bNoSGhtq5SqnsFK5ERPjfAPZff/2V999/n5kzZ+Lt7c3evXvx9PSkQYMGugVlZ39dV/DEiRPs27ePP/74g9jYWI4fP05aWhoTJ05k7NixWrBZ7ErhSkTkL5KSkoiJiaFr1658//33PP7447i6ulKtWjUaNmxIREQE9erVo06dOtSpU8fe5cpfFBQUkJ+fj5+fn71LkUpO4UpE5AISExP5888/iYmJYd++fcTHx5OVlUVxcTHTpk2jX79+9i6xUvnzzz+ZNm0aVatWZfr06Xh7e7Nx40a++eYbpk6dir+/v3qtxO40oF1E5C8scynl5+djNBoJDQ0lNDSUHj16kJeXR0FBAenp6RQUFFCrVi17l1up5OXl8cwzz1BUVERhYSGbNm2iV69eVKtWjfXr13PTTTcxaNAgBSuxO4UrEZG/cHBwwGw2884775CcnEzbtm0ZPHgwTk5OeHt74+7urjXsrjNL4LWMrZoyZQpGo5H58+fTq1cvQkJCaNSoEdu3b2fQoEH2LldE4UpE5O9OnjzJwoULCQwMpGXLlgDExMTw7bffUlRURM+ePWnbtq2dq6x8EhIScHJyokGDBhQXF5OXl0dOTg7Z2dmYzWby8vIArS8o9qdwJSLyN87OzjRv3pwaNWowYsQIYmJiePLJJ8nMzMTZ2ZkNGzYwb948GjdubO9SKwVLUKpduzaenp6sX7+esWPHEhgYyK5du/D29iY5OZlOnTrZuVKRcxSuRET+Jjg4GE9PT7KysigpKWHp0qUUFxezYsUKsrKyGDx4MNu3b1e4uo7MZjPNmjVj6NChzJo1i/j4ePbv388vv/zCoUOHcHNzo3PnzgAacyV2p35TEZG/MJlMAISHhxMdHc3MmTP55ZdfGDhwICEhIWRmZgJowebrzGAwYDKZGDduHHPmzKFKlSpUq1aNVatWER8fz6uvvkqzZs2sbUXsST1XIiJ/YbkF9cADD7B582Y+/vhjIiIi6NmzJwDR0dEUFxdbFwyW68fytenUqRM33XQTSUlJFBYW6msh5Y7muRIR+QeFhYXs27eP4OBgQkJCyMnJoUePHtSpU4e5c+dqxvbrKD8/n8OHD3PgwAGMRiMGgwFPT08CAgLw9/cnPDxcvYlSbqjnSkTk/5nNZuuadQaDAVdXV+vTgiaTidzcXO644w6GDx+uYHWdGI1GHB0dWb16Na+88golJSV4eXnh7+9Pfn4+WVlZFBYWMmjQIOsC27otKPamnisRkcugx/yvL0u4evTRR9m2bRvvv/8+tWrVIjExkdzcXIqLi6lSpQp16tQhODjY3uWKAOq5EpFKztLTcfz4cfbv309+fj4eHh44OTmRlZVFamoqWVlZODs7c+bMGZKTkxk2bBi33XabvUuvFBwdHQFo3bo127dvp1q1atb/RMorhSsREWDWrFn8/PPPmM1mXF1dKSgooKSkBKPRSI0aNaztatSooRna7SAsLIzs7Gw+++wzevbsiYuLC05OTnh6elK1alU8PDzsXaKIlW4LiogAx44d47HHHiM2Npbx48fTo0cPNm/ezH/+8x/effdd6tevT2hoKC4uLvYutdKw9CoeO3aM3r174+zsTF5eHs7OzgQFBeHj44OLiwuOjo60adOGiRMn2rtkEUA9VyIiwLnZv1966SVmzJjB6tWr6dixI7Vr18bBwYF69epRp04de5dYaaWnp+Ps7My///1vhg0bxq5duzh+/DjJyclkZmaSl5dHQECAvcsUsVLPlYjIX+zfv59nnnmGtLQ0brnlFtasWcM777xDly5dNJjdTvLz85k8eTLJycnMnz8fT0/PMm2Ki4txdna2Q3UiZem3hIjIX0RERPDpp5/SuHFjvvnmG5ydnSkoKABQsLrOjEYjAKtXr8bT05N9+/Yxbdo0Dh8+TF5eHn/tG1CwkvJEPVciIn9hefQf4OWXX2bJkiU0b96cp556iqioKOs+uX6ee+45fv31V/Ly8sjPz8fHx4eIiAiaNGlCvXr16NGjh+Ydk3JF4UpE5G8sA6lPnz7NqlWrWLhwISaTiYkTJ9K/f39NUmkHSUlJmEwmioqK+PPPP9m0aROxsbGYzWa+/fZbhSspVxSuREQuoLCwkJiYGObOnUtMTAxr167V4OnrxGQyWce5ne+WrMbASXmlcCUicokSEhKoWbOmvcuolIqKikpNg5Gbm0taWprmuJJySeFKROQi1ENyfVhux8bExPDbb7+RkZGBwWDAxcUFo9FIRkYGKSkpGI1GcnNzyc3NZfz48dx5551aU1DKFc1zJSJyEQpW19eCBQtYu3Ytzs7OhIWFUVhYyJkzZ8jPzyciIoIqVapY1xOsV68egIKVlCvquRIRkXKloKCAcePGsXXrVkaOHMno0aPZtm0bjz/+OAsWLKB+/fr4+/vbu0yRf6Q/x0REpFxxc3Nj2rRp9O7dmxUrVrBp0yZcXV0xGAx4eHhYg5XJZLJzpSLnp9uCIiJS7gQHBzNp0iSKioqYNm0azZs3x9nZmZMnTxIZGVlqPjKR8kY9VyIiUi5Vq1aN//znP9x1111s3rwZR0dH8vLyABSspFzTmCsRESmX/vqU5kcffcS7775L1apVefTRR7nnnntKTc0gUp4oXImISLllmWKhoKCAX3/9lY8//pjDhw8zYMAAJk2apDmupFzSmCsRESm3LFMsuLm50a1bN5o0acLSpUvZsmULRUVFCldSLqnnSkREbjhZWVn4+PjYuwyR81K4EhGRG4ZmYpcbgZ4WFBGRG4aCldwIFK5EREREbEjhSkRERMSGFK5EREREbEjhSkRERMSGFK5EREREbEjhSkRERMSGFK5EREREbEjhSkRERMSGFK5EREREbEjhSkRERMSGFK5EREREbEjhSkRERMSGFK5ERP5m7NixzJ07l/j4eB5//HHatm1L165dyczMBODIkSP861//omXLlrRr144XXniB9PT0Usf4448/uPvuu4mKimLIkCGsX7++1P4zZ87w6KOP0rJlS1q3bs2DDz5ITEzM9TpFEbmGDGaz2WzvIkREypPbb78dZ2dn0tLSMBqNNG3alB07djBz5kxCQkIYMWIEeXl5NG3alJycHI4dO8Z9993HK6+8AsDx48fp27cvDg4ONGnShIMHD5KZmcnatWupW7cu+fn53HvvvRw9epSIiAgAYmNj8fHxYePGjbi4uNjz9EXkKjnZuwARkfLo+PHjtGjRglmzZlFYWEiXLl3IysrirbfeAmDRokW0adOGEydO0K1bN9q1a2d97SuvvEJJSQnLly+nUaNG5ObmsmjRIkJDQwFYuHAhcXFxTJ8+nT59+gAwa9YsZs+eTUZGBsHBwdf9fEXEdhSuRETOw93dnVmzZhEYGPh/7dzPK7R7GMfx9zTlZ0ORFWUjRtJY+FnSZDFZiSysxlK2ysbOhhBJsfCj+ANsWFhbzJYaJVE27EQjUxhl5ixOZ07Pw+JZ3Jw6vV/L677vq67dp+v77ebt7Y26ujqqq6u5u7tjdnaWrq4uAB4eHgCIRCLA30eGqVSKZDJJNBoFoLKykqmpqWLvo6Mjenp6GBkZ4f7+npWVFQ4PD+nr6zNYSf8D3rmSpC8MDAxQV1cHQFlZGalUinQ6DcDY2FjxvVAo9Mt3JycnAIyPj3/Z9/X1lZubG3p7e1ldXSWRSHB8fEwymWRzc/MbJpH009xcSdIXwuHwp1o2m6Wqqqq4pYJ/N1b/XF+9vb2lvLycpqamL/s+Pz9TKBTY2Nggn88zNDTE9PQ0jY2N3zCFpP+C4UqS/lAkEiGbzZLL5SgtLQWgtrYWgEwmA0BJSQnv7+/kcjnKyso+9aioqACgra2Nubk52trais8KhQKZTIaamprvHkXSN/JYUJL+UEtLC4VCgYODg2Lt4uICgLOzMwA6Ozv5+PhgfX2dfD4PwOPjI8vLy9zd3RGJRIhGozw+PhaDFsDb2xvz8/MMDw//4ESSvoO/YpCk3wwODhKLxVhbW/ulns1mSSQSPD09EYvFeH9/L4ar6upqUqkU4XCYZDLJ6ekpDQ0N1NfXc35+zuvrK1tbW8TjcVKpFJOTkwC0t7cTCoW4urri5eWF0dFRFhcXf3xmScFxcyVJv2lqaqK5uflTPRKJsLe3R1dXF5eXl2SzWWZmZtje3qa8vJxMJkM4HGZ3d5eJiQlyuRzpdJqOjg52dnaIx+MA9Pf3s7+/T3d3N9fX11xdXdHa2srS0hILCws/PK2koLm5kiRJCpCbK0mSpAAZriRJkgJkuJIkSQqQ4UqSJClAhitJkqQAGa4kSZICZLiSJEkKkOFKkiQpQIYrSZKkABmuJEmSAmS4kiRJCpDhSpIkKUCGK0mSpAD9BSa+cbWLjzIn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ounded Rectangle 3"/>
          <p:cNvSpPr/>
          <p:nvPr/>
        </p:nvSpPr>
        <p:spPr>
          <a:xfrm>
            <a:off x="6172200" y="381000"/>
            <a:ext cx="2667000" cy="6172200"/>
          </a:xfrm>
          <a:prstGeom prst="roundRect">
            <a:avLst/>
          </a:prstGeom>
          <a:solidFill>
            <a:srgbClr val="CDDA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a:solidFill>
                  <a:schemeClr val="bg1"/>
                </a:solidFill>
                <a:latin typeface="Arial Rounded MT Bold" panose="020F0704030504030204" pitchFamily="34" charset="0"/>
              </a:rPr>
              <a:t>The </a:t>
            </a:r>
            <a:r>
              <a:rPr lang="en-US" sz="2000" dirty="0" err="1" smtClean="0">
                <a:solidFill>
                  <a:schemeClr val="bg1"/>
                </a:solidFill>
                <a:latin typeface="Arial Rounded MT Bold" panose="020F0704030504030204" pitchFamily="34" charset="0"/>
              </a:rPr>
              <a:t>countplot</a:t>
            </a:r>
            <a:r>
              <a:rPr lang="en-US" sz="2000" dirty="0" smtClean="0">
                <a:solidFill>
                  <a:schemeClr val="bg1"/>
                </a:solidFill>
                <a:latin typeface="Arial Rounded MT Bold" panose="020F0704030504030204" pitchFamily="34" charset="0"/>
              </a:rPr>
              <a:t> </a:t>
            </a:r>
            <a:r>
              <a:rPr lang="en-US" sz="2000" dirty="0">
                <a:solidFill>
                  <a:schemeClr val="bg1"/>
                </a:solidFill>
                <a:latin typeface="Arial Rounded MT Bold" panose="020F0704030504030204" pitchFamily="34" charset="0"/>
              </a:rPr>
              <a:t>represents the target column income</a:t>
            </a:r>
            <a:r>
              <a:rPr lang="en-US" sz="2000" dirty="0" smtClean="0">
                <a:solidFill>
                  <a:schemeClr val="bg1"/>
                </a:solidFill>
                <a:latin typeface="Arial Rounded MT Bold" panose="020F0704030504030204" pitchFamily="34" charset="0"/>
              </a:rPr>
              <a:t>.</a:t>
            </a: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 </a:t>
            </a:r>
            <a:r>
              <a:rPr lang="en-US" sz="2000" dirty="0">
                <a:solidFill>
                  <a:schemeClr val="bg1"/>
                </a:solidFill>
                <a:latin typeface="Arial Rounded MT Bold" panose="020F0704030504030204" pitchFamily="34" charset="0"/>
              </a:rPr>
              <a:t>The bars are of very different heights and so the data is highly imbalanced. So we will use stratified </a:t>
            </a:r>
            <a:r>
              <a:rPr lang="en-US" sz="2000" dirty="0" smtClean="0">
                <a:solidFill>
                  <a:schemeClr val="bg1"/>
                </a:solidFill>
                <a:latin typeface="Arial Rounded MT Bold" panose="020F0704030504030204" pitchFamily="34" charset="0"/>
              </a:rPr>
              <a:t>sampling while splitting train and test data</a:t>
            </a:r>
          </a:p>
        </p:txBody>
      </p:sp>
      <p:sp>
        <p:nvSpPr>
          <p:cNvPr id="3" name="AutoShape 2" descr="data:image/png;base64,iVBORw0KGgoAAAANSUhEUgAAAesAAAHxCAYAAABNvpRcAAAAOXRFWHRTb2Z0d2FyZQBNYXRwbG90bGliIHZlcnNpb24zLjUuMiwgaHR0cHM6Ly9tYXRwbG90bGliLm9yZy8qNh9FAAAACXBIWXMAAA9hAAAPYQGoP6dpAABE0ElEQVR4nO3dd3hUZeK38XtSSSONBAglIaFDaCJKWUDFNRRBkF50pak/WaoulhVBXVYQXF0QQaQ3hTUUQUQQpS1IU0BIQEINJSSkkWSSTDLz/sGbWWMCQgjkkHw/1+W1y8wzZ56Zi+GeU+Yck81msyEiIiKG5VDSExAREZGbU6xFREQMTrEWERExOMVaRETE4BRrERERg1OsRUREDE6xFhERMTinkp5AWfTTTz9hs9lwdnYu6amIiEgJsVgsmEwmmjZt+odjFesSYLPZ0LloRETKttvpgGJdAvLWqMPDw0t4JvcHq9XK0qVLWb58OZcvXyY4OJjnnnuOp556Kt+4nTt38sYbb/CPf/yDNm3aALBw4ULee++9G34oTCYTI0eOJDQ0lHHjxpGTk3PDefTq1Yt3332Xl19+ma+++qrQMY8//jgzZ84s2gsVkTLlyJEjtzxWsRZDM5vNjBo1im3bthEQEECjRo04fPgw48ePJy0tjYEDBwLXozx16lRyc3OxWCz2x9euXZv27dsXiLXFYmHXrl2YTCZatGiBh4cH7du3LzTWO3fuJCcnhxYtWgDg6+sLQMuWLXF1dbWPc3Nz489//nOxvwciIoq1GNr8+fPZtm0bgwcPZuzYsTg7O3Px4kW6d+/OqlWrGDhwIFu2bOGf//wnvr6+JCUl4ejoaH98q1ataNWqVYHlTpkyhV27dvHCCy/QvHlzAD7++OMC45YuXcoPP/xAt27d6Nq1KwDlypUD4KOPPsLb2/tuvGwRkXwUazG0nj170rx5cx566CH7bUFBQQQEBNh3JzRt2pR33nmHChUq8OKLL+LgcPMfOURFRbFw4UIaNGjASy+9dMNxcXFxTJ8+ncqVKzNhwgT77SkpKTg7OyvUInLP6KdbYmgVK1bMF2qAX375hZiYGOrXrw+Av78/vXv3Jjs7G/jfmu+NTJ8+HavVysSJE3FyuvH31VmzZpGRkcGrr76Kp6en/farV6/i7+/PihUr6N69O02bNqVNmzbMmDEDq9Va1JcqInJDirXcV6KionjppZdwdHRkyJAh+e5LSkoC/rdPuTDHjh1jx44ddOjQgUaNGt1wXEJCAl9++SX169fniSeeKHDf5cuXmThxInFxcTRp0gRHR0dmzpzJZ599dgevTkSkcIq13DeWLVtGnz59SElJ4cMPPyQ4ODjf/YmJiQD4+fndcBlLly4FKBD63/viiy+wWCwMHjwYk8lU6PP06NGDH374gQULFrB582YaN27M4sWLb3pEuYhIUSjWYnh5R4S//fbbhIWF8eWXX9KhQ4cC45KTk3FycsLHx+eGy/nmm2+oU6cOzZo1u+lzrl27Fj8/vwJr1QAhISFERETw7rvv4uLiAoCLiwu9e/cmPj6ec+fO3f6LFBG5CR1gJoZms9l46aWX2LVrV74jwguTkZGBh4dHgTXhPFu2bCE9PZ1+/frd9DkPHjzI2bNnGTZsmD3GvzV37txCH1exYkUA4uPjCQ0NvelziIjcDsVaDG3Hjh3s2rWLvn37Mn78+JuONZlMNww1wJo1a3B3d+fJJ5+86XLWrFkDQJ8+fW5rrpcvXwau/95aRKQ4aTO4GNqePXsA+Otf//qHY728vEhPTy/0vvj4eHbv3k3btm3zHdn9e9nZ2XzzzTeEh4dTrVq1QsdkZmYWeka09evX4+zsTM2aNf9wriIit0Nr1mJoycnJODs7M3v2bC5fvmw/O5mPjw/t27enY8eOxMbGsnz5cvbt24fFYmHSpEn8+c9/pmXLlvblrF+/ntzc3EL3df/WDz/8QEpKyk3HdezYkWbNmjFlyhScnJyw2WzMmTOHPXv20K1bN9zd3YvnxYuI/H+KtRhavXr1iIyMZMmSJQXui46OpmPHjuzfv5+FCxeSm5sLwPLly3F2ds4X602bNuHu7s6jjz560+fbtGkTJpOJzp0733DMww8/TGRkJPv37ycsLIwzZ85w4cIFqlWrxt/+9rcivlIRkRtTrMXQBg0axKBBg2465qmnnipwUY/f8/T05Nlnn8XDw+Om4zw8PHjyySdvuAkc4J133qFq1aqsXr2avXv34ufnx4ABAxgxYsRNfzYmIlJUJpuu1XjP5V1pRVfdEhEpu26nBTrATERExOAUaxEREYNTrEuBXKv2ZMi9ob9rIiVDB5iVAo4OJsZ8EE9MrKWkpyKlWFhVZ/41NqCkpyFSJinWpURMrIWjp7JLehoiInIXaDO4iIiIwSnWIiIiBqdYi4iIGJxiLSIiYnCKtYiIiMEp1iIiIganWIuIiBicYi0iImJwirWIiIjBKdYiIiIGp1iLiIgYnGItIiJicIq1iIiIwSnWIiIiBqdYi4iIGJxiLSIiYnCKtYiIiMEp1iIiIganWIuIiBicYi0iImJwirWIiIjBKdYiIiIGp1iLiIgYnGItIiJicIaL9cWLFxk3bhzNmzenZcuWvPbaa8THx9vvT05OZsKECbRq1YpGjRrRu3dv/vvf/xZYzsqVK+nSpQvh4eE88sgjzJgxA4vFkm/M8ePHGTZsGM2aNeOBBx7gpZde4vz58/nGmM1m3n//fdq1a0d4eDhdu3Zlw4YNd+fFi4iIFMKppCfwW4cOHWL48OFYrVY6depEWloaa9asISoqijVr1pCens6gQYM4c+YMEREReHp6sn37doYNG8aiRYto3rw5AP/+97/5+OOPadq0KQMGDOD48ePMnDmT+Ph43n77beB6qPv164ebmxtPPfUUGRkZbN68mf79+7Nu3Tp8fX3Jzc3lhRdeYO/evTz++OMEBgby448/MnbsWGw2G126dCnJt0tERMoIQ8U6MjKS0NBQPvjgAypXrgxAaGgoM2bMICEhgSVLlnD69GkWL15Ms2bNALh27Ro9e/bkX//6F8uWLePUqVPMnj2bAQMGMGHCBPuyp06dyoIFCxg8eDAhISFMnDgRHx8fVq1ahb+/PwDPPfcc3bt3Z/HixYwaNYrIyEj27NnDhx9+SMeOHQHIzs7mL3/5C//617+IiIjAyalob6HNZiMjI+NO3i4ATCYTbm5ud7wckVtlNpux2WwlPQ2R+57NZsNkMt3SWEPFetKkSQVuS09Px8XFBT8/P9asWUPnzp3toQbw8vKiV69evP/++yQlJbFu3TrKlSvHmDFj8i1n6NChzJs3j61bt9KhQwcOHjzI5MmT7aEGqFOnDm3atGHLli2MGjWK1atX8+CDD9pDDeDi4sKgQYMYPXo00dHRNGzYsEiv1WKxEBUVVaTH/pabmxv169e/4+WI3KrTp09jNptLehoipYKLi8stjTNUrH/v559/ZsWKFXTu3JnU1FQuX75My5YtC4wLCQkBIDY2lujoaMLDw/Hy8so3xs/PDy8vL/sYgFatWhVYVnBwMPv27QMgOjqaIUOG3PT5ihprZ2dnatasWaTH/tatfisTKS41atTQmrVIMTh58uQtjzVkrG02G4sWLWLatGnUqFGDV155xX5wmI+PT4Hxed9MrFYrFosFb2/vQpfr6upKbm6ufVmFjcsbA9fXfv/o+YrKZDLh7u5e5MeLlBTtdhEpHrezsmW4WCcmJvLyyy+za9cu+vTpw6uvvoq7uzs5OTk4ODiQnJxc4DEJCQkA+Pr64u/vz+XLlwuMycnJITk5GV9fX/z8/IDrR5b/PpgJCQn4+voC4O/vT1JS0k2fT0RE5G4z1E+3srKy6NevH1FRUcyfP5+3337bHlMnJyeqVKnCkSNHCjxu3759uLu7U6VKFYKDg4mKiiInJyffmIMHD5KTk0Pt2rXtm7FvtKxatWoB1zeJ//LLL4WOAYplM7aIiMgfMVSsV6xYwfnz55kzZw6tW7cucH9ERARr167l0qVL9ttiYmL4+uuvad++PY6OjkRERJCamsry5cvtY3Jycvjkk08oV64crVu3pnLlyjRu3Jh58+bl++11ZGQksbGxPPbYY/bn2759O0ePHrWPSUhIYMWKFTRu3JiAgIC78TaIiIjkY6jN4IcOHaJRo0Y0atSo0PsHDRrEqlWr6NGjBx07diQnJ4eNGzfi4ODAiBEjAAgLC6NLly5MnjyZffv2UbVqVXbv3k1UVBSjR4+276ceMWIEw4cPp3v37vzpT3/i4sWLbN68mVq1avH0008D0K1bNxYsWMCgQYPo1KkT5cqV45tvviE5OZkPPvjg3rwpIiJS5plsBjqsc8iQIRw8eBBXV1f7vmJnZ2dq167Np59+SoUKFYiJiWHKlCns378fm81GkyZNGDduXL6jsrOzs5kxYwZr164lMTGRqlWr0r9/f5555pl8z/f9998zc+ZMfv31V9zd3Wnfvj0vv/wyFSpUsI+Ji4tjypQp7Ny5k6ysLOrVq8df//rXQtf8b1Xe5vfw8PAiL+P3uo69yNFT2cW2PJHfaxDqwroPgkp6GiKlxu20wFCx3r9/Pzt27Chwu4eHB3/5y19u+fdoRqdYy/1IsRYpXrfTAkNtBm/evLn9lKEiIiJynaEOMBMREZGC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MG+uEhASGDBnC3//+95KeioiISIkyZKwPHz5Mjx492LlzJ9nZ2QCkpaXRtGlT6tSpU+C//v3753v8vn37GDhwIE2aNOGhhx5i/PjxXL16Nd+Y5ORkJkyYQKtWrWjUqBG9e/fmv//9b4G5rFy5ki5duhAeHs4jjzzCjBkzsFgsd+/Fi4iI/I5TSU+gMAsXLqRSpUo4OTnh6OgIgKenJ+XKlSM4OJh27drZxzo7O/Pggw/a/7xr1y6GDx9OpUqV6NWrF4mJiWzYsIFjx44RGRmJs7Mz6enpDBo0iDNnzhAREYGnpyfbt29n2LBhLFq0iObNmwPw73//m48//pimTZsyYMAAjh8/zsyZM4mPj+ftt9++t2+KiIiUWYaM9bRp03BwcKBTp044Ozvbb7fZbLRr144xY8YU+rjc3FzefPNN6tWrx5IlS3BzcwOga9euDB8+nLVr19KzZ08+/fRTTp8+zeLFi2nWrBkA165do2fPnvzrX/9i2bJlnDp1itmzZzNgwAAmTJhgf46pU6eyYMECBg8eTEhIyN17E0RERP4/Q8baweH61vnExES8vb0BsFqtpKSkkJSUxJAhQzh69ChZWVm0bduWt956Cz8/P/bu3cuFCxeYPHmyPdQA7dq1o2bNmmzZsoWePXuyZs0aOnfubA81gJeXF7169eL9998nKSmJdevWUa5cuQJfDIYOHcq8efPYunUrgwcPLvJrtNlsZGRkFPnxeUwmU77XKnK3mc1mbDZbSU9D5L5ns9kwmUy3NNaQsYbra8kpKSkEBAQA18NttVr54osvqFChAhEREeTk5LB27VrMZjOffvop0dHRBTaL5wkODubcuXMkJydz+fJlWrZsWWBM3ppybGws0dHRhIeH4+XllW+Mn58fXl5exMbG3tHrs1gsREVF3dEyANzc3Khfv/4dL0fkVp0+fRqz2VzS0xApFVxcXG5pnGFjnZycjNVqtcc6Pj4egKCgIL744gsCAwMBaNSoEW+++SaXL1/GYrHg6elp38/9W66uruTm5toPDvPx8SkwJu9Ns1qtWCwW+1r9jZZ1J5ydnalZs+YdLQO45W9lIsWlRo0aWrMWKQYnT5685bGGjXVaWhqAPZgeHh4EBATw4Ycf2kMN8MADDwBw/vx5/Pz8SEtLIzc3t0CwExIS8PX1xdfXFwcHB5KTkws8Z0JCAgC+vr74+/tz+fLlAmNycnJITk7G19f3jl6fyWTC3d39jpYhUhK020WkeNzOypYhf7oF4OR0/XtE3ppw9erV2blzJ40bN843Lm9ztJubGyEhIYVuXs7MzOTw4cPUqlULJycnqlSpwpEjRwo85759+3B3d6dKlSoEBwcTFRVFTk5OvjEHDx4kJyeH2rVrF9trFRERuRlDxjo3N9e+mfnixYtkZ2eTnZ3N3r17821+TkpK4oMPPqBChQrUqVOHZs2aERgYyJw5c/Jtpps7dy6ZmZk89thjAERERLB27VouXbpkHxMTE8PXX39N+/btcXR0JCIigtTUVJYvX24fk5OTwyeffEK5cuVo3br13X4bREREAINuBh84cCAHDx4EYOLEiWzYsIE33niDZ599ltq1a9OqVSuSk5PZtm0bSUlJTJ8+3f4TrxEjRjBhwgT69u1Ls2bNiImJYdu2bbRq1Yq2bdsCMGjQIFatWkWPHj3o2LEjOTk5bNy4EQcHB0aMGAFAWFgYXbp0YfLkyezbt4+qVauye/duoqKiGD169A33Z4uIiBQ3k82AR4rExMRw8eJF+9pxcHAwwcHBfP/998yaNYvjx4/j6OhIeHg4L774YoEjuyMjI5k/fz5nzpzBx8eHiIgIRo8ejaenZ77nmDJlCvv378dms9GkSRPGjRtHw4YN7WOys7OZMWMGa9euJTExkapVq9K/f3+eeeaZO3p9eZvgw8PD72g5v9V17EWOnsoutuWJ/F6DUBfWfRBU0tMQKTVupwWGjHVpp1jL/UixFilet9MCQ+6zFhERkf9RrEVERAxOsRYRETE4xVpERMTgFGsRERGDU6xFREQMTrEWERExOMVaRETE4BRrERERg1OsRUREDE6xFhERMTjFWkRExOAUaxEREYNTrEVERAxOsRYRETE4xVpERMTgFGsRERGDU6xFREQMTrEWERExOMVaRETE4BRrERERg1OsRUREDE6xFhERMTjFWkRExOAUaxEREYNTrEVERAxOsRYRETE4xVpERMTgFGsRERGDU6xFREQMTrEWERExOMVaRETE4BRrERERg1OsRUREDK7Isc7MzCzOeYiIiMgNFDnWnTp14q233irOuYiIiEghihzrK1eucOnSpeKci4iIiBTC6XYfEB0dTXR0NG5ubpw8eZLFixeTlZVFdna2/T+LxYKDgwPNmzfnz3/+892Yt4iISJlx27EeMmQIV69exWQyce3aNSZPnnzDsTt37lSsRURE7tBtx3rx4sUkJCQwZswY6tSpw1tvvYWLiwuurq72/zWZTGRnZ+Pm5nY35iwiIlKm3Hasw8LCCAsLw2w2U7FiRUJCQgod5+zsfKdzExEREYoQ6zy9e/emVatWxTkXERERKUSRY/3aa6/d8D6LxcLly5fx9vamfPnyRX0KERER4Q5inZqaytKlSzly5Aipqank5uZitVpJTEzk0qVLWK1WKlasyA8//FCM0xURESl7ihzr//u//+PAgQNUr16dgIAAnJ2dcXJyIjAwkJYtW1K5cmUeeOCB4pyriIhImVTkWB89epTGjRvz+eefF+d8RERE5HeKfAazli1bcuzYMY4cOVKc8xEREZHfKXKs33nnHYKCgnjmmWeYNWsWaWlpxTkvERH5jblz59KyZcsC/9bu3LmTvn370qRJE9q0acOUKVPIysqy379w4ULq1q1LnTp1Cv2vbt26zJo1q8DzRUdH06FDhxsed2S1Wlm8eDERERE0adKEbt26sWbNmuJ8yfIbRd4M/umnn1KuXDnMZjMzZsxgzpw59n3V7u7uJCcnExoaypAhQ4pzviIiZUpWVhavv/4669evB8BkMtnv27hxI2PHjsXV1ZVGjRoRFxfH/PnzOXHiBHPnzsXBwYHatWvTvn17bDZbvuVaLBZ27dqFyWSiRYsW+e47e/YsgwcPxmKxUKNGjQJzMpvNjBo1im3bthEQEECjRo04fPgw48ePJy0tjYEDB96Fd6JsK3KsLRYLrq6uNG7cmOzsbNLT0zl06BD//e9/ycnJwcvLi+bNmyvWIiJ3YNq0aaxfvx5fX1+SkpJwcrr+z3ZKSgpvvvkm1apVY9GiRVSuXNk+fu7cuaxfv56uXbvSqlWrQs+JMWXKFHbt2sULL7xA8+bN7bcnJiYydOhQzGYzn332GcHBwQUeO3/+fLZt28bgwYMZO3Yszs7OXLx4ke7du7Nq1SrF+i4ocqwnTJhQnPMQEZFCdO/enRYtWnDkyBHmzJljX7NetWoV165d49///rc91AAjR47kyy+/ZNWqVXTt2rXQZUZFRbFw4UIaNGjASy+9lO++t956i7i4OD777LMb/qKnZ8+eNG/enIceesh+W1BQkP2XQVL8ihzrCxcuEBcXh7u7Ox4eHri4uNjvs1qtZGVl4efnp5OiiIjcgfr161O/fn12796No6Oj/d/abdu2ERwcXGCt2cXFhQcffJAffviB3NxcHB0dCyxz+vTpWK1WJk6caF9TB/jxxx/59ttvGT9+fIFN479VsWJFKlasmO+2X375hZiYGHr16nUnL1duoMix7t+/P1euXLnpmICAALZv317UpxARkf8vKSkJHx8f+59PnDhBmzZtCh1bpUoVsrKySE5Oxt/fP999x44dY8eOHXTo0IFGjRrlu+/zzz/H3d0dPz8/XnnlFbKysmjUqBF9+vTBy8vrhnOLioripZdewtHRUbs+75Iix3rRokUcP36c1NRUsrOzyc3NtR/AkJOTw7Rp02jdunWxTVREpCxLTEzMF95r164RGBhY6FhXV1fg+r/Fv7d06VKAAlG1WCxs27aNjIwMxo8fb79906ZNrFy5ki+++AJfX98Cy1u2bBlTpkzBwcGBDz/8sNB93HLnihzrkJCQG15xC+A///mPfoMtIlJMkpOT8fPzs//ZwcGB3NzcQsfm/byrXLly+W43m81888031KlTh2bNmuW7Ly4ujvT0dBo1asSYMWNo1KgR6enpfP7558yaNYu5c+fyt7/9Ld+yXn31Vb755hvq16/PtGnTCAsLK66XK79T5N9Z/5HKlSsTGxt7txYvIlKmZGRk5NsU7ePjw9WrVwsdm5iYiIuLS4FjhrZs2UJ6ejr9+vUr8JiEhAQAXnzxRVq1aoWnpycVK1Zk1KhRNGjQgD179tjH2mw2XnrpJb755hsGDx7MypUrFeq77I5ifbNvdWfPns33LVBERIrOZDLl+411SEgIv/76a6Fjf/75Z4KDg/ONB1izZg3u7u48+eSTBR7j5uYGQHp6eoH7AgMD892+Y8cOdu3aRd++fRk/fryOAL8HirwZ/Mknn+TUqVNUrFjRvh8lMzOTpKQkEhMTsVqtvPXWW8U2URGRsszLyyvf2cseeOAB5syZw/nz56lWrZr99qioKC5cuED//v3zPT4+Pp7du3fz+OOP4+npWWD5lSpVAuDIkSP5Ym61Wvn1118JCgqy35a3lv3Xv/61eF6c/KEix3rYsGHs37+fK1eukJmZiYuLC+7u7gQEBBAUFMRDDz1E/fr1i3OuIiJlzt69e9m8eTNXrlwhLi6Of/7znwwcOJBu3boxd+5cJk2axKxZs3BxcSEtLY1JkyYB13+f/Vvr168nNzeXDh06FPo83t7ePPDAA6xevZr+/fvbj0maO3cusbGx9O3b1z42OTkZZ2dnZs+ezeXLl7FYLMD1TfPt27enY8eOd+GdKNuKHOuuXbve8Af3IiJSPNauXct//vMf+5+XLl1K06ZNiYiIYMiQIXz66ac8+uijhIWFER0dTXJyMj179izws6xNmzbh7u7Oo48+esPnev7553n++efp1q0bjRs3Ji4ujjNnzlCzZk0GDBhgH1evXj0iIyNZsmRJgWVER0cr1neByfb7E8beptTUVH766SeuXLmCq6srVatWpUmTJjg43LVj1+57eUfJh4eHF9syu469yNFT2cW2PJHfaxDqwroPgv54oNxTixYtYvny5Vy8eJFKlSrRs2dPhg4dWuBkKEOHDqVhw4aMHj36psvbtGkTs2bN4tSpU3h5efHYY48xZswYHYN0F9xOC4oc67S0NN566y02bdqU77d8JpOJypUr8+KLL+pMNjegWMv9SLEWKV6304IibwYfP348W7dupXv37nTt2tX+4/zjx48za9YsJkyYQHZ2dr5NJyIiInL7ihzrXbt2Ub9+fSZPnpzv9tDQUFq3bk3Hjh2ZN2+eYi0iInKHirxj2d/fn2vXrhV6X/ny5alevTqJiYlFnpiIyO2wWQs/74NIcSuJv2tFXrMeOHAgU6ZMYeTIkYwbNy7f+WBXrlzJoUOHaNu2bbFMUkTkj5gcHIn/z2gs8SdLeipSijkH1CSg54f3/HmLHOvnnnuOa9eu8dlnn7F582YqV66Mj48Ply5dIikpieDgYCZOnFiMUxURuTlL/EmyLx0t6WmIFLsixxquX+R84MCBrF69ml9//ZX4+HiCg4Np0aIF3bt3L3ASeREREbl9RY51cnIy77zzDt27dy9wqbWFCxfy7LPPMnfu3AInkhcREZHbU+QDzD7++GO+/vrrQk9+UrVqVQ4dOsRnn312R5MTERGRO4j1li1bqF+/Pq1atSpwX4cOHahZsybr16+/o8mJiIjIHcQ6NTWVm538zNvbWz/dEhERKQZFjnW3bt04duwYr7zySoELoJ87d44jR47c0VW3EhISGDJkCH//+9+LvAwREZHSoMgHmL3++uvk5OSwcuVKNm3axGOPPUbDhg1JTU1l1apV5ObmMnLkyCIt+/Dhw4wYMYK4uDi6deuW776VK1eyePFizp49S4UKFejRowcvvPBCvoufHz9+nGnTpnHgwAFMJhMPP/wwr776ar5rvprNZmbOnMn69etJTEykRo0aPP/883Tu3Dnf823evJnZs2fz66+/Ur58eSIiIhgzZgweHh5Fem0iIiK3q8ixdnJy4u2336ZHjx4sWLCA7du3s3HjRgBq1arFe++9x8MPP1ykZS9cuJBKlSrh5OSU78ox//73v/n4449p2rQpAwYM4Pjx48ycOZP4+Hjefvtt4Hqo+/Xrh5ubG0899RQZGRls3ryZ/v37s27dOnx9fcnNzeWFF15g7969PP744wQGBvLjjz8yduxYbDYbXbp0AeDLL7/k9ddfp3bt2vTv359z586xdOlSTp8+zbx584r61omIiNyWO/qdNUCTJk346KOPsNlsXL16FWdnZ7y9ve9omdOmTcPBwYFOnTrZ15hPnTrF7NmzGTBgABMmTLCPnTp1KgsWLGDw4MGEhIQwceJEfHx8WLVqFf7+/sD1E7h0796dxYsXM2rUKCIjI9mzZw8ffvih/bqr2dnZ/OUvf+Ff//oXERERpKen849//INHH32UGTNm4OR0/a1atmwZb7/9Nrt376Zly5Z39DpFRERuxR3HOo/JZKJChQrFsqy8n4MlJibaw79u3TrKlSvHmDFj8o0dOnQo8+bNY+vWrXTo0IGDBw8yefJke6gB6tSpQ5s2bdiyZQujRo1i9erVPPjgg/kukO7i4sKgQYMYPXo00dHRREVFYTabee211+yhBujduzcffvghW7ZsuaNY22w2MjIyivz4PCaTCTc3tztejsitMpvNNz24tCTocyD3WnF8Dmw2GyaT6ZbGFlusi1tubi4pKSkEBAQAEB0dTXh4OF5eXvnG+fn54eXlRWxsLNHR0QCF/pwsODiYffv22Zf1+xO5AISEhAAQGxvL8ePHqVKlCtWrV883xtnZmaCgIGJjY+/o9VksFqKiou5oGQBubm53dCCfyO06ffo0ZrO5pKeRjz4Hcq8V1+fAxcXllsYZNtbJyclYrVZ7rC0Wyw03r7u6upKbm4vFYgEodFzemLxl+fj4FBiT96ZZrVays7P/8PnuhLOzMzVr1ryjZQC3/K1MpLjUqFHDkGvWIvdScXwOTp689YvOGDbWaWlpwP/C6+/vz+XLlwuMy8nJITk5GV9fX/z8/IDroXd3d883LiEhAV9fX/uykpKSCiwrISEBAF9fX/z9/UlOTi50bgkJCfmuMlYUJpOpwBxF7gfa3CxSPJ+D2/mSWeTfWd9tefuJ89aWg4ODiYqKIicnJ9+4gwcPkpOTQ+3ate2bsY8cOVJgefv27aNWrVr2Zf3yyy+FjgGoWbMmwcHBXLhwocCJXS5cuMCFCxfsyxIREbnbDBnr3Nxc+2bmixcvkp2dTUREBKmpqSxfvtw+Licnh08++YRy5crRunVrKleuTOPGjZk3b5498gCRkZHExsby2GOPARAREcH27ds5evR/l9JLSEhgxYoVNG7cmICAAB577DGcnZ2ZM2dOvrnNnDkTk8lkX5aIiMjdZsjN4AMHDuTgwYMATJw4kQ0bNrB06VK6dOnC5MmT2bdvH1WrVmX37t1ERUUxevRo++byESNGMHz4cLp3786f/vQnLl68yObNm6lVqxZPP/00cP3sawsWLGDQoEF06tSJcuXK8c0335CcnMwHH3wAgJeXF8899xxz5szh5MmT1K5dm8OHD7N//3569epFWFhYybw5IiJS5hgy1u+++y4XL16077zP2z/8z3/+k6CgINauXcv3339P1apVeeONN3jmmWfsj23bti2ffPIJM2fOZNmyZbi7u9O1a1defvll+wFk7u7uLFmyhClTpvDtt9+SlZVFvXr1mDJlCg899JB9WWPGjMHb25vPP/+cH3/8kcDAQEaMGMELL7xwD98NEREp60w2ox3WWQbk7VMPDw8vtmV2HXuRo6eyi215Ir/XINSFdR8ElfQ0buriJ13IvnT0jweKFJFL5QYEvVg8V5S8nRYYcp+1iIiI/I9iLSIiYnCKtYiIiMEp1iIiIganWIuIiBicYi0iImJwirWIiIjBKdYiIiIGp1iLiIgYnGItIiJicIq1iIiIwSnWIiIiBqdYi4iIGJxiLSIiYnCKtYiIiMEp1iIiIganWIuIiBicYi0iImJwirWIiIjBKdYiIiIGp1iLiIgYnGItIiJicIq1iIiIwSnWIiIiBqdYi4iIGJxiLSIiYnCKtYiIiMEp1iIiIganWIuIiBicYi0iImJwirWIiIjBKdYiIiIGp1iLiIgYnGItIiJicIq1iIiIwSnWIiIiBqdYi4iIGJxiLSIiYnCKtYiIiMEp1iIiIganWIuIiBicYi0iImJwirWIiIjBKdYiIiIGp1iLiIgYnGItIiJicIq1iIiIwSnWIiIiBqdYi4iIGJxiLSIiYnCKtYiIiMEp1iIiIganWIuIiBicYi0iImJwirWIiIjBKdYiIiIGp1iLiIgYnGItIiJicIq1iIiIwSnWIiIiBqdYi4iIGJxiLSIiYnCKtYiIiMEp1iIiIganWIuIiBicYi0iImJwirWIiIjBKdYiIiIGp1iLiIgYnGItIiJicIq1iIiIwSnWIiIiBudU0hMoiv79+3PgwIECt5cvX55Nmzbh5+fHxYsXef/999m1axfZ2dk0btyYv/3tbzRo0MA+Picnh/nz57Nq1SouXbpElSpVGDhwIIMGDcq33H379vHRRx/xyy+/4OrqSvv27fnb3/6Gv7//XX+tIiIi92WsAwIC8Pb2pl+/fvbbHB0dCQ4OxtfXl7i4OPr06UNGRgYdO3bEZDKxdetWBg0axJdffkmNGjUAeOONN1izZg1t2rThkUce4eeff+bdd9/FbDYzfPhwAHbt2sXw4cOpVKkSvXr1IjExkQ0bNnDs2DEiIyNxdnYukfdARETKjvsy1jabjdDQUMaMGVPo/e+//z6ZmZn85z//sYd5xIgRdOnShU8++YSpU6eye/du1qxZwyuvvMLQoUPtyx07dixz5syhb9++eHh48Oabb1KvXj2WLFmCm5sbAF27dmX48OGsXbuWnj173psXLSIiZdZ9GeukpCRcXFx47bXX2L17N4mJidSrV48333yTsLAwvvnmG4YPH24PNUDFihXp0qULa9asASAyMpJq1arx3HPP2ceYTCaee+45vv76a3bv3k358uW5cOECkydPtocaoF27dtSsWZMtW7YUOdY2m42MjIyivQG/YTKZ8s1N5G4zm83YbLaSnkY++hzIvVYcnwObzYbJZLqlsfdlrBMSEjh16hQuLi5ERETg7e3Nt99+y7Bhw5g5cyYWi4VWrVoVeFxwcDAZGRkkJiYSHR1NixYtcHR0zDcmJCQEgNjYWBwcHHB2dubBBx8sdFnnzp0r8muwWCxERUUV+fF53NzcqF+//h0vR+RWnT59GrPZXNLTyEefA7nXiutz4OLickvj7stYx8fH4+zszLx582jRogVw/aCzTp06sXfvXgC8vb0LPM7V1RUAq9WKxWK56Zjc3Fxyc3Px9PQsEPS8cbm5uUV+Dc7OztSsWbPIj89zq9/KRIpLjRo1DLlmLXIvFcfn4OTJk7c89r6MdaVKlejbt6891AChoaH4+fnZA5qcnFzgcQkJCTg4OFC+fHn8/f0LHRMfHw+Ar68vJpOJtLQ0cnNzCwQ7ISEBX1/fIr8Gk8mEu7t7kR8vUlK0uVmkeD4Ht/Ml8778nfX69esZOHBgvtvS09NJTk7GxcUFNzc3jhw5UuBxe/fuJSQkBBcXF4KDg/nll18KjNm3bx8AtWvXJiQkpNDN1ZmZmRw+fJhatWoV46sSEREp3H0Z6wMHDpCWlmb/c05ODu+++y65ubm0bduWRx55hGXLlnHt2jX7mD179rBv3z4ee+wxACIiIjhx4gTfffedfUx6ejrz588nMDCQ8PBwmjVrRmBgIHPmzMm3uWPu3LlkZmbalyUiInI33XebwXNzcxkxYgSOjo48/vjjODg4sGfPHk6ePMmAAQOoW7cuzz//PL169aJbt2506NCBlJQUNm7cSIUKFRg8eDAArVu3plmzZowaNYqOHTvi5+fH1q1bOXfuHFOnTsXB4fr3mBEjRjBhwgT69u1Ls2bNiImJYdu2bbRq1Yq2bduW5FshIiJlxH0Xa0dHR5YuXcr777/PunXryMrKokaNGkyYMIH+/fsDULduXRYvXsz06dNZuXIlTk5OtG3blldeeQU/Pz/7cubOncvUqVPZsmUL165dIzQ0lOnTp9OlSxf78/Xp0wdnZ2fmz5/PkiVL8PHxYdCgQYwePbokXr6IiJRBJpvRDussA/L2p4eHhxfbMruOvcjRU9nFtjyR32sQ6sK6D4JKeho3dfGTLmRfOlrS05BSzKVyA4JeXF8sy7qdFtyX+6xFRETKEs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EWERExOMVaRETE4BRrERERg1OsRUREDE6xFhERMTjFWkRExOAUaxEREYNTrEVERAxOsRYRETE4xVpERMTgFGsRERGDU6xFREQMTrG+Rfv27WPgwIE0adKEhx56iPHjx3P16tWSnpaIiJQBTiU9gfvBrl27GD58OJUqVaJXr14kJiayYcMGjh07RmRkJM7OziU9RRERKcUU6z+Qm5vLm2++Sb169ViyZAlubm4AdO3aleHDh7N27Vp69uxZwrMUEZHSzGSz2WwlPQkj2717N3/5y19YtGgRDz/8cL77OnfuTLVq1Zg9e/ZtLfPgwYPYbLZiWyM3mUxcTcklJ6dYFidSKCcn8Pd2xKj/ZJhMJnLTr0KupaSnIqWZozOOHv7F8jmwWCyYTCaaNWv2h2O1Zv0HoqOjcXZ25sEHHyxwX3BwMOfOnbvtZZpMpnz/Wxz8vR2LbVkiN1Ocf2+Lm6OHf0lPQcqI4vgcmEymW16OYv0HLBYLnp6eODoWjKGrqyu5ubm3vcymTZsWx9RERKSM0NHgf8DPz4+0tLRCo5yQkICvr28JzEpERMoSxfoPhISEYLFYiIqKynd7ZmYmhw8fplatWiU0MxERKSsU6z/QrFkzAgMDmTNnTr4DCubOnUtmZiaPPfZYCc5ORETKAh0Nfgu++OILJkyYQJMmTWjWrBkxMTFs27aNVq1asWDBgpKenoiIlHKK9S2KjIxk/vz5nDlzBh8fHyIiIhg9ejSenp4lPTURESnlFGsRERGD0z5rERERg1OsRUREDE6xFhERMTjFWkRExOAUaxEREYNTrEVERAxOsRYRETE4xVpERPLR6TeMR7GWMiclJYWoqCiys7OB65dBTU1NLdLlTkVKI5PJpGAbjGItZYLVagVg//79jBkzhsGDB/PVV18BcO7cOZ599lnef//9kpyiyD2RF+Hjx48zZswYRowYwfnz5wH473//y5AhQ/j5558xmUwlOU35HcVayoS8f6CWLl3K2bNnqVu3Lps3b+b8+fOEhYVRr1499uzZw+XLl0t4piJ3V16Ep06dyp49ezh48CDfffcdVquVFi1aEBMTw5YtW+xfcMUYFGspExwcrv9VP3DgAE2aNOG9997jyJEjJCQkAFClShUuXrxIWlpaSU5T5J5IS0tj9+7dPPXUU0yaNInFixdjMplwcnKibt26/Pjjj9otZDCKtZQJJpOJ7OxsXF1dSU9Pp2LFioSGhnLgwAHg+mbyjIwMKleuXMIzFbl78rYwnT9/HpvNRkhICM2bN8dsNnPu3DnMZjPlypUjMTERZ2dn7bc2EMVaygwnJyeefvppfvjhB1avXs2f/vQnvv/+ezIzM9m2bRthYWF4eHiU9DRF7pq8TeCenp7UrFmTdevWkZWVRcuWLdmyZQvp6enExMRQq1YtQEeFG4lTSU9A5G6y2Wz2I1sdHBwYMGAAly9fZubMmXh6enLy5ElGjBjB6dOneeutt0p6uiJ3hc1mw2q14uDggNVqpVq1aowYMYJ33nmHf/zjH5w7d4709HRiY2OJi4vjxRdfLOkpy+/oetZS5iQkJLBp0yZ27tzJyZMnKV++PMOGDSMiIqKkpyZyz2RlZbFjxw6WLVvGxYsXuXDhAs7OzowfP56ePXvi5KR1OSNRrKXUGjVqFNeuXSM8PJzw8HDq1q1L1apVCx2bt9YhUtrYbDY+/PBDKlSoQN26dQkNDcXf3z/fmNOnT5Oenk5QUBA+Pj76LBiQYi2l1sKFC9mxYwenT58mPj4ei8WCp6cn1atXp379+jRv3pzw8HDCwsJKeqoid83Vq1d5+eWXOX36NBaLBRcXF/z9/alatSo1a9akQYMG1KpVi8DAQFxcXEp6unIDirWUWjabjeTkZK5du8aVK1eIjY3l9OnTxMTE8Ouvv3Lp0iVycnLw9vamVatWTJ8+vaSnLFLscnNzOXv2LOfPnyc2NpZz584RGxtLfHw8ycnJWCwW3NzcCAwMJCQkhMcff5zWrVuX9LTldxRrKVMsFgspKSkkJiZy6dIlzp49y9mzZwkMDOT5558v6emJ3BOZmZlcuXKF8+fPExMTw/Hjxzl16hRxcXH07duX4cOH2w/OFGNQrKVUy9sXnZ2dTUJCApUqVdL+OClz8o4Gd3R0vOnxGSkpKQB4e3vfy+nJLdDhflKq5X0XXbt2LR9//DFms5nw8HAaNGhAjRo1yMzM5NChQ3Tr1o2HH364hGcrcneYTCZ7oDdu3MiCBQuoV68e9erVo1q1agQHB2OxWIiNjeWBBx4o4dlKYRRrKdXyNuOtWLECLy8vOnToQGxsLJs3byY9PZ24uDhat25NpUqVSnimIneXyWTCarXy0UcfkZ2dzalTpzh06BBw/SC0q1evUr9+fRYtWlTCM5XCKNZSquWtTZw5c4ZOnToxbtw4srKyyM7OxsnJiZ49e/LAAw/c8CddIqVB3v7n06dPc+7cOcaNG0dERASnT5/GbDYTGxvLhx9+yKhRo/Dy8irp6UohtPNOSr2UlBSqV6/OyZMncXNzw8fHh8DAQHx9fQkPD2f79u06AYSUCb8953e1atVo27YtTzzxBJ06dSIkJISjR4+W9BTlBhRrKfW8vb3p0qULP//8MytWrLDfHhsba7/qlkhplrc7qHr16tSpU4evv/463xXmkpKSyMzMJD4+HkCXxzQgrU5ImdCjRw/27NnDpEmT2L17N3Xq1OHgwYP88ssvjB49uqSnJ3LX2Ww2KlasSJ8+fZg0aRLDhg2jd+/ehIWFsXz5cuLi4mjRogWAfrJlQPrplpRav107cHBw4Nq1a3zxxRds3bqV+Ph4HB0dGTRoEL169dKZm6RMyNt3vX79eubNm0dKSgqpqamkp6czcuRInn32Wdzd3Ut6mlIIxVrKpOzsbAVayrT09HROnjxJcnIydevWpWLFiiU9JbkJxVpKHZvNxqlTp4iOjsbDwwN/f39sNhvXrl0jPj6e9PR0cnJyOH/+PAEBAQwdOhRHR8eSnrbIXWU2m/nxxx/ZunUrJpMJT09PKleujIeHB05OTtStW9d+HWsxHu2zllLn8OHDPPvss5hMJsxmM4D9mtYuLi64ubmRk5ODo6MjDRo00GlGpVTLzc3F0dGRDRs28Pe//91+MRur1UpCQgJZWVlcu3aNbt26MWXKFJ1m1KAUayl1qlWrRs+ePdm6dStms5mwsDBGjhxJ/fr1iYuLIyMjAx8fH6pXr46Pj09JT1fknjh27BgVKlTggw8+oEaNGqSmpgLg5OSEh4cHrq6uJTxDuRltBpdSKS0tjQMHDrBx40a+/fZbnJ2dGTRoEMOHD9e+aimTvvrqK8aPH8+KFSto3LhxoWO0Vm1cirWUekeOHGHRokV8/fXXBAcHM3DgQB555BGCgoJKemoi98yOHTsYOXIkDRs2pEOHDvj5+eHn50fVqlWpXr26Im1wirWUGSdPnmTKlCns37+ftm3bMmLECB1QI2VCXFwc7dq1w9vbGy8vL9zc3HBwcMBsNpOSkoLZbOaBBx5gwYIFJT1VuQHts5ZSJSsri507d3L8+HHc3d1xcXEhNTWVq1evcunSJc6cOYPZbGbTpk0cPXqULVu2lPSURe46s9lMtWrV6NixI2PHjmXfvn2kpKSQkZFBVlYWmZmZ+Pv7l/Q05SYUaylVDhw4wEsvvZTvNhcXF1xcXAgMDKR69eo0bNgQR0dH2rdvXzKTFLnHKlWqRLt27Vi5ciXdunXjwQcfLDBGG1mNTZvBpVTJyspiyZIlrF+/nuPHj+Pn58dzzz3HU089hbe3N1arVUe9SpmR97OtpUuXsnfvXvbt20dwcDD9+vWjbt26BAYG4uHhoYMu7wOKtZQ62dnZHDt2jF27dvHdd9/Zf7Ly5JNP0rFjR0JDQ/H09CzpaYrcM7NmzWLFihVkZGRQrlw53NzcKF++PEFBQYSFhfHMM89oM7jBKdZS6m3ZsoVly5axe/du++bALl26FLopUKQ0s1gsXLp0iRMnTvDTTz9x6NAhAGbPnq0vsAanWEupZLVasVqt9utUp6Wl8dNPP7F69Wr27t2LxWJh48aN+Pn5lfBMRe6+K1eukJWVRbVq1ey3JSQk4OPjo2u53ycUaylT8i5ekJubS7NmzUp6OiJ3jdVqxcHBgbNnzzJ9+nS+/fZbevfuzdtvv01qairvv/8+ly5d4rPPPtPJUO4DDiU9AZF7ycPDg8aNGyvUUurlXSI2MjKS/fv3ExERwaVLl9i3bx/ly5enevXqHD16lIMHDyrU9wHFWsocbUySsiAvwAcPHqRKlSq8+eabXL16laioKACCgoLsF/MAfS6MTrGWMkdrEVIW5F321dXVlfT0dLy8vKhbty4xMTEA9rOXVa5cGdDnwugUaxGRUqx79+6cP3+eFStW8PTTT7Nt2zays7PZsmULQUFBOuXufUKHAYqIlGJPPPEER44cYerUqQQGBnL58mVGjBjB9u3befXVVylXrlxJT1FugY4GFxEpRRISErhw4QJVqlShQoUK9tujo6PZuHEjJ0+eJDMzk/bt2zNo0KASnKncDsVaRKQUyPup1sKFC9m6dStvvfUWnp6eWK1WKlasiIODA5mZmaSmpuLv72/fpy33B+2zFhEpRbZt24aLiws1atRgxowZrFmzhuzsbADKlStHYGCgQn0fUqxFREoBB4fr/5z//PPP1KpVCwcHBzZv3kxcXJzOUlYKKNYiIqXEqVOnMJvNhIaGcvXqVVJSUqhRo4ZiXQoo1iIi97m8Q49OnDgBQHBwMAkJCTg7O9uvppV3RjMdpnR/0tctEZH7XN65vc+ePYuLiwuHDx/GwcEBb29v+/7qvM3kOvnJ/UmxFhG5z+UFOCUlhezsbKZNm2a/b82aNVy7do0KFSpQuXJlfH19CQgI0CUx7zP66ZaISCmSkZHBiRMnOHbsGNHR0Rw8eJBz586RnZ2Ni4sLAQEBNG7cmNdee42AgICSnq7cIq1Zi4iUEjabDXd3d5o0aUKTJk3y3XflyhWioqI4dOgQp0+fxtXVtWQmKUWiNWsRkVLGZrNhtVrt+7L1u+r7n2ItIlJGWK1W+5nO8g44k/uDYi0iImJw+molIiJicIq1iIiIwSnWIiIiBqdYi4iIGJxiLSIiYnCKtYiIiMEp1iIiIganWIuIiBicYi0iN7Rnzx569OhB06ZN6d+/P5GRkfbrIt9tx48fp1WrVpw7d+6ePJ+IkSnWIlKobdu2MXjwYM6cOUPdunWJioritdde44033rgnz3/8+HGuXr1KQkLCPXk+ESPTVbdEpICYmBjGjBlDYGAgS5YsoVq1aiQlJTFr1iwqVap0T+aQkZEBgJub2z15PhEjU6xFpICpU6eSmZnJggULqFatGgC+vr73bK0awGKxAODp6XnPnlPEqLQZXETy2b9/Pz/88AP9+vWjcePGNx2blpbG3//+d1q0aEHTpk3p27cvO3bssN9/9uxZ2rVrx8WLF4mMjOTRRx+lRYsWrFq1Kt9ysrOz+eCDD2jbti3h4eEMGDCA06dPA+Dl5WUfFx8fz8iRI2nWrBnNmzdn8ODBHD582H7/119/zZNPPkl2djaffvopTzzxBE2bNuXrr78ujrdGpMToqlsiks9rr73GV199xffff09AQMANx1mtVp599ln27t1L7dq1cXNzIyoqCoDvvvuOwMBAtm/fzrBhw+jYsSMbN24kODgYs9lMamoqe/fuxdXVFYD/+7//47vvvqNq1aoEBQVx6NAhsrKyMJlMHD16FEdHR8xmM08//TSnTp2ifv36AERHR+Pt7c22bdtwcXFhxowZzJw5k4YNG/LLL7/QoEED4uLiaNCgAZ9++undf/NE7hKtWYuIXU5ODlu3buVPf/rTTUMN19di9+7dy8iRI/nqq69YuXIlkyZNIjs7m9jY2HxjN27caA/2yy+/TGZmJr/++isAW7du5bvvvmPEiBF89913LFmyhNWrV+Pu7o6bmxuOjo4ALF68mJiYGN577z0iIyOJjIzkxRdfJDExkaSkpHzPd/LkSebOnUtkZCShoaGkpKQU47skcu9pn7WI2J06dYrk5GQeeughAM6fP8+6des4ePAgsbGxXL16lczMTGrXrk2FChUIDg7mhRde4Nq1a8yYMYNly5ZRq1YtGjZsCFzfvA3g7e3NpEmTcHR0JDAwEIDU1FQANmzYQEBAAC+88IJ9HmFhYbRt25a9e/fab1u3bh0PPfQQTz31FFeuXGHatGmsXbuWli1bUrFixXyv4+WXX6Zt27YA1K5dG7PZfJfeMZF7Q7EWEbtLly4BULVqVaKjo3n66afJycnBw8ODKlWqULlyZU6cOEGVKlU4ePAgTzzxBPPnz+ezzz4jJSWFzp078/rrr+Pi4gJAeno6AL1798bb2xsAB4frG/RycnKA62vBdevWxdnZOd9cHBwcKFeuHABms5mYmBg6d+7M9OnTWbJkCTk5OQwaNIgxY8YUeB09evSw//8333yzON8ikRKhWIuIXd7mYjc3N6pWrcrgwYNp3rw5rVq1wtnZmYkTJ3LixAmefvpptm7dyueff05ubi6tW7dm3LhxNGjQIN/y0tLSAPjzn/9svy1vs3be4TJms/kPj/hOTU3FZrMxc+ZMrFYrERERjBkzhuDg4ELHOznpnzYpXfQ3WkTsfHx8gOtHXXt6ejJu3Dj7fadOnWLt2rUEBQXRpk0bPDw88PX1ZdKkSTz88MP5lnP16lX8/f3ta9ZBQUH2+/LCnJiYCECFChWIiorCarXa17rz5G1Gd3d3B6BBgwZMnDgx35cCm81GUlISfn5+xfEWiBiSDjATEbuGDRvi5OTEmjVr7KEE+Omnn3j++efJyMjgjTfewMnJiebNm5OYmJjvpCU5OTl8+umntGvXjrS0NPtvpfNiC9d/rw1w5swZANq3b8+ZM2eYNWuWfcz+/fvZvn27/cQoXl5e1K1bl6tXr+ZbVmZmJv/4xz/o2rVr8b8ZIgaiNWsRsfPz86N3794sX76cRx99lNDQUK5cucLp06dxdHTk9ddfp0OHDgCMHDmSfv360adPH+rXr4+7uzsnTpwgJSWFFi1a4OHhQfny5QFITk62RzYgIABnZ2cuXLgAwIABA1i9ejUzZsxgw4YN+Pj48PPPP9vPQZ6eno6HhwevvPIKw4cPp3PnzoSHh2MymTh+/DgZGRl07969BN4tkXtHsRaRfN544w38/PxYs2YNBw4coHz58jzxxBMMHTqURo0a2cfVrVuXFStW8NFHH7F//34sFguhoaH89a9/pU+fPphMJho0aECVKlXsB5fB9QPHWrRoQUhICAAeHh4sWbKE9957jx9++IHExEQeeeQRHn/8cWbPnm0/8KxNmzYsXLiQWbNmcejQIQDq1atH79697WvWoaGhhIWF2Q9wEyktdFIUERERg9M+axEREYNTrEVERAxOsRYRETE4xVpERMTgFGsRERGDU6xFREQMTrEWERExOMVaRETE4BRrERERg1OsRUREDE6xFhERMTjFWkRExOD+H4XtoZU2gadh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AmYAAAKECAYAAACtoPYDAAAAOXRFWHRTb2Z0d2FyZQBNYXRwbG90bGliIHZlcnNpb24zLjUuMiwgaHR0cHM6Ly9tYXRwbG90bGliLm9yZy8qNh9FAAAACXBIWXMAAA9hAAAPYQGoP6dpAAEAAElEQVR4nOzdd3QUZeP28W96Ib2RQCAJhE7oIL0IKk1EilJEpQoCAgo+VkTlQUEFpYhYqFZQio9goUrvSAsJEAIkkIT03rPvH7w7P2KCYhRd9fqc4/GQvXfazs5ce7exMplMJkRERETkL2f9V2+AiIiIiFynYCYiIiJiIRTMRERERCyEgpmIiIiIhVAwExEREbEQCmYiIiIiFkLBTERERMRCKJiJiIiIWAjbv3oD/o2OHTuGyWTCzs7ur94UERERuUWFhYVYWVnRtGnT27YOBbO/gMlkQg9cEBER+Xv5M+7dCmZ/AXNNWVhY2F+8JSIiInKrTp48edvXYVF9zEpKSvj444/p1asXjRs3pnv37rz77rsUFBQYZdLS0pg+fTpt27alUaNGPPDAA+zdu7fMslavXk3v3r0JCwujS5cuLFiwgMLCwlJlIiMjGT16NM2aNaN58+aMHz+emJiYUmVyc3N544036NSpE2FhYfTp04eNGzfengMgIiIi/2oWFcy+/PJLXn31Vdzc3Bg0aBDBwcG88847vP766wBkZ2czbNgw1q1bR7t27ejfvz/JycmMHj2aw4cPG8uZP38+L774Ii4uLgwdOpTg4GAWLlzIq6++apSJjIxk8ODBhIeH07dvX+666y7279/PkCFDSE1NBaC4uJixY8eydOlSGjduzIMPPojJZOLJJ5/km2+++XMPjoiIiPzzmSxIenq66ciRI6X+9swzz5i6dOliMplMprlz55oaNGhQqkxGRobp7rvvNg0ZMsRkMplMUVFRpnr16plefvnlUsuZPXu2qW7duqbo6GiTyWQyDRo0yNSlSxdTUlKSUSYiIsJUr14909tvv20ymUym1atXm2rXrm3atGmTUSY/P980ePBg05133mkqLCys0H6eOHHCdOLEiQq9V0RERP4af8b926JqzNzc3GjWrJnx7+TkZKKjo/H39wdg/fr19OrVq1QZV1dXBg4cyOHDh0lNTeXrr7/G0dGRKVOmlFr2qFGjKCkpYdu2bVy+fJmjR48yfvx4vL29jTJ16tShffv2bNmyBYB169bRsmVLevToYZSxt7dn2LBhxMbGEhERcVuOg4iIiPw7WWTn/0WLFrF9+3YiIiKoWrUqb731FmlpacTHx9OmTZsy5YODgwGMsBQWFoarq2upMl5eXri6upYKVG3bti2zrKCgIA4dOgRAREQEI0eO/MX1NWzYsEL7aDKZyMnJqdB7RURE5M9nMpmwsrK6reuwyGDm5OSEu7s7AI6Ojjg4OBgd9z08PMqUt7e3B64PHigsLDTe+3MODg4UFxcbyyqvnLkMXJ+v5NfWV1GFhYWcOXOmwu8XERGRP585A9wuFhnMRowYwYgRI7h69SoPPfQQEydO5JtvvsHa2pq0tLQy5ZOSkgDw9PTE29ub+Pj4MmWKiopIS0vD09MTLy8v4PoIT2dn5zLL8vT0BMDb29sYCHCz9VWUnZ0doaGhFX6/iIiI/LnOnz9/29dhkcHMrEqVKgwZMoQ33niDjIwMqlatysmTJ+nbt2+pcocOHcLZ2ZmqVasSFBTE9u3bKSoqwtb2/3bv6NGjFBUVUbt2baMp8uTJk1SpUqXMsmrVqgVcb9Y8depUme0yN3X+nmBlZWVVJhSKiIiI5brdzZhgYdNlPPfccyxbtqzU36KiorC3t6dSpUp0796dDRs2EBcXV+r1TZs20blzZ2xsbOjevTsZGRl8+umnRpmioiIWL16Mo6Mj7dq1IyAggMaNG/PRRx+Vmtts7dq1xMbG0rVrVwC6d+/Ozp07OX36tFEmKSmJzz77jMaNG+Pr63u7DoWIiIj8C1lUjZmbmxuvv/46u3fvplatWpw5c4b9+/czZswYHBwcGDZsGGvWrKFfv3706NGDoqIivv32W6ytrZkwYQIANWvWpHfv3syaNYtDhw4RGBjIvn37OHPmDJMnTzb6lU2YMIExY8Zw//3306FDB65evcrmzZupVasW/fv3B+C+++5j2bJlDBs2jJ49e+Lo6Mh3331HWloac+fO/cuOk4iIiPwzWZlMlvPQxuLiYj744AO++uorEhISCAwMZNiwYQwaNMioPoyKimL27NkcPnwYk8lEkyZNeOqpp0qNjiwoKGDBggVs2LCBlJQUAgMDGTJkCA8//HCp9W3fvp2FCxdy7tw5nJ2d6dy5M1OnTsXHx8cok5CQwOzZs9m9ezf5+fnUq1ePiRMn0q5duwrvp/mRDnokk4iIyN/Hn3H/tqhg9m+hYCYiIvL382fcvy2qj5mIiIjIv5mCmYiIiIiFUDATERERsRAKZn8h0y08OeBWyoiIiMg/g0VNl/FvY2VtTcaW3RSnZpT7uo2nG27d2v/JWyUiIiJ/FQWzv1hxagZFSSl/9WaIiIiIBVBTpoiIiIiFUDATERERsRAKZiIiIiIWQsFMRERExEIomImIiIhYCAUzEREREQuhYCYiIiJiIRTMRERERCyEgpmIiIiIhVAwExEREbEQCmYiIiIiFkLBTERERMRCKJiJiIiIWAgFMxERERELoWAmIiIiYiEUzEREREQshIKZiIiIiIVQMBMRERGxEApmIiIiIhZCwUxERETEQiiYiYiIiFgIBTMRERERC6FgJiIiImIhFMxERERELISCmYiIiIiFUDATERERsRAKZiIiIiIWQsFMRERExEIomImIiIhYCAUzEREREQuhYCYiIiJiIRTMRERERCyEgpmIiIiIhVAwExEREbEQCmYiIiIiFkLBTERERMRCKJiJiIiIWAgFMxERERELoWAmIiIiYiEUzEREREQshIKZiIiIiIVQMBMRERGxEApmIiIiIhbC4oLZ1atXeeqpp2jRogVt2rTh2WefJTExEYA1a9ZQr1496tSpU+q/unXrsnr1amMZRUVFvP/++9x11100bNiQe+65h1WrVpVZ16FDh3jooYdo0qQJd9xxB//5z39ITk4uVSYtLY3p06fTtm1bGjVqxAMPPMDevXtv70EQERGRfyXbv3oDbnT8+HHGjBlDSUkJPXv2JCsri/Xr13PmzBnWr1+Pn58fJSUl3H///VSuXBkAKysr3Nzc6Ny5s7Gc559/nvXr19O+fXu6dOnCTz/9xMyZM8nNzWXMmDEA7NmzhzFjxuDv78/AgQNJSUlh48aNhIeHs3btWuzs7MjOzmbYsGFcvHiR7t274+Liws6dOxk9ejQrVqygRYsWf8VhEhERkX8oiwpma9eupUaNGsydO5eAgAAAatSowYIFC0hKSsJkMgEwduxYgoODy13Gvn37WL9+PdOmTWPUqFEAmEwmnnzySZYsWcKgQYOoVKkSL774IvXq1WPVqlU4OTkB0KdPH8aMGcOGDRsYMGAA77//PtHR0axcuZJmzZoBkJmZyYABA5g3bx6ffPLJbT4iIiIi8m9iUU2ZL7/8Mp999pkRygCys7Oxt7fHy8uL1NRUALZt28a9995L48aN6dy5M8uWLTPKr127lmrVqjF8+HDjb1ZWVgwfPpysrCz27dvHwYMHuXLlClOnTjVCGUCnTp0IDQ1ly5YtAKxfv55evXoZoQzA1dWVgQMHcvjwYWN7RERERP4IFlVj9nM//fQTn332Gb169cLa2troazZ79myaNm3KkCFDOHXqFK+//jr+/v706NGDiIgIWrVqhY2NTallmWvYYmNjsba2xs7OjpYtW5ZZZ1BQEJcvXyYtLY34+HjatGlTpsyNy/L09KzQvplr/25Fbm7ubyovIiIifzyTyYSVldVtXYdFBjOTycSKFSt48803CQkJYdq0aQBGMHvwwQd55ZVXjLJDhgxh9erV9OjRg8LCQtzd3css08HBAYDi4mKKi4txcXEpE97M5YqLiyksLATAw8OjTBl7e3sASkpKKryPRUVFt1w2Ojqa3NzcCq9LRERE/hjmDHC7WFwwS0lJYerUqezZs4cHH3yQZ555BmdnZwB8fX1p2bIlL7zwglHeysqKZs2a8d133wHg7e1NWlpameWaQ52npydWVlZkZWVRXFxcJpwlJSXh6emJp6cn1tbW5S4rKSnJWFZF2dre+qEPCQlRjZmIiMhf7Pz587d9HRYVzPLz8xk8eDAZGRksXbqUdu3alXp9zJgxxqjKG125csUIb0FBQZw8ebJMmUOHDgFQu3ZtCgsLKSws5MyZMzRs2NAok5eXx4kTJ+jbty+2trZUrVqVkydP0rdv3zLLcnZ2pmrVqhXe199SFXpjPzgRERH5a9zuZkywsM7/n332GTExMSxZsqRMKIPrASwqKqrU33bt2sUPP/xglO/evTtnz55l69atRpns7GyWLl2Kn58fYWFhNGvWDD8/P5YsWVKqJuqDDz4gLy+Prl27GsvasGEDcXFxRpmoqCg2bdpE586dy20KFREREakoi6oxO378OI0aNaJRo0blvr5y5UpWrlzJ3XffTZUqVYiOjmbHjh1UqVLFqElr164dzZo1Y9KkSfTo0QMvLy+2bdvG5cuXmTNnDtbW17PohAkTmD59OoMGDaJZs2ZERUXx448/0rZtWzp27AjAsGHDWLNmDf369aNHjx4UFRXx7bffYm1tzYQJE/6cgyIiIiL/GhYVzDIyMoiMjKR169bGVBR2dnbUrl2b999/n6eeegp7e3u++eYbtm7dioeHBwMHDmTSpEl4eXkBYGNjwwcffMCcOXPYsmULmZmZ1KhRg7feeovevXsb63rwwQexs7Nj6dKlrFq1Cg8PD4YNG8bkyZONMpUrV+bTTz9l9uzZrF+/HpPJRJMmTXjqqaeoWbPmn3psRERE5J/PymRBvcoPHz7Mrl27yvy9UqVKPProo7d9JMSfxdwHLiwsjNQ1myhKSim3nK2PF54De/6ZmyYiIiI3ceP9+3axqBqzFi1a6DFHIiIi8q9lUZ3/RURERP7NFMxERERELISCmYiIiIiFUDATERERsRAKZiIiIiIWQsFMRERExEIomImIiIhYCAUzEREREQuhYCYiIiJiIRTMRERERCyEgpmIiIiIhVAwExEREbEQCmYiIiIiFkLBTERERMRCKJiJiIiIWAgFMxERERELoWAmIiIiYiEUzEREREQshIKZiIiIiIVQMBMRERGxEApmIiIiIhZCwUxERETEQiiYiYiIiFgIBTMRERERC6FgJiIiImIhFMxERERELISCmYiIiIiFUDATERERsRAKZiIiIiIWQsFMRERExEIomImIiIhYCAUzEREREQuhYCYiIiJiIRTMRERERCyEgpmIiIiIhVAwExEREbEQCmYiIiIiFkLBTERERMRCKJiJiIiIWAgFMxERERELoWAmIiIiYiEUzEREREQshIKZiIiIiIVQMBMRERGxEApmIiIiIhZCwUxERETEQiiYiYiIiFgIBTMRERERC2Fxwezq1as89dRTtGjRgjZt2vDss8+SmJhovJ6Wlsb06dNp27YtjRo14oEHHmDv3r1llrN69Wp69+5NWFgYXbp0YcGCBRQWFpYqExkZyejRo2nWrBnNmzdn/PjxxMTElCqTm5vLG2+8QadOnQgLC6NPnz5s3Ljx9uy8iIiI/KvZ/tUbcKPjx48zZswYSkpK6NmzJ1lZWaxfv54zZ86wfv16srOzGTZsGBcvXqR79+64uLiwc+dORo8ezYoVK2jRogUA8+fPZ9GiRTRt2pShQ4cSGRnJwoULSUxM5JVXXgGuh7LBgwfj5ORE3759ycnJYfPmzQwZMoSvv/4aT09PiouLGTt2LAcPHuSuu+7Cz8+PAwcO8OSTT2Iymejdu/dfebhERETkH8aigtnatWupUaMGc+fOJSAgAIAaNWqwYMECkpKSWLVqFdHR0axcuZJmzZoBkJmZyYABA5g3bx6ffPIJFy5c4L333mPo0KFMnz7dWPacOXNYtmwZI0aMIDg4mBkzZuDh4cGaNWvw9vYGYPjw4dx///2sXLmSSZMmsXbtWvbv38/bb79Njx49ACgoKODRRx9l3rx5dO/eHVtbizqEIiIi8jdmUani5ZdfLvO37Oxs7O3t8fLyYv369fTq1csIZQCurq4MHDiQN954g9TUVL7++mscHR2ZMmVKqeWMGjWKjz76iG3bttGtWzeOHj3KrFmzjFAGUKdOHdq3b8+WLVuYNGkS69ato2XLlkYoA7C3t2fYsGFMnjyZiIgIGjZsWKF9NZlMt1w2Nzf3N5UXERGRP57JZMLKyuq2rsOigtnP/fTTT3z22Wf06tWLjIwM4uPjadOmTZlywcHBAMTGxhIREUFYWBiurq6lynh5eeHq6mqUAWjbtm2ZZQUFBXHo0CEAIiIiGDly5C+ur6LBrKio6JbLRkdHk5ubW6H1iIiIyB/H3t7+ti7fIoOZyWRixYoVvPnmm4SEhDBt2jSj476Hh0eZ8uaDVFJSQmFhIe7u7uUu18HBgeLiYmNZ5ZUzlwEoLCz81fVV1G9pAg0JCVGNmYiIyF/s/Pnzt30dFhfMUlJSmDp1Knv27OHBBx/kmWeewdnZmaKiIqytrUlLSyvznqSkJAA8PT3x9vYmPj6+TJmioiLS0tLw9PTEy8sLuD7C09nZucyyPD09AfD29iY1NfUX11dRv6Uq1MnJqcLrERERkT/G7W7GBAubLiM/P5/Bgwdz5swZli5dyiuvvGIEJ1tbW6pWrcrJkyfLvO/QoUM4OztTtWpVgoKCOHPmTJmmwqNHj1JUVETt2rWNpsibLatWrVrA9WbNU6dOlVsGIDQ09Hftr4iIiMiNLCqYffbZZ8TExLBkyRLatWtX5vXu3buzYcMG4uLijL9FRUWxadMmOnfujI2NDd27dycjI4NPP/3UKFNUVMTixYtxdHSkXbt2BAQE0LhxYz766KNSc5utXbuW2NhYunbtaqxv586dnD592iiTlJTEZ599RuPGjfH19b0dh0FERET+pSyqKfP48eM0atSIRo0alfv6sGHDWLNmDf369aNHjx4UFRXx7bffYm1tzYQJEwCoWbMmvXv3ZtasWRw6dIjAwED27dvHmTNnmDx5stGvbMKECYwZM4b777+fDh06cPXqVTZv3kytWrXo378/APfddx/Lli1j2LBh9OzZE0dHR7777jvS0tKYO3fun3NQRERE5F/DymRBvcpHjhzJ0aNHcXBwMPp22dnZUbt2bd5//318fHyIiopi9uzZHD58GJPJRJMmTXjqqadKjY4sKChgwYIFbNiwgZSUFAIDAxkyZAgPP/xwqfVt376dhQsXcu7cOZydnencuTNTp07Fx8fHKJOQkMDs2bPZvXs3+fn51KtXj4kTJ5Zbo3erzE2oYWFhpK7ZRFFSSrnlbH288BzYs8LrERERkT/Ojffv28Wigtnhw4fZtWtXmb9XqlSJRx999LYPUf2zKJiJiIj8/fwZwcyimjJbtGhhPFZJRERE5N/Gojr/i4iIiPybKZiJiIiIWAgFMxERERELoWAmIiIiYiEUzEREREQshIKZiIiIiIVQMBMRERGxEApmIiIiIhZCwUxERETEQiiYiYiIiFgIBTMRERERC6FgJiIiImIhFMxERERELISCmYiIiIiFUDATERERsRAKZiIiIiIWQsFMRERExEIomImIiIhYCAUzEREREQuhYCYiIiJiIRTMRERERCyEgpmIiIiIhVAwExEREbEQCmYiIiIiFkLBTERERMRCKJiJiIiIWAgFMxERERELoWAmIiIiYiEqHMzy8vL+yO0QERER+dercDDr2bMnL7300h+5LSIiIiL/ahUOZteuXSMuLu6P3BYRERGRfzXb3/qGiIgIIiIicHJy4vz586xcuZL8/HwKCgqM/woLC7G2tqZFixbcfffdt2O7RURERP5xfnMwGzlyJMnJyVhZWZGZmcmsWbNuWnb37t0KZiIiIiK36DcHs5UrV5KUlMSUKVOoU6cOL730Evb29jg4OBj/t7KyoqCgACcnp9uxzSIiIiL/SL85mNWsWZOaNWuSm5tL5cqVCQ4OLrecnZ3d7902ERERkX+V3xzMzB544AHatm37R26LiIiIyL9ahYPZs88+e9PXCgsLiY+Px93dHTc3t4quQkRERORfpcLBLCMjg48//piTJ0+SkZFBcXExJSUlpKSkEBcXR0lJCZUrV2bHjh1/4OaKiIiI/HNVOJg9/vjjHDlyhOrVq+Pr64udnR22trb4+fnRpk0bAgICaN68+R+5rSIiIiL/aBUOZqdPn6Zx48Z8/vnnf+T2iIiIiPxrVXjm/zZt2hAeHs7Jkyf/yO0RERER+deqcDB79dVXqVKlCg8//DDvvvsuWVlZf+R2iYiIiPzrVLgp8/3338fR0ZHc3FwWLFjAkiVLjL5lzs7OpKWlUaNGDUaOHPlHbq+IiIjIP1aFg1lhYSEODg40btyYgoICsrOzOX78OHv37qWoqAhXV1datGihYCYiIiJyiyoczKZPn/5HboeIiIjIv16Fg9mVK1dISEjA2dmZSpUqYW9vb7xWUlJCfn4+Xl5eFZ5gNikpif/85z8EBAQwc+bMim6miIiIyN9GhYPZkCFDuHbt2i+W8fX1ZefOnb952SdOnGDChAkkJCRw3333AZCVlUWHDh3IyckpU7558+Z8+umnxr8PHTrEO++8w6lTp3BwcKBz5848/fTTeHt7G2XS0tKYO3cuW7ZsISsri7p16zJ58uQyj5lavXo1K1eu5NKlS/j4+NCvXz/Gjh2rZ4GKiIjIH67CwWzFihVERkaSkZFBQUEBxcXFmEwmAIqKinjzzTdp165dhZa9fPly/P39sbW1xcbGBgAXFxccHR0JCgqiU6dORlk7Oztatmxp/HvPnj2MGTMGf39/Bg4cSEpKChs3biQ8PJy1a9diZ2dHdnY2w4YN4+LFi3Tv3h0XFxd27tzJ6NGjWbFiBS1atABg/vz5LFq0iKZNmzJ06FAiIyNZuHAhiYmJvPLKKxU9dCIiIiLlqnAwCw4OJjg4+Kavf/nllxWe4+zNN9/E2tqanj17lqqZMplMdOrUiSlTppT7vuLiYl588UXq1avHqlWrcHJyAqBPnz6MGTOGDRs2MGDAAN5//32io6NZuXIlzZo1AyAzM5MBAwYwb948PvnkEy5cuMB7773H0KFDS/WnmzNnDsuWLWPEiBG/uP8iIiIiv1WF5zH7NQEBAcTGxlbovdbW1zcrJSUFd3d34Hq/tfT0dFJTUxk5ciStW7emadOmTJo0iZSUFAAOHjzIlStXmDp1qhHKADp16kRoaChbtmwBYP369fTq1csIZQCurq4MHDiQw4cPk5qaytdff42jo2OZEDhq1ChKSkrYtm1bhfZNRERE5GYqXGMG12uozE2NN8rKyuLSpUt4eXn9rmWnp6fj6+sLXA9pJSUlfPHFF/j4+NC9e3eKiorYsGEDubm5vP/++0RERJRp2jQLCgri8uXLpKWlER8fT5s2bcqUMdeAxcbGEhERQVhYGK6urqXKeHl54erqWuHQaWZu9r0Vubm5v6m8iIiI/PFMJhNWVla3dR0VDmb33nsvFy5coHLlykan+ry8PFJTU40Q9dJLL1V4w9LS0igpKTGCWWJiIgBVqlThiy++wM/PD4BGjRrx4osvEh8fT2FhIS4uLuWGRQcHB4qLiyksLATAw8OjTBnzyNKSkhIKCwuN2rqbLev3KCoquuWy0dHR5Obm/q71iYiIyO934ywUt0OFg9no0aM5fPgw165dIy8vD3t7e5ydnfH19aVKlSrccccd1K9fv8IbZn7EkzkcVapUCV9fX95++20jlMH1EZkAMTExeHl5kZWVVW5NXlJSEp6ennh6emJtbU1aWlqZdSYlJQHg6emJt7c38fHxZcoUFRWRlpaGp6dnhfcNwNb21g99SEiIasxERET+YufPn7/t66hwMOvTpw99+vT5I7elFHNwMddwVa9end27d5cpZ25SdHJyIjg4mMLCQs6cOUPDhg2NMnl5eZw4cYK+fftia2tL1apVOXnyJH379i21rEOHDuHs7EzVqlUJCgpi+/btFBUVlQpRR48epaioiNq1a/+u/fstVaE39pcTERGRv8btbsaEP6Dzf0ZGBj/++CNr1qzh66+/5ujRo5SUlPyuZRYXFxtNhVevXqWgoICCggIOHjxYqgkxNTWVuXPn4uPjQ506dWjWrBl+fn4sWbKkVA3TBx98QF5eHl27dgWge/fubNiwgbi4OKNMVFQUmzZtonPnztjY2NC9e3cyMjJKzY9WVFTE4sWLcXR0rPBUICIiIiI3U+Eas6ysLF566SW+//77Uv2lrKysCAgIYNy4cQwcOLBCy37ooYc4evQoADNmzGDjxo08//zzPPLII9SuXZu2bduSlpbGjz/+SGpqKm+99ZYxrcaECROYPn06gwYNolmzZkRFRfHjjz/Stm1bOnbsCMCwYcNYs2YN/fr1o0ePHhQVFfHtt99ibW3NhAkTAKhZsya9e/dm1qxZHDp0iMDAQPbt28eZM2eYPHnyTfufiYiIiFSUlamCnZfGjx/Ptm3buP/+++nTp4/R7ysyMpJ3332X8+fP88ILLzB06NDfvOyoqCiuXr1q1HoFBQUZTYvvvvsukZGR2NjYEBYWxrhx48qMsFy7di1Lly7l4sWLeHh40L17dyZPnoyLi0updcyePZvDhw9jMplo0qQJTz31VKkm0IKCAhYsWMCGDRtISUkhMDCQIUOG8PDDD1fkkBnM87uFhYWRumYTRUkp5Zaz9fHCc2DP37UuERER+WPceP++XSoczJo0aULNmjX56quvyryWkZFBjx49cHBw0Hxf5VAwExER+fv5M4JZhfuYeXt7k5mZWe5rbm5uVK9e3Zj4VURERER+XYWD2UMPPcTly5d54oknuHTpUqnXVq9ezfHjx2nduvXv3kARERGRf4sKd/4fPnw4mZmZfPjhh2zevJmAgAA8PDyIi4sjNTWVoKAgZsyY8QduqoiIiMg/2+96JNMTTzzBQw89xLp16zh37hyJiYkEBQXRqlUr7r//fhwdHf+o7RQRERH5x6twMEtLS+PVV1/l/vvvZ+TIkaVeW758OY888ggffPABbm5uv3sjRURERP4NKtzHbNGiRWzatAlr67KLCAwM5Pjx43z44Ye/a+NERERE/k0qHMy2bNlC/fr1adu2bZnXunXrRmhoKN98883v2jgRERGRf5MKB7OMjIxffLC2u7u7pssQERER+Q0qHMzuu+8+wsPDmTZtGsnJyaVeu3z5MidPnqR+/fq/ewNFRERE/i0q3Pn/ueeeo6ioiNWrV/P999/TtWtXGjZsSEZGBmvWrKG4uJgnnnjij9xWERERkX+0CgczW1tbXnnlFfr168eyZcvYuXMn3377LQC1atXi9ddf1wSzIiIiIr/B75rHDK4/M/Odd97BZDKRnJyMnZ0d7u7uf8S2iYiIiPyr/O5gZmZlZYWPj88ftTgRERGRf50Kd/4XERERkT+WgpmIiIiIhVAwExEREbEQCmYiIiIiFkLBTERERMRCKJiJiIiIWAgFMxERERELoWAmIiIiYiEUzEREREQshIKZiIiIiIVQMBMRERGxEApmIiIiIhZCwUxERETEQiiYiYiIiFgIBTMRERERC6FgJiIiImIhFMxERERELISCmYiIiIiFUDATERERsRAKZiIiIiIWQsFMRERExEIomImIiIhYCAUzEREREQuhYCYiIiJiIRTMRERERCyEgpmIiIiIhVAwExEREbEQCmYiIiIiFkLBTERERMRCKJiJiIiIWAgFMxERERELoWAmIiIiYiEUzEREREQshIKZiIiIiIVQMBMRERGxEBYbzJKSkhg5ciQvvPDCX70pIiIiIn8KiwxmJ06coF+/fuzevZuCgoJSr61evZrevXsTFhZGly5dWLBgAYWFhaXKREZGMnr0aJo1a0bz5s0ZP348MTExpcrk5ubyxhtv0KlTJ8LCwujTpw8bN24ssy2bN2+mf//+NGrUiPbt2zNz5kyys7P/+J0WERGRfz2LDGbLly/H39+fqlWrYmNjY/x9/vz5vPjii7i4uDB06FCCg4NZuHAhr776qlEmMjKSwYMHEx4eTt++fbnrrrvYv38/Q4YMITU1FYDi4mLGjh3L0qVLady4MQ8++CAmk4knn3ySb775xljWV199xYQJEygoKGDIkCE0atSIjz/+mCeeeOLPOxgiIiLyr2H7V29Aed58802sra3p2bMndnZ2AFy4cIH33nuPoUOHMn36dKPsnDlzWLZsGSNGjCA4OJgZM2bg4eHBmjVr8Pb2BmD48OHcf//9rFy5kkmTJrF27Vr279/P22+/TY8ePQAoKCjg0UcfZd68eXTv3p3s7Gz++9//cuedd7JgwQJsba8fqk8++YRXXnmFffv20aZNmz/5yIiIiMg/mUXWmFlbX9+slJQU3N3dAfj6669xdHRkypQppcqOGjWKkpIStm3bxuXLlzl69Cjjx483QhlAnTp1aN++PVu2bAFg3bp1tGzZ0ghlAPb29gwbNozY2FgiIiL44YcfyM3N5dlnnzVCGcADDzyAm5ubsSwRERGRP4pF1pjB9ebG9PR0fH19AYiIiCAsLAxXV9dS5by8vHB1dTUCFUDbtm3LLC8oKIhDhw4Zyxo5cmSZMsHBwQDExsYSGRlJ1apVqV69eqkydnZ2VKlShdjY2N+1fyaT6ZbL5ubm/qbyIiIi8sczmUxYWVnd1nVYbDBLS0ujpKTECGaFhYVG7dnPOTg4UFxcbAwCKK+cuYx5WR4eHmXK2NvbA1BSUkJBQcGvru/3KCoquuWy0dHR5Obm/q71iYiIyO9nzgq3i8UGs6ysLOD/Qpa3tzfx8fFlyhUVFZGWloanpydeXl7A9VDn7OxcqlxSUhKenp7GsswDAX5eBsDT0xNvb2/S0tLK3bakpCSCgoIqtmP/343No78mJCRENWYiIiJ/sfPnz9/2dVhsMDMHF3MtWFBQENu3b6eoqKhUqDl69ChFRUXUrl3baIo8efIkVapUKbW8Q4cOUatWLWNZp06dKrNOc1NnaGgoCQkJXLlyhZSUFCPwAVy5coUrV64waNCg37V/v6Uq1MnJ6XetS0RERH6/292MCRba+b+4uNhoKrx69SoFBQV0796djIwMPv30U6NcUVERixcvxtHRkXbt2hEQEEDjxo356KOPSs1ttnbtWmJjY+natSsA3bt3Z+fOnZw+fdook5SUxGeffUbjxo3x9fWla9eu2NnZsWTJklLbtnDhQqysrIxliYiIiPxRLLLG7KGHHuLo0aMAzJgxg40bN/Lxxx/Tu3dvZs2axaFDhwgMDGTfvn2cOXOGyZMnG02eEyZMYMyYMdx///106NCBq1evsnnzZmrVqkX//v0BuO+++1i2bBnDhg2jZ8+eODo68t1335GWlsbcuXMBcHV1Zfjw4SxZsoTz589Tu3ZtTpw4weHDhxk4cCA1a9b8aw6OiIiI/GNZmSyw81JUVBRXr141+lUFBQURFBREQUEBCxYsYMOGDaSkpBAYGMiQIUN4+OGHS71/+/btLFy4kHPnzuHs7Eznzp2ZOnUqPj4+RpmEhARmz57N7t27yc/Pp169ekycOJF27doZZUwmE0uXLuXzzz8nLi4OPz8/7r//fsaOHWvMr1YRJ0+eBCAsLIzUNZsoSkopt5ytjxeeA3tWeD0iIiLyx7nx/n27WGQw+6dTMBMREfn7+TOCmUX2MRMRERH5N1IwExEREbEQCmYiIiIiFkLBTERERMRCKJiJiIiIWAgFMxERERELoWAmIiIiYiEUzEREREQshIKZiIiIiIVQMBMRERGxEApmIiIiIhZCwUxERETEQiiYiYiIiFgIBTMRERERC6FgJiIiImIhFMxERERELISCmYiIiIiFUDATERERsRAKZiIiIiIWQsFMRERExEIomImIiIhYCAUzEREREQuhYCYiIiJiIRTMRERERCyEgpmIiIiIhVAwExEREbEQCmYiIiIiFkLBTERERMRCKJiJiIiIWAgFMxERERELoWAmIiIiYiEUzEREREQshIKZiIiIiIVQMBMRERGxEApmIiIiIhZCwUxERETEQiiYiYiIiFgIBTMRERERC6FgJiIiImIhFMxERERELISCmYiIiIiFUDATERERsRAKZiIiIiIWQsFMRERExEIomImIiIhYCAUzEREREQuhYCYiIiJiIRTMRERERCyE7V+9ARUxZMgQjhw5Uubvbm5ufP/993h5eXH16lXeeOMN9uzZQ0FBAY0bN+bpp5+mQYMGRvmioiKWLl3KmjVriIuLo2rVqjz00EMMGzas1HIPHTrEO++8w6lTp3BwcKBz5848/fTTeHt73/Z9FRERkX+Pv2Uw8/X1xd3dncGDBxt/s7GxISgoCE9PTxISEnjwwQfJycmhR48eWFlZsW3bNoYNG8ZXX31FSEgIAM8//zzr16+nffv2dOnShZ9++omZM2eSm5vLmDFjANizZw9jxozB39+fgQMHkpKSwsaNGwkPD2ft2rXY2dn9JcdARERE/nn+lsHMZDJRo0YNpkyZUu7rb7zxBnl5eXz55ZdGCJswYQK9e/dm8eLFzJkzh3379rF+/XqmTZvGqFGjjOU++eSTLFmyhEGDBlGpUiVefPFF6tWrx6pVq3BycgKgT58+jBkzhg0bNjBgwIA/Z6dFRETkH+9v2ccsNTUVe3t7nn32WTp37kyjRo148MEHOXXqFLm5uXz33XcMGzbMCGUAlStXpnfv3mzevBmAtWvXUq1aNYYPH26UsbKyYvjw4WRlZbFv3z4OHjzIlStXmDp1qhHKADp16kRoaChbtmz583ZaRERE/vH+ljVmSUlJXLhwAXt7e7p37467uzs//PADo0ePZuHChRQWFtK2bdsy7wsKCiInJ4eUlBQiIiJo1aoVNjY2pcoEBwcDEBsbi7W1NXZ2drRs2bLcZV2+fLnC+2AymW65bG5u7m8qLyIiIn88k8mElZXVbV3H3zKYJSYmYmdnx0cffUSrVq2A6wMCevbsycGDBwFwd3cv8z4HBwcASkpKKCws/MUyxcXFFBcX4+LiUia8mcsVFxdXeB+KiopuuWx0dDS5ubkVXpeIiIj8Mezt7W/r8v+Wwczf359BgwYZoQygRo0aeHl5GWEpLS2tzPuSkpKwtrbGzc0Nb2/vcsskJiYC4OnpiZWVFVlZWRQXF5cJZ0lJSXh6elZ4H2xtb/3Qh4SEqMZMRETkL3b+/Pnbvo6/ZTD75ptvyvwtOzubtLQ07O3tcXJy4uTJk2WaIA8ePEhwcDD29vYEBQVx8uTJMss5dOgQALVr16awsJDCwkLOnDlDw4YNjTJ5eXmcOHGCvn37VngffktV6I3920REROSvcbubMeFv2vn/yJEjZGVlGf8uKipi5syZFBcX07FjR7p06cInn3xCZmamUWb//v0cOnSIrl27AtC9e3fOnj3L1q1bjTLZ2dksXboUPz8/wsLCaNasGX5+fixZsqRUjdUHH3xAXl6esSwRERGRP8LfrsasuLiYCRMmYGNjw1133YW1tTX79+/n/PnzDB06lLp16/LYY48xcOBA7rvvPrp160Z6ejrffvstPj4+jBgxAoB27drRrFkzJk2aRI8ePfDy8mLbtm1cvnyZOXPmYG19PbNOmDCB6dOnM2jQIJo1a0ZUVBQ//vgjbdu2pWPHjn/loRAREZF/GCvT37DzUlRUFG+88QaHDh0iPz+fkJAQBg0axJAhQ4xqxmPHjvHWW29x6tQpbG1tad26NdOmTSMoKMhYTlZWFnPmzGHLli1kZmZSo0YNRo8eTe/evUutb+3atSxdupSLFy/i4eFB9+7dmTx5Mi4uLhXafnMTalhYGKlrNlGUlFJuOVsfLzwH9qzQOkREROSPdeP9+3b5WwazvzsFMxERkb+fPyOY/S37mImIiIj8EymYiYiIiFgIBTMRERERC6FgJiIiImIhFMxERERELISCmYiIiIiFUDATERERsRAKZiIiIiIWQsFMRERExEIomImIiIhYCAUzEREREQuhYCYiIiJiIRTMRERERCyEgpmIiIiIhVAwExEREbEQCmYiIiIiFkLBTERERMRCKJiJiIiIWAgFMxERERELoWAmIiIiYiEUzEREREQshIKZiIiIiIVQMBMRERGxEApmIiIiIhZCwUxERETEQiiYiYiIiFgIBTMRERERC6FgJiIiImIhFMxERERELISCmYiIiIiFUDATERERsRAKZiIiIiIWQsFMRERExEIomImIiIhYCAUzEREREQuhYCYiIiJiIRTMRERERCyEgpmIiIiIhVAwExEREbEQCmYiIiIiFkLBTERERMRCKJiJiIiIWAgFMxERERELoWAmIiIiYiEUzEREREQshIKZiIiIiIVQMJMKMZWU/KYyv7W8iIjIv5HtX70B8vdkZW1N/A9zKUiNKfd1e89q+N/9ZKny0VvfJC81ttzyjp6BhHSdelu2VURE5O9CwUwqrCA1hvzEC7dcPi81ltykqNu4RSIiIn9vasq8RYcOHeKhhx6iSZMm3HHHHfznP/8hOTn5r94sERER+QdRjdkt2LNnD2PGjMHf35+BAweSkpLCxo0bCQ8PZ+3atdjZ2f3VmygiIiL/AApmv6K4uJgXX3yRevXqsWrVKpycnADo06cPY8aMYcOGDQwYMOAv3kqR8pWYirG2svnDyomIyO1lZTKZTH/1Rliyffv28eijj7JixQpat25d6rVevXpRrVo13nvvvd+0zKNHj2IymbC3t6ckNw9uNhrR2hprJ0fMH5GVldUtLd9kMt1y2d9Tvjg3HVNJUbllrKxtsXFyL7XtRb9S3vZn5W/Xtv9Wt+tYVmRffysrKyvyCrMoLim+aRkbaxsc7VwqtHz5Z7qd56TI31lhYSFWVlY0a9bstq1DNWa/IiIiAjs7O1q2bFnmtaCgIC5fvvybl3njRc/ayfE3lf+ty7+d5W2c3H/Tsm1/Y/nfsi23q/xv9VuW/2dtu6Ody21dvvx76ZyRfxsrK6vbft4rmP2KwsJCXFxcsLEp28zj4OBAcfHNayJupmnTpn/EpomIiMg/jEZl/govLy+ysrLKDWBJSUl4enr+BVslIiIi/0QKZr8iODiYwsJCzpw5U+rveXl5nDhxglq1av1FWyYiIiL/NApmv6JZs2b4+fmxZMmSUh1dP/jgA/Ly8ujatetfuHUiIiLyT6JRmbfgiy++YPr06TRp0oRmzZoRFRXFjz/+SNu2bVm2bNlfvXkiIiLyD6FgdovWrl3L0qVLuXjxIh4eHnTv3p3Jkyfj4nJrI95EREREfo2CmYiIiIiFUB8zEREREQuhYCYiIiJiIRTMRERERCyEgpmIiIiIhVAwExEREbEQCmYiIiIiFkLB7G/gZjOaVHSmk9/yvvLK/hUzrJhMptu+3pKSkr9k336P27W9f/Zx+K2f76+VNZlMlJSU/C0/09/KUvfzdn5nf89yS0pKyn328S+V/6uPrXn95vP6r94es1vdlj+qTGpqKnl5ebe0bRVZvqXQPGYWymQyYWVlRUlJCdbWZfPzL/3dysoKKyur37S+ny8vLy8PR0fHm5ZLTEwkOTkZf39/PDw8ftO6zMz7aMnMX4/Y2Fiys7Px9fXF29u7VJmSkhKAXzzuWVlZODs7l/uZlSc3N5eSkhIqVar0q5+p+UZja2t7S8fTZDJRUFCAg4PDL5ZbsWIF9erVo2XLluUuNz09nStXruDv74+Xl9ct7detMt/Ub/V4mT+Dixcv4u7uXuYzunG5N/r5fmVmZpKRkYGvry/29vY3XcYfdd7eGF5+vq/mfbrVY3Cz5VbkevBLbnbtuR3M+/Fr+3DjvpYnOjqaSpUq4efn94dsk5WVFbGxsRQVFeHl5YWbm9vvXq5ZXFwcx44do0qVKoSGhpaZxPzn58yv7fvfSWRkJC4uLvj7+2NjY1PqtYKCAp599llsbW1p1KgRdevWJTg4GE9Pz189H82fWUREBMHBwTg6Olb4XvlL/qhlKphZmOLiYmxsbNi+fTtPPvkkvr6+jB49moEDB1JUVERBQQE2Njb89NNPZGVl0aRJExwcHLC3t7/pjeRGcXFxxMXFUbt2bRwdHbG1tTVeM5+8q1evZu3atQQHB3PHHXdQr149vLy8OHfuHKdPnyY9PZ19+/aRn5+Pr68vTz31FGFhYRXa3/j4eAoKCqhcubIRFH5+47t8+TLbtm3D2dmZ0NBQQkNDcXNzIycnB2tr63ID5I1KSkrIysri1KlTpKenExAQYFzwzDeZo0ePEh4eTnBwMM2bN8fJyanUMkaOHMmePXsIDg6mfv36tG3bljZt2lC1atVfXK+1tTXbt29n/fr1BAQE0Lp1a4KCgnB2dubSpUucO3eObt26Ubly5VLv+e677/jkk08YN24cbdu2Lfe4rF+/nhUrVmAymahevTqhoaH4+PhgMpnw8fGhU6dOpY6NedknT57k/fffB+DBBx+kffv2wPULn62tLdbW1hQUFPDYY49x/vx5nnrqKXr37o2tra1xfgL88MMPzJs3Dx8fHxo2bEiDBg0IDQ3F398fV1fXMhfWnzPvT0pKCjt37sTW1pbGjRtTuXJl41xOSEjA3t4eT09P431ZWVmcPHkSDw8PqlevTqVKlYzXhg8fzr59+/Dx8aFRo0a0aNGCJk2aEBQUhJeXV7kXTPNxiYiI4M0336SkpIT+/fvTq1evcstt2bKFw4cPExgYyL333ou7u3u5n095zp49S1ZWFv7+/vj7+xs3lMLCQj766CPuv/9+41y42TGD6zfh3Nxc+vbti7OzMw0bNqRRo0aEhYVRo0aNW7oW/JqzZ89iY2NDzZo1S63/yy+/5KeffiIkJIRhw4aVG/CLiorYvHkzVatWpVGjRgBERUVx7do1WrduXeY4mY9dcnIyx44dw8vLi0aNGhnXJ5PJxNWrVykuLubAgQP4+fkZ1wEXFxdjeeWFxkWLFrFx40Zyc3Oxt7fHz88PHx8f/P39qVu3Lvfee2+p95i3JT4+nq+//hp7e3uaNWuGu7s7rq6uuLm5UVhYyODBg4mOjiY4OJh69epRr1494/yvUqVKmWvIrVq/fj3PPPMMdnZ2+Pj4ULNmTRo2bIidnR05OTm4ubkREhJC/fr1CQwMLLPdN2Mymbhy5QrHjx8nOjoaT09PwsLCcHZ2Jicnh7p162Jvb092djbXrl2jcuXKODs7l7us7du3s2bNGpo2bUrNmjWpXLkyPj4+2NvbExcXR2hoqHEOJiYmEhERgZubG35+fnh6epKTk0NxcTHu7u7Y29tjMpnYv38/06dPx9XVlZYtW3LHHXcQHByMn58fLi4uJCcn88ILL3D06FHS09NxcHCgXr16tGjRgtDQUOrWrYufnx92dnbk5ubi7u5e5ty85557cHR05Pnnn6dVq1a3dNxuZD6/Ll++zM6dO3FxcaFt27Z/SOC/kYKZhTF/8F988QUvvfQS/fr1Y/z48Xh7e/Phhx+yadMmcnNzKSgoID8/nxo1alC9enWqVq1KYmIip06dYvDgwQwePLjMMqOiopgzZw7nz5+nWbNmVK9enSpVqpCZmcmFCxeoVasWw4YNo2vXrphMJry8vIiJiSEzMxMABwcHvLy8uHLlCvfccw/BwcF89913ZGZmsmbNml8MKWbmL8GVK1f46quv2L17NykpKdjZ2VG/fn2GDx9Ow4YNjfJpaWk88sgjxMTE4OHhQXZ2Nvn5+VhZWeHm5ka9evV47733brq+4uJiPvnkE9544w2Ki4vx8vLC3d2d5s2b88QTT+Dp6YmNjQ1Tp07lm2++ISgoiLfffpt69epx8uRJTp8+TVBQEKGhoezZs4effvqJyMhIIiIiyM3Nxc/Pj6CgIEJCQqhTpw7BwcFUrVqV4OBgY18HDBjA1atXcXFxITExkdzcXBwdHXFwcCAoKIjZs2cTEhJSarsPHDjAjBkziI6OZtiwYYwbN65UrVRubi6dOnUiMDCQJk2acOnSJaKjo0lOTqagoID69evz2WeflbpBm0PV+++/z9y5c+nQoQOTJ0+mQYMGbNq0iSNHjuDm5sYDDzyAv78/J06cYN68eezfv5977rmH5557rlSADA8PZ+3atRw/fpyYmBiKi4uNczE4OJhatWoREBCAtbU1dnZ21KxZs9Svf/P2LF++nIULF2JjY0NgYCAODg7Y2dkZwW7IkCF069bNKP/hhx+yfPlyPD09CQkJwdPTEycnJ4qKioiPj6dq1aqkpqZy5coVcnJySE9PNz4nPz8/4+bg7+9Ps2bNMJlM2NjYsHDhQj766CM6dOhAx44dGTBgQKkgata9e3diYmLo3r07L7/8Mra2tuzevZurV68SFhZG06ZNyz0X3377bX744QdMJhP29va4urpiZ2eHg4MD3t7enD59mmeffZb69eszY8YMPD09adiwIbVr1yYgIKBUOIXrAfXjjz/m2LFjxMTEGOeWg4MDAQEB1KlTh4YNG1K/fn1CQkJu6eZhvlZs27aN6dOnM2rUKB599FHj7+vWrePZZ5+lQYMGVK9enXnz5pVZRmFhIa+99hpff/01NWvWZPHixXh5ebFx40bmzp3L+++/Xyrs3XguLF68mHfffRcAPz8/PDw88PT0xN3dnezsbEwmEz/99BMeHh5GuHVwcODy5ctkZGQwZ84cQkNDje9edHQ0PXr0oG3btrRt25aEhASuXbtGQkIC6enpuLq6snr16nK35dVXX2XDhg3Y29vj4eGBj48P7u7unD9/nsTERF566SUKCwuNa0JMTAzp6enY29sTFBTE6tWrKxyQL1++zJYtW9i0aRMREREUFhYC12vIrK2tjRpyb29v7rnnHh566CGqV6/+i5/phg0bmDNnDsnJyQQEBODk5EROTo7xXZs5cyYtWrTgxIkTzJo1iwcffJD777+/zPLMPwgyMjLw8/Mzavazs7OJjo6mRo0afPHFFzg5OfHDDz+wYMECkpKScHR0JDU1lYKCAtzd3XFycmL06NEMHjyY8+fPM378eBwdHalevTq7du2isLCQGjVqEBISQu3atenYsaMR8pOTk9m1axdvvfUWiYmJODk5GdfVKlWqEBAQwN13382DDz5obLfJZOLHH3/k+eefJy8vjwcffJARI0bg4+Nzy5+L+dxYtmwZs2fPxtXVlaeffpqBAwdy+vRpDh8+THBwMK1atapwMAew/fUi8mcy/3KrUaMGdnZ2dO3alapVq/L888+zceNGevTowaZNm7CysmL48OGkp6cTHh7OhQsXCA8Pp3379jRp0qTUMm/8pX/w4EE6dOhAXFwcu3fvxtbWluTkZNzd3alTpw4XL17kypUrPPnkkzzwwAPEx8cDEBMTw6RJk0hISOChhx7ihRdeAOD++++nf//+LFq0iFmzZv1qM0dJSQk2NjYsWbKEL7/8kg4dOtCmTRtycnLYuXMnTzzxBK+99hrNmzfH1taW8PBwIiMjefzxx+nYsSNXrlwhLS3N+MX185uVmfnCHB4ezqxZs+jUqROTJk0iLi6OEydOsGbNGo4fP87nn3+Ok5MTHh4euLi4MG/ePOrVq8fy5cv56KOPcHR0pLi4mP/+97/07duX3r17k5yczFtvvcUPP/xAWFgYNjY2hIeH89VXX1FcXIyPjw9bt27FwcGBnJwcwsPDGT58OOPGjePatWvk5eWRmJjI+PHj6du3L8HBwWW2/4477mD16tW8/vrrrFq1ijNnzjB+/HhatWqFjY0N165do6ioiDZt2jBt2jSjr4e5djA5ObnMTcEcMGrWrIm9vT0PPvggDRo0YPHixbz//vt4enpy9epV4uPjef7552ncuDGLFi3i3XffZcWKFfz000+MGzeOgQMHYmNjQ8OGDUuFaHPgy8rK4uzZs6xatYrCwkI8PT0JCgpi+vTp1K1bt8y+btiwgZCQEPr27UtaWhpJSUnY2Njw8ccf06pVK+Mmbj6vPvnkE6pWrUpYWBixsbFcvHgRa2tr9u3bR9OmTXnuuefw9fUlOjqaV199laioKAICArh48SLHjx8nISGBwsJC7rjjDj766COjydBkMtG+fXvmz59f5piZFRUV0bRpU3Jzc5kxYwYuLi5Mnz6d1atX4+DgQElJCUuWLDFqOc1ycnJYsmQJrVu3pkOHDiQmJpKUlERWVhbp6enk5+czf/58qlevTkxMDAUFBezdu5ft27fj5OSEp6cnXl5e+Pr6cuedd9K2bVtcXFwYNWoUmZmZpKamkpCQQGxsLLGxsVy+fJmLFy9y9OhRCgsLqVSpEv3792fMmDHlfl9u/N4ArFy5kipVqtChQwfg/64hy5cvx8nJiUmTJhm15Obvmvn/kZGRfPXVV3To0IGSkhKWLl3K1KlTqV+/PhkZGWzZsqVMMDPXWKxfv57GjRvTp08fkpOTSUxMJCcnh/Xr19OhQwcOHTpEhw4daN68OZGRkcb34MCBAzz88MNUqVKl1HIzMzPx8vKiU6dOPPLIIxQUFJCTk0N+fj62trblXj/M59kPP/xAq1atGDJkCJcuXeLChQvk5eURHR3N2LFj6dy5M66urtx7773k5+eTl5fH2bNnmT59Os2bN/9dtZZRUVEsX76c3NxcateuzZUrV2jWrBkeHh4kJydz7tw5rl69SkJCAqtXr2b37t1MnDiR7t27l6n9Mf973rx5eHh4sHLlSqPWZ9q0aaSnpxMaGsrnn39O7dq1adSoEXl5eWzbto27777bqJE2f75nz57l0qVLPPPMM7Rq1YqIiAgyMzM5f/48sbGxPPvss8a+r127lqtXrzJ48GCqVq2KnZ0dRUVF5OTkkJqaaoTJQ4cOkZCQwOLFi2nTpg2FhYWsWLGCefPmkZaWRlRUFAsWLKBp06ZMmzaN5s2bU1BQgL29PWPGjKFfv34kJSVx4cIFFi1axIEDB7jnnnvKHIfOnTvz9ddfM2vWLJYuXcqFCxd4/PHHqV+/fqnWo5sxnxteXl5UqlSJN998k06dOrFp0ybefvtt0tPTSU9PZ9y4cUyaNKnCn7+CmYWqXbu2UcsVFhbGpk2bGD16NOPHj2f79u1kZGTQu3fvUhe4UaNG4e3tTVBQUKllmb+Y4eHh+Pv7M2vWrFI1F88++yyJiYn06NGDy5cvY29vT0FBAR4eHkb/MRcXFzw9PcnKyuLee+8FrvdDCw4OZvjw4bz77rs8+OCDNG7c+Bf3y3xib9++nS5durBo0SLg+pf+scceo3///ixfvpwGDRrg4uKCyWTC2dkZf39/mjRpYoTOGwNgeVXR5gAYERGBs7MzQ4cOpX79+tSvX5+uXbsSFhbGpEmT+OKLL3j00Udp3Lgxn376KVWqVCExMZG3336brl270rdvX1588UWWLVtGy5YtsbW1JSkpif/973+MGTOGKVOmkJycTFZWFtu3b+fdd9/lueeeM6rQExMTcXZ2JjMzExcXF+O4Z2VlUb9+fSIjI2/avObq6sqzzz5Lx44dWbFiBa+88gqPPfYYffr0ISAggF69erF582aGDRuGv78/cD1IeHp63jSwwvVzq6SkhPz8fDIzM1m+fDk9evRg1qxZvPbaa2zcuJHk5GScnJyoVKkS06ZN495772XmzJnMmzePS5cu8eCDD1K9enWjv4utrS3ffvstLVq04LXXXqNKlSqkpqZy4sQJHn/8cerVq1emxsYcetLT06lTpw5Dhw41Pk+ACxcuULt2baMm1srKygidPXv2ZNq0acZ5mJSUxMiRI43aPmtrazIzMzl58iRjxoxhwoQJFBQUkJqayvr161m8eDHdu3cvdU4OGDCAkSNHsnPnTjp27FjueWVra0twcDC7du2iUqVK7Ny5k9WrV/Pss8/Sr18/evbsyddff10mmKWlpVG5cmVCQkIYMWKE8ff09HQKCgqoVKmS0WxUrVo1Zs6cSUxMDOfPnycyMpJLly4RFxfHpUuXqFOnTqntMX/eNWrUKLXca9eucenSJS5dukRsbCzVqlUzzq2b/XgyfyaRkZHceeedZQJUw4YNuXDhAvv37y9zjMzfuZMnTwIwduxYjh07xrp164xl+/v7ExkZWWa95lqgtLQ0GjduzAMPPABcr50xmUycP3+eGjVqsG/fPurWrcujjz5qvDcrK4v+/fsTHBxsHEPzNoWFhdGxY0c2btxI9+7dSzWT34y5mdhcE9S+fXujuR+u91dLS0szAoudnR12dna4uLiQl5eHt7c3dnZ2v7iOX1NcXEzPnj0ZOnQoAwYMoFWrVixYsAD4v36QI0aMoH379nTv3p333nuPV155BRcXFyNM37g/2dnZZGRkcO+99xqfaeXKlcnKysLX1xeArVu38vLLLwNQv3599u/fX25Xl8TERGxtbXF1dTWuqXA9TB48eJDLly/Tpk0bAKP5d+rUqcZyzINVzF0jAJKSkozaY7NRo0aRnJxMdHQ0Tz31FCdOnGDOnDksWrSIN954gw0bNuDp6cmwYcPw9fUlMDCQFi1aEBMTw+7du2nevHmp42C+rnh7e/Paa6/Ro0cPZs+ezRNPPMG0adOMrgu/1LfzxvMqOzub3Nxc4HpteOXKlXnrrbf44IMP2LBhA3379i1zL75VGpVpoZydnalZsyYffvghL7zwAoWFhQwaNMhojisuLi7TKbRmzZrs2bOnzAllvtj6+voSHx/P1atXAYwvRf369QkPDychIYHQ0FAaN27M2rVruXz5srGMrKwso9N4WloagHGB69evHz4+PixYsIDk5GRSUlJuOgLGysqKgoICfH19S42usbKywsfHh+DgYHbu3MmRI0dISEigXbt23Hfffaxfv56zZ88a5a2trSkqKjI6W/6c+Rh4enpiMplITU0t9XrVqlXx8PAgMTERAH9/f0pKSvjss8/48ssvsba25plnnqFDhw40aNCAS5cuGes5deoUdnZ2NGvWDMAIw127dsXBwYHDhw8D17/g/v7+tG7dmi1btnDp0iXjmOfk5GBjY0NMTEy5x8m8/S4uLoSEhFC1alWio6P5z3/+w2OPPcb69etJSUkhPj6eF154gWPHjhlNzr+mcuXKeHh48OGHH/Luu++Snp7OhAkTgOvN1ampqfj5+VFUVMTx48dZvnw506dP5/Dhw6Snp7Ny5UqmTp3KgQMHsLGxwdbWlsTERM6cOUOnTp2oVq2a8Xl27NiRli1b4ujoWO4Agfz8fJo2bcqxY8e4du0a8H+d1YODg9m4cWOpG2l2djZBQUH89NNPwPWLraOjIz4+PoSEhPDFF18YYfHIkSPY2dnRrl074Pr3oHLlynTs2BEXFxcSEhJKbct///tfLly4wJw5c9i/fz/JyclGE5L58zQfv6SkJBYsWMCaNWuoV68ejzzyCDk5Ofj6+hrn1I2qVKnCuHHj2LNnDwcPHjSW5e7ujq+vL46Ojsa6IiMjsbOzo2HDhvTt25f//Oc/vPvuu3z88ccsXLiQbt26lVq2eVkpKSmcPXvW6LtTq1YtunXrxsiRI3nppZfo0aMH8OuDCfLz82nZsiU//vgjly5dMj4TuH4dKC4uZt26dfz4449kZ2eTl5dHcXFxqYBWVFREbm4u9erVw97enpiYGLKzs8nKyrppH7rc3FwaN27M4cOHKSgooKSkBCcnJxwdHQkNDWXz5s1Uq1aNI0eOlHmfr68vW7duNf5m/p599NFHREZGcuLECcaOHcvBgwd/cd9vfH9YWBhHjhwp9b3Kzc3Fx8eHHTt28Nlnn3HixAnS0tLIzs42PoPExMTfNOqzPHfeeSfPPPMMzs7OZGdnU6NGDYqKiozrfpUqVahbty7bt2+nZcuWvPHGGwQFBbF48WLj+vzz/WncuDH79u0z/mbuv+ni4kJOTg5BQUHs3bvX+DyLi4tLBSXzeWPu97Vt27ZS68jKyiI3N7fU/WXgwIFGrV5MTIzRL9gc+Mz3pqZNm5KTk8Pp06eB0gHoxx9/JCYmhv79+/Pwww9z4sQJo/9jUVGR0cfTvH2BgYGcOXOGnJwcY9vM9wmTyURhYSEnTpzgyJEjZGVlER8fz1NPPcVjjz1GVFSU0Vz8S/z9/XFzc+Obb75h06ZNXL58malTpxIWFkbdunVJTEzE1dX1Vz7lm1ONmYWys7PjlVdeYcaMGcTFxTFu3Di8vb2NXxYAc+fO5bHHHiMgIIDs7GzOnj1LpUqVbtoZfuDAgXz88cesXLmSiRMnGm3rcXFxZGZmUrlyZaN5ZPLkyUydOpVHH32UKlWqsHTpUrKysrC1tSU2Nhb4vy9ClSpVePrpp0lISCAiIoL//e9/PProo+U2W8H1QDdo0CBeeuklPvnkE3r06IGXlxc5OTlER0djMpkYP348RUVFuLm5GVXfM2bM4Mknn6RZs2alvtzlMX+xO3fuTLNmzZgxYwbJycm0bdsWZ2dnPvvsM3Jzc2nRogUAQUFBtG7dmkWLFuHu7k6XLl3w9fUlJiaGpKQkKleubOyvt7c3tra2RtgrLCzEzs6O5ORkTCaT0bfAZDLh4ODAsGHDOHjwIE8++STjx4/H39+f1atXEx4ezhNPPFFm2/Pz84mLi2PXrl2sXbvW6L/VpEkTKlWqREREBAcPHjRqWXbv3k1ERAQdOnSgRo0a+Pv707FjR+OCVd659eSTT/Lcc89x7tw5BgwYQEBAAElJSZw5c4aqVavy+eefs2vXLvbu3YutrS2VK1dm/PjxNGvWjJSUFJYvX87w4cO5++67efzxx7Gzs8PLy8to+jYfq+zsbFxcXIiKiiqzHebj069fP7Zu3crMmTOZMWMGXl5eJCQkGJ284f8urJUrV6ZHjx4sWrSIzz77zOhLaW7GCAkJMUaqeXl5UVRURFxcHE2bNjX6h2RkZBifmVl2djaVK1emQ4cOnDt3jkcffdToKB4SEkLnzp2NGr3WrVvTpEkTFi9ejLu7u/EZXrhwgaSkJKNTMZTu1/fJJ5+QkJDAk08+yUsvvcRdd91llLvxZjB27FjuvfdexowZg4ODAyaTCTs7O+zt7Ut19r7xvYAR3ipXrkz16tWN/n4mk4m4uDieeOKJX+1nZv5MJk2axIgRIxgzZgzjxo2jadOmXLx4kW3bthk/dCZOnEjNmjUJCgqiVq1aNGrUiDvuuIOePXvy8ccfM3fuXMaOHUtcXByJiYn89NNPpKamcscdd5S7bhcXF/r27cu0adOYNWsWM2bMAK7XxBw7dozAwEBatmzJokWLWLhwIffffz9Vq1bl/PnzREdHc/fddxvLMt/w7ezs8PDwoFatWpw/f56RI0cSHBxM3bp1qV27NkOHDi3Vwd0c6l1cXBgwYAATJkxg6tSpjBw5kqCgICIjIzl+/DgODg68+uqrRmisVq0a/v7+nDx5kpSUFKPGqKLM57CVlRVhYWEcOnQIW1tbioqKjBq9lJQUnJycKCkpwcvLixkzZjB58mQuXbpUZqS8m5sbQ4cOZcKECQwaNIgBAwYY50lkZCSdO3fGxcWFPXv20LJlS/bt21emS4z5+ISGhtKrVy8++OADpk6dyr333ku1atX46quvSE9PN9539epVZs6ciclkYt68eWzcuNH4Qe3k5ERAQAAdOnSgW7dutGzZki5duvDOO+/g6upK9+7dyc/PZ+vWrdjZ2Rk1T76+vuTk5ODi4sLAgQOZNm0a27Zto23btsbI2C1btuDm5kZoaGip4/nTTz8ZA7HMobRly5ZGn9CPP/6YIUOGMGTIEPr160dgYGC5LTHW1tbY2NjQv39/li1bxu7du6lfvz6NGzcmPz+f6OhonJ2df9dIdXX+t3DmX5rmps0VK1bw2muv0bVrV/bu3UtQUBA1atTg/PnzXL58mSeeeKJUU8mNiouLee+99/jggw9o3rw5TZs25cqVK/zvf//jzjvvNPrWFBQUsG3bNpYvX05kZCQFBQUATJs2jaZNm+Ll5WU0i/xcbGwsH3zwAZMmTfrFEzMjI4O33nqL7777jpCQEFxdXQkPDyc/P5/Ro0fTsmVL4uPjiY6OJiEhgcTERCIjI41fY4GBgXTu3Jlp06b96rQP2dnZzJw5k127dhkjgJKSkowbj7lJ4syZMyxbtozq1avTv39/AgICmDdvHh999JERUs3Le/zxx42+eM2aNSMtLY033niDEydOMGPGDLp164adnZ1x09y0aRPvvfceFy5cMC6uw4YNY/To0UZTgvlL/8033/D666+TlJREcHAw99xzD3Xr1qV169Z4enpy5coV3nnnHb7//nuqV69Oly5diI+P59ixYyQlJeHr68uqVat+cXQfXL/hxcXFUa9ePby9vfn666959tlneeSRRzh9+jRZWVk0bdqUnj170qhRI6ysrIwbXm5uLu+//z4rVqzAw8OD7777jlmzZvHNN9/w6quv0qRJEwICAti4cSPPPfcc999/PzNmzCi3eTA/P5+VK1fy/vvvY29vj5eXF9HR0bi6ujJjxgzuueeeUs1vcXFxvPLKK8bNw9PTk0OHDmEymXjppZe4++67KSkpITMzk8ceewzA6JcSGxvL888/z/nz51m8eLHRmfjGbTH/6r9w4QJnz57l7Nmz+Pv7G0EBrjdRb926FXd3d+NzmTJlCnv37uXtt98uc2Pet28fmzZtIjExkbNnz3L16lXc3d0JDg7G39+fVq1aUb9+fXx9fenRowfjxo3j8ccfL7UMk8lkdPou7xxv3749LVu2pGHDhly8eJH09HRiY2O5dOkSvXr14rXXXrulfk/mMBkREcHcuXM5d+4cLi4uREdH07BhQ6MP0ZkzZzh9+rTR1Jqamsp3331HYGAge/bs4a233sLR0ZEzZ87g5+fHpUuXeOSRR5g4cSKVKlUqdR6Y15mZmcmiRYtYvnw57u7u+Pv7c+XKFRwdHZk+fTqtW7dm5syZ7Nixg1q1auHg4MCRI0cIDAxk5syZNx14kZ+fT1RUFMePHzcGS1hZWbF06dJfnBbo888/N85LZ2dnoqKiCAoK4oUXXqBmzZocPHiQQ4cOcf78eVJTU3F2duaRRx6hW7duf8jIWLje727GjBk4OTkxb948Y+T81q1bGTt2LGPHjjW2NyEhAR8fn3L7Rtra2nLw4EEWLFjAlStXKCgoICsry5hGpKSkxBjtWFJSwqxZs2jZsmW522QymXjvvff46quvsLW1JT09ndTUVMaMGcOYMWNwcXFhy5YtTJgwgaFDh1KrVi3Cw8MpLCw01nPt2jWaN2/O888/D1y/d8ycOZN9+/ZRVFSEo6Mjubm5TJ482egbOXv2bFasWMGhQ4coLi5m5syZ7Ny5k3bt2uHp6cmBAwc4d+4czzzzTKnm7oKCAh566CEuXbpEaGgo/fr1M0a7mr9PsbGxzJ8/n61bt9KiRQvefvtt40e2+fjdqLCwkM8//5z8/Hy6du1KSEgIW7du5amnnqJnz57MmjWrwp+5gpkFS0lJMUZuAcav/5SUFGrVqsWJEyfYvHkzkZGRuLm5cd9999GlS5dfvSB8/PHHrFu3jitXruDq6oqzszMvvvgiLVq0KHXjLC4uJjY2lsLCQry9vXF1db2lDpK/xffff8+OHTu4du0agYGBdO3alY4dO5Yqk5ubS1paGpmZmSQnJ3P16lXOnTtHUVGRMQjhZoqKioxO8eHh4Rw5coSMjAzatGnzi79qzcdh9uzZlJSUMHLkyFK1DZcvX+bFF1/kwIEDxvBvcw1LpUqVaNSoEU2aNKFevXqlhs5fvHiRvLw8bG1tqVGjRrlV5lu2bOHEiRP06NGD4ODgckf3XLlyhR9//JFvv/2Wfv36lRo9lZWVVaaZ+5dERkZy4MABkpKSsLW1NTpJ+/j4lLl5mpuszOdkUlIS586do02bNly9epX//ve/nDp1iurVq5OWlsa5c+fo2LEjL774ovEL9NSpUwQGBpb5VX/s2DF27dpFcnIyfn5+3HHHHTRv3pz4+Hj8/PxK3WyysrL4/PPPOXToEDk5Ofj5+dGzZ086dOhQ6vzft28fs2fPJiIiwrgBFxcX8/zzz9O/f3/s7OyMzzovL48LFy7g4OBAtWrVjOWUNzKzPE888QQdOnTgvvvuu+l3MDs7m7i4OM6dO8epU6e4fPmy0RH6ypUrWFlZkZGRQWBgIG3atKFmzZrUq1eP6tWrlxu0zdt+6tQpBgwYwAsvvMBDDz1ESkoKcL0Wb/Lkybz++uul+kn9XFpaWrnzEcbExLBz504iIyOpU6cOd911F56enuX2ocrPzy/1Iyk2NpbvvvuOU6dOGQNV7rvvPuPcPHr0KL6+vuX+yDt69Cg//vgjCQkJuLq6cuedd5b6vm7bto0ff/yRxMREatWqRZ8+fcr0hyssLDR+YNSvXx9PT0/jfM7OzsbKygpnZ2fjGG7ZsoU6deqU2p6SkhKOHz/OwYMHSUhIoHr16nTs2JFDhw4RGxtLmzZtyvQn/KOYt+v06dOMGjWK7Oxs40eyu7s77du3Z9++faxfvx4/P7+bTvtw41QkXl5eFBYWEhERwcWLF6levTqBgYF8/vnnHDhwgISEBBo2bMjgwYPLDWUFBQVERERQuXJlY9T+2bNnyc3NpW7dutSqVcu4R6SnpzNx4kSqV6/OzJkzjWXk5OSQnZ1t9OG7sd+tjY0NJ06cIC4uDgcHB0JDQ6lVq5axvOHDh1NYWMj//vc/AKP7yffff8+1a9eoWrUqPXv2pG/fvqW+s+np6WzatIm6deuWCe83/uhLTU1l586dRERE8J///Mcos2HDBvbt20ft2rWpV68egYGB+Pn5lakUWL16NT/88APPPvtsmfPxt1AwszDmL9H333/PokWLyM3NZd68eTRs2JDt27czY8YMXn75ZRwcHEhLSyM4OJjatWv/6o0jLy+PDz/8kMaNG5fqHHrmzBnmzJnD1KlT8fHx4bnnnsPLy4sGDRrQsGFDqlWrhqenp3GjuZW5cuCXJztMT09n6dKlPPDAA0bHbnPT0o0Ti+7bt49t27aVmSrCvD+5ubm/2Mk9NzeXdevWcfXq1VKdT6HsjWjLli3s2bOHdu3aGTVIxcXF7Nu3j0qVKt00xEVFRXHy5Emys7OpU6cO+/fvZ8+ePURFRZGRkYG3tzcNGzYkMDCQRo0aUaNGDeMG4ezsXO725+XlcerUKWNEmYuLC7a2ttja2hrNhTNmzODEiRM0aNCAevXqUbduXZycnDhz5gweHh6MHDmyzHLNn925c+d4/fXXKSgoYPbs2Rw+fJjp06eTl5eHtbU1/v7+1K9fn9q1a9OgQQOjlrS8Zf1cSUkJP/zwAwcPHjSaitu3b18qVJjnCBsxYgSHDh0iIyODoKAgqlevXibQmEwmhgwZwmOPPUbnzp2NEYsBAQFGE1RWVlaZOfl+bt++fZw/fx57e3tq1apl9A80X5QPHTrEihUrOHXqFKmpqVhbW9O0aVMmT55cplYtKSmJTz75hPDwcLy8vGjRogUdOnTAz8+v3BBXUlLC6dOnOX/+PM2bNzdGdJmPX3x8PBERESQmJvLdd99x/PhxatSoQUFBAXFxcWRkZBhN5OamxZ9/DqdPn2bkyJHcc889vPzyy8Yv/Pj4eGPwxX//+98yHf/N7x82bBh9+/alf//+JCQk4OfnV27N5r59+1i5ciVnz57F09OTJk2acN9999G0aVNsbGwwmUx89913xMfHM3z4cOO95R2XgQMHcvLkSRwcHKhevTr16tWjfv36NGzYkLp165b6cWGe5+rTTz/F1dWVFi1a0LBhQxwdHcnMzCQoKMgob97HgwcP8t///peEhASaNGmCu7s7bm5umEwmcnNzadKkCQMHDjTW0bt3b8aNG0evXr3YtWsXVlZW1KhRwxjpaV7url27GD16NLVr16Zz5848+eSTpeYA/KPcOJ3M4sWLefvttwkICDACVlJSEqNHj+bFF1+kf//+v3htvnz5MhMnTsRkMtG5c2e6dOmCh4cHmzdvZvjw4ca1Nzc396ZzlwGcOHGCBx54ADs7O6pWrUqTJk1o1KgRtWrVokqVKkbTuZWVFbt37+aHH37g+++/54knnqBPnz44Ozsb54H5eJ4+fZpPP/2Us2fPGv113dzcsLOzw9XVlaZNm1K3bl1yc3ONZuSmTZsSHx9PamoqVapUwd3dvcz+m3+Q29jYsGPHDubMmUNSUhITJkzg4YcfLrcW7Gbee+89Pv/8c9LS0nB2dqZ27do0bdqUWrVqUbNmTTw8PHB2dsbKyuqW5xT9JepjZmHMJ9aCBQuMDtQbN26kbt26dOnShZdffpmpU6dSWFiIv78/2dnZBAYG8uqrrxq/LG504zD3VatWGSO6zEON33vvPbp06UKDBg2Ijo42JpI9duwY1tbWuLm5GR2Ue/bsWaY262bb/0vefvttNm3aZIy8MncWHj9+PE899RRBQUE4OjqyY8cOtm3bxkMPPVQmGDg6Ot60L535grZlyxbmz59vzGVj3udly5Zx5MgRFi5cCFyvmZw1axYpKSmsW7eO/Px8XF1dcXd3x9HREXd3dyOY5ebm8tNPPxEVFYWzszOBgYE0btwYZ2dn8vLyePTRR42O9KdOnWLGjBn8+OOPBAcHs2HDBrKysnBycsLPz49u3boZIwvN8vPzGTFiBEePHgWu943w8vLCy8sLJycnateuTVBQECdPnuTOO+/EZDKxb98+Nm/eTHx8PFWqVGHixIm/+Nk8//zzXLt2DUdHR7Zt28aDDz5IlSpVjCZkc7+dtWvXsmTJEmPASa1atYxf0z/v65Sdnc3mzZtxdHSkZs2adOzYsdwLfElJCcOHD6d+/fqYTCbmz5/P+fPnjVGFdevWJSgoCA8PD4KDg3FxcaFJkyZUrVqV9PR0Ro0aBWDM0VWnTh2qVq2Ks7OzMcGl+Tju37+f8+fPU61aNWrWrEnt2rWNEaTZ2dmlwtFrr71GbGwsgwYNIjg4mOTkZDZs2MCUKVOMH0bW1tZERkby1FNPceXKFerXr09KSgo//PADlStX5pVXXjH6LJr31dramrNnz/LSSy8RExND7dq18fb2xs/Pj5ycHK5evUq9evWMX+enTp0iJSWFZ599lsqVK3Pt2jUyMzNJSEjg6tWrpaYnufEzrVOnDh07duTrr7+me/fuxvl67tw54uPjjQEQPw9mVlZWFBcX06FDB6OmaPz48cTExFCjRg0aNGhArVq1CA0NJTw8nDlz5lC9enV69epFTk4OBw8e5MCBAzz33HN07tyZH3/8kbfeeovOnTuX+s6tWrWKmJgYXnzxRWM7XnrpJSIiIoiJiSE6OpqzZ8+yZ88ecnJycHBwoEqVKtSuXZvQ0FC8vLyYNWsW3t7eeHp6smPHDlJTU42bcYsWLVi1alWpffzmm29ISkqiZ8+eZGdnk5CQQEZGBtu3b8fDw4NOnToB/zdQ4NlnnyU4OJisrCz+85//kJqaiouLC0FBQdStW5c6depQs2ZNzp8/T5MmTXjhhReMfrp/dCgzfzbbtm3j22+/JSMjg++//54OHTrg4uJCXFwcV65cwcnJyRjEYg4hP5eSksKUKVPIzMykTp06rF69mqVLl+Li4kJxcXGp8JOens6rr77KCy+8UGriZrNGjRqxceNGjhw5Qnh4OGfPnuXAgQPExcUB8Mgjj/Dss89iMplYtmwZ+/fvp7i4mLfffps9e/bQrFkzAgMD8fb2pkGDBjg7O7NixQq2bdtGy5Ytyc3NZfv27RQUFGBtbY29vT2+vr7UrVsXBwcHWrVqZXTpWbt2LXl5ebi7uxs/YE0mE25ubowZM4aAgABjuzdu3IiNjQ0TJ040+oCW93mZw5y1tXWpe9nYsWMZNmwY58+fN+ZvXLx4MYDxg7lq1aoEBARQrVo1Ro4c+bueBqFgZoESEhI4f/680X9p/PjxPP300yQlJRnD6xcvXoyjoyOXLl3igw8+YPjw4Xz99ddlAoz55Pviiy+M2erh/zrHXrlyhby8PPr3709ISAivvvqq0b/G3Hfk2rVrXLx4kaysrN+9b0lJSaxbt45hw4YZv67MHV3379/P66+/jp+fH7Vq1TI6vEZFReHo6IiNjQ1ubm6/+mvEXGv3/fff4+/vz3333Qf8300sJyeHw4cPc+TIEZo3b87p06e5evUqL7/8Mp07dyYyMpL8/Hx27NjBpk2beOaZZ4yw9/333/Pf//6X7OxsoyNrpUqVjBnBhwwZwv3334+9vb0xZ9bkyZMZPHgwaWlpXLt2jXfeeYdTp06VCtI3zhF09OhRJk6cyEMPPURERAQRERFERUWRnp6Ot7c34eHheHt7M2bMGEJCQkhMTMTX19e4+bdu3fqmx+batWucPHmSsWPHEhoayty5c3nooYdo0aIFzZs3Jzs7m2nTppGbm0tSUhLx8fHGEwrOnz/P7t276d27N0Cpfi3mm7mHh4fRWb2goIDi4mLuuOMOXnvtNeD6+Wh+P8BLL73E8ePHOXz4MMePH2fXrl3k5+djbW3NPffcw7x584zQkp+fz6RJk4yye/bsITs723gywMCBAxk3bhw2NjasW7eOBQsWGCOzcnNzcXJywtnZGRcXFyZPnkyPHj2wsrIiJyeHyMhIRo0axZQpU4xt69WrF3379uXTTz/l1Vdfxdramh07dhATE2P0ZcvNzTXmS5s+fTrvvfeeMTeT+TzcuXMnFy9eZMiQIRQXFxMREWE8vcDBwaHUJJj29vb06dOHRo0aYWNjU2perqKiopve/G1tbRk5cqQxZ16rVq0ICgpi+/btODs7c+eddxrH/+esrKwYMWIEtra25OXlMWbMGI4cOcKFCxc4cOCA0eE/JSUFe3t73nnnHUJDQ8nKyjLO77lz5xIaGsqGDRtwcnKif//+pdaRkJDA1q1befjhhwkKCsLa2tqYB8/cHzApKYlr164Zc9NduHCBU6dOsX//fgIDA8nPz2fcuHHcc889XLp0yZiP7Ocj1M37GB0djb+/P88//zw2NjZGrdaUKVNwcnIymnbN10JzeAXYu3cvR44c4eTJk5w8eZJTp06xefNm0tPTadCggTFq1DxNzR8Zym6chNvc/8rc3+3zzz83BjR4e3sbI1/Nn+ONbnzSx5kzZ5g9eza9evXi8uXLLF68mPXr12Ntbc2cOXPIy8ujRYsW9OnThw0bNnD33XfTpUuXcrevZs2a1KhRg7y8PDIzM43BLUePHjVGDJtMJl5//XXCw8O5ePEi8fHxhIeHs3jxYrKzs2natCkrVqwArjcfenp6GkEHrreqxMXFkZ2dbVwnbzzGS5YsoWrVqnTr1o3ExETi4uKIj4835uwzlzX/PygoiOLiYvr27Yurq6vx3fx5LduN/Wh/rlKlSjRu3JjGjRuzd+9eMjIyeOWVVygsLCQyMpI9e/awadOm3z25LCiYWRTzSXLt2jVsbW1xcnKiTp06uLq6cuzYMVJTU8nJyTGmIQBo1aoVYWFhDBgwgC+//LLcCSRzcnLIysoyhkbD9YvRtGnTSE1NJSoqiqioKOMxTTVq1KBGjRqlhuWbL8q/d98uX75MXl6ecUEz/z0/P5+wsDAuXrxIcnIy27dvJzMzE5PJxH/+8x/8/f2pXLky/v7++Pj40LRpU9q0aVPuNpm/WNbW1saoQPi/aQWqVq1aqr9GUlIS1tbWuLq6Gn0n7Ozs8Pb25sCBA6WGn+/atQtbW1vWr19PrVq1iIiI4OzZs8as36GhoUaTzv79+3Fzc6N37964u7tTqVIlgoKC6NWrF3FxcaVqncwXBw8PD+rWrUtmZibu7u7ccccdZUaxzZ49my1btuDi4oK9vT1VqlTBysqKhg0bsmvXLlJSUkr9Wvz58beysjIe6WJuLjM3MaSnp+Ps7IyjoyPe3t5GDWt+fj7Z2dkUFhaWmSn7p59+4tSpU0ycOJGGDRsaTyDIycmhoKCgTF+LGy+G5kds3XgjT0hI4OzZs1y5coXTp0/j7++Pt7c3Dg4O9OzZk549ewLXmzCvXLlCdHQ0586dM5rFS0pK2Lp1KzY2Nnz00Uf4+vpy5coVrl27RnJyMvHx8caAC8Do03Xx4sVS2+nr60vLli05ePCgcU6ZB1e0bNnSOP6tWrVi/PjxTJ06lWPHjpWZgf3SpUu4u7vz6KOPljp277zzjjG61vxs2ueff94IYMXFxcYPl18bhQzX56dbtWoVa9as4ejRo0RERFC7dm0ef/xxo19NeQHixhGhjo6O3H333XTr1s3ozxkTE0NcXBxfffUVeXl5Rvh2cHCgZs2aDB48mJdffplr165x7do1rKysykwKHBQURGpqKomJicYIO/N5YG1tjbu7O+7u7qXOFXPwS0xMJCUlhbi4OE6dOkXfvn3LHfF94/IAQkJC2LhxIxcvXqRmzZrY2dlhZWVFgwYN+PDDD3niiSdK1eqau1PExMRgb29P8+bNad68OTk5OeTl5ZGVlWWMupszZw7z589n+vTpVK5cGVtb21vqh3grzPtx4cIFUlNTmTVrFnXr1uXpp58mMzOTFi1akJWVxZ49e+jUqZPRLH+zcHjlyhVj8AJcn+6iQYMGfP3117Ro0YI5c+awY8cOFi1axJo1a/Dx8WHv3r3lBjNz85+VlRVOTk5GAKlbty7ffPON0efKysoKX19fOnXqZNRMmvftypUrxuOx4PrAnLFjx7J+/XruvfdebGxsjPOhPFlZWbi6uuLn51eqdSA3N5f09HRj9LZ5O+D6tBvLli3j8uXLNGjQoELPszT/OD9w4ACbN2/m1VdfNa7N5rnuhg8fzp133vm757FTMLMg5hPFPFHesmXLaNKkCY0bN2bPnj3GxJnmYcDmTt729vZUrVq11DxfN7K3t2fAgAEsX76cu+66i86dOxtTIKSkpJCbm8vo0aONuXFq165NYGAgAQEBVK5cGV9f39/9kGrzvgUHB9O0aVNWrVpFmzZtjEkxk5OTycjIICwsjPnz55OUlESvXr3o3r07derUITw8nOjoaPbv309qaipbt27lq6+++sV1DR48mPHjx/PWW28xc+ZM46Jx9OhRo68RXP/Suri4sHfvXnr27Glc4My1KXFxccZFt0ePHsZ8XlZWVsYz8m5kvrA6OTmRlZVlVGmbb6yVKlUiLi6u1Dxu5veYH1306aef0qpVK6Om40b33nsvy5cvZ+7cubz88stG8Lx27ZrxAO6bHRNvb28CAwPZsmULd955J02aNOHHH3+kY8eOREdH06BBA+bPn8+pU6fo0qULDRs2NOZQOn36NCUlJcaF1nyczM8r9PPzK3UhLikpobCwsEx4/vkF8fLly1y+fNmYmqJy5crGZI3Lli2jWrVqxrM4zY9VcnV1xcXFhTp16lCnTh1jsljzcbzrrrs4c+YM9vb2VKtWrUwH8xtn+/f396d///4sXryY5cuX06dPH7y8vDh16hSnTp2iQYMGxr7ecccdfP7552zcuJGxY8ca+2auTb6xz6D5nAkKCmL9+vVERkYazzK1srIiMDCQ5cuX8/LLLxvNpebmqfJG1v3SxLAJCQl88MEHVK1albZt2zJgwIBSA4duPDY3Wr58OT/88IPRqdncVG5+yoCvr68xaXRISAhTpkxh7dq1jBkzxlj2hQsXsLe3p3r16gwePJipU6eyfPlyhg4dajSHxcXFUVJSUiq03vi0gLNnz/Ldd9/h6+tLq1atqFatGi4uLsb7nZycaNy4Md999x3+/v7069evzDXp5/s2YMAAYzLhF1980bjRh4eHU1JSUubHi/l4f/LJJ6xYsYKhQ4cyefJkXFxcSk1/MG7cOOMJC6NGjTKaemvWrEnjxo0rPKmomfkzbtKkCe3atePgwYP069ePOXPmGJ30MzIyuPPOO5kxY8ZNA4x5OeawGxsbazwHt0mTJjg7O3Po0CE2b97Mww8/bIyINf8oLc/SpUvx8/OjdevWxo+MkpISYmNjSU5ONgJReHg48+fPJz4+nvbt2xtN4nl5eZw4ccJ4ZFtycjJLlizh2rVrzJw5E0dHR+66665fDLkuLi688MILvPrqq2zdupVOnToZFRnl1VRlZWXx1VdfkZ2dzWOPPcaoUaOMe5uPjw++vr6/OrIf/u/8Mj9Vxbwuc3O9m5sbvr6+HD16tNSI0IpQMLMwJpMJT09Pnn76aUaMGMGQIUOwsrLC09MTV1dXrK2tjUf4mG/I8fHxpKWllXneovmiZ2try4gRI4iOjub5559n+PDhtG3b1mgG6NOnD/Xr12fHjh2sW7cOFxcX42S98cv9xhtvVHifzCe1l5cXU6dO5emnn+bJJ59kwoQJhISEMH/+fK5du2bU+Jmrse+8885Sv7jgesf9+Pj4X63Ba9OmDU8++ST//e9/OX78OJ07dyYvL4/Vq1czaNAg48JirrFZtmwZ3t7e9O/fHysrK1atWmV0EjYrKSmhoKCAV155hQ8++MCo+buReV+HDh3K119/zeLFi+nfv7/xUOC1a9fi4uJS7q/+zz//nMjISKytrZk8eTIPPPAAnTp1okqVKsZjeerXr8+UKVOYO3cu165do2XLlhQUFLBq1Spatmx507mqTCYTISEhjBo1ipdffpmJEydy8eJFrKysOHjwIBkZGYSEhLB8+XJcXV2JiIgwakDMI067d+9Op06dSoWENm3a0Lt3b+MxPuYmIWtr61+84GVmZvL222+zY8cO4Pov0po1azJt2jTq1q1LkyZNSE5O5uTJkxw7dgxbW1uCgoKoXLmycSM0d7g3hzTzdCjmG8SiRYuYMWOG8e+f16qYP6sBAwYQHx/Pu+++y6pVq7Czs+PixYvUr1+fsWPHGtvcrVs3Bg4cyMKFCzl69Cjt27fHycmJd955h5o1axqPKbrRgAED+Oijj5g/f74xcbSbmxsnTpygqKiI/v374+/vz9mzZ+nbt6/Rr6lRo0Y0btzYGCn485G2N9aCzp4925jzyfzc2ZYtWxp98cqbkwmuh2onJyeOHDnCjh07KC4uNoKh+eZpfl5h+/btGTp0KHPnzmX16tWEhYVRXFzMDz/8wAMPPICPjw933XUXI0aMYOHChSQkJHDvvfdy8eJFPv74Yzp37lzm3DTvw0cffcQ333yDu7s7NjY22NjYYGVlZYwaz8jI4MKFCwC8+eabnDhxgm7duhmd88v74digQQPGjBljTPtTo0YNLl++zJkzZxg1alSpYGg+XwFGjhxJcXExX3zxhdHRv3fv3kaf1i1bthhzp508eZKIiAi+/fZbrl69ir+/P1u2bLnpOX8rzH1ujx07RkpKCnv27KFmzZqMGjWKV155hczMTBwdHW+5VqZ58+a0bt2aBQsW4O7uTrdu3YyJxPfs2cP27dtp3bo13t7e5OfnY29vX+5IU3Mf3MuXL2NnZ4e/vz/VqlXD2dmZY8eO0bhxYyPQrV+/nqNHj1KnTh127tzJZ599RmFhIYWFhYSGhhpz/5kn5g0LCzNGEIeFhdGwYUO8vb1p1aqV0SfMXGP1zTffMHfuXK5evcoLL7zAiy++yN13333TGuXc3Fy8vb3p2LEjly5d4sMPPwSu3z99fHzo2bMnQ4YM+dXjaD4/6tevj4+PD0eOHKF3797GfejUqVNcvXqVrl273tLn8ks0KtMCmavUd+zYwbvvvsvFixeNZj24Pjt7ixYtaNSoEZ06deKjjz7i7NmzvPPOO9StW/emo3PMc4z98MMPpKWlYW1tzcMPP8zEiROJjY3l0UcfpVGjRowbN46zZ88SHR3Njz/+SFxcHBMnTiw1yur32rt3L4sXL+bYsWMUFRVhY2PDc889x8CBA7G3tyclJYWLFy8SFhZmjBiCWxtcAKXD4KlTp/jggw+4cOECBQUFtGvXjmeeeaZMsHv11VdZs2YNJSUl2NnZUVhYyOjRo3nsscdwdHQkJSWFadOmERMTw+XLl3F3d2fQoEE0adIEHx8fAgICSjVVFRUV8cknn7B8+XLj5vHTTz+RmJjIrFmz6NevX5nt3rVrF8ePHyc2NpazZ88anfQ9PDwICgriueeew8XFBQcHB3bt2sWqVau4dOkSeXl5Rofk8mrMfn5cDhw4wFdffcWZM2eIj4/Hzs6O5557jtOnT7NhwwbjweoxMTG4uLjw7rvvcunSJebNm0edOnVKHV/z6Dq4/jihcePG0aVLl18cMQsYD44fNmwYderUIS0tjU8//ZSCggI+/vjjUs8Qzc/PZ8aMGaxbt44GDRoYzWIlJSX4+PgQFhbGG2+8gZOTExcvXmTixInExMSQl5dnzLrfoEED3Nzc2L9/P76+vuU+Jso8ZUdSUhI1a9akffv2ZZpiCwoK2LRpE19++SWXLl0iOzub0NBQY/b18mzZssWota1Tpw5Xr17l1KlTDB48mJdeesk4X8LDwzl06BCnT58mIiKC+Ph4o5/cY489VqoPnPlG9d5777FkyRLeeust7rjjDtatW8fy5cuJjY3F1tYWNzc3goKCGDJkiPE4tRvPh9TUVKNv16VLl4zzOzEx0ZhWwt3dnYYNG/Lkk08SHR3N2rVrOXfuHCUlJbRp04ZJkyYZN660tDQ++eQTvvrqK+Li4jCZTLRs2ZI5c+aUqaUya9GiBZ06deK+++4zBjzk5OSwYMECHnroIaZMmWJMzXLgwAEOHjxonPfVqlVj8+bNpZZ34w+HrVu3smnTJmNC1rZt29KnT59f7ZwdERHBO++8Q2RkJP369WPgwIFUrly53NF8GRkZFBcXk5+fX+6PtYqYPXs2X3/9NcnJycYx6tChA4GBgfj6+tKkSZNb7l5y7do1pkyZwpEjR/Dz88PFxYVLly7RsGFDEhMTSUxMpLCw0Og68sgjj5Sqtbrx+37u3DnOnDnD+fPnjT7IISEhjB07lsDAQKytrenXrx+VKlUyasFSU1Nxd3c3+ra++OKLeHh4UFJSQkJCAikpKSQlJREeHs6JEyeMAQ2DBw9m4MCBpT7P48eP8+WXX5KQkGDMxejv709ISAienp6MHDnSaMUo715oftSZuQtPvXr1ePjhh295Why4/lzgd955x5hUOTc3lzVr1lCtWjVmz55908nVb5WCmYUwnxQmk4m3336b++67jxo1ahidbouKisjLyzPmjTEPv4+NjaW4uBg7Ozu+//5745fjjh07qFu3brkXiUuXLpGYmGgMM65UqRKLFi1ixYoVzJ8/v1Tn8R07djBlyhRefPHFcoPErezXkSNHaNiwYbmj9I4fP05mZibVqlUznr1obW1t/PoICAjA39/faLIt74tj/vLt3LkTR0dHmjVrVubCmZycTFxcHJ6enkZfJLje/27r1q2UlJTQsWNHsrOziYqKMpogb5xaJCsri/379xMdHU1MTAynT582+qe5uLjQu3dvHnvssTIXg+3bt7Nt2zYuX75M9erVueeee2jbtu2vdhg21xKEh4cTGxuLs7MzDRs25PPPP6eoqIiJEydSr149UlNTy236Ko/5MVbmC3psbCxxcXHUrl0bd3d3Zs6cybp161i7di1BQUHGvnz66ad8/PHHzJ49m7CwsFL7eOLECWNep59++olz584ZI3pr1KjBRx99hJ2dXaln5GVmZtK6dWsGDBhgPJ8Prtf+3n333Tz66KNMmjTJCMkXL17koYceomPHjrz88suYTCbS0tLYuHEjs2fPZvjw4cYggdzcXPbu3Ws8Z/Lw4cNcu3YNBwcHowYmMTERd3d3QkJCaNiwIfXr1zeG/N9sugDz80VvbMJISEgwapig7AO909PTycvLo3LlykRFRfHFF19w7tw5XF1dadu2LT179sTV1bXU+WJ+EH16ejppaWlGM3/t2rVLXfDN14ynn36a48ePs3jxYmOaDfM8e9WrV6dp06asW7eOU6dO8cwzzzBs2LBfPU/mzJnD0qVL8fHxwcvLCxsbG1xcXJg/f74RuM0DKm4mJSWFqKgoPD09jalQyrtRpqSk0K1bN+69917jXDh79iynTp3i008/pXPnzsZIZzPznI6ZmZlYW1uXeyPcvXu3MeLX09OTkJCQm06MfTOFhYVGk3q9evUYN24cZ86c4dixY0yZMoUmTZoQFxfHF198QaNGjYyR0r+1/xL8X5j84osvuHr1KrVq1WL58uUkJibSsmVLY7JtGxsb6tSpw8KFC28pmJn70trb23P06FGOHj1KTk4OoaGh9OzZkwsXLnD8+HGWLFlCWloa+/fvv+myTp48aUxKXd6xND+hY8SIEVy5coUffvih1OszZ87kyJEjLF26tNQPt4KCArKzs3F3dzcGFCUnJ+Pv74+Xl1eZY1pcXGz0Ozx37hzh4eFcuXIFgKeeeopatWoZ74mKiuLAgQPUrl271KhpuD7IwM3NrUKf1/bt21mzZg0xMTHk5uZSs2ZNnnrqKWrXrv2bl/Vzasq0EOab6uXLl1myZAnBwcHUqFEDKysrvL29KSoqIjMzs8wDdTMzM41ZnG+szp8/fz6jRo2iZ8+e7Nu3j8LCQiPkBAUFGb/szX1tzEPUzVXR5v5rjo6O2Nvbk5GRUaH9unDhAq+//jozZ86kVq1aHD161KgG9/HxuelDz1euXMnXX3+Ns7MzQUFBxkigoKAgqlWrRt26dctclFasWEFAQACtWrVi/fr1pKWl0aBBAxo0aIC3t3epfhPmm9q+ffuYMWMGzs7OnDt3jqlTp1K1alXji3rjBcHFxaXUgIi8vDxj9FhSUpLxhTT9/+exhYeH4+HhQZcuXcrtSFveTXzLli2kpaUZD1w2P7g9Pj4eV1dXxowZQ3JysjGHk729PZUrV+ZWfl9lZWXx8ccf8/nnn2MymYymN39/fy5evEijRo24++67+fjjj1m/fj0TJkwwzkt7e3suX75c7noaNWpEo0aNKCkpISkpiUuXLhEZGWmMFjU3udzYyfzatWvGc0DNx9LR0REXFxcaN27Mzp07efLJJ411nDx5ktTUVO655x5jxKefnx8dO3bk008/Nfoimef76tq1a6kmhatXrxq1g+ZH25w/f56YmBj27NnD+vXrcXV1JSgoiICAALy8vLCysiIoKMjod3j06FHefPNNsrOzadeuHcHBwUbg2LFjB6GhoUazt/kzXb16NW+99RadOnVi2LBhPPfcc8b5d2OTKlz/8XD27FkaNWqEm5sbbm5uVKtW7aZ9y8yfTUBAAFu2bDGetWllZUVoaCgtW7bkf//7H+PGjWPQoEEMGTKEL774gjvvvLPUjxMoXcNUUlLCgAEDjOZW82i3pKQkJk+eTEhICIGBgVSpUgVXV1djkEhERARLly4lISGBGjVq0LhxYwICAoiLizOCQHmh18bGhmbNmrFr1y7S09Nxd3dn79697N27Fw8PD7799lt8fX3x9vYmJCQEX19fnJ2dSwWDn3+X3nnnHb744gvjWJtHUQ8ZMoRJkyaVCZTm95m7SSQkJLBnzx5jsJK3tzeXLl3ijTfeMJ73+O2331KrVi3c3NzYsWMHZ86c4Y477ih3molbYT7+iYmJrF+/vtSzYw8fPkyNGjWoVasW3t7e+Pv7U1RUdNNgZt4f86CNxMRE7rrrLvz9/bn33nuNUYTe3t7ccccdxudU3vMdzefG0aNHeeGFF7hw4QLu7u40aNCA9u3bExYWRs2aNfHy8jL24b777uOZZ57hk08+MR5lZp7sOzY21ghl586d47333uPcuXM4ODgQEBBAly5duP/++0vNfXhjcIqJiSE8PJzmzZtTv359GjVqZAweuvHHgvkYvPvuu2zcuBG4fq6ZWzecnJzIycnh5Zdf/k01XOZ9aNu2LV26dDHmGbxZX7+KUDD7C5lPnL179/L555/ToEED0tPTcXJyoqioCLjeBm9nZ8exY8d44okn8PLyok6dOtSrV4+aNWsageXGL2h+fj6jRo2iSZMmZGRkMHXqVGOkXq1atahTpw4hISH4+/tTp04dvLy8aNOmDStXrmTr1q3UqlXL6M+yf/9+8vPzjdF5v1WlSpUYPHgwISEhHD9+nBEjRuDg4ECNGjWMiVHNVfOhoaHGfsyZM4fHH3+cI0eOcOLECSIiIti3bx8pKSl4eXn9P/beOjqra+v+/8Td3RPiIRBCCMHdrcWtFIq1WJHiUKRAqeBQKG6lUNyhuHuIByLE3d2T5/cH4+w3DwkUKvfe33d0jtHxvjckz3POPvvsvfZac83JyZMn63TebN68mdLSUuB1p6Ck/6OioiI0kdzd3fH29sbHxwclJSWCgoKws7NjxowZciWr2qVT6Tk9efKES5cu4eDggJ+fH1ZWVri5uQnRVxcXFxHwHTx4UOgqubm5CS5Meno6z549Y+bMmYI7IekPXbt2jVWrVlFSUsLatWvR1NTExMRENBF0794dHR0dmjdvzpgxY9DS0pIT5H0bpGu6e/cuGzZsoGPHjkKP6fr16+Tl5ZGXl0fr1q3ZtGkTAwYMYNu2bSgrK9O5c2dKS0vZt28fJiYmdbTycnJyuHz5MsXFxYKn4uHhQbNmzYQZMsDZs2e5ffs2rVu3xsvLCxMTE/z8/IiIiAAQ/J3c3FxKS0vr3SCUlJQEyV6aJxUVFchkMjIyMsRYPHjwgDNnzohAydHREUtLS7S0tIiPj8fV1VVw316+fMn06dNRVlYWWYlbt26RmpqKrq4uQ4cOFebfBw4cICkpCXd3d8LCwnjy5IlwC9DX1+eHH34Q1yo9j1GjRqGpqcm5c+dYuHAh3t7ejB07VhxIagf+S5Ys4fbt2+jq6uLg4CA4dMnJyULioL7yW8+ePfn111/Zs2cP3333nRz3KDU1VWxUrVu3ZufOneIwVhvS9YaHh3P06FHu3LkjMrSDBg3i8uXLXLx4UWQqHj58SF5eHiUlJVhZWbF9+3YWL15MdnY2bm5uhIeHc+XKFYqKioTn7dGjR+XK09L96+npCd/DpUuXsmDBAjp37kx5eTm7du3Czs5OlHvNzMxo0KABTk5OwqPTy8tLzB9pLPft24efnx+zZ8/G3NycgoICocvXoEEDoaFY+zoUFBREt11FRQXW1tZC5b1Lly60bt2aMWPG4OPjw+DBg1m6dClDhw6lQYMGtGjRgmvXrpGTk/OnAzN4vRZ88sknODo6cujQIZ4/f46dnR0ODg4UFRXh7+9PZmYm5eXl/PTTT6I7+01I1l1nzpxh586dqKqqcvz4cdGUVFxcTHV1tQgm8/LyRCA8cuTIOlp38FrnTUdHhz179hAaGsrly5f54YcfUFZWxsbGBjs7Ozp06MCAAQPEYVSSX2rWrJnQRpQ4qCUlJXz11VfEx8fTp08fKioqePXqFQsWLOD3339nw4YNdbQqMzMzWbRoESEhIaLKIh3uIiIi0NPTE1xoSYbp+vXr9OvXj48++oiEhARROj169Cjjx4+vw82uD9L8SElJ4ZdffuHRo0dCpsfKykocpFq0aPGXy5jwb2D2X4U04VVUVMjLy+O3334jIyNDeIDt2rULKysrbG1t0dfXp0+fPuTm5pKWliY8LMvKylBTU2PSpElCxVqSFZAgqYk/ffqUoKAgTp8+Lcqj3bp1Y9OmTbRu3ZpPPvmELVu2cP/+ffz8/EhPT+f48eN069atXlLz+8DS0lJcV7NmzThx4gSBgYEipX7+/HnKyspQUFAQ3AYJ9vb22Nvbi9NQSUkJ48aNE517b0JTUxNNTU2qq6tZtmwZY8eOJT4+nsjISKKiooiLiyMwMJBjx45x8eJFVFRUaNiwoSCp/pG35MaNGwkPD0dJSUkEzJJCtaamJps2bRJdpkeOHMHc3Bw/Pz+ioqK4fv06BQUF5Obm0qdPH7nuNCkIvHnzJubm5ixZsgQ1NTUiIyMpKyvj559/pmHDhgwdOpTbt29z8OBBpk+fLv7+j9Lw0r9LTgIjRoygbdu2ZGVlUVVVJUQm1dTUUFNTY+bMmaioqHDo0CE2b94MgLGxMStXrhSbvBRMHj9+nN27dwNw8uRJIYabkJBAamoqM2fOZPjw4VhZWVFYWMjmzZvJzMwUUhBqamoYGhrSpEkT2rdvz8OHD8nIyBD3J117t27d2Lt3Lzt37hSm1CYmJpw4cYK0tDRatmwpF6BLZtMHDx5EJpNRUVGBjo4O5ubmrFu3TrhZ3L17l7y8PFasWCFngv3TTz+xa9cuuY7M4OBgvL29Wbp0KaWlpSL7NmvWLAYPHlyvfpy6ujojR46kV69e3L9/n99++42RI0fSunVrli5dKjhXcXFx3Lp1iwEDBuDq6kpQUBCxsbHcvHmT3NxcZs+e/VZOlJubGxMmTGDTpk08fvyYJk2aUFNTw40bN+jduzdmZmaiPFpTU1NHHFgK3G/cuMHy5cuprKykc+fOqKiocOXKFaKjo0lJSaF169Zs375dyJQEBASwcuVKunTpgomJCenp6bRs2ZK1a9eSk5NDWVkZ5eXlVFZWUlRUVG/pS3pmbdu2ZerUqezYsYMuXboIRf8mTZqwdOlS7O3tCQoKEtpikh1TaWkpR44ckWvQSUtLQ0tLCw8PD9HBrq2tzaeffsrNmzc5cuRIncBMesaNGjVi7dq1QtBUS0tLBFqSZIapqSlt2rShurqalJQUGjRogJqaGunp6X+5e72mpgZ9fX2Cg4NFF3Rubi6JiYkioLawsKBXr160atXqrdZr0rjev38fNzc3NmzYgLKyMnFxcfzwww+Eh4fj5OQkuiQbNWqEt7c3v//+O9HR0XLlOKk7PSUlRTSO+fr60q1bN/bv38/t27fp0KEDYWFhfPfddzx58oQlS5awatUqcdg/evQopaWltG3blrlz5wIQHR1NZGRkHV/L8+fPM3v2bC5cuCDWfmmOSvqTI0eORE1NjefPn4u1RlFRka+++kpuHFJSUqiqqsLU1JTWrVvTokULlJSUyM3Nxd/fH0NDw/fqyJTWu7Nnz7Jnzx7RyJKRkUFYWBi5ublkZ2eTnp7+b2D2/wp8fX1Zu3YtKioqQtm8e/fuFBYWEh0djb+/v1Ct/vHHH2natCnJyckUFBTwyy+/CPJlbdQuTejo6MiVQKurq4WeU20u1syZMwUfRfIiGzBgAIsWLXqnTce7UNsWo6qqCjc3N9zc3Bg2bJjgCWVkZJCcnCzKq9XV1XWUl6V70tPTIzMz853fKZV4bG1tsbW1pXXr1sKfrbq6Wuh0SWMTERHByZMnGTVqFNra2nW+V1qYAgICGD16NGPGjBGepampqUJcVCo9l5aWkpmZSceOHeXI2gCdO3fG2dlZLgiUrrewsBAFBQVcXV0xMDAQIqNScCnx3+Li4pg/fz6jR48WwrYaGhpv7dKS5kGbNm3YsWMHFy9epG3btoIXJS16T548ISoqimHDhrF8+XJGjhxJXl6ecCqoL3C9cuUKDg4OTJw4URjNV1VVcfPmTfr16yfkPnx8fPj555/Jz88X4pFJSUm8fPmSx48fc/z4cfLz88XnSsGD9CzU1NRYtmwZq1atYvny5ZiZmYnT76RJk4SuX1ZWFoGBgYwbN45u3bqRnJxMeXk56enpbNiwgTFjxmBmZiYyeVFRURgYGAiycElJCZqamiKrVl5ejoKCgtBvS05OFuMmBRqtWrXi+vXr4t2VIJPJCAsLEzI2Ojo6jB8/nt9//52LFy8yceJEjh8/jrq6OjExMVRXV9O0aVP69+/PwIED0dDQIDg4mMmTJ7+1qUB6zydOnIiPjw+nT58mKSkJeN1dKG14mZmZ3Lt3T65MX/s64TWhWVlZmT179uDo6EhxcTG9evXis88+o6KiQpSGpQ5Ye3t7oeivqqrKgAEDOH36NCkpKXLCuO8DTU1NJk6cSK9evXj06BH5+fnY2dnRtGlTEey0aNFCLvgtKiqisLCwDr9PSUmJxo0b8/TpU4qKilBUVBSemPr6+nLz7E04ODhgampab4AlibA+evSIsrIy+vbty4ULF2jTpg0vX74UWdm/AilD//TpU+zt7WndujUDBw4UnccTJkzA2dmZ8ePHv7N0VptvKmk5St32mZmZWFtbo6amRkpKCjk5OSgoKGBoaEh6enq9GVXJBkpqRFBQUMDe3p4vvviCa9euYWBgwK5duzh27BgrVqzA1dUVPz8/OnXqhJ+fHyoqKjRo0EDwxWpqasjLy0NNTU0El1JTRePGjbGzs+P27dvi3iW8evUKLS0tBgwYIBcAHTt2jL1799ahxqipqeHu7s7Dhw/lfq6oqIixsTG3b99m7Nix75Sike5XGktjY2MWLFiAnZ2d4IIWFRWhpqb2zsarD8G/gdn/CKQHWlhYSOfOnRk1ahTq6uois5Cfn09hYSEmJiZoaWkJjkhSUhKHDx+uozsjTaT09HRu3ryJhYUFLi4uYgM3NTUVHWmS3pSamhrdunWjffv2YoN6n9PEu1CbRyNlFWqbw0rEXFdXV7EgPHr0iPPnz+Pt7U3Dhg2FPVJCQsIfLvrPnj3j8uXLyGQyWrduTadOnVBQUBALU3p6urieiooKNm/eTGFhIRs3biQyMhIbGxvBxXNwcMDOzg4FBQUhzyFJMZiYmKCoqEhRURFHjx4lJSVF7uW1srLixYsXctdWUlKCs7Mzt2/f5vPPP6/zrNq3b88PP/xAcnIyBgYGYnE1MzPj+PHjJCYmcvPmTSFwe+PGDUxNTbG1tcXZ2ZkePXrU0VSrjXv37mFiYsLp06eRyWSMHz8eR0dH8T2nTp0iIiKCDh06YGVlVYfEWrvsJv1NaWkppqamdfTWcnNz65ipKyoqiudtb28v93mS7VBcXBx5eXl4eHjIjQ285rJt3ryZ27dvExoaiqurKx07dqR58+bigCEdNnR1dYVKN7wW2bx06ZJY5KXrd3Jy4tKlS6SmporW/9rXL3FhlJWV6d69O+vWrePixYsiI11dXU1hYWG9AsyvXr1i2LBhwOuSvqWlpXiP7e3t6dGjh3i/dHR00NDQENY20sFB0ksKDAyU4ylKwfSpU6e4evUqnp6e+Pj4iM5pPT09uTWhvLycFi1a1EtMlsYuMzOTli1bimyupqYmzZo1o0WLFty9e1fIVUh8wLy8PJHZSktLQ0lJicrKSpYvX87UqVNxdHR8rwNdWloat27dQlVVVdgfSdpQkrK8xHHV0tIS46yqqirX5SkdAI8ePcqNGzeA18byjRo1wtXVleTkZKKjo8Vcle5DgiSDc+bMGfz8/DAzM8PKygojIyNqamooKSnh008/ZfLkyYwePRoDAwPi4+PZu3cv9+7dq1fc+0MhzUtNTU3S09OZNWuWKMnB60N8QECAXLDyLvTo0YMVK1YQHh6On58flZWVmJmZkZSURFpamvAF7dChAwUFBdTU1NSb2TQ1NaVp06Y8ePCA5ORksf+oqalhbGzM/fv3mTBhAh06dGD9+vVs3ryZbdu2YWZmJhpqysrK0NXVZc6cOVhaWuLj44Onp6fgVDs5OaGvr09CQgJ5eXniOmQymRgXU1NTCgsLiYmJwc3NTbwHUtD46tUrOdqNsbExH3/8MStWrGD16tXMmjULJSUlbt++TURERB0Xk7dB+rexY8dy7do1Ll++zPjx48W+8nfj38DsfwhSp523tzfq6upislRWVhIWFoarq2udE1lBQQHJyclv1a5au3Yt165dEwGFRJ6NiooiISGBXbt2UV5ezqZNm3j69Kngndnb2wuZhvbt239wN1NtSJvrsGHDWLFihdhMpZ8nJSURHh4uiPXZ2dn4+/tz9uxZEYRKi0lmZuZbZTvWrVvH7t27MTAwQENDg0OHDrFy5UoGDRpERUUFp06dEmTUoUOHoqSkJDgOYWFhhIeHExQURGlpKcrKynTo0IEVK1YACKHNW7duMXnyZPEcJLLpy5cvgdcbprGxMX379mXDhg0cOHCAfv36oa+vL9Tn3ybe2L17dw4fPsyMGTNYtWoV7u7uBAUFce7cOSwsLOjSpYsYo7i4OIKDg0XJ4+DBg+jq6r5V7LayspKrV68SHx+PTCbj1KlTBAQECIXtFi1a8PLlS5SUlCgsLBT8MA0NjTqaXxIqKytp2rQply5dIikpSa5EZmpqysWLF9+ZQcjKyqK0tJTq6mrU1dWxtrYWpaf6kJ6eLsqWAwYMqLcL1dTUFFdXVy5fvswnn3wivl/KwgYFBcn9/rBhwzh37hzfffcdY8aMwdvbm5SUFH766SfRsSnde9++fbl27RqzZ8/mwYMHNGzYkLi4OG7evMmgQYPqXIuTkxObNm1i+/bthISECBV+6aQtBWU1NTX4+Pjg6+vLjh07cHV1FaKZISEh5Ofn1yHrS/eur69PSUkJR44cYevWraioqGBmZoaLiwu2trZ8+umnmJubY2VlxdSpU8V3SnwlGxsbjIyMUFRUpHnz5sTFxYnMq4KCAjU1NdjZ2XHv3j1u3rxJ165d8fHxoaamhkOHDhEbG8uXX37J7du3OXLkCPn5+SJw7t+/P+7u7piZmQkHEwnSvExKSmLcuHGkpKSgo6NDQUGBcD5QVFSkcePGFBcXExERga6urtjoJV9EPz8/YWkljUmHDh2orKwkOzubFy9eiOuScOvWLcrKyjA1NcXT05MWLVqIzPnZs2fx8/PDxMSExMREIa2Qm5vLRx99xPjx4zl+/DgHDhwgNDSUzMxMtm/fzvDhw5kwYcJb5+6HQCaT8fHHH7Nw4UKmTJmCra0tU6ZMQVdXl6KiIl69ekVJScl7lU27dOnC0aNHmT59OnPnzsXNzQ1PT08CAwOFkPPFixfJzs7m7NmzNG7cuN53Vk1NjSFDhvD48WOGDx9Ov379cHBw4OHDhyQmJjJlyhTRwFRUVISlpSVLly4VNJKsrCxkMpnwHobXQfaCBQuEN6dUgr969SqOjo5C2kVS6ZfJZPTr14+ff/6Zn376CWNjY9zc3NDV1eXly5eUlJTUKdPD64RAUlIS+/fv5+jRoxgbG5OYmIiXlxcff/wx8H6WWjKZjJ9++omioiLWr19PaWkpU6dOfW8j9A/Bv3IZ/2OQToq1kZycTK9evaiqqsLW1lZYJuno6HDixAnU1dU5c+ZMnc+SSiM9e/aka9euBAUF8erVK/Ly8vD392fGjBmMHTuWyZMnExYWJngXERERJCcnk5ubS25uLmvXrhXK6n8FRUVFzJo1i+zsbPbv309OTg7nzp1j165dNG/enO3bt8tdu2RsHBERQVpaGoqKivTr1w8fHx8xRtIC//3337N3714++eQTBg0ahKGhIVOnTqW0tJTffvuNX375hXXr1uHr68vSpUtxcnKioKCA0tJSwTeSvjc5OVmUn7p06SK+4/Lly3z11Ve0bduWadOmYWhoyJEjRzhw4ACTJk1i4sSJ4gRXUFDAwoULuXnzpghsHz16REpKCosWLRILwpt4+PAhCxYsID09HT09PVHenD17NmPGjBEad/Xhj059ErKzs3n+/LnITEqbllQGsre3x9raWpjympqa4u3tjY2NjSDYS6fY4OBghg0bhpeXF1OmTMHBwYHc3FzmzZuHjo4OR44cqXN90dHRrFq1ihcvXgjvSkVFRcrKyqioqKBTp04sXrxYjHtaWhq7du3i8uXLwGtRVEtLSyGfITU/SP/3+PHjLFmyhJ49ezJp0iRsbW3ZuXMn27ZtY968eXXkIgICAvj55595/vw5VVVVlJaWYmlpycaNGwW3Urr2zMxMdu/ezZMnTygqKqK0tJROnToxderUt5YxcnJyuH37NufPn0dbW5tRo0bVaduH1x3ZEydOJD09HR8fH/T19blx4wb29vZs2LChjtVTbWRmZpKRkUFsbCzJycns3LmTyspKjh49Wm/jTlBQEFOmTCEnJwdTU1McHR3Jz8/nxYsXbNiwQWi8paamiu5Y6XlLZvEpKSn079+f6dOnY25uLrQHw8LCuH//PqGhocJofM+ePXJlSGk8L1y4wFdffcX48eNp06aNsPspLy+noKCA8+fPc+fOHaZMmYK1tTXBwcHExMQIfb8RI0YIL9y3oaqqiuTkZOLi4khISCAwMFBoxBUXF/PLL7/QrFkzjh07xvLly9m2bRtt27YlMTGRmJgYtm7dyqtXr5g4cSIDBgzA2NiYvLw84uLiBMfMxcXlb/XLzMnJoXfv3kJ77dNPP8XQ0JBNmzZRUlLCnDlzGDdu3Ht9VkREBMuXL+f58+fiHTczM0NFRQUNDQ1evHiBiYkJSkpKrFmzpt65WfuzduzYwcuXLyktLUVBQYFhw4YxePBg9PX1+fXXX1m+fDkuLi6CDvPm31tbW8sd+KKiojh9+jT37t2jrKyMli1bMmrUqDr6gRKePHnC/PnzUVBQoHHjxpSXl3Pz5k06duzIhg0b6uyfaWlpGBoa8uLFC4KDg8nOzkZTU5Pu3bt/kEtDYWEhS5YsISkpiYyMDMEp9PLyElIcteWV/gr+Dcz+ByAtUi9evGD16tUkJSXh4+ODiooK1tbWeHh4iIWkurqa9PR0MjIyyMrKwtbWlhkzZogOv9pITEykV69eTJgwQSgtw+tgplu3bgwdOpTx48fz5ZdfkpSUxIEDB9DW1qaoqEjYA6moqIgOn7+C2p2N3377LY6OjsLj8NNPP2XUqFFCc00aj7S0NOB1Ke9dBPfY2Fh69epFp06dWLduncgKnD17VojWHjlyhN69e7NixQqhh/bTTz+xe/du7O3t8fDwwN3dHQcHBywsLLC0tKy3jLtv3z62b99Ofn6+KN18/PHHTJs2TZiyS9daXl7OuXPnuHHjhujcGzduHO3bt3+n/lB1dTWPHz8mNTWVTZs2YWhoyLFjx+SegUwmo6qqChUVFa5duyY6HWuP9aVLl4iJiWH06NGoq6tTWlpaRzG8oqKC3NxcYmJi+PLLL2nTpo3IqErikVVVVbi7u3Pq1Kl6r/fSpUts2LCB6upq9PX1iYuLQ0dHh/nz59O9e3fxexKHZNu2bWzcuJH+/fvj4OAglzlTUFCgRYsW9O3bVxxSpKB74MCBNGrUiMzMTO7evUtwcDBLly5l+PDhctdTWFjIr7/+yv79+4Uwc1VVFYMGDWLGjBl1vD4lBAUFkZqair6+vuD51adJJRGhJWsWLy8vuU1Z+pvg4GBSUlJQVlZGXV2d6OhoLl26RFBQEP3796ddu3Z4enoKjqAkrHzmzBmeP39OZmYmVlZWzJw5s95MwNsgk8mYPXs2qqqqfPPNN3UC+dr39OrVK0JCQnj+/DmxsbHExcWRmZmJuro6tra2VFdX8+rVK5YvX87QoUO5e/cuz58/p7S0lAYNGjBw4EDBH61vjcjNzaW8vBxDQ0O5OS9dw82bN5kzZw6rVq2SmysS1q1bx/nz59m9e3e93XNvfq9MJuP+/fs8efKE5s2bi4OFlK2TuroBkd0xMTFBVVWV06dPs3jxYr755hsGDBjAkydPmDFjBuXl5ZSXl1NTU4Ovry9btmypt2v470RBQQGtWrXCysqKjIwMSkpKUFBQoEOHDmRlZaGnp8eOHTveqV1Y+znLZDIRvGdkZODs7ExqaioPHjwgNjZWyMK8jbielpZGbm4uTk5OqKiokJGRIagK+vr64tnu3buXI0eOkJWVxfz580XjF7w+EC5atAhjY2OcnZ1xcHDA1ta2Tqeu9EylkqW2tjaGhobo6OiIZx0aGsqZM2cIDg5GQUGBli1bMnLkyDrvdlhYGMuWLUNXV5f27dvj4+ODra3tX3p+Ekf25cuXBAcHExERQVZWFr6+vqxcufJPf25t/FvK/B+AFIicOHGCly9f4uXlhb+/PykpKUJrRVNTk6+//pqePXtSVFSEsrIy+vr67wxYFBUVsba2rlO+kYyYHz16xPjx4/noo4+YOnUqFy5cYOjQoXVq5n9Hqla6Tklx+eXLl7Ru3Zrjx4+LE72k/3XmzBnWrFlDWVkZqqqqODg40K9fP4YMGVInoKmsrOTKlSuoqanx2WefyQVTLi4uVFVVcfr0aVq2bMm3334rjIwBBg4ciIGBAc+ePZPrEJUENQcNGkTr1q2xsrLCwMAAdXV1xowZw+DBg3nx4oVwT/D19RUvuoKCAunp6Zw/f56amhocHByYMmUKdnZ2aGlpvfV5ZWZmiuckdZYqKCiQm5tL8+bNqaiokHsOUuBcWVnJ1KlTmTZtGlOmTJH7TMkQXltbm4sXL3Lr1i0aNGhAw4YNsba2xsDAQHBEoqOjKSsrY+DAgXI6eVVVVWKzvn37NmlpaYKHZ2Jigra2Nj179sTFxYWHDx8SHx9Pt27d6NChQx0+k7SJVFRUiCzAm6XXsrIyEeRI9/v48WP8/PxYvHix6AqdNm0aY8eOZf369eTn59OuXTsht6Kjo8Pnn39Ov379CAsLEx2BkuaUtGElJyeLgLdFixZYW1vj6uoqXB6ysrLqDeI0NTVxcnJCS0uL2bNns2rVKrnNRXrGCxcuJDo6Gg0NDQwMDFBRUREWNI8ePeLp06coKSkJQ3kvLy88PT357LPP3stlo7i4mPj4eExNTeU4iQoKry20Hj9+LFwzas+72hIwkuRO7QxuSUmJKOtL6v6xsbFkZGTQqlUruayAlNH54YcfuHLlCs2aNcPZ2RkXFxdsbGyIiYmhuLi4ThekdD1ubm4YGRnxyy+/iGejpaWFjo4O+vr6tGvXjv3793Pt2rV6S4XSHJHuJzY2lpUrV5KRkcH9+/eFh2FBQQF5eXl4enry448/CpmO2gT6Vq1aYW9vz6FDh2jcuDFLly5FR0dHzLMhQ4Zw/Phxtm7dyrx58wQn9q9myjZs2EBiYqLwKrW3tyc1NZWqqiomTZqEvb09EydOZOfOnejp6bFmzRpevXolBMnftqYoKChw7do1bt26RUZGBhoaGkLLrLKyEl9fX5o3b05lZaUQHK8PRUVFrFq1iqtXr9KsWTPBa9XX1xcHqsmTJ6OoqEhVVRXFxcUUFxezZs0aMjMz6dSpE5aWligoKODg4MCNGzc4d+4cVVVV4iDs5uaGu7u70BCUtPlWr16NsbExtra2QiLFxsYGJycnFi1aJK7xzSBUmgtLliwhOzub6upqVq9ejYaGBi4uLjg6OtKkSRNatmwpDj1/JAxcVlYmJDkaNGiAm5sbH3/8MRUVFRQWFv5lPnZt/BuY/Q9AmgyBgYE4OjqyfPlyJkyYgLGxMf369ePevXv4+vrSs2dPYdR68eJFrKysaNy4cb2TSSaTYWVlRd++fdm0aRNr1qwRfo3+/v7Ex8fTt29fMjMzefToERYWFqxbt47MzEw++ugjIQz6vhYVb4M02QMCAvjuu+8ICwtjwIABPH78GFNTU8GdkUp09+/f5+uvv6ZVq1aMGDFCCD1+//33REZG8s0338i9QPn5+QQFBYnsxqtXr4SZrKR5ZWZmxrJly1BVVRXK1ADm5uaMGDFC+KTl5eVRUFDAlClTiI+PZ//+/fz8889oampiZWWFk5MT7u7uNGnSBGdnZ/T19evcb25uLiNHjiQ3NxdLS0uhs1VQUEBRUREuLi6cPHmyzvisWrVKlOqUlJRESbSqqopLly5RUlKCr6+vMBWXPAUlsnhtjqF0f+PHjxeBQG5uLkFBQVy+fJnKykpRDrS0tMTb2xtfX1++//57ITsgcbKUlZVxcnLCycmJ6dOn8+zZMyFxYWFhgbW1NQ4ODri5ufHRRx+98yQqXdfHH3/M0aNHefz4sXAXUFRURENDQ46MLW14lpaWREVF1ZmLnp6e3L9/nx07drBhwwYhXOzo6Iinpye+vr5yXX0SJJL4nj17OHPmDLq6uly7dg0NDQ2UlZVJTk6mqqqKlStXim7P+pCZmYm/vz/R0dF1Tv3wWj6ktm6STCbD0NBQSKokJCRw9+5dIiMj2bNnD2VlZejo6GBlZSVcCOzs7GjdurVcR6x0kHv69CnLly/H0dGRVq1aic0yNjaWR48eie+R7re+ZyHNsx07dqCuro63tzeenp40bdqUZs2aERERwdy5c9m/fz/Pnz9HS0tLlP4l30OpG9TV1ZWKigp+//13Tp48SUpKCurq6vXy76R5P3PmTKGjt3TpUiELIXVSWlpaYm1tzc6dO6moqBB8TU1NTbl7ku5RyjRPmzYNPT09IiIiUFB4bUGWm5tL796964yJ1GBlamrKmDFjWLVqFcOHD6eoqIg2bdqwc+dOHB0dmTRpEsXFxdy6dYt58+YJ7tNfhaamJgkJCTx48ID8/Hxx6FZRUeGXX35hypQpODk5ERsbS6dOnUhISBDzrb5nK2HHjh2sW7dOCHRnZmYyZ84clJWVMTU1ZevWrbi6unL27FmWLVvG3r175cqY0nMIDg7m5s2b9OjRA0NDQxITEwkNDRUyEWPGjBFUglatWlFYWEhKSgoRERHs37+fCxcuYGRkhJaWFl9++aVo/lq5ciW//PILampqXL16lV9++UVkJqdMmcLgwYOZNWuW+K7Hjx9TWloqRGIbNGggKh2enp51xuTRo0dCwLZVq1YkJiayZ88eDh8+TEJCAvfu3WPlypX06NGDadOmvTUrLY3D8ePHOXjwIHp6esJVR1tbm+LiYnJzcxkyZMg7ObIfgn8Ds/8BSC+WsbExERERmJqakpmZSb9+/Zg7dy7Kysr8/vvvTJo0SRiL79+/n4KCAg4dOlQvCVQi7k6cOJGsrCwOHTrE7du30dfXJzQ0VKSu09PTCQoKorKykvz8fLZs2cKNGzfw9PTE1taWNm3a/CVdltrZA11dXXbs2EGrVq24du0aU6dOxcvLi2HDholN2N/fH2NjY6ZOnUrTpk2B12bga9eu5eDBg3Tu3FnO1FwSTExNTWXixIloaWlhZ2dHly5dSEhIAGDo0KGCn/Ou062+vj76+vo0btxY6IlJlh8vX74kIiKCBw8ekJeXh7KyMhYWFjg5OdG/f3+6du2KgoICUVFRpKSkMHfuXDp06EB0dLTwHATqnEolKY7Lly/TunVrpkyZgrGxMZWVlWzatIlr167h6upKZmYmW7dupaCgQBiKe3p6imxqfdZbKioqIngcOXIkI0eOpKysjNDQUEJDQ7l27RohISGEhobSs2dPGjVqJMbnTZ88gEWLFhEZGcmLFy+IiIgQUi7SYmlkZISjoyPu7u60bNkSHx+feiVPVq9eTXZ2NmvWrOH69etYWVmhp6eHpqYmqqqqgvwuXcOYMWP45JNPWLhwIcOGDcPe3h5FRUUCAgIwNDRkw4YNZGRkkJCQQFxcHImJiZw8eZIDBw6IsbKzs6NPnz507txZ3OO1a9fw9fVlyJAhpKSkiM7ap0+fMnr06Le6UkhBhcSNS0lJAV7zAy9dusSMGTPQ1dWVC2rrg6WlpeBdffPNN1y6dImBAwdSVlZGdHQ0wcHBJCUlMX36dLmOP+n63d3dGT58OLdv32bHjh3k5eWJLk4XFxc5bai3QRrj4OBgYWSvpqaGubk5zs7OlJeXEx8fz5gxY1BTUyMxMREVFRWuX79ORUUFbdq0ISgoCAUFBSZNmkSjRo1ISkpCS0uLY8eOcfPmzTqlZkDIyiQkJNCgQQPmzp1LREQEGRkZZGZmkpSUJKzPqqqqqKqqYvPmzVy+fBl7e3uaNGlCz54967xPku9rhw4d5Mb92LFjHDp0SI4uUVZWhpaWltxcHzRoEE5OTixYsIDS0lJevXqFh4cHM2fOFI0HAQEBotnlQ/wV34aJEyfy6aefCumgqKgooqOjxfs5adIkZDIZoaGhbNu2jfT09HqfbW1R7IyMDDZv3kznzp356aefgNfUlj59+lBWVoa5uTnHjx9n0aJFDBw4kI0bN3L9+nW5wEz6vJcvX6KsrMyoUaPw8fEhOztbaBheuHCBTz75RPyuvb09s2bNoqCggIyMDFEql4J0PT09QVEoKysTiYgGDRqQm5tLSUkJWVlZmJqaYm5uzpAhQ0Rns/R8Q0NDCQoKIjAwkNOnT7N//36qqqrYt2+fHI9REleWKkDm5uYsXbpU0IHGjx/PgwcP2LFjBxUVFaxYsaLeDsvaosVSM1poaChPnjxBXV2dly9f4uHh8V5WZ++LfwOz/yH07NmTW7dusXPnTmxsbAgPDwdeZ3LeLKtMmjSJL774gtDQ0Lee6qXOpjlz5tChQweePn1KSkoKgwcPpnPnzkKr6ejRo8BrMT5/f3/u379PYGAg58+fR0lJ6W8RzDt27Jg4BcNrUv2IESP48ccf5Vr0DQwMKCsrk/MjVFVVpUWLFuzfv1/YlEgwMjJiyZIlDB8+nJycHGJjYwkMDGT37t0iY7Zjxw4eP36Mg4MDn3zyCVZWVsLHzc3NTbT1a2trCxHJ2NhYbGxssLGxEYtVTU0NGRkZxMXFCb/SmJgYIiMj6datG9XV1ZiammJhYUFaWpoQyP0jlJeX4+vri7GxsQhG4TXPxMPDg3Xr1glLmJSUFBISEoiJiSEuLo6XL19iZWX1XrIERUVFqKur4+PjQ7Nmzbh79y7q6ur8+uuvdUp2UvCRnZ0tukgliZXapc7y8nIRRAQEBBAWFsa9e/c4f/48v//+e51rSExM5NatW/Tr1w8vLy+Cg4OJj48nKytLcBmbNGkiJ7/RrFkz1q5dy+bNm1mxYgW6urpERUVRWVnJkiVL8PPzE9dbVFQkRJjj4+N59eoVsbGxwh8WEORyqRv0Tbus0NBQISBcH3eqsrISVVVVMjIyRDkHEGbjKioqPH78mLVr12JpaYm7uzuurq7Y2Nhgbm4uymc1NTXCViclJQVbW1tGjBghMq3wulT3pjSCdK+5ublMmDCBiRMniqaF9PR0UlNThW0S8F6Bw+bNm4mKiiIxMVHYjEVGRhIcHIySkpLQf5O6kH/44QdevnxJ27ZtOXv2LOXl5WhpaQmBYYDmzZtz5coVYmNj6yVya2hoMGvWLH766SeMjIwYNmwYeXl5JCQkYGBggImJicigSqbvz549IyQkhE2bNhESEsKGDRvk7tHZ2ZmysjIePHggF5jp6uoSHx9PUlISbm5u+Pv7s3DhQuGh6erqiouLCw4ODnh5edGpUyd2795NVVUVOjo6PH36VGTgdHV1xTP8q0GZBHV1dczNzTE3N6dx48YATJkyhSNHjnDu3DliYmKorKwkJSWFqVOnCjeK2t9f+xAUERGBTCajV69e1NTUUF1dTUJCAuXl5eLar127xsKFC8nOzsbOzo7Q0FC5a5IOAHp6elRVVZGYmIiPjw96enooKyvTsGFD9u3bx+PHjxk4cCAlJSWMGjWKOXPm0LJlS3R1dXFychLcQWktl0rApaWlqKmpYWpqKsTBpWcIiCajqqoq0bQgjZHUnV5WVia4sA0bNpQbEzc3N4qLi4mJiZGrLDVp0oRvvvlG+PGWlZVx4sQJIiMj5dbf2uNaXFxMeno6n332mWiGqaioIC0tjTFjxvDpp5/+JeWCN/FvYPY/hG7dunHx4kU2btwoFo9JkyZx//59Od8/gIYNG2JoaMi1a9feGphJKWXJJ3Pw4MFoa2uzY8cO9u/fL8QUpVOfVNqS2pTh/05NfxW1TyLS93355Ze8ePGChw8fiu6YXr168csvv7BgwQLmzZuHm5sbRUVFXLt27a1Bop6eXp2TXmpqKrGxseK/V69ecePGDXr06IGVlRWRkZHs3buX6upqGjRogL29PcbGxiQkJHDnzh2hbyOV2RITE0U7dqtWrWjZsiXFxcUUFRWhoaEhuhRNTEzo06cPR44cwcrKihEjRrx18a7t72dkZMSVK1cYPHgw3t7eyGQydHR0aNKkCbq6umhqauLu7o67u7vQVALYunUrZ8+efWczQWlpKY8ePRKbJLwW0gwNDaVjx45vJcPD61bz4cOHM3bsWJSUlOSMyOF1G73kRyplRqqrq98q4qmrq4uPjw+pqan88MMPwkdP+ruUlBQR6NRG7969cXFx4c6dO4SFhdGoUSO6d+8ufDklPpukK2RjY4Ovry/wegHNzMyUC16rqqpo2rQpT58+JT09XZQKJV/EixcvcvnyZVxdXXF1dcXT05NGjRrh7OwsxlrilEif27ZtW1q1aiWI/FL5KTIyUnCnNDU1sbCwYOzYsTRs2FB8lrKyshBABeSe55tZXmmDmTFjBqNGjWLYsGEoKyujo6ODjo7OnyqnKCgo4OLigouLC5WVlSIjOWvWLDIyMoiOjsbU1FRcl4uLC0eOHCE+Pp527dqxfft2du3aRZMmTcTcyM3NJSsrqw73prb3YmBgIFVVVcyfP5+vv/6ao0ePcuzYMRo1asTXX38t9Oyktam2O4N08KqNXr16cfDgQbZv346+vj4+Pj5YWVlx69YtqqurxdgYGhrSo0cP4uLiiI+PJyAgQAQORkZG2NnZMWDAAIqLi8nKyuK3335j165dFBYWYmRkxJo1a2jYsCE2NjbC3u7PQiaTiUNJUFAQz549Y8iQIWhrazNu3Dj69OkjJH08PDzw8/Ork4kOCAigsrISV1dX9PT0hN2dJB6rpKQkMtuampoikxQWFoaJiQkFBQV1Snm19RXt7OzYt28f7dq1E4F3VFQU2dnZ6OnpUVZWRkBAAOHh4eTk5NR7n7U9c+F1YJ6fn18vJUT6/tprZ1FREc+ePRMSLDU1NaSnp4tmnTfRrl07vLy82LhxI9bW1mKPCAkJoby8XNA/7OzsKCkpeecaWlhYiKWlJWFhYeKZqaqqYm5uToMGDThx4sRbO+3/DP4NzP5HIHW4rFu3jl9++YWrV6+ioaHBzZs3ad68OXPmzBEnHxUVFUpLSzE2Nq5jLl6b+DhjxgwiIiIEIVpNTY2KigqysrLQ0dERL5g0+WsvEDdu3KBx48bv3LQ/BFLnio+PD+rq6mLR/umnn+RePgsLC7Zs2cLixYuZPHkyDg4OVFVVERMTw6hRo94re6egoIClpSXm5ua0bt2a8vJykpOT5cQTW7duzZYtW3j8+DEBAQEEBQVRU1ODmpoan376qeDFKCgoEB0dzZIlS0hLS6Np06Z07NiRRo0aYWtrKwJOKYCdMmUKjx49AmDNmjXExMTQrVs33NzchFipBGmsDx06RFBQEGpqaiIdrquri4GBAZmZmWRnZ/Ppp5+KTUVRUVF8r4uLCyUlJfXq2EkB8OXLl/nmm28wMjISwUpAQAB5eXmEhoYK/08bGxuhYSRln1JSUuTKNVIWVuLzScKjJiYmwoNUU1OzXl6X9HeDBw9m06ZN7N69mzFjxojPVlJSeuupMz4+npycHDp27MjYsWPFprF69Wr69u2Lq6srFy9eJDc3FwcHB9GwIQVJtXXApCBp8ODB3Lhxg3nz5vHFF1/QoEEDXr16xaNHj2jUqBG+vr5ERkby+PFjTp06RWlpKVpaWtjb29O2bVtKS0vJyckR2d7aC7uvry/NmjUjPT1ddB9LBPqioiKROVBUVKS8vFxsUpJCfX3cpbKyMpKSkjA0NKS8vJy4uDgKCgr+ctampKSEqqoqUZqVNlBjY2NhN7Zx40YcHR1FAPL8+XMqKiqwtbXFxMSEcePGsW7dOsaPHy+C/a1bt2JqaioyGRKke4uNjeXevXuUl5cTFhbGzJkzRUeogYGBMGWH/+OgHj9+HAcHB5o2bSq0zKTuZHg9P1esWMF3333HDz/8ILLXmZmZTJw4UWSwXVxcmDt3LsXFxaSlpZGcnExSUhKJiYkkJCQQGRlJXl4eNTU1mJiYMHXqVLS1tYmMjCQuLo64uDhCQkKorKzEysqKNWvW/GmhUQUFBRHMSk06Xbp0EXzNvLw8tLS0GDt27Fs/4+HDhxw5cgRlZWU0NTUxMzMjPDwcXV1d2rRpg6WlJb6+vlhbW5OQkECXLl0oLi4mLCwMTU1NEhMT6zRoSDA2NmbatGksW7aMnj170rx5c9TU1Lh06RJ2dnZ8++23ooNXQ0ODkJAQzMzMUFJSwsDAAF1dXfT19eUOGFIDkNTg9TapH+ldiI+PZ9WqVdy5c4cePXrw448/UllZyebNmwkODub8+fN1AittbW3mzJnDt99+y6hRo9DX10dZWVnMBSmLm5iYSHV1dZ2u39oHZ3Nzc7p168aePXu4cOEC3bt3R1lZmZycHNLS0v5SYF4f/g3M/ssoLy9HTU2N48ePY2BgQK9evRg7dizdu3cnLCxMaOiEhoZiaWkpx8VKSEgQZFYJEvHxwYMHREREMGHCBFq2bElaWhrZ2dlkZmZy6NAhWrRoIU7p0kIpLRAVFRVMnjy53k6/D0FtdfJt27aRkJAg2u6zsrL47LPPBI+uNho2bMiuXbt4/vw5jx8/Jjs7mzFjxjBgwIAPGtcdO3YQFxfH2rVrWbt2Lfn5+TRu3JimTZvi7e1N48aNRdlAgrQI1pYYWLx4Mbm5ufj5+fHs2TMuXLiAjo4OdnZ2YpOWlMLXrl1LYGAgiYmJBAQEcPPmTU6dOkVNTQ2GhoacOXOmThkkKiqKjIwM1q1bh76+PtnZ2eTn55ORkUFSUhKhoaGkp6fj5OQkt4DJZDK8vLyYOnXqO30+r1+/jqmpKXv27BHq80eOHGH9+vXExsYyd+5cqqqqMDQ0xN7eHldXV5o1a0ZhYSGAnAK3lEE8cuQIGzZsEJuzTCbjzJkzDBs2jDFjxrxVa23ZsmVcuXIFgPXr1xMaGkrbtm3x8vLC0tJSZB+lOZmRkcHixYvx9/fHwMAARUVFHB0dmT9/PjY2NsyaNQt7e3sqKys5dOgQ4eHhwrTeyckJe3t7zMzM8PDwEAGC9Nlt27ZlxYoV/PzzzyxevBgVFRViY2Nxc3Nj+vTpeHl5idJ2VlaWyM69ePGCy5cvU1hYiI6Ojsjq1IakKi+VXlq2bCn+7c3yqJKSkijdw9sJ3eHh4YwZM0aU15SVlbl79y5aWlrCMksK6N9HfFR6P7dt20Z0dDTt27fH29tbBLQPHz4kPT2d/v37c/36dfr06YOrqyslJSW8ePGCkSNHYmJiQlVVFRMnTqRBgwbs2rWL/fv3k5eXh4mJCatXr65zLdL4DxgwAB8fH5KSksjPzyc2NpZt27ahqqpKYmKi3BhI8+n48ePCis7Q0JDg4GDu3bvHsGHDRMndxcWF5cuXc/v2beLi4gTf0c/Pr84YaGlpic5UCTKZjLS0NF69ekVERATx8fE0bNgQR0dHOnbsSElJCZmZmaSmppKcnIyysvKfCsqkd/ngwYNkZmbi6elJcHAwqqqq5ObmYmZmJrilAJs2bXorp23y5Mm0adOGpKQkUlNTBacrOjqa0aNHC8K/lM26evWqaErJzc2lTZs2ojz4JqQmiO3bt3PixAlSUlLIysrio48+onfv3jx58oS4uDgePnxIRUUF+/bt4+DBg+jr62NmZibWlfbt29OwYUP09PQEF1JdXV3sgW8bI8nHNSQkhAEDBpCamsrVq1fp1asXvXv35vbt29y/f78OJQFely137tzJ7du3SUhIQE1NjUaNGgkuWn5+Po8ePRJd87VRe1+E19WDgIAAli9fzp07d9DT0+P+/ftkZWX9La4PtfFvYPZfhjQh9+3bR8OGDencuTPa2tqCn+Tg4MCqVav48ssvadiwId7e3lRVVXHq1ClcXV3p2rWr3OdJm7Zkvuvr60urVq3EZnfjxg0OHDhAWFgY8+bNw93dnUaNGuHg4CA6/ST9sLe5CbwvpAn9yy+/oKenx4gRI/j999/p0KEDzs7O+Pn5cfnyZVRUVPjyyy/lFhwdHR0aNGhAy5Yt/9Sil5+fj7+/P/B6oW3atCn379/n7Nmz7Nu3D3V1dTw8PHB0dKRRo0Z4enpiZWWFkpKSyOxImcfAwEAWLlzIp59+CrzmZixZsoTk5GR0dXX55ptvMDc3Z8aMGXTs2FGUnUeMGCFEPzMzM+W4KbXHZ9GiRcTHx1NRUSE2j7edIGv/TGo/r0/fCf4v8HN3dycxMVHcl46ODvHx8ejp6ZGfn8/3338PQGRkJK9eveLBgwecPn2akpISQcx/85p37NiBpaUla9asQV1dnZSUFK5fv87atWvR1NSUK1HWvu5vv/2Wjh07CjmKkJAQvv32WyEBc+7cOXE/NTU1oitrzpw5GBgYkJCQwOHDhxk1ahSnT5+W0+/bs2eP4EX5+/sTHh7O1atXKS8vp127duzYsUM81/T0dDQ0NOjfvz9NmjTh2bNnpKenY2Njg4+PjyjrSO+RmZkZDRs2pGvXrhQWFpKUlERcXByWlpZ1hGULCwtZv349169fp3379lhbW2NtbY25uTn5+fnExMRgYWGBjY0NlpaW6OjoUFNTg7q6OsXFxW91S/D09GTPnj2kpaVx7NgxXr58SUFBgSD+19TUCD/E2jykt0GaH+bm5jx48IAff/yRkpIS1NTUhMSEtbW1kO84efKkMIvu378//fv3Jy4ujpMnT5KXl0ffvn3ZsmULaWlp6OrqvlMQV5pLtXmYhYWF3Lx5EzU1NVavXi1ntyThiy++kOPWnj9/nosXL9KtWzeMjIwEH8nGxoZPPvnknd8Pr4PTb7/9VsjedOnSBUVFRSwsLLCwsBB8SulQoqCgIObE+/BH3wXpnUhISOD69evs37+fiooKFBUVmT17NtbW1mhra/P06VMaNGhAdHQ0dnZ2b82QSgdNSbKitLSUiooKMjIyBHdQOsQ0adKEFy9eEBUVRYcOHZg0aZJcSVFafwIDA/n555+prq5m1KhRfPPNN2RkZIhmH3hdfYDXgba1tTXTpk0jJyeHkJAQwfE8deoUN27cwNXVVVAfYmNjhX5nbRP62pAqEQEBAejq6jJr1iwWL15MSEgIvXr1QrL8k7rTpeuOjY3lxIkTogTv6Ogo3unS0lLRvKGgoMCYMWPqlFNjY2NRVVXF2NhY7NG2trZs2LCBPXv28PDhQ8rKyrC0tOTzzz9/a1D7Z/FvYPZfgpSVKi8vFzwqyYZJgkwmw8PDg0OHDvHrr7/y+++/c+vWLeC17cicOXPeygvw8fFBR0eH69ev4+rqipKSEgoKCjx69EiIYkp2MlKnn7T5vKvT70MgLTzR0dEMGTKEyZMn06lTJwoLCzEzM0NHR4fU1FTS0tLECyiTydi0aRNHjhyhoqICBwcHpk2bJteJ+S5Ii2dOTg6JiYl07NgRBQUFRo8ezbhx4ygtLSU6OpotW7Zw+/ZtkpKSuHDhgjA7NjU1xcvLS5CKpS6v2hpcXbp0EW4DQ4cOZdSoUaxbt47FixfTs2dPKioq6NixIyYmJhgaGuLh4UFVVVW911tYWMimTZsoKytjwYIF2Nvby3VHwrsV/f9Iewdep+ojIiIIDAyke/fuwpnAwsKCiooK2rVrh4GBAaWlpZSWllJUVERZWRm//vor9+7dq0MwLi8vp7S0lK5du4pMg5WVFb6+vsIeavDgwXVKC9XV1RQUFNC/f3+5n6enpxMVFSVsmaSy1atXr3j27BlTp06VC/Q6duzIgAED+O233/jiiy/E/Uun4UaNGsn9fkZGhsj+Sb/76aefkpqaiqOjI82aNcPb25uuXbuKZ/Y2qKioCIL7m9nW2jIWp06dwtnZmZSUFEJCQoDXmVFJrDcuLk5s7g0bNuT58+dUVlby6NEjfH19RVmxNlRVVQVP5syZM1hZWbFy5UqsrKzIysoiJyeHV69eERYWJjJy79M1KHXsJicni9J5VlYWjx8/5sGDB2zatIkvv/yS2bNni+5iNTU1lJWV2bRpE4cPH8bT01OIbL4P/aGiooLffvuNHTt20LFjR5YsWYKamhoGBgbcvXuXoKCgelXZ3+TWRkdHo6mpSV5eHvDhmospKSkcOnRIiE5369aN9PR0Dh06RElJCZ07d6Zly5Z13jEpUIO/rmO2aNEiJk+eLOyp2rRpg42NDdHR0YSFhZGXl0dAQABffPEF586de2s2WoKysjJ6enpoa2uTkZGBq6srDRo0ICAggISEBLp27fqHHYTSvZ0/fx5/f3+8vb3FGEsH9jfXnqqqKry9vQV5v3aGMiQkhMuXLxMYGMiBAwfkKDjffPMNbdu2pWnTpvj4+MgdxKW5q6WlRUFBAYaGhjRt2pTnz58Dr4Os4uJisQ9K76BUcnR2diYxMZHTp09TVVUlNAUXLlyItbU1Ojo69O7dW+4+ZDIZ33//PXl5eUISyNbWVkjxSBUeief7Po1XH4p/A7P/EioqKmjcuDFPnjzh0qVLlJWVceHCBS5duoShoaHQh3J2dhYdjH369CE1NRVlZeW32lVIWLBggSCtSmbXRkZGhIeHi/T9119/TXp6ep1OvxcvXrx3p98fIScnBxMTEzIyMjAwMKBx48bcvn1bEKNramro27evWFB37NjBjh07aNGiBZ07d+bw4cOsWLFC6Ii9L7Kzs0lPTxflK4k/p6GhQWZmJoGBgYwaNYrPPvuMnJwcMjIyOHz4MA8fPpTz8ZROzvfv32fkyJEi2LCysqKsrIygoCBmzZqFlpYWn332GcePH0dbW5u7d++ioaGBiYmJ6AicPHmynAMDvC6dSmKREu/JysoKLy8vrK2t8fX1fafNxx8FZdK96unpMXPmTFRVVbGxscHY2JjMzExMTU1RVFREQUFBdEZJJ2EvLy+OHTtWJ2NZVVVFs2bNuHfvnpyFWE1NDUZGRsTFxdVLpI2JieGjjz5CVVVVCN1KgVSzZs3kNMzgtYCqsbGxKKVK2SR9fX2cnZ1FRrSmpoaUlBThrdqoUSMhHqqvr4+hoWGd7O/OnTu5c+cOISEhPHv2jDNnzlBQUICCggKurq6cPn36neMq6eG9uaDDa/6Vuro6c+bMoUGDBsTExKCqqsrBgwdJTEzkxx9/JD8/n4CAAPz9/YUAaGlpKTNnzsTV1ZUmTZrQpk0b2rRpU0e6REFBAScnJ/r27SvKqHp6ejg6OgoOoYT34Z8lJycTHh5OcXGxMBLv3LkznTt35vz58xw4cECYd0uaf5WVlchkMoqLi4XzhcSJepsLgDRuUiZm+/btaGlpERkZib+/P35+fgwbNox79+6xfPlyjI2NadWq1Tu5tZI906xZs9DT08PCwgJnZ2c8PT1xcXERBtq1v7s2ZDIZjo6ONG7cmPnz5xMWFsaiRYtEs0hgYKDgytXG36VhJl2DgYEBycnJlJSU0KtXL5GBuXjxIrNmzWLjxo0YGRm9U8RUmhuFhYWcPXuWy5cvk5OTg46ODioqKjx9+pRu3bqJwK6yslJUCN5E7TJe586d+e6778S/1Tf3a2pq2L59O8bGxtTU1Ih3QZp/0nsuISsri+TkZMLCwnj48CFnz55l9+7dKCoqcvr0aaHBJ33H0KFDOXv2LF999RV9+/blwIEDpKSkcOHCBfT19et0ZMbGxmJqaspvv/0mvlOyDMvOzpa7ljfvv6ysDG9vb0JDQ4mOjubJkydUVFSgrq6OoaEhNjY2uLi44OrqipWVFXZ2dn+7E8S/gdl/Cdra2owfP54vvvhC2PxMnDgRa2tr4uLiSE5OJjo6mqtXr/LkyRN+/vlndHV10dXVBd6dRcnJySE0NJTu3bszZMgQIiIiSEhIICkpSRBlIyIixMn/z3T6vS8MDAyETs7+/fvx8vLiwYMHtG/fXnS41NaLOn36NGZmZnz77beYmZnh5+dH7969efz48XsFZhInwcjIiKZNm4oUeW3ZgWfPnqGiosLHH38sur3g9cL24sULceKXyWTY29szcOBANm/eLEikNjY23L59m5ycHDn+lXS/O3bsoKqqSnT/7N69myFDhohSaG3Y2NiwY8cOEhISKCwsJDs7m7CwMMLCwoiNjUVbW5u2bdv+ab0kySg4JyeHiooKYmJiiImJITU1FR0dHTIzM4WJs42NDR999BGffvqpCFB69uwpxl0mk1FTU4OWlhajRo3i888/p2/fvsJa6cWLF9y+ffut3oW2trbs2LGDp0+fEh0dTUhICDdv3iQrKwt4zQfR0NDAx8cHT09P0aASExMj7gVez++ioiI8PT3FJrF161auXLmCurq6EBjW0dERnWNbtmyR0ziytbVl+PDh9O/fn8LCQkpLSwkKCmLz5s3vlZ19V5ZEWVmZkpIStLS0MDIyEoFuUlISa9asITk5mZYtW9KoUSO5OZGens7Tp0959OiR8DE9f/68nOm9tFGNGTOG/Px8kd3+UNQOkL777jsCAwPR1NSkpKQEZWVl/Pz8mDVrFmPGjKFt27bs2rWLVatWcfbsWWbMmCHGsl27dmzcuFF0nEr3/zZI78mTJ0+orKxk+fLlnDt3jtOnT+Pn54ehoSHGxsbIZDLmzJnDkiVL6N69e73c2rKyMtLT0+ncuTPu7u6CX3Xnzh1u3LghhEA7depE+/bt631mVlZW6Ovri2yQZHi+bt06kpKSWLFiBdeuXWPEiBHv7UX7oZDJZERFRVFSUsIPP/wgsqIymYx27dqxdetW2rVrJzjBb4PUTHTy5El+/PFHXFxc8PX1paysjFu3bqGoqEjTpk1FY9PbgjL4v/k9bNgwJk+eTHBwMI0bNxYc0/p+X1tbW64Ro7y8nNjYWMzNzdHU1BTvqiQQa2xsjJeXFyNGjKCyspLY2Fi5ZpraaNKkCevXr+f7778nODiYrKwsQXOYN2+eeEek92Pq1KnMnj1beGgCclIuEuoLrjU0NPj888/F/87JySEqKooXL14QGhpKeHg4N2/eFAf9gQMHsnjx4rc+lz+DfwOz/yKkhUwqWUo1+oqKCqqrqykrKxP+hhKkU9G7FggdHR369+/PgwcPWLlypVxKuaKiQvxXG+/b6fehUFBQYNy4cZSVlbFz507BfZgyZYpQTc7Ly0NHR4esrCxiY2MZP348ZmZm4jTr7OzM3bt36/CW6oOSkhLl5eW4uLhw4MAB4P82odqk+crKSnHKkf5dWVlZqDhL1w6vT2uVlZUcOXKEY8eOUVNTQ3l5OSNHjqRLly4oKSnx6tUrKisrUVZWxt7eHnV1dTw9PYHXGQmpHV+CFGjduHGDJ0+eYG1tzYABA4S5riRKKz2DPxOUyWQyNDU1ad++fR2Zi+TkZBISEkRmUTJklqyg4HXZaMWKFYKYXnvO+fn5ceTIEXbt2sXFixcpKCigsLCQjz76iOnTp9d7PWpqarRp04YWLVoIQn1FRQVHjhzB39+fHj16EBMTw9OnT7l48SLl5eVkZGSQlpZGRkYGLi4utGrVitOnT1NeXk7Xrl2FLc3169dp164dgwYNErwWSeNo+vTpdcqO0phKfCHpef+Vk6/0jDp06MCBAwc4dOgQq1atEv8uCYhKnZcSbUF6n83MzOjTpw99+vShpKREcMZqP08FBQVSU1OZOnUqRUVF9O7du04W9n0gzfnffvuN6OhofvzxR/r06UNxcTEPHjxg1apVbN26lR9//BFHR0dWr17NwIEDWbhwIatWraJnz55MnDhRmHmvWLGCL7/8Ej09PVHmrG/Tk36WnZ2NsrIynp6e+Pv7ExwcLK6roqKCjz76iPDwcKZPn/5Wbm1kZCTwWv+xT58+yGQycnNzSUpKIjo6msDAQJ48ecJvv/2Gh4cHK1askOsQlQ5xJiYmPH36lL1793L37l0GDhwoJ0khBRr/lK10QkICS5YsoUWLFsyYMUNOKFZbW1tO0+9dWTrp365du4aTkxO7du0SgUhAQACjR4/m8OHD9OrVC3V19T8MMsvLy1m/fj3x8fF8++23LF68GGtra3R1dcXfSvMoIiKCH3/8kXv37jF37lzGjh1LUVERmzZtwtzcnIULF9abYZb+XkVFpY6Fm4Tq6moqKyvp1q0bHh4eXLp0iZcvX5Kdnc3KlSvryFTk5+dz69YtioqKWL16NXp6enh5eX3QGiod4pWUlDA0NMTPz09uH5XJZISFhREcHCzHwf278G9g9j8AX19ffHx8BNlVRUVFdK28KbHwrhdTmuTx8fE4Ojpy48YNli1bxuLFi8WGo6qq+s5M2Pt2+v0RanPlVFVVmTJlCm3atOHBgwe8ePECIyMjOnTowPLly9m9ezdz587lwoULKCkpiTSzJKJpZWUlgqV3ITw8nHPnzpGdnY2mpiaNGzemY8eOwq5JWkwGDBjAL7/8wrZt25gwYYLIrly4cIHq6uo6m7iOjg7jxo3Dz89PEFYbNWok5/EZHByMhoYGKSkpBAcHy5HSNTQ0iI6OliN1S89x3bp1FBUVoaWlRatWrWjQoIHoKvwrkDbxxMRELly4QGhoKEVFRejo6ODl5cXw4cPlJCTKy8spKSmpU06UDg8vX77k6NGjlJSU0KxZMzp06ICbmxuLFy/m1atXInBq0KDBH5Z4JMsZiXDr6+vLnTt38PT0ZNCgQeTn55Ofny9MlxMSEoiPj+fSpUv8+uuvZGVloaSkJE7WkmaatrY2rVq1olWrVuK7JNkD6cSuqKjIgwcPyMnJwcvLCxsbGzFWUgD4oZniyspKoqOjhcFzkyZNxBzLyMigTZs26OnpsXPnTuzt7XFxcamj0fQm6suCSdfp7+9PXFwcgwcPFmP4oRlV6V0oLy+nQYMGtG/fXpSzu3XrRlBQEHv27OHHH38U6uZhYWEUFBSI+ZySksLGjRtRUVHhzJkzPH78GGtra5ydnXF2dhbek/V9b6tWrfjtt984cOAAnTt35vLly6SmphIeHk5FRQVdu3Zl0aJF7+TW3rlzhxYtWshJrNTm/0ld3M+ePWPWrFkcPHiQ7777rs7hduTIkbx48YJNmzZhYGBAv379AMS1SO/5350tk65Dyo5Lcgy3b98WOngdOnTAz89PyHN07dq1zjsqfVZtfbC8vDzxezKZTKxbEq+4VatWaGlpoa2t/db5XlJSgoaGBs2bNyc6OppBgwahoaGBlZUVDg4OdOvWjV69egGvzcujo6Np164dz58/p1OnTtjb26Orq8vdu3eJj4+vwxn8o3dAmtN3797lyJEjVFVVMWfOnHo9U2sjIyODyMhILC0tiYmJYeTIkfTs2RMPDw+MjIzw8PCoV/esNiRbPHjdmHflyhWMjY1FF7iCggKenp7i8P1349/A7L+E27dv4+fnh7q6ulAbrn2C/jOQ/u7UqVOiXn/mzBnCwsJo1qwZvr6+NGjQAGdn57eWG/6o0+99UR9x2dfXV3BgpE0yMjKSHTt2EBMTQ2hoqPDqk1BQUEBqaupbAxXp5X3w4IGQtXB2diYtLY0jR45gb2/P119/LTqH4LWy9PLly9m8eTMRERE4ODgQFRVFZGQk06dPFye37Oxsfv75Z+7fv4+uri4uLi6CZPrgwQMyMjIE/2vw4MG0b9+e7777jlmzZvHFF1/g5uZGQUEBly9fxs3NTS4wk8anrKyM8ePH07Nnzzpp9vch9v8RVq1axb1794TNVElJCbt37+bBgwcsW7ZMBDdqampv5a88e/aML7/8kurqauzt7blw4QLnzp1j69atQsTzfXD69GksLCzqyBZkZWWRlpYmTNG1tbVF0ChlNysqKkQ2U/KyrF3ycHd35+nTp0KZHl63+RsbG/PkyRPg/8b8yJEjXLlyBR0dHdEVaGlpyfPnzykrK5MTK34fPH/+nKVLl/LDDz+IoH7BggU4Ojpy6tQpjh49SmZmJubm5ixbtkxOGuNDIM2FiooK3NzcmDZtGlpaWu/kdL0NtW2d7t+/T2JiIh4eHuLn+fn51NTUcOnSJfT09LCysmLKlClCV9DNzQ1LS0sePnxISkqKkHV58eIFAQEBHDt2jM6dO7Nx48Z6v79r166MGzeO3bt3Ex4eTlRUlLDRatGihTC3fxe31svLixUrVoi1QRqf2nqMgMhw1/bGrD1evr6+LF68mIiICDp27IidnR0ZGRls3boVT09PsYn/XZwyCVLGTvKfvXz5slirlZWVuXPnDnv37mXUqFFoamqyd+9e7OzsREmx9vXU/v9HjRrFhAkT2LVrF/3798fQ0JCjR4+KjP2qVauwsLDAzs4OBwcH/Pz8RJNUbRgYGPDjjz9SUVFBdnY2KSkpxMTEEBERQVRUFKGhofTu3Zvq6mqePXuGm5sby5cvZ/DgwSQmJmJvb4+TkxNXr16to7f5Idi5cyfZ2dmCugDv5sc5OTnx7bffCluvwMBAQkJCePLkCRoaGkycOBFXV9c/LE1L43Ho0CGMjIyEQC/839r8T5W3/w3M/gu4c+cO06ZN47fffhP8ruLiYg4fPszly5fR1NRk4MCBdbrX/gjSRJozZw5dunQhIyODsrIywsLCePLkCWfPnqWkpITDhw/j7e391s/5KwGBTCYTL6+mpqYggxYWFpKamkphYSFVVVWkp6djYmLCqFGjkMlkIv0+adIkrKys5LIbKSkp9RohS98HcOHCBUpKStiwYYPgCMXExDBz5ky2bt2Km5ubHFdnwIAB2NracvnyZUJDQ7GwsGDixIl069ZN3PutW7c4fPgwHTp0QEdHh4CAAC5evChKTL179xYlYFdXV5o2bSoWhR07dqChoUFOTg6mpqZ88cUXda69srKS3r178/z5c7nW/tqt+X8WCgqvPThv3brF6NGjWbBgAfA6WAkKCmLcuHEcO3aMWbNmvfN70tPT+frrr9HR0WHHjh3o6+tz7do1li5dyk8//cTcuXPFYlnfAiUFzrm5uaxfv56MjAyhAefo6IiBgQE3btzA3t5eGJorKChQXV1NaWkp1dXVlJSUCLK5ZAJeu+FAX1+fQYMGMXv2bObMmcOYMWOwsbERPqBvNk9s2rSJqKgonjx5QmRkJAkJCYSFhaGoqMjKlSvrtWV5F/z9/UlJSREbn3TPQ4YMoVWrVqSnp6Orq4uzs/NfEoOVnlO/fv04fvw4hw4dYuLEiXIBiORA8T7Izs5m79695OfnM2vWLFq3bi3cQOLj4zExMWHNmjWCTyaTyThx4gR37txh+vTpQnlf4mnWzhJL/pb1QXrGU6ZMwdXVlfPnz+Pm5saePXvw8PBg5cqVciXlt3FrpQaP+sZJEhJNT09n7dq1GBoaigxaffO0bdu2clZjCgoKtGnThuHDh7+TcP9XID3PsLAw0tPTSU9Px87ODh8fH3x8fDA2NubKlSts3boVDw8PHBwc6lRQAKFH5uLigpKSEi1atGD69OkcOnQIf39/zM3NKS0tFd7Jnp6eBAYGEhYWxrlz5wgKCpIrl0rIzc0lICAAY2NjHBwcxHUBgosoSfCoq6tTWVmJmZkZdnZ2wq6roqKCgoKCP1UBkOaxtrY2fn5+jB49WpT26yuVS/NKOmDZ2dnh7e3N4MGDxTilpaWJStAfra+1pad69+4t9qraf/tPBGXwb2D2H0dubi4nTpzAwsJCZKUKCwtZu3YtR48exd3dnaqqKr777jt0dHT+lD5KUVERTk5OIvj66KOPqK6uJi4uDjU1tT98Sf5KQBAcHMzo0aNRUFAQ1jqSerKamhrq6upUV1ejqKhIw4YN+fzzz5k6dSr9+/cXWRJp8f3555/ZsGEDzZs3p0OHDvV+X+0TvrGxsch2VFRU0KBBAz766CPWrVtHZGSkEPmUunNMTEyYO3duvbIO8HrjUlB4bc5cm5uSn59Peno6Bw8eZPLkyTRu3JglS5bg7OyMk5MTa9asISQkROg5eXt7y0mPSAuI5Lt58+ZNLl26hJ+fn1DI/jtO50VFRTRp0kTcj0wmQ1tbm+bNm+Pr68uVK1f46quv3hkE+vv7k5SUxLJly0QpYuDAgTx69IibN28yd+7cejvUpM+UFlcDAwNu377N7du3CQkJIT4+nuTkZEJCQjA1NeWrr76S+7vAwEBWrVol1MtVVVXR1dVFSUmJiooKPv74YyZNmiSCuD59+ohAY9GiRaLc5urqytChQ+WuLSMjA5lMVi9n8c8ExOHh4djZ2ckF/vB6Y7Gzs6tX9uHPQLq2L774gufPnxMXF4eurq4o531o0CcFj0lJSdy9e5fDhw/LURCUlZX59ddfuXnzJra2tjRr1oxr165RVFSEjY0NmzdvxtzcvF5pFGVl5TpZPKmDNyIigri4OLp160afPn1o3749aWlp6Ovr19GEe/PeP2QjnD9/vsh2r1mzRgQVtT+jqqqKhw8fcvfuXeF96unpSY8ePVi3bt17f9efgRTUREZG0qRJE8LCwqiurubw4cP89NNPKCsrY2hoiIaGBuHh4XTt2lUEorWzNcePH+fs2bNs27ZNUCEkcWTJxcDU1BQnJyfMzMzo3r278K8EedqJ9L8VFRU5cOCA8NG1sbHB0NAQVVVVKisrKS0tZdKkSTg7O1NTU0OvXr34+eefuX37NiNGjGDXrl189tln3LlzBycnpzrvxoegXbt2HDx4UI5L+S7+4r59+3jw4IHQwpT+kzoo3zcwg9fzbuDAgVy+fJlRo0bV6USFfyY4+zcw+w8jNzeXFy9e0Lx5c8EBePToEUePHqV///6sXr2axMRE5s6dy08//USXLl0+aLPIy8tj/fr13L17l06dOmFsbIy5uTm6urrCvuRN7bO/EzY2NgwePJjr169TWlqKo6MjX375JR4eHqSnp1NSUoKBgQE2NjZyon5WVlZ1Ft/s7GzatGkjVN7rg/S7vXv3ZubMmZw5c4aPPvpIjK1kFC11Wh4/fpyff/6ZzMxM9PT0hDI1IPTOpABu0KBBXLp0icOHD7N06VJBAtbR0UFPT4/g4GCMjIzo0qWLXKOEoaEh7du35+7du5iZmb1VDy44OJjIyEiqqqpYunQpjRo1QldXF3Nzc2xsbGjXrt2felbSwpqUlERWVhb3798nLi4Oa2tr0TFYXV0tykJSoFx7PCWEhYVhbGxcp1xpaWlJQECAEGp8k+N0+fJlrly5gq2trfAitba2pn379u/sepSu/ejRo4SHhzN27Fjc3NyE0rp0Uq8tSCl97+jRo/H19RX+l0OHDqVDhw5YWFjICQbPnz8fdXV19u/fLz4jPDycuLg4wZn5ELx8+RIvLy9x0Kpd7vi7tK7g/w44Xbp0wczMjKioKL7//ntKS0tRVlbGzMyMZs2asWrVqvcqberr6zNjxgwAfvjhBx49ekR8fDzFxcUoKSmhrKzMrVu3KC8vB+Djjz/m+fPn9O/fH1VVVU6ePCk0/d4HUvB27NgxIZnj5OQkPD7/6N4/BDKZjB49etCuXTu6detWR6y2tivJd999h5KSEtbW1kRERHD69GlOnjzJN99886d8Rz8EmZmZlJWV0bp1a1RUVMjMzBSCt0lJSfj7+3Pjxo06jSrSPcJrjTA1NTWxPj148ID58+czYMAA1q9fL3723XffceHCBe7du8fYsWNp1qyZXFOUhNolf1dXVxo3bkxCQoI40Ny/f1/OM1NJSYkRI0YQGhrKlClTMDc3JyUlhVmzZhEYGMiiRYuAdysJvAnpdyVtvri4OObPn8/o0aPR0dFBV1cXDQ2NejXdJAFaf39/goKCOH/+vOCZenp6smvXrj/kkUrrxcuXL7lw4QKBgYFs2bKFHj16YG5uXq/O4N+JfwOz/zD09fWpqamR28jv3r2Lnp6eSLXb2NjQrVs3du/eTUBAwDvLjhKkhUby9fPw8ODly5fCf09qxx48eDDdu3f/x2rjhoaGTJ8+nTZt2nD58mV+//13lixZwqhRo5g4ceI7X4g3F1/phX4ftG3blmHDhrF582bCw8Np0qQJiYmJHDhwgPbt2wtdnBMnTqChocGKFSsoLCwUZYSKigq0tbXlNoh9+/ZRWFjIqVOnMDIyYvDgwVhYWIiNNzU1lX79+jF69Gi5a5HGdtOmTRQWFvLrr7/K8cek+2zXrh1WVlYkJyeLTsKMjAyioqIAaNCgAdbW1n+6rBkaGkpBQQGlpaUMGDAAAwMDrKysBOH4448/luvUfBtSU1MZM2YMjRs3xsvLiy5duhARESHnZPBmtiY3N5fExETCwsJEC72+vj7m5ubY29vj6OiInZ2daJuXykXS5+jq6mJpacnw4cPrDcqlLKDUpfjkyRNUVFSwtramZ8+ewiNT+lyJV3ThwgUyMzNFaVcSs7106RKnTp2iYcOGH5zhSktLQ0NDg927d+Ps7EyDBg0wMTFBTU3tb+clKSgoMGjQIPr27Su6EBMTE4mNjSU2NlZ0RL4v7t27h4KCAlOnTmXu3LmkpqYSEhJCRUUFYWFhhIeHExMTQ3Z2NufPn6eqqorg4GByc3PJzs7GwcHhnYKn0ruwf/9+MjMzad26NZGRkRgZGb2XbdSfhYKCgihhvQuHDx/G0tKSn3/+WWTs/f39mTx5Mjt37mTFihV/i2zQ25CdnU3Xrl3p2LEjrVq1Yv78+axYsYLu3btjYWFBYmKiEP9OS0sTXci1s9SRkZE0atRIlDkPHDiAgoICHTp0EPtCdXU1ycnJNG/eXFgo1eZEvomcnBwKCwvx9vZm5syZwOtnmZaWxtixY+nVq5dcFkxfX5+tW7dy69Ytrl27RmxsLKmpqSxYsIDhw4cDH3Y4kX731atX3Lx5E2VlZU6fPi00Oe3s7HBycqJHjx6CjyjBzMwMMzMzuWpTSkoKY8eOxdLS8r2epzS2ubm5aGlpYW1tzS+//MKFCxdQU1PDyMgIKysrBg0a9NYx/Cv4NzD7D0LiyFhZWXHv3j2Rmg0KCsLd3V2OcK+rq0t5ebngcbwvAgMD0dXVZdmyZbi5ufHy5UtqamrYu3cvmZmZzJo1C/j7iay1oa2tLTIjI0aM4MCBA2zdupXz588zatQoOnbs+Je7Duv7ztmzZ2NsbCx0kVRVVenRowdTp04VG76lpSWBgYGi86o2ioqKBDG7rKyMwsJCTE1NqaioYPv27dy5c4dGjRqJLJiNjQ3h4eF1PkdaVKZMmSJnH/MmtLS06vXrLCkp4eXLl3VEFt8X0ve3b98ePT09IU2RkpJCamoqWVlZGBgYcPbsWS5cuICuri4ODg7MmTOnjkn81KlT8fLyIiQkRHRm7tq1i8LCQoyMjFizZg0NGzbExsYGBwcHkR0cMWIEPXv2FFYwUVFRxMXFkZiYSHBwsDDuNjMzw9vbm/Hjx2NgYCDutVOnTvz666+EhIRgY2MjCNyKioqoqamJe0xNTeWTTz4hJSVFZBR0dHRQUlKisLAQOzs79u7dKz43NDQUXV1dMeZS1sHR0ZHy8nJevXr1QYFZYmIiVVVVFBQUsH//fgoKCigrKxNlKCljaGNjQ+fOncUz/StQVFQUwZK5uTne3t60atWKsrKy99r8pI199+7dHDp0iOrqajZs2IC3tzdpaWmsXbuWadOmMW/ePKqrqykqKiIxMZETJ07w66+/YmFhQUZGBoqKiiITLWVd35yr0vXk5ORw/vx59uzZI8a8f//+oszk6OiIra0tPj4+f7o54m33WR9qO3lYWVnJdSj7+PjQq1cvTp8+zcyZM/92g+ra15aXl4enpycODg5oa2uzfft2fvvtN+7du0d2djZ6enosW7aM33//XXD2pKaB2u9A9+7dRSfvkydPGDBggFxWWbJp+vLLL6msrOTLL7/k22+/5eeff65jRwQIjpaksA+vn6Wuri5WVlasX78eVVVVunfvTnV1NRUVFWhqatKhQweaNWv2p3ll8DpYLSkpwcTEBF9fX27evAlAXFwcQUFBgjv68OFDdHV16wRmbxtvAwODOhJJfwQ/Pz8cHR3JysoSBvcZGRkkJycTGxsr6Dp/N/4NzP6DkBaJadOm8cknnzB9+nRMTEyIiorio48+kntBysrKKC4ullsw3gVpkqmqqlJUVCQmjLTRdujQgdWrVxMeHk7r1q3/0cCsNho1asSPP/7I559/zg8//MCaNWt4/Pgx06ZNE9YdfxbSafDevXtkZWXRt29fpk6dytSpU4W9kJqaGlpaWmIhHD9+PBMmTOD7778XSvjwOiiLiorCzMwMS0tL1NXVRQYhPT2diIgInj9/ztOnT6msrKRDhw4MHDiQb775hrNnz9Yb6L1pH1MbMpmMK1eusH//fnx9fZkyZQoqKirs3buXly9f8sMPP/ypMbl37x7NmzcXCu61g4yamhqhWyZZYUkddZWVlfV6NGpoaNCtWzc6depEaWkpmZmZxMXFERkZSVxcnGjjr6ysxMrKijVr1giCroGBgXB7kFBZWUlCQgIvX74kJCSE8PBw7t69KyfomJeXJ/z55s2bx9atW7GyssLIyAgDAwMRWLVs2ZLAwECSk5NZunQpzZs3Jzg4mLi4OAoKCtDS0hKbk7QRe3t7s3nzZvGspecvHYI+lAsj2S19/vnnuLu7k5OTQ2VlJUVFRWRmZhITE0N4eDiXLl3i+vXrHDly5IM+X0JtQditW7cSEhIiyo3m5uZMmjTpvW3LJH7Snj17hMn7wYMHadSoEU2aNEEmk3H+/Hnc3d1xdHRET08PXV1dHj16hKamJm3btiUwMFAukP4jftuYMWPo1asXsbGxLFiwAD8/P6ytrUlKSuLJkyecP39eBPvXr1//W7JUf7TGyWQywUF99OgRTZo0ERSIqqoqampq/pJk0PsgNDRUUE/69u3L0KFDWbBgAenp6SgrK2NsbExlZSUGBgZijGvfV3x8vOCpHTlyRGjxBQYGEh0djbGxMfr6+qiqqqKoqIienh7Ozs7MnTuXr7/+midPntCtW7c642JpaUnPnj3Ztm0bBw8eZNiwYaioqJCSkkJ0dDQymYzy8nJkMhkbNmwgNzcXd3d33N3dsbW1xcDAQMgAve9eI63Re/fuJSYmhmXLlglOspKSkuigri1gLfG8pM7k06dP4+/vT4sWLXBychJG6nl5eaSkpIiO//cNzJSUlNDQ0BD+ntJ1VlVViQPuP4F/A7P/Anx8fFi8eDFr166ltLSUZs2aMXToULkSxOPHj9HX13/vE7Y0+bt27cqBAwc4deqUXAk0KyuLrKysf0QMT0J5eTn37t0jMjISDQ0N1NTUyM/PJzs7m9TUVHHCuHLlCuHh4Vy7du1Pfc+bXLQjR45QWFhImzZtxAleQ0NDnLyll/Dly5fMnj2b/Px89u3bJ7oi7e3tefjwIbt27WLChAnipKehoSFO9C1btmTMmDHA69KVtFheuXKFVatWvZd9TO1rf/XqFWvWrCE3N5eCggI6duxIkyZNaNiwIWvWrKF///6C6/a+SElJYf78+Sxfvpy2bduyY8cOzMzMcHNzw9bWFj09PUxMTDAxMZGTJKmoqKCoqOidpSVlZWXBBWrQoAGdOnWiuLhYcL+Sk5NRVlauY99UewEsKytDXV0dR0dHHB0d6d27d73PNSIigsePHzNkyBC8vLyIjo4mNTWV6Oho0tLSKCsro0OHDrRs2VJ05unq6orPffMza2dOxowZw40bN5g2bZowH66urubXX38VGmMfguDgYKysrGjdunWdTJsk21BaWkp5efkfehy+C1KWafPmzQQEBDBx4kRsbW3Jzs7m8uXLfP7556xbt+4POXK1uXbZ2dnMmjULNzc3QWyurKxEW1ub+/fvk5ycTJMmTXB0dMTU1JQrV65QUlLC0qVLhT/l3bt3hR6WpAcoWQDVhhSkS12jgwYNokuXLuTn51NRUUFJSQmZmZnIZLJ/tHRYGwoKCvTr14+HDx8ye/Zsevfuja2tLc+fP+fq1asMHDhQ8Pr+iZK0TCZjwoQJaGpq8v333+Pv709ubi79+/fH3NycnJwcjh49ypAhQ+TWAqlpQEFBQWTsX758yYMHD0SHZFpaGp9//jn29vZCw6+mpgZ/f3+cnZ3p1KkT69ev59q1a3UCM+leBw0aRGRkJOvXr+fKlStoaWnx9OlTdHV1hSCudAh59uwZ586do7q6WlSF7OzsaN26NR999NF7jZ/0O9Kcqs1hg/8LiFRUVLh27RpeXl6iWUTaO4uKinjy5Al37tzB2NgYIyMjVFVVCQ8Pp7S0VBxe3icoq6qq4uDBgxw8eBAvLy9WrlyJhoYGW7Zs4datWxw5cuQfm6v/Bmb/BSgoKDBkyBDc3NzIzs6mSZMmIsWal5fHtm3buHHjhqjNfwg8PT0ZPHgwBw8eJC4ujpYtW6KoqMi+ffuEf9w/BX9/f6ZMmSL3M0nQ1szMDFtbW2HQ/bYuyz+CtCD99ttvlJeX4+7uTnR0NCYmJhQXF4u2+tovjPQSSoa18fHxvHr1ipMnT3Lz5k0hRFhZWSnHZ5o+fTpeXl6MGTNGCDgqKCiI0kZNTQ1Llixh1qxZzJkzh6VLl9KtW7d67WMkSGWIp0+fCqKvv78/hw4dEvPAzMyMBw8e0LJlyw/iAuro6LBt2zbc3d1JS0vj0aNHJCUloa6ujomJCZaWlpiammJubk7Tpk1FCUBVVfW9+T6128Wl0uGbIqK1oaioSFlZGU+ePOHMmTO8ePECdXV1mjVrRp8+fWjUqJFYkKX/6+zsTLNmzSgpKWHgwIFyG+P169eJiYlBTU2NJ0+eYGlpiYODA7t376Zly5Z/aLmipqbG7t27Wb16NXv37uX48eMUFxejrKws53LwvggMDMTR0VG8v7WbICTZhvcht/8RpM988eIFPXr0kJNfGTVqFP379+fAgQO0bdv2vb4rPz8fVVVVcnJysLKywtHRkXv37uHl5UVcXByKiop4enoSFRXFtWvXKCsro6SkRGQqs7KyiIiI4NKlS5w+fRoVFRXMzMywtramWbNmfPrpp+JdBHndp6lTp4ru6doHxb+re/V9IZPJMDMzY9u2bWzdupVz586Rnp6OlZUVY8eOrddC7e/+fgUFBUxNTVFXV8fNzY1t27Zx+/Zt5syZQ1paGkuXLqVBgwY0adJE7uBeWxrC3NxcSALFxcURHR3Nli1biIyMRE9Pj+LiYrKysnBwcBCyGTk5ORgaGlJWVvbW6zM3N2fVqlWcOHECf39/SkpK+Oijj2jatKkwBIfXJuTwmo/18uVLwsPDiYyMFHZoH3/88XsHt0lJScTHxzN8+PA6XEkFBQVUVFSorKxk6tSpTJs2jSlTppCYmCi6V0eMGEG7du1ENj4tLQ2ZTEbr1q3p2bOnmHfvWlOla42KihLuCVLnco8ePejRowc7duzg2rVrf6pZ6H3wb2D2X4KqqqqckKW0AYeEhHDu3Dl69OjBZ5999oefk5eXR35+vtyitnDhQuzt7Tl79iwXL16kpKQEV1dXpk+f/o+eRn18fJgzZw7nzp0TXpyfffYZH3/8MXp6etTU1PxlTSBJHuHatWsEBQVRWFgIvM5iSYrgVlZWmJubY2JigpeXlyhHWFlZMXnyZIqLiykpKSE2NpaAgAAiIiIICgrC29tbLkP59OlTLC0t5Qjyz54947fffmPq1KnY2dnRoEEDvv32W1atWsWXX375VvuYN5GUlISqqiotWrQgPT1dKJtXV1dTXV0tUvQfYgOjo6MjXBOMjY2ZP38+0dHRRERE8OrVKyIjIwkMDARezzdJQ+9DSLn1yWK8rfPwzc43ExMTsahfv36dwMBAvv76a3HNtTux2rdvz44dO0TGQMLFixeJiIgQAa6enh7l5eVERUXx5ZdfMmLECMF1Kyws5N69e3h7e8vxULS1tVmwYAHdunXj6dOnKCgo0K1bNzlj4/fF8OHDcXFxqXO6/ycgdTlLzSG14e3tzalTp+pkLN+E9PwaN25Mhw4dOHjwIE5OTmhqahIeHi42cg8PD1avXi0XaHbu3JlOnToxceJEufvMyMggPDyc4OBgQkJCuHr1qjA7f/N7JdX1f3Kc3gfSXAsODqaiooIpU6Ywc+ZMioqKhBWatNb8U9cqvTdhYWEoKyszd+5cYmNj2bZtG5988gmtWrVCT0+PgICAOqLH0t+GhoZia2uLsbExioqKIsPv4+PDihUruHPnjmgWMTMzw9TUFJlMRkJCApmZmfVSMOB1F+eRI0dYu3YtY8aMYcyYMVRUVJCXl8eDBw+YPXs23bt3Z/LkyUKA18DAgJYtW9ab6X+fsrKCggKRkZGUlZXx+++/k5OTg7u7O40aNcLBwQE9PT2UlJRITU0FwNTUlOzsbFGxkOSKnJyc6N27t9yBWGryeR9Ia8vz588pLi7mxx9/5NGjR5w8eZIePXogk8mwsrLi2bNn/wZm/y9CMnWtXZbz8vJi48aNODo6vlcW49ixY/z+++98++23uLi4CL/GESNG0KNHD1JSUlBUVMTR0fEfE0qUoKamxqhRo/Dx8eHBgwdcu3aNNWvWsG/fPvr27UvPnj1p0KDBH24efwQlJSV27txJZmYmz549Y8mSJcJiJDo6mkePHpGTkwO8Jm9Ksgg1NTVUVlby6tUrioqKsLKy4vPPP6ekpISLFy/i5eUlZ4UjSXvUXphDQ0O5dOkSc+bMAf7P5/TQoUPvtI+pfe3wmnu3b98+Tp06RcuWLTl37hwJCQkkJiZSWFj4wUFCeHg4MpkMGxsbdHV1hVdn7ZJlUVGRMHqWAvm/WqKpT8PsTZw/fx4bGxu2b9+OlZUV2dnZJCQkMG3aNDZs2MDatWuFfhvAt99+y4MHD4DXKuUXLlygVatWeHt7M3nyZEJCQlBXVycxMZH4+HhSU1OFe8PmzZvR1tbG1NSUqqoqwsLC+P7778W1JCYmYmpqKteg8lfQr1+/f5yvKQW/GhoajB49mqlTpzJv3jwGDhxIgwYNyMzM5M6dO7i6ur63GrmysrIggG/evJnc3FxevXrFTz/9hIaGhvj72m4D7u7u3L59m4kTJ1JVVSV06kxNTTE1NX1nFlzaeC9fvsy+fftwcHDAw8NDyNVoamqSlZUl1134T0JRUZFnz56xfPlysrKycHJyok2bNnh7e+Pg4CC6eP/JAFL6bCcnJwoKCoiIiGDkyJEMHjyYNWvWcPjwYUpKSoiJiZFztJCuHyA6OprRo0eLMZPmir6+PvPnz8fc3JyTJ09y7NgxmjZtiqOjI9ra2pw8eRJDQ0M57qv0jNLT01mzZo0oG0r8rVevXrFw4UK2bNnCvHnz2LJlC69evWLcuHF07doVbW1tuT3tQ0rAtTOAqqqqInN78+ZNCgoKRNWlYcOGlJSUoKmpibm5OQoKr51qbty4wblz56isrMTe3h4rKyvc3d1xc3PDwsICQ0NDLCwsPqgjMycnBwUFBRwdHcnIyODp06eUl5cLesLf1aRSH/4NzP6LqL145uTkkJmZiaurq7Ateh/4+/tTXV0t57MpQfKN+09CVVWVJk2a0KRJEyZPnsz169f55Zdf2Lt3L5cuXaJdu3b07dv3g+6xPshkMkxMTITp8fDhw4VCObwOQqKjo4WPIsDZs2dZvXo1hYWFGBoaoqenR9OmTYXYYu2AMSUlRfiVSi9qVVUVSUlJqKioCLmT2hvhu+xjpGuWPqtHjx48e/aM7du3k56eLkjwBw8exNnZWajPv+/GsGfPHkJCQtDV1cXCwgIbGxtsbW2xs7PD2tpaBCNubm5ynZf/ZFAhXbuU2ZJKW4aGhhgZGTFs2DC2bt1Kdna2XOPLqlWrePjwIYWFhRQVFREaGsqRI0fYtm0bysrKWFlZsXHjRnr06CH+RiL3RkVFCecJf39/nJyc5JpMRowYwbBhw5g8ebI4GRcWFqKgoPCnDgz/iSaa2sFvp06dWLFiBQcPHmTFihXIZDKio6NxdHRk3rx5H/S5Tk5ObNy4kfPnzwt+k7e3NyUlJezZs4djx47Rs2dPtLW1yc3NJS8v763OAhKHCV4/7zfHRfrfGzZsEJtbcHAwampqVFZWEhUVhYmJCcePH/8zQ/SnsHz5clRUVBgyZAj3799n8+bNQnLF3Nycli1b0rlz53+0xCqTyejTpw/Xr19n5cqVBAUF0bt3b/z8/Dh79ixFRUWcPHmSVq1a0bdvX/F30rozY8YMOnToINb92nPF3Nyc+fPn8/HHH3PhwgUCAgK4efMm5eXlWFhYsHDhQrm1QHof/P39iY2NZe3ateLngHhOt27dYuTIkbi7u7N3716WLFnC9evXmTdvnqCC/Fk5prCwMFxdXZk1axaGhoYkJCSQkpJCQkICMTExxMXF8eLFC6ysrNDU1MTQ0JB58+aJub9y5Up++eUXNDQ0uHLlCgcPHqS8vJyamhqmTJnCtGnT/jBglK67devW7N69m02bNjFixAiKioqIjY0lPDxcSIn8U/g3MPsfwbFjxzh27BinT5/+oA1CIvGuXr2aRo0a4eTkhIODgyDB/zcgLdLKysp07twZPz8/AgICOHXqFDdu3OD333/n0qVLf0vQaGtry3fffSf8F6W2fW1tbdFhJpPJSExMZNGiRTRu3JhZs2aRmZlJSEgIZ86c4c6dOygpKVFSUiI+Nzk5GR0dHTnD4MLCQuLj40WnrFTmqL0Avc0+Bupu4jNmzMDFxYUjR45gZmbGqlWrsLKy4ptvvpHTufsjyGQyunbtipmZGQkJCaSmpvLixQvRhGBgYIC1tbWwPXJ3d//HhTOl6wLo27cvy5cv5+7du/Tq1UuMQ2ZmZr2G7QYGBvTp00fOdikpKYnk5GSuXLnCsWPHSEtLw97eXpQoJFN0Dw8P8Tmenp54e3vLqckXFxejpqYmF2DcunWLrVu3snv37r9dxuWvoqioSMiLSBmmwYMH4+rqyuPHj4WuVIsWLcS1v2tDLC8vJykpiaCgIIyMjGjfvj3Dhw9n+PDhlJeXo6amRk5ODjExMaxcuZKAgADs7e25f/8+oaGhQtPqTdQnVPom0tPTiYuLY+bMmYwcOZKYmBgyMjJIS0tj3bp1/PDDD/94F2Tt5oeoqCgWLVrEqFGjmDlzJi9evGDu3Lnk5OTg7OzMrl272LZtG1OnTq2jVfhXr6GmpoY7d+4QHBxMVFQU+fn5GBoacu7cOc6cOSN+19zcHGdnZ5GdqV1aVVRUrNe9Av6vGiOTyXBzc8PV1ZXCwkJSUlKorq7GxcWlTmmvtnZXWVmZCMik35OyVrGxscL7WFq/Dhw4QK9evRg9ejSfffbZB3c3S3PH0NCQFi1aiI5pqdOzpqZGrM9bt27l7NmzqKqqirGsrq5GVVWVsrIyHB0dWb58OQ0aNCA3N5eSkhKysrLEmvq+mbymTZsyf/58tmzZQnZ2NlFRUcI2sXnz5u/tEfxn8G9g9j8AabEsKytDW1v7g1LAiYmJmJmZERoayuPHj4WPo729PR4eHnh7e9OwYcO/TD7+ELy5SGtra9O2bVuaNm1KdHS06Nz5O6Cvr09iYiJPnz7Fy8tLrlwrBWWKiopERESgqKjImDFjRLauV69etGnThnHjxgkfwOzsbBwdHUlKSkJZWVmOnCwZ+Urlwbfxv+qzj8nIyKCwsFBk0SorK4mMjMTZ2ZkDBw6QkJCAoqIi1tbWH5y5UVBQkLNZKSkpITExkZiYGKKjo4U0xfXr15HJZLRt25bNmzd/0Hf8GUhzuHfv3ty/f59Zs2axd+9ePDw8yM3N5erVqwwfPhwNDQ0RxCYmJrJz506SkpLo1KkTRkZGGBkZoaKigoqKCjExMTg4OIgNvPYYS16R8FrzqKqqChMTE7kNp6KiAi0tLbm/i4qKIi0trY46/H8bubm5LFu2jKtXr6KoqEhVVRWDBw9m+fLl9erf/RHi4+PZuHEjFy9eRFFREQMDAyZPniw296qqKlatWoWenh6LFi3i5MmT3Lt3j2vXrmFgYMCiRYv+FKdGeh9ycnLQ0tIiJycHbW1tcf1SVujq1asf3In8Z5GVlYWamprwNy0rK8Pd3Z2FCxfyzTff0Lt3b7744gu+//57Nm/ejKurq1xG/q9AKgHv27cPf39/7O3tsbCwoHnz5pSXl1NRUYG6ujpt2rShWbNmcoeo982gv1mKVlBQkDs0vutvevbsyeHDh9m2bRsWFhY4OzujqqpKZGQk2dnZuLi4CFqIoaEhkydPZujQofz4448cOHCAFy9e8Omnn9KmTZsPLgWvXr2aysrKOiVH6bAN4OLiQklJieAB1s7QShJJpqamaGpqCmpK7az5h2TyPv74Y4yMjDh9+jRubm6cP3+eZs2a8c033/yjJfd/A7P/IN4MuKT/nZ+fT2xsrFwa+H0m9KtXr6ipqWH06NG0b9+emJgYEhMThYXFiRMnOHbsGK6urgwfPpzWrVv/V0m3WlpaeHl5/a2f+fnnn5Obm4uVlRU7d+6UC8xqj7W6urroQqsNqVPRxsYGd3d3wSGThH03b96Mv78/rq6uhIeHk56ezrhx4+p8fm28+fO0tDS++eYbbG1tmT9/PvB6k9y6dSsxMTFMnjyZHj16/CXuXVZWFjKZDGNjYzQ1NXF1dRWkXAmpqamEh4cLi52/2/1Bms/x8fE8e/YMPT09fHx8MDAwYMOGDSJTGhYWRk1NDV988QWTJk2Su5bTp09z7tw5TE1N2blzp7in6OhoKioq0NHRoV27dqK8VHs+176XuLg4ALn5kJSUhJ6entzPioqKSEhIQF9f/z+m7fc+qKio4Ntvv+X3339n8eLFNG3alN9//52dO3fi4uLCqFGj5Pg8b4M0rpGRkSxZsoTQ0FBmzJhB165d+f7779myZYvwrfzpp5948uQJn3/+OTY2NgwdOpRBgwZhZWVFRUUFKioqf2qMpL+xsLCgUaNG3Llzh/Hjx4tMZk5ODmVlZeTl5cld8z8B6VokjT+p+13awI2NjSkuLubevXssXbqU6dOnM2HCBB4/fvy3BWYnTpwgJyeHPXv2AK87ZJWVlYVOWIMGDd5rnMPDw6mursbd3V34mm7dupXGjRszZMgQmjZtSnl5Oc+fP8fS0pJGjRrVMeGWUHtvMjQ0ZNmyZXz99dd89dVXDBgwACUlJXbs2EHDhg1p3bq1EHqG189PU1OTZcuWYWlpydatWwkNDWXBggV8/PHHHzQ2Uhf/2yCTyfDy8mLq1KmYmZnVOQRraGiQn59fr2jun4G6ujpdu3ala9euVFVVIZPJ6jVQ/7vxb2D2H8SbQZkUgBUVFZGeni7Kce/biRcZGYmSkhIODg7iPwkVFRXEx8cTGBjI6dOnmTZtGsuWLaN///5/7019IP4uTSAFhdcm6bm5ucyYMQNjY+O3nmBkMhmtWrXCz8+P7777jrKyMtq0aYOuri6nTp2isLCQQYMGyY1NVFQUDx48IDQ0lKdPn3Lu3Dlyc3MZOHCgIDm/7+Zx+PBh7t69y5IlS8TPcnNzhU3W4sWLhR6aiYnJB42RtIkdOXKE4uJiZsyYQU1NjZBD0NXVFR2lFhYWIiskZRL/TkjzeceOHZw4cQIPDw9WrVqFgYEBNTU1dO/enZYtW1JUVFSnZCjd79OnT3F2dmbbtm1oa2sTGhpKeXk5q1evxtfXl99++43IyEj27t2Li4sLDg4OmJqa1lnMU1JSgNdBsZShiYuLQ1tbW67Bo6CggMTExP9IafdDEBkZyaVLl/jss8/45JNPgNcWXZKQ6KhRo97r+Um/s3HjRuH3J1nVjBkzhkmTJomMrb+/P0uWLKFt27Z8/vnnhIeHo62tTceOHZk7d+5fuh+JkD506FAWLlzI2LFjGTBgADY2Nly6dInU1FTGjx8P/Gd4e6ampowaNYrly5ezYMECxo0bh7W1NUePHiUvL0+IiUpuCrUpDX8FaWlp7NmzBx8fHyoqKtDQ0MDAwIBNmzZx5MgRysvLsbe3Z/r06eIgXd94rF+/nps3b6KmpsbEiRPp2rUrffv2FSLPc+bMEVJCioqK/Pjjj+Jv6/u8N3/WrFkzVqxYwa5du9i+fTulpaW0bNmScePGER0dzZUrV0hJSaGsrIysrCzi4+PJzMykpqYGVVVVtLW1iYyMBP7eQFsi+0t7Xe3rlsazrKwMVVXVP/W9tRsgTp48yfPnz7GwsMDd3R1nZ2d0dXWFZNI/WYX6NzD7DyE4OBgtLS1sbGxQVVUVKVh47Y05e/bsDyaZmpmZsWTJEtHBV1VVssHrugAAXWpJREFUJcqIqqqqODs74+zsTIsWLRg+fDi3bt36rwdmf+eiW1paioeHB8XFxQwdOrTe1vbayuQ//PAD3377Lbt37+bw4cPA6w188ODBtG/fXq7TTPI8lMlklJWVUVVVJRwEpCDgfe/l3LlztG/fnj59+oifSVpCixYtoqCggHXr1rFq1SpWrVpVrwL/2yAtPAYGBmhpaaGmpsbixYu5evUqrq6ueHl5CYNtHR0d0Vb/T2x+0mcGBwfTsGFDvvzyS7kFtLq6Gl1dXY4cOYKlpSU9evQQQaP03DQ0NEhJSUFBQQE1NTXB4+jYsSMXLlygurr6veyPXr58CcDu3bu5dOkSdnZ2FBYW1rEtkjh5nTp1+tvH468gKCgIbW1tuTmjrq6Ot7c3gYGBpKamvnfp9cWLFzx69IgJEybQunVr4P+siKTxf/r0KStXrqRFixbMmzePR48eMWTIENEIUF5eztdff/2n70eaGz179kRTU5Ndu3Zx5MgRSkpKqKioYMyYMSJg/E9lLiUvzf379zNixAiqq6uRyWRMnjyZzp07A68PaLm5uXWsyv4snj17xqtXr+jXrx+3b9+mR48ebN++nR07dtCiRQuaN2/OuXPnWLFiBT///HOdBiIJv/76K9ra2rRq1YpNmzbRsGFDioqKuHv3LllZWSgrK+Pv70/Tpk35+uuvxcGjvrFNSEjgxYsXdOzYUe6A06xZM5o1a0ZNTQ3FxcVUV1ezatUqzp07JwJKbW1tVFVVcXBwoFevXkLQ1tnZWVSA/u4DoBQ85ebmkpWVhZGREXp6eqJZS11dXfAlPxRSN+6mTZs4ffo07u7uFBYWcufOHbKzs6msrATgu+++++Bs4Ifg38DsP4StW7cSGRmJtbU1Hh4eIgKXIm+JHwTUEdZ7G5o2bSq69978u9pZlxMnTlBZWUmbNm3+prv570K6N11dXby8vPj111/rdE9VVFTw5MkToXivoaGBtrY2X3/9NcHBwTx58oTc3Fx8fX3p3r17vYuHFCz8lRJjRUWFnNxB7c+uqqqiSZMmuLm5UVxczPbt2xk8eLDYPD8EtUnAY8eOxc7OjoCAAC5evMjevXupqalBR0cHGxsbfvrpp3+EZC2NYWZmJj169JCToqh9EHn+/DkHDhygWbNmQqxXyhL36NGDBQsW8PDhQ6FDJJPJqKysFPpFte2PKioqKC4uJiMjg9jYWMLCwrh06RKOjo7cunWL5ORkQkJCePbsGSkpKeTm5jJr1iysrKxwcHAgMTERZWXl/xi36X2RmppKXl4ee/fupVevXmKjk3ioH7LZPX36lJKSEjw9PcUaIVn0SNZtkyZNokePHly/fl0EcV999RXwmsd548YNpkyZ8pe4oSdPnsTc3JzGjRuzbds2kpOTKSgowMbG5h/xo3wbqqur+f3339HT06Nz5840bdqUlJQUlJWVsba2lhOZfvHiBWZmZnKyM38F2dnZAJw6dQoXFxc6dOjAmTNnMDU1pU2bNpw6dYqYmBiqq6s5cuQIixcvrvMZVVVVDBkyhN9++w19fX00NTXp0aMHioqK2Nvb8/HHH+Pj48OrV69Yv369aIh6G54+fcqxY8fw8vKiuLiYs2fPYmlpiaOjI5aWlhgZGYns0Ndff80XX3xBZWUlioqKWFhYfLD/5F+FtK9duHCBw4cPY2trKyyTYmNjUVRU5MWLF3JeoX8EqWGttracr68vS5YsQVlZmczMTMrLy8W+U1sC6Z/Av4HZfwDV1dXC+iM6Oprr169z//59NDU1MTIywtnZGWtra1EXNzMz+8uO9QoKCmzbto2goCBu3brF8OHD6xU6/f8jpMBsw4YN7Nq1C3jtPyqZRDs5OVFTUyPkBBo0aICHhwdeXl54eHjg5+cnysb/NFRUVBg4cCBbtmzh2bNnQihSV1cXmUxGaGgobm5uTJgwQeig/ZnArHa2UBKZrKqqIi8vj6ysLFJTU4mPjyc/P/8fJa1K4qTPnj0TP3uzNDt58mSGDBnCs2fPREZI+vfOnTvj7e3NwoULCQkJoWHDhqSmpnLq1CmRIWrZsqVc2V76jjftj/T09DA3N8fHx0cIZIaGhgpZjfj4eMzNzRk/fvyfEpf9JzFgwACqqqp4+vQp8+bNo6ysDBMTE+HPd+fOHVq0aIGRkZFcafZNVFVVicPB9u3bOXToEBYWFnh7e2NlZUV1dTXa2tpMmDABeO21amhoKJdB9PDw4OzZswQEBIhM0ociMzOTLVu2kJ6ejqKiothMPTw8KC0tRVFR8YM6kf8KUlJSWL9+PTk5ORgbG+Pq6oqDgwOWlpZUVVVRVVUl5tfEiRP55JNPPrjL8G2wsrJCQUGBxMREZs+eLSQY2rZty5o1a7C3t2fChAlCrmTEiBF1bPmUlZX57LPPKC0t5fr16+Tn56Ours748eMZPHiweL99fX05ePAgx44dk6NRvImWLVvSsGFDzM3NuXjxIleuXBE+l+bm5lhbW2NsbIy1tTVt27atk8Wr3Z1eu+Hqn4aXlxfp6enioFfb+u6bb74RDWc+Pj5/eLh+s2GtRYsWnD9/Hnt7ezFf/5NQkH2ItPi/+Fvw8uVLFixYQEREBI0aNSIxMZGcnBwUFRUxNzenW7dugiT+Z1FTU8O0adOIi4ujbdu2zJgx42/jSfyvICcnB39/f2EUHRkZSUZGBmVlZchkMubOnUtmZiYRERE8e/aMsrIydHR0MDc3x9HRETs7O+zt7WnVqtU/2qafnp4umhR++uknPD09iYyMZNq0aXTr1o2vvvqKlJQUpk6dipaWFgcPHvyPnT7/TtQWEZ0xYwbTp08X5P7ayMzMZMiQIfj4+DBt2jSePn2Kvr6+aBTIzs5m7dq1PHz4EJlMJsRNMzIysLCw4LvvvsPQ0PC9VNklLuebXbL/hP/h343y8nKK/7/27jswyip7+Pg3yaT3RnoHAoTQWwABAalxxcVKk6L07griT8oKlkUXdxUFBbEBKgqiCFJEAVFAgqGGJCSBkN4mvcxkMvP+wTvPJlIEIZkEzucfzTTutOc5c++555SXU1hYSGpqKufPnyc5OZns7GzKy8uBK0u/QUFBLFiw4LrBw4ULF/jiiy/Izs6mpKSEnJwcysrKlMDd0tKSUaNGER4ezpo1awgJCeHVV19VSu7s3LmTpUuXsnLlytta8i0tLeXs2bOkpKSQmJjI5cuXOXfuHCUlJfTr14+1a9c22Of+4sWLnD59mt9//53Tp0+Tnp5OaWkpTk5OjBs3jpkzZ9bLZyQxMZEnn3ySsrIyfvzxR3744QdWrlyJp6cnWq2Wb775BpVKxZw5czh27BhLliy5bkkMo9LSUsaNG0dgYCD//e9/lXFnZ2cza9YsXF1def/992/q+6LT6UhLS+PChQucPn2auLg4MjIyKC0txd7enjfeeIP27dvf1MaThpafn09GRgbnzp3jyJEjnD17lry8PGVT0fX6TqekpPDiiy/i7e1Nq1at6NSpE1ZWVsydO5dOnTqxaNGiOt+thviMyoxZA9Hr9eh0OmXbcVZWFs8995zSdqmyspLXX3+dzz///Lp5BbfC3NycRYsWKdXg70Zubm7KLKBGo0Gj0SiFevPz85WWJnDlF9T333/PyJEjqaysJCUlhd27d5Oens6cOXOYPHlyvY3Ty8uLZcuW8Y9//IMZM2awYMEChg8fzkcffYROpwOuLHEYZ5vg1r/8tctNfPLJJyQmJhIYGEh4eDh+fn6Ym5uj0Wiu2ej7TjHWTRoyZAgjR47krbfewtnZmccffxwLCwvlxFBRUYG9vT06ne6aGwXc3d155ZVXyMzMJDMzEzs7O4KDg9m3b98ttz+qvYT6x8uh4ZZf/gpra2usra1xc3MjLCyMvn37UlxcTFZWFpcvXyY9PZ3s7GysrKxumIjcokWLOktiubm5nD9/XlnSj4mJUbpjwJWl4tqzqmq1mrKystsutOro6EhUVBQ9evSgoqICS0tLpSr9448/DjRcfpkxgfyhhx5SLvviiy9Yt26dMjtys7vjb5Zer1eWL7/77jvmzZtHUlISkZGRxMbGMm7cODw9PZWZbQcHB3799VeeeOKJq8Zh/C5VV1fj6OjImDFjWLZsGe+//z6TJk1SWgqlpaUpKSzXm4M5f/481dXVeHl54ezsrLw2tZubq9VqUlNTlbITjeE7Y1x+NH7HPTw88PDwoH379owaNYrq6mouXryIWq2+4YyXpaUl4eHhxMfHc/LkSf7zn/8oNdwyMzMpKSlh6NChRERE0LJlywZ57hKYNRBzc3Ply3X8+HHs7e2VHJyqqipsbW3p2bMne/fuveHSxK0wroM35pPP7bh48SJbtmyhZ8+e3HfffVhbW5OQkEBxcTFDhw5VugJYWVmRmZlJUFAQo0aNwtfXV6lfpFKpqKmpqddxGgwGOnTowLvvvsvSpUt59tln+fjjj5UWVZWVlWzevJnc3FzlIHqrJyhjHsnmzZv57LPPaNOmDRcuXGD//v2UlJQomxeWLFlCWFhYvX0mjONeuHAhJSUlrFy5kpKSEkaNGqXUUNq/fz8XL17kkUceYevWrVdtFDDOcvn6+rJ37178/f0JDw+vl/ZHTel7YWFhoXTzMO4aBJRdaNdjzJ0xzhoaWygZjz8//fQTr732Gjk5OfTu3ZsRI0Yor3NFRQU//vijknP0V1VVVSkbOszMzJQNLoGBgWRmZiq5bqbk6OiIXq+/Zo28O8H4eJMmTWL//v2kp6fTvHlzunXrxqlTp5R+rr/++isZGRn4+PiQmZmJhYXFVbN3xnOJpaUlNTU1jBw5kuTkZNatW0dCQgIeHh5s376doKAghg4det3nk5eXx//93/8RFxcHXPkx4OnpSUhICK1ataJ169aEh4ffdIvAhnStosbGY4e5uTmWlpa0bNnyTx8nICCA5557joqKCkpLSykpKSEjI0PpOHD+/Hlee+01SktLcXR0/EtlQG6VBGYNqHZ146KiIqqqqgCUJUa9Xq805b4TrlXotKkzfuni4+NZsGCBsizSqlUrXFxc+Omnn5QZGF9fX+WEpVKp0Ov1Sh5f7RNZfb8+xvYpLVu25LPPPmPXrl1s3bqVTz/9FK1WS3FxMdXV1Tz//PNKKY5b/aVurM4dFxdHy5YtWbVqFc2aNVOKqhoMBtRqtdK1oL5nJpycnFi0aBEuLi68/fbbfP7557Ro0YKKigpOnDjBAw88wODBg1m7du0NNwocOXKEM2fOKInj4n+Fk41LSX+WovDHz3ftBt6nT58mOjqaPXv2UFlZiYWFhfJZysvLY/ny5Rw/fpwZM2bc1phXrVqFhYUF999/v9K319zcnDNnzlBYWKjM6tfX57J2/a5//vOf2NjY0KNHD/z9/XFycsLT0xO1Wk1mZma9d01p06YNTz/9NG+//TZhYWFs3rxZCdDWrl3Lf/7zH9q3b49Wq1WW0GrP3p06dQpLS0t8fHyUxt5wJR/Ox8eHXbt2ERsbqyzDGWeLrnWcMzMzY+DAgTzwwAM4OztTVlZGbm4uly5dYu/evWzcuJHKyko8PT159NFHmT17dr2+NrfrejPkf8ZYjNbDw4OysjLat2+PTqejsrKSiooKSkpKyM7OJikp6ar6kPVBArMGZDzoPPnkk3z55ZesXbuWSZMm0aJFC7RaLR999BEODg53rAhrY1r/v1OMB9hDhw6Rk5PD7NmzOXHiBF9//TWTJ0/m/vvvZ/v27fzyyy+MHDlSWcIzFh60s7MzSX6RMTHWzMyMoUOH0rVrV5KSkkhJScHc3Jxu3boRHBz8lw4qtct89O3bl9WrVyszhbVz52pP5zfE8/f19WX58uX069ePPXv2cPHiRaytrZk1axZjxoxBpVL96UaBGTNmXLVR4F53u7k9xhP0gQMHeO+993jooYcwGAxKsGQM3JKTkzlx4gRjx45lypQpf/nf0+l0FBcXc/ToUT7++GMsLS1xd3fHxcWFzMxMunTpUu8nO+PrVVVVRVVVFQcPHmTfvn14eHjg7OyMVqvl9OnTtGnTRslFqs/vyKRJkygvL1dSV2bOnIm/vz/5+fn07t2bnj178s477yizXUbp6emMHz8eOzs7mjdvTqdOnejZsydt27bFxcWFsWPHMnbs2Jseh4eHB9OnT1f+Nlb012q1mJmZcfr0adauXctvv/2mFKa+mVy1pmzKlCmMGDGCkSNH4ujoiKOjI15eXrRo0YL77rvvpuuM3g4JzEzA29ubJUuW8PbbbzN37lzs7OzIyMigqqqKVatW1ftW3LtBQkICTk5OPPnkkyQnJ5OamgpcKU9RU1NDeXm5cgKysLCoU6riTueO3Kza7VE8PT3x9PS8rTINWVlZPPvsszRr1oygoKA6Sw6rVq1i7ty5hIaGKq9DQx9QjUHWgAEDGDBggLKk6ubmplz32GOPMXfuXNasWcO0adOuOhn6+Pjg6+vLgQMHiI6ObhJJ+02BRqMhPz8fDw8PHB0d6+ykM/63R48e/PLLL7f9b6lUKv71r3+Rk5NDVlYWmZmZpKenk5+fj62tLaNGjbrhUuztysjIID09nY4dO2JjY8OSJUuU0ipJSUkUFhZibm7OxIkTefDBB+v982UsnbNw4ULGjx8PoPyAevHFF9m0aRP//ve/CQsLUzZbGMfk7+/PBx98oBS//vrrr1mzZg12dnZ4eXnRqlUr2rVrR3BwMI6OjjRv3vyGVfBrL/0ZV1eMuY3nzp3j3XffJTY2loULF/Lkk08CTWv5/2ZVVVVRXl6OTqfjxIkT9O7d+7rPsyGOPxKYmciQIUNo06YNBw4cIDs7G09PT7p3716nCbO4Wu2ivMZt3QMGDODDDz9Eo9FQVFREWVkZarWaM2fO4Ovri5OTE3q9HhsbGyoqKu5YDt/tMiaY/tUDnaWlJZGRkSQkJHD69Gk++OADJSE2PT2dzMxMHn74YSVfpKEb2xsPYLXrztX++1Y3CtS+r7g9RUVFnDt3TmmLVPvHyrlz54iLi2PQoEF1esXeiu3btwMouTg5OTls3LhRWbJvCMbPyu+//86qVat46qmnGD9+PLa2trRp0+aqY61Op0OlUtX7Z6z2YxsDMmMeoIWFBefOnSMiIoLnnntOKQxb+xhRu37lkSNHePnllykpKaF169ZkZmZy5MgRpb3VhAkTWLhw4XVzSq+19KfT6fjwww9577338PDw4JNPPlEKPd+N37/Tp08zd+5cZRbX0tKSpKQkDh8+jLW1NS4uLjg5OeHq6lqvPyBqk8DMBC5dukReXh5du3Zl3LhxVFdXk5OTo+T/iD83evRotm7dyoQJE3jiiSc4f/48cXFxfPLJJ9jZ2fHpp5+ybds2QkJCaNOmDbGxsWi1Wo4cOULXrl1vuUhnfbjdf9/Dw4NFixYpf6vVai5dusTly5dJTk7m999/55133qGkpARzc3Ol719D++OBvPbMIdzcRoGRI0c27KDvcjU1NXh6eiq77Govzxw8eJB3332XIUOG/KXH3rNnDy+99BLjxo1TLrt06RL79u3j0qVLHDx4kOnTpzN8+PB6/Q4aP1+RkZF06dKFf/3rX5w4cYJFixYpLcG0Wi0qlQpzc3Ol+G59Bh5qtZqvvvoKV1dXwsLC8PPzw8PDo05wtGzZMsrLy29Yb9AYRH722WdUVFSwatUqOnXqRG5uLqWlpSxevBhLS0tlt+vNOnHiBG+88Qbx8fE88sgjPPfcc3WCkbstKIMrfVPHjh1LUlKSUqJn586d7Ny5U8k/dHd3JygoiJEjR95S4dq/SuqYNRDjL5Y9e/awYcMGsrOzefHFF3nggQc4c+YML7zwAn/7299McuJsqtLS0vjXv/5FRkYG58+fx9XVFZ1Ox6uvvkqzZs04efIkMTExJCQkkJubS2VlJdbW1rRs2ZKOHTvSq1cvevfu3aTzJUpLSzl9+jQajYaIiIir6rFVV1eTnZ2tzB526NChUeaIZGZmsmbNGrZt26YEDLU3Crzwwgs33YJI3By1Wq30NTTOhGi1WlasWMGBAwc4dOjQX3rcMWPGUFhYyJo1a5S8xsOHDzNr1iwGDhzIyZMnKSws5JVXXqlTkqG+rVu3jrVr16JSqZg0aRLjxo1r8NqO8fHxzJo1i/z8fDQaDY6OjoSFhREVFUXfvn0JDw+/qVZCxvPJ8OHD8fHxYdWqVcqPGYC1a9fywQcf8Omnn95UO6nExETWr1/Prl276NKlC1OnTqVHjx537Y7+61m0aBEXLlxgyZIlWFlZcfLkSZKSkkhOTiY5OZkpU6b8aV25O0ECswZi/IA/8cQTlJaW4uvri7W1NcuWLcPDw4OJEydSU1PDf//73xvmBAiUvm1OTk5otVpOnTpFXFwc1dXV9OvX77oNqXNycjh+/DhHjx7l1KlT5Ofn8913392xqt4NrbCwkKVLl/LDDz9gbm6utGox/lpuissO+/fvr7NRICoqijFjxvzlJTXxPykpKXzxxRcUFxcTEBBA27ZtCQwMxNbWFjc3N6ysrMjNzWX27NlUV1ezdevWWw7i9Xo9Xbp04e9//3ud2mmHDh1i8uTJfPXVV7i4uPD0009jMBj4+OOP6323be3gIi0tjZdffpnY2Fiio6MZNWpUvdX1ux6tVsvFixfJzs4mLi6O2NhYzp49i06nY/DgwUyfPh0fH5+bCormzZvHuXPn2Lt3b53L33rrLd577z0OHDigLFdfS0JCAtu2beOLL77Az8+PGTNmMHDgQKysrBrlD7j6YnytZ82ahaenJ88991ydvGQj40xlfZOlzAZi/ILFxcUxevRoxo4dy/Dhw5WmqGFhYezcuVPJOxJXM355fvjhB9avX4+/vz9t27alTZs29OnTp057mtp9z4xJrV5eXkRHRxMdHU1FRQV6vf62+mCaklar5ZVXXmHv3r28+OKLdOrUiT179vD+++/TsmVLxowZ06SCshttFBC3r6KiggkTJqDT6QgODubs2bN89tlnqNVqDAYD3t7e7NmzB71ej729vVL/6VZ/t5eXlxMeHk5sbGydy40nuerqavz9/fm///s/nnnmGX7++WelmXhDCAgI4OWXX2bq1Kls2rRJad7erl27BvshY2VlRXh4OOHh4fTu3Zvi4mKSk5PZvXs327Zt4+jRo7z99ts3NdP1xBNP8NRTTzF//nxGjRqFh4cHKSkpbNq0iQ4dOtwwKDNuMqioqKBbt25MnDiR1q1bo9PpqKmpuWZgcrcynp8XL16s5JkZ83VrB2INEZSBBGYNKi8vDzs7O8rKyvD19aVly5YcPnyYkSNHUl1dTU1NjZyIbsD45fHz86Njx44kJiby7bffsnXrViwtLbGxscHT05M5c+b8ae/DxrIB4K9KTEzk+++/Z8KECYwZMwa40iMzMTGRzz77TLmsqfizjQLirzG+fpcvX6agoIBZs2bxwAMPkJqaqhxzDAYDzs7OWFlZ4e7uzsyZM5X8pludMXF0dGTs2LHMnz+flStXsmDBAuB/TdNPnTpFx44dadOmDT4+Phw6dIhHH320Xt9nc3NzqqqqSE5OZufOnezZsweNRkO/fv3IyMhg/PjxLF++nOHDhzf456120eCuXbvy5JNP8tRTT7Fp0yYWL178p8nm3bt3580331RamNna2pKfn0/z5s2VGcsbPaeWLVtSUVHBmTNnmD59Oo6Ojkox4ZYtWxIaGqq0SrsXODg4UFZWhpubm/KDPikpCScnpwbr5QoSmDUod3d3HnroIT7++GOioqJo1aoVP//8M4MGDeLQoUO33bj8XtGlSxe6dOlCWVkZ6enppKSkKLu+gHtiKfjUqVM4ODjUqe1lY2NDx44dOXnyJFlZWU0yJ+t6GwXEX2N8/dzd3WnVqhVnz57lq6++orS0lODgYFq2bEmbNm3w8vIiLy8PT09POnbseNX9b8WwYcM4ffo0GzZsoKamhunTp+Pv788TTzyh5HQVFBTg4OCgBH53OiAyPl5ZWRm//vorn332GUeOHMHJyYn+/fszcOBA+vXrR2FhIXPnzuXZZ5+luLiYUaNG1Wtwdr3HNs7wN2/enDFjxrBlyxY0Gs2fBmZ6vZ6hQ4fSvn17YmNjuXDhAv7+/gwYMEAJpq73XB599FF69eqlNG7PyspSCnYnJyfzyy+/UFJSgkqlYvv27UpnjruN8T3Jzc3lv//9L1u3buXhhx/m1Vdfpaqqim3btik5eA0VuEtg1oDMzc2ZNGkSarWa9evXo9VqycnJUQoCTpw40cQjbFocHBxo1aqVMuWfmppKUlJSg/6yMZWsrCyKior48MMPGTZsGC1atCAgIICqqqpGseNUNA6185R69erFxo0b6d+/P35+fqSnp3Pq1Cl27dpFWVkZtra2+Pr6Eh4eTufOnWnfvj0RERG3fCIyGAw8//zz2Nra8uGHH3Lx4kWmTJnCiy++qIwlISGBjIyMetttazyBrlixgu3btxMcHMzixYsZOnRonWr5np6ebNiwgW+//VbJTa3Pk+8fH7d26oqx9ZKrqyslJSXX7X9qHF9aWhonTpxQjoG1d5pWVFT86XOxsrIiODhY+btVq1bcf//9VFdXo9FoKCkpITU1lbKysru23zL8r1TMrl27+OGHH+jbty95eXkcOXKEqKgo/Pz8+PLLLzl27Bjdu3dvkDFJYNYAan85mjVrxqJFi/j22285cuQIlZWVBAcH89RTTym1YsTVjK9hcXEx6enphIeHX7XeX1FRQUZGxk3tamrq/v73v6PT6Th+/DgLFy6kqqoKT09P8vPzcXV15dChQ/To0aNO3p249xiPO8uXL1cSxHfs2EG/fv0YPHgwY8eOxcbGhsLCQpKTk4mLi+P8+fMcOnSIsrIyOnXqxObNm//Sv/n0008TFBTExx9/zIQJE/D39ycgIABzc3MOHTpEx44duf/++4H660t533330blzZx5++OE6x4vatfSsra155JFHlHy6+vpRo1arycvLU5YuLSwsrvq3cnJyOHTokFJj7UYJ+P/617/Yv3+/Esz5+fnh7e2NRqMhIyODd955509nua4VuFlaWmJpaYmDg4MS7N3NjO/78ePH8fDwYPHixbzwwgucOHGCqKgovL29UalUZGRkNNiYJDBrAMYP/j/+8Q+GDBnCwIEDGT9+vFL1uaF2ejRlNTU1qFQqfv/9d6ZNm4anpyft2rXDz8+PwMBAqquriYmJaZA+Zo1BaGgo8+bNo7y8nMLCQlJTUzl//jzJyclkZ2ezceNGNm7ciK2tLUFBQSxYsKDJ7j4Vf53x2PPWW2+RkJBATEwM+/bt4/Lly7z00ktUVlZiY2PDnj176NatGxqNhuLiYrKzs8nOzr6tz4y9vT0jRoyge/fu/PTTT8TExJCWlobBYGDEiBFMnjyZoKCgO/VUr2n48OHA1ZsY/lhL73bbXN2IMfjZu3cvmzdvVgIeHx8f/Pz8aNasGe7u7mg0GtavX09cXBwLFy687uOZmZlRXl7OgQMHePTRRxk6dCjx8fGkp6eTnp7Ozz//zPPPP1+nBduNHuteVzvw1el0eHh4EBYWpgRixu+E5JjdZbRaLRqNhu++++6alf0botp0U2cMXPv27cvatWs5ePAgmZmZnDt3jl9++YX8/HzatGnD5MmTTTzShmNsneLm5kZYWBh9+/aluLiYrKwsLl++THp6OtnZ2VhZWV13WUTcG7RaLeHh4ezZs4ekpCRWrFhBYGAgOTk5lJaW4uLigrm5Oba2ttja2t6xEhYGgwEfHx9GjRrFqFGjKCkpobKy8qp6e/Xldrtr3AnG43pYWBhdunQhOTmZU6dO8csvvyhN6CsrKykuLsbZ2ZkFCxbw4IMPAldvvqi9jFlTU4OPjw9RUVF06dIFS0tLCgsLGTlyJCqV6p4pdXG7jO/Pgw8+yD/+8Q8+//xzHnnkEWbOnElVVRUHDhzAzc2tQbvySGBWD4xfnsTERN566y3c3NywsbFBpVKRmZlJSkoKKpUKJycnHBwcUKlUEpTdQHx8PFu2bKG8vJyoqCglcVetVlNUVIRWq8XOzg5fX997euax9g6viIgI5fKqqqoGayUiGg/jcSgvL0+ZiUlNTcXe3l7JPXNycmL+/PmMGTOGGTNmKPctKyvDYDDcdkBvXC40/r+Tk1OdQqj1rTHlWnbt2pWuXbsqf2dlZXHx4kVSU1PRarUEBwfTqVOnG77mxvOEvb09gYGBnD59Griy/AhXAnA3Nzd+++03xowZc88ViL1Vxl6hFhYWDBkyhFOnTrFy5Ur8/f3JysrihRdeYNeuXUybNq1BKybcu2exemT88pibm1NTU0NsbCyXLl1Cp9OxadMmdu/ejaenJ97e3nh6ehIcHEz//v3rJGKKK2JiYpg9ezY1NTUEBwezc+dOtm3bxtq1a5UgRNRlMBiUk7LxF7m49xhPOHv37mXLli34+PiQk5ODi4sLa9as4cKFC1RVVaFSqbC2tq6TUvHTTz/x7rvv8sEHH9x2npH86LzCuPPSWIbBx8cHHx8fevbsedOPYfxuBwQEEB0dzTvvvMPq1asZN24cDg4OHDp0iIyMDPr27av8mxKYXZ+xV6jxfVm4cCHR0dHs3LmTlJQUMjMzmTZtGnPmzGnQcUlgVo+aN2/OmjVrAHjhhReU4rLl5eWcOXOG9PR04uLi+Pbbb7Gzs5PA7A9ycnJYvHgxjo6OvP/++7i4uPDDDz+wdOlSVq9ezYIFC+r8GhdX1Ge+jGh6jhw5gp+fH3PnzmXmzJn069eP/v37s2bNGgICAvjxxx+xt7evs/R14cIFsrOzm2TJlcbqWgFSRUUFv//+O46OjrRv3/669zUGzbW/28888wwXL15k9erVbNu2DVdXVxITE4mIiOCBBx647r95rzMGYd9//71SYsnHxwd/f39CQ0MJDg7m4YcfpqamBm9vb5OUX5LArB7pdDr0ej1WVlakpKQQFhbGyJEjr/qyGPOARF0nTpwgPT2dZcuWKUnCI0eO5OjRo/z0009K8UoJQoS4mvE4Y25uTmlpqVJCoV27dgwePJiLFy+yZcsWHB0dsba2Vr5HZWVlXL58GRcXF/lu1RNjcJCfn8+///1vQkJCWLVq1XV3Yb7//vuoVCrCw8MJDQ3Fw8MDW1tbVq1axahRozh27Bh5eXn06tWL0aNHKzl8EphdzfiZTktLo6qqCjs7O9LS0oiJiUGtVqPT6XByciI4OJiIiAi6dOnCgAEDGvQcLYFZPaqd77R48WKlybaRhYUFFhYW9d4rrqk6d+4cHh4eV5UR8fX1JTY2lvT0dPz9/e+pnm5C3CzjCah///7s3buXAwcOAFd+CKrVajQaDdnZ2fj6+tYpqVJSUkJaWtp1e86KO6ewsJCCggKGDh163dsUFBSwc+dOkpOTUalU+Pv7061bN7p27UqLFi1o27YtXbp0UW4vbf1uzjPPPMMjjzwCXDkX6/V6KisrycrKIi0tjYMHD7Jp0yY2bdrE9u3bb6pF1p0igVk9ycnJYf369UyYMAFfX19at2593V8vkgdwfVlZWYwfP5527drRvn17Bg4cSEJCAk5OTkpjawnKhLi+QYMGsWXLFr7//nsMBgPr169n69atlJaWYm1tTXV1dZ3jz+XLl8nKyqJ///4mHPW9ISMjg9zcXOWkf60ZSnd3d3bu3ElOTo6yC33btm1s2bIFuFJo28/Pj6CgIJo1a0bv3r3p169fQz6NJsnMzOyqHGVXV1d8fX1p1qwZO3bswNnZmUmTJjX4jxQJzOpJdnY2Fy9eRKPRkJmZyapVq3BxcaFVq1aEhobi5eWFi4sL9vb2EpRdx8yZM2nfvj1nzpxRdmauX7+e0tJS3N3deeONN4iIiCAgIICQkBCZeRTiGuzs7Fi9ejVvvfUWP//8MzqdjsLCQqytrXF0dKSgoID58+fj5+dHSEgIaWlpqFQqoqKiTD30u1btAMzJyUkJzG50LvDy8sLLywtbW1uOHj1KSEgIjz76KBkZGcTHx/Ptt99SVVWFo6Mj/fr1k5WEm6TX65XcPY1Gw759+3j11VextLTkpZdeYvDgwQ0+JjPDHyvviTvCWJfG29ub06dPs2rVKtLS0tBoNNjZ2dGsWTM8PDzw9fVlyJAh0ifzBnQ6HZWVleTl5XHp0iUSExO5dOkSWVlZlJaWUl1djZ+fH2+88QYODg6mHq4QjYZerycxMRF/f3/Mzc2VpH4nJyciIyOxsrLi7NmzZGZmcuHCBVJTUyktLSU6Opro6GilDIO4s2qXMomNjWXQoEF1Lr+W6upqLC0tmTx5Munp6bz77rsEBwej1WqxsrLipZde4vTp07z++uuEhIRIbcybUHsnclxcHOvXr2f37t1ER0czZ84c/Pz8TFIAXgKzBpSWlkZCQgJnzpzhwoULZGZmUl5ezj/+8Q+TROVNWXl5OXl5eWRlZZGRkYFKpWLEiBGmHpYQjYIxPWLXrl3Mnz+fFStWKPk0BoOBvXv3EhYWVmeJRk7kDcP43hgMBrRaLXq9Hq1Wq6RmXI/x/RkzZgyVlZVs2LABZ2dnJXDYunUrS5cu5aOPPqJLly7yfv4J4/uQnZ3Np59+ytatW/Hw8GDevHkMGDAAMF1XHlnKbADGL0hAQAABAQEMHDhQuU6j0ZhwZE1L7dIY9vb22NvbS4kRIa7BeEJeu3Ytffv2VY451dXVqFQqli5dyqBBg3jxxReV3WbG+0jO651nfE3PnDnDW2+9xalTp3B3d8fW1hZ7e3vs7OwwMzNjxIgRDBky5JqPYXx/Bg4cyBtvvEFubi7Ozs5K4HDq1CnMzMyUY6IEZTem0WjYsGEDX3/9NXq9nokTJzJq1Chl1cWUrRIlMGsAe/fu5YMPPqCiooKAgAAlL8re3p7mzZtLcHGT/nigMRZbBNkWLkRtZmZmVFRUkJKSQq9evXBxccFgMChLkz179iQmJuaa95Xv0p1nDMzWrFnDzz//zNChQwkICKCoqIjMzEyKioqwtrZWgoIbBcfDhg1jx44dTJgwgYcffhhvb2/Onj3L119/zWOPPYaHh0dDPrUmadu2bbz77rtkZWXRr18/ZsyYcVXLJVN2kZGlzHpinCVLTU1l6NChtGrVilatWnH58mUyMzMpLi6msrISf39/9u7da+rhCiHuMiUlJcycOZPCwkK2bt2qzIzp9Xrmz59PbGwsBw8elCWvBmB8jadNm0ZOTg5r1qy5ql+oXq+npqbmpvL61Go1//nPfzh69CgVFRXY2Nhw//33M2fOHMmz/RM5OTkMHjyYqqoqANq3b4+fnx8BAQGEhobi7e2Nh4cHrq6uJussIzNm9Sw7OxsbGxsee+wxnnjiCTIzM9FqtVRXV2NtbS3tcoQQ9cLJyYlp06YxdepUnnjiCebPn094eDg//fQTR44cUfJaja2bRP0xBr6DBw9m0aJFSlBgZJwhu5nZSrVajZOTEy+99BIVFRVkZmbi6OjYYI3hmzoPDw8++eQTUlNTKSws5OzZs1y4cIHDhw9TUlKCSqXC3d2d4OBgnnjiiRvWmKsvMmNWzwoLC5k2bRr29vZ88MEHph6OEOIuZ5ydMZ7sjx8/ztKlS8nKysLV1RW1Wk2PHj1YsGABoaGhklNWz4zvR0FBAStXruSbb77B3d2diIgIgoOD8fHxwcXFBRcXFyIiImjWrNlVj2F8jw4ePMj27dvx9vama9euBAQE4OjoSHp6Ounp6fTr188kLYTuBsbisikpKZw7d44TJ07QsWNH5s2b1+BjkcCsnhi/SMeOHWPLli388MMPDBo0iMmTJxMWFiYHQiHEHXe92lUlJSUcOnSIuLg43N3deeihhyQXqYH8cYfs8OHDcXNz4/Lly+Tn51NQUEBhYSEajYYRI0bw2muvXbW8bPx75MiRZGRkYGlpSWFhITU1Ndjb26PX63F1dWXt2rW0aNFClqdvgfG1akx132Qpsx4YcwXMzc3ZtGkTP/74Izqdjh07dhAXF0efPn1o1aoVzZs3v2FHACGEuBUPPfQQ06ZNY/jw4SQmJuLg4ICnpydOTk5KbTLRsIzH9+bNm+Pn50dwcDCzZs1CrVZjbm6OlZUVZmZmlJSUoNVqgatLlxg3c5w/f57Jkyczd+5ccnNzKSwsJC0tjfnz5zN79mxatGih3F7cmkOHDvHpp5+ybNkyAgMDTToWCczqQe1cgbfeeguA1NRUYmJiOHr0KAcOHGDLli2oVCoOHDiAra2tKYcrhLgLlJWVMXToUMLDw6moqGDlypUUFxcTFBRE8+bNCQwMxMPDA3d3d3x9feW400CMQZazszMDBgxg48aN9O/fn4iIiDq3M74fBoPhmj/W8/LysLe3R61WA1dypZo1a0ZoaCjh4eHExMTw0EMP1f8TussYg9iEhAR+//13kyX81yaB2R2WkJDAyy+/THBwMO3btyciIoLmzZsTFBREUFAQI0eOpKioCJ1Oh62trRwchRB3hIODA1OmTEGlUlFaWkqPHj04ffo08fHx/Pzzz8pt3NzcePDBBxk3bpyJR3xvMJ74582bR1paGsXFxUyfPp1+/frRo0cPWrZsSUBAwFX15P7ImFd24MABMjIy8PX1BaCoqAhzc3MyMzOB6y9ni+vTaDSkp6djZ2fXKHa1SmB2h1lZWeHm5sbhw4f55ptv0Gq1eHh40LFjR/r378+AAQMkOVMIUS+MtZccHR15+umnlcuNXUdSUlK4ePFindIZkkpR/wwGA9OnT+fw4cNUVVVRWlrKmTNn+OWXX6ipqaFZs2Zs3LjxhqUyrK2tGT16NLNnz2b27NlMmTIFNzc3tm/fTmJiInPmzGnAZ3R3MM5mlpaWkpqair+/P2D64FaS/+tBUVERubm55ObmcvHiReLi4vj999/Jzc2lW7duzJgxQ3pjCiHqTXV1NcnJydjY2EgB60ampqaGmpoa8vLySExMJDMzEy8vrzodYa7FGEQcPHiQN954gwsXLgBXArZHH32UZ555Bi8vL0n8vw6NRoNer8fGxkZ5fYyvlVqt5s0338Tb25sZM2YofUlNRQKzBmAwGMjOzubw4cOsXbsWCwsLVq9eTcuWLU09NCHEXcR4olm3bh2ff/45WVlZmJmZ4enpSUBAAG5ubgQFBTFp0qQ/7c0obp/x/cjIyGDr1q2Ul5dz//334+bmhrOzM2ZmZmi1WpycnHBycvrTxzt16pRS/LSsrIyamhoMBoOyrCmu76233iI7O5vIyEgiIyMJCwu7KpWoqqqqUdQWlcCsntTu61hbXFwcTz/9NP3792fx4sVYW1ubYnhCiLtYREQEHTt25PHHH6eoqIjU1FRycnJQq9WUlZXx0Ucf4erqauph3vWM/RZXrVrFp59+Sk1NjRKI+fv7k5+fT25uLs899xyTJk267tJyWVkZr732GkePHsXS0hJra2vc3NxwcHDA3t6eVq1a8dRTT5ngGTYdK1as4McffyQ3NxeAgIAAoqKiiIiIoG3btoSGhmJpaWny2TKQHLN6ca2pZONlbdq0YfTo0Xz55ZdKnocQQtwpRUVFtGrVCh8fHx588EFqamqorq5Gp9NhZWUlx50GZDwPHDp0iHbt2vHmm29SWVnJqVOnKCws5K233mLSpEk88cQTdW5vZAzUTp06xVdffcXw4cNp3bo1GRkZFBYWUlxcTHp6+lW3F1d78cUXef7558nKyiIhIYHNmzezefNmzM3N0ev1mJmZ4eXlRUhICGFhYSxatMhkeWYSmNWDa63vGwMzrVarfHEkD0AIcac5OzszaNAgNmzYwJEjR4iKiqpzgpEcpIZjfN3NzMzQaDTKrlg/Pz/gytLkqVOnqKmpUW5Xm/FvrVaLra0t999/v1KLTqvVUlpaisFgUHYSSlB2fcagNSAgAI1GQ2ZmJr169WLatGmUl5eTnp7Od999x5EjR/Dz8zNp8r+8i3eAcdmyoKCA+Ph4kpOTUavVVFZWKtcZvzBJSUns37+fbt26mWy8Qoi7j/HkvnPnTvbt20dxcTHTpk1jw4YN5OXlXffkL+qXXq+nX79+nD59mkuXLtW5ztHRkYSEhOvml5mZmWEwGLj//vsZMmQIW7duJTU1FbhSAcDd3R0PD49GkRfV2BlnxgB+++03MjMzmTBhAl26dKFPnz6MHj2a6dOn4+XlRa9evUw6Vpkxu4PeeOMNtm/fjo+PDwEBAQQHBxMaGoqnpyd6vZ709HS2bduGSqXi0UcfNfVwhRB3EeMvfCcnJwIDAzE3NyclJYWVK1fy8ccfExoaSlBQEE8//bRSFkDUP3Nzc6Kjo/niiy+YOnUqs2fPJiwsTPmR3qFDB+Day5DGyxYsWMDPP/9MYWEhL7zwAi+++CKtW7c2wbNp2oyvb2FhIZaWlsoGmJqaGlQqFc7Ozuh0OuLj403SvNxIArM7wPgLdNGiRfTp04e4uDjOnz/P4cOH2bZtG9XV1dja2mJjY0NISAjPPvssnTt3NvGohRB3i4qKCuzs7ADo06cPffr0AaC8vJyzZ88SExNDYmIi8fHxaDQaQJY0G4LxNQ4LC+ODDz5g0aJFLFq0CCcnJ2pqaggODmbixInXvb8xkOjatSvm5uZkZ2cTHx/Pww8/jI+PD8HBwbRq1Yp58+ZJ7uBNML6eAwYMYP369ezYsYPAwEBsbGxQqVQcO3aMwsJC2rRpY9Jxyq7MelZWVkZhYSE5OTmYm5vTqVMnUw9JCHEXKSoqYt68ecydO5f27duTmZmJubk5zs7O0lnEhIyzXUeOHMFgMBAZGYmjoyPp6ekkJydTU1NDly5drrmMqdVq0Wg0ODo6KpeVlZVRVlZGeno6KSkpxMXFkZOTg4uLC6+++mpDPrUmz2AwsH79ej7++GPatm1Lhw4dSEhI4Pvvv2fYsGEsWbLEpIXgJTBrYPIrVQhxJ6WmpvLee+8xffp0DAYDM2fOxMnJiXbt2hEREUFQUBAuLi7Y29vj5OQkCeINbMmSJezatQsbGxsCAwMJDw8nPDyc0NBQ3N3dCQ0Nvarg6Q8//MCxY8eYNWvWdfPPKioqlLpbxtlScWu2b9/Otm3bSEhIwNHRkcGDBzNu3Di8vLxMOi4JzBrI9eqaCSHEnaJWq9m0aROxsbEkJiZSUFCAhYUFbm5ueHt7M378eIYNG2bqYd5TLl68SGxsLBcuXCAjI4Ps7GyKi4vJyMggLCyMTZs2XdWf8euvv+a3335j+fLlfPHFF7z//vtERkbSqVMnOnXqRIsWLbC3tzfRM7o7pKWl4ebmpryOxppzYPoJFAnMhBCiCbveSUSv15OWlkZSUhKJiYkkJCTQt29fHn74YZP3ArxXVVZWUlRURFJSEq+88grdu3dn2bJlN7xPQkICX331FWfOnCE1NZXCwkLMzc1xc3MjICCApUuX0qpVq4Z5Ak2Y8TMfExPDe++9R0pKCs7Ozvj7+9OsWTPlOzRo0CC6du1q0rFK8r8QQjRh1/tlr9frCQoKIigoiAEDBtS5ToIy07C1tcXW1hZ7e3u8vLwoKysDrt6RWfvv8PBw/u///g+9Xk9ycjIZGRlkZmaSlpZGcXGxMuNj6lmexs44B/X5559z9uxZhg8fjlar5cKFC0rfUTs7O6Kiokw5TEACMyGEuGv8+uuvHD16FAsLC6ysrDAYDEopAC8vL6Kjo2X3XgMwzs7s2rWLhIQE+vXrR9u2bZVWP9nZ2Vy6dEkpW/LHwMz4/zU1NXz33XdcvnyZTp060atXL1q0aAFc2SBgYWFRp4ituD7jMmVNTQ1WVla8+OKLda4vKCiguLjY5PllIIGZEELcFdRqNQsWLKCgoAAfHx/KysrQ6/U4ODhgYWFBYGAgf//73009zHuCMVgqKCjgyy+/5JNPPsHGxgYnJye8vLzIzs5Go9HQr18/4Oqgyjj7df78eRYvXkxoaCilpaX06tVLCeIkwP5rnn32WcaPH897773HhAkTlNfR3d0dd3d3E4/uCgnMhBCiCTOexBMTE8nPz2fatGnMmTMHgKqqKjIyMlCr1ZIsbgJjx46lR48enDx5kqKiInJzcykpKcHd3Z2BAwdy3333AVcvLRvf06SkJPz8/Jg3bx4BAQGAzIzdjry8PJYsWUJOTg5vv/02VlZWREdH4+npaeqh1SGBmRBCNGHGE3VQUBAdOnRAp9MBV5bHbGxsCAsLIywszJRDvGfk5uYSExNTZ+drUVERarWayZMnKz0zra2tb/g4xvfUz88POzs7XF1dCQ0NrXOduHU1NTWEhIRgbm5OamoqK1euZMuWLbRs2RIXFxd69uzJ4MGDTT1MCcyEEKIpMy5tGWfGtm7dSkBAAK1bt64zE+Pm5kazZs2kjlk9ycvLY9myZcTHx9OtWzc8PDxQq9V8+umn7N27l88//5xZs2Ypy8k3StY3Xu7i4kJVVRXr169n4cKFuLm5YWNjI8HZX+Tt7c2CBQtQq9VkZWWRmJjImTNnuHz5Mjk5OURGRpp6iICUyxBCiCbNGJg99thjFBQU4OzsTEZGBqWlpQBYW1vj6upKmzZteOGFF/D19TXxiO9On332Gf/+97+ZPn260mYpOzubRYsWkZycjIuLC4mJicyfP59nnnnmusGVWq3G1dUVMzMz/va3v5GYmAhAREQEERERBAcH4+fnR/PmzesUpxV/rqysjPj4eEJCQurkk+n1empqajAzM1M2CZiS6UcghBDiLzPOgFlZWVFdXc3bb7+NSqWioqKCiooKsrOzSU5OJicn56pCpuLO+fXXX2nWrBn333+/cplerycjI4MRI0Ywb948pkyZwn//+18iIyOvWZYhOzub119/nalTp9KiRQs2btxISkoK586d49ixYxw7doxt27ah0+lo3bo1X3/9dUM+xSbLODv55ptv8t133+Hk5ETLli1p3rw5bm5uXL58maSkJF577TV8fHxMPVwJzIQQ4m7wyiuv8OyzzxITE8NDDz2kXB4REXFVHTNx5/n6+nL06FGlJIZOp8PFxYXKykosLS0xMzNj+fLlREdH8+2339K1a9erKs3/9ttv7Ny5k6FDh9KiRQucnJzo0KEDHTp0YPTo0cq/lZGRQVZWVp37iuszMzOjoqKCrVu30rt3b8LDwzl9+jS7d+9GrVZTWlrK+PHjG82uTEk2EEKIJkqv1wPwyy+/MHnyZC5cuMDixYv58ccfqaioqHPbmpoaUwzxnvHII48AsHz5cuBK3Sw7OzsMBgMXLlxAo9Hg5eVFjx49OHr0KMXFxcp9jRlF58+fp1mzZnh7ewNX3l+9Xo9Op0On0ynvoZ+fH126dJGg7CYYX9vU1FSqqqro3r07s2bNYt26dezZs4fdu3fj5uZGREREoylBIoGZEEI0UcZlTHd3d8LCwmjdujX+/v7MmjWL7t27Ex0dzcSJEzl06JBU+69nLVq04Pnnn+fgwYPMnj2bgoICAEaOHIler8fa2hqtVouXl5dSMsPIGDycOXOGwMDAOoVn4Uo5DZVKpbyH0nv55tVuEO/s7ExKSkqd6ysqKmjWrBlHjhwxxfCuSZYyhRCiiQsPD+fll1+msrISa2tr1Go1x48f5+TJk5SVlSnLa9Ijs34YZ65GjhyJVqvl1VdfJTc3l0mTJvHUU08p5TF0Op0SfMH/Nm4YA+xLly4RFBREVlYWLi4u101El4Ds1uj1etq0aUPv3r3ZsmULXbt2pU+fPjg4OHDp0iXUajVubm6mHqZCdmUKIcRdoLi4mAsXLqBSqQgMDMTNzY2Kigql+r+oH7WXE43/f+jQId5//31SUlJo0aIFrVu3xsbGht9++03ZmTlq1Kg6gbJGo6F9+/bY2Ngol9na2hIYGEhISAgtWrQgJCQEV1dX2rVrZ7Ln25RlZmYyb948kpKS6Nu3L66urvzwww9YWFjw73//m44dO5p6iIAEZkII0aTV1NTw+eefs3HjRkpLSzE3N8fOzo777ruP5557rtHkzdzNfv31V8LCwur0WUxLS2P37t38+OOPxMfHYzAYCAkJ4fHHH2fEiBHY2NjUeYyzZ8/yyCOP8NhjjxEaGkpxcTElJSVKza3MzEzUajU6nY7IyEi+/PLLhn6aTUpGRgYGgwEnJydsbW2VWeO0tDS++eYbjhw5QlZWFmFhYcyaNYvIyMhGMxMpgZkQQjRBxtmZ+Ph4Hn30UVq3bs1jjz2GXq8nPj6ebdu20b59e1avXo2jo6Oph3tXmzhxIg4ODrzyyis4ODhcc8k4JyeHmpqaq+rIGd/HzZs38+abb7JhwwYiIyPrJP3r9XqqqqooKCggOzsbMzMz+vTpc1Xzc3FFeno6I0eOxM3NTZltbNGiBQEBAQQHB+Ps7GzqId6Q5JgJIUQTpNfrsbCw4MyZM6hUKubNm1enNlaXLl34xz/+wQ8//MDDDz9swpHe/caMGcPcuXN58803Wbx4sRKU6fV6DAYDFhYWymxadXW1MnsD/wvMjh07hoeHhxI0GBuVG2c8HRwc8PDwIDw8XLmvBGXX5unpydKlSzl58iTnz5/nq6++orCwEHNzc1xdXQkLC1MK9kZGRip9SBsLCcyEEKIJMp6UjUtiubm5da738/PDyclJ2YUmif/1p3///jz77LO8+uqrxMbGMnHiRKKioq5ZF8vS0pKKigq+//57vvrqKz777DPgyq7OXr16NYoCp02dtbU1w4YNU3qWajQacnJySEpK4syZM5w+fZpdu3bxySefUF1dzcSJE1mwYIGJR/0/spQphBBNmE6nY+zYseTk5DB79mw6d+5MQEAA//nPf1i/fj1vvvkmDzzwgARmDeD48eO88cYbXLp0iZYtW3LfffcRGRmJp6cncGU5Mz09nZ9//plffvmFZ555hunTp6PX6ykrK8PBwUFmwRqIWq3m0qVL5OXlERwcXGcm0tQkMBNCiCbu0qVLvPbaayQmJuLm5kZ+fj7Z2dlMmjSJadOmya7MBqRWq/npp5/4/vvvOXfuHIWFhUodMktLSywsLPD19eWpp55ixIgRph7uPcFgMKDRaIiLi6OwsBBvb29CQ0OxtbU19dCuSQIzIYS4C+j1eg4dOsSxY8fQ6/X07t2brl27XrX7T9x5VVVVV73OOp2OnJwccnNzKSgoQKvVUl1djbe3N926dWs0OwDvBdu3b+fVV1+lrKwMV1dXXF1d6dSpE7Nnz240bZhqk8BMCCGaMJ1Ox7Fjx8jMzKRFixa0bdv2uoVJxZ2n1Wp5++23GT16NN7e3spOycLCQtRqNc2aNbtqV6y0Uqp/xtf48uXLDB06lHbt2jF//nzy8vI4c+YM33zzDS4uLmzZsqXRzSjLt1cIIZqoX3/9lTfffJOkpCTs7OzQaDR06dKFhQsXEhISInll9cxgMLBjxw7WrVvHoEGD8Pb2xtzcnISEBN544w2lzc/gwYNZvnw5NjY2mJmZSVDWAIyBWUJCAubm5owfP56uXbsCMGzYMHr37s3kyZPZtGkTU6ZMMfFo65LATAghmhDjCWfHjh3861//Ijw8nFdffRV7e3vOnTvHunXrmD9/Pv/973+V1j+ifqjVanbv3k2bNm2IjIwEIDs7m5deeokTJ04wadIkVCoVH3zwAY6Ojixbtsy0A76HGINfGxsbrKysUKvVda739fXFy8uL9PR0UwzvhiQwE0KIJsTMzIxz586xZMkSoqOjmTNnDh4eHgDcd999tG3blsmTJ7Nv3z4mTZpk4tHe3SoqKsjIyKBTp07KZUePHuXEiRPMnDmTmTNnAleWm7/55htmzZrVKHOa7lYGg4GePXvSvXt3XnvtNaqqqujduzdOTk58/fXXFBYW1nnvGgvZlyuEEE1ITU0Nr7zyCgEBASxduhQPDw8MBgN6vZ7q6mp69+5NeHg4v/76K5WVlaYe7l3LYDAQEBCAtbU1Op0OY7r2r7/+iqenJ3369FFu27x5c3Q6HbGxscp9Rf0yLhlbWFiwcuVKhg8fzgcffMCMGTMYO3YsGzZsYMSIEfTr18/UQ72KzJgJIUQTYTAY2LZtG+fOnWPNmjWoVCp0Op2SR2ZpaYlGoyEoKIgLFy402nIAdwPjUlmvXr3Ytm0bFy9exN/fn1OnTtGmTRv8/f2V21pbW6PRaJT3SZL/649Wq+W3334jMDAQZ2dnbG1tcXBwYPHixZw+fZrffvuNwsJCunbtyuDBgxtl3TgJzIQQopEznsiPHj3Ku+++S8+ePZX2S8YdmMYTfUVFBaWlpVhbWwNS8b++jRs3jr179zJ69Gjc3d1JTU1l1qxZuLq6KrfJy8tDo9EQEhICIEFZPUpLS2P58uUYDAZCQ0Np06YN7du3p02bNnTv3p3u3bubeoh/SgIzIYRoIs6fP09WVhaWlpYsXLgQd3d3/Pz88PHxwdPTk9DQUJKSkkhISKBDhw6ABAH1rVmzZrz55pusWLGC3NxcpkyZwrBhw5TXXavVsmvXLqWBNsh7Up8CAwNZtmwZhw8fJiEhgQ0bNlBVVYWjoyPe3t6EhYURFBREcHAwPXv2VHqYNiYSmAkhRCNnPJEPGDAArVZLbGwsZ8+eRa1Wo9frsba2xtHREV9fX7Kzs8nPz8fMzAy1Wo2bm5uJR3/3i4iI4LPPPqOwsBA7OztleSwzM5O5c+dy/vx5nn32WUCWMeubpaUlUVFRyozySy+9xPfff8/IkSOprKwkJSWF3bt3k56ezpw5c5g8ebKJR3w1KTArhBBNVGVlJZcuXSIhIYG4uDjOnj1LcnIyxcXFWFhY8M0339C8eXMJBuqZsaisUXV1NZaWlvz++++sWrWKgQMHMmbMGCn820D0ej06nQ4rKyumTp1KUVERq1atwtfXF61WC1xJAaipqcHS0tLEo72aBGZCCNFEGAwGampqMDMzw9zc/LrBVn5+PhcvXqRDhw6N8sTT1BkDsU8//ZTMzExCQ0Np2bIlvr6+SsNyo+rqaszMzFCpVBIgm8DMmTPJzc3lo48+ws7OztTDuSkSvgshRBNhPMHXZiyVYWRhYYGHh4dS20zcecbZsYKCAvbu3UtBQQEajQZnZ2datWrFfffdR9++fQkKCqoTGEtQ1jCMgbNGo8HW1pbi4mLs7OyaTGAsM2ZCCHEXaionoaZOrVajVqtJTU3l3LlzHD9+nISEBFxdXRk3bhyjR4829RDvWTqdjpdeeoljx46xZ8+eJrNDWWbMhBDiLiRBWcNwc3PDzc2N5s2b06dPHx5//HFOnTrFli1bWLFiBXFxcbz88sumHuZdzfgjJD4+Xqkn5+vri5OTE3q9HhsbGyoqKprMUqbMmAkhhBD1YPXq1Xz44YesXr1a2SUo7jxjYPb666+zefNm7O3tCQkJoU2bNhw+fBitVsvzzz9P165dcXBwaJRFZWuTwEwIIYT4C661XGwwGNDpdFhaWpKWlsbMmTPp168f8+bNazJLaU2VVqslPj6ekydPEhMTQ0JCArm5uVRWVmJtbU3Lli3p2LEjvXr1onfv3o32vZClTCGEEOIv+GNQVnsThvH6iooKaVzeQKysrGjXrh3t2rVj3LhxyuU5OTkcP36co0ePcuTIEXbs2MF3333XaN8XCcyEEEKIW3Tq1ClUKhWenp64u7tjYWGhLJEZ/7t//37Ky8vp1KlTnctF/am9S9lYVsbLy4vo6Giio6OpqKhAr9fj4OBg4pFenwRmQgghxC0oKyvj9ddfJy8vDw8PD7y9vfH19cXb2xtXV1dsbW05e/Ys69atY/jw4YSHhwOyIaMhmJmZ3XCJsilsAJAcMyGEEOIWVFZWsmfPHs6cOUNycjJZWVmUlZUpdeaKi4tRqVT06dOHFStWYGtra+ohiyZEAjMhhBDiNmVnZ3Pp0iWys7NxcHCgbdu2eHt7m3pYogmSwEwIIYS4RTU1NcD/8piEuFPk0ySEEELcIgsLCyXh3zi/ERcXx+eff05hYaGJRyeaMgnMhBBCiNtgTOo/evQo//znP6murjbxiERTJoGZEEIIcZt0Oh05OTk4OzvTrFkzUw9HNGESmAkhhBC3qbS0VGleDv/LQRPiVklgJoQQQtwmrVaLjY0NXbt2BUD21Ym/SnZlCiGEELfI2Cezdv/LxMREbGxsCAwMvGYfTSFuhlT+F0IIIW6RmZkZer2elStXUlRURO/evenevTuOjo51grWamhopqSFuicyYCSGEEH/B0qVL+eabb3BzcyM/Px9fX1+6d+9OZGQkERERtG7d2tRDFE2QBGZCCCHETTIuUaakpBAdHc20adOYOHEiR44c4dtvv2Xv3r3KbT08PBgyZAhjx44lKCjIhKMWTYksZQohhBA3qXZgZm5uTmBgIPb29gwcOJCoqCicnZ3JyMhg6tSpfP/992zbto3CwkLpmSlumix6CyGEEDfJmNBvZ2eHtbW1UuW/oqICe3t7Hn74YU6dOkVcXBxLly7lqaeeYv/+/fz000+mHLZoQiQwE0IIIW6SMTDr1KkTbdu25cMPPyQ2NhY7OzsAMjIy0Ov1WFlZAdCtWzcsLCxQq9UmG7NoWmQpUwghhLhFNjY2PPfcc8yaNYvx48fTsWNHAgIC2LdvHyEhIURFRQGQl5dHVVWV5JiJmyaBmRBCCPEXtG3blh07drBjxw5iYmLIysqif//+zJ49G29vbwAOHjxITU0NrVq1MvFoRVMhgZkQQghxCzQaDWfOnCE2NhZbW1ucnJwYMmQIrq6uhIaG4uDgAFzpnxkREYGvry+enp4mHrVoKqRchhBCCHETjIVjv//+e1544QWqq6uxsbHBysoKR0dHAKqrqxk5ciQzZsxAr9crBWZVKpkHETdHPilCCCHELThx4gRWVlZ89tlnNG/enFOnTpGSkkJubi56vV7JLzMzM8PS0tLEoxVNjQRmQgghxE0wtlkaMGAAe/bsIScnh1atWtG5c2c6d+581e2lV6b4K6RchhBCCHELampqsLOzY8mSJZw9e9bUwxF3GckxE0IIIW5SWVkZ06ZNIyMjg6ysLJycnBg2bBhdu3bF398ff39/3NzcTD1M0YRJYCaEEELcJI1Gw++//05KSgpZWVmcP3+erKws9Ho9KpWKqKgo/u///s/UwxRNmARmQgghxDXU7otpb2+Pl5fXVbcpLCzk8uXLJCUlUVhYSEREBFFRUej1eszNJVtI3DoJzIQQQohrMAZm06dPx8rKijfffJMjR45QUlJCREQEAQEBph6iuAvJrkwhhBDiGoy7KmfPno2lpSVmZmb89NNPfPXVV1haWuLt7U1wcDCBgYEEBQXRsmVL2rZtq+zeFOKvkBkzIYQQ4iap1WpOnTpFXFwcKSkpZGZmUlpaSnl5OV5eXqxbt04pNivEXyGBmRBCCHETKisrSU1NVfpe6nQ6CgoKyMnJITc3F5VKRb9+/Uw7SNHkSWAmhBBC3IAxkT8mJoYlS5bwwAMPMGXKFOzs7Ew9NHEXki0jQgghxA0Yd1f6+/vTuXNn3n//fcaPH8/58+eV21RXVyPzHOJOkBkzIYQQ4hZs3LiRNWvWUFxczIQJE5gyZQoODg6mHpa4S0hgJoQQQtwEnU6HSnWlmEFubi5vv/02hw8fpnv37jz55JO0a9dO+mOK2yZLmUIIIcRNMAZlmZmZXL58maqqKrKysti+fTvz5s1j586dym1lzkP8VTJjJoQQQlyD8fRoZmaGRqPh2LFjHDp0iN27d5Ofn4+trS33338/ERERHD16lJ9//pmoqChmzJhBly5dTDx60VRJYCaEEEL8iX379rFo0SL0ej3t27cnOjqa7t274+TkhJOTEwAffvgh69evp7i4mKeffpq5c+eadtCiSZLATAghhPiD+Ph4VCoVQUFBWFpaUl5eTkxMDJGRkbi5udW5rVarxcrKCriSe7Zr1y6aNWvGsGHDTDF00cRJYCaEEEL8wYIFCzh48CCOjo74+PgQGRlJ27Zt8fb2xs/P75oNzY29Nf/4/0LcCgnMhBBCiD84cuQIZ86cIT09nYyMDLKysigvL8fMzAwHBwe8vb0JCQmhefPmtG7dmrZt2yr1zoS4HRKYCSGEEDdQVFREbm4uly9fJjU1leTkZC5evEhubi5arZZ27drxzjvvmHqY4i6hMvUAhBBCiMZGr9djMBiwsLDAwcEBBwcHWrZsqVyv1WrJyMggKSkJjUYDyPKluDNkxkwIIYS4gY8++ojY2FgWLFiAr68vBoNBli1FvZFPlhBCCPH/GecqMjMzycvLA+DUqVMkJSXh4OCAmZkZ5ubmGAwGdDodWq0WvV5vyiGLu4wsZQohhBD/n3Ep8v333+fAgQM4OjqSk5ODo6MjX3/9NV27diUwMBBHR0elE4AQd5IsZQohhBB/sHfvXk6cOEFWVhaHDh3Czs4Og8FASUkJNTU1ODo6EhAQQFRUFHPmzFHqmAlxuyQwE0IIIa4jPj6eRx99lClTphAVFUVeXh5qtZrs7GwuXryIjY0Nr7/+uqmHKe4iMg8rhBBC/EFNTQ0WFhbk5eXRokULhgwZQvPmzZXrq6urqayslF2Y4o6TGTMhhBDiOgwGA9XV1bJUKRqMzJgJIYQQf2CcMXvnnXdISkoiMjKSNm3aEBoaes12TELcKRKYCSGEEH9gYWEBgJubG9nZ2Zw+fRqDwYBKpcLR0RE/Pz9CQkJ4+umncXJyMvFoxd1EAjMhhBDiOh555BF69+5Neno6qampZGRkkJ2dzf79+ykqKsLGxsbUQxR3GQnMhBBCiOuwsrIiMDCQwMBAevbsCYBarSYrK4vAwEDJPRN3nFT+F0IIIa5Bq9Ve93IzMzNKSkqAK/loQtwpEpgJIYQQtRgDrdWrV9O1a1fmzZvH5s2biYmJoaysjDNnzpCQkIC/vz/wvzZOQtwJspQphBBC1GJM/H/wwQepqKggNjaW2NhYSkpK0Gg01NTU0LFjRx566CEAaWgu7iipYyaEEELUotPp0Gg02NvbU11djVarJS8vj9zcXLRaLXZ2dvj6+uLt7W3qoYq7kMyYCSGEEP9fVlYWn3zyCTt27KC8vBx/f386d+7M8OHD6dy5szKbJkR9kRkzIYQQAsjJyWHFihXs27ePPn360KpVK7Kysjhx4gTl5eU8+eSTzJ49GzMzM2nFJOqNzJgJIYS4p+n1eszNzdm3bx+HDx9myZIljBo1Cq1Wi0aj4dKlS3z55ZesXbuW/Px8VqxYgcFgkOBM1AsJzIQQQgjgp59+IiwsTKlXZmVlhZWVFZGRkURGRtKsWTNWr15Nly5dGDFihARnol7IVhIhhBD3NGNwdfHiRYKCgvD09KxzvbF8xsyZM2nVqhXfffcdZWVlEpSJeiGBmRBCiHuamZkZ1dXV2NraUlZWhr29fZ3rLSwslFpl7dq1Iz4+Hp1OZ4qhinuABGZCCCHueWZmZvTo0YOYmBhKS0uveb2xE0BVVRUuLi4NPEJxr5DATAghxD1PpVIxaNAgNBoNr732mnK5Xq9XZsdycnI4efIk4eHhgLRiEvVDAjMhhBAC6Nq1K1OnTmXr1q0sXLiQrKwszM3NUalUaDQaNm/ezMWLF/nb3/5m6qGKu5jUMRNCCCFq+c9//sP69etxdnamc+fOhIeHc+TIEWJiYpg0aRJz5szByspKdmWKeiGBmRBCCPEH8fHxfPXVV8TExFBYWIidnR0TJkzgwQcfxNbW1tTDE3cxCcyEEEKIa6ioqKCgoIDq6mpCQ0NNPRxxj5DATAghhPgTsmwpGook/wshhBDXYZy7kKBMNBQJzIQQQojrkIBMNDQJzIQQQgghGgkJzIQQQgghGgkJzIQQQgghGgkJzIQQQgghGgkJzIQQQgghGgkJzIQQQgghGgkJzIQQQgghGgkJzIQQQgghGgkJzIQQQgghGgkJzIQQogElJyfTs2dPzp8/b+qhCCEaIQnMhBCiAeXn51NQUEB8fLyphyKEaIQkMBNC3BOqq6t56aWX6NSpE/369WPFihUUFhYCVxpVf/jhh/Tv35/27dszffp0SkpKlPt+++23REdHo9frlcsuXrxInz59SEtLA+Cf//wnL7/8Mvn5+UyfPp0OHTowevRoioqKAHjllVfo0KEDc+fOBeDll18mIiKCfv36UVFRQXp6Or179yYtLY3du3fz2GOP0aFDB15++WXOnj1L9+7dSUhIuOp5vfvuu/z973+vp1dNCNHQJDATQtwTli9fzqZNmwgKCsLNzY1PP/2U5cuXA/D222/z2muvYW5uTlhYGPv372fZsmXKfY8fP05ycjI1NTXKZQkJCeTk5JCTkwPAuXPn+O233xg9ejSHDh0iPDycmJgYNm7cCECvXr0YNGgQLVu2BMDR0ZGoqCjuu+8+bG1tycjIIC8vj7lz5zJnzhzy8/Px9/fnyy+/xNbWlpKSkjpjAlCr1axbtw4LC4t6fOWEEA1JZeoBCCFEfTt58iRffPEF0dHR/Pvf/wbg8OHD6PV6CgoKWLduHQMHDuStt97CwsKCRYsW8e2331JUVISLiwt5eXl4eXlhaWmpPKZxRs3e3l65LD4+HhsbGzZt2kT79u0ZNGgQZ8+eBaBv37707duXixcvMmTIEJ566inGjx9/1VjPnj3L3LlzmTJlCu+88w6rV68mICCAv/3tb2zfvp19+/bxwAMPALB582YqKioYO3Zsfb10QogGJjNmQoi73ocffoilpSXPP/+8clnv3r3p06cP27dvR6vV8uyzzyozT3/729/Q6XTExsYCUFlZibu7e53H1Gq1ANjZ2dX5+5lnnqF9+/YAeHp6UlxcXOd+VlZWdW7/R4MGDWLatGnK7F1wcDBWVlZMnToVc3NzVq9ejcFgoLq6ms8//xxPT0+GDh16W6+PEKLxkMBMCHFX0+v1/Pzzz/Tv3x9PT8+rrk9MTMTHx4fQ0FDlsmbNmgGQl5cH/C+Yqs24rGltbQ1AeXk5VlZWPPXUU8ptzM3N6yx/1r799QKz2vliw4YNY8+ePQCEhIQwbNgw4uPjOXjwIPv37ycvL48nn3yyzkyeEKJpk8BMCHFXKygooLy8nMjIyGten5eXh4uLyzWvMwZkdnZ2aDSaOtcZDIY6f5eWlhIVFYWjo6NymYWFRZ0NA7Uf84+PV/s+1zN16lTMzMz48MMP+fzzz7GysuKJJ5647u2FEE2PBGZCiLuacTaptLT0mtc7OTmRlZVVJ4BKTEwEwN/fH7iyJGncwXk95eXl+Pj41LnM3t4etVpd57I/mzG7kRYtWjBo0CCOHj3K0aNHiY6OvmqJVQjRtElgJoS4q7m4uNCiRQu2bNlCamqqcvm+ffv46KOP6NatG0VFRWzZsgW4ktT/7rvv4uPjQ4cOHQDw9fWloKCgTnBnXKI0/len0yn5Zkaurq5kZWXVCcLMzMyAK+U7/orp06djZmaGwWBg3Lhxf+kxhBCNl+zKFELc9Z577jmmTp1KdHQ0kZGRFBcXk5SURGRkJJ988gkfffQR//znP9m+fTuXL1+moKCAl156CZXqyiGye/fuGAwGHnroIYKCgsjKyuLSpUvA/5YknZyclJplRj4+Puj1erKysggKCgL+N1Nmbv7Xfhf7+/tjY2ND27Ztad269V96DCFE4yUzZkKIu17fvn3ZsGEDERERnD17lvLycp5++mnWr1+PnZ0dH330Effddx9xcXFYW1vz4osv8vjjjyv3j4iIYMmSJej1ek6cOIG5uTkjRozA09MTNzc3ADp16lRnAwFA586d8fLywtnZWbnM1taWkJAQunTpUue2vr6+eHp6Ksun1/PNN99QWVnJ6NGjb/dlEUI0QmaGP2awCiGEaLQeeughcnNzOXTokOzGFOIuJDNmQgjRRMTHxxMfH8+DDz4oQZkQdykJzIQQoonYv38/AEOGDDHxSIQQ9UUCMyGEaCIcHR1p3bq1sltUCHH3kRwzIYQQQohGQmbMhBBCCCEaCQnMhBBCCCEaCQnMhBBCCCEaCQnMhBBCCCEaCQnMhBBCCCEaCQnMhBBCCCEaCQnMhBBCCCEaCQnMhBBCCCEaCQnMhBBCCCEaif8H8TMBu4H3FNc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data:image/png;base64,iVBORw0KGgoAAAANSUhEUgAAAlcAAAHbCAYAAADmob+6AAAAOXRFWHRTb2Z0d2FyZQBNYXRwbG90bGliIHZlcnNpb24zLjUuMiwgaHR0cHM6Ly9tYXRwbG90bGliLm9yZy8qNh9FAAAACXBIWXMAAA9hAAAPYQGoP6dpAABLxElEQVR4nO3de3zP9f//8ft723uzEzswh8nmXDJjoVgfx/o0khA5l8jqU4qkdEJRitCBT0I5hiKH+ZQiESV9TA4bNochDcNsw0723vv9/v3ht/e3fabSvOb9Xm7Xy+Vz+Vz2ej3fz9fj9Vpv7/uer+f7+TLZ7Xa7AAAAYAg3ZxcAAADwd0K4AgAAMBDhCgAAwECEKwAAAAMRrgAAAAxEuAIAADAQ4QoAAMBAhCsAAAADeTi7gBvRrl27ZLfbZTabnV0KAAC4ShaLRSaTSc2aNfvDdoQrJ7Db7WJhfNdjs9n01Vdfad26dTp37pyqV6+u++67T23btr1i+/Pnz2vSpEnKz8/X1KlTZTKZSrSx2+2aN2+ejhw5otdff73EfqvVqq+//lobN27UyZMn5e3trTvvvFP9+vVThQoVirU9ePCgFi1apMOHD6tSpUpq0aKF+vXrJ29vb2MuAADgD13tZzfhygmKRqwiIiKcXAmK5OXlafjw4dq8ebOqVKmipk2bKiEhQdOnT1dAQIAGDBhQ4jXDhw/XwYMHJUkNGzaUl5dXiTZvvvmm1q5dq/79+1/x9/3cc89pzZo1qly5spo1a6ZDhw5p7dq1Onv2rObPny8Pj8tv0eTkZI0fP15ubm5q2rSpzp07p6+++koVK1bU+PHjDb4aAIArSUxMvKp2zLkCJM2dO1ebN2/W4MGDtWnTJi1cuFBr165VQECAli9fXqL9999/r6+//loVK1b83T7nzZun+fPn65577tHLL79cYv/OnTu1Zs0ade/eXZs2bdKiRYv07bffKjo6WvHx8Vq2bJmj7QcffCA3NzfFxcXpk08+0VdffaX27dsrLi6OUVAAcDGEK0BSz549tXDhQo0ePdoxslijRg1VqVKlxNy4S5cuacKECapcubJ69ux5xf6SkpI0efJktW/fXlOnTpW7u3uJNlu2bJEkjR49Wp6enpIkX19fTZ06VRUrVtTXX3/taLt37161bt1atWrVcmxr2bKl8vPzlZGRcW0nDwAwFOEKkFS1alXdfvvtxbbt3btXKSkpatSoUbHtH374oX755RcNHz5cPj4+V+xv4sSJqlKlit5+++3f/eLCuXPn5Ovrq8DAwGLbAwMD1axZM50+fdqxzcfHR6dOnZLNZnNs27Vrlzw8POTr6/uXzhUAULYIV8AVJCUl6cknn5S7u7uGDBni2H706FF99NFHatCggR544IErvjYlJUXbt29XmzZtNHfuXD3xxBMaO3astm/fXqxdpUqVlJOTo19++aVEH7m5ufL393f83KVLF+3bt099+/bVvHnzNGDAAK1fv14PP/xwiYnvAADnIlwB/2Px4sXq3bu3zp8/r3fffVdhYWGOfePHj1dBQYFeeumlK97qk6Rvv/1WkrR8+XJ98MEH+vbbb/XZZ59p4MCBmj9/vqNdhw4dJEnDhg3Tjh07lJ+fr+TkZD3xxBOKj49X5cqVHW0fffRRNWzYULt379Zbb72l+Ph4hYaGqm/fvmVwBQAA14JwBfx/Rd8YHD9+vOrWrasVK1borrvucuxfsWKFfvzxR91zzz1q1arV7/Zz5MgReXp6avjw4Vq/fr127dqlxYsXq06dOpo2bZoyMzMlSVFRURo6dKgOHjyo/v37KzIyUvfff782btzo2F9k+vTpOnDggMLDw/Xqq68qJiZGJ06cUM+ePXXs2LGyuSAAgFIx2fmq0XVX9FVOlmJwHXa7XUOGDNHWrVs1ePBgjRw5sthcqbS0NHXq1Em5ubmKiYlRSEiIJGnPnj3as2ePHn74YUVHR6tt27YaMmSIMjMztXLlymLH2LRpkx5//HF9+OGHat++vWP7nj179OWXXyotLU2NGjXS6dOntWTJEq1atUqNGjXS+fPn1bp1a0VERGjevHmOda0WL16s8ePH68EHH9SECROuw1UCgBvb1X5+u9w6VydPntTUqVO1efNmmc1mtWvXTiNHjlSVKlW0fPlyjR07ttikXkkymUyODxlJKiws1Ny5c7V8+XKdOnVKoaGhGjBggAYOHFjsdfHx8Xrvvfe0d+9eeXl5qV27dnr++ecVHBzsaJOVlaVp06Zpw4YNys7O1s0336wRI0aodevWZX8xcN18//332rp1q/r06aPRo0eX2H/69GlVqFBBeXl5xb7FV2TRokU6efKk2rZtKx8fH6WmppZoU6VKFUlSdnZ2se2RkZGKjIyUJKWnp+uee+7Rrbfe6phIv3v3bhUWFurxxx8vtmBo3759NWXKFO3bt6/0Jw4AMJxLhas9e/YoNjZWNptNnTt3VnZ2tlavXq2kpCStXr1aISEhstls6t69u6pWrSrpcrCqWLGi2rVr5+jn5Zdf1urVq3XnnXeqffv22r17t15//XXl5eUpNjZWkrR161bFxsaqWrVq6tWrlzIyMvTll19q//79Wrlypcxms3JycjRw4EAdO3ZMMTEx8vPz05YtWzR06FAtWLBAzZs3d8ZlQhn46aefJElPPfXUFfdHRkZq27ZtJbZPnz5dM2bM0O7dux2LiFarVk0bN25URkaGgoKCHG2LFhwtGvX6X9nZ2Xr66aeVnZ2tUaNGObZfuHBBkhQQEFCsvZubm0wmk/Ly8q7yLAEA14NLhauVK1c65qVUr15dklSnTh1Nnz5d6enpjsUSH3/8cYWHh1+xj23btmn16tV67rnn9Oijj0q6fMtn5MiRmjVrlvr06SNfX1+NGTNGt9xyixYtWuQYDejatatiY2MVFxennj17avbs2Tp69KgWLlzomP9y8eJF9ezZU++8844WL15cxlcE10tWVpbMZrM+/PBDpaWlyWKxSLocaNq1a6dOnTpddV8dOnTQwoULNWPGDI0dO1aSdOrUKc2cOVMBAQGOUaoiNptNGzZs0JQpU/TLL7/oqaeeKjYyWvReWLRokSIiIhwT6VesWKGcnBw1bNjwms4dAGAslwpXr732WoltOTk58vT0VFBQkGMi8MaNG7Vq1SodP35cgYGBevjhh/XII49IuhzQbrrpJsfP0uXRrUceeURr167Vtm3bVLFiRZ04cUITJ04sdpulbdu2qlevnjZs2KCePXtq9erVuvfee4tNLPb391evXr309ttvKzMzs8QaRSifbrnlFq1cuVKLFi0qsS85Ofl3w9WVnid4xx13qGnTplq8eLF+/PFHBQUFKSkpSbm5uZo4cWKxpRM+++wzffDBB0pLS1NQUJAmTZqkbt26FesvKipKUVFR+uKLL/Tf//5X9evX15kzZ3T48GH5+PjoiSeeuLaTBwAYyqXC1f/avXu3li5dqnvvvVdubm46e/asJGnSpElq1qyZ+vXrp7179+qtt95StWrV1KlTJyUnJ6tly5YlviZfNNKVmpoqNzc3mc1mtWjRosQxw8LCdPz4cWVlZSktLe2K3wr7bV+lDVd2u125ubmlei2M98ADD/zuulWSfvd3FRYWpho1ashischqtTq2v/POO3r33Xe1efNmnThxQnXr1tWQIUPUsWPHYn1t3rxZnp6eGjFihHr27ClfX98rHuv999/X/Pnz9c033+jnn39WYGCgOnXqpMcee0w1a9bkvyUAuA7sdvsV/6j+Xy4Zrux2uxYsWKApU6aodu3aeu655yTJEa569+7teFit3W5Xv379tGzZMnXq1EkWi0WVKlUq0WfRfBir1Sqr1So/P78rrlPk5eUlq9Va7LbQ/yp6VMn/Tqz/KywWi5KSkkr9eriGGjVqaMqUKTpw4ECJfb1791bv3r2Lbfvf3/lvFyg9fvz4Hx6rQ4cOjrWxiuTm5vLfEQBcR0UZ4I+4XLjKyMjQqFGjtHXrVvXu3VsvvPCC4xEjVapUUYsWLfTKK6842ptMJkVFRTm+wRUcHKysrKwS/RYFs8DAQJlMJmVnZ8tqtZYIWOnp6QoMDFRgYKDc3Nyu2Fd6erqjr9Iym82qV69eqV8PAACur8OHD19VO5cKV5cuXVLfvn114cIFzZ07V9HR0cX2x8bGOr7t91snTpxwBLCwsDDHOhS/FR8fL0lq0KCBLBaLY+SocePGjjb5+flKSEhQt27d5OHhodDQUCUmJpaYAxMfHy8fHx+FhoaW+lxNJtPvPpcOAAC4nqu5JSi52ArtS5cu1a+//qpZs2aVCFbS5RCVkpJSbNv333+v9evXO9rHxMTo4MGDjkeQSJcnxc+dO1chISGKiIhQVFSUQkJCNGvWLP12DdU5c+YoPz9fHTt2dPQVFxenU6dOOdqkpKRo7dq1ateu3e8+/gQAANy4XGrkas+ePWrSpImaNGlyxf0LFy7UwoUL9c9//lM1atTQ0aNH9d1336lGjRqOEa3o6GhFRUVp+PDh6tSpk4KCgrRx40YdP35ckydPlpvb5Tw5bNgwjR07Vn369FFUVJRSUlK0efNmtW7dWm3atJEkDRw4UMuXL1ePHj3UqVMnFRYW6quvvpKbm5uGDRt2fS5KKVltdrm7XV3CBm4kvDcAlDWXevzNkCFDtHPnTnl5eTmWXTCbzWrQoIFmz56tihUravr06friiy909uxZBQQEqH379ho+fHixh9xmZ2dr8uTJ2rBhgy5evKg6depo6NCh6tKlS7HjrVy5UnPnztWxY8cUEBCgmJgYjRgxQn5+fo42KSkpmjRpknbs2CG73a6mTZvq2WefLXY78a+6Xo+/eWbaWaWkWsr0GEB5UremWe+MrOLsMgCUU1f7+e1S4WrHjh36/vvvS2z39fXVoEGDrmqGfnlwvcJV15Ente9IQZkeAyhPbq3jqTXTaji7DADlVLl8tmDz5s15pAwAACjXXGpCOwAAQHlHuAIAADAQ4QoAAMBAhCsAAAADEa4AAAAMRLgCAAAwEOEKAADAQIQrAAAAAxGuAAAADES4AgAAMBDhCgAAwECEKwAAAAMRrgAAAAxEuAIAADAQ4QoAAMBAhCsAAAADEa4AAAAMRLgCAAAwEOEKAADAQIQrAAAAAxGuAAAADES4AgAAMBDhCgAAwECEKwAAAAMRrgAAAAxEuAIAADAQ4QoAAMBAhCsAAAADEa4AAAAMRLgCAAAwEOEKAADAQIQrAAAAAxGuAAAADES4AgAAMBDhCgAAwECEKwAAAAMRrgAAAAxEuAIAADAQ4QoAAMBAhCsAAAADEa4AAAAMRLgCAAAwEOEKAADAQIQrAAAAAxGuAAAADES4AgAAMBDhCgAAwECEKwAAAAMRrgAAAAxEuAIAADAQ4QoAAMBAhCsAAAADEa4AAAAMRLgCAAAwEOEKAADAQIQrAAAAAxGuAAAADES4AgAAMJDLhauTJ0/q2WefVfPmzdWqVSu9+OKLOnv2rGN/VlaWxo4dq9atW6tJkyZ68MEH9eOPP5boZ9myZerSpYsiIiLUvn17TZ8+XRaLpVibAwcOaOjQoYqKitJtt92mJ598Ur/++muxNnl5eXr77bfVtm1bRUREqGvXrvryyy/L5uQBAEC55+HsAn5rz549io2Nlc1mU+fOnZWdna3Vq1crKSlJq1evVk5OjgYOHKhjx44pJiZGfn5+2rJli4YOHaoFCxaoefPmkqT3339f//73v9WsWTP1799fBw4c0IwZM3T27FmNHz9e0uVg1bdvX3l7e6tbt27Kzc3VN998o379+mnNmjUKDAyU1WrV448/ru3bt+vuu+9WSEiI/vvf/2rkyJGy2+3q0qWLMy8XAABwQS4VrlauXKk6depo2rRpql69uiSpTp06mj59utLT07Vo0SIdPXpUCxcuVFRUlCTp4sWL6tmzp9555x0tXrxYR44c0Ycffqj+/ftr7Nixjr4nT56sefPmafDgwQoPD9err76qgIAALV++XMHBwZKkRx55RN27d9fChQs1fPhwrVy5Uj/99JPeffddderUSZJUUFCgQYMG6Z133lFMTIw8PFzqEgIAACdzqduCr732mpYuXeoIVpKUk5MjT09PBQUFafXq1br33nsdwUqS/P391atXL+3YsUOZmZlas2aNKlSooGeeeaZY348++qhsNps2btyo48ePa+fOnXryyScdwUqSGjZsqDvvvFMbNmyQJK1atUotWrRwBCtJ8vT01MCBA5Wamqrk5OSyuhQAAKCcculhl927d2vp0qW69957deHCBaWlpalVq1Yl2oWHh0uSI/BERETI39+/WJugoCD5+/sXC0WtW7cu0VdYWJji4+MlScnJyRoyZMgfHq9x48alOje73a7c3NxSvfbPmEwmeXt7l0nfwN9BXl6e7Ha7s8sAUM7Y7XaZTKY/beeS4cput2vBggWaMmWKateureeee84xGT0gIKBEe09PT0mSzWaTxWJRpUqVrtivl5eXrFaro68rtStqI0kWi+VPj1daFotFSUlJpX79H/H29lajRo3KpG/g7+Do0aPKy8tzdhkAyqGiDPBHXC5cZWRkaNSoUdq6dat69+6tF154QT4+PiosLJSbm5uysrJKvCY9PV2SFBgYqODgYKWlpZVoU1hYqKysLAUGBiooKEjS5W8e+vj4lOgrMDBQkhQcHKzMzMw/PF5pmc1m1atXr9Sv/yNXk6qBG1nt2rUZuQLwlx0+fPiq2rlUuLp06ZL69u2rCxcuaO7cuYqOjnbs8/DwUGhoqBITE9WtW7dir4uPj5ePj49CQ0MVFhamTZs2qbCwsNhk8507d6qwsFANGjRw3NZLTExUjRo1SvRVv359SZdvEe7du7dEnUW3Da8lHJlMphLBDsD1wW1zAKVxtYMXLjWhfenSpfr11181a9asYsGqSExMjOLi4nTq1CnHtpSUFK1du1bt2rWTu7u7YmJidOHCBS1ZssTRprCwUDNnzlSFChUUHR2t6tWrKzIyUh9//HGxta9Wrlyp1NRUdezY0XG8LVu2aN++fY426enpWrp0qSIjI1WlSpWyuAwAAKAcc6mRqz179qhJkyZq0qTJFfcPHDhQy5cvV48ePdSpUycVFhbqq6++kpubm4YNGyZJqlu3rrp06aKJEycqPj5eNWvW1LZt25SUlKQRI0Y45lkNGzZMsbGx6t69u/7xj3/o5MmT+uabb1S/fn098MADkqT7779f8+bN08CBA9W5c2dVqFBBX3/9tbKysjRt2rTrc1EAAEC5YrK70MSDIUOGaOfOnfLy8nLMdTKbzWrQoIFmz56typUrKyUlRZMmTdKOHTtkt9vVtGlTPfvss8W+tVdQUKDp06crLi5OGRkZqlmzpvr166eHHnqo2PE2bdqkGTNm6NChQ/Lx8VG7du00atQoVa5c2dHm9OnTmjRpkn744QddunRJt9xyi5566qkrjqxdrcTERElSREREqfu4Gl1HntS+IwVlegygPLm1jqfWTKvx5w0B4Aqu9vPbpcLVjh079P3335fY7uvrq0GDBl3VDP3ygHAFOAfhCsC1uNrPb5e6Ldi8eXPHI2wAAADKI5ea0A4AAFDeEa4AAAAMRLgCAAAwEOEKAADAQIQrAAAAAxGuAAAADES4AgAAMBDhCgAAwECEKwAAAAMRrgAAAAxEuAIAADAQ4QoAAMBAhCsAAAADEa4AAAAMRLgCAAAwEOEKAADAQIQrAAAAAxGuAAAADES4AgAAMBDhCgAAwECEKwAAAAMRrgAAAAxEuAIAADAQ4QoAAMBAhCsAAAADEa4AAAAMRLgCAAAwEOEKAADAQIQrAAAAAxGuAAAADES4AgAAMBDhCgAAwECEKwAAAAMRrgAAAAxEuAIAADAQ4QoAAMBAhCsAAAADEa4AAAAMRLgCAAAwEOEKAADAQIQrAAAAAxGuAAAADES4AgAAMBDhCgAAwECEKwAAAAMRrgAAAAxEuAIAADAQ4QoAAMBAhCsAAAADEa4AAAAMRLgCAAAwEOEKAADAQIQrAAAAAxGuAAAADES4AgAAMBDhCgAAwECEKwAAAAO5bLhKT0/XkCFD9Morrzi7FAAAgKvmkuEqISFBPXr00A8//KCCggJJUnZ2tpo1a6aGDRuW+F+/fv2KvT4+Pl4DBgxQ06ZNdfvtt2v06NE6d+5csTZZWVkaO3asWrdurSZNmujBBx/Ujz/+WKKWZcuWqUuXLoqIiFD79u01ffp0WSyWsjt5AABQrnk4u4ArmT9/vqpVqyYPDw+5u7tLkvz8/FShQgWFhYWpbdu2jrZms1ktWrRw/Lx161bFxsaqWrVq6tWrlzIyMvTll19q//79Wrlypcxms3JycjRw4EAdO3ZMMTEx8vPz05YtWzR06FAtWLBAzZs3lyS9//77+ve//61mzZqpf//+OnDggGbMmKGzZ89q/Pjx1/eiAACAcsElw9WUKVPk5uamzp07y2w2O7bb7Xa1bdtWzzzzzBVfZ7VaNWbMGN1yyy1atGiRvL29JUldu3ZVbGys4uLi1LNnT82ePVtHjx7VwoULFRUVJUm6ePGievbsqXfeeUeLFy/WkSNH9OGHH6p///4aO3as4xiTJ0/WvHnzNHjwYIWHh5fdRQAAAOWSS94WdHO7XFZGRoYqVaokSbLZbDp//rwyMzM1ZMgQ3XHHHWrWrJmGDx+ujIwMSdL27dt14sQJjRo1yhGsJKlt27aqV6+eNmzYIElavXq17r33XkewkiR/f3/16tVLO3bsUGZmptasWaMKFSqUCHKPPvqobDabNm7cWKbXAAAAlE8uOXIlXR6FOn/+vKpUqSLpctCy2Wz67LPPVLlyZcXExKiwsFBxcXHKy8vT7NmzlZycXOI2YZGwsDAdP35cWVlZSktLU6tWrUq0KRqJSk1NVXJysiIiIuTv71+sTVBQkPz9/ZWamnpN52e325Wbm3tNffwek8lULFwCKC4vL092u93ZZQAoZ+x2u0wm05+2c9lwlZWVJZvN5ghXZ8+elSTVqFFDn332mUJCQiRJTZo00ZgxY5SWliaLxSI/Pz/HPK3f8vLyktVqdUxGDwgIKNHG09NT0uVRMovF4hg1+72+roXFYlFSUtI19fF7vL291ahRozLpG/g7OHr0qPLy8pxdBoByqCgr/BGXDVfZ2dmS5Ag4vr6+qlKlit59911HsJKk2267TZL066+/KigoSNnZ2bJarSUCVnp6ugIDAxUYGCg3NzdlZWWVOGZ6erokKTAwUMHBwUpLSyvRprCwUFlZWQoMDLym8zObzapXr9419fF7riZVAzey2rVrM3IF4C87fPjwVbVz2XDl4XG5tKKRplq1aumHH34o0a7o9py3t7fCw8MdI0KNGzd2tMnPz1dCQoK6desmDw8PhYaGKjExUd26dSvWV3x8vHx8fBQaGqqwsDBt2rRJhYWFjlokaefOnSosLFSDBg2u6fxMJpN8fHyuqQ8ApcNtcwClcbWDFy45od1qtTpuu508eVIFBQUqKCjQ9u3bi92Oy8zM1LRp01S5cmU1bNhQUVFRCgkJ0axZs4r9VTpnzhzl5+erY8eOkqSYmBjFxcXp1KlTjjYpKSlau3at2rVrJ3d3d8XExOjChQtasmSJo01hYaFmzpypChUqKDo6uqwvAwAAKIdccuRqwIAB2rlzpyTp1Vdf1ZdffqmXX35ZDz/8sBo0aKDWrVsrKytLmzdvVmZmpqZOnepYsmHYsGEaO3as+vTpo6ioKKWkpGjz5s1q3bq12rRpI0kaOHCgli9frh49eqhTp04qLCzUV199JTc3Nw0bNkySVLduXXXp0kUTJ05UfHy8atasqW3btikpKUkjRoz43flYAADgxmayu+DEg5SUFJ08edIx+hQWFua4TffBBx/owIEDcnd3V0REhP71r3+V+ObfypUrNXfuXB07dkwBAQGKiYnRiBEj5OfnV+wYkyZN0o4dO2S329W0aVM9++yzxW4nFhQUaPr06YqLi1NGRoZq1qypfv366aGHHrqm80tMTJQkRUREXFM/f6bryJPad6SgTI8BlCe31vHUmmk1nF0GgHLqaj+/XTJc/d0RrgDnIFwBuBZX+/ntknOuAAAAyivCFQAAgIEIVwAAAAYqdbjKz883sg4AAIC/hVKHq86dO2vcuHFG1gIAAFDulTpcnTlzptginAAAACjFIqLJyclKTk6Wt7e3Dh8+rIULF+rSpUuOVdQLCgpksVjk5uam5s2b65///GdZ1A0AAOCS/nK4GjJkiM6dOyeTyaSLFy9q4sSJv9v2hx9+IFwBAIAbyl8OVwsXLlR6erqeeeYZNWzYUOPGjZOnp6e8vLwc/28ymVRQUMDDUQEAwA3nL4erunXrqm7dusrLy1PVqlUVHh5+xXZFz/oDAAC4kZT6wc0PPvigWrdubWQtAAAA5V6pw9WLL774u/ssFovS0tJUqVIlVaxYsbSHAAAAKHdKHa4uXLigTz75RImJibpw4YKsVqtsNpsyMjJ06tQp2Ww2Va1aVd99952B5QIAALi2UoerJ554Qj///LNq1aqlKlWqyGw2y8PDQyEhIWrVqpWqV6+u2267zchaAQAAXF6pw9W+ffsUGRmpTz/91Mh6AAAAyrVSr9DeqlUr7d+/X4mJiUbWAwAAUK6VOlxNmDBBNWrU0EMPPaQPPvhA2dnZRtYFAABQLpX6tuDs2bNVoUIF5eXlafr06Zo1a5ZjrpWPj4+ysrJUp04dDRkyxMh6AQAAXFqpw5XFYpGXl5ciIyNVUFCgnJwc7dmzRz/++KMKCwvl7++v5s2bE64AAMANpdThauzYsUbWAQAA8LdQ6nB14sQJnT59Wj4+PvL19ZWnp6djn81m06VLlxQUFMQiogAA4IZS6nDVr18/nTlz5g/bVKlSRVu2bCntIQAAAMqdUoerBQsW6MCBA7pw4YIKCgpktVplt9slSYWFhZoyZYqio6MNKxQAAKA8KHW4Cg8PV3h4+O/u//zzz1kDCwAA3HBKvc7Vn6levbpSU1PLqnsAAACXdE3hymq1XnF7dna2fvnlFwUFBV1L9wAAAOVOqW8L3nfffTpy5IiqVq2q4OBgSVJ+fr4yMzOVkZEhm82mcePGGVYoAABAeVDqcDV06FDt2LFDZ86cUX5+vjw9PeXj46MqVaqoRo0auv3229WoUSMjawUAAHB5pQ5XXbt2VdeuXY2sBQAAoNwrdbgqcuHCBe3atUtnzpyRl5eXatasqaZNm8rNrczmygMAALisUoer7OxsjRs3TuvWrVNhYaFju8lkUvXq1fWvf/1LvXr1MqRIAACA8qLU4Wr06NHauHGjunfvrq5duyokJESSdODAAX3wwQcaO3asCgoK1L9/f8OKBQAAcHWlDldbt25Vo0aNNHHixGLb69Spo+joaHXq1Ekff/wx4QoAANxQSj0xKjg4WBcvXrzivooVK6pWrVrKyMgodWEAAADlUanD1YABA3T8+HE9/fTT+uWXX4rtW7Zsmfbs2aM77rjjmgsEAAAoT0p9W/CRRx7RxYsX9dFHH+mbb75R9erVFRAQoFOnTikzM1NhYWF69dVXDSwVAADA9V3TUgxPP/20BgwYoFWrVunQoUM6e/aswsLC1LJlS3Xv3l0VKlQwqk4AAIByodThKisrSxMmTFD37t01ZMiQYvvmz5+vhx9+WHPmzFHFihWvuUgAAIDyotRzrv79739r7dq1V1wstGbNmtqzZ48++uijayoOAACgvCl1uNqwYYMaNWqk1q1bl9h31113qV69evriiy+uqTgAAIDyptTh6sKFC7Lb7b+7v1KlSizFAAAAbjilDlf333+/9u/fr+eee07nzp0rtu/48eNKTExUo0aNrrlAAACA8qTUE9pfeuklFRYWatmyZVq3bp06duyoxo0b68KFC1q+fLmsVquefvppI2sFAABweaUOVx4eHho/frx69OihefPmacuWLfrqq68kSfXr19dbb73FIqIAAOCGc03rXElS06ZN9d5778lut+vcuXMym82qVKmSEbUBAACUO9ccroqYTCZVrlzZqO4AAADKpVJPaAcAAEBJhCsAAAADEa4AAAAMRLgCAAAwEOEKAADAQIQrAAAAAxGuAAAADES4AgAAMBDhCgAAwECEKwAAAAMRrgAAAAxEuAIAADCQy4ar9PR0DRkyRK+88oqzSwEAALhqLhmuEhIS1KNHD/3www8qKCgotm/ZsmXq0qWLIiIi1L59e02fPl0Wi6VYmwMHDmjo0KGKiorSbbfdpieffFK//vprsTZ5eXl6++231bZtW0VERKhr16768ssvS9TyzTff6IEHHlCTJk1055136vXXX1dOTo7xJw0AAP4WXDJczZ8/X9WqVVNoaKjc3d0d299//32NGTNGfn5+6t+/v8LDwzVjxgxNmDDB0ebAgQPq27ev9u/fr27duunuu+/WTz/9pH79+ikzM1OSZLVa9fjjj2vu3LmKjIxU7969ZbfbNXLkSH3xxReOvlasWKFhw4apoKBA/fr1U5MmTfTJJ5/o6aefvn4XAwAAlCsezi7gSqZMmSI3Nzd17txZZrNZknTkyBF9+OGH6t+/v8aOHetoO3nyZM2bN0+DBw9WeHi4Xn31VQUEBGj58uUKDg6WJD3yyCPq3r27Fi5cqOHDh2vlypX66aef9O6776pTp06SpIKCAg0aNEjvvPOOYmJilJOTozfeeEMdOnTQ9OnT5eFx+VItXrxY48eP17Zt29SqVavrfGUAAICrc8mRKze3y2VlZGSoUqVKkqQ1a9aoQoUKeuaZZ4q1ffTRR2Wz2bRx40YdP35cO3fu1JNPPukIVpLUsGFD3XnnndqwYYMkadWqVWrRooUjWEmSp6enBg4cqNTUVCUnJ2v9+vXKy8vTiy++6AhWkvTggw+qYsWKjr4AAAB+yyVHrqTLt+7Onz+vKlWqSJKSk5MVEREhf3//Yu2CgoLk7+/vCEWS1Lp16xL9hYWFKT4+3tHXkCFDSrQJDw+XJKWmpurAgQMKDQ1VrVq1irUxm82qUaOGUlNTr+n87Ha7cnNzr6mP32MymeTt7V0mfQN/B3l5ebLb7c4uA0A5Y7fbZTKZ/rSdy4arrKws2Ww2R7iyWCyOUaz/5eXlJavV6pjYfqV2RW2K+goICCjRxtPTU5Jks9lUUFDwp8e7FhaLRUlJSdfUx+/x9vZWo0aNyqRv4O/g6NGjysvLc3YZAMqhoqzwR1w2XGVnZ0v6v6AUHBystLS0Eu0KCwuVlZWlwMBABQUFSboczHx8fIq1S09PV2BgoKOvosnt/9tGkgIDAxUcHKysrKwr1paenq6wsLDSndj/ZzabVa9evWvq4/dcTaoGbmS1a9dm5ArAX3b48OGrauey4aponlPRaFRYWJg2bdqkwsLCYnOgdu7cqcLCQjVo0MBxWy8xMVE1atQo1l98fLzq16/v6Gvv3r0ljll027BevXo6ffq0Tpw4oYyMDEdok6QTJ07oxIkT6tOnzzWdn8lkKhEAAVwf3DYHUBpXO3jhkhParVar47bbyZMnVVBQoJiYGF24cEFLlixxtCssLNTMmTNVoUIFRUdHq3r16oqMjNTHH39cbO2rlStXKjU1VR07dpQkxcTEaMuWLdq3b5+jTXp6upYuXarIyEhVqVJFHTt2lNls1qxZs4rVNmPGDJlMJkdfAAAAv+WSI1cDBgzQzp07JUmvvvqqvvzyS33yySfq0qWLJk6cqPj4eNWsWVPbtm1TUlKSRowY4bh9OGzYMMXGxqp79+76xz/+oZMnT+qbb75R/fr19cADD0iS7r//fs2bN08DBw5U586dVaFCBX399dfKysrStGnTJEn+/v565JFHNGvWLB0+fFgNGjRQQkKCduzYoV69eqlu3brOuTgAAMClmewuOPEgJSVFJ0+edMyJCAsLU1hYmAoKCjR9+nTFxcUpIyNDNWvWVL9+/fTQQw8Ve/2mTZs0Y8YMHTp0SD4+PmrXrp1GjRqlypUrO9qcPn1akyZN0g8//KBLly7plltu0VNPPaXo6GhHG7vdrrlz5+rTTz/VqVOnFBISou7du+vxxx93rL9VGomJiZKkiIiIUvdxNbqOPKl9Rwr+vCFwg7i1jqfWTKvx5w0B4Aqu9vPbJcPV3x3hCnAOwhWAa3G1n98uOecKAACgvCJcAQAAGIhwBQAAYCDCFQAAgIEIVwAAAAYiXAEAABjIJRcRBQCgrOzevVsPP/yw8vPzf7dNdHS05s6dK4vFovfff1+rVq1STk6O6tWrp5EjR6pVq1bF2p8/f16zZ89WXFycCgoKVL9+fcXGxqpt27bF2lmtVn3yySdasWKFjh49Kl9fX3Xp0kUjR47kkWh/I4QrAMANJSQkRO3atbtiuNq+fbtyc3PVokULSdILL7ygL774QuHh4apTp44SEhIUGxurr776SjVr1pR0OTA9+OCDOnbsmOrUqaPg4GDt3btXsbGxeuedd9S5c2dH/y+88ILWrFmjypUrq2nTpjp06JAWLVqk5ORkzZ8/v9izc1F+8VsEANxQatSooffee6/E9k2bNum7775Ty5YtFRsbq4MHD+qLL75Q3759NW7cOJlMJu3du1cPPPCA1q5dq9jYWEmSu7u7GjZsqMGDB6t3796SLj8F5IEHHtDChQsd4Wrnzp1as2aNunfvrvHjx8vT01M5OTl66qmntHXrVi1btkz9+vW7fhcCZYY5VwCAG15eXp5ee+01+fr66q233pK7u7v27dsnSerTp49MJpMkqXHjxvLx8dHJkyeLvf799993BCtJqlq1qm677TadPn3asW3Lli2SpNGjR8vT01OS5Ovrq6lTp6pixYr6+uuvy/Qccf0QrgAAN7xFixbp1KlTevLJJxUaGipJ8vb2liSlpqY62iUnJys3N1eVKlX6w/5SUlK0fft23XTTTY5t586dk6+vrwIDA4u1DQwMVLNmzYoFMZRv3BYEANzQCgoKNH/+fFWpUkX9+/d3bI+OjlZgYKCeffZZ9evXTyaTScuWLVPlypXVs2fPEv1kZ2drzpw5+v7775WUlCRPT0898cQTjv2VKlVSTk6OfvnlF4WFhRV7bW5urvz9/cvuJHFdMXIFALihrV27VufOndOAAQNUoUIFx3Z/f3+NGzdO+fn5mjt3rj7++GNdvHhRffv2dUxm/60dO3boww8/1L59+2Sz2fTYY4/pjjvucOzv0KGDJGnYsGHasWOH8vPzlZycrCeeeELx8fGqXLly2Z8srgtGrgAAN7RVq1bJbDaXGI06c+aMXnvtNbm7u6tnz54KDw/XggULNH36dGVlZemVV14p1r5du3batGmTtm7dqpkzZ+q9996Tj4+PBg0aJEmKiorS0KFDNWfOnGIjZEXzuaKiosr2RHHdMHIFALhhpaWlafv27br77rtLjBzNmzdPmZmZev/99zV+/HgNHjxY//nPfxQeHq7FixcrLS2tRH81atRQr169tHTpUgUEBGjWrFmy2+2O/aNGjdKyZcv08MMP65577tEzzzyjvn37SpLuvPPOsj1ZXDeMXAEAblhr1qyRzWYr9k2/Ijt27FDjxo111113ObZVrFhRPXv21JQpU7R//35Vq1btiv1WrVpVHTp00MqVK5WRkaHg4GDHvsjISEVGRkqS0tPTdc899+jWW29Vo0aNDD47OAsjVwCAG1ZcXJwqV66sli1blth34cIFBQQElNhetNBn0SKkp0+f1rJly0q08/b2lslkkpeX1xWPnZ2draefflrZ2dkaNWrUNZwFXA3hCgBwQ9q3b58OHz6sDh06yM2t5Mdh9erVtXPnTiUkJDi2nT9/XnFxcZKkhg0bSpI2bNigMWPGaMmSJY52hw4d0n/+8x9FRkbKz8+vWL82m03r169Xjx499PPPP+upp55S69aty+IU4STcFgQA3JDWrVsnSerSpcsV9w8ePFiPPfaYevfurYiICJnNZh08eFAXLlxQjx49VLduXUnS/fffr48++kivvfaaPvnkEwUGBmrPnj0ymUx68cUXi/X52Wef6YMPPlBaWpqCgoI0adIkdevWrUzPE9cf4QoAcEPy9fVVixYtdPvtt19xf5s2bbRgwQLNmjVL+/fv16VLlxQeHq7evXsX+2ahn5+fPvvsM02bNk1btmzRr7/+qsjISI0aNUpNmzYt1ufWrVtVoUIFPffcc+rTp0+JUS38PZjsv/0aA66LxMRESVJERESZHqfryJPad6SgTI8BlCe31vHUmmk1nF0GgHLqaj+/mXMFAABgIMIVAACAgQhXAAAABiJcAUA5Y7dZnV0C4JJc5b3BtwUBoJwxubnr7OcjZDl72NmlAC7DXKWeqvR819llSCJcAUC5ZDl7WAWn9jm7DABXwG1BAAAAAxGuAAAADES4AgAAMBDhCgAAwECEKwAAAAMRrgAAAAxEuAIAADAQ4QoAAMBAhCsAAAADEa4AAAAMRLgCAAAwEOEKAADAQIQrAAAAAxGuAAAADES4AgAAMBDhCgAAwECEKwAAAAMRrgAAAAxEuAIAADAQ4QoAAMBAhCsAAAADEa4AAAAMRLgCAAAwEOEKAADAQIQrAAAAAxGuAAAADES4AgAAMBDhCgAAwECEKwAAAAMRrgAAAAxEuAIAADAQ4QoAAMBAhCsAAAADeTi7gNLo16+ffv755xLbK1asqHXr1ikoKEgnT57U22+/ra1bt6qgoECRkZF6/vnndeuttzraFxYWau7cuVq+fLlOnTql0NBQDRgwQAMHDizWb3x8vN577z3t3btXXl5eateunZ5//nkFBweX+bkCAIDypVyGqypVqqhSpUrq27evY5u7u7vCwsIUGBio06dPq3fv3srNzVWnTp1kMpm0ceNGDRw4UCtWrFDt2rUlSS+//LJWr16tO++8U+3bt9fu3bv1+uuvKy8vT7GxsZKkrVu3KjY2VtWqVVOvXr2UkZGhL7/8Uvv379fKlStlNpudcg0AAIBrKpfhym63q06dOnrmmWeuuP/tt99Wfn6+Pv/8c0eQGjZsmLp06aKZM2dq8uTJ2rZtm1avXq3nnntOjz76qKPfkSNHatasWerTp498fX01ZswY3XLLLVq0aJG8vb0lSV27dlVsbKzi4uLUs2fP63PSAACgXCiXc64yMzPl6empF198Ue3atVOTJk3Uu3dv7d27V3l5efr66681cOBAR7CSpKpVq6pLly765ptvJEkrV67UTTfdpEceecTRxmQy6ZFHHlF2dra2bdum7du368SJExo1apQjWElS27ZtVa9ePW3YsOH6nTQAACgXyuXIVXp6uo4cOSJPT0/FxMSoUqVKWr9+vYYOHaoZM2bIYrGodevWJV4XFham3NxcZWRkKDk5WS1btpS7u3uxNuHh4ZKk1NRUubm5yWw2q0WLFlfs6/jx46U+B7vdrtzc3FK//o+YTKZiYRBAcXl5ebLb7c4uo1R4fwN/rCzf33a7XSaT6U/blctwdfbsWZnNZn388cdq2bKlpMuT3Dt37qzt27dLkipVqlTidV5eXpIkm80mi8Xyh22sVqusVqv8/PxKBLCidlartdTnYLFYlJSUVOrX/xFvb281atSoTPoG/g6OHj2qvLw8Z5dRKry/gT9W1u9vT0/PP21TLsNVtWrV1KdPH0ewkqQ6deooKCjIEXiysrJKvC49PV1ubm6qWLGigoODr9jm7NmzkqTAwECZTCZlZ2fLarWWCFjp6ekKDAws9TmYzWbVq1ev1K//I1eTqoEbWe3atcv1yBWA31eW7+/Dhw9fVbtyGa6++OKLEttycnKUlZUlT09PeXt7KzExscTtvO3btys8PFyenp4KCwtTYmJiiX7i4+MlSQ0aNJDFYnGMMDVu3NjRJj8/XwkJCerWrVupz8FkMsnHx6fUrwdQetxWA/6+yvL9fbV/3JTLCe0///yzsrOzHT8XFhbq9ddfl9VqVZs2bdS+fXstXrxYFy9edLT56aefFB8fr44dO0qSYmJidPDgQX377beONjk5OZo7d65CQkIUERGhqKgohYSEaNasWcVS8Jw5c5Sfn+/oCwAAoEi5G7myWq0aNmyY3N3ddffdd8vNzU0//fSTDh8+rP79++vmm2/WY489pl69eun+++/XXXfdpfPnz+urr75S5cqVNXjwYElSdHS0oqKiNHz4cHXq1ElBQUHauHGjjh8/rsmTJ8vN7XLuHDZsmMaOHas+ffooKipKKSkp2rx5s1q3bq02bdo481IAAAAXVO7Clbu7uz755BO9/fbbWrNmjS5duqTatWtr7Nix6tevnyTp5ptv1sKFCzV16lQtW7ZMHh4eatOmjZ577jkFBQU5+pkzZ44mT56sDRs26OLFi6pTp46mTp2qLl26OI7Xu3dvmc1mzZ07V4sWLVJAQIAGDhyoESNGOOP0AQCAizPZy+usznKsaK5XREREmR6n68iT2nekoEyPAZQnt9bx1JppNZxdhiFOzuyiglP7nF0G4DI8q9+qGv8qOSfbSFf7+V0u51wBAAC4KsIVAACAgQhXAAAABiJcAQAAGIhwBQAAYCDCFQAAgIEIVwAAAAYiXAEAABiIcAUAAGAgwhUAAICBCFcAAAAGIlwBAAAYiHAFAABgIMIVAACAgQhXAAAABiJcAQAAGIhwBQAAYCDCFQAAgIEIVwAAAAYiXAEAABiIcAUAAGAgwhUAAICBCFcAAAAGIlwBAAAYiHAFAABgIMIVAACAgQhXAAAABiJcAQAAGIhwBQAAYCDCFQAAgIEIVwAAAAYiXAEAABiIcAUAAGAgwhUAAICBCFcAAAAGIlwBAAAYiHAFAABgIMIVAACAgQhXAAAABiJcAQAAGIhwBQAAYCDCFQAAgIEIVwAAAAYiXAEAABiIcAUAAGAgwhUAAICBCFcAAAAGIlwBAAAYiHAFAABgIMIVAACAgQhXAAAABiJcAQAAGIhwBQAAYCDCFQAAgIEIVwAAAAYiXAEAABiIcAUAAGAgwhUAAICBCFcAAAAGIlxdpfj4eA0YMEBNmzbV7bffrtGjR+vcuXPOLgsAALgYD2cXUB5s3bpVsbGxqlatmnr16qWMjAx9+eWX2r9/v1auXCmz2ezsEgEAgIsgXP0Jq9WqMWPG6JZbbtGiRYvk7e0tSeratatiY2MVFxennj17OrlKAADgKrgt+Ce2b9+uEydOaNSoUY5gJUlt27ZVvXr1tGHDBidWBwAAXA0jV38iOTlZZrNZLVq0KLEvLCxMx48f/8t9WiwW2e12JSQkGFHiFZlMJo3sYVVhYZkdAih3PDykxMRzstvtzi7lmphMJlmbjZKaWJxdCuA63M06l5hYpu9vi8Uik8n0p+0IV3/CYrHIz89P7u7uJfZ5eXnJarX+5T6LfjFX8wu6FsGVStYMoOzfe9eDu2+ws0sAXFJZvr9NJhPhyghBQUHKzs6W1WotEbDS09MVGBj4l/ts1qyZUeUBAAAXw5yrPxEeHi6LxaKkpKRi2/Pz85WQkKD69es7qTIAAOCKCFd/IioqSiEhIZo1a1ax+7hz5sxRfn6+Onbs6MTqAACAqzHZy/vMzuvgs88+09ixY9W0aVNFRUUpJSVFmzdvVuvWrTVv3jxnlwcAAFwI4eoqrVy5UnPnztWxY8cUEBCgmJgYjRgxQn5+fs4uDQAAuBDCFQAAgIGYcwUAAGAgwhUAAICBCFcAAAAGIlwBAAAYiHAFAABgIMIVAABXiS/Y42oQrgAAuEp/h4d+o+wRroAycPToUeXn5zu7DAAGysjI0Pfff69Lly45uxS4OMIVUAZee+01ffTRR84uA4CB9u3bp+eff17Lly+XJBUWFl6xXW5urrKysq5jZXA1hCvAYAUFBapdu7ZmzJjhePak1Wot0W7t2rV64YUXrnd5AEqpcePGat68ud566y1t2rRJHh4ejoBls9kkSYcPH9bw4cO1dOlSZ5YKJyNcAQbz9PTUCy+8oOjoaM2YMUPbtm2Tu7u7LBaLo83PP/+scePG6dixY84rFMBfEhgYqOeee061a9fW+PHjdfr0aXl4eKigoEBubm7KyMjQlClT9PPPP6tu3brOLhdORLgCDGa1WuXl5aVXX31VlStX1qRJk3T27FmZzWZJ0urVqzVo0CDVqlVLkydPdnK1AP6KWrVq6fXXX1dWVpYmTJgg6fIfVAcOHNCgQYP03Xff6Y033tA///lPJ1cKZ+LBzUAZKCwslIeHh3744QcNGzZMvXr1UmxsrD788EMtXrxY7du31+jRoxUeHu7sUgFcpezsbEmSn5+fVq1apRdffFEvvviigoKCNG7cOHl7e2vKlClq1aqVkyuFsxGuAIPNnj1bbm5uatSokRo1aqRFixZpzZo18vLy0unTpzVgwAA9/PDDCggIcHapAK5ScnKy3nzzTdWoUUPNmjVTjRo1tHTpUv3444/y8vJSgwYN9Oabbyo0NNTZpcIFeDi7AODvxGq1aufOndqzZ4+ysrJUoUIF+fr6Kj09XZLUp08fde/eXb6+vk6uFMBfYTabFRgYqISEBK1du1YWi8UxiV2SoqKidOzYMeXl5Sk8PFweHny83sgYuQLKwOnTp3XmzBkdOHBABw8eVFpamo4ePaqjR4/KZrOpYsWKat68uWbMmOHsUgH8RdnZ2Tp06JAOHDigo0ePKiEhQSkpKcrJyZHVatXLL7+sgQMHOrtMOBHhCjCQ3W6/4grOFy9e1JkzZ3Tq1Cn98ssvSk1NVfXq1fXQQw85oUoAf1XRPEqp5Ps8Ly9PZ8+e1YkTJ3Tx4kXdcsstuummm5xVKlwA4QowSNE/uAUFBcrMzFRGRobOnDkjf39/Va9eXdWqVZPJZJLdbldhYaHj24MAyocDBw7o+PHjOnr0qKxWq0JCQtSgQQPVrl1bfn5+zi4PLoRwBRgoMzNT8+fP17Jly5SZmSlJ8vb21k033aTo6Gj17NmT9W+AcsZisWjdunWaNm2aTp486fjDyMPDQ35+foqOjtagQYN08803/+7oNW4shCvAQGPGjNHy5cvVo0cP3XfffXJ3d9eRI0f03//+V9u3b9e5c+f00ksvcTsQKEd27Nih4cOHq1q1ahozZoyaNGmi06dP69ChQ9q6davWrl2r8+fP64033tB9993n7HLhAghXgEEyMjLUpk0bde3aVRMnTiyxf+/evZo0aZJ27dqljz76SHfccYcTqgTwV02dOlXLli3TjBkz1KJFC9lsNrm5/d8a3Hv37tXzzz8vSfr3v/+t2rVrO6tUuAhWaAcMkpKSIqvVqhYtWki6PAdL+r9njjVu3FhTp06V2WxWXFyc0+oE8NekpqYqKCjIsYZV0W0/m82mwsJCNW7cWEOGDNEvv/yipKQkZ5YKF0G4Agxit9tVsWJFpaamSrr87aKigFX0XEGr1aratWvrzJkzTqsTwF/TuHFjpaam6sSJE45t//vHk7e3t2w2GxPbIYlwBRimadOmatasmeLi4rR//36ZzWaZTCa5ubk5JsCmpKTozJkzatCggZOrBXC1unTpolq1aumtt95SSkqKTCaT473t6ekpq9WqTZs2qUKFCrrlllucXS5cAHOuAAPt3LlT48aN08mTJ9WlSxdFRUUpMDBQ3t7eOn/+vN577z3l5uZq6tSpatq0qbPLBXCVih7InJGRoVatWqlu3bry8/OTu7u7du3apW+//VaDBw/WqFGjnF0qXADhCjDYqVOn9NFHH2nLli3Kz8+Xv7+/cnNzlZmZqdDQUL3xxhtq1qyZs8sE8BedOnVKS5Ys0a5du5STkyOLxaILFy4oKChI3bp106BBg5xdIlwE4QowwKVLl3TixAmFh4c7vkWUlZWl9PR0nT17Vnl5eapdu7bCw8NZAwcoR+Lj4+Xv76/69evL3d1d0uV5Vvn5+crNzZW3tzfPCkUJzLkCDLB161ZNnDjR8YDm8+fPKz4+XuvXr9fJkycVGhqq0NBQghVQzrz77rtavXq1rFarLBaL1q5dqxEjRujJJ5/URx99pISEBF26dMnZZcLF8NhuwAA//vijdu3apYKCAh05ckRjxoxRQkKCwsLCVFBQoLy8PA0cOFCxsbGs4AyUIwkJCapbt648PT01adIkzZ8/X02aNFHVqlX13Xff6fPPP9fo0aPVs2dP3tdwIFwBBjhw4IBq166t0NBQvfrqq0pKStLrr7+u5s2b69SpU1q8eLGmTZsmf39/9e3b19nlArgKGRkZslgsqlOnjgoKCrRkyRJ17txZEyZMkNVq1YkTJzR16lTHqu0NGzZ0dslwEdwWBAyQkpKisLAwmUwm7dq1Sy1bttRdd92l0NBQNW/eXO+8844aNmyouLg4ZWRkOLtcAFchOTlZklS/fn2dOnVKBQUFat68uXx8fOTv76+bb75ZY8aMkYeHh1asWOHkauFKCFfANbp06ZIyMjIcj7yoVKmSsrKy5Ovr61jBWZIiIyOVkpLizFIB/AX79u2Tp6enPD09denSJQUGBurUqVOSpLy8PEmSu7u7wsPD9euvvzqzVLgYwhVwjYoC0+bNm/XZZ5+pbt26SkxM1Nq1a+Xm5iYPDw9ZrVaZTCbZbDYFBQU5uWIAV2Pfvn0qKCjQm2++qWXLlsnf319LlixRQkKCvL29JUmZmZm6ePGiatas6eRq4UqYcwVcI5vNpg4dOignJ0fTpk1Tbm6urFarJk6cKE9PT9111106ePCgfv75ZzVp0sTZ5QK4Sp07d1ajRo106NAhbd26VefPn1d2draeeuopLVy4UGFhYfr888+Vm5ur1q1bO7tcuBDCFXCNGjRooIkTJ8rd3V1paWlKSkpSQkKCDh48qNzcXEnS559/rnPnzunZZ591crUArtZdd93lWLcuMzNThw8fVmJios6ePaugoCBlZGTohx9+UK9evdSyZUsnVwtXwiKiQBkoKChQVlaWfHx85Ofnp//85z8KCQnR7bff7uzSABjk0qVL+vnnnxm1QgmEK8AARWtXZWVlMa8K+JuxWq1yd3eX3W7XypUrtWnTJr333nuOFduB/8WEdsAARZPVZ8+erbvuusuxPSkpST/++KNsNpsTqwNQWjabzRGiFixYoAkTJmjDhg36z3/+I+ly8AL+F3OuAINkZ2frl19+UXBwsCTp4sWLWrBggb7//ntt3bqVldmBcsZms8nNzU1Hjx7V9OnT9fXXX+v555/Xnj17NHv2bN15552qXLmys8uEC2LkCrhGRXfWs7KydPz4cccqzVlZWTpy5Ijq1asnib9wgfKm6I+hOXPmaNeuXXrvvfc0aNAgPfnkkzp+/LjWrVvn5ArhqghXgEHOnDmj1NRUNW7cWNLlbxelpaU5fgZQvhSFq+7du2vVqlW6++67JUn16tVTjx499OmnnyonJ8eZJcJFEa6Aa1T0D3BeXp4KCwsda1mdPn1aZ86c0a233ipJjq90AyhfWrRooYCAgGLbhg4dqjvvvFO+vr7OKQoujX/tAYM0aNBAjz76qCNcBQYGql69eoqMjJQk5lsB5dSVvlR/0003afTo0U6oBuUBSzEAZSQvL0/79u1T8+bNnV0KAIPZbDaZTCb+aMIVEa6Aa1D0DcCjR4/qv//9r+677z5uEwDADY7bgsA1KPqrNS0tTRMmTNDMmTMd+7Kzs/XFF184HuwMALgxEK6Aa2S329WqVSsNHz5cH330kX766Sft379fjz76qF566SXt3LlTklhIFABuENwWBAz0r3/9SwkJCcrNzVWDBg305JNP6h//+AfzMgDgBkK4Agx04sQJdezYUW3bttUbb7zB6s0AcAMiXAEGstlsSkhIUHh4uAICAnjkDQDcgAhXAAAABmJCOwAAgIEIVwAAAAYiXAEAABiIcAUAAGAgwhUAAICBCFcAAAAGIlwBAAAYiHAFAABgIMIVAACAgQhXAG4oqampatOmjRYuXOjsUgD8TRGuANxQAgIC1K5dO918883OLgXA3xTPFgQAADAQI1cAAAAGIlwBuKHs2bNH7dq107lz55Sdna0OHTpo9+7d2rx5szp37qxmzZrpgw8+KPG6DRs2qGPHjoqKitLQoUO1Y8eOYvsTEhLUv39/RUZGqlOnTtq2bZtjX3Z2ttq0aaO1a9cqOTlZ999/v6Kjo7V582YtXbpU7du3V7NmzTR79uwSx125cqXuueceRUREqGPHjnrvvfdUWFho/IUBYBhuCwK4oSxfvlyvvPKKVqxYIW9vb3Xu3Fn33HOPvvnmG1WpUkVeXl769ddf9e233yo0NFSStGPHDj300EMKCAhQ3bp1tW/fPhUUFOinn36Sn5+fDh06pF69eslkMunWW2/V3r175eHhoXXr1ik4OFi7d+9W79699a9//UtLly6V3W6XxWKRm5ubsrOzVbVqVV26dEkXL17Ud999p5CQEEnSihUr9NJLLykwMFD169fXkSNHlJ6erhdffFGDBg1y4lUE8EcYuQJwQ8nJyZEk+fr6OratW7dOUVFRWrdund58803Z7Xbt3btXkmSz2TRu3DhVrFhRq1at0qJFi7R+/Xo9/fTT8vPzkyS9++67MpvNiouL0yeffKI5c+bo4sWLWrt2bbFjz58/XxUqVNCKFSvUsmVLZWdnq0+fPlq3bp2GDx8uq9Wq/fv3S5Jyc3M1efJk3XrrrVq/fr0WLVqkuLg4BQcHKyUl5XpcKgClRLgCcEO5ePGiJMnPz08Wi0WSZDab9cYbb8jb21tVq1aVJF24cEGS9P333+vw4cN67LHHHPsqV66s2NhYSVJ6ero2bdqkPn36qFatWpKkFi1aqHr16oqPj5ckValSRdLloDZjxgzddNNN8vf3V/Xq1fXaa6/J29tbrVq1kiSdOHFCkrR582ZlZWXpxRdfVMWKFbV27Vo98MADOn/+vLp06VLm1wlA6Xk4uwAAuJ7y8/MlSd7e3srOzpYk3X333QoPD5ckmUwmSXLMa/ruu+9kNpvVo0ePK/Z3+PBhWa1WtW7dutj2kJAQnTlzRpIUGBgoSerfv78iIiIkST4+PnJz+7+/b2vWrCmTyeQIV/v27VNwcLAKCgrUs2dPJSYmqm7dunrrrbd0++23X/N1AFB2CFcAbii/nWZaFK7++c9/OrZ5eFz+Z9Fms0mSjh8/rlq1aqlSpUpX7O/s2bOS/i9A/ZaXl5ck6dKlS5KkatWqOfYFBgbq/Pnzjp/NZrMCAwN18uRJSVJWVpaysrI0ePBgVatWTRMmTNADDzwgd3f3v3jGAK43bgsCuKGYzWZJksViccy/qlGjhmN/0VyszMxMR/uiW4lXUrFiRUn/dztPkgoKCnT06FHVrFlTknTu3DlJUnBwsKNNUFCQsrOzHTVIUtWqVXXq1ClHHXa7XaNGjdL69ev14IMPOoJVRkaG+C4S4LoIVwBuKL8NV0Vzrnx8fBz7/fz8ZDabdezYMUmX50+dOXOm2ONyfv31V02cOFHnz59X06ZN5enpqXnz5jn6mzlzpi5cuKBOnTpJujwKVdR3kaKRrqKRL+ly+EpLS3Mc12azKTs721GzJCUmJqpr16769NNPDbkeAIzHbUEAN5Sbb75ZtWrVUkBAgGPUqSj8SJfnXFWrVs0xEtW7d28tW7ZMb7zxhj799FMFBwdr165dstls6tGjh26++WY98sgjmjVrljp37iwfHx8lJyerWbNmio6OlvR/twczMjIcx/ntCFnRfK+QkBD99NNPstls6tChg1q2bKkPP/xQq1atUp06dXTixAkdP35cPj4+ioqKKutLBaCUGLkCcEO566679M0338jT01MNGjRQ1apVi82FkqQ77rhDtWvXlnR5tGnJkiXq0aOHzp07p71796pNmzZasmSJ4/mEI0aM0LBhw5STk6Pjx4+rS5cumjlzpmNyfP369RUaGlrs9mPt2rUVEhLi+CahJLVs2VLVq1eX1WqVm5ubZs+eraFDh8rDw0M7duxQYWGh+vXrpzVr1qhhw4ZlfakAlBKLiAIAABiIkSsAAAADEa4AAAAMRLgCAAAwEOEKAADAQIQrAAAAAxGuAAAADES4AgAAMBDhCgAAwECEKwAAAAMRrgAAAAxEuAIAADAQ4QoAAMBAhCsAAAAD/T8lYcRcJNlfJ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24" y="617538"/>
            <a:ext cx="5705475" cy="5630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64497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29840"/>
            <a:ext cx="891540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77498" y="775154"/>
            <a:ext cx="8001000" cy="954107"/>
          </a:xfrm>
          <a:prstGeom prst="rect">
            <a:avLst/>
          </a:prstGeom>
          <a:noFill/>
        </p:spPr>
        <p:txBody>
          <a:bodyPr wrap="square" rtlCol="0">
            <a:spAutoFit/>
          </a:bodyPr>
          <a:lstStyle/>
          <a:p>
            <a:pPr algn="ctr"/>
            <a:r>
              <a:rPr lang="en-US" sz="2800" dirty="0" smtClean="0">
                <a:solidFill>
                  <a:schemeClr val="accent3"/>
                </a:solidFill>
                <a:latin typeface="Arial Rounded MT Bold" panose="020F0704030504030204" pitchFamily="34" charset="0"/>
              </a:rPr>
              <a:t>Plot the </a:t>
            </a:r>
            <a:r>
              <a:rPr lang="en-US" sz="2800" dirty="0" err="1" smtClean="0">
                <a:solidFill>
                  <a:schemeClr val="accent3"/>
                </a:solidFill>
                <a:latin typeface="Arial Rounded MT Bold" panose="020F0704030504030204" pitchFamily="34" charset="0"/>
              </a:rPr>
              <a:t>countplots</a:t>
            </a:r>
            <a:r>
              <a:rPr lang="en-US" sz="2800" dirty="0" smtClean="0">
                <a:solidFill>
                  <a:schemeClr val="accent3"/>
                </a:solidFill>
                <a:latin typeface="Arial Rounded MT Bold" panose="020F0704030504030204" pitchFamily="34" charset="0"/>
              </a:rPr>
              <a:t> of categorical </a:t>
            </a:r>
            <a:r>
              <a:rPr lang="en-US" sz="2800" dirty="0" err="1">
                <a:solidFill>
                  <a:schemeClr val="accent3"/>
                </a:solidFill>
                <a:latin typeface="Arial Rounded MT Bold" panose="020F0704030504030204" pitchFamily="34" charset="0"/>
              </a:rPr>
              <a:t>columnson</a:t>
            </a:r>
            <a:r>
              <a:rPr lang="en-US" sz="2800" dirty="0">
                <a:solidFill>
                  <a:schemeClr val="accent3"/>
                </a:solidFill>
                <a:latin typeface="Arial Rounded MT Bold" panose="020F0704030504030204" pitchFamily="34" charset="0"/>
              </a:rPr>
              <a:t> the basis of the target column. </a:t>
            </a:r>
            <a:endParaRPr lang="en-US" sz="2800" dirty="0">
              <a:solidFill>
                <a:schemeClr val="accent3"/>
              </a:solidFill>
              <a:latin typeface="Arial Rounded MT Bold" panose="020F0704030504030204" pitchFamily="34" charset="0"/>
            </a:endParaRPr>
          </a:p>
        </p:txBody>
      </p:sp>
    </p:spTree>
    <p:extLst>
      <p:ext uri="{BB962C8B-B14F-4D97-AF65-F5344CB8AC3E}">
        <p14:creationId xmlns:p14="http://schemas.microsoft.com/office/powerpoint/2010/main" val="35299311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5638800" cy="6530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6172200" y="381000"/>
            <a:ext cx="2667000" cy="6172200"/>
          </a:xfrm>
          <a:prstGeom prst="roundRect">
            <a:avLst/>
          </a:prstGeom>
          <a:solidFill>
            <a:srgbClr val="CDDA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a:solidFill>
                  <a:schemeClr val="bg1"/>
                </a:solidFill>
                <a:latin typeface="Arial Rounded MT Bold" panose="020F0704030504030204" pitchFamily="34" charset="0"/>
              </a:rPr>
              <a:t>All categories in 'Profession Class' has people with income &gt;50k</a:t>
            </a:r>
            <a:r>
              <a:rPr lang="en-US" sz="2000" dirty="0" smtClean="0">
                <a:solidFill>
                  <a:schemeClr val="bg1"/>
                </a:solidFill>
                <a:latin typeface="Arial Rounded MT Bold" panose="020F0704030504030204" pitchFamily="34" charset="0"/>
              </a:rPr>
              <a:t>.</a:t>
            </a: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Note that some people </a:t>
            </a:r>
            <a:r>
              <a:rPr lang="en-US" sz="2000" dirty="0">
                <a:solidFill>
                  <a:schemeClr val="bg1"/>
                </a:solidFill>
                <a:latin typeface="Arial Rounded MT Bold" panose="020F0704030504030204" pitchFamily="34" charset="0"/>
              </a:rPr>
              <a:t>with 'Profession </a:t>
            </a:r>
            <a:r>
              <a:rPr lang="en-US" sz="2000" dirty="0" smtClean="0">
                <a:solidFill>
                  <a:schemeClr val="bg1"/>
                </a:solidFill>
                <a:latin typeface="Arial Rounded MT Bold" panose="020F0704030504030204" pitchFamily="34" charset="0"/>
              </a:rPr>
              <a:t>Class‘  </a:t>
            </a:r>
            <a:r>
              <a:rPr lang="en-US" sz="2000" dirty="0" smtClean="0">
                <a:solidFill>
                  <a:schemeClr val="bg1"/>
                </a:solidFill>
                <a:latin typeface="Arial Rounded MT Bold" panose="020F0704030504030204" pitchFamily="34" charset="0"/>
              </a:rPr>
              <a:t>category ‘?’ also has income &gt;50K</a:t>
            </a: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So dropping the rows with missing values will increase the imbalance of Target column</a:t>
            </a:r>
            <a:endParaRPr lang="en-US" sz="2000" dirty="0" smtClean="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092405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75000"/>
                  </a:schemeClr>
                </a:solidFill>
              </a:rPr>
              <a:t>Data Dictionary</a:t>
            </a:r>
            <a:endParaRPr lang="en-US" dirty="0"/>
          </a:p>
        </p:txBody>
      </p:sp>
      <p:sp>
        <p:nvSpPr>
          <p:cNvPr id="3" name="Content Placeholder 2"/>
          <p:cNvSpPr>
            <a:spLocks noGrp="1"/>
          </p:cNvSpPr>
          <p:nvPr>
            <p:ph idx="1"/>
          </p:nvPr>
        </p:nvSpPr>
        <p:spPr/>
        <p:txBody>
          <a:bodyPr>
            <a:normAutofit fontScale="62500" lnSpcReduction="20000"/>
          </a:bodyPr>
          <a:lstStyle/>
          <a:p>
            <a:r>
              <a:rPr lang="en-US" sz="3100" dirty="0">
                <a:latin typeface="Arial Rounded MT Bold" panose="020F0704030504030204" pitchFamily="34" charset="0"/>
              </a:rPr>
              <a:t>Capital-gain: Capital gain refers to the profit earned when selling a capital asset, such as stocks, real estate, or valuable possessions. It represents the difference between the selling price of the asset and its original purchase price</a:t>
            </a:r>
            <a:r>
              <a:rPr lang="en-US" sz="3100" dirty="0" smtClean="0">
                <a:latin typeface="Arial Rounded MT Bold" panose="020F0704030504030204" pitchFamily="34" charset="0"/>
              </a:rPr>
              <a:t>.</a:t>
            </a:r>
          </a:p>
          <a:p>
            <a:endParaRPr lang="en-US" sz="3100" dirty="0">
              <a:latin typeface="Arial Rounded MT Bold" panose="020F0704030504030204" pitchFamily="34" charset="0"/>
            </a:endParaRPr>
          </a:p>
          <a:p>
            <a:r>
              <a:rPr lang="en-US" sz="3100" dirty="0">
                <a:latin typeface="Arial Rounded MT Bold" panose="020F0704030504030204" pitchFamily="34" charset="0"/>
              </a:rPr>
              <a:t>Capital-loss: Capital loss refers to the financial loss incurred when selling a capital asset at a price lower than its original purchase price. It represents the negative difference between the selling price and the purchase price of the asset</a:t>
            </a:r>
            <a:r>
              <a:rPr lang="en-US" sz="3100" dirty="0" smtClean="0">
                <a:latin typeface="Arial Rounded MT Bold" panose="020F0704030504030204" pitchFamily="34" charset="0"/>
              </a:rPr>
              <a:t>.</a:t>
            </a:r>
          </a:p>
          <a:p>
            <a:endParaRPr lang="en-US" sz="3100" dirty="0">
              <a:latin typeface="Arial Rounded MT Bold" panose="020F0704030504030204" pitchFamily="34" charset="0"/>
            </a:endParaRPr>
          </a:p>
          <a:p>
            <a:r>
              <a:rPr lang="en-US" sz="3100" dirty="0">
                <a:latin typeface="Arial Rounded MT Bold" panose="020F0704030504030204" pitchFamily="34" charset="0"/>
              </a:rPr>
              <a:t>Hours/week : How many working hours in a </a:t>
            </a:r>
            <a:r>
              <a:rPr lang="en-US" sz="3100" dirty="0" smtClean="0">
                <a:latin typeface="Arial Rounded MT Bold" panose="020F0704030504030204" pitchFamily="34" charset="0"/>
              </a:rPr>
              <a:t>week</a:t>
            </a:r>
          </a:p>
          <a:p>
            <a:endParaRPr lang="en-US" sz="3100" dirty="0">
              <a:latin typeface="Arial Rounded MT Bold" panose="020F0704030504030204" pitchFamily="34" charset="0"/>
            </a:endParaRPr>
          </a:p>
          <a:p>
            <a:r>
              <a:rPr lang="en-US" sz="3100" dirty="0">
                <a:latin typeface="Arial Rounded MT Bold" panose="020F0704030504030204" pitchFamily="34" charset="0"/>
              </a:rPr>
              <a:t>Country : Country where it </a:t>
            </a:r>
            <a:r>
              <a:rPr lang="en-US" sz="3100" dirty="0" smtClean="0">
                <a:latin typeface="Arial Rounded MT Bold" panose="020F0704030504030204" pitchFamily="34" charset="0"/>
              </a:rPr>
              <a:t>belongs</a:t>
            </a:r>
          </a:p>
          <a:p>
            <a:endParaRPr lang="en-US" sz="3100" dirty="0">
              <a:latin typeface="Arial Rounded MT Bold" panose="020F0704030504030204" pitchFamily="34" charset="0"/>
            </a:endParaRPr>
          </a:p>
          <a:p>
            <a:r>
              <a:rPr lang="en-US" sz="3100" dirty="0">
                <a:latin typeface="Arial Rounded MT Bold" panose="020F0704030504030204" pitchFamily="34" charset="0"/>
              </a:rPr>
              <a:t>Income threshold(Target Column) : two range of Income one is &lt;=50k and &gt;50K</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3252817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6172200" y="381000"/>
            <a:ext cx="2667000" cy="6172200"/>
          </a:xfrm>
          <a:prstGeom prst="roundRect">
            <a:avLst/>
          </a:prstGeom>
          <a:solidFill>
            <a:srgbClr val="CDDA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a:solidFill>
                  <a:schemeClr val="bg1"/>
                </a:solidFill>
                <a:latin typeface="Arial Rounded MT Bold" panose="020F0704030504030204" pitchFamily="34" charset="0"/>
              </a:rPr>
              <a:t>More people with 'Education' Masters/Doctorate/Prof-school has income &gt;50k than income &lt;=50k. </a:t>
            </a:r>
            <a:endParaRPr lang="en-US" sz="2000" dirty="0" smtClean="0">
              <a:solidFill>
                <a:schemeClr val="bg1"/>
              </a:solidFill>
              <a:latin typeface="Arial Rounded MT Bold" panose="020F0704030504030204" pitchFamily="34" charset="0"/>
            </a:endParaRP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Also</a:t>
            </a:r>
            <a:r>
              <a:rPr lang="en-US" sz="2000" dirty="0">
                <a:solidFill>
                  <a:schemeClr val="bg1"/>
                </a:solidFill>
                <a:latin typeface="Arial Rounded MT Bold" panose="020F0704030504030204" pitchFamily="34" charset="0"/>
              </a:rPr>
              <a:t>, note that even some HS-grads has income &gt;50k</a:t>
            </a:r>
            <a:r>
              <a:rPr lang="en-US" sz="2000" dirty="0" smtClean="0">
                <a:solidFill>
                  <a:schemeClr val="bg1"/>
                </a:solidFill>
                <a:latin typeface="Arial Rounded MT Bold" panose="020F0704030504030204" pitchFamily="34" charset="0"/>
              </a:rPr>
              <a:t>.</a:t>
            </a: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 </a:t>
            </a:r>
            <a:r>
              <a:rPr lang="en-US" sz="2000" dirty="0">
                <a:solidFill>
                  <a:schemeClr val="bg1"/>
                </a:solidFill>
                <a:latin typeface="Arial Rounded MT Bold" panose="020F0704030504030204" pitchFamily="34" charset="0"/>
              </a:rPr>
              <a:t>But only few school dropouts has income &gt;50k.</a:t>
            </a:r>
            <a:endParaRPr lang="en-US" sz="2000" dirty="0" smtClean="0">
              <a:solidFill>
                <a:schemeClr val="bg1"/>
              </a:solidFill>
              <a:latin typeface="Arial Rounded MT Bold" panose="020F070403050403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4775"/>
            <a:ext cx="5181600" cy="672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92712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6172200" y="381000"/>
            <a:ext cx="2667000" cy="6172200"/>
          </a:xfrm>
          <a:prstGeom prst="roundRect">
            <a:avLst/>
          </a:prstGeom>
          <a:solidFill>
            <a:srgbClr val="CDDA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a:solidFill>
                  <a:schemeClr val="bg1"/>
                </a:solidFill>
                <a:latin typeface="Arial Rounded MT Bold" panose="020F0704030504030204" pitchFamily="34" charset="0"/>
              </a:rPr>
              <a:t>The category in 'marital-status' married-civ-spouse has more proportion of people with income &gt;50k.</a:t>
            </a:r>
            <a:endParaRPr lang="en-US" sz="2000" dirty="0" smtClean="0">
              <a:solidFill>
                <a:schemeClr val="bg1"/>
              </a:solidFill>
              <a:latin typeface="Arial Rounded MT Bold" panose="020F070403050403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2344"/>
            <a:ext cx="5867400" cy="6613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73865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6172200" y="381000"/>
            <a:ext cx="2667000" cy="6172200"/>
          </a:xfrm>
          <a:prstGeom prst="roundRect">
            <a:avLst/>
          </a:prstGeom>
          <a:solidFill>
            <a:srgbClr val="CDDA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a:solidFill>
                  <a:schemeClr val="bg1"/>
                </a:solidFill>
                <a:latin typeface="Arial Rounded MT Bold" panose="020F0704030504030204" pitchFamily="34" charset="0"/>
              </a:rPr>
              <a:t>'Occupation' exec-managerial or prof-</a:t>
            </a:r>
            <a:r>
              <a:rPr lang="en-US" sz="2000" dirty="0" err="1">
                <a:solidFill>
                  <a:schemeClr val="bg1"/>
                </a:solidFill>
                <a:latin typeface="Arial Rounded MT Bold" panose="020F0704030504030204" pitchFamily="34" charset="0"/>
              </a:rPr>
              <a:t>speciality</a:t>
            </a:r>
            <a:r>
              <a:rPr lang="en-US" sz="2000" dirty="0">
                <a:solidFill>
                  <a:schemeClr val="bg1"/>
                </a:solidFill>
                <a:latin typeface="Arial Rounded MT Bold" panose="020F0704030504030204" pitchFamily="34" charset="0"/>
              </a:rPr>
              <a:t> has highest ratios of people with income &gt;50k</a:t>
            </a:r>
            <a:r>
              <a:rPr lang="en-US" sz="2000" dirty="0" smtClean="0">
                <a:solidFill>
                  <a:schemeClr val="bg1"/>
                </a:solidFill>
                <a:latin typeface="Arial Rounded MT Bold" panose="020F0704030504030204" pitchFamily="34" charset="0"/>
              </a:rPr>
              <a:t>.</a:t>
            </a:r>
          </a:p>
          <a:p>
            <a:pPr marL="342900" indent="-342900" algn="ctr">
              <a:buFont typeface="Arial" panose="020B0604020202020204" pitchFamily="34" charset="0"/>
              <a:buChar char="•"/>
            </a:pPr>
            <a:r>
              <a:rPr lang="en-US" sz="2000" dirty="0" smtClean="0">
                <a:solidFill>
                  <a:schemeClr val="bg1"/>
                </a:solidFill>
                <a:latin typeface="Arial Rounded MT Bold" panose="020F0704030504030204" pitchFamily="34" charset="0"/>
              </a:rPr>
              <a:t>Missing value category also has some people with </a:t>
            </a:r>
            <a:r>
              <a:rPr lang="en-US" sz="2000" dirty="0">
                <a:solidFill>
                  <a:schemeClr val="bg1"/>
                </a:solidFill>
                <a:latin typeface="Arial Rounded MT Bold" panose="020F0704030504030204" pitchFamily="34" charset="0"/>
              </a:rPr>
              <a:t>income &gt;50k.</a:t>
            </a:r>
          </a:p>
          <a:p>
            <a:pPr marL="342900" indent="-342900" algn="ctr">
              <a:buFont typeface="Arial" panose="020B0604020202020204" pitchFamily="34" charset="0"/>
              <a:buChar char="•"/>
            </a:pPr>
            <a:endParaRPr lang="en-US" sz="2000" dirty="0" smtClean="0">
              <a:solidFill>
                <a:schemeClr val="bg1"/>
              </a:solidFill>
              <a:latin typeface="Arial Rounded MT Bold" panose="020F0704030504030204" pitchFamily="34" charset="0"/>
            </a:endParaRPr>
          </a:p>
          <a:p>
            <a:pPr marL="342900" indent="-342900" algn="ctr">
              <a:buFont typeface="Arial" panose="020B0604020202020204" pitchFamily="34" charset="0"/>
              <a:buChar char="•"/>
            </a:pPr>
            <a:endParaRPr lang="en-US" sz="2000" dirty="0" smtClean="0">
              <a:solidFill>
                <a:schemeClr val="bg1"/>
              </a:solidFill>
              <a:latin typeface="Arial Rounded MT Bold" panose="020F070403050403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500"/>
            <a:ext cx="5867400" cy="655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77807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52401"/>
            <a:ext cx="90297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152400" y="5486400"/>
            <a:ext cx="4419600" cy="1219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Arial Rounded MT Bold" panose="020F0704030504030204" pitchFamily="34" charset="0"/>
              </a:rPr>
              <a:t>If the relationship in family is either ‘Husband/Wife’, the chances of earning more than 50K is high.</a:t>
            </a:r>
          </a:p>
        </p:txBody>
      </p:sp>
      <p:sp>
        <p:nvSpPr>
          <p:cNvPr id="3" name="Rounded Rectangle 2"/>
          <p:cNvSpPr/>
          <p:nvPr/>
        </p:nvSpPr>
        <p:spPr>
          <a:xfrm>
            <a:off x="4953000" y="5486400"/>
            <a:ext cx="3962400" cy="1219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Arial Rounded MT Bold" panose="020F0704030504030204" pitchFamily="34" charset="0"/>
              </a:rPr>
              <a:t>A person has high chance of earning &gt;50K in case the race is ‘White’/’Asian-</a:t>
            </a:r>
            <a:r>
              <a:rPr lang="en-US" dirty="0" err="1">
                <a:solidFill>
                  <a:srgbClr val="FF0000"/>
                </a:solidFill>
                <a:latin typeface="Arial Rounded MT Bold" panose="020F0704030504030204" pitchFamily="34" charset="0"/>
              </a:rPr>
              <a:t>pac</a:t>
            </a:r>
            <a:r>
              <a:rPr lang="en-US" dirty="0">
                <a:solidFill>
                  <a:srgbClr val="FF0000"/>
                </a:solidFill>
                <a:latin typeface="Arial Rounded MT Bold" panose="020F0704030504030204" pitchFamily="34" charset="0"/>
              </a:rPr>
              <a:t>-islander’.</a:t>
            </a:r>
          </a:p>
        </p:txBody>
      </p:sp>
    </p:spTree>
    <p:extLst>
      <p:ext uri="{BB962C8B-B14F-4D97-AF65-F5344CB8AC3E}">
        <p14:creationId xmlns:p14="http://schemas.microsoft.com/office/powerpoint/2010/main" val="41682584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1" y="38100"/>
            <a:ext cx="8982075"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a:xfrm>
            <a:off x="152400" y="5486400"/>
            <a:ext cx="4419600" cy="1219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Arial Rounded MT Bold" panose="020F0704030504030204" pitchFamily="34" charset="0"/>
              </a:rPr>
              <a:t>Males have a higher chance of earning more than 50K, than females.</a:t>
            </a:r>
            <a:endParaRPr lang="en-US" dirty="0">
              <a:solidFill>
                <a:srgbClr val="FF0000"/>
              </a:solidFill>
              <a:latin typeface="Arial Rounded MT Bold" panose="020F0704030504030204" pitchFamily="34" charset="0"/>
            </a:endParaRPr>
          </a:p>
        </p:txBody>
      </p:sp>
      <p:sp>
        <p:nvSpPr>
          <p:cNvPr id="4" name="Rounded Rectangle 3"/>
          <p:cNvSpPr/>
          <p:nvPr/>
        </p:nvSpPr>
        <p:spPr>
          <a:xfrm>
            <a:off x="4681536" y="5448300"/>
            <a:ext cx="4419600" cy="1219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latin typeface="Arial Rounded MT Bold" panose="020F0704030504030204" pitchFamily="34" charset="0"/>
              </a:rPr>
              <a:t>The </a:t>
            </a:r>
            <a:r>
              <a:rPr lang="en-US" dirty="0">
                <a:solidFill>
                  <a:srgbClr val="FF0000"/>
                </a:solidFill>
                <a:latin typeface="Arial Rounded MT Bold" panose="020F0704030504030204" pitchFamily="34" charset="0"/>
              </a:rPr>
              <a:t>missing value category '?' has rows with income &gt;50k.</a:t>
            </a:r>
            <a:endParaRPr lang="en-US"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2140355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77498" y="775154"/>
            <a:ext cx="8001000" cy="954107"/>
          </a:xfrm>
          <a:prstGeom prst="rect">
            <a:avLst/>
          </a:prstGeom>
          <a:noFill/>
        </p:spPr>
        <p:txBody>
          <a:bodyPr wrap="square" rtlCol="0">
            <a:spAutoFit/>
          </a:bodyPr>
          <a:lstStyle/>
          <a:p>
            <a:pPr algn="ctr"/>
            <a:r>
              <a:rPr lang="en-US" sz="2800" dirty="0" err="1" smtClean="0">
                <a:solidFill>
                  <a:srgbClr val="E66C7D"/>
                </a:solidFill>
                <a:latin typeface="Arial Rounded MT Bold" panose="020F0704030504030204" pitchFamily="34" charset="0"/>
              </a:rPr>
              <a:t>Pairplot</a:t>
            </a:r>
            <a:r>
              <a:rPr lang="en-US" sz="2800" dirty="0" smtClean="0">
                <a:solidFill>
                  <a:srgbClr val="E66C7D"/>
                </a:solidFill>
                <a:latin typeface="Arial Rounded MT Bold" panose="020F0704030504030204" pitchFamily="34" charset="0"/>
              </a:rPr>
              <a:t> </a:t>
            </a:r>
            <a:r>
              <a:rPr lang="en-US" sz="2800" dirty="0">
                <a:solidFill>
                  <a:srgbClr val="E66C7D"/>
                </a:solidFill>
                <a:latin typeface="Arial Rounded MT Bold" panose="020F0704030504030204" pitchFamily="34" charset="0"/>
              </a:rPr>
              <a:t>of numerical columns based on target column.</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498" y="2953672"/>
            <a:ext cx="7180450" cy="573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55483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52400"/>
            <a:ext cx="8763000"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5577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77498" y="775154"/>
            <a:ext cx="8001000" cy="954107"/>
          </a:xfrm>
          <a:prstGeom prst="rect">
            <a:avLst/>
          </a:prstGeom>
          <a:noFill/>
        </p:spPr>
        <p:txBody>
          <a:bodyPr wrap="square" rtlCol="0">
            <a:spAutoFit/>
          </a:bodyPr>
          <a:lstStyle/>
          <a:p>
            <a:pPr algn="ctr"/>
            <a:r>
              <a:rPr lang="en-US" sz="2800" dirty="0">
                <a:solidFill>
                  <a:srgbClr val="E66C7D"/>
                </a:solidFill>
                <a:latin typeface="Arial Rounded MT Bold" panose="020F0704030504030204" pitchFamily="34" charset="0"/>
              </a:rPr>
              <a:t>Use a heat map to get an idea of correlation between numerical columns.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91" y="2743200"/>
            <a:ext cx="8927431"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83859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2" descr="data:image/png;base64,iVBORw0KGgoAAAANSUhEUgAAAmwAAAIXCAYAAAAhcAInAAAAOXRFWHRTb2Z0d2FyZQBNYXRwbG90bGliIHZlcnNpb24zLjUuMiwgaHR0cHM6Ly9tYXRwbG90bGliLm9yZy8qNh9FAAAACXBIWXMAAA9hAAAPYQGoP6dpAAEAAElEQVR4nOzddXxTydrA8V9daIG2tEBxK5TSUoq7uy7u7u7sxXZZ3G1xd3d3W9wLFC/FitRd09w/0gZCUmwLhOX5vp++dznnzMnMZHLyZGbOHAOlUqlECCGEEELoLcMfnQEhhBBCCPFxErAJIYQQQug5CdiEEEIIIfScBGxCCCGEEHpOAjYhhBBCCD0nAZsQQgghhJ6TgE0IIYQQQs9JwCaEEEIIoeckYBNCCCGE0HMSsAnxHxQeHs7YsWMpUaIEhQoVolSpUkyePPlHZ0uDn58fpUuX5vz58yl2zoiICKpVq8aUKVNS7JwpISYmhpkzZ1K1alXc3NyYPXv2Z6W7ceMGbdq0oXjx4pQuXZqAgIBvnFMhhL4y/tEZEEKkrJCQENq2bcu9e/dwcnLCysqKa9euce3atR+dNQ2vXr3C39+fZ8+eUbJkyRQ5p7m5ORUqVMDd3T1FzpdSZs+ezbJly7CxsaFo0aI4Ozt/Mo2fnx+dOnUiPDwcFxcX8ubNi6Wl5XfIrRBCH0nAJsR/iFKpZODAgdy7d4/BgwfTpUsXAPr27YuxsX593BMSEgAwNPzyjv7//e9/xMbGMn36dI3tRkZGDB8+PEXyl5J2796Ns7Mz69ev/+yg69ixY4SHhzN16lTq1av3zfL2+PFj2rRpw7Jlyz4rkBRC/Bj6dQUXQvwrmzZt4p9//qFFixbqYA1gzpw5PzBXusXHxwNgYmLyxWlfvHjBy5cvUzpL38SbN2/w8/OjS5cuX9RDdufOHdKmTUvdunW/Ye7A39+fgIAA7t27JwGbEHpM5rAJ8R8RHh7OjBkzyJgxI0OHDv3osT4+PnTp0oVChQpRsWJF9u3bp7G/Xr167N27Fy8vL7p3707hwoVp3LixOsj61H5Qzb9q3rw5bm5ulC5dmmHDhmnMwYqLiwPQ6vk7ceIETZs2pWDBglStWpXFixejUCh4+fIlxYoVo0SJEty8eZM3b95QpEgRChQowIoVKwDw9fWlfPny3Lt3T+OcO3fupFatWri5udGmTRt8fX3V+54+fUr58uXx9fVl+/btVKpUiWLFirFly5ZP1rm/vz8DBgygcOHClCpVilWrVqn3eXp6Urx4ccqVKwfAhAkTyJs3L+7u7hw5ciTZcw4cOJD8+fOzefNmgoODyZcvH/ny5aNp06Yax3l7e9OxY0fc3d0pXrw4vXr14unTpxrHhISE8Ndff1GmTBkKFSpE9+7d1XUzYcIE3N3d6d+/PwDjx4/HxcWFChUqEBkZydOnTylbtiyPHz9Wn0+pVFKnTh32798PwLJly+jSpQvh4eFMmzaNSpUqUaRIEa5evapOEx4ezsiRIylWrBiFChWiefPmnDlzRqvc8fHxnD9/nrFjx1KmTBnGjx//yfoX4lciPWxC/Eds3ryZkJAQhg8f/tGeHD8/P1q1akVISAju7u7cv3+foUOH4uTkRJ48eQC4f/8+ixcvxtvbG0tLS/LkycP169fx8vLCzc3tk/sfPnxI+/btSUhIoECBAgQEBLBz505CQ0NZsGABoHtIdP369YwZMwZzc3Pc3Nx49OgR06dPJ2PGjFSuXJmGDRvi6+vLtWvXCAwMJG/evFhbW5MvXz5AFYi+fv2ap0+fqrdt27aN4cOH4+DggLOzM1euXGHAgAFs2rQJUAVsr1+/ZsqUKRw4cIBs2bJhZmbGuHHjqFevHmZmZjrrMSoqirZt2/LkyRPc3d159uwZEyZMIGfOnJQtWxZbW1uKFy/OmzdvuHHjBm5ubtja2mJmZkamTJmSfX/c3NyIiIjgxo0bJCQk4OHhgYGBAXnz5tV4D9u0aUNwcDAFChQgMjKSo0eP8vz5c3bv3g1AcHAwrVq14tGjR2TPnp1MmTJx4sQJnjx5wqFDhyhdujTBwcG8efOGCxcuYG1tjbu7OxkzZsTCwgJPT0/evn3L27dvyZUrFwBBQUE8fPgQHx8fAB4+fMjly5dp1qwZ3t7eFCpUiKCgIPbu3UvhwoVJSEigR48eXLp0CScnJywsLLhz5w49e/bk2LFjODg4qN+jadOmERgYiKGhIWZmZjqDOiF+aUohxH9C/fr1laVKlVLGxsZ+9Ljx48crXVxclNevX1cqlUqlj4+P0sXFRTlx4kT1MU5OTkonJydlz549laGhocoLFy4onZyclKdPn/6s/R07dlQWLlxYef/+faVSqVQqFApl27ZtldWqVVO/xunTp5VOTk7KAwcOKJVKpfLRo0dKFxcXZe3atZWvXr1SKpVK5ebNm5VOTk7Kt2/fapRh4MCBysKFC2uV7fDhw0onJyflmTNnlEqlUhkTE6MsVaqUskmTJsrIyEilUqlUzp07V+nk5KS8d++eUqlUKk+dOqUuT79+/ZTx8fHKnTt3Kp2cnJS3bt1Kth5XrlypdHJyUh48eFCpVCqVAQEByhIlSih79+6tcVxS3Zw6dSrZc+nSunVrZZMmTXTuGzVqlNLZ2Vl5/vx59bZhw4YpXVxclAkJCUqlUqkcPHiw0snJSblixQr1MWXLllWOGjVK41ze3t5axymVSuWyZcuUTk5OymfPnqm3PXnyROPYYcOGKZ2cnJQlS5ZUenp6KpVKpbJixYrKAQMGKJVKpXLPnj1KJycn5d9//60+x7Zt25ROTk7Kq1evKpVKpfLatWtKJycnZdWqVZWbN29WBgQEKOfNm6ds3rz5F9SWEP99MiQqxH9AcHAw9+7do1y5ch+dExYfH8/27dupVq2a+k7KbNmyUbBgQS5duqRxbPr06Zk+fTrW1tZkypQJW1tbMmfO/Mn9/v7+nD17lvbt2+Pk5MTt27dp2bIlFy5coH79+ur0CoUCeDckum7dOhQKBZMnTyZDhgyAasgRIHXq1Bp5MzU1JSYmRqt8YWFhAFhZWQFw/Phx/P396dOnDxYWFgDqPFy+fBmA2NhYANKkScOYMWMwMjJS9/yEhoYmW5dbtmzB3d2d6tWrA2Bra0vZsmW16jGlKRQK9u3bR/369SlRogQ+Pj507dqVHTt2UL9+fQwMDPD392ffvn1UrlyZ9u3bq9MGBATorEt4Vw9JoqKiALCzs1NvSzomVapUGseOGzcOV1dXAJycnNQ9crt37yZbtmx0796dsLAwJkyYwKhRo8iTJw8FChQA4MqVKwD88ccfNGnSBFtbW3r27MmGDRv+VT0J8V8jQ6JC/Ae8evUKpVKpMWyW3HFhYWGUKlVKY7uDg4P6izNJ7dq1MTc3ByBz5sxa66Ult//06dMolUqcnJzo378/Bw8eJE2aNIwePZpWrVqp0yfNd0sKGG7cuEG+fPlwcXFRH2NgYKCzHKampuo5cO+Ljo4GUOfrwYMHGBoaUqJECY2ygmpYEVRrtwE0bdqUNGnSAO+Gad+fk/e++Ph4vL296datm8Z2BwcHgoODiY2NVZcrpfn4+BAeHo67uzujR49m27ZtmJiY0KdPH3V+PD09USgUNGrUSCOtrvpMGvL9MGDTlf+kYez396VNm5ZKlSqp/71w4UL1f9+5c4fq1auzfPlyli5dSkhICLVr12b48OHqc7i6umJgYEDHjh1Jly4dVatWpVu3bmTMmPGL6kWI/zoJ2IT4D0gKVD51x2VSkJI2bVqtfR/O1TIyMvrouZLbHxwcDED//v0xNTWlS5cudOnSRatnJzIyUuN1w8LCcHJy0jjG2toaeBcoJDE1NUWpVGoFRkqlEngXmPj5+WFlZaWzXpLShYeHA1CtWjWtsiWd70MBAQEoFAqd9WhiYvJNl1BJqt8xY8ZgYGBAo0aN6N27tzoQhXc9jR/OlbOystJZl4BWj2XSPMjo6Gj1f+uqj4+VNTg4mI0bN6JQKChdujSDBg3SCMgBSpQowdq1a9m9ezeXLl1iw4YNHDx4kO3bt+Po6JjsuYX41UjAJsR/QNasWQG4ffu21j5vb2+mTJnCqFGj1D1I798lCaqeqPeHO/+NpOGyOnXqMHjwYI1AIioqCqVSiaWlpTpASAoYrK2ttVbyt7W1BVRf/ElDmqDZK/R+wJb030m9b6lTpyY0NJTw8HD1MOn9+/cB1OVN6mF7PzhIOjYwMFBnGa2trTEwMNBZjxkzZtS4kSIpQEqutzA5CoVCZ5qk+i1dujQjR44kW7Zs6n1xcXFERUWpA92kIeUkdnZ26oAvSXI9bEnvW1BQkPp9+FKpUqXCxsaGMWPGaPRygiroTRpuLVKkCEWKFAFUw9g9e/Zk48aNDBw48KteV4j/IpnDJsR/gJ2dHSVLlmTPnj0ac6gOHz5M8+bNOXnyJK9evSJHjhzY29uzbt06dc/S1q1befToETVr1kyRvLi7u2NiYkJAQIDG3apv376lU6dOjBgxAkArYMubNy83b97UWJLj7t27ABrLRMC7IcsPg4yknrSkgK1YsWIALFq0SH38zJkzsbCwoEKFChrHvp9XGxsbAPXdkB+ytLTE1dWVnTt38ubNGwDOnTvH6dOnteoxaR7clw6RhoWF6UyTO3du0qZNq1W/oaGhDBo0iM6dO6uHxrds2aLuFXv+/DkhISFaT7xICgo/HGJOGpJ8vw6Shog/7KVLTpEiRQgMDNQItuPj41m8eDHly5cnPDycdevWqXt+QdXjZmlpqbFNCCE9bEL8Z4wYMYJmzZrRoUMHXF1dCQoKwsfHB3Nzc6ZOnaruwejTpw+jR4+mZs2aZMyYEU9PT7JmzZpiq+nb2dnRpUsX5s+fT7ly5ShQoAAhISE8evSI+Ph4JkyYALwLEJJ6eBo3bsyOHTto0aIFBQoU4NWrVzx//hxQTV6vU6eO+jWSArUPh2Vz5cpF+vTp1b1lZcuWxcPDg8WLF3Pu3DkCAwPx9fWlW7du6t7GpKHa4OBgdQBkb2+PiYnJRxfn7dOnD127dqVevXrkyJGD27dvkyZNGlq3bq1xXFLAlhQEfq7Q0FBy5Mihtd3Y2JjBgwczcuRIKleujKurKzExMTx48ICYmBh69+5NpkyZKFOmDAcPHqRWrVrY2dlx8+ZNYmNj8fPzw9PTEzc3N426/PCJE3nz5iVt2rT8/vvvuLq6EhwczIMHDwDt4dPk9O3blxYtWtCsWTPy58+PpaUlDx48ICQkhGLFihEREcHYsWOZOnUqzs7OGBkZ8eDBAyIiIrTmWQrxq5MeNiH+I/LkycPatWvx8PDAy8uLiIgIGjVqxN69ezVWy2/WrBmjR4/GyMiI+/fvU7ZsWVasWKHRC+Lk5ETu3LmTfa1P7e/Xrx/jxo0jS5YsXLt2jTdv3lCpUiXWrl2rngifLVs2MmTIoO7JKVy4MDNnziRz5szcvHkTGxsb5s6dy8CBA7WG8fLkyUP+/PnVQVcSV1dXTp8+Tfr06QFVELJw4ULq1KmDt7c3sbGx9OrVi379+qnTuLi4kClTJo1zGRoaUqxYMbJnz55sGcuVK8fs2bNJmzYtd+7cwdXVlVWrVmkMAQMULVqU5s2bq++c/FytWrWicePGOvc1adKEv//+G2dnZ27fvs3Tp08pWrQo8+bNo0+fPgBMmzaNevXqERAQwKNHj2jYsCE7duwgZ86cvH37Vn0uCwsLcuTIoQ7ok5iYmDB37lwcHR25fPkyAQEBNGjQAHt7e7JkyQKoAuSP3eiSL18+NmzYQMWKFXn+/Dm3b98mc+bMjBw5kmXLlpE+fXr+/vtvXF1duX//vnr/+PHjv/kTHoT42Rgok5tVK4QQQggh9IL0sAkhhBBCfCZ/f386derEyJEjv+vrSsAmhBBCCPEZPD09adiwIf/884/WTU/vS7q5pmrVqhQoUIDq1auzZs2af/XactOBEEIIIcRnWLlyJRkyZMDY2Pija1WOGDGCnTt3UqZMGSpWrMiNGzcYN24cUVFRdO3a9ateWwI2IYQQQojPMG3aNAwNDalVq1ayC5WfP3+enTt3MmTIEDp37gyoFp0eOHAgixYtonnz5loLiX8OGRIVQgghhPgMScvfBAYGat2lnmT79u1kyZKFDh06qLcZGBjQoUMHwsPDtR7z97mkh00IIYQQv5TKlSt/dP+xY8eS3adQKAgJCcHe3l7n/nv37lGsWDGtIdOkZYJevHjxZZlNJAGb0MmiUO8fnQW9EXT57x+dBb3gH/Z5i6X+10XHfd4q//91xoZf9qit/yqFrIwFQC57i08f9C+l5PdSqa972hqgWmQ7ISEh2YAtLi5OZ+9b0iLhCoXiq15XAjYhhBBC6D+DlJvF9bEetE9JeqxfckOiup7ZC6gft/alTz1JInPYhBBCCCE+k7Gxqq/rw+fvJsmWLRu3b9/W2n758mVA9aSYryEBmxBCCCH0n4FByv19JYVCoR7S9PX11bkWW40aNXjw4IFGL15ERATLly/HwcEBV1fXr3ptGRIVQgghhP5LwSHRr9W6dWuuXbsGwJ9//sm+fftYs2YN27ZtI2/evLi6ulK6dGk8PDzo168fNWvWxNbWluPHj/Ps2TOmTJmivtP0S0nAJoQQQgjxGcaNG4evry9Jj2HPli0bERERzJ8/nypVquDq6oqRkRFLlixhypQpHD16lLCwMHLmzMn06dOpU6fOV7+2PPxd6CR3ib4jd4mqyF2iKnKXqIrcJaoid4mqfJe7RIsOTLFzRV2ekWLn+l6kh00IIYQQ+k8PhkR/pF+79EIIIYQQPwHpYRNCCCGE/vsXd3f+F0jAJoQQQgj9J0OiQgghhBBCn0kPmxBCCCH0nwyJCiGEEELouV98SFQCNiGEEELov1+8h+3XDleFEEIIIX4C0sMmhBBCCP0nQ6JCCCGEEHpOhkSFEEIIIYQ+kx42IYQQQug/GRIVQgghhNBzv3jA9muXXgghhBDiJyA9bEJvDWxXhX5tK1Og3hjCIqJ/dHa+WoC/P7NmTOPMmVPEREfjXsiDgYOHkscp7yfTrl+3hk0b1vHK1xfHTJlo3aY9jZs2U+/v37cXJ44dTTa9iYkJ8xctpVjxEhrb9+/dw6yZ01i/cSvp7O2/vnCfEBUZybKFczh94igRYaHkdnKmU48+uBUq8tF0xw7tY/O6VTx7+gRbWztq1W9Ei7adMDR89xtToVCwb+dWdm7dyJvXvmR0zEyteg2p36gZRsa6L23Xr1xkythR/DVlNnnyOqdoWT8mKjKS1UvmcvbkUcLDw8iVJx/tuvahgHvhj6Y7eWQ/2zas4sVTH2zs7KhepyFNWndU18PiOVPZtWVdsukNjYzo//ufVK5RF4AXz3xYMncat65fwTKVFQULF6NLn8GktbFNucJ+RFRkJCsXz+XMiSOEh4eR2ykfHbr1xfUT9XD88H62rl/J88R6qFm3Ec3avKuHsNBQ2jaqQWRkhFZaIyNj/jdmMmUrVlFve/7Uh8Vzp3Hz2mVSWVnhXrgY3foOJq2NXcoWOBlRkZGsWvxBe+jW55P1cOKwZnuoUVezPeg6fsXC2cxasg5bu3Ra+y+dO832jWt4eM+LhAQFhYqWoGufIWRwzJQi5Uxxhr/2TQcSsAm9Y2ZqzMI/WtG8VlEAEhISfnCOvl5wcBCtWzbF9+VL8ubNRyorKy5dvEC71i1Yt3ELOXLmSjbtxPFj2bh+LXZ26XAv5MHDhw8YO2Y0wcFBdO7aHYCiRYsRHx+vldbfz4+7XnewTp2afPk0A5OjRw4zcvgwnPLmI02aNClb4PfExsYyqFcn7t+9Q5Zs2cmSNRt3b99icO+uTJ27mIIeuoO2zetWsWjudKysrXFxLcjLF89ZvnAub175MvB/f6iPmzHpLw7u2YGNrR3OLq74eD9m3szJPH/mQ78hI7TOe+fWTUYO7kOatLY4ZMj4zcr9objYWP7XrzMP73mROWt2MmXNzv07txjevxvjZy7ENZngdfvG1SybN4NUVtY4FyiI78vnrF7yN29e+9J36GgAnPIXoFipciiVSo20kRHh3PG8jomxCc4FCgLg7/eGob06EBERjlM+F2Kiozl5ZD+hIcGMnT7/21YCqvYwtE9nHty7Q+as2cmcNTv37txiWN+uTJq9KNkgfuuGVSz5ewZW1tbkdy2I74vnrFw8lzevfek/TFUPVtbWGBoZkjpNWvK5uKrTGhoYktbWjtxO+dTb/P3eMKhneyIjwnFyVtXD8cP7CQkJZsKMBd+2ElC1h9/76mgP/boxYdZH2sOG1SydNwMrK2ucE+th1eK/efPKl76J9fC+s6eOMX38KHLmcsI6tfbn/NDeHcyeNAYLC0uy585DSFAgF86c5P6dW8xasg779BlSuuj/3i8+JCoBm56ZP38+np6eLFy48Edn5YcZ17c+zWsVxS8oDHsba+IVP2/ANnXyRF75+jJpynRq1q4DgNed23Ro15pJE8axaOkKnekuXjjPxvVrqVipMpOnzcTMzIyoqCj69OzGgnl/U7N2HTJlykyrNu1o1aadRlqFQkG71i0wMDBg4uRppH4vKLtx/RrDhw0ma7ZszFuwGBNT029W9nUrl3D/7h069+xHi7adAHjl+4I+ndswc/JfLN+wU6tn4PkzH5bOn41zATcmzZyPlXVqFAoFk8eMYN+ubVSrVY8CBQsBkDFjJhq3aEvHbr0xMzcnNiaGEYP7sH/XNrr2GoCFpaX6vC+ePWXUkL5YprJi8uwFpEmT9puV+0MbVy/l4T0v2nXrS9PWHQF47fuSQT3a8ve0cSxYs12rHl4+e8rKhXPI5+LGmKl/q+thxviRHNqznSo16pLfrRAVqtSkQpWaWq85YdRgALoP+B3HzFkB2Ll5HWGhIUz+ezn5Xd0BWDBzEnu3byQoMAAb22/bu7Rh1RIe3LtDx+59adZG1R5e+76gf7e2zJ4yliXrdmjVw4tnPixfMAdnFzfGTZ+nroepY0dyYPc2qtasi4tbIQwMDDA1NcPJuQBjJs/+aD62b1pLWGgI0+avwCWxHubNmMjubd+nHpLaQ/tufWna5r320L0tc6eOY+Fa7fbw4tlTViS2h7+mvWsP08eN5OCe7VROrIckXrduMHXMcDJlzsqYaX9jYmKicb7o6CiW/j2dnHnyMnb6fHWZVy6aw+Y1y1k6bwb/+2vKN62HryLLegh9ce7cOebMmcOpU6eIiNDu2v9VrN1zkWYDF7Ni+zkAEhKUn0ihn/z9/Diwby81a9dRB2sA+V0K0LBRYy6cP8fLly90pl2zagWWlpb8NW4iZmZmAFhYWDBo6O/Ex8exZ9fOZF9308b13PK8SYtWrSlRspR6e1RUFEMHD8DewYHFy1Zil057iCSlxMXFsWvrBgoULKQO1gAyOmameZuOPH/qw60b17TSbd+0joQEBcNGj8PKOjUARkZG9BwwFCMjY/bv3q4+tnXHrvToNxgzc3MATM3MKFO+EvHx8QQHB6qPUyqVTPjjd5RKJVPnLiZLthzfqtha4uLi2Lt9Iy5uhdTBGkAGx0w0btmeF898uHNTux52bVXVw8DhYzXqoWufIRgZGXNo745kX/Pi2VOcPXmU4mUqUK12A/X2R/e9yJ4rjzpYA9S9Wm9f+/7Lkn5cXFwcu7ep6iEpWAPI4JiZpq068OKZD7d11MPOLetJSFAweKRmPXTvp6qHA3vetYewsFBs7T4dbD2850WOXHnUwRqAWyFVb/6b71APexLrISlYg8T20Ooj7WFLYnsYoVkP3fpqt4fo6Cgm/TEM23T2TJi9SGcAeu+2JxHh4TRv10Vjf7uufXAp6MHFf04RFxeXkkUXKUACNj0RHh7OiBEjSJMmDQkJCdy/f/9HZ+mHuXn/BbtPeJI6lTnx8Qri4hU/Oktf5ew/Z1AoFDRp2lxrX8lSZQC4ef261r7Y2FgunD9H9Zq1NHrHAJyd82Nja8v169oXdYDIiAgWL5iHrZ0dffoN1Ni3cvlS3r55w+SpM3BwSP+1xfosdzxvEBYaSp0GTbT2FSleEoDbntplv3j2DIUKFyNL1uwa29Pa2JLbKS+3PW8k+5rhYaEcP3IAc3Nz7Ozezcs7tG839+/eYcCwUWTPmfvrCvSV7t6+QXhYKDXqNdba51FMVQ9et25o7bt8/gxuHsXIlDWbxvY0NrbkzOOkMw2opg+sXDgbE1NTevT/XWOfubkFIUGBREdHqbclnUfXkFlK8rqlqofaDZKvhzs63ttL585QsHAxMutoD7ny5FXnPyI8jLjYWABmTf6L9k1qU7diMXp1bI7n9Ssaac0tLAjWqgdVW/zW9XA3sR5q1tdRD0U/3h4KehQjc3Lt4b2627puJQF+b/l9zCTs0jnozEdQYAAAGTJqzlUzMDCgeOlyxMbGEBoS9CVF+z4MDFPu7yf0c+b6P2j27Nn4+fkxa9YsAO7cuaN1zJkzZ2jdujWFChWidOnSLFy4UGPuys2bN2nWrBmurq6UKlWK4cOH/9Q9dXY2VgSE/Lz5f/ToIQYGBri6umntc8ykulC+efNaa9/Tpz7ExcXh6lpQ53kdMzry9rV2OoDt27YQFBRE5y7dsHxvSFCpVLJtyyZcCrji6XmTwQP6Mvz3IezZvROFIuUDYh/vRwA4vzefKEn6jI4A+L99o7E9KjKSN699NeYgfZjuwzQAu7ZuZEjvLjSpU5nbN6/TumM3TBN7JQH27tiMQ4aMRESEM27UUMaNGsrubZuIjYn56vJ9rqfejwHIm7+A1r70GVRtwN9Pux7evn6lMw2AQwZHAvze6tx38Z+TPPPxplb9JlpzkCpUrUmAvx8DurRi24ZVjPm9Hzs3r6VMxarqYdNvJak95Muv/d5mSGoPOurhzWtfnWkgqT2o6iEwQBWA7N+1jQO7t2FuYUE+F1ee+zxh5OBevHqvJ7ti1VoE+PvRp1NLtqxfxR9D+7J901rKVqpGpm9cD0+ffKQ9JAZPuj4XH2sP6d9rD0qlkoO7t5Mnnwv37txiwsjBTB07gmMH92p8zpMC00cP7mqdLzoqEoBUVtZfWrxvz8Ag5f5+QjKHTQ/cvXuXdevW0bFjR0qWLImjoyM3btygTZs26mN27drFsGHDyJIlC3Xr1iUmJoZ58+bx5MkTJk+ezIsXL2jfvj3p0qWjefPmBAQEsHv3bhwdHendu/cPLN3XS5fWCr/A8B+dja8WFhZKmjRpdM4TMzNVBRS6bhgICw0FSPbuTVMzM8LCwrS2K5VKNq5fh7W1NQ0bN9XYd8vzJn5+fvj5+XH7lqd6+749uzl+7CgzZs3FIAUvYuGJ+bNLp10G02TKHh4emmyapHQfpgkNCWHBnGnq3pUSpcvRsGkr9f4Afz/ued1GqVQybfy7GxZOHDnI4QN7mDFvmUZwl9IiwlX1YGunXaakdqH4oEwfSwO66yHJnm0bMTQyokGz1lr7KlStxYnD+7ly4R+Wz58JqL6Um7TqqHVsSvt4PSTXHpLS6B66NzU1VacJSRwCNzExYeS4aZQoUwFQDX/27dqaPTs20bX3IAAqVVPVw6XzZ1g6bwagummhWetvXw9Jn4uPtYd4RTLtIZnPhYnZu/Zw/84tAgP8CAzw48Hd2+pjThzax/nTxxkxfjoGBga4uBXCyjo1y+bNwMIyFUWKlyIqKpI9WzeybeNqLCxTYW5u8e8LLFKUBGx6YPz48Tg4OFCtWjV27dqFiYkJN2/eVO+Pjo5mwoQJlC5dmnnz5mGeOGfHy8tL3YO2ZMkSbGxs2LFjB+bm5uzcuZNz586RIYMe3unzmWzTpsIvUDsw0TcKhYLRI/9HSEiIeluaNGkwNjZGkcwdrklfRrouikZGRgAkJOju+QoPD1O3gfddv3aV58+f0bJ1GywsNM/7xNsbgNp169GmXQdy5MjJK9+XzJoxjeNHj/DPmdOULVf+M0r7eQyNVJ33Ch1liAhXBeFmH5TB0NAo2TSqdNrlTp0mDVv3HefGtSts3bCaC2dPM270MMZOUU08f/7UB6VSSdESpWnTqTs5c+chJCiIdSuXsH/3dg7s2UH9xtpD1iklafK4rvcyMiK5ekg+DUBERLhWGoC3b17hef0yxUqXxyG99l2wB3dv48qFf7C1s6dxq/Y89X7EkQO7GdKzPeNnLdKY25bSkt5bXWWKSKyHD9/bd/Wg+zMUEf6uHmxs7bCxtaNH/2HqYA0gT7785C9QUGPIcP/ubVw6fwZbO3uatu6Aj/cjDu/fxcDu7Zg0Z7HG3LaUlvS5+Gh7MNNdD8n1hEe+Vw/Pnz0BoGL12jRs1obM2bLz9vUrViyYzbnTx7ly4R+KliyLhaUl/f/3J1P+/B+T/ximdc78BXT37v9wP+lQZkqRgO0HmzNnDpcvXwagSRPN+T6BgYHY2tpy/fp1goOD6devn/qiplQqef78ORUqVADgwoUL/Pbbb2zZsoU1a9YQHx/PoEGDaNxYe67Ez8LKwgyfF/4/OhufFBMTw+mTJwkLC8XIyBhzczMyZcpM0WLFCQ8LIzY2FtMPetkCA1U9AnY6JkmnSZtWdUxAoNY+gKDAIHI7OWlt37t7FwBNmrbQ2ufvr6rHEaP+IFUqKwBy5MzF+ElTKVuyKJcuXkjRgC114l2YwYGBWH0wtJLUG/LhZGjr1GkwMDAgOFB3uYODg0irYwK1lXVqypSvRMky5RnYsyPnTp/gyeOH5MiVh8BAVbm79h5AztyqOrOwsKT/sFGcO3OS61cvfdOAzTpxDmJwUKDWEFNIsGqO0Idrf6nrIUh3PYQGB+lcN+3EoX0olUpq6Zg3mJCQwJql88iYKQvTF64mTVobAEqUrchfv/dj/YqFjJvx7e5MT/2xegj6unoICQ7CxlZVD5myZGPjnuM6j0tn78Dd26pe5YSEBFYt/puMmbIwe/EadT2UKleRP4b2Ze2yBUyctegrS/lpqVN/uj0k97kI+Ug9JLWHoMSh4V6DhmNpmQqALNlyMHjUOJrWLMfNq5cpWrIsAKXKVWLJhl0c3LOdF898SGefngyOmVgwcxIeifNM9c5POpSZUiRg+4GUSiUrVqwgXbp0VKxYEVdXVwoUKEB4eDht27blxo0bVKpUiYDED2H27NnVaR8+fEhUVBRZsmQBwNfXl/nz55MjRw569OhB/fr1tYKEn40SJT/D/aGWlpacOX9Ja/vOHdtQKpU8fvwIZ+f8Gvtueap6ULO9954mcXTMhLGxCY8ePdDa5+v7En9/PypXraaxPTY2lsOHD1K4SFFy5tJe283CUtXjFhERoQ7YAKysrLCwsFD3eqWUTFlUc4F8vB9pTZT2Svzy/HC7qakp9ukzqOc7vS82NpbHD+9TqEjxZF/TyMiI2vUbcfvmdZ4+8SZHrjzqHsyoyEitY21sbYn8xnM8HTOryvj0yWMyZdEs7707qnr4cLuJqSnpHDKo5zu9Ly42Fu+H9ylYuJjWvuOH95E+oyOFi5XS2vfimQ/BQYG0aN9VHaQAFCtVjsxZc/DovvZcppSUNEfOx/tRsvWgsz04fLw9uBfRrocP+b19re6BSqqHVh26adRD8VLlyJItBw+/dT0klv2pdwq3h8R6MLdIau8R6oANwDKVFWbmFupevCT26TPQpnNPQBXMDunZHlNTMypWq/1viim+kV+7f/EHO378OJGRkfTv359x48bRrFkzXFxccHNzw9jYmEuXVEFA0rDmo0eqC5dCoWDGDNXci7SJvTHp0qWjXLly7Nu3jyZNmmBqakpCQgKLFy/m5cuX379wKSAkLArrVNpDPz8Lj8SFYU8eP6a17/ixo1hZWZE3n/Zq+6amphRwdeX0qZNaw0HHjx4BoEjRohrbT544RlhoKNVraK/JBZAhcaHYO7dvaWx/+fIFERER2Dvovpvsa+VzLoCJqSlnT5/Q2vfPqeOqmzEKaq/q7lrQgxtXL2sFUpfO/0NsTAwFC6nSKOLj2bZprVYglvTFnPS/DokT7++9N58HICoqkle+L5OdL5dSnPK5YGJqyoUz2vVw/rSqHlwKemjtc3ErhOe1y1or91+58A+xsTFaK+I/uHubF0+fUKZCVZ1zEcPDVPMDrVOn1dpnZGRETPS3fZJI3sT2cP7MSa19ZxProYCOeihQMLEeInTXg5v7u0VmkybLv+/li2c8uHuHnHlUTxUJS6yHD+++hu9TD+r28I92ezj3kfZQoGAhbupoD5c/aA/pEu/+fnBX86a1N69eEhUZkew8OKVSyZK507h725OGLdp+tydffDG5S1T8KCtXrsTe3p569eppbLewsMDDw4N9+/aRkJCAu7s7OXPmpF+/fowbN46mTZvy5IlqrkLSSvXt2rXj5MmTNGvWjMmTJzNy5Ehq1qzJrFmz1D10P4syhXMzdXAjMtqnIX+ujEwe1JDsmb7PI2NSUtZs2XAv5MHa1St5+ODdMi2rVizj/r271K5TD+NkHqFUv0FDXjx/zuKF71agf+L9mKWLF2JjY0PZchU0jt+7excGBgZUqFQFXYqXKIGFhSVLFy8iMjHIiYmJYcrE8QCUKZtyw6EAFpaWlKtYlWOH9nPt8gX19pNHD3H+zEmKlSyjc82s6rXrExkZwfxZU9TBaoC/H4vnzsDY2JhK1WoB8Pz5U+bPnMLMyWPVk/bDw0LZtHYl5ubmFEhcRDRnbifSZ3Bkx6Z16qUMEhISWDx3BtFRURQvVTZFy/0hC0tLSpevwskjB7hx5aJ6+5njh7h49hSFi5fWuU5WlVr1iIqMYMmcaep6CPT3Y/mCmRgbG1O+qmZgfvzQPkA1xKlL0py2A7u3aixncfPqJZ4+eUT2XHn+XUE/wcLSkrIVqnD88H6uv1cPp44d4sI/JylaoozOeqhaS9UeFs2ZqtEelsxT1UPFaqp6uHH1Io1rluPc6XfDosFBgUwdO5K4uDhq1v0NeFcP+3Zq1sONqxfx8X5Ejtzfvh7KVKjCicOa7eH0sUNc/OcURUok0x5qqtrD4g/bw3xVPVRIbA/uRYpjbmHBptXLiI5SlS82JoZFs6cCULRkGa1zP7h3hxH9u7Nry3oKFS1Byw5dU7zcKUbuEhU/SkhICD169FAvjPq+zp07M3r0aKKjo7G0tGTRokX8+eefbNu2jbx58zJs2DB69OihDtjat2+PnZ0dK1euZOPGjZiamlKsWDEmTpyIm5v2shL6rGXtYnT47d2wTo9m5blw0xuflz9X4Anw+4hRtG/TkuZNGlHQ3Z2goCC8Hz/C3sGBbj3f3b17+NAB/jlzmt//NxLLVKmo/1tDdu3czoJ5czl4YB+2tnbc8rxJbGws4yZO1ripICIinHNn/6FwkaKkT697fbVUqaxo1qIlK5cvpU6NquTKnZtHjx4SGBBAvfq/4foN2kiXXv24cvEcQ/t2w7mAG/FxcTy454WFpSXd+qju2Ltx9TL7d2+nS6/+2Dukp3CxElSsWoMDe3Zw/cpFMjhm4sFdLyIjI+jQtTf2iT0I2XPkonT5Shw7tI8b1y6TOUs2vB89ICw0hJ79h2CdWrW4qKGhIc3bdGD21PG0a1oPp3zOvHz+jLdvXuNeuCjlKlVN8XJ/qEP3fly7dJ6RA7uT18WV+Lh4Ht33wsLCkk69VGvleV6/zKE9O+jQox/p7NNTqEgJylWuweF9O7h57SLpM2bi4T0voiIjaNO5F+nsNd/nsyePkj6jo/oxVB9K55Ce8lVqcOroQdo3qkHOPPkICw3G5/FDDA2NaNv1299J3rFHf65eOs//+ncjn4uqPTxMrIcuvVX1cPPaZQ7u2U6nnv1JZ58ej6IlqFClBgf37uD61YtkSKyHyMgI2nV5Vw/ZcuTGOnUaxvxvAE75XLCwtOT+3dtER0VRt2Ez3AurhtLtHdJToWpNTh45QOvfqpPLKR9hIcE8SayH9l37fPN66NC9H1cvnWfEgO7kc3ElTld7uHaZQ3vfaw9FS1C+cg0O793BzavJtwdLy1TU+a0ZW9evpFOzOmTNkYun3o8IDgqkSs265H1viZQ7N6+zcPZkHj+4h7GJCY1btqdNl14YG5vozLf48QyUHz6ETvwU9u7dy6BBgzh37pzOiev/lkWhn3MpkG8h6PLf/yr9LU9P5syazu1bnhgbm1CiVCkGDhpKRkdH9TEzp03hwIF9rFyzHsfEBy9HRkQwe9YMjh4+RFhYKLlz56FT1+5UrqIZZISFhdGoQR3+GDOO0mWS7zFSKBQsW7KIHdu28vbtWzJkzMBvDRvToVMX9Z2pH+Mf9uXrlj1/5sPiv2fief0KCYoEChQsRJde/dU3AOzYvJ51K5cwdorqcVQA8fFxrFm+mMP7dxMUGECmzFlo2LSV1qKrSccdO7QP/7dvyOiYmWZtOlKjTn2tfOzZvpltm9by2vclaW1sqVi1Bu269PyqpQui4778UWkvnz1l+YKZ3LpxlYSEBFzc3OnQvb+6Z2v31g1sWrOUURNmqdehi4+PY8PKJRw7uIfgoAAcM2WhXuOW1KjXSOPcCQkJ9O7QlHqNWmjte59qlf0NHD2wm9e+L0iVypo8zi60aN+VPHnzJ5suOcZf8SDuF898WDp/FrduqNqDi1shOvXsT47Eeti1ZT0bVi/lz0mzyOfyrj2sW7GYowf2EJRYDw2atqLWB2V99fIFS+fP5MbVS8TGxJA1ew7q/NaMGnV/0xgmVj2FYz1H9u/mVWI9ODm70LpDN/Lk+/J6UHzFV+iLxPZw+/pVFEntoce7eti9dQObVi9l1ETt9nD0wLv2UL+JdntQKBRsXrOcQ3u3E+jvRzqHDFSv04DGrTpofM53b93AxlVLKFe5Or81b0P6DI78G7nsv/0yIBa1Pv7YsS8Rtb9fip3re5GA7SekVCrp3LkzT5484fhx3XdG/VsSsL3zbwO2/4qvCdj+i74mYPsv+pqA7b/oawK2/6LvErDVnpNi54ra1zfFzvW9yJDoT+DBgwdMnz6d9OnTY2Vlxc2bN7ly5QrDhmmvnyOEEEL8J/2kNwukFAnYfgKmpqb4+flx/vx5ADJlysSQIUPo0KHDD86ZEEIIIb4HCdh+AtmzZ2f79u0/OhtCCCHEjyM9bEIIIYQQeu4nXY4jpfza4aoQQgghxE9AetiEEEIIof9kSFQIIYQQQs/JkKgQQgghhNBn0sMmhBBCCP0nQ6JCCCGEEHpOhkSFEEIIIYQ+kx42IYQQQug9g1+8h00CNiGEEELoPQnYhBBCCCH03a8dr8kcNiGEEEIIfSc9bEIIIYTQezIkKoQQQgih5371gE2GRIUQQggh9Jz0sAkhhBBC7/3qPWwSsAkhhBBC7/3qAZsMiQohhBBC6DnpYRNCCCGE/vu1O9gkYBNCCCGE/pMhUSGEEEIIodekh00IIYQQeu9X72GTgE3oFHT57x+dBb1hU7T3j86CXnh7fs6PzoJeMDVW/Ogs6AXDX/zLM4nUw/cjAZsQQgghhJ771QM2mcMmhBBCCPGZLl++TOvWrXF3d6d48eIMGzaMgICAZI9/9OgR3bt3p2jRopQsWZL+/fvj5+f3xa8rPWxCCCGE0H960MF29uxZunbtSoYMGWjSpAmBgYHs27cPLy8vtm/fjomJicbxb9++pWXLlqRKlYr69esTGxvL7t27iYuLY968eV/02hKwCSGEEELv/eghUYVCwahRo3B2dmbNmjVYWFgAUK9ePbp27cquXbto3LixRpqDBw8SFhbG3r17cXBwAMDGxob169d/8evLkKgQQgghxCdcunSJly9fMnjwYHWwBlC+fHly587N0aNHdaYzMTHR6HkLDAzE1NT0i19fetiEEEIIofdSsoetcuXKH91/7NgxrW337t3DxMSEokWLau3Lli0bz54909pep04dli9fTt26dalcuTJeXl48ffqUcePGfXGeJWATQgghhN770UOicXFxWFlZYWRkpLXPzMwMhUJ7yR9ra2vc3NyIioqiTZs23Lt3jzlz5uDr6/vFry8BmxBCCCF+Kbp60D7F1taW8PBwFAqFVtDm7++PjY2NVpolS5bg7e3Nrl27MDIyInfu3Dg4ONCmTRty5MhB+fLlP/v1ZQ6bEEIIIfSfQQr+fYXs2bMTFxfH3bt3NbZHR0fj6elJnjx5tNIcO3aMYsWKaQR4rq6ugOqO0y8hAZsQQggh9J6BgUGK/X0NDw8PHBwcWLRoEUqlUr19yZIlREdH65wXFxkZiZeXF/Hx8eptN27cANA4x+eQIVEhhBBCiE8wNDSkd+/ejB49mubNm+Ph4cHjx485deoUpUqVoly5crx584YjR45Qv359rK2tqVixIsuWLaNJkyaUKFGCoKAgDh48iLGxMXXr1v2i15eATQghhBB670ffdADQrFkzTExMWL58OWvWrCFt2rS0adOG/v37A3D16lXmzZuHs7MzhQsXZuDAgdjY2LBjxw7Wr1+PpaUlxYoVo3v37ri5uX3Raxsov7RPTvwSouM/fcyvQh7+riIPf1eJipOHv4M89DyJ1IOKbSrtOydTWsau21LsXK8WN0qxc30v0sMmhBBCCL2nDz1sP5LcdCCEEEIIoeekh00IIYQQ+u/X7mCTgE0IIYQQ+k+GRIUQQgghhF6THjYhhBBC6L1fvYdNAjYhhBBC6L1fPWCTIVEhhBBCCD0nAZv4ZgL8/Rk1/HcqlC1JyaKF6NG1Ew8f3P+stOvXraF+nRoU83CjQd2abN28SWN//769KOiSN9m/Iu4FuHTxgtZ59+/dQ7XK5fH380uRMn4PA9tV4emxiVinMv/RWflXAgL8+XPU/6haoTTlShamT48uPHr44LPSbly/lkb1a1G6mDuNG9Rm+9bNHz0+ISGBMaNHULVCaZ4/e6qxT6FQsHXzBpr+VoeyJQrTvHF9Nq5bo/Gsv88VGRnJ7GkT+a1mJaqWKUrPTm24ce3KJ9MdObiPji0bU7l0YZrWq87q5YtJSEjQOu7unVsM7NWFauWKUadKWSb9NYqw0BCt4wID/Bn/5wjqVi1HtXLFGNSnG48ffbxuXzx/RuvGdRnav6fWPr+3b5g28S9qVy5NvWrlGNSnG7c9b3yyXCkhMMCfcX8Mp3aVslQpW5SBvbvy+DPbyZaN62jRsA4VS3nQslFddm3X3U5evnhOl7bNWTx/dkpm/asFBvgz9o/h1KpchsplitC/V9fP/mxs2biWZg1rU75kIZo3rMPObcmXuVPbZiyap13mJ96PGDlsILUql6Fc8YJ0bNOMK5e0r58/3A9++PuP9ksGbFFRUZQpU4bz58//6Kz8ZwUHB9G6ZVN279qBg70D+Zzzc+niBdq1bsET78cfTTtx/FgmTxhHWGgY7oU8CAkJYeyY0SxdvFB9TNGixShbvoLWn3N+FwCsU6cmXz5njfMePXKYkcOHYWtrR5o0aVK+0CnMzNSYFePbMb5/AxxsrXV+of8sgoOD6NC6OXt378TewYG8+Zy5dOkCndq1xOeJ90fTTpk4jmmTxxMeFkZB90KEhoQwYewfLF+6KNk027ZsZM+u7QQFBfL8+TONfeP/Gs2k8X8REhJCAVc3ggIDmTZlAtOnTPiiMsXGxtKvewe2blyHpWUq8hdw5cG9u/Tv0ZnrVy8nm27j2pX8NXIYr175UsDNnYSEBJbMn8O0iX9pHOd54xq9u7bn2pXLOOV1xt7BgX27d9CnWwdioqPVx4UEB9O9QysO7t1FOnt7nPI6c/XSRXp2asNTH911q1QqGTvqd576POH+3Tsa+0JDQujQsjG7tm0mfQZHMmfJxrXLF+nTtT23bl7/ojr6UiHBwXRt35ID75XlyqWLdO/UmqefaCczpoxn1tQJhIeH4lawEKGhIUwZP4ZVyxdrHHf18kW6tG2O151bxMbEfsvifJaQ4GA6t2vB/j0735X58gW6dWz1yc/G9MnjmDFlAuFh78o8efyfrFym+dm4evkindo2w+v2LWJiYzT2PXxwj85tm3Py+BHSOTiQO09e7nndpn/vrpw9cyrFy/tv/OiHv/9oejGHbcGCBaxZs4bY2FjCwsIwMjLC3t6eLFmyUL16dZo2bUqtWrVo3bo1HTp0+NevFxYWhp+fH2/evEmB3Atdpk6eyCtfXyZNmU7N2nUA8Lpzmw7tWjNpwjgWLV2hM93FC+fZuH4tFStVZvK0mZiZmREVFUWfnt1YMO9vatauQ6ZMmWnVph2t2rTTSKtQKGjXugUGBgZMnDyN1O8FZTeuX2P4sMFkzZaNeQsWY2Jq+u0Kn0LG9a1P81pF8QsKw97GmnjFzxuwzZg6iVevfBk3aRo1atYG4K7XHbp0aMOUSeOYv2i5znSXL15g88Z1lK9YmQmTp2NmZkZ0VBT9+/Rg8YJ51KhZB8dMmTTSBAT4M3/ubKytUxMWFqp1TsdMmWnVpj09evfD3NycmJgYBvTtwY5tW+nTfxCWlqk+q0yrly/mntcduvXuT+v2nQHwffmCHh1bMW3CX6zZsgtDQ83fxM+e+rBw7ixcXAsydc4CrK1To1AoGP/HcPbs2EqN2vVwc/cgPj6e8X8Mx8LCkjkLl5Mzdx4AdmzdyIxJ49i0bhVtO3UDYO6Mybx+5csf46ZQpUYtAO7fvUPvLu2ZNWUCM+cv1cr77u1b8LrtiZV1aq19ZmZmOOVzpkHjZpSrUBmAx48e0K1dS7Zv3oBrwUKfVT9fY05iWf4cP4WqNVTt5N7dO/Tq3I4ZUycwW0dZAK5eusC2TespW74SYyZOU7eTIf17snzRPKrVqE1Gx0wE+PsxuG939XtsZPTtH6f0KbOmT+L1K1/GTJhKtaQye92hR+e2zJgynjkLlulMd+XSBbZuWk+5CpX4a+K7z8bgfj1Ztmge1WvWUZd5YJ9u6jIbG2l+7f89axpKpZKlqzaSL/EH75lTJxg+pB9TJoxh2+5DGJuYfMMaEJ9LL3rYnj59SlRUFNWrV6djx4507tyZWrVqkSVLFvz9/TEzM6N79+6ULVs2RV5PoVA9C/DDi6lIGf5+fhzYt5eateuogzWA/C4FaNioMRfOn+Plyxc6065ZtQJLS0v+GjcRMzMzACwsLBg09Hfi4+PYs2tnsq+7aeN6bnnepEWr1pQoWUq9PSoqiqGDB2Dv4MDiZSuxS5cuZQr6ja3dc5FmAxezYvs5ABISfs7H/vr7+3HowD5q1KyjDtYAnPO70KBhYy5dOI/vy5c6065do2oPf/w1Xt0ezC0s6D9oKPHxcezds1MrzaxpUwgPD6ND5646z9m5aw8GDB6GublqiNnMzIyKlaoQHx9HUGDQZ5UpLi6O7ZvX4+buoQ7WQBUMtmzbiWdPn3Dz+lWtdFs3riUhQcHwP8djnRgsGRkZ0WfQMIyMjNm7azsAZ04ew/flC7r17qcO1gB+a9yc3E551ccF+Ptz9NB+qtSopQ7WAPI6u1CnQUOuXLrAK1/Nug0KCmTRvFnkyuNE6bLltfJoZm7OjL8Xq4M1gFy5nciZKzd+fm8/q36+RoC/H0cO7qNqjdrqYA0gn7MLdRs04srF81plSbJh7SosLC0Z/uc4jXbSZ8BQ4uPjObB3FwA2tnb0HfQ7y9aqhg0NfvB3QFKZq9WorQ7WAPLld6Heb424/NEyr8TS0pIRf2p+NvoMHEJ8fDz7Ez8bNrZ29Bv8OyvWbQE0J+7HxMRw9colatf7TR2sAZQtX5HW7Tvz9s1rbnneTOlif7VfvYdNbyKWdOnSMX78eIYNG8bAgQMZNmwYEydOZMCAAQA0adKE3Llzp8hrJQVsxsZ60cGoIT4+nrNnz/Lnn39SunRpFi9e/OlE7/H29mbx4sU0bNiQOnXqfDrBN3D2nzMoFAqaNG2uta9kqTIA3LyuPbQSGxvLhfPnqF6zlkbvGICzc35sbG25fv2azteMjIhg8YJ52NrZ0affQI19K5cv5e2bN0yeOgMHh/RfW6zv7ub9F+w+4UnqVObExyuIi/85Hzp+/uw/KBQKGjVpprUvKbD21DHUFhsby6UL56lavSapU2u2h3zO+bGxseXmB+3h8sULHNi/h+o1a5PfxfWz8hcWGsqhA/sxN7cgnb39Z6W5ffM6YaGh1GvYRGtfsRKqMukaPjz/z2k8ihYna7bsGtttbGzJkzevOs25f05jmSqVRuCSpEjxkrzyfYm/31sunlfVbYNG2nVbNDEfH849mzdzKmGhofTsN+izAxbPG9d4/OgBmTJl/qzjv8aFc0llaaq172N1Ghsby5VL56lcVbudOOVzJq2NLZ43VOkMDQ35rXEzzM0tANRB+4+SVObfGmu/f8VKlAaS/2xcvnieytW0y5w3n+qzkZTO0NCQho2bvyuzhYX62NDQEBTx8TjqeF/Llq8IwNu3r7+ydClPAjY94e/vT5MmTfDw8KBAgQIUK1aMevXqERsby5MnTyhXrhx+iRPFHzx4QLly5QgMDGT06NF4eHjQuHFjjSHOZ8+e0a9fP4oWLYqHhwe9e/fm+fPnAOrJxV/THe7j40OLFi1wc3Pjt99+Y9Omd5Ph4+LimDJlCqVKlVLvP3HihHr/0KFDWbRoEefPn6dOnToUL16cJUuWqPefP3+eSpUq0bFjR/bs2UN8fDwXLqgmfq5bt47mzTUDoBEjRjBlyhRANczbuXNnatasycyZMwkODubhw4c/ZNj30aOHGBgY4OrqprUvafjqzRvti8DTpz7ExcXh6lpQ53kdMzry9rXui8f2bVsICgqic5duWFpaqrcrlUq2bdmESwFXPD1vMnhAX4b/PoQ9u3eqA3d9Z2djRUBIxI/Oxld7nNgeXFy1A6iMjsm3h2eJ7aGAjnakSuvI27fv2ndcXCyTJvyFmZkZvfsO+GS+tmxaT8+uHahRpRw3rl+lc9ce6p6KT/F+/AiA/AW085bB0RFQTdx/X2RkJK9f+SYbSGbImAm/xM/rk8cPyZkrj/pL9n0ZM6rq7O2bNzx5rKpbZx3nfP+4JNevXubQ/j2UKF1WHRAkx9/fjznTJ9GmaX16dW6LuYUFzdv8+ykpyXny+BEGBgbkL6BdlgyJ7eTDOgV48ewpcXFxuOhIB5AhY0b8Pgg6QoJVPalp0qT9l7n+dx4nvn+6ypwxqR3puIY/V5dZ92cjQ0ZH3n7wmQrWUWYrKysMDQ25f9dL6xxRkZEAWFtbf15hvoNfPWDTmy4mpVKJra0t7u7u6i9ce3t7TE1NefbsGW/evCEgIAB7e3tev37Nmzdv6Ny5M8+ePaN27drs3buXJUuWMHLkSLy9vWnRogXR0dFUqVIFc3Nztm7dSvHixWnTpo168vaXBmxhYWF07NiR2NhYWrZsyfPnz/njjz+oUKEC6dOnZ9KkSaxbt47q1atjb2/PhQsX6N+/P5cvX8bU1BQfHx+8vLyYO3cubm5uODg4MGPGDBo1aoStrS1DhgzB0NCQefPmUa5cObZs2cKrV68AuHbtGmFhYRr58fLyImfOnAAsWbKEM2fO0L17d9q0aUN0dDRDhw7FwkL7gv+thYWFkiZNGp3zxMxMVV+Iuu7ICwtVzTdKrpfD1MxMqw5A1XY2rl+HtbU1DRtr/jq/5XkTPz8//Pz8uH3LU719357dHD92lBmz5ur9hzddWiv8AsN/dDa+WlhYKKnTpMHEREd7MEu+PYQnvtfp0iXTHkzNNOaorVqxjKc+T+jctQcZMjry4oXuYXeAkJBgZk6bTGysatJ52XIVaN6qzWeXKSlvdjryZppMGw9PzKuuNKp0puo04WFh5HbKl+xxqvPHERYWRurUaTDRMcfI1Ex1nCI+Tn389EljMTY2ps+AoR8vIHDmxDG2bFgLqHppeg8YSo6cuT6Z7mu9K4t2O3lXZh3XjU/Wq5n6/UoSlBi8pLW1/Vd5/rfCw8KS/Wy8a0dxOtJ9ui19OH8zOCgQAJv3ymxhYUmRYiU4dGAvWbJlp0HDJpibW3DsyEHmzZmueg27z+t1Ft+e3gRsTk5OLFqk+66viAhV70KqVKpJk0kB15MnT9i0aRNOTk74+fnh4+MDwNixYwHYvn07uXLl4vXr12zdupU8eVRzQb52SHT+/Pn4+/uzc+dOdaAUFBSEjY0Nr1+/ZtOmTYwYMYI2bdrw9OlT3rx5Q2RkpDowVCgUPHz4kIYNGzJhwgTu3LlDo0aNeP78OVZWVgQGBlKuXDmsrKxQKpW0atVK/dqBgYFky5ZNq16SgtvXr19jZ2dHnjx5SEhIIHPmzKxfv/6LyvelFAoFo0f+j5CQd8sMpEmTBmNjYxTJ3NEYHq66cOrqOUiqp4QE3T1f4eFhOocwrl+7yvPnz2jZuo1WgPrEW3WXVe269WjTrgM5cuTkle9LZs2YxvGjR/jnzGnKltOex6NPbNOmwi9QO1DVNwqFgjGjhxP6XntIndgeEpK5YeJde9B+Xw2NVAMAH2tLSe3oifdjVixdRIaMGWnfscsn85omTVoOHTvD1SuXWLdmJWdOn2TE74OZPuvvT6Z9P2+62mpEeLjOMhl+on1HhIer0xgaGn3kc5B0fguMDI0+Uj+q48wS62jVskU8feJN89btyJo9R/KFS/Rbk+YULlqc82fPsGbFEiaOGUmqVKkoV7HKJ9N+jEKhYMKYkbrbSTJliVCXRbudvLtuJJ/2w/ciNDgYUM3v+h4UCgXj/hzxRZ+NiA/ev/cZGn7qWhmudY0NCQkGVMPv7xv8+yh6d+vA0oV/s3Thu/ZvYGCApaUlud6bQ/nD6fdv629ObwK2j4lM7Jq1srICIDSxJ6ZHjx44OTkBqonp/v7+REREcOHCBQYOHEiuXKpfg3Fxql8oST0pMTGq25pNv+BOwYSEBLZv307jxo3VwRqAjY0NAJcvXyZVqlTkzZuXfv36cezYMSpVqsTatWvVF5SwsDDSpk3LyJEjMTAwUAcX0dHRmJqaMnDgQObPn8+JEydImzYtPXv2pF071Z2QhoaGWr+i4+Pj1Rei9u3bc/v2bQYNGoShoSFVq1Zl7Nix33T5ipiYGE6fPElYWChGRsaYm5uRKVNmihYrTnhYGLGxsVp1HBio+pVnZ6d9oUyTNq3qmIBAna8XFBhE7sT3+317d6smFDdp2kJrn7+/PwAjRv1BqlSq9pMjZy7GT5pK2ZJFuXTxgt4HbFYWZvi88P/R2fik2JgY/jl9St0ezBLbQ+GixQgP190ekib529lp3wiSNHQTFBig8/WCggLJndsJpVLJyP8NISYmBgeH9MybOxNAPR1gx9bNvHzxnMZNW2j0plqnTk2FSlUoW74i3Tq149SJYzx6+IDcebTbWPJ5C8TKSnPI6F1PhmYbT506DQYGBgQF6m7fwcFB2CR+LtKkTfOR41Tbbe3sSJ02DRHJ1G1wUJD6uPt377BmuWr6RVhoKHOmTwJU67xFRkQyf/Z0ylaopHUHaNbsOciaPQeFixWnW7sWrF6++F8HbLGxMZw9c5LwxBUBzMzMyZgpEx5Fkm8nSXVqqyPASv2JdhIcFEjO3JrvaVSU5nfKt6ZVZnNzHB0z4VGkePKfjaB37/OHkq6VH2sjuT4ss/p7VLO9ZsmajY3b97J7xzbued3GxNSUIsVKMG3iWNw9CuvVHaL6Phryrf0UAVtSN3hSg04K2Bo3bqw+xsjICIVCQVRUFAkJCWTPnl29L3Vq1d1YST1rUVFRGuf7HP7+/gQHB1O0aFGd+1+9ekVoaCgdO3akXr167Nq1Sx0wJgkJCaF27drqnsKkHr6kX4adO3emXbt23L59mw0bNjBhwgScnJwoWbIk1tbW6sBVl/z587N//36eP3/OyZMnmTlzJuPHj1fPcfsWLC0tOXP+ktb2nTu2oVQqefz4Ec7O+TX2Jd1xlO299yeJo2MmjI1NeKRjwU9f35f4+/tRuWo1je2xsbEcPnyQwkWKkjOX9nCNhaUqKI6IiFAHbKC6UFtYWKh/xeozJUp+hvtDLSwtOX5Ge7HN3Tu3o1Qq8X78iHwftodbqvbw4SR8UM1vMzY24fGjR1r7Xvm+JMDfn0qVqxEdFUV0dDRGRkZ43ryB580bGseePHGMu3fvUKduAyzem9+YxMjIiAaNGnPj+lWeeD/+rIAtc1ZVb/eTxw/JklWz5/vObdXQe5asmmUyNTXFIX0GnjzWLk9sbCwPH9yjcNHiqvNnycY/p0+iVCq1vqS8bnliYWmJXTp7MmfJhlKpxMf7MU4frDvolVi3WbJm483rV1hYWBIREc6+3Tu0Xn/z+tXEx8cnu2RH7jx5KeDmzp33phV8LQsLSw6e0F4Dc9/uHcmWRV2nOtpJhoyOGBsbq+cVvu/1K18CAvwpX7nqB3sMEv//9wkALCwsOXxS+7Oxd5fqs/HE+xF582l+Nu585LPxrswPtfYlfTYqVNK8VqrbkY6gx8LCkmYt300JmDd7OmFhodRt0FjrWPHj6M1NBx+TtPyGUqn62goLCyNVqlTYvjcWb21tjZ+fH3Z2dpiYmHD79m31PjMzM0xMTNRzWpICn8+dYAyqoM/ExISrVzVv1X/69ClKpRI7OzsMDAxYs2YNEyZMUAdrd+/eZd26dYCqmzpLliwaeQZ4+/Yt4eHhBAQEYGJiQqFChZg8eTJWVlbq18uYMSMvdSx9kFQnz56pFgfNkiULbdq04bfffuPKlU+vuP4teHgUAeDk8WNa+44fO4qVlRV5P7ggg+oLrYCrK6dPndQa3jh+9AgART4ImE+eOEZYaCjVa9TUmZcMGTICcOf2LY3tL1++ICIiAnsHh88s1Y8TEhb1Uz/loJBHYQBOnTyute/k8WOksrLCKa/2fC1TU1NcCrhy5rR2ezhx/CgAhYsUxcLSkm279nPx2m2u3Lyr/lu4dBUAs+ctYu/B41hYWhIfH8+GdauJjNS8ieNL7xrMl78ApqamnDl1Qmvf6RPHMDAwoGAhD619boU8uHb1EpERmq9/4dwZYmNicE/87LgV8iA8LJQbHyzAGxjgz51bNylYqHDia6jq9p9T2nV75uRxUqWyIrdTPspVrMKBk+c5ffkWZ67cVv/VqFMfWzs7Tl68Sd9BwwB46uPN0UP7tc5nZm7+Te+qTKqvMzrKcvrkMVKlsiKPjnl9pqam5Hdx5eyZU1rt5NQJVTsp5KF53Ui69kZE/NgfbEnv3xkdn41TJ1WfjWTLXMAtmTKrrruFChfR2J605t6nynzi2GHWr1mBe6HC6jtF9cWvftPBTxGwJQ0FJk0QNjU1VQcqSdKnT4+vry8JCQnUrFmTJUuWMHToUEaPHk3t2rWJi4vj0KFDwLsh0i8J2MzNzWnevDlr1qyhY8eOTJgwgebNm1OtWjU8PT2pXr06Dg4OdO7cmd9//53JkyfTvXt3mjZtypkzZ9T5fv/DZWNjg6mpKc+fP2fKlCnUrFmT//3vf0yaNIl27doRHh6uHn7Nnz8/jx8/ZuTIkUyaNInu3bvz9u1bFAoF169fp2rVqnTu3JnJkyczdOhQtm/frjF0+z1lzZYN90IerF29UuNRVKtWLOP+vbvUrlMv2fmD9Rs05MXz5yxeOF+97Yn3Y5YuXoiNjQ1ly1XQOH7v7l0YGBhQoZLuYZriJUpgYWHJ0sWL1IF6TEwMUyaOB6CMjnWo9EWZwrmZOrgRGe3TkD9XRiYPakj2TN9nzk1KypI1GwXdPVi/dpXG43bWrFrOg/t3qVW7brLtoW79Brx88Zylixeot/k88Wb50kWktbH54vfv2VMfpk+ZyMSxY9Q992GhoaxesQxzcwudQZYulpaWlK9clSMH9mk8wuf4kYOcPX2C4qXKYKtjmLdWnQZERkQwZ8Zk9bXA39+PBbOnY2xsrF7Go0KlqlimSsXcmVPVk8djY2OZMWkcsbGx1KrbAIDMWbLiWrAQm9ev0XgU1YY1K3j44B7VatX54rm6+3btYOyo3zn3z7tV7q9fucTlC+coUrzkF53rS2TOkg23goXYtG61xqOo1q9ewcP796j+kbLUrNsA35fPWbn03dNQnj7xZvWyxaRNa0OpMuUA1Wd/xZIF7Nm5DYB1q5cn+yin7yFL1my4uXuwcf1qjc/GutXLVWWumfxno3Zd1WdjxRLNz8aqZYtIm9aG0mVUn42YmBiWL1nA7p1bVedetYwdWzdpne/t2zdMnfgXI4YOwMEhPX+O/3ajM1/LwCDl/n5GejEkmjlz5o9GvNmyZSNTpkzqoURnZ2fs7e01hgsKFiyIg4MDCQkJjB49WvXr98wZ4uPjqV+/Pnnz5mXevHkkJCSQLl067O3tyZAhwxfl83//+x+ZM2dm48aNXL16FScnJyZPnkzBgqplKDZu3MicOXM4d+6c+iaBnj170r59ewDc3NzUw7Og+rXg4eFBmjRpqFevHqGhoZw8eZLw8HAyZcrE77//Tq1aqsUwa9asybVr19izZw8GBgYUK1aMggULkj59etzc3OjTpw979+7lwoULWFtbU6VKFYYMGfJF5UtJv48YRfs2LWnepBEF3d0JCgrC+/Ej7B0c6Nazt/q4w4cO8M+Z0/z+v5FYpkpF/d8asmvndhbMm8vBA/uwtbXjludNYmNjGTdxssZNBRER4Zw7+w+FixQlfXrd66ulSmVFsxYtWbl8KXVqVCVX7tw8evSQwIAA6tX/DVc33bfF64OWtYvR4bd3CwD3aFaeCze98Xmpe66OPhvy+wg6t29N6+aNcStYkOCgILy9H2Nv70CXbr3Uxx09fJCz/5xhyO/DsbRMRd36DdmzayeLF/zN4YP7sbW15fYtT2JjYxkzbpLGmlIf0nVJyZkrNxUqVubA/j1cuXyRrNmy8+jhfUJCQhg45HetNa0+pnvvAVw6f46Bvbrg4upGXFwc9+96YWFpSa/+gwFVoLNn1zZ69BmIvUN6ihQvSeVqNdm3azvXLl8ko2Mm7t29Q2REBJ2798E+cZ1A69Rp6Nl3ENMm/kWz+jVwypefp0+88fd7S9HiJSlf6d0QX/8hw+nVuS2dWzfFxc2dkOAgfLwfk87egQ5deny0DLquu781ac6endv438A+5MydB3Nzc7xu38LK2pquPft+dv18jQFDR9CjUxs6tm5CATd3gt8rS8eu7555evzIIS6cO0P/If/D0jIVtev9xoE9O1m2aB5HDx3AxtYWr9uqdjLqr4nqdvLm9SvWrVqmnhbzz6kTvHn9Sufab9/LwKHD6d6xDR1aNaZA4vv3JLHMnbq9K/OxIwc5f/YMA4cOV5d5356dLF00jyMflHn0X5M0yrx25VJ1mc+cOsHr16/Ua78F+Psx4a9RXDx/FoVCQbkKlRjyvz8+e01C8f0YKD/sqhICiP7y52BrueXpyZxZ07l9yxNjYxNKlCrFwEFD1esLAcycNoUDB/axcs16HBPXWoqMiGD2rBkcPXyIsLBQcufOQ6eu3alcRXMeSlhYGI0a1OGPMeMoXSb5p2AoFAqWLVnEjm1befv2LRkyZuC3ho3p0KnLZy3tYlO09yeP+RW8PT/nX6W/fcuTeXNmcue2qj0UL1GSfgOHkCHju/Ywe+ZUDh/Yz9KVa9VrtEVGRvD37JkcO3qI8LAwcuXOQ4dOXamoNS9J0+vXr2jTvDELlqzQmJcWHxfH0sULOLB/L2/fvCZT5iy069CZuvV/+6xyRMW9uzPv2VMfFsyZwY1rV0hIUOBW0IPufQeoJ3xv3biONSsWM2H6XPWaWfHxcaxcuoiDe3cRFBhApsxZadyiNfV+054vdPjAXtavXs7zZ09JmzYtlavVolO3Xlp3S3rdvsWiebO4e+cWxsbGFC1ekp79BpM+cUpAcjatW83pE0eZt3S1xvZnPk9YPG82169dJjYmFnePIvQeOIRs2d/12ht+o24Kr9ueLPx7Fl7qspSiV79BGu1k3uxpHD10gAXL1qi3R0ZGsPDvWZw8epiw8DBy5spN2w5dKZ9M73tKSYl6uHPbkwVzZ3L3zi2MjI0pVrwUvfsP1ijz37OmceTQfhYuW6Px2VgwdyYnjh0mLCyMXLny0LZj12RHHHTxunOLgX26UcijKC3bdMC1oPtXlcE21bd/zFeeIQdT7FwPp9ZIsXN9L798wLZly5aPrteUpHr16uTPn/+Tx/1XpETA9l8hAZvKvw3Y/iveD9h+Zd8qYPvZSD2ofI+AzWloygVsD6b8fAGbXgyJ/ki7d+/m0iXtOx0/lC1btl8qYBNCCCGE/vjlA7Y1a9b86CwIIYQQ4hN+1rs7U8ovH7AJIYQQQv/94vGaBGxCCCGE0H+Ghr92xPZTrMMmhBBCCPErkx42IYQQQug9GRIVQgghhNBzv/pNBzIkKoQQQgih56SHTQghhBB67xfvYJOATQghhBD6T4ZEhRBCCCGEXpMeNiGEEELovV+9h00CNiGEEELovV88XpMhUSGEEEIIfSc9bEIIIYTQezIkKoQQQgih537xeE0CNiGEEELov1+9h03msAkhhBBC6DnpYRNCCCGE3vvFO9gkYBNCCCGE/pMhUSGEEEIIodekh00IIYQQeu8X72CTgE0IIYQQ+k+GRIUQQgghhF6THjahk39YzI/Ogt54e37Oj86CXnAo2fdHZ0EvXN4z6UdnQS+YmRj96CzohfDo+B+dBb1gm8r6m7/GL97BJgGbEEIIIfSfDIkKIYQQQgi9Jj1sQgghhNB7v3gHmwRsQgghhNB/v/qQqARsQgghhNB7v3i8JnPYhBBCCCH0nfSwCSGEEELvyZCoEEIIIYSe+9UDNhkSFUIIIYTQcxKwCSGEEELvGRik3N+/cfnyZVq3bo27uzvFixdn2LBhBAQEfDLd2bNnKVeuHPfu3fuq15UhUSGEEELoPX0YEj179ixdu3YlQ4YMNGnShMDAQPbt24eXlxfbt2/HxMREZ7qjR48yZMgQBgwYQL58+b7qtSVgE0IIIYT4BIVCwahRo3B2dmbNmjVYWFgAUK9ePbp27cquXbto3LixVrpz584xevRoli5dSuHChb/69SVgE0IIIYTeS8kOtsqVK390/7Fjx7S2Xbp0iZcvXzJhwgR1sAZQvnx5cufOzdGjR7UCtvDwcP73v//RpUsXrl27xvXr1ylYsCBFixb94jxLwCaEEEIIvfejh0Tv3buHiYmJzmArW7ZsPHv2TGv73r17ef36NZMmTdLY3rRpU8aOHftFry8BmxBCCCF+Kbp60D4lLi4OKysrjIyMtPaZmZmhUCi0tp84cYLcuXMzYsQI3NzciIqKYvny5Sxfvpx69ep9UU+b3CUqhBBCCL33o+8StbW1JTw8XGdg5u/vj42Njdb2ly9fUrZsWUqVKoWVlRX29vYMHToUKysrPD09v+j1JWATQgghhN4zNDBIsb+vkT17duLi4rh7967G9ujoaDw9PcmTJ49WGlNTU968eaO1PSEhAUPDLwvBJGATQgghhN770T1sHh4eODg4sGjRIpRKpXr7kiVLiI6O1nkjQ548eTh16hQvX75Ub9uzZw+RkZG4uLh80evLHDYhhBBCiE8wNDSkd+/ejB49mubNm+Ph4cHjx485deoUpUqVoly5crx584YjR45Qv359rK2tadu2LXv27KF58+ZUqlSJ0NBQDh06RJkyZShWrNiXvf43KpcQQgghRIoxMDBIsb+v1axZMyZOnEhERARr1qzBy8uLNm3aMHfuXACuXr3KvHnzePDgAQAuLi7MnTsXW1tbtm3bxoULF2jSpAmzZ8/+8vIr3+/XEyLRi6CYH50FvZHGQvfK1b8ah5J9f3QW9MLlPZM+fdAvwMxE+065X1F4dPyPzoJeKJTN+pu/Rs0FF1PsXAd6FE+xc30vMiQqUlRUZCTLFs7h9ImjRISFktvJmU49+uBWqMhH0x07tI/N61bx7OkTbG3tqFW/ES3adtKYlKlQKNi3cys7t27kzWtfMjpmpla9htRv1AwjY91N+fqVi0wZO4q/pswmT17nFC3r5woI8GfurOmcPXOamJhoCrp70G/gEHLncfpk2o3r17Jl03pev/Ilo2MmWrZuR8PGTZM9PiEhgbF/juKf0ydZvno9WbJmU+9TKBTs2LaZzRvW8erVKzJlzkyD3xrTuFkLjJOpP30ysF0V+rWtTIF6YwiLiP7R2UkRUVGRrF82jwunjxEREUaO3Hlp2ak3Lm4eH03n/eAuMyeMoF6T1lSt3VBjX1xsLNs3rODEoT2EhQSTLWceGrXuROHiZb5lUb5aVGQkq5fM5eypo0SEh5ErTz7adulDAfePrwh/8sh+tm9cxYunPtjY2lG9bkMat+qoNZH7vtctls+fyYN7t0mb1pbiZSrQrmtfLCwtv2Wxvlp0VCQbV8zn4pljRIaHkT13Xpp36IXzJ9rEk4f3mDtxBLUbt6Zyrd/U2/8Y0In7d27qTFOrYUvadh+YovkX306KDon+9ddfVK9enTJlypA3b17y5s1LoUKFqF69On/++afOW2EBpkyZQt++8uv9ZxcbG8ugXp3YsXk9lpaW5HNx5eH9uwzu3ZWb164km27zulVM+ON/vH71EhfXgiQolSxfOJdZkzUXFZwx6S9mTx1PaEgwzi6uBAcFMm/mZP6eOVnnee/cusnIwX0wMDDEIUPGFC3r5woODqJD6+bs3b0TewcH8uZz5tKlC3Rq1xKfJ94fTTtl4jimTR5PeFgYBd0LERoSwoSxf7B86aJk02zbspE9u7YTFBTI8+eaiziO/2s0k8b/RUhICAVc3QgKDGTalAlMnzIhRcr6rZiZGrNifDvG92+Ag601CQkJPzpLKSIuNpY/BnVj/46NmFtakidfAbwf3mPM4O7cuXk12XRnTxxm5IDO+D5/SlxcnMa+0JAgRvbvzObVizEwNCSnkzOPH3gxcUR/Lp87/a2L9MXiYmMZ3r8ze7ZtwNIyFXmdXXn84B4jBnTj1o3krxnbN65m2tjhvHnlS74CqmvG6iV/M2/6OI3jvB/dZ3i/Ljx+eJe8zq6YmVuwd/tGls2f8a2L9lXiYmP5a0h3Du7ciIWFJbnzFeDJo3uMG9YDL8/k28S5k4f5c2BnfF88JS4uVmOfdeq0ABQqXkb951G8LKUqVqeQngbxydGHIdEfKUV/Vr969YqXL1/i7OxMuXLlsLGxISYmhidPnnDv3j3i4+N1Ljh369YtYmNjdZzx24iKiqJmzZosXbqU3Llza+xr0qQJ7u7ujBgx4rvl579i3col3L97h849+9GibScAXvm+oE/nNsyc/BfLN+zU+vX7/JkPS+fPxrmAG5NmzsfKOjUKhYLJY0awb9c2qtWqR4GChQDImDETjVu0pWO33piZmxMbE8OIwX3Yv2sbXXsN0PjF/OLZU0YN6YtlKismz15AmjRpv1s9vG/G1Em8euXLuEnTqFGzNgB3ve7QpUMbpkwax/xFy3Wmu3zxAps3rqN8xcpMmDwdMzMzoqOi6N+nB4sXzKNGzTo4ZsqkkSYgwJ/5c2djbZ2asLBQrXM6ZspMqzbt6dG7H+bm5sTExDCgbw92bNtKn/6DsLRMlfIVkALG9a1P81pF8QsKw97GmnjFfyNg27puGY/ve9Gqc28atugAwJtXLxnepwMLZ45n9vKtWp8X7wd3mTl+ONap0xATHa11PV2zeC7eD+/Rrlt/6jRuhaGhIT6PHzC0R2uOHdhJ0VLlvlv5PsemNUt5eM+Ldl370qR1RwBe+75kcM+2zJs2jvmrt2vVwcvnT1m1aA55XdwYM+Vv9TVjxviRHNqznco16pLfVXXN2LhqCYaGhsxZvomMmbIA8Nfv/ThxaC+9Bo3Quy/uHRuW4/3AixYde1O/eXsA3r56yaj+HVk6awLTlm7Rqo+knjWr1GmIidFuE6ZmZlhYpmLY2FnfqRTfjp69Xd9divawpUuXjiJFirBlyxYmTJjAkCFDGDlyJMuWLWPjxo2YmZnpTBcZGUmaNGlSMisfFRAQwKtXr/Dy8tLa16FDB2rXrv3d8vJfERcXx66tGyhQsJA6WAPI6JiZ5m068vypD7duXNNKt33TOhISFAwbPQ4r69QAGBkZ0XPAUIyMjNm/e7v62NYdu9Kj32DMzM0B1YWoTPlKxMfHExwcqD5OqVQy4Y/fUSqVTJ27mCzZcnyrYn+Uv78fhw7so0bNOupgDcA5vwsNGjbm0oXz+L53q/f71q5ZgaWlJX/8NV79uTG3sKD/oKHEx8exd89OrTSzpk0hPDyMDp276jxn5649GDB4GOaJ9WdmZkbFSlWIj48jKDDoX5b221m75yLNBi5mxfZzACQk/PzTbuPi4ji4azPOBdzVwRpA+oyZaNC8Hb7Pn3L31nWtdI5ZstO57zBGTFRNcDYw0LyE/9aiPRPnrqBe0zbqL/ZsOfNgamaOsYl+zcWMi4tj7/aN5HcrpA7WADI4ZqJxy/a8eObDHU/ta8buLaprxsDhYzWuGV37DsHIyJjDe3eoj31834uCRYqrgzWAAu6FiYmJJiRYv9p8fFwch3ZvJm8Bd3WwBuCQMRP1mrbF98VT7t3WbhMZM2ejQ+9h/D5+DqDdJsLDQklra/dN8y6+jxQN2OLjv27yZVxcHLa2timZlc+ia4i2Vq1auLu7f/e8/OzueN4gLDSUOg2aaO0rUrwkALc9tS82F8+eoVDhYmTJml1je1obW3I75eW2541kXzM8LJTjRw5gbm6OnZ29evuhfbu5f/cOA4aNInvO3Mmm/9bOn/0HhUJBoybNtPaVKFkKAM+b2nUSGxvLpQvnqVq9JqlTa/6QyeecHxsbW25e1/wiu3zxAgf276F6zdrkd3H9rPyFhYZy6MB+zM0tSGdv/+kEP8jN+y/YfcKT1KnMiY9XEBeve2rFz+T+nZuEh4VStU4jrX0Fi5QA4N5t7XlH5hYW1Kj37jNmZmausd8xc1Zy59Nc2+nS2ZNERUaQM3felMh6irl7+wbhYaHUrNdYa1+hoqprxt1bN7T2Xb5wBjePYmTKkk1je5q0tuTM44TXe2nMLCzwe/NaYxj93u2bGBkZ690ctvteN4kIC6VKrYZa+9wKq9qErrlo5hYWVKv7rg4/bBOhwYGkskrNjg3LGdylKW3rlqZPm3oc3r0lhUvw7Rmk4P/9jFI0YAsPD9faFhsbi5+fn/rfoaGhjBgxguLFi1OwYEEGDx5MVFQU6dKlA+D48eNUrlxZY27G/Pnz6devn/rf8fHxTJw4EQ8PD8qWLcuff/5JUNC7X0vnz5+nVatWuLm5UaZMGcaNG0d0dDRXrlzB3d2dxo1VjXvs2LHkz5+fLl26qPNfvnx5jZ63iIgIxowZQ4kSJShUqBBjxoxRB3pBQUGUK1cOb29vZs6cSbFixahZsyb379//ZF0NHTqURYsWcf78eerUqUPx4sVZsmQJoApgK1euzIkTJ9THP3nyhNKlS/P27Vv8/f0pWbIk169fZ+3atRQvXpxWrVrh6elJs2bNcHV1pWvXrt91mNnH+xEAzjqChfQZHQHwf6u52nNUZCRvXvuSL5kAI31GR600ALu2bmRI7y40qVOZ2zev07pjN0zf673du2MzDhkyEhERzrhRQxk3aii7t20iNub73vn6+NFDDAwMcHHVLl9GR9Vw5ps3r7X2PXvqQ1xcHAVc3XSeN6OjI2/fq5e4uFgmTfgLMzMzevcd8Ml8bdm0np5dO1CjSjluXL9K5649ku391id2NlYEhET86GykiGc+jwHI41xAa59DetXnJcBfu+0nCQsJBsA69cdHJjyvXeLvKX9iZZ2G6vW0f0z9SE+9VXXgpKMO0mdQfT78/bSvGW9fvyJvfu00AA4ZHAnwe6v+d4UqNXn84C5DerVnx6Y1/N6nE+dOH6N+01Zagc2P9jyxTeTWUR/2iW0i8L2yfSipTVh90CaCgwJ4dO82m1bMJzoqEqf8BYmJjmL535M5d/JwCuX++zA0SLm/n1GKzmHz8/PDx8eH1q1b4+/vT0BAAKGhqrk0I0aMoFWrVnTp0oUHDx5QvXp1rKys2LdvH4GBgepncN24cYPAwECNu9a8vLzw9/dX/3vy5MmsWbOGBg0aYGZmxsGDB8mYMSPdunVj3759DB48mHTp0tGgQQNevHjBmjVraNKkCfny5WPo0KG8ffuWBQsW4OLigoeHB66JX6hv3rzh9evXvHr1ivz58wMwaNAgzp07R7169QgJCWH9+vVkz56ddu3aERgYyJs3bxg8eDAPHz6kTp06nDlzhpkzZ7Jw4cKP1pWPjw9eXl7MnTsXNzc3HBwcmDFjBo0aNSIkJIQXL14QHf3uTjhvb2/8/f2JiIggICCAwMBA1q5dy759+6hQoQInTpygefPmZMmShZIlS3Lq1ClOnDhB9erVU+bN/YTwsDAA7NJp99SYmqqCgQ97YMPDQ5NNk5TuwzShISEsmDONuMRgtETpcjRs2kq9P8Dfj3tet1EqlUwb/4d6+4kjBzl8YA8z5i3TCO6+pbCwUFKnSYOJianWvqQASVevdFJdpvtIvbw/R23VimU89XlC5649yJDRkRcvXiSbp5CQYGZOm6wO5suWq0DzVm0+v1A/ULq0VvgFav8o/BlFhqveYxu7dFr7TExV7UXxkRGLkBDVD9Q0NrpHJhQKBVvWLGHbumWksrJm+PjZpLL69ssufImIxDqwtdNu50l18OHnIymNje3nXTMatWjP6eOHuX/Hk/t3VM9tTJ/BkVr19St4hffahK12mzBNahOK5NtEaFKbSPuuTSiVSnUg91uLjjRp1x1DQ0PCw0IZ3qsNe7esoVSFailVBPGNpWjA5uvrS6pUqUiXLh1OTk7Y2Nhga2tLunTpKFWqFMePH+fmzZts2rSJggULAtC0aVPq1q2LZWL3dGBgIFmzZtWYDBoREaHef//+fdauXUvv3r3p3bs3AEOGDMHc3FzdG+bm5sbSpUuxtrZm165dnD17FicnJwwMDGjZsiUKhYIFCxZQuXJl2rdvr/E6AKlSqSZfX716lRMnTjB79mxq1KgBQOfOndm5cyft2rVTd7PfvXuX5cuXU7JkScaOHcu5c+c+WVcKhYKHDx/SsGFDJkyYwJ07d2jUqBHPnz9XX3CyZ8+ulTdLS0v16+7fv59JkyZRpUoVChcuTOPGjRk1ahRxcXEUL16cR48efbeAzdBI1VmrSNAeropI7HlNmnumTmNolGwaVbow9XyrJKnTpGHrvuPcuHaFrRtWc+HsacaNHsbYKapFCJ8/9UGpVFK0RGnadOpOztx5CAkKYt3KJezfvZ0De3ZQv3Hzf1fYDygUCsaMHk5oSIhGPo2NjUlIZoJ8eOLF+cPywft1mXxac3MLAJ54P2bF0kVkyJiR9h27fDKvadKk5dCxM1y9col1a1Zy5vRJRvw+mOmz/v5k2h/NNm0q/ALDfnQ2UkTS/LIEHdMyIiNUnxfTj/QAhYeq2lqatNoPmw4JDmL6X8O4c/Mqbh7F6TNsDLbJBP8/UlI7T9Dx+U+qgw97wdT1luw1I1zjOrNuxQJ8Hj/AMXNWGjRrg+e1S/xz4ggDurZi2oLVWsOqP1LS9VDXXdBf0iZSf9AmHLNkp0ChYjTr0FO9zco6NWUq12T7uqXExcaqA2R9p283iXxvKRqwGRsbU7NmTQYPHqxz/5UrV8iePbs6WAPIlk31gUn6BWFoaIjJB5Nj4+PjsbZW/TrcunUradKkoXPnzur9VlZWAJw9e5aQkBBGjBihPj5paPX9N9rIyAhjY2NiPhgiSwqKks537tw50qVLpxH0uLu7s2zZMgB172GTJk0oWVI158LCwkJ9Xh8fH3bt2qX+AJqYmNCsWTPs7e0JCwsjbdq0jBw5EgMDAywsVF/A0dHR6rp4vx6ShmEtLCzUAWXPnj1p0KABSqUSAwMD3N3dMTExwcTEhDx58vDsmeayDt9S6sS7MIMDA7H64Jd8SOINATYfTHy1Tp0GAwMDggMD0SU4OEjnZFkr69SUKV+JkmXKM7BnR86dPsGTxw/JkSsPgYGqntiuvQeQM7dqnTMLC0v6DxvFuTMnuX71UooHbLExMfxz+hRhYaEYGRljZm5GpkyZKVy0GOHhYcTGxqrf0yRJk/ztdPSwJN3RGhQYoPP1goICyZ3bCaVSycj/DSEmJgYHh/TMmzsTQP2g4R1bN/PyxXMaN22h0f6tU6emQqUqlC1fkW6d2nHqxDEePXzwWevC/UhWFmb4vPD/9IE/AavEpRZCgoO0er6SekrS2iQ/UTw6KhIAy1RWGttjY2P4c3B3Xjx9QrvuA6jbuJXefsklzc8MDgrUqoOkGwKSu2aEBOu+ZoSEBJE2sdcxPCyUbetX4VygIGNnLMTc3IJa9Zuwz30TC2ZOZPvGVfQZMjqli/XVkoYyQ4IDtd7X0E/0qILuNmFgYMDUxZt0Hp/UsxkU6I9DBsevz/h3pKdN+bv5rqtlRkZGqnvKPpQUkFhbWxMVFZXsOby9vXFzc9PZM5EUcCUFgYD67tP4+HiNYVZTU1Ot10nq2Ur6cvXz88POzk7jgpeQkKAezno/YEtiZGSkLsu1a9dYsGABBgYGmJqakiZNGsqUKYO9vT0hISHUrl1bHXwl5S0hIYHUqVV3PkVGRqrP+/4DKZICwqQHxxoYGJA6dWp1fgAcHR158uSJjhr8NjJlyQqo5rJlzqr5q9Xrtmoo4sPtpqam2KfPoJ7/9r7Y2FgeP7xPoSLJr0ZtZGRE7fqNuH3zOk+feJMjVx51z1PUe3WXdKyNrS2RESk/B8rC0pLjZy5obd+9cztKpRLvx4/I55xfY9+tW6rJw1mzZddKl9ExE8bGJjx+pF0vr3xfEuDvT6XK1YiOiiI6cWkHz5s38Lx5Q+PYkyeOcffuHerUbaBzgrWRkRENGjXmxvWrPPF+rPcBmxIlP//9oSpJdy0+93mEY+asGvseeN0C0NquIfGa9GEwduLQHp49eUTrzn2o16R1CuY45TlmVl0Pnj55rNXTlTR86fjBdhNTU9I5ZFDPf3tfXGwsTx7ep2Bh1fMZ793xRKGIp2mbTurrAkDN+k1YuXA2j+7fTdHy/FsZM6ne7+dPHqv/O8nDu7c1jtHFIJk2kZyAxPmB+jaX72MMf/GILUVvOkiVKpVGkPGhnDlzcv/+fW7fvq3elhRUJAVbGTNmxNfXV6tbOClgsbW15f79+4SFvRsaCQoKIiQkhPTp0wNonD8pIPpwXk/SOlTve9fdrnptR0dHfHx81D0W8fHxHD16lAIFVJNCk/KQJcu7W8atra0JCAggISGBhg0bcu/ePe7evcvNmzc5ffq0+g7U8PBwrXQAb9++JUOGDAC81LHkg1Kp5PVr1UT1pPIC2NnZqfMJkCFDBp4/f66V/lvJ51wAE1NTzp4+obXvn1PHMTAwwLWg9srlrgU9uHH1slYgden8P8TGxFCwkCqNIj6ebZvWagViScMfSf/rkF5Vd/fu3tY4Lioqkle+L5OdL/ctFPJQ5f3UyeNa+04eP0YqKyuc8ubT2mdqaopLAVfOnD6p9Tk4cfwoAIWLFMXC0pJtu/Zz8dptrty8q/5buHQVALPnLWLvweNYWFoSHx/PhnWriYzUrOekLzJdP4D0TUhYFNap9D+fnyN3PhdMTEy5dPaU1r6L/5zAwMAA58S1xHRJlUp1vfjwc3Pr+mXMLSyp11S/gzWAPPlcMDE15eI/2teM82dU1wxdT3xwcSuE5/XLWm35ysV/iI2NUT8hITxxnmfSwrFJDA0NwcCAmPfmCOuDXHnzY2JiypXz2m3i8llVm8j3kTZhmdhLGfVBvUTr6ACJj4/n4plj2NjZf7TXTuiXFO1hy5MnD4cPH8bMzExjCMjExISmTZvy22+/sWzZMtq0aUOdOnWIiYnhyJEjAOogJH/+/ERGRjJo0CAyZMjAy5cvuX37NkWLFgWgdevWHDhwgPr161OpUiUCAwM5fvw49evXZ9SoUWTOnJmBAwdSp04dgoODOXVK1fgPHTpEt27d1HlSKpVaE1qThiCThlEbNGjAkiVLaNmyJZUrV+by5cs8fPiQ0aNV3ehJZXz/SzV9+vTExcWpHv3zwcKm7zM1NdVIZ2Njg6mpKc+fPydVqlRkz56d+fPnc+vWLUJDQ7l8+TKg6on8MNAEVcD29u27O4gyZsxIYGAgUVFR6uHWb8nC0pJyFaty7NB+qtasg0dR1W3oJ48e4vyZkxQrWQZbO+0hnuq163Ps0D7mz5rCwP/9gaGhIQH+fiyeOwNjY2MqVasFwPPnT5k/cwr3ve4wbNRYjIyNCQ8LZdPalZibm1PATXUhy5nbifQZHNmxaR2VqtbExtaOhIQEFs+dQXRUFMVLlf3mdZEkS9ZsFHT3YP3aVVSuUk3dg7Vm1XIe3L9Lk488Eqpu/QaMGzOapYsX0LV7LwB8nnizfOki0trYUKZs+S/Ky7OnPkyfMhGv27f5Y+wEjI2NCQsNZfWKZZibW1Cw0Mcfe/MjlSmcm/oVC5LRPg2ODmmZPKghCzaewuel7iHjn4GFhSUly1XmzLEDlK9aGzcPVa/Q2ZOHuXL+NIWKldI5HSAsJJjdW9fx8K6qF27t0rkULVWOUuWrAqp5TKZmZiz/exoB/m9Vc+QMDEhrY0vpitUpWFh/np9oYWlJ6fJVOHnkABWr18E9MW9njh/i4tlTFC5eWmtIFKBKzXqcPLKfpXOn0XvIKAwNDQn092P5/JkYGxtTvkpNAOzTq55usmfbBvLkc1EvKHtk/06iIiPIkSvPdyrp5zG3sKR42cqcPX6AslVq4VpI1SbOnzrC1QuncS9aSucweVhoMPu2rVP3wq1fNpciJctTolwVoiIj6N68BtXqNaFlpz4YGBgQHx/PqvnT8H3xlIatOmudT5/94h1sKRuw9erVCz8/P7Zu3Up4eDhKpRITExNsbGwoWbIkhQsXZvPmzUyaNInDhw9jYmJCgwYNCA4OJm3atAB4eHjQp08f1q1bR3R0NO7u7hQvXhwHBwcAChYsyNq1a5k5cyY7d+7E0tKSFi1a0K1bN4yNjVm8eDETJkxgz5492NjYMGDAAHx9fXnw4IFGXjNnzoyzs+azJR0dHXFwcFAvMZIhQwZWr17NhAkT2Lx5M+nTp2fmzJkUKaJ6LmaePHmwt7fXWFnaxcUFOzs7rXl4H3Jzc1MPfYKqG9vDw0M9hDt+/HjGjBnDmjVrcHR0pEyZMkRERGBqakrOnDlJnz69xmukSZOG4OBg9b8LFiyIvb39V6+N9zW69OrHlYvnGNq3G84F3IiPi+PBPS8sLC3p1mcQADeuXmb/7u106dUfe4f0FC5WgopVa3Bgzw6uX7lIBsdMPLjrRWRkBB269sbeQdWLmD1HLkqXr8SxQ/u4ce0ymbNkw/vRA8JCQ+jZfwjWiXVpaGhI8zYdmD11PO2a1sMpnzMvnz/j7ZvXuBcuSrlKVb9bfQAM+X0Endu3pnXzxrgVLEhwUBDe3o+xt3egS7de6uOOHj7I2X/OMOT34VhapqJu/Ybs2bWTxQv+5vDB/dja2nL7liexsbGMGTcJ848E4bouajlz5aZCxcoc2L+HK5cvkjVbdh49vE9ISAgDh/yutd6bPmlZuxgdfiul/nePZuW5cNP7pw7YAFp36cONK+f5a2hPnJxdiY+P4/GDu5hbWNKum2p5lts3rnBs/05ad+mLnb0DPt4P2b1lDfGJPypPH91PdFSkOmDLkTsvt65f5qCONbZCQ4L1KmADaN+tH9cunWfUwO7kze9KfHw8j+57YWFhSaeeqmdcel6/zOG9O2jfvR/p7NPjXqQE5SrX4PC+Hdy8epH0GTPx8L4XUZERtO7Ui3T2qmuGc4GC5Hd159TRA9y6foWsOXIS6O/HMx9vLCwsadZO9wLTP1KLTr25efU8E37vRW5nVxRxcXg/VLWJ1l37A3Dn5hVOHNhFy859sE3nwDPvR+zdulbdJv45doCYqChKlKuCeeLjrfZsXs2lf47jkCETz30eERwYQE6n/DR4b4Hen4G+zsf8XgyU70+OEj+t2bNnExwczB9//PHpgz/Di6CvW7Ps+TMfFv89E8/rV0hQJFCgYCG69OqvvgFgx+b1rFu5hLFTVI+jAoiPj2PN8sUc3r+boMAAMmXOQsOmrajdQHNBzaTjjh3ah//bN2R0zEyzNh2pUae+Vj72bN/Mtk1ree37krQ2tlSsWoN2XXpqzGX5XGks/t0K8bdveTJvzkzu3PbE2NiE4iVK0m/gEDJkfDfRd/bMqRw+sJ+lK9eq12iLjIzg79kzOXb0EOFhYeTKnYcOnbpSsfLHg87Xr1/RpnljFixZoTEvLT4ujqWLF3Bg/17evnlNpsxZaNehM3Xr//aRs73jUFKe9wtwec+kFDuX7/OnrF48Gy/PayQkJJCvgDttuvQhW05V78/+HRvZtm45w8ZOx8n58xZE/l7MTLQfM/g1Xj5/yooFM7l14yoJCQnkd3WnQ/f+ZE/sAduzbQOb1ixl1IRZ5M2vqoP4+Dg2rlrCsYN7CA4KIGOmLNRr3JIadTUXIo6MjGDb+pX8c+Iwfm9ekyatDfndCtGyQ/cUu0M0PDplfxT7vnjK+iVzuHtL1SbyuhSkZee+ZM2hWgT84M6N7NiwgsF/Tte5jt+HoqOi2LxqARdOHyUkOBC7dOkpWaEav7XogLlFyi0eXCjbt182pvEK7SdffK2tHfR3VCE5ErAJnb42YPsv+rcB23+FBGwqKRmw/cxSKmD72aV0wPaz+h4BW5OVKRewbWn/8wVs3/UuUSGEEEKIryF3iQohhBBCCL0mPWxCCCGE0Hu/dv+aBGxCCCGE+An86neJypCoEEIIIYSekx42IYQQQug9w1+7g00CNiGEEELov199SFQCNiGEEELovV88XpM5bEIIIYQQ+k562IQQQgih92RIVAghhBBCz/3qNx3IkKgQQgghhJ6THjYhhBBC6D0ZEhVCCCGE0HO/drgmQ6JCCCGEEHpPetiEEEIIofcMZUhUCCGEEEK//eLxmgyJCiGEEELoO+lhE0IIIYTek7tEhRBCCCH03C8er0nAJoQQQgj996vfdCBz2IQQQggh9Jz0sAkhhBBC7/3iHWwSsAkhhBBC//3qNx3IkKgQQgghhJ6THjahU3Rcwo/Ogt4wNVb86Czohct7Jv3oLOiFonV//9FZ0Auvzs3+0VnQC794p8939av3MEnAJoQQQgi9J0OiQgghhBBCr0kPmxBCCCH0nuGv3cEmAZsQQggh9N+vHrDJkKgQQgghhJ6THjYhhBBC6L1f/aYDCdiEEEIIofd+9SFRCdiEEEIIofd+8Q42mcMmhBBCCKHvpIdNCCGEEHrP8BfvYpOATQghhBB671cfEvzVyy+EEEIIofekh00IIYQQeu8XHxGVgE0IIYQQ+u9Xn8MmQ6JCCCGEEN/BihUrKFasGKdPn/7itBKwCSGEEELvGRik3N+/cfnyZVq3bo27uzvFixdn2LBhBAQEfDLdlStXmDJlCiEhIbx8+fKLX1cCNiGEEELoPUODlPv7WmfPnqV9+/a8evWKJk2aUKZMGfbt20f79u2Ji4tLNl1kZCT/+9//KFmy5Fe/tsxhE0IIIYT4BIVCwahRo3B2dmbNmjVYWFgAUK9ePbp27cquXbto3LixzrRTp07lzZs3LF26lGrVqn3V60sPmxBCCCH0nqGBQYr9fY1Lly7x8uVLBg8erA7WAMqXL0/u3Lk5evSoznTnz59nw4YN9OzZk2zZsn3Va4P0sAkhhBDiJ5CSN4lWrlz5o/uPHTumte3evXuYmJhQtGhRrX3ZsmXj2bNnWtvDw8MZPnw4Tk5OdOrU6eszjARsQgghhPgJ/Ju5ZykhLi4OKysrjIyMtPaZmZmhUCg0timVSoYPH86rV6/4888/CQ4OVu+LiIggNjYWU1PTz359CdhEioqKjGT1krmcPXmU8PAwcuXJR7uufSjgXvij6U4e2c+2Dat48dQHGzs7qtdpSJPWHTE0VI3aL54zlV1b1iWb3tDIiP6//0nlGnUBePHMhyVzp3Hr+hUsU1lRsHAxuvQZTFob268uW2RkJEvmz+bksSOEh4WRJ28+uvbqh7tHkY+mO3JwHxtWr+Dp0yfY2aWjToNGtG7fWV22JHfv3GLJ/DncvnUTU1MzypSrQK/+g7FOnUbjuMAAfxbMncmFs2eIiYnGtWAhevYbRK7cTsnm4cXzZ/w+oBeOmbMwZdZ8jX1+b9+watkiThw9hJGREXnyOtOhSw8KuLl/WQV9gaioSNYvm8eF08eIiAgjR+68tOzUGxc3j4+m835wl5kTRlCvSWuq1m6osS8uNpbtG1Zw4tAewkKCyZYzD41ad6Jw8TLfrBw/wsB2VejXtjIF6o0hLCL6R2fnqwUE+DNv1gzO/XOamJho3Nw96DNgMLnzJN+Ok2zesJatmzbw+pUvGR0z0bxVW35r3FTjmOjoaDauW82u7VsJDg4iW7YcNGvVmpq162md7+2bNyycN5uzZ06RkJBAIY8i9OjTnxw5c6VYed/3X75O/ix09aB9iq2tLeHh4SgUCq2gzd/fHxsbG41t586d49ChQwB07dpVY9/UqVOZN28eZ8+exdLS8rNe30CpVCq/ONdCp+fPn9O0aVPWrVtHzpw5f3R2/pVHb6O+OE1cbCxDerXn4T0vMmfNjm06e+7fuUV8fDzjZy7EtZDuwGb7xtUsmzeDVFbW5HZyxvflc/zevKJ63Yb0HToagJNHD3DqyAE+bK6REeHc8byOmZk5f6/cjGPmrPj7vaFvx+ZERITjlM+FmOhoHj+8h0exUoydPl9XFj4qtYUxsbGx9Orchnted8iaLQfp7O25c8uT+Ph4Zs5fQqHC2l3kABvXrmTerGlYWafGKZ8zL58/483rV9T9rTFDR/ypPs7zxjUG9OqCIl5BAbeCRESE8+jBfXLlcWLRivWYmZsDEBIcTJe2zXjl+5LcTnlJlcqK2543MTM3Y/GqDWTLrt3ulEol3Tu0wuu2J7Z2duw6dEq9LzQkhJaN6hASHESevM6Ym5tz984tAOYsWoFrwULqY9+GxHxx3ekSFxvLiP6deHzfC8cs2bC1s+fB3Vso4uP5Y+oCXArq/tI6e+Iw86aNISY6mk59hlKrQbP3yhHE+P/149H9OzhkzEQ6+/Q88PJEoVAw7K8ZFC1VLkXyDlC07u8pdq4vYWZqzMI/WtG8lqqtpSs1kIio2B+SF4BX52Z/ddqQ4GDatWzCK9+X5HHKSyorK2553sTMzIwVazeRPUfy189pk8axZeN6bO3syJU7D48ePiQoMIAevfvRvnM39XG9unbgyqWLZMzoiGPmLDy4d5ewsFB69x9Em/bvhqbu3rnNgN7dCQoKJK9zfgDu3/XC2jo167buJH36DB8ti3/Yl70H/9XrZG4Hi08f9C9NOPY4xc41vPKXB+NXrlyhVatWbNu2jQIFCqi3R0dHU7x4cRo0aMCYMWPU2xUKBbdu3SI8PJyEhAT19i5dutCmTRuaNm2Kk9Onf6Ak+eV72NauXcuKFSvYtWsXVlZWAERFRVGzZk2WLl1K7ty5P/tc/v7+BAYGEhAQ8M0DtqNHjzJmzBjWr19PlixZvulrfa6Nq5fy8J4X7br1pWnrjgC89n3JoB5t+XvaOBas2a7Vq/Ty2VNWLpxDPhc3xkz9Gyvr1CgUCmaMH8mhPdupUqMu+d0KUaFKTSpUqan1mhNGDQag+4DfccycFYCdm9cRFhrC5L+Xk9/VHYAFMyexd/tGggIDsLG1++KyrV6+mHted+jWuz+t23cGwPflC3p0bMW0CX+xZssurbI9e+rDwrmzcHEtyNQ5C7BOLNv4P4azZ8dWatSuh5u7h+pC/cdwLCwsmbNwOTlz5wFgx9aNzJg0jk3rVtG2k+qLaO6Mybx+5csf46ZQpUYtAO7fvUPvLu2ZNWUCM+cv1cr77u1b8LrtiZV1aq19ZmZmOOVzpkHjZpSroJrT8fjRA7q1a8n2zRs0AraUsnXdMh7f96JV5940bNEBgDevXjK8TwcWzhzP7OVbterS+8FdZo4fjnXqNMRER2v9ul2zeC7eD+/Rrlt/6jRuhaGhIT6PHzC0R2uOHdiZogHbjzKub32a1yqKX1AY9jbWxCsSPp1IT82cNonXr3z5a+JUqtesDcBdrzt079iW6ZPGM3fRMp3prly6wJaN6ylXoRLjJk/HzMyM6KgoBvbtyZKF86hWsw6OmTIBkC17TooWK0GbDp0xMjIiPCyMrh1as3Hdao2AbcSwQSQoE5izYCnFS5YCYOumDUydOJbjRw7TonXbFC37f/k6+a396CFRDw8PHBwcWLRoEXPmzMEgcVLdkiVLiI6O1poXZ2RkhLu7u85z5cqV64uCNf7P3l3HRZW2jx//UEMjKkipYGChCHbr2t2Jhe3a3e5jd7diK+ra3a2Y2IqFCIoC0t3w/DEwOg66ugvMKPf7+/L3e/YU18m5zl0H0UuUqlWrMmDAAPT19WXTgoOD8fPzw8PD46e2lV5//fXNlhXKlCnDwIEDMTMzy/K/9SMSExM5fnAPdvaOsocQgLmlFe2dnPF9582zR/cV1juy35WUlGRGTZopSyg0NDToP3QsGhqanDl+6Jt/87bbFdwun6dyjTo0bNZaNt3zpQc2RWxlDyEA+7S31k/+H//Vvh3cuwt7h3KyZA3A0io/Tj368M7nLY8e3FNYb/+enaSkJDNp2mwMv9i3oaPHo6GhyfEjBwG4dvkCHz/4MmDIcFmyBtCmfWeKFisuWy44KIjzZ05Sv3FTWbIGULykHc1bt8X9zi38PsoPxhgaGsL61csoYluM6jVrK8SoraPDklUbZMkaQJGixShcpCiBgZ9++lj9k8TERE4f2UvJ0g6yZA3AzMKK1p178vG9D8+fPFBYz7KADX2HjWfy3JUAqKnJ32Ntujgzd+UWWnbsLrv/rAvbItHWQVNLK9P3Qxl2HrtNp1Eb2HLwBgApKb9m5UhwUCBnT52gUZNmsmQNoGQpO1q2aced2zf5+I1BRV23b0VPT4+pM2ajra0NgI6uLsNHjyUpKYmTxw7Llh03aSrOfQfIknsDQ0OqVq9JcFCQXGnH1Bmz2bHngCxZA7ArXQYArUy+dn7n52ROoK6uzpAhQzh79iydO3dm/vz59O/fn1WrVlGtWjVq1apFQEAAO3fuJDIyMvP/fqZv8RdTpEgROnbsKMuUv/R1A8J/kr68pmbWF1yamZnRtWvXn2qwmJWeP31IVGQEjVsqjkFTrpJ0oECPJw8V5t29eQ37cpWwKijf1TlX7jwUti2W4ToAKSkpbF23HC2JhD9HyFdR6ejoEh4aQlzc52rd9O183R7sRzx99IDIiAhatu2gMK9SFelD/skjxSTj5vWrlKtYmYLWNnLTc+fOg23x4rJ1bly/ip6+Pg0aN1PYRoXKVfH7+IGgwE/cvnmd5ORkWrfrpLBcxbQ4nj5+KDd99dKFREZEMGj4aNR+8EXi8cP7vPF8hZVV/h9a/me8fPaIqMgIGjRvpzCvbIUqALx4+khhno6uLo1bfj7+2to6cvMt8xekaAk7uWl33C4TGxNN4aLFMyN0pXv00pejlx5jpK9DUlIyiUk/93xSFTfdpNdxmw6K13HlqtWBjO+nhIQE7t6+Sf1GTTD66j4uXqIUuXPn4dFDxfXSfQoI4NqVS1hYWsm9VDuWq4CZuYXcsqdOHEvbbskf37Ef8Ds/J7ODKgyc26lTJ+bOnUt0dDQ7duzAw8OD7t27s3Kl9GXy3r17rF69mlevXn1zG8WKFcPc/PtV7Rn5ZRK2x48f06pVK8qWLUvnzp05d+4cIO1pMW/ePGrVqoW9vT2dO3fm5s2bAFy/fh0HBwdcXV1p27YtDg4O9OnTh5CQENl2p06dyqJFiwBp/bSDg4Ns4LuZM2dSqlQp+vXrJ1v+2bNn9OvXD0dHR9knKUJDQwFISkoCyLAHydcSEhJYtWoVjRo1okyZMrRo0YInT57ILePq6krTpk0pXbo0jRs3ZufOnbJ5a9euZeTIkbL/Xr58OX/99RfPnz+nQ4cOVKhQgTlz5vz4Af6PfLykbQuKlyqtMM/MXFpFERQYIDc9NiaGT/5+Ga4DkM/ckuBvlPLcvn6Zd95eNG3VAdOv2pjUadCE4KBARvbryoHd25g+YTiH9+6kxh8NZNUBP8PrjScApUrbK8wzt7QEpA33vxQTE4O/30dK2ZXJcJvmFlYEBkjXefvmNYWL2KKjo9gGxMJCeuw+BQTw9s1r1NTUKJnBNr9cLt2De3c5c/IYVarXpFKV6t/dx6CgQFYsnkf3jq0Y3LcHOrq6dO7e67vr/BvvvKXXiW1JxXOez0x6LIODAhTmpYsMDwP++Qfl8f07rFowDQPDXDRqqZho/8ry5jYgODxa2WH8a2/SruP0UqwvWabdT19ex+nev/MhMTERuwzuQwBzC0s+ffKXm5aYmMC2zS70c+5G62YN8H3/jgGDhn43vp3bNrN3907KV6xMmbIOP7hXP+Z3fk5mBzU1tUz791+0bduW48eP8/TpU65fv86UKVNkTaqaNm3KzZs3KV/+2x1Ijh07xh9//PHTf/eXSNh8fX3p06cPcXFxODk5oaOjw5gxY4iJiaFHjx5s2bIFW1tbOnbsyJs3b9i1axcgrdqMjY1lxowZ5M6dm3bt2nH//n0WLFgg2/aLFy/w9vYGoESJEowbN47OnTsDYGdnR79+/ejUSfom6O7uTpcuXXj06BGNGjWiSpUqHD58mAcPpG916cXs/5SwpaSkMGjQIFauXImlpSVdunTBwMCAjh07ypLN6dOnM2PGDLS0tOjcuTPq6uqsXr1a9jdevnwpixvA29sbNzc3evToQUJCAlWrVmXbtm08e/bsPx79HxMdJS3+zZPXVGGeVlopYHJaQvsj6wBIJNqyJPhrxw7sQV1Dg9aduinMq9OgKRWq1OCdtxeb1yzljtsV9A0M6dC1dwZb+mdRaUXbeU0U45RIpNUyX8cZFRnxzXWk60lk60RFRn53Oen2E4mMjMTIKFeG1TQS7fRjnChbfvG8mWhqajJ05Ljv7yBw7dIF9u3eibfXG2mx/8hxWdJDLibtnOfOa6Iw71vXyZfCw6UvR7m+0YstOTmZPVvXMXP8YDQ0NJg8Zzn6Bob/NWyVYmJsQGBIlLLD+NeiIiMxypULLS3F2gGJdvr9pPiJn8i0e8rE9Bv3iraEpET5a8fH25v1q1fw+OF9kpOSaNG6LQ2+aE7wpfDwMMaNHMrKpYsoVrwEs+Yv+qn9+hG/83NSyHq/RKeDBQsWoKWlxe7du8mTR/qgDg0NZdu2bTx9+pSlS5fStKn0Jrxy5Qq2ttJ2QPny5QNg7Nix9O0rbXuUO3duNm/ezOzZs9HQ0CA6OlrWfs3AwAAnJyeSk5NZu3Yt9erVw9nZGZD2tJs8eTJmZma4urqSL18+3N3dOX36tOzv/WiV6OnTp7l27RqzZs2iQwfp2//Tp09p164dMTEx3Lt3j127dtG1a1emTJmCuro6kydPxsfHR1aU/2Xc6X/b19eX6tWrs27dOqKjozl79iw+Pj7Y2dllGEdmSo8rJUWxmiYmWvrjkt7T8UfWAYiOjlJYB+BTgB+PH9ylUvXa5DOzUJh/+ugB3G9dJ09eU9p3dcbHy5Nzp44ydpAzs5etl2uz8UP7pvHtOKOjpPum8/W+pSXt39y3qCjZOurqGt9cLkq2fV001DVITsm4oXn6ctpppXTbNq3H560Xnbv1pKBNoW/vXJo2HTpTvmJlbrpdY8cWF+ZOn4K+vj61/qj/j+v+DNk5z6C5Qfp1ItFWPOfpoiLCAchlnFthXnhYKItnjOfZo3vYl6vM0PHTyfONRPhXlsdYn8CQzG8fk9mSk5OZ+b/JRISHy6YZ5cqFpqYmKd/oMPHl9f41DXUN2XYzEh0VhY6u/HpFbYtx/Nxl7t6+xfbNLhw+sA9tbR1GjZsot9xzj2dMGD2MAH9/Ojl1Z8iI0VnS3OR3fk5mB2V3OlA2lU/YQkNDOXfuHGPGjJElayBNvC5cuECtWrVkyRpIG3WmF3emX+hlynwuerezsyM6OpqQkBBMTU2JiYmRFWWm09DQQFNTk/j4z8MYvHnzBm9vb5YuXSpLBNM/9Jr+99KXT7/R3dzcuHPnjmwbhoaG9OnTh8uXL2NraytL1gDZCMmFChVi//79GBoaMnHiRNk+fLlfIK1yMzT8XHIQGRmJpqYms2fPRiKRyLp1x8VlzzhNhrmkVVRhoSEKJRrhYdJSEePc8r2ODI1yoaamRlhoCBmJCAvNcDygS2dOkJqaStPWilVdKSkp7Ni4GgurAixet132w16l5h/MmDCcXVvWMWvJup/at1y5jAEIDQnB4Kt9S4/96x5VRmn7FhqS8b6FhYWSO690nVzGub6znHR6nrx5MTLORXRUZIaDLYalVcvnyZuXl8+fsWOzCwCRERGsWDwPkI7zFhMdw5rli6lZp65CD9CCNoUoaFOI8pUqM6BnF7Zv3pDpCZuBkTEgvSa+vk4iwjO+Tr4UFxsDgJ6+/D2bkBDPtDED8fV5S8+BI2nRvut/rvZQVQa62nj7Bik7jH+UkBCP29XLREZGoqGhgbaODpaWVpSvWJmob17Hn6/3r+UyNgb45r0SGhqS4ViEefLkpVGTZtSsXYcendtzYO9u+gz4U3Zfe7/1YlDfnki0tVmx1kXWLjUr/M7Pyezwm97SP0zlEzZvb29SUlIy/BREdHS0QpdZIyOjbxYPw+ckLv0tLSkpKcM3KYlEQmzs58aY0dHSNiM2NjayabnSbr70baUvn9576fjx4xw8eBBNTU0kEgmWlpZ07dqV4OBgChaUbyOQ3n6tQIECREdHY2lpKVf1ZWRkxPv372X//XXc4eHh1KhRAwsL6ZtUerXsz3ac+Lcs80sbw/q8fYNVAfmGsS+ePQZQmK4lkWCSzxyft4pj6yQmJOD1+iVly1dSmHfx7AnMLCwpX0nxwer7zpuw0BC6OPeXK4WpVK0W+QsWwvPl85/et/xpDX3fvnlNga8a/T57Kt23AgVt5KZLJBLymZnzNq3925cSEhJ4/eoF5StWlm6/gDXXr14mNTVVIcnwePIYXT098pqYkr+ANampqXh7vaHYV42hPZ48SovDmgB/P3R19YiOjuLEUcXeY3t3bScpKembQ3YUtS1OaXsHnj15/K1D8q9ZWEmHoHnv7anQTuaVh/Qe+G77mbTj8/VxunTmGO/eetKt71BadlCs/vmdpJLKr9A/VFdXj3NXbylMP3b4IKmpqbz18qR4iVJy854+ll7HX3fUAWkbNU1NTd54vlaY5/fxA8FBQfxR79sf1dbT06dxsxa4rF2F77t35CpjDIDLutXExcWxYu3GTG+z9rXf+TkpZD2Vb8OWN+1N6949+WETvL29MTc35+nTp3LTDQwM8PX1/eb23Nzc0NfXlw2HoaamJtfFO52Ojo5cCVt6j44v/156lWT634uJkb79pydSc+fO5eXLlzx79owHDx5w4sQJdHV1MTc3x8vLS1YK5u3tzd69e9HX10dLSwtzc3Pev39PRESE3N/68EVX96/jjoqKkhuPTVNTE11dXQIDA795LDJTsRJ2aEkk3Lp2SWHezasXpY2MyyqOYm9n78jj+3eJiZFvRO1+6zoJCfGU+Wrk71fPn+Lr85YadRpkWIKS3nbMMK0k50saGhrE/4sSxxKlSiORSLh2RXHfrl66gJqaGmUdFffN3rEc9+/dISZaft9u3bhGQny87AsJ9o7liIqM4OG9u3LLhQQH8ezJI8o6lk/7G9Jjcf3KRYW/de3yRfT1DSharAS1/qjPqcs3uXr3Cdfcn8r+NW7eijx583L59iOGjR4PgI+3F+fPnFTYnraOjkI1b2YoWsIOLS0Jd9yuKMy7ff2StFNFmW+P/aavLy2V+PqYPnlwFx1dPVp2/L2TNYDwyFgM9TP/3GQXh3LS6/jqJcXr+MqlC+gbGGBbvITCPIlEQqnS9rKvEXzp8kXpqPXlykvvqajISPbu3qnwwpp+TX9ZdXrvzm0qV62W5cka/N7Pyeyg7I+/K5vKJ2wFCxakbt26LFiwgMGDBzNr1ixatGhBo0aNqFSpEg8ePKBXr16y9mD37t3j6tWrclWBCxcuZO7cuQwbNoxt27bRvXt32UWspaUlq9r8UmpqqlxJnZmZGeXLl2f27Nn89ddfTJw4EScnJwDZpycSEqQjXqeXsH1LmzZtePv2LT179mT69Ol06tQJExMTjNOK/Bs3bkx8fDydO3dmzpw5DBw4kA0bNhAQECDr4PB13BKJROEhZmZmJlcql5V09fSoXrs+l8+d4qH7bdn0axfPcNvtCuUrV89wIMb6TVsSGxONy4pFsvhDggLZvHYpmpqa1G4gPwjkxTMnAGnRfUbS22qcOrpfrrv6o3t38HnriU0R2wzX+x49PT1q12vAuVMncL/zucTg4rnTuF29ROVqNciTQSP6ps1bExMdzYol82X7FhQUyNrli9HU1JQN41GnbgP09PVZuXShrGF1QkICS+bNIiEhgaYtWgOQv0BBypR1ZO+uHbzx/NxlfPeOLbx+9YKGTZv/9JAyJ44cYubUCdy4/jmBeuB+h7u3blChctWf2taP0NXVo2qtely7cIrH9z83F3C7fBb3m1dxrFQN4wyuk8jwMFw3reb2demP/M6NK7lx5ZxsflREOBJtbTavWsS8qaOYM2k4cyaPYM2iGTy6d1the7+iGuWLsnBMOyxMc1GqiAXzR7fFxkr1Bjf9JwUKWmPvUI7drtvxfP35Ot65bTOvXr6gcdMW37yOm7dszQff92zesFY2zfutF1s3rcc4d27ZWIOPHt5n8fw5rFv1+WsMnwIC2P/3bkzzmcl1qAkPDyM0NJRZ06YwetggRg39kzHDB7NkwVzev/PJ1H3/nZ+T2UEVhvVQJpWvEgVYunQp69ev5+jRo7i5uVGmTBnWr19PrVq10NDQ4MCBAzx+/JgaNWowdOhQZsyYIdeDMjQ0lP3796OpqUnPnj0ZMmSIbF6xYsUUqicB8ufPT8mS8tVOS5cuZfbs2Zw/fx6JRELXrl3R09Pj7NmzgLQUzsbG5h+/C1ahQgXZd8SePHmCk5MT8fHxslLEQoUKsWbNGlasWMG+ffsoUaIEq1evZtu2bbx8+RJHR0eKFSsm1xu1TJkysiradOXKlZMlgdmh18Dh3L9zkymjBlLcrgxJiUl4vvRAV1ePPoNHAfD4wV3OHDtErz+HY2JqhmOFKtSq15izJw7x6P5tzCyseP3Cg9iYaLr3HYyJqfzAwG6Xz2NmYUnJ0mUzjMEknxm16zfmyvnTOLdrTGHbEkRGhOH95jXq6hr06D8kw/X+ycAhI7lz8wajBvfDrow9iYmJvHzuga6eHoNHSEcRf+B+h2NHDvDn0FGY5jOjQuWq1GvYhBNHDnL/7m0sLK148fwZMdHR9B04FNN80n0zNMrFoGGjWTR3Bp1aNaZYiVL4vPUiKPATFStXpXbdBrI4RoydxOC+PejbrSN29g6Eh4Xi7fUGE9N89Or353f3IaM37TYdOnPs8AEmjhpK4aK26Ojo4PH0CQaGhvQfNOxfHat/0q3fUB6632TGuEEUK1mGpKRE3rx6jo6uHj0HSIeqefrQnQsnD9Ot3zDymubD2+s1R/ftICntJeXq+ZPExcZQrbb02BQqWpwnD+5y+ug+hb8XER5G2fKVs2RfspNTs0r0avO5euvPTrW59cgL7w/BSozq3xkzYRL9nbvTs0t7ypR1ICw0lLdebzA1zUffgYNky104e5obbtcYPX4Senr6NG/VhuNHD+OybjXnzpwid548PHvymISEBP43a56s5KxKtRqUKGXH9i0buXDuDGZm5rx4/oy4uDjmLFwqNw5bsRIleeHxjBce8j3q1dTUsLCwpEv3npm677/zczKr/aIFY5nmt/6W6O3bt+nRowcuLi7UqqXan6bp06cP6urquLi4KDsU4N99SxSkn1DZvHYpTx7eIyUlBTt7B3oNHCF7Yzu6fzd/79jI1DnLKJE2nlhSUiK7t7pw4fQxwkKDsbQqQMv2TjRuKT+4akpKCkN6daRluy4K876UmJjIsQO7OX/qKP4ffdHXN8S2pB1dnPtjW7zUN9f7FiNd6XvNOx9v1q5YwsP77qSkJGNfthwDh42UNXTev8eVHVs2MGfxStlYUUlJiWzduJ7Tx48QGhKMVf6CtO/SjZZtFAfOPHvqOLu2b+b9Ox+MjY2p17ApfQYMVugB5vH0CetXL+P5sydoampSsXJVBg0fozD459f+dt3O1UvnWb1xu9z0d95v2bB6OQ/u3yUhPgGHchUYMmqswndJM+tbogAf3/uwfcNyPB7fJyUlhRKlHejebyjWhaXXyclDezjgupnxMxdTrGTGY9kpi7K+Japq/su3RAGePXnMmpVL8XgqvY4rVanG0JFjMLewlC2zcukizp4+yYYtO7CwlI5TFhMTzZoVS7l4/ixRkZEULmKLc9/+1Kkr30EmKiqK9auXc+nCecJCQyhcpCj9Bw2jRi3FL378Fz/7LVH4PZ+T2fEt0ZVubzNtW0Or/3PveVUjEjYV8P79e5o1a0a/fv0YOvT7gzpml3+bsP2O0hO2nC4zE7ZfmUjYpP5rwva7+DcJ2+8oOxK21W7embatwdVtMm1b2UX8EinB1q1buX//vmx4kNOnT6OhoUHbtm2VHJkgCIIgqKacXiX6Wyds5ubmmJiYyD53oip0dHR48OABwcHBGBoaUqJECYYNG4aVlZWyQxMEQRAEQQX91gmbtbU1bm5uyg5DQefOnWWfvxIEQRAE4Z/9qr07M8tvnbAJgiAIgvB7+FXHT8ssKj8OmyAIgiAIQk4nStgEQRAEQVB5ObyATSRsgiAIgiCoPlElKgiCIAiCIKg0UcImCIIgCILKy+EFbCJhEwRBEARB9eX0KkGRsAmCIAiCoPLUcngRW05PWAVBEARBEFSeKGETBEEQBEHl5ezyNZGwCYIgCILwCxDDegiCIAiCIAgqTZSwCYIgCIKg8nJ2+ZpI2ARBEARB+AXk8BpRUSUqCIIgCIKg6kQJmyAIgiAIKi+nj8MmEjZBEARBEFReTq8SzOn7LwiCIAiCoPJECZsgCIIgCCpPVIkKgiAIgiCouJydromETRAEQRCEX4AoYROEDGiq5+wb40s5/XMo6bS1NJQdgkrwu7Fc2SGoBItqw5Udgkp4fm6RskMQcgiRsAmCIAiCoPJyei9JkbAJgiAIgqDycnqVaE5PWAVBEARBEFSeKGETBEEQBEHl5ezyNZGwCYIgCILwC8jhNaKiSlQQBEEQBEHViRI2QRAEQRBUnnoOrxQVCZsgCIIgCCovp1eJioRNEARBEASVp5bDS9hEGzZBEARBEAQVJ0rYBEEQBEFQeaJKVBAEQRAEQcXl9E4HokpUEARBEARBxYkSNkEQBEEQVJ6oEhUEQRAEQVBxOT1hE1WigiAIgiAIKk6UsAmCIAiCoPJy+jhsImETBEEQBEHlqefsfE1UiQqCIAiCIKg6UcImCIIgCILKE1WigiAIgiAIKi6n9xIVCZsgCIIgCCpPlLAJQiaKjYlh64aVXLt0jqioSIoWK0GvAcMo41D+u+tdPHuS/bu28t7Hm9x589KkRTs6de+Nurq0mWVkRAQ92jUmJiZaYV0NDU0mTp9PzT/qy6a99/Fmw8pFPLp/F30DAxzKV2LAsDEY586buTv8H4QEB7FmxRJuul0jPj4O+7KODB4+hiK2xf5x3X17XDm4dzf+/h+xsLCiU9futGrbUWG5D77vmTZpLBWrVKX/oOFZsRs/LTYmhu0uK3G7cp7oqEiK2JagR7+hlP6Ha+TyuZMc3LMNXx9vcufJS6MWbWnf9fM1ku6lxxM2r1nKqxdPMTbOQ+UadejZfxi6enpZuVs/LDg4iNXLlnDj+lXpeXcox9CRYyj6A+d97+6d7P97N/5+H7GwtKJz1x60aS9/3uPi4tjjup0jB/cTFhaKtXUhOnXtRpNmLRW29ykggHWrl+N27QopKSk4lqvAn0NHUKhwkUzb36w0qmd9hveoR+mW04mMjlN2OD9MVZ6TXzp28G+2b1zDnyPGU7dh0/++k0KmE50OMtn79++pWrUqXl5e/7jshg0b6NmzZzZElT0SEhIYN7Qvh/ftQldPnxKlyuD58gXjh/Xn8QP3b663f/c25k+fSID/R0qVKUtqSipbN6xkxcJZsmUMDA1R11DHKJcxlarVlP2rUr02DZq2pGixErJlgwIDGD3ImQfutyhavAR58ppw8exJFsyckqX7/zPCw8Lo7+zEqeNHMDE1pVjxkrjfuc3APt3wefv9a2fJgtksWziHqKgI7Ms6EhERzoLZ09m2eYPccvfu3qZfj854PHtCQnxCVu7OD0tMSGDSiL4cO7AbPT19ipcsw5tXL5g8cgBPHn77Gjm4ZzuLZk4iwO8jJUqXJSU1le0uq1i9eJbccl6eL5k0vB9vXj+neMkyaOvocvzgHjatWZLVu/ZDwsPC6NO9CyeOHZae9xIluXvnFv2cu+L9D+d90bxZLJ4/h8jICOwdHAkPD2ferGls3bhebrnRw/5k7cplpKakULJUaXzfv2Pa5Ans2LpJbrnnz57So3M7Thw9jJm5BRaWVly5dIF+PbsSEOCf6fuembQlmmyZ3ZPZI1qTL48hKSkpyg7ph6nKc/JLXp6vWLtsARHhYbx98yrT9zmzqKtl3r9fkShhA3bu3MmWLVs4cuQIBgYGAMTGxtKkSRM2btxI0aJFf3hbQUFBhISEEBwcTOHChb+7rK+vL76+vv8pdlWye5sLr148o/fAYXTq3gcA/4++jBjQg+ULZuLiekihNMT3nTeb166gpJ09sxavxsDQiOTkZBbOnMKpowdo0KQFdvaOqKmpIZFoU6xkaabPX/7dOA7+vZPIiHAWrdmCXRkHAFYvmcvRA3sIDQkmdx7ll7KtWDIff7+PTJu9gAaNmwHw4vkzBvftyZKFc1i+ZmOG6927c4sDf++iZu26TJ+7CG1tbeJiYxk7YhCb16+mYeNmWFhaERwUyJhhA9HT0wdAQ0Mj2/bte/7esZHXLzzo2X8YHbr1BsD/4wfGDOrB6kWzWLP9oMI18uG9D9vWr6C4nT3TF6ySXSNLZk/hzLGD1GvcglJlHAHYs80FdXV1Vmz+GwurAgDMmDCcS2eOM3j0ZNSU3Ahm6aJ5+Pt9ZMbchTRqIj3vzz2eMbB3DxbPm83K9ZsyXM/9zi327dlFrTp1mTV/sey8jxo2CJd1q2nYpDmWVlYAWNsUpmKlKnTv1RcNDQ2iIiPp36sbe1y30925j2ybk8ePJiU1hRVrN1K5ajUA9v+9m4VzZ3Lx3Fm6dOuRxUfj35s1rBWdm1YkMDQS09yGJCX/Ogmbqjwn06WmprJy0Wx09XSJiozM9P3NTKpSJXr37l2WL1/O06dP0dbWpk6dOowbN468eTP+bYmLi2PNmjUcPnyYqKgoypYty6hRoyhTpsxP/V1RwgZUrVqVAQMGoK+vL5sWHByMn58fHh4eP7Wt5ORkAIUbLiNJSUkq80P6XyUmJnL0wB7s7B1lDyEAc8v8dOzaC9933jx9dF9hvcP7dpGSksyYKTMxMDQCpMnFwOFj0dDQ5NSxg7JlIyMjyPONG+JLr194UKiIrSxZA7B3rAhAgP/Hf7uLmSY4KJBzp0/QoHEzWbIGUKKkHS1at8P99k38Pn7IcN3dO7ehq6fHpGmz0NbWBkBHV5ehI8eRlJTEqeNHAMidJy/DRk9g0869AKj9wPWY1RITEzl+cA+l7B1lyRqAuaUV7Z2c8X3nzbPHitfI0X2upKQkM2qS/DXSf5j0Gjl7/JBs2TcvPShbobIsWQMo7VCe+Pg4wsNCs3Dv/llwUCBnT52gUZNmsmQNoGQpO1q2aced2zf5+CHj8+66fSt6enpMnTFb7rwPHz2WpKQkTh47LFt23KSpOPcdIHu2GBgaUrV6TYKDguRKoqbOmM2OPQdkyRqAXWnpD4iWllam7XdW2HnsNp1GbWDLwRsApKSkKjmiH6NKz8l0p48dwuPJQzr36Pcf9izncHNzw9nZGT8/Pzp06ECNGjU4ceIEzs7OJCYmKiwfEhJCly5d2LhxI46OjrRq1YonT57Qo0cP/P1/riRb+U9xFVCkSBE6duyY4dt3egL2o9KX19T858LLlJSUn07YkpKScHNzY9q0aVSvXp0NG+Srwfz8/NixYwddu3alRo0aREVF/dT2/y2PJw+JioygWev2CvPKVaoKwLPHDxXm3blxjbLlK5G/oI3cdOPceShiWxyPJ9J1oqMiSUyQVustmz8D5w7NaPFHJQb37qxQjaCjq0tYaAhxcbFfxPcAAEOjXP92FzPNrRvXSU5OpnU7xTZnlapIfzyfPHqgMC8hIQH3Ozep16AJRl/tR7ESJTHOnYfHD6Xrqaur06Z9J3R0dAHQ0dHJ7N34ac+fSq+RJi0VrxHHitJr5Hna+f7S3VvXsC9XCasC1nLTcxnnobBtMdk1AqCtq0tggL9cYvLi6SM0NDSV3obtppv0vLfp0ElhXuWq1YFvn/e7t29Sv5HieS9eohS5c+fh0UPF9dJ9Cgjg2pVLWFhayb1IOpargJm5hdyyp04cS9tuyR/fMSV49NKXo5ceY6SvQ1JSMolJP/ecVhZVek4ChIeFsmntMswtrWjVvst/27lsoKaWef/+jeTkZKZOnUrJkiU5fvw4kydPZvHixaxevZpXr15x5MgRhXVu3LhBeHg427ZtY/ny5fzvf/9jzZo1xMTEcP++YnL+Pb9Uwvb48WNatWpF2bJl6dy5M+fOnQMgOjqaefPmUatWLezt7encuTM3b94E4Pr16zg4OODq6krbtm1xcHCgT58+hISEyLY7depUFi1aBIC7uzsODg60by+9oWbOnEmpUqXo1+/z28ezZ8/o168fjo6OVK5cmfHjxxMaKn17T0pKAn6sCioxMVEhsdu6dSv169fH3t6e3r17ExgYKJt38+ZN6tatS+/evTl27BhJSUncunULSGsXMW4cf/zxB7NmzcLPz4/AwEBevcqe9gjeXp4AlCilWMRrbmEJSNuWfSk2JoYA/48ZrgNgZmFJ0KdPAIQEBwNw8sgBTh09gI6uLiXsyvDe+y1TxgzG78PnquU/GjQlOCiQoX2c2LdrG/8bN4yDf++kZt2GWOUv+N939j96+8YTNTU1SpXO4FhZSqu1Aj8FKMzzfedDYmKirBREYV0LCwI/yb+xpZcq5cpl/B+j/u98vN4AUKxkaYV5ZubS/c7oGvnk70fxUorrAOQztyQ48JPsv+vUb8KbV88ZO9iZQ3/vYMLQPty4eoFWHbuira3cpPXNm9eoqalleP4sLaX3yKcAxfP+Xnbe7TPcrrmFJZ++Ou+JiQls2+xCP+dutG7WAN/37xgwaOh349u5bTN7d++kfMXKlCnr8IN7pVx5cxsQHK7YwF5VqdJzEsBl9RIiI8Lp8+cIJBLJf9u5bKCWif/q1av33X8ZuXPnDh8+fGDMmDHo6urKpteuXZuiRYty/vx5hXWaN2/OxYsXqVixomxadLT0mjUzM/up/f9lEjZfX1/69OlDXFwcTk5O6OjoMGbMGGJiYujRowdbtmzB1taWjh078ubNG3bt2gVIqzZjY2OZMWMGuXPnpl27dty/f58FCxbItv3ixQu8vb0BKFGiBOPGjaNz584A2NnZ0a9fPzp1kr4Vu7u706VLFx49ekSjRo2oUqUKhw8f5sED6Rtu+pv9jyRsqampcm+8W7ZsYe7cudja2tKmTRvc3d2ZNm2abP7YsWMBWL16NTdv3mTYsGGUKlUKgEOHDnHkyBE6dOjAxYsXOXbsGBUqVCBPnjz/5nD/tOgoaduHPHlNFeZpSaRVOOnJbLoo2TomGW5TIpHI1gkPkybYWlpaTJ+/nHXb97Nw1SYWr9lCYmIixw79LVuvbsOmVKpak3feXmxcvYRbblcwMDSk0xfVcMoUGRmJkVEutLQUH5DpD82vj5V0vQgA8pooHmPputoK64WmJWzG2XQdfM/3r5GM9zt9ndx5fmyf23VxxqZIMV4+e8ym1Yt5+ugeZuaWNG3VIVP24b+IiozEKNc3zrt2+j2iWKWSft5NTL9xDLQlJCXKHzcfb2/Wr17B44f3SU5KokXrtjRonHHPv/DwMMaNHMrKpYsoVrwEs+Yv+qn9UiYTYwMCQ7KnFiEzqNJz8snD+5w/dYzSZctRq27D/7hnOcOLFy/Q0tKSS77SWVtb/1Cb9KCgIBYuXIi1tTX29hm/hH3LL9PpYMGCBWhpabF7925ZEhIaGsq2bdt4+vQpS5cupWlT6QPpypUr2NraApAvXz5Amuz07dsXgNy5c7N582Zmz56NhoYG0dHRsvZrBgYGODk5kZyczNq1a6lXrx7Ozs6ANMGaPHkyZmZmuLq6ki9fPtzd3Tl9+rTs7/1MlWhSUpJsuejoaNauXUvXrl3566+/ALCysmLZsmWEhYWhp6dHSEgItWrVwsDAgNTUVLp27Srblr+/P1paWjg4OJCamoq+vj6urq7//oD/JHV1aYKakqJYNREdLX2gfl0tl56sfquHV3RUFNpp6+TOk5fcefLy54jxVKlRR7aMbYlSlCpdFo8vqhFOHj3AnZvXyJPXlI7deuHt5cnZk0cYNbAn81ZskGvblpWSk5OZM30KEeHhsmlGuXKhqan53X0GZPv9pfSXgO+t+/UxjggLA1CJjhbqGunnW/EaiUm7Rr4uBft8jWRc5fXlNQLgumUt3m9eYZm/IK07defx/Ttcv3SOkf27smjtdoVq1ayQnJzMzP9Nzvi8f6NxfHrThfQq7C9ppN1b32qeER0VhY6u/HpFbYtx/Nxl7t6+xfbNLhw+sA9tbR1GjZsot9xzj2dMGD2MAH9/Ojl1Z8iI0b9ESUu6PMb6BIaodkP5L6nKczIuLpYVC2eipq7OoBHj/9M+ZSf1TOw0dOHChZ9eJzExEQMDgwwLZLS1tf+xCZWbmxvjx48nLi4OFxeXn24r+kskbKGhoZw7d44xY8bIlRjlzp2bCxcuUKtWLVmyBtKDmt4eLf1i/7I3hp2dHdHR0YSEhGBqakpMTIysd2g6DQ0NNDU1iY+Pl0178+YN3t7eLF26VJYIpjcyTP976cunP/Tc3Ny4c+eObBuGhob06dMHNTU1EhISZMs9ffqU8PBwuSTM0dGR5ORkfH19KV26NKNGjWLNmjVcunQJY2NjBg0aJBsWpEOHDly/fp1JkyYBUKVKFebOnSuraslqRrmkbWvCQkPQNzCUmxeeVl389Rhohka5UFNTIyw0hIyEh4WSO+18WxWwZs+xixkuZ2Kaj+dPHwPSh9q2DauwsCrA8g07yGWcG4Bqtf7gf+OGsXPTWuYuW5/hdjJbQkI8btcuExUZiYaGBtraOlhYWVGuQiWioiLlzn+69GORJ4MEyyitWjM0JDjDvxcWGkLhovJjecXGxgAoXN/KkN7+KsNrJK0k8OvEMv0aSS85+Fp4eCjGuaXXSFRkBAd2baNk6bLMXLIOHR1dmrbqwAmHv1m7dC4H92xj6Ni/Mnu3FCQkxON29TKR6eddRwdLSyvKV6z8z+c9g8biuYyNAQgNyfgYhIaGUKSo4hhuefLkpVGTZtSsXYcendtzYO9u+gz4U1Y97v3Wi0F9eyLR1mbFWhdZ+8lfiYGuNt6+QcoO44epynNyy7qVvPP2wtTMnLMnj8LJo7LlHrrfYdfWDTRv20mhzaSyKbuPaJ48eYiKiiI5OVkhaQsKCiJ37twZrpeUlMTixYvZsmULFSpUYO7cuRQoUCDDZb/nl0jYvL29SUlJybAYMjo6GgcHB7lpRkZGGVYppUtP4tKz4aSkpAzfKiUSCbGxnxuup9c729jYyKblSrsB07eVvnx6T67jx49z8OBBNDU1kUgkWFpa0rVrV3R1dYmJiZEtl95WzcTkc7F3+jbTl+nbty89e/bk6dOn7N69mzlz5lCsWDGqVq2KpaUl+/btIyAgADc3N5YsWcLYsWOzrZTNMq1tmLeXp0Ipxotn0odE/oLy0yUSCab5zGXtOr6UkJDAm9cvcahQ6R//duAnf9kbpu87b8JCQ+jaa4AsWQOoXK0WBawL8frl85/bsf9AV1eP05duKkw/cfQQqampeHu9odhXjbufpT1QC1jbKKxnbmGJpqYmXm8Uj5e/30eCg4OoXa/BV3PU0v5fZT/qwDK/9Pz7vH2jcI28TLtGLL+ariWRYJLPXNb+7UuJCQm8ff2SsuWl18iLZ49JTk6iY/c+ciVVTVp1YOu65Xhm07nX1dXj3NVbCtOPHT5Iamoqb708KV6ilNy8p48fAVDwO+f9jedrhXl+Hz8QHBTEH/W+XaWlp6dP42YtcFm7Ct9378hVxhgAl3WriYuLY8Xajb9Mm7WvpZLKr9E/VEpVnpNhocFoaWkRGODP4X3yvxGvXjzD9503DhUqU6p02R/fuRzAxsaGxMREnj9/TunSn9vVxsXF8fjxY1q3bp3hepMnT+b48eOMHz8eZ2fnfz280C/Rhi19bJN79+7JTff29sbc3JynT5/KTTcwMPhuXbKbmxv6+vqyBn9qamoZFjfr6OjIlbCZm5sDyP299KrU9L8XEyMt0UhPAOfOncvLly959uwZDx484MSJE7LGirGxsbJkLL0kLL0TAcDp06cxNDTE2tqaqKgogoOlN5mjoyPz58/HwMBAdkx8fHwAaSPGtm3b0rt3b+7fv59tA0oWL1kaLYmEm9cuK8xzu3oRNTU1SpctpzCvdFlHHt+/S0y0fMNh91vXSUiIx96hgmxaXFpp0Zc++L7j1fNnFLYtDnxu75P+JvslDQ0N4uOUPxp6WUfpcbh2RfFN+OrlC+jrG2CbwQCXEomEUnZlZKPSf+nKJWljV8dy8i81hobSt/j06hZlsi1hh5ZEwu3rlxTm3bwmvUbs7BWvETt7Rx4/uKswerv7bek1kv6FhKi0c29oZCy3nLq6OqipKf3cO5STxnn1kuJ5v3LpAvoGBtgW/8Z5L22f4Xm/fFFarVOuvPQ+iYqMZO/unQpVM+nVbF9Wnd67c5vKVav9sskaQHhkLIb6yu8B/aNU5Tk5cfp8jl9254zbI7l/AB279eLQuRuqmaxlZq+Df6FcuXLky5eP9evXk5r6+VXBxcWFuLi4DDsreHh4cPjwYcaOHUuvXr3+01iQv0TCVrBgQerWrcuCBQsYPHgws2bNokWLFjRq1IhKlSrx4MEDevXqxaxZs+jQoQP37t3j6tWrxH3xgF64cCFz585l2LBhbNu2je7du8sOnJaWVobjp6SmpsqV1JmZmVG+fHlmz57NX3/9xcSJE3FycgLgzJkzgPSNBz6Xin1PQkKCbDlHR0fs7OyYMGEC06ZNY+DAgezevZt+/fohkUhYsGABTZo0YeLEicybN4+ePXsSFRVF4cKFCQgIoGHDhjg5OTF37lwmT57Mhg0bsLGx+aHx4DKDrp4eNevU5+LZkzxwvy2bfuXCGW5dv0zFKjUybEfVoGkrYmKiWb9ioezHKDgoEJfVS9HU1OSPhk0AeHjvNu2b1OLG1c8/dmGhISycOYXExESatGgDQD4z6TAFJw7vlxvW4+G923h7eVKoqG3m7/xPyl/AGvuyjvztup03rz/34t21fQuvX76gUdPm32wD2aRFaz5+eM/Wjetk03zeerF90waMjXNTrUYtQFo1v8VlLccOHwDAdftmDh/Ym4V79c909fSoXrs+l8+d4uG9z9fItYtnuO12hfKVq2d4jdRv0pLYmGg2rlwku0ZCggLZvEZ6jdSuL71GTNPO/bEDu+USlnMnDxMbE02hIso99wUKWmPvUI7drtvx/OK879y2mVcvX9C4aYtvnvfmLVvzwfc9mzeslU3zfuvF1k3rMc6dm+o1awPw6OF9Fs+fw7pVnwdN/RQQwP6/d2Oaz0zuk1Ph4WGEhoYya9oURg8bxKihfzJm+GCWLJjL+3c+mb37mapG+aIsHNMOC9NclCpiwfzRbbGxUn47zX+iKs/JX5VaJv7fv6Gurs6QIUM4e/YsnTt3Zv78+fTv359Vq1ZRrVo1atWqRUBAADt37iQybRDiR48eoa6uLuvI+F/8ElWiAEuXLmX9+vUcPXoUNzc3ypQpw/r166lVqxYaGhocOHCAx48fU6NGDYYOHcqMGTNkPT9B2g5u//79aGpq0rNnT4YMGSKbV6xYMQoWVBzuIX/+/JQsKV9ltXTpUmbPns358+eRSCR07doVPT09zp49C0hL4WxsbND7gTGfrKysKFZM2vZETU0NFxcX5syZw4kTJ5BIJAwePJj+/fsD0urQiIgILl++TFRUFFZWVkyYMEHWdm/q1Kns3buXXbt2oaurS4UKFRgzZszPHeT/qPefI7h35yYTRwyghJ09SYmJvH7pga6uHv2GjALg0f27nD52kD6DRmBiaka5ilWoU78xp48f4sG925hbWPH6hQcxMdH07DcYE1NpKah1oaIYGuVi+sSRFCthh66eHi+fPyUuNpYWbTvhUL4yAKb5zKjToAmXz52iW5tGFClWgsjwMN6+eY26ugbO/b8/tEF2GTluMn/26U7vbh0obe9AWFgo3l5vMDHNR+/+g2TLXTx3hls3rjFi7ET09PRp1rINp44dZtP61Zw/c4rcefLg8fQxCQkJTJ0xV1aCEuDvh+u2TbIq+utXLhHg75fh2G/ZyXnAcO7fucnUUQMpXqoMSUlJeKZdI30GSa+Rxw/ucvb4IZwHDsfE1AyHClWoVa8xZ08c4tG925hZWPH6pQexMdF06/P5GilZuiylyjhw5fwpnjxwp2ChwoQEBfLO2wtdXT069eyvzF0HYMyESfR37k7PLu0pU9aBsNBQ3nq9wdQ0H30Hfj7vF86e5obbNUaPn4Senj7NW7Xh+NHDuKxbzbm08/7sifS8/2/WPNl5r1KtBiVK2bF9y0YunDuDmZk5L54/Iy4ujjkLl8q9wBUrUZIXHs944fFMLkY1NTUsLCzp0l11P5vn1KwSvdp8bnP3Z6fa3HrkhfeHjNt3qhJVeE7+qpT8oRIAOnXqhJaWFps3b2bHjh0YGxvTvXt3RowYAUhrAlevXk3JkiUpX748ERERqKmp0bBhQ4KCgkhOTkZNTQ0rKytmz55NlSpVfvhvq6V+Wa73G7p9+zY9evTAxcWFWrVqKTucX4Z30L+rPvJ9583GNct48tCdlOQU7Owd6TNohKx048i+XezevpFp85ZRwk7apTkpKRHXLRs4f+oYoaHBWFoVoHXHrjRt2U5u234ffNm4ZikP790hIT6egjaFaN6mE41btJErZk5MTOTI/l2cO3kUv4++6OsbUqykHd16DcD2q7ZDP8JAJ2veazyePmbdqmV4PHuCpqYmFStXY/Dw0bLxmABWL1/E+TOnWLtph2x6TEw061Yt4/L5s0RGRVK4SFF69OpP7boZf9Q5s4RGK5ZC/xsf3vuwZe1Snjy8R0pKCqXKONBr4Ahs0q6RYwd28/eOjUyds4ziaWNPJSUlsmebCxdOHyMsNBgLqwK0bO9E4xby10hMTDQHdm3l+qWzBAb4k8s4N6XsHXHqNTDTeoiaGv23XpTPnjxmzcqleDyVnvdKVaoxdOQYufO+cukizp4+yYYtO7BIG5svJiaaNSuWcvH8WaIiIylcxBbnvv2p89V5j4qKYv3q5Vy6cF7aEaVIUfoPGkaNWrX/U9xfs6g2PFO396t6fu7nh0FRhedkRgb36kSzNh0VtvkjbEyyvmr6jlf4Py/0gyoVzp4OFR8/fmT//v0KzRQ0NDRo164dVmmflPsRImETMvRvE7bfUVYlbL+azErYfnX/NWH7XYiETerfJGy/o+xI2O5mYsJWMZsStswkfokEQRAEQVB9KlAlqky/RKeD/8Lc3BwTE5NsG49MEARBEAQhs/32JWzW1ta4ubkpOwxBEARBEP4DVRhPUpl++4RNEARBEIRfnyr0ElWm375KVBAEQRAE4VcnStgEQRAEQVB5ObyATSRsgiAIgiD8AnJ4xiaqRAVBEARBEFScKGETBEEQBEHliV6igiAIgiAIKi6n9xIVCZsgCIIgCCovh+drog2bIAiCIAiCqhMlbIIgCIIgqL4cXsQmEjZBEARBEFReTu90IKpEBUEQBEEQVJwoYRMEQRAEQeWJXqKCIAiCIAgqLofna6JKVBAEQRAEQdWJEjZBEARBEFRfDi9iEwmbIAiCIAgqT/QSFQRBEARBEFSaKGETBEEQBEHliV6igiAIgiAIKi6H52siYRMEQRAE4ReQwzM2kbAJGUpOTVV2CCpDPaeXw6eJiktSdggqQVwOUs/PLVJ2CCqhZIMxyg5BJcQ+WKXsEH57ImETBEEQBEHl5fReoiJhEwRBEARB5eX00m0xrIcgCIIgCIKKEyVsgiAIgiCovBxewCYSNkEQBEEQfgE5PGMTVaKCIAiCIAgqTpSwCYIgCIKg8kQvUUEQBEEQBBUneokKgiAIgiAIKk2UsAmCIAiCoPJyeAGbSNgEQRAEQfgF5PCMTSRsgiAIgiCovJze6UC0YRMEQRAEQVBxooRNEARBEASVl9N7iYqETRAEQRAElZfD8zVRJSoIgiAIgqDqRAmbIAiCIAiqL4cXsYmETRAEQRAElSd6iQqCIAiCIAgqTZSwCYIgCIKg8kQvUUEQBEEQBBWXw/M1kbAJmSs2JoZtG1bidvk8UVGRFLEtQc8BQynjUP676106e5IDu7fh6+NN7rx5adyiLR269UZdPeNa+0tnT7Jl3XKWubiSJ6+Jwvw7N65ycM8OXr/wICUlGceKVeg/dCzmllaZsp8/KyQ4iNUrlnDz+lXi4+MoU7YcQ0aMoahtsX9cd9+enezfuxt/v49YWFjRuWsPWrfrqLDcB9/3/DVpDJUqV2PA4OFy8956ebJp/Rruu98hKiqSosVKMGjoSCpUqpJp+/gz4mJj2LNlDbevXSAmKhKbosXp3GswJe3LfXe9t69fsHLuZJq170a9pm1k0/83sg8vnz3KcJ2mbZ3oMXBUpsb/s2JjYtju8tV90X8opf/hvrh8Tv6+aNRc/r7YsGIhR/a5fnN9dQ0NRkyYRr3GLQDwfeeNy8pFPHngjp6+AWXLV6Lf0DEY586TeTv7HbExMWzdsJJrl87JrsNeA4b94/Ph4tmT7N+1lfdpx6FJi3Z06v75OERGRNCjXWNiYqIV1tXQ0GTi9PnU/KN+hts+dvBvtm9cw58jxlO3YdP/vpNKMKpnfYb3qEfpltOJjI5TdjhCFvmphG348OE4Ojri7OycReEI/8batWvx8fFh3rx5So0jMSGBCcP68vqFB/kL2mBV0IaXz54wafgA5ixbRxnHChmud3D3djauXoKBgSEly5Tlo+97tm1YRYDfR4aN/0thebcrF1g8eyqFixTD0CiXwvwzxw+xfN50dHX1sClqS3hoCLeuXeblsycsc3HF1Mw8s3f9u8LDwujbswt+Hz9gW6w4+voGuN+9xYDeXdm0/W9sChX+5rqL589i/9+7yJM3L/ZlHXnj+Zr5s6cRFhaKc58BsuXu3b3N5PEjCQ8Lo6yj/I/f61cvGNi7G/Hx8RQuaou5hSUvPJ4yYkh/5i9eSfWatbNs3zOSmJDAjLED8XrlgWV+ayzzW/P6xRNmjf+TyfPXUMo+4x/vG5fPsn7xDOLj40hMTJCbZ2hkDIBj5RqyaWqooaOnJzdNGRITEpg4PIP7YsQAZi/9zn2xZzubVi9B38CQkqXL8vHDe7a7rCLA/yPDxknvi2KlSlOpWi1SU1Pl1o2JjuLZ4wdoaWpRsnRZAIICAxg3uBfR0VEUK2FHfFwcl8+dJCI8jJmL12TtQQASEhIYN7Qvr148I39BG/IXtOHFsyeMH9afecvXY/+N47B/9zZcVi3BwNCQUmnPh60bVhLg/5ERac8HA0ND1DXUMcplTAm7MrJ11dXUMc6Tl6LFSmS4bS/PV6xdtoDk5CTevnkF/FoJm7ZEk3X/60rnphUBSElJUXJEWUtUif4Ef39/Xr58mVWxCP+Sv78/z549U3YY7Nm+kdcvPHAeMIyO3XsD4P/xA6MH9mDlwlms23lQocTM950PW9atoISdPTMWrcLA0Ijk5GQWz5rC6WMHqdekBXb2jrLlPZ48ZOH0SVjlL8j0RavQ0tKS215cXCwbVy2msG1xZi5eQ+48eQHYun4Fe3dsZuPqJUycsSCLj4S8ZYvn4e/3kelzFtKwcTMAXng848++PViyYDYr1m7KcD33O7fY//cuatWpy4y5i9HW1iYuNpYxwwexaf1qGjVpjoWlFcFBgYwaOgA9PX0ANDXkb+tVyxaRmprKxm17KFHKDoBrVy4xaexwFsyZzoGjZ9D86jhmpUO7N+P1yoMuvYfQqrMzAJ/8PjB1RG82LpvDoo37FK6T9JI1A6NcxMfHoaGhITdfoq2Nrp4+42cuy6a9+HHp90XPAcPo2O2L++LPHqxaNIu1OxTviw/vfNiadl9MX/j5vlgyewpnjh2kfuMWlLJ3pE79JtSp30Thb86ZOgaAgSMnYJm/IACH97oSGRHO/FWbKVXGAYC1S+dx/OAeQkOCZfdKVtm9zYVXL57Re+AwOnXvA4D/R19GDOjB8gUzcXE9lMHzwZvNa1dQ0s6eWYtXy47DwplTOHX0AA3Sng9qampIJNoUK1ma6fOX/1A8qamprFw0G109XaIiIzN9f7PDrGGt6Ny0IoGhkZjmNiQp+fdO2HJ6pehP9RKVSCTExYniVlWjq6tLTEyMUmNITEzk2IE92Nk7ypI1AHNLK9p3dcb3nTfPHt1XWO/IPldSUpIZNXkmBoZGAGhoaDBg2Fg0NDQ5c/yQbNm4uFjm/W88eUxMmbN8fYY/MC+ePiY6KorOPfvJze/Zfyh2Zctx+/oVEhMTM3PXvys4KJBzp0/QsHEzWbIGUKKUHS3btOPu7Zv4ffyQ4bq7d25FT0+PydNmo62tDYCOri5DR40lKSmJk8cOA5A7T16Gj5nAFtd9AKh98RoaHx/PPfc7NGvZRpasAdSs/QfdnPvyKcCfJ48zrkrMCkmJiZw5upfipR1kyRpAPgsrWnbswUdfH148faCwnkV+a3oNGc+E2SsAUFOTf3RFRUZgnMUJx7+RmJjI8YNp90W3r+4Lp+/cF/vT7otJ8vdF/6GK98XXbrtdwe3yeSrXqEPDZq1l0z1femBTxFaWrAGyUq1P/h//455+X2JiIkfTng/pyRqAuWV+Onbthe87b55mcBwO79tFSkoyY6bIH4eBw6XH4dSxg7JlIyMjyJP3x6+B08cO4fHkIZ179PsPe6ZcO4/dptOoDWw5eAOAlJTUf1jj16amlnn/fkW/1LAecXFxnD9/nvHjx1O5cmWOHTum7JBUQkpKikKVSHZ7/uQhUZERNGnVXmFeuYpVAWnp2Nfu3rxG2XKVyF/QWm56rtx5KGxbDI/Hn9fZ77qV4MBPTJg+j7wm+TKMIzQkGABzC/m2ampqalSuXouEhHgiwkN/Ztf+k1s3rpOcnEyb9p0U5lWqUh2Ax48UE5SEhATu3r5JvYZNMPqq2rd4iVLkzp1Htp66ujpt23dGR0cXkCZ16SIiwklOSsLSKr/C36hZ+w8APn3y/5d79/NeejwiOjKC+k3bKsyzLy9tT5dRWzQdXV0atvh8bWlr68jNjwgLQd/AiEO7NzOmX0d6tKjO0O4tOXt0Xybvwc95/lR6XzRumcF9Uen794V9uUpYfeu+yGAdkD4Ltq5bjpZEwp8jJsjN09HRJTw0hLi4WNm09O1k1LQgM3mkPR+atf72cXj2xb2e7s6Na5QtX4n8BW3kphvnzkMR2+Ky+KOjIklMkFaTL5s/A+cOzWjxRyUG9+7M4wfuCtsNDwtl09plmFta0ap9l/+2c0r06KUvRy89xkhfh6SkZBKTkpUdkpCF/lXCdu/ePdq3b4+DgwN9+vQhMq04OTo6munTp1OlShUcHR2ZPn06ycnSC8jDw4Pq1asTFBQk287hw4fp2FHaePrGjRvUrVsXT09PRo8eTeXKlalatSrv3r0D4MSJE9SqVYvBgwdz5coVEhISuHPnznfjDA0NpXLlyixdupT+/ftTrlw5mjVrxuPHj+WWc3FxoU6dOpQpU4amTZty4MAB2bwJEyawaNEiTp48SadOnbC3t2fw4MHf/bt3796ldu3aREdLG8CeP3+e+vXry0rBrl27Rt26dUlIe8B4eXnRq1cvypYtS6VKlRg6dKjccYqKimLKlClUrFgRR0dHOnfuzMOHD2Xz07fz5fLOzs4sWrTou3FmJp+3bwAoXqq0wjyztOQp6FOA3PTYmBg++ftluA6AmbklwYGfAGn1xemjB7EtYceLZ0+YM2UMC2dO5sLp47JrDD7/8Hi+eq6wvbhY6fHXNzD82d371968eY2amhqlSpdRmGdhaQlAYECAwrz373xITEzErrR9hts1t7DkU4B8ohUWJk1Ec+Uylk0zMDBAXV2dl889FLYRm3Y9Ghpm3/F47y29ToqWVDznpmbS4xGSds4zEhkeBoDBVwlGWGgwni+e8veWNcTFxlCsVFni42LZvGo+Ny6fzaTof56P13fuC/O0+yLw5+6LfF/cF1+7ff0y77y9aNqqg0JbzToNmhAcFMjIfl05sHsb0ycM5/DendT4o4Gs2jSreHt5AlCilOJ9YG4hPe8ZHYcA/48ZrgNgZmFJ0CfpcQgJlr6onTxygFNHD6Cjq0sJuzK8937LlDGD8fvgK7euy+olREaE0+fPEUgkkv+2cyogb24DgsMVO1z8btQy8d+v6KcTthcvXtCrVy9SUlJo0qQJ169f5+TJkwCMHj2aAwcOUL9+fWrUqMGuXbvYuXMnAE+ePCEoKEiujcLz58/5+FFaFO/v78+HDx9o3bo1ycnJzJ49m5CQEO7evUtkZCQTJ04kX758bN26lRs3btC9e3eKFft+D7v4+HjCwsJYt24dfn5+dOjQgbi4OEaOHCkrkdq8eTOLFi2iaNGidOnSBQMDAyZNmiSL68OHD2zdupVp06ZRs2ZNunbtyoULF+SShK9FRkbi7+/PmzfSh7Wrqyvv37/H3V36pnf58mUSEhKQSCRERUXRs2dPXr9+Tfv27alXrx7Xr19n8eLFsu2NGTOGw4cPU69ePdq0acOnT58YPXq0bH5SUpLsf4eEhNCjRw8ePXpE3bp1/+FsZp70NiB58poqzNNKeyAmJSfJTY+OSlvHRHEdAC1tbdm+vXz2hJDgQF49f8q6ZfO5fvk8l86cYPGsKcydOlZ2Pu3sHTEwNGLT6iVcuXCG6KhIggID2LJ2OXu2b0JXT19WEpUdoiIjMcqVCy0txR8FiURazZmUpFhFGxUZAUDebxwbiUQid94BwkJDAMid53OPP11dPSpUqsKZU8fZtGENwUGBREdFcfTQfiaNGyH9Gxmcs6wSk3bOc+dR7Nmb/sOZ/NV18qX00tFcxp/3MTU1VZbItenSmxXbjzJl/hqWbD5APnMrju/bkVnh/zTZNf6d+yI56Rv3xTfOi0SirXDu0x07sAd1DQ1ad+qmMK9Og6ZUqFKDd95ebF6zlDtuV9A3MKRD194ZbClzff84pN8H8vsUJVtH8VoB+XsgPEx67WtpaTF9/nLWbd/PwlWbWLxmi7S5xqG/Zes9eXif86eOUbpsOWrVbfgf90w1mBgbEBgSpewwslxOrxL96WE9vLy8aNasGQsXLkRDQ4PLly/j7+/PvXv3uHTpEsuXL6dx48YA9O3bl8OHD9OzZ09CQkIwNDQkzxc/JtHR0ejr68ttv2/fvowYMQKAggULYm5uTlhYGPHx8ZQpUwYdHR1SUlIYNeqfu+nnyyetNqtbty4rV65EU1OTevXq0b17d548eYKtrS3r16+nV69eTJgwgU+fPrFq1Srevn2L7hfVSurq6uzcuZNixYrh5ubGxYsXvzncBICNjQ0Afn5+2NjYcPfuXdTV1Xnx4gW1atXizp07VK8urQ7btWsXsbGxHDt2DHNzc86fP8/t27cxN5e+HT969IhLly6xdu1a6tati4eHB69fv5brDZSePHp6ejJw4EDCwsJwcXGhXLnvD5GQmdQ1pMcjJUUxkY2Jlj5Ivq7GSj+G30p+Y6Ki0NaRrvP+3VsA/mjUjLadupPf2oZP/n5sWbucG1cv4n7rOhWr1kRXT48RE6exYNpE5v9vvMI2S6X1mMtsycnJzJo2mYjwcNk0o1y50NTUJOUbDYGjo9KOSwYJpLq6tFF9RscTpKWoXyee4WlJS+6vhmgYM2EqQwb0YuO6VWxct0o2XU1NDT09PYoUtf2Hvcs8n/dL8ZikXyeSr66TL0VFSI+vkXFuuemWBWwo7ViJTr0GyaYZGBpRo14TDrpuJDEhQZYgZaf0a/y794VOxvfFt859dHSUwjoAnwL8ePzgLpWq1yafmYXC/NNHD+B+6zp58prSvqszPl6enDt1lLGDnJm9bL1c27bM9r3rOTrtOOh88zh8+/5JPw658+Qld568/DliPFVq1JEtY1uiFKVKl5U1rYiLi2XFwpmoqaszaITi8+FXlcdYn8CQX7PjhPDjfjphMzY25n//+5+sl5auri6JiYncuHEDExMTGjVqJFvWwcGBTZukPeDU1dUVevQlJycr3KT9+n1uAHru3DnZ/+7Zsyd79uzh4MGDmJmZMWHCBJo2lXbBdnNzk6seNTQ0pE+fPrIbvlSpUmhqSnfVzk7a8Pr9+/ckJSURGRlJ7dq1mTx5MseOHaN8+fK4urqSO/fnH4Q6derISvOqV6/OmTNnAHj8+DEXL16Ule7o6OjQo0cPChYsiJaWFu/fvyc2NhY9PT2qV6/Oy5cvCQkJ4fXr1/Tv3x+AW7duyUoqt2/fzqdPn+jTpw99+/YF4ObNmxQrVgxNTU369OnD7du3adOmjVwJW0pKCqGhoXTq1ImoqChGjBhBhQoZd5HPKuntrMJCQxSqHMPTquq+7iRgaJQLNTU1wtNKhr4WHhYqGx8qNK3KY/DoSbLekAWsCzFm6iw6NqnFo3t3qVi1JgDVatXFZfcRTh87iO87b0xMzTC3tGLt0nmUq1w1k/ZYXkJCPG7XLhMVGYmGhgbaOjpYWlpRrkJloqIiZSWqXwpN2++MGkrnMjaWLhOS8bEJCwuhSFH5Eub0Kk6Dr45/gYLW7Dl4nKOHDvDC4ylaEgkVKlVh0dyZOJQrn609RNOrMsPDQtDTN5CbJys9+86YYOnV2l+uq6amxsINf2e4fHqJTmhIEPnMLf994P+SYa5/vi+Mc2d8X4R9476I+OK++NKlMydITU2laesOCvNSUlLYsXE1FlYFWLxuO7nSEt4qNf9gxoTh7NqyjllL1v38Dv4go+8dh9B/dxzCw0JlpclWBazZc+xihsuZmObj+VNpM5gt61byztsLUzNzzp48CiePypZ76H6HXVs30LxtJ4V2o6rOQFcbb9+gf17wF5fTvyX60wlb9erVyZXr88WspaVFfHw8ERER5M2bV66HWkpKiqx3m6GhIbGxsXLbyqihfHpi9bVJkyYxatQoHj58yKZNmxg7diwlS5akUKFCHD9+nIMHD6KpqYlEIsHS0pKuXbvKlZKlS0/ikpKS8PPzIyUlhT59+lC/fn127tyJvb1im6GvhxBId/XqVdauXSv9gdbWJm/evLRo0YL8+fNjY2ODj48PN2/epG3btpiamnLkyBHu3LmDhoYGtWrVAuDjx4/cvHmT69ev07NnTzp06CBX6vjx40c8PT0ZPnw4HTp0YNasWVhYyL89x8bGEhMTQ7NmzYiJiWHdunX88ccflCiR8dhDWcGygLRxtI/XG6wKyDeUfvFM+rD8erqWRIJJPnNZ+7cvJSYk4PX6JWUrVAI+N6SPjYmWJWwg/eHW1tGVlVakMzUzp3tfaWlLSkoKYwc5I5Fo80fDZmQFXV09zl6+pTD9+JGDpKam8tbLk+IlSsnNe/ZE2ri+oLWNwnrmFpZoamri9ea1wjy/jx8IDgqizlfVObJ7L4Pyfl1dPTo5dZf99+rli4mMjKBFBo3As5KFlbSt1Pu3b2T/O93r50/llslI+j6q/WCdRnBau6ivS3ezi2X+tPvibSbfF+UrKcy7ePYEZhaWlK9UTWGe7ztvwkJD6OLcX5asAVSqVov8BQvh+VKxzWdmSm8j5+3l+c3j8HXHI4lEgmk+c1n7ty8lJCTw5vVLHCooHoevBX7yl5XEhYUGo6WlRWCAP4e/GnD41Ytn+L7zxqFC5Swric8qqaTye/cPTaMi+drdu3dZvnw5T58+RVtbmzp16jBu3DjyfqOX8sePH1m4cCFubm4kJCRQtmxZxo0bJytA+lE/3Ybt64Qqd+7cBAQEYGlpibe3NwFpDaiTkpI4f/48pUtLG85aWFgQGxtLyFclBj/SuzEkJITIyEh0dHSoUqUKCxYsICkpSdbwfu7cubx8+ZJnz57x4MEDTpw4kWGyBtLSOIDChQuTN29eUlNTWbRoEStWrJAlax8/fmTt2rX/GNeQIUN4+fIlHh4ePHjwgPPnz5M/v7Q3np2dHQ8fPuTWrVu0a9cOW1tbvLy8uHDhAuXLl5clvSYmJhQvXpwzZ87g7OwsS9Z27drF8+fPMTExQUdHh6NHjzJp0iRZsnbz5k1Z28GIiAgqVarEkiVLWLRoERYWFgwbNoyoqOxr01CshB1aEgm3rl9SmHfj6kXU1NSwK6tYRVu6rCOP7t9VGKH87q3rJCTEy0ZAN8lnBsCr5/LjzQX4fSA2Jvqb7eBSU1NxWbmI508f07ZLj2wb0T1d+iC21y4rvv1fuXwBfQMDbDMY1FMikVCqtD1u164oVAlduXQBAMfy8qWo6cMeREd//7xfunCWXTu24OBYXtZTNLsUKV4KLS0J7jevKMy763YJNTU1SpRxzGBNKb200pnYr66XuK9eBkH6DLp97QK585p+t9QuK8nui2uK98XN79wXdvaOPM7gvnD/6r5I9+r5U3x93lKjToMMk9n0NpHpAwx/SUNDg/gsHq6peMnSaEkk3Lx2WWGeW9pxKP2N58Pj+3eJic74ONg7fL4H0ktfv/TB9x2vnj+jsG1xACZOn8/xy+6ccXsk9w+gY7deHDp345dL1gDCI2Mx1FfOS0lO4+bmhrOzs6xdfI0aNThx4gTOzs4ZDhkVEBBAp06duHr1Kg0bNqRFixZ4enrSvXt33r59+1N/+6cStoSEBIU2ZwULFsTLy4vWrVujpaWFk5MTc+bMoUOHDrx+/ZqBAwcCULJkSdTU1Bg3bhwLFixg9OjRXL58+buN99ONHTuWpk2b8tdffzFnzhxZdWGhQoV+KO5Dhw4xffp0/vrrL8aOHUu5cuUoU6YMFStWxM7OjvHjxzNq1Cjmz5/PsGHDaN68uSwZ+rcqV67Mq1evsLOzw9bWFgcHB1JTUzl58qSsjR9Iq3pfvHhB27ZtmTNnDv/73/9o06YN06dP5/3797Rr1w51dXU6derE1KlTmTNnDr169aJPnz7cvy8dtygmJkZWCmhgYMCKFSsICAhg9uzZ/2kffoaunh416tTn0tlTPHS/LZt+9cIZbl+/QoUq1TMcN61+k5bExkSzYcUiWWISEhTI5jVL0dTUpE4D6aCgDhUqo6Ory9/bN8l+nBPi41m/fCEAFasqjmb/6sUzJo8YyJF9u3CsWAWnXv0zfb//SYGC1tg7lGPPru14vn4lm+66fTOvX76gUZMW3yxVbtaiNR9837PF5fPLg/dbL7ZtWo+xcW6q15B+oSA+Pp7NLms5eni/dNvbNnFov2IV4adPASycO4PJ40aSL58Z02Zn7wDCADq6elSuWQ+3i6d48uBzM4abV85x79ZVHCpWU6gaA4iMCGPPltXcSXsh2LVpJbeungekyduATg1x3bhC9gKYlJTEtjWL+Ojrwx+NW2XDnmVMV0+P6rXrc/mc/H1x7eIZbrtdoXzlb9wXTaX3hcvX98Va6X1Ru4H8YLkXz5wApFWcGUlv03bq6H65YT0e3buDz1tPbIpkbTtGXT09atapz8WzJ3nwxXG4cuEMt65fpmKVGhkehwZNWxETE836FQtlxyE4KBCX1dLj8EdD6XF4eO827ZvU4sbVzy9GYaEhLJw5hcTERJq0aKOw7d9BjfJFWTimHRamuShVxIL5o9tiY6V64xFmFmX3Ek1OTmbq1KmULFmS48ePM3nyZBYvXszq1at59eoVR44cUVhn4cKFxMXFsX//fmbNmsXMmTM5ePAgGhoaP1Qw9KWfqhKVSCSUKSPfxbpmzZp4enpibm7O9u3bmTNnDnv37sXMzIylS5fK2lKZm5szbdo01q5di7u7OyVKlKB69eqEhYUBYGZmhpWVlUI7N4CRI0eycuVKTp06RXx8PIUKFWL+/Pk4ODj8UNzx8fGcPXuWqKgoqlevzrRp0wDpm+WWLVtYs2YN58+f59OnT1hYWODk5ESfPtLBHa2srDAzM/uZwwRAw4YNWbVqlWwIECMjIzp37sz9+/dp166dbLkGDRqwYcMG1q9fz8GD0kEgHRwcWL9+PXXq1AFg7969LF++nEuXLhEZGUnRokWZNGkSnTt3BqB48eJyP/rFihVj5MiRcsOTZIdeA4dz785NJo8cSAm7MiQmJuH50gNdXT36DJZ2Enl8/y5njh+i15/DMTE1w7FiFWrXa8zZ44d4dO82ZhZWvH7hQWxMNN37DsbEVHrs9fT0ad6mE/t3baVPp+YULFQEHy9PwkJDqN+kBcW/6Pr/7NED1i2fz5tXL9DU0qK9kzPd+w1GUzP72mp9adS4SQzs3Z1eXdtT2t6B8LBQ3nq9wcQ0H30GfG4kf+HcaW66XWPUOGk7vWYt23Di2GE2rl/NuTOnyJ0nDx5PH5OQkMBfM+bJqokD/P3YuXWjrMnBtSuX8Pf3k439FhwUyJwZU7l9043k5GRq1anL2In/w8Q0+3qHfqlLnyE8uneTORMGU7RkGZITE/F6/RwdXT269R8BwLNH7lw6dQSnvkPJY5KPd16eHN+/k6S0N9jrF04RHxtLlVr10dHVo2iJ0hzbu5071y+Sz9yK996ehIUEU7hYKVp/MUCvMvQaOJz7d24yZdRAituVISmj++LBXc4c++K+qFCFWvUac/bEIR7d//Z9kc7t8nnMLCxln6H6mkk+M2rXb8yV86dxbteYwrYliIwIw/vNa9TVNejRf0iWH4fef47g3p2bTBwxgBJ29iQlJvI67Tj0GyI9Do/u3+X0sYP0GTQCE1MzylWsQp36jTl9/BAP7t3GPO04xMRE07Pf5+NgXagohka5mD5xJMVK2KGrp8fL50+Ji42lRdtOOJSvnOX7pwxOzSrRq83nKvA/O9Xm1iMvvD8EKzGqrJOZvTvr1av33fkXLlxQmHbnzh0+fPjAnDlz5GrxateuTdGiRTl//jzt239uZhIbG8vp06fp37+/XAGTmZkZzZs35/Dhwz8Vs1qqskdczWLFixenX79+jBkzRtmh/FLeBCpWMf0I33c+bF67lKcP7pGckoKdvQO9/hxBobQ3+KP7d/P39o1MnbtM9s2/pKREdm914fypY4SFBmNpVYBWHZxo3LKd3LaTk5PZu2MzZ44fJCQoEJN85jRq3pr2XXvJtTM8un83e7a5UKteI9p07o7Zf2xsnlvvv/cufPb0MWtXLuX5sydoaGpSqXI1howYIxuDCqSfkDp35iTrNu3AIu0j9TEx0axduZRLF84SGRlJkSK29Ojdnzp1M/6QdUY8nj1h1NABOJariFP3XpQp6/Cv9sEnKPO+pvHR14ddLit4/uQ+KSkpFLcri1PfYRQsVBSA04f3cGj3FsZMW4xtBmO2fS0uNpa929Zy6+p5wsNCyGtiRtU6DWnTpRc6unqZFjeAoe5PN/3lQ9p98eThPVLS74uBI2QlW0f37+bvHRuZOkfxvrhw+vN90bK94n2RkpLCkF4dadmui8K8L0m/RrKb86eO4v/RF319Q2xL2tHFuT+2xUt9c71v0VT/+V9P33febFyzjCcP3UlJTsHO3pE+gz4/H47s28Xu7RuZNm8ZJeykTVSSkhJx3bKB86eOEZp2HFp37ErTr/bV74MvG9cs5eG9OyTEx1PQphDN23SicYs2/9jmcXCvTjRr01Fhmz+iZAPx2wIQ+2DVPy/0H32KzLyv1HRp3fi78zNK2LZs2cLixYt59OiRQtv2QYMG8e7dO44fPy6b9uzZM9q2bYurq6tCR8CtW7cyd+5cbt68KTd6xveIhE3I0L9N2H5HmZGw/Q4yM2H7lf2bhO139G8Stt+RSNiksiNhC4z89hiNP8vU8Ofv4w0bNrB582Zu3VLsYDZy5EhevHjBqVOnZNMePnxIp06dOH78OLa28s0Odu/ezbRp03Bzc8PEJOOxBr8mnjyCIAiCIKg+Jb8j5MmTh6ioKJKTkxVK2IKCguSGAwNkvUbTm359vby6ujpGRkY//Pd/qW+J/hu2traygWwFQRAEQfg1KbvTgY2NDYmJiTx/Lj8MTlxcHI8fP1YoRTMzM0NXV5cnT54obOvOnTvY2Nj81KfRfvuE7fjx43KNAAVBEARBEH5WuXLlyJcvH+vXr5cbkszFxYW4uDiFjgwSiYQ//vgDV1dX2TfXQTpg/t27d/+x48PXRJWoIAiCIAgqT9nfAFVXV2fIkCH89ddfdO7cmXLlyvHmzRuuXLlCtWrVqFWrFgEBAZw7d45WrVphaGjIgAED6NChA61ataJ+/fqEh4dz6tQpTExM6N37577j+9uXsAmCIAiC8OtTy8T/+7c6derE3LlziY6OZseOHXh4eNC9e3dWrlwJwL1792TjsgGUKFGC7du3Y2lpyd69e7lw4QK1atXC1dX1h3uHyvb/d+8lKvw7opfoZ6KXqJToJSoleolKiV6iUqKXqFR29BINif7ngfZ/VB79jD85qcrEk0cQBEEQBJWn7CpRZRNVooIgCIIgCCpOJGyCIAiCIAgqTlSJCoIgCIKg8nJ6lahI2ARBEARBUHn/pXfn70BUiQqCIAiCIKg4UcImCIIgCILKE1WigiAIgiAIKi6H52siYRMEQRAE4ReQwzM20YZNEARBEARBxYkSNkEQBEEQVF5O7yUqEjZBEARBEFReTu90IKpEBUEQBEEQVJwoYRMEQRAEQeXl8AI2kbAJgiAIgvALyOEZm6gSFQRBEARBUHGihE0QBEEQBJUneokKgiAIgiCoONFLVBAEQRAEQVBpaqmpqanKDkIQBEEQBEH4NlHCJgiCIAiCoOJEwiYIgiAIgqDiRMImCIIgCIKg4kTCJgiCIAiCoOJEwiYIgiAIgqDiRMImCIIgCIKg4kTCJgiCIAiCoOJEwiYIgiAIgqDiRMImCIIgCIKg4kTCJgiCIAiCoOJEwiYIgiAIgqDiRMImCIIgCIKg4kTCJgiCIAiCoOJEwiYIgiAIgqDiNJUdgCD8Ez8/P4KDgyldurSyQxEEpXn+/Dne3t7Ex8eTnJxMYGAg7969w9jYmHHjxik7vCwXExPDq1evyJMnDwULFlR2OIKQ7UTCJqiU2NhYtmzZgrm5OW3btgXg2LFjrFixAldXV8qWLavkCLNHYGAgurq6GBgYKDsUlRQfH09iYmKOOT5z585l+/btpKamyqbp6uqSL18+KlSooMTIsk+jRo0ICgqiQoUK7NixAz8/P8aNG8f9+/cpVKgQq1atwsbGRtlhZoslS5ZQr149uedhdHQ0s2fP5tmzZxw5ckSJ0QlZRS31yyeAICjZ5MmTOXr0KIaGhowZM4a2bduSmppKkyZNKF68OMuXL1d2iFmuRYsWeHp6Ur58eXbu3ElERARz5szB3d2dIkWKMHv2bExMTJQdZrZISkri0qVLeHp68u7dO96+fcv79+8JCQnBxMSEa9euKTvEbFGxYkWqVq3KjBkz0NPTQ0NDAw0NDWWHla26du1KQEAAx44dQ1dXF2dnZ968eUPv3r3ZsGEDFSpUYOXKlcoOM1s4Ozvz+PFjNm7cSLly5Xj16hVDhw4lICCAkSNH0rNnT2WHKGQBUcImqJTLly/TsGFDqlWrxooVK2jZsiWamppUrFiR8+fPKzu8bKGlpYWlpSULFiwAYMqUKdy4cYPWrVtz4MABFi1axLx585QcZfYYMmQIV65cQUtLC1tbWywtLSlTpgwWFhY5prQVwMbGhvfv32NoaJjjErV0jRs3Zs6cOYSHhxMSEsKtW7eYN28erVu3xtPTM8c8HwBWrVpFjx49GDhwIH369GHt2rVYWFiwb98+bG1tlR2ekEVEpwNBpURGRmJqakrr1q3R0NDg6NGjABgYGJCQkKDk6LJH48aN8ff3R0dHh8DAQM6fP8/IkSOZMmUKDRo0yDGlSgA3btygdu3a3L59mwMHDrBy5UomT55M7969KV++vLLDyzYzZ87kw4cPDBgwgICAAGWHoxQNGjQAYO3atdy5cwc1NTWqV68OgKGhIXFxccoML1sZGBiwceNGjIyMWLZsGVWrVhXJWg4gEjZBpZQsWZJLly4RHx9Pt27d2Lx5MwD379+ncOHCSo4uezRo0IDk5GR27tzJ3bt3SU1NpU6dOgDkzZuXyMhI5QaYjUqWLImPjw8SiUTZoSjVrl27MDIy4vr169SrV4+BAwcye/ZsZs2alWOqAc3NzWnRogV///03//vf/7C3t8fU1BSAJ0+eUKhQISVHmL3y5MnD+vXr0dfXR09PL8e058zJRJWooFImTZpEr169aNmyJa1bt+bt27cMHDiQR48esXjxYmWHly0KFSpEjRo1WLNmDSYmJhQpUgQrKysAPD09yZ8/v5IjzD6TJ0+mS5cuzJw5EwcHByIiIvD39ycwMJDQ0FCsra2ZOnWqssPMciYmJtjb22NnZ0dkZCSBgYG8ffsWiUSCvb29ssPLNrNnz6Z8+fIEBATQoUMHAN69e8e9e/d+6+tg4sSJeHh4EBMTQ0pKity85ORkTp48SWBgIJqamhQqVOi3PhY5meh0IKgcX19fXFxcuHXrFn5+fpiYmNCzZ88c1ZA2KiqKDRs2EBAQgLOzMyVLluT9+/c0aNCAoUOHMnjwYGWHmC26deuGu7s7AGpqahgZGZE3b17y5s1Lrly5KFasGMOGDVNylIKyffr0iXz58ik7jCyzbt06/P390dXVJSUlhYSEBJKSkkhOTiYlJYWYmBgiIyOJiYmhePHizJgxQ9khC1lAJGyC8At5+PAhZcuWRU1NTdmhZIvKlStTrlw5Fi1ahL6+vrLDyVa+vr6YmZmhpaWl7FBUQvpLnJ2dHaNGjQLg9u3bst7TjRs3VnKEgpC1RJWooHImTpxIdHQ0hQoVIn/+/OTOnZtcuXKRK1cuTExMyJMnj7JDzHKLFi3C398fPT09dHV1AUhNTSU5OZk7d+7Qv39/JUeYPYYOHcqcOXO4cOECLVu2VHY42crJyYmBAwfi5OTEqFGj8Pb2Rl9fHwMDAyQSCampqSQkJGBjY8OECROUHW6W27ZtG8nJydSrVw+A7du3M3fuXPT19YmOjiYgICBHlcJ/7eTJkzx8+JAJEyagri6ap/+ORMImqJT169dz4sQJrK2tuXbtGrGxsQqlSZaWlnTv3h1nZ2flBJkNwsLC8PLyIjo6mqSkJNmAqZ8+fcLR0THHJGxlypShSZMmTJw4kffv32NnZ4eZmRkgHf6kaNGiSo4w6/z111+UKVMGgGLFipGamkp0dDSRkZEkJSWhpqaGlpYWSUlJSo40e9SvX58TJ07QsWNHEhISWL16Na1atWLevHn06NGDv//+O8ckbI8ePWLMmDGYm5uzevVqjIyMyJ07N66urtjY2ODk5KTsEIUsIKpEBZVSo0YNatasydy5cwF49eoVS5YswdvbmwkTJhAVFcWhQ4e4ceMG48aNo1evXkqOOHv9+eefaGpq5piegdWqVSMkJERumpqaGqmpqZibm3P58mXlBCZkOzc3N/r27cvq1avR19enZ8+e/P3335QtW5b58+eza9cuHj16pOwws0WXLl349OkTlpaWFC5cmOnTpwPQu3dvIiMj2bdvn5IjFLKCKGETVEpMTIzcEA7FihVjzZo1dOzYkQ0bNrBr1y6aN29O165d2b9/f45L2GxsbDh48KCyw8g2x44dw9vbG2NjY8zNzYmPj8ff35/4+PgcM8zL9zx69IiXL1/SsWNHZYeS5apUqYKpqSkzZsygVKlSGBgYyL4vHBYWlqOGtXjx4gXt2rWjXbt2dOrUiUGDBmFmZoatrS179+5VdnhCFhEV3YJKKVWqFLdu3ZIbJFddXR1HR0devnwpm+bg4MCHDx+UEaJSRUVFkZMKxVNTUzExMcHIyIjU1FQkEgkFChTAxsYmRzXGd3V1pXr16nTv3p0ePXrQtWtX6tSpQ+fOnTl16pSyw8sWGhoazJ8/n6SkJK5cucKgQYPQ0NAgJCSEixcvUrlyZWWHmG20tLSIiYmhZMmSVKxYka1btwLSbzHnpMQ1pxElbIJKGTBgAP3792fw4MGMGDECa2trPD09OXPmDA4ODrLlfvfBYzt37kx0dDTW1tZoaWkRGxvLhw8f8PT0zFHtU1q3bk1wcHCG80xNTbl69Wo2R6QcO3fuxNjYGGtraxITEzEyMqJChQq4uLjkmHZbAFWrVuX69eskJibKEnZtbW0aNWpEv379lBxd9mnYsCFHjx6lUaNGODs7M2LECLp27cqFCxeoWLGissMTsohowyaonCNHjjBnzhwiIiJk0woVKsT69espUKAAAAMHDiQwMJADBw4oK8ws5erqyv379wkNDZWNP2Zubo6dnR1NmjTJMd+T9Pb2lnW+SE5OJjU1ldTUVDZs2ECNGjWYMmWKskPMFmXKlKFz585MnjxZbvrAgQOJiopi586dSopMOSIiIvD19UVbW5uCBQvmqNJWkJa0jxkzhsuXL1O8eHFev36Nrq4uampq7Nu3L8d99SGnEAmboJLi4+N58OABwcHBmJub4+DgIJekvH79GolEgrW1tRKjFJRl6tSpuLu755jqwGbNmiGRSDh06JDc9Llz57J//37u3bunpMiyV3BwMNOmTePSpUskJycD0u+I9uvXL0eVsKV79OgRt27d4uPHj5iYmNCuXTssLS2VHZaQRUSVqKCStLW1qVKlity0uLg4dHR0AH7rjxyLAUL/mZGRER8/flR2GNnGycmJmTNnMmvWLCZOnIiGhgZRUVFcv34dGxsbZYeXbcaNG8e9e/cYPnw4jo6OJCcnc+rUKZYsWUJ8fDxDhgxRdojZqmzZspQtWxaQdkTw8PAQCdtvTCRsgsoKDQ3l0aNH3L59m5MnT6Kurs6lS5eUHVaWEwOEfnblyhXi4uIU2vJdvXo1RyUqXbt2xdPTk507d3L06FEsLS159+4d8fHxrFmzRtnhZRt3d3fatm0rV5pWuXJl/P392bNnT45J2IKDg1myZAkWFhayfX7w4AEzZsxg/fr11KpVS8kRCllBJGyCSoiNjeXly5c8e/aMhw8f8ujRI96/f09qaiqampo4OjrmmCoPMUDoZzNnzsTX11c2eHJ6Cw5ra2vmzJmjzNCy3f/+9z9atGjBhQsXiI6OpnHjxjRu3DhHJa758uUjMDBQYbqFhQUPHjxQQkTKMX36dK5fv06ePHnQ1dWlT58+dOnShX379rFz506RsP2mRMImKN3AgQO5du0aKSkppKamYmlpKWtEvH37duzt7WVVoTlBgwYN+Pvvv7l69Sr6+vqEh4fTpUsXAOzs7Ni1a5eSI8w+p0+fxtfXl5CQENTV1TE0NMTCwgI9PT1lh5btbt26RWxsLB06dKBAgQI5puPJl7p27cq8efOYNWsWTk5OmJqacuvWLY4cOULdunWVHV62uX37No0bN6Zu3bpMmTIFJycndHV1sbe35+TJk8oOT8giImETlM7e3p4rV66QK1culi9fTuXKlTly5AgTJkzA0NAwRyVrIAYI/ZKmpibGxsZEREQQHx9PYGAgHh4evHv3DmNjY7p27arsELPF06dP6d27t9wYfPr6+rJv7JqammJvb0/btm2xsLBQYqRZy9nZmdTUVNatW4erqysgLXW1s7Nj0qRJSo4u+8THx6Ovr0/9+vVZvnw5+/bto0ePHmhrays7NCELiV6igkq4ceMGU6ZMITAwkN69e1OvXj06duzIzJkz6dChg7LDy3Y3b95k7NixhIaGMnr0aHr37k1ISAhNmjShevXqLFmyRNkhZouNGzeydOlSWelrOolEQvny5dmyZYsSo8s+LVq0wMjIiEmTJuHj48OTJ0/Yt28fJiYm1KhRg7dv3+Lu7o6GhgabN2+WG7PwdxQTE8OTJ08ICgrC0tISR0dHZYeUrXr16oWnpyf79+/n6tWrrF27ljNnztC2bVuMjY3ZsWOHskMUsoBI2ASVER0dzbJly9i1axdmZmb4+fnRoUMHZsyYoezQlObLAUKjo6OZP38+/fr1k41H97urUqWKrLesrq4umpqaGBgYkCdPHmWHlq3s7e1xcnJiwoQJsmne3t506tSJjh07Mnr0aN6/f0+XLl0oVqwYmzdvVmK0QlZ7+/YtPXr0ID4+nsaNG7N//35KlCjB8+fPcXFxoUaNGsoOUcgCokpUUBn6+vpMnjyZtm3bMnv2bD5+/MjFixdxcHCgefPmct8YzQnCwsJkPQGTk5MJDAzEzMyMq1ev5piqQBMTE+Lj47Gzs1N2KEplYWHB69ev5abZ2NjQrFkzdu3axejRoylQoABNmjTh2LFjSooy8zk7O/PhwwfU1dXR1NREQ0MDDQ0NNDU1kUgkaGtry/7/YsWKMXjwYGWHnC0KFSrE6dOncXV15fbt21hbW6Ovr8/KlStFsvYbEyVsgspasWIFW7duJSYmBlNTUwYNGiRrfP+7E1WBUjdv3qR///60bNmSKVOmoKurq+yQlGLVqlWsXr2a2bNn07ZtW9n0nj178unTJ9kAwrNnz2b37t08ffpUWaFmKhcXF96/f09ycjIpKSkkJiaSmppKUlIS8fHxxMbGEhsbS0JCAvnz52fVqlXKDjlbfFnyLuQcImETVN6FCxfYunUrkZGRHD58WNnhZAtRFSi1YcMGjh07hqenJ8bGxjRr1oz8+fOTmpqKkZER7dq1U3aI2SIxMZE///yT69evY2tri7W1NV5eXnh5ebFo0SKaN28OwLBhw3j06BFXrlxRcsRCVqpXrx4JCQnUqFGDmjVrUqtWrRzVGSmnEgmbIKig5s2bY2xsnOO+Efm18ePH4+3tTXJyMpGRkYSHhxMVFYWWlhYODg45pqQRpL0hT506xZUrVwgKCsLCwoI2bdpQvnx52TJbt25FV1eXTp06KTHS7BMfH58je0Zeu3aNy5cvc+fOHTw9PdHQ0KBChQo0adKENm3a5LjmIzmFSNgEQQWJqkDhe3JqovKlTZs2cfjw4d+qzd6/ERoayp07d7hw4QInT56kePHiHDhwQNlhCVlAdDoQBBX05MkTbGxsOHjwIBcvXsyxVYFfCg4O5sOHD9jb2ys7FKUSiYpUZGRkjvqe7Jfi4uJwd3fn+fPnvHr1itevX+Pp6QmQ44Y4yUlEwiYIKujNmzfo6elhZ2dHZGQkx48fl6sKzIkJ2+7du9m/fz+XL19WdihKlZMTla/Fx8crOwSlaNGiBb6+vqirq9O4cWNatmyJra0tDg4OGBoaKjs8IYuIhE0QVND8+fOVHYLKSUpKIjw8XNlhqIScmqh8LTk5WdkhKMX48eNxdXXl7t27XL9+nXz58lG7dm2RrP3mRMImCCoqMTERTU1N2YfPd+3ahZubG0uWLMmx7ZcSEhKUHYJKyKmJypcqVapEQECAssNQivr161O/fn0iIyO5cOECx48fp1WrVpQuXZohQ4aIsdh+U+rKDkAQBEWXL1+mUqVKNGzYEH9/f0DaNuXatWts27ZNydEph7q6OqKPlDRRad26tbLDULpq1aoxd+5cZYehFLGxsTx58oRbt24REhKCpaUlhQoV4uHDh0ybNk3Z4QlZRPQSFQQV1LZtWxITEylUqBDq6uosW7YMgIEDB/Lx40eOHj2q3ACVwMfHh/v379OmTRtlhyJkE29vb4KCguS+cKCuro6WlhYSiUT2lQNtbe0c1ZO6Tp06BAQEkJqaipaWFjY2NtjZ2VG5cmUaNGggxmT7TYkqUUFQQW/evKFTp05069aNpk2b8vbtWwoVKkShQoW4deuWssNTCmtra6ytrQHw8/NDS0sLExMTJUeVNUSiIuXk5ERoaOgPLWttbc3p06ezOCLVsGjRIiIjI7GxsaFgwYJoaGgoOyQhG4iETRBUkIGBAUFBQRQsWJB69eqxefNmZs6cSVhYWI762sHr169ZunQpPj4+xMXFkZKSQnBwMImJieTNm5fr168rO8QsIRIVqb179xIUFERSUhIpKSmy/z85OZn4+HhiYmJkn6YyNzdXdrjZpkKFCrL/HRsbS2hoKJaWlkqMSMgOImETBBXUqlUrtm7dSvny5enWrRt9+vShffv2nDt3jsaNGys7vGwzfPhwoqKiaNiwIbq6umhoaGBoaIiZmdlv/UF4kahI5c+fn/z58ys7DJW2bds2Dh48yNmzZ5UdipDFRMImCCpo1KhRxMfHM3fuXAwMDEhKSqJr166YmpoydOhQZYeXbYKDg6lXrx5TpkxRdijZSiQqGQsPD+fBgwfY2tqipqZGcnIyvr6+nD59mjdv3uTIT7nFxcURFBSk7DCEbCASNkFQQZqamkydOpX+/ftz9+5dPn78iImJCQ0bNsxRDYo7d+7M1q1badWqFZUrV1Z2OEojEhWpuXPncuTIEblpqampqKmpMWHCBCVFpXxiuJucQSRsgqCiAgMDMTMzo3nz5rJpjx8/zlGfZmrdujXXrl2jd+/edOzYkfbt21OgQAFSUlJk1aM5gUhUpC5dukTjxo3p1q0biYmJ5MqVCz09Pbp27UpcXJyyw1OK9ARe+P2JhE0QVNDevXuZNm0aN2/eJFeuXAC8e/eOTp06sWDBAlq0aKHkCLOHs7OzbHDU3bt3s2fPHtk8U1NTrl69qqzQspVIVKQSEhLQ0dGhfPnyctNr1qzJ33//zYABA5QUmfLUrVtX9BLNIUTCJggqaM+ePdSrV0+WrAEULFiQsmXLsnPnzhyTsB05coSQkBBSUlKIiIggIiKCyMhIJBIJtra2yg4v24hERapChQpcvHiR4OBg8ubNK5uupaWV46oF00tYy5QpQ5kyZZQdjpANRMImCCrozZs3GbbZKlu2LHv37lVCRMphbGyMsbGxssNQOpGoSI0YMQInJyecnJwYNWoU1tbWPHnyhKNHj1KnTh1lh5dthg4dyoULFyhYsOBvO6SLoEh8mkoQVFCpUqU4ceIEPj4+ctM9PT2xsLBQUlTZLzU1lR07dtC2bVvKly9PtWrVGDBgAA8ePFB2aNlqxIgRxMXF4eTkxJkzZ3jx4gX79u3j6NGjcmNy/e7s7OzYtGkTIB3ypU2bNkydOhU7OzsmT56s5Oiyz9WrV3F2duavv/5SdihCNhKfphIEFeTj40OvXr0ICQmhffv2VKxYEXd3d3bs2MGkSZPo0aOHskPMFjNmzGD37t3UqFEDBwcHUlJSOH/+PJ6enixbtowGDRooO8Rs4+7uzuTJk/Hx8UFNTY3U1FTKly/PsmXLMDU1VXZ42e7NmzdER0djZmaGmZmZssPJVp07d6ZWrVoMGjRI2aEI2UgkbIKgoqKioli9ejUHDx4kPDwcLS0tOnfuzKRJk1BTU1N2eNmiXLly1KhRgxUrVsimJHr7lwAAFNVJREFUJSUl0aFDB+Li4jh16pQSo1OOnJyoDBgwgE6dOlG3bl1lh6JUJ0+eZPr06ezatYsiRYooOxwhm4g2bIKgogwMDBg/fjzjxo0jKCgIIyMjtLW1ZfNfvHjBixcvaN26tfKCzGLa2toKbdg0NTWpVKlSjmrL92WikpN/oK9fv07JkiVzfML2/PlzYmJiaNeuHbVr10ZT8/NPeYECBRgxYoTyghOyjEjYBEHFqampZVjldfr0adavX/9bJ2yNGzfm0KFD1KxZU1b9+enTJy5cuEDp0qWVHF32ycmJyps3b3j+/DlJSUno6Ohw//59tm/fTlxcnOxfcnIyJUuW/K3vhS8FBQXh4OAAQEhIiNw8iUSihIiE7CASNkEQVNbYsWPx8/Nj6NChmJiYYGJigre3N5qamqxcuVLZ4WUpkahI9e3bFz8/P9l/37lzhzt37qCpqYlEIkFHR4fU1FQePHjwWx+HL82dO1fZIQhKINqwCcIvatmyZaxfv57nz58rO5Qsd+/ePW7evMmnT5+wsrKidevWv337rT/++EMuUUn3daJSoECB37p6OC4ujuDgYFJTU+nQoQNdunRhyJAhqKvn7EEO/P390dXVlY3VuG7dOk6fPs22bdvkxm8Ufh+ihE0QBJVXvnx5hUFjf3enTp0SiQqgo6ODlZUVIE3e8uXLl+OOwdcOHjzI5MmTMTIywtXVlaJFi9KyZUtcXFzYvHkzI0eOVHaIQhYQCZsgCCpl7ty5NGvWDHt7e168eIGfnx/6+voYGBggkUhISUkhMTERExOT37qUTSQqilxcXChRooSyw1C6TZs2YW9vT4kSJZg7dy6bNm3C0tKS6tWrc/r0aZGw/aZEwiYIgkp58OABjo6O2NvbM3DgQPz9/QHkhjJJTU3FzMyMK1euKCvMbJWTE5WYmBj09PQActQgwd/z/v17nJyc6NOnD/Xr1+fp06eULl2a/Pnz55h7IicSCZsgCCrly/ZYx48fJyAggOjoaGJiYkhKSkJdXR0tLS0sLS2VGGXWE4mKVMuWLRkwYAAdOnRgyZIleHt7o6+vj76+PhKJhNTUVBITEylYsGCOGVA6b968vH37FlNTU5o3b87GjRtZtmwZAQEB5MuXT9nhCVlEJGyCIKgsAwMDDAwMlB2GUohERapXr16yhDUsLAx/f39ZAp+YmChL4IsXL/5bH4cvOTk5sXjxYhYsWEDz5s3p168fp0+f5ty5c3Tt2lXZ4QlZRCRsgiCorJw8sr1IVKS+TEBmzJihxEhUR79+/dDQ0GDDhg1s376d5ORkRowYQalSpcTnqn5jYlgPQfhF7d+/nyNHjrBjxw5lh5Jl7Ozs6Nevnxi5XZCTmppKSEgISUlJv3XHk38SFxfH8+fP8fPzI2/evFSsWDHHd0z5nYmETRBUwK1btwgICEBDQwMNDQ00NTVRV1eXjbmlra0t+2dubv5bVxN+OWDszJkzsbOzo379+jluwNiM5PREJSwsjPnz53Pu3Dmio6MB0NfXp0ePHgwePBgNDQ0lR5i9njx5wvv370lOTqZw4cLY2dkpOyQhC4mETRBUQM2aNQkMDPzm/C97SJqYmHDt2rXsCEspxICxikSiItWnTx8ePHhA7969KV26NGpqari5ubF9+3Z69erF+PHjlR1itnjy5AmjRo3C19eX9J9wNTU1ypcvz7JlyzAxMVFyhEJWEAmbIKiAuLg4IiMjSU5OJjk5maSkJFJSUkhOTiY+Pp7Y2FhiYmJISEjA1NSUsmXLKjvkLCNGtlckEhUpR0dH2rVrx5QpU+SmDxs2jDt37nDr1i0lRZa9mjdvTnx8PHPmzMHOzg51dXWuX7/O2LFjqVGjxm//2bacSnQ6EAQVoKOjg46OjrLDUAliwFhF9+/fp127dgwZMkQ2rXbt2vj7+3Po0KEck7AVLlwYHx8fhemWlpYkJycrISLl8PPzo2PHjlSsWFE2rX79+rRo0YJjx44pMTIhK4mETRBU0IcPH7h8+TK2traoqamRlJSEr68vZ86c4f3795w5c0bZIWaLnDxg7JdEoiLVtm1bZs2axZYtWyhdurRs+r179zA2NsbNzU1WRWhhYUGRIkWUFWqWqlChAm5ubqSkpMi9zGhqaqKvr6/EyISsJKpEBUEFDR06lHPnzslN09TUJDk5mXnz5tGqVSslRZa9EhIS8PHxwdbWFoCUlBR8fX05ffo0r1+/ZuHChUqOMHu4uroya9Ysxo0bJ5eoLFiwgLCwMKZNm5YjEhVHR0diY2MBxS9ffM3ExITr169nW2zZadmyZaxfv5569erJvdAcOnSI+Ph42rZtK5tmY2Mj99/Cr0skbIKggsqXL0/Tpk0ZMmQICQkJ5MqVC4lEQvPmzWnUqBFjx45VdojZYtasWbi6umY4r2/fvowePTqbI1IOkahIubm5ERwc/EPV5Obm5hQsWDCbIsteVapUISws7IeWtbW1FdWkvwlRJSoIKkhDQ4O4uDiFoRuqVavGkSNHckzCdvr0aapVq0arVq1ITEwkV65c6OnpMXz4cCwsLJQdXrZZtWrVTyUqv6vq1atnOD0hIQFvb2+KFSuWzREpx+nTp4mPjydfvnxyCbzwexMJmyCooKpVq3L+/Hm8vb2xsbGRTY+Pj0dTM+fctpGRkeTPn5+WLVvKTa9duzY7duzAyclJSZFlL5GoSN26dYtdu3bJ9jc5ORlfX1+uXr1Krly5OHv2rJIjzB7GxsZy/x0fH4+2trZyghGyTc558gvCL2TMmDHcunWLzp07079/fwoWLMjTp085fvx4jmqPUrp0aS5fvkx0dLRcY2pjY2NCQkKUGFn2EomK1LJly/Dy8uLFixckJiZiZGSEgYEBERERLF68WNnhKcWmTZs4fPiwqPbMAUTCJggqqECBAuzevZuZM2eyaNEiUlJS0NLSolmzZjlmCAeAIUOG0KdPH/r27cvkyZOxtrbm6dOnHDt2jDJlyig7vGwjEhWp58+f07FjRyZPniw3vWPHjhw8eJAaNWooKTLliYyM5OPHj8oOQ8gGImETBBVVuHBhtmzZQkxMDLGxseTNm5fU1FRSUlKUHVq2qVq1KgsXLmTGjBl06NABkDa0z58/v8KP9u9MJCpSxsbGGQ5vUrZsWQ4fPpz9AamI+Ph4ZYcgZAORsAmCCvr06RMuLi74+PgQFxdHSkoKgYGBfPjwgXz58nHx4kVlh5htmjVrxh9//MHdu3eJjo7G3NycsmXL5pjPMYFIVNI1adKEbdu2cfr0aRo3biyb/ubNG/LmzavEyJQrJ43Fl5OJhE0QVNDgwYPx8vKiYsWKmJiYoKGhQbFixTAzM8Pe3l7Z4WWbsLAw9u7dS9++falduzYAERERzJo1i5EjR2JkZKTkCLOHSFSkhg0bxt27dxk5ciSHDh2SVZHfv3+fMWPGKDs8pahUqRIBAQHKDkPIBmIcNkFQQeXLl6dZs2bMmDFD2aEo1fTp0zlz5gznzp2TdToICwvjjz/+wMnJKccMbxITE0P37t3x8PCgVq1aColK3759lR1itomNjWXr1q1cvHhRVuJauXJlBgwYoOzQBCFL5ewP9AmCimrWrBmnT5/mzZs3yg5FqS5cuECjRo0Ueoj+8ccfnDhxQomRZS89PT127tzJsGHDCAkJ4fr16+jo6DBy5MgclaydP3+eatWq4eTkxL59+zh58iR//fUXy5Yt4+rVq8oOL1ucOHGCv/76S25AaR8fHw4fPszjx4+VGJmQ1USVqCCooBEjRvD06VM6dOjAoEGDaNeuHblz51Z2WNkuOjo6wwbVefLkISYmRgkRKcf58+cZO3Ysly9f5s8//wTA29ubJk2aULJkSWrVqqXkCLPHpk2bcHR0JFeuXLJpNjY22NrasmnTphxxHGbOnEliYqLseXDy5EnGjRtHUlISampqLFiwgBYtWig5SiEriBI2QVBBbdq0wcPDg5iYGBYtWkS1atWoUKEC5cqVo1GjRsoOL9u0b9+ew4cPs3btWhISEgCIiori4sWL2NnZKTm67PNPiUpO8fz5c7lvZ6arXLlyjildql27Ntra2owcOZLk5GTmz59P9erVuXXrFqVKlWLz5s3KDlHIIqKETRBU0MaNG/H39yclJYWIiAgiIiKIjIxEIpFQsmRJZYeXbcaNG0dKSgorV65kx44d2Nvb8/LlSwIDA1m2bJmyw8s2z58/z/CrDpUrV2b//v1KiEg5rK2tuXTpEv3795cb7d/Pzw8TExPlBZaNGjRowNGjR7l9+zba2toEBASwcOFCjI2NqVChAn///beyQxSyiEjYBEEF2draYmtrq+wwlE5DQ4PJkyfTvn179u/fL+s5261btxzVW1YkKlIzZ86kb9++NG/enL59+1KhQgXc3d25ePGirKr4d1ezZk2MjIyYNWsW9vb26Ojo4ODgAEg7ZIhPVP2+RC9RQVARW7dupWbNmhQpUoTg4GCCg4PR19fHwMAAiURCSkoKiYmJ6OnpIZFIlB2ukI0eP35M3759kUgkconKggUL+PPPPxk6dKiyQ8w2Hz58YP78+Zw/f57U1FRSU1OpW7cuy5YtyzH3xYkTJ5g4cSIJCQk4OzszYcIEoqKiaNq0KaVKlWLdunXKDlHIAiJhEwQVUb9+fQYOHEj79u2pXbs2nz59ynA5Kysrzp8/n83RKceIESMICAhAT08PXV1dQPqlg+TkZMzMzJg+fbqSI8w+IlGRFxYWhre3N3nz5qVAgQLKDifbRUVFERoaKtv30NBQxowZw+jRoylVqpSSoxOygkjYBEFFJCQkyH54vb29effuHdHR0cTExJCUlIS6ujpaWlpYW1vj6Oio5Gizx9q1a/Hw8CA6OpqkpCTSH1fPnj2jSpUqrFmzRskRZr+cnqgI8P79e9zd3TE3N6dq1arKDkfIJiJhEwQV4erqSmBgICNGjCAxMREtLS1lh6Syhg8fTlRUVI7qISkI6apVq0ZISAjW1tacOXNG2eEI2UQM6yEIKuL0/9u7m5Co1jAO4P9Jz8yUzeTBEylDJA6VSS0icKG1kaxwNQVTDNRGDEvoC3QjtBDTpYvEVZuwICKCKKghEVpNq74Y0DFLignnzIejMM2oHXPuIu7hTuO93M2c97X5/3bnmXfx3wiP73ve5wSD5jGo3+8vGIxJhTweD96/fy86BpEQ6+vrGBsbY7NWZtiwEUkiGo2awzBjsRhSqZTgROL920etdV2H0+m0OA2RHFpbW/H8+XPRMchiHOtBJIlkMonKyl9/ktlsVnAaOZw8edI8+lEUBcvLy5ifn0c2my2rm5FE/9TT0wOfz4fR0VF0dXWhoqLC/K0cL6CUCzZsRJL4+fMn1tbWAAAOh6OsPr30b/r7+/Hhwwek02nYbDa43W7U1dWhqampbC5eEP3u4sWLMAwDY2NjRRdvyukWeblhw0YkCZfLhUwmAwDwer34+vWr4ETitbW1oa2tTXQMIqncunUL8Xh8w9927dplcRqyCm+JEkmitbUVKysr0DTNvHywf//+onUNDQ0YHh62Op4lrl69ikQigerqaqiqip07d0JVVXNY8NraGrLZLOLxOKqrq9Hd3S06MhGRJbjDRiSJCxcu/K9dNY/HY0EaMXbv3o2lpSWkUinEYjEsLy8jGo3i9/8rbTYbOjo6BKUkEuvcuXOIxWIbDpSura3FnTt3BCekUmDDRiSJS5cuiY4gXF9fX9FzNpvF3bt3sWfPHgDA3NwcAoFAwTc1icpJIBBAJBIxB0r/7dWrV2hsbBSYjEqJDRsRSWtiYgJ+vx979+41a42NjThx4gRevnyJmzdvCkxHJIbP59uw3tvbi2/fvlkbhizDOWxEJC2Hw7HhiBOHw1Gws0BEvy4cRCIR0TGoRNiwEZG0jh8/jmAwiHA4bNampqbw7NkzNDc3C0xGJE46ncbi4mJBbXFxER8/fuSrAn8w3hIlImllMhl0dXUhHA6jvr4eW7duxczMDFRVxaNHj1BbWys6IpHljh49ioWFBbhcLiiKglwuh5WVFQDAwMAAzp49KzghlQIbNiKSRj6fh2EYBdPa19fXMTk5iTdv3iCXy6GhoQGnT5/Gjh07BCYlEmd6ehrhcBjpdBpbtmyBy+VCXV0dDhw4wDlsfzA2bEQkjYGBAUQiETx48MCs3b9/Hz6fD9u3bzdrqVQK0WiUXzsgorLBd9iISBqhUKioMRsaGsLr168L1j18+BA3btywOh6RFPL5PO7du4czZ87gyJEjaGlpQXd3N969eyc6GpUQGzYikkYymUR9fb357Ha7kc/nkUqlCtYZhlH00jVRuRgcHMTw8DBqamrQ2dmJQCAAXddx/vx5TExMiI5HJcI5bEQkjVwuB6fTaT7b7Xa43W4sLCwUrTUMw8poRNJ48uQJ2tvbcfv2bbN2+fJl+P1+jIyMoL29XWA6KhXusBGRVH7fOaupqcHS0lLROpvNZlEiIrk4HI6i8R2VlZVobm6GrutiQlHJsWEjImlomobZ2dmiWjqdLqj9+PGj4F03onJy6tQpPH36tOD4M5FIYHJyEgcPHhSYjEqJR6JEJI2qqipMTU2hs7PTrH369Am6rmNkZATAr2PTYDDIbyZS2err60MsFsOVK1egaRo0TcOXL19QWVmJ0dFR0fGoRDjWg4ikMTg4iFgsBk3TYBgGstkskskk5ufnUVFRAZvNhm3btmHfvn3o6emB1+sVHZlImLdv3yIUCiGRSMDj8cDn83EO2x+MDRsREdEm8v37d7x48QK6rsMwDKyuriIej+Pz58+w2+14/Pix6IhUAjwSJSIi2kSuXbuGUCgEVVXhdDqhKApUVUVTUxOOHTsmOh6VCHfYiIiINpHDhw+jo6MDQ0NDoqOQhXhLlIiIaBPxer2YmZkRHYMsxoaNiIhoE+nv78fs7Cx6e3uRyWRExyGL8EiUiIhIYuPj44hEIlhdXTVr09PTmJubg6qqaGlpgaIoqKqqwqFDh+Dz+cSFpZJhw0ZERCSx69evQ9d1KIryn+sMw4Ddbsf4+LhFychKbNiIiIiIJMd32IiIiIgkx4aNiIiISHJs2IiIiIgkx4aNiIiISHJs2IiIiIgkx4aNiIiISHJs2IiIiIgkx4aNiIiISHJ/AXhZ7lkay6ZX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2238"/>
            <a:ext cx="6153150" cy="5309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152400" y="5486400"/>
            <a:ext cx="8382000" cy="1219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latin typeface="Arial Rounded MT Bold" panose="020F0704030504030204" pitchFamily="34" charset="0"/>
              </a:rPr>
              <a:t>Correlations between numerical columns are weak</a:t>
            </a:r>
            <a:endParaRPr lang="en-US" sz="20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133699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590800"/>
            <a:ext cx="8229600" cy="1252728"/>
          </a:xfrm>
        </p:spPr>
        <p:txBody>
          <a:bodyPr/>
          <a:lstStyle/>
          <a:p>
            <a:pPr algn="ctr"/>
            <a:r>
              <a:rPr lang="en-US" dirty="0">
                <a:solidFill>
                  <a:schemeClr val="accent2"/>
                </a:solidFill>
                <a:latin typeface="Arial Rounded MT Bold" panose="020F0704030504030204" pitchFamily="34" charset="0"/>
              </a:rPr>
              <a:t>Pre-processing and cleaning</a:t>
            </a:r>
          </a:p>
        </p:txBody>
      </p:sp>
    </p:spTree>
    <p:extLst>
      <p:ext uri="{BB962C8B-B14F-4D97-AF65-F5344CB8AC3E}">
        <p14:creationId xmlns:p14="http://schemas.microsoft.com/office/powerpoint/2010/main" val="3276092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solidFill>
              </a:rPr>
              <a:t>Income Classification</a:t>
            </a:r>
            <a:endParaRPr lang="en-US" dirty="0">
              <a:solidFill>
                <a:schemeClr val="accent2"/>
              </a:solidFill>
            </a:endParaRPr>
          </a:p>
        </p:txBody>
      </p:sp>
      <p:sp>
        <p:nvSpPr>
          <p:cNvPr id="3" name="Content Placeholder 2"/>
          <p:cNvSpPr>
            <a:spLocks noGrp="1"/>
          </p:cNvSpPr>
          <p:nvPr>
            <p:ph idx="1"/>
          </p:nvPr>
        </p:nvSpPr>
        <p:spPr/>
        <p:txBody>
          <a:bodyPr>
            <a:normAutofit/>
          </a:bodyPr>
          <a:lstStyle/>
          <a:p>
            <a:pPr marL="118872" indent="0">
              <a:buNone/>
            </a:pPr>
            <a:r>
              <a:rPr lang="en-US" sz="3600" b="1" dirty="0">
                <a:latin typeface="Arial Rounded MT Bold" panose="020F0704030504030204" pitchFamily="34" charset="0"/>
              </a:rPr>
              <a:t>The problem is a binary classification problem.</a:t>
            </a:r>
          </a:p>
          <a:p>
            <a:pPr marL="118872" indent="0">
              <a:buNone/>
            </a:pPr>
            <a:r>
              <a:rPr lang="en-US" sz="3600" dirty="0">
                <a:latin typeface="Arial Rounded MT Bold" panose="020F0704030504030204" pitchFamily="34" charset="0"/>
              </a:rPr>
              <a:t>The two classes in the target column are</a:t>
            </a:r>
            <a:r>
              <a:rPr lang="en-US" sz="3600" dirty="0" smtClean="0">
                <a:latin typeface="Arial Rounded MT Bold" panose="020F0704030504030204" pitchFamily="34" charset="0"/>
              </a:rPr>
              <a:t>:</a:t>
            </a:r>
          </a:p>
          <a:p>
            <a:pPr marL="118872" indent="0">
              <a:buNone/>
            </a:pPr>
            <a:endParaRPr lang="en-US" sz="3600" dirty="0" smtClean="0">
              <a:latin typeface="Arial Rounded MT Bold" panose="020F0704030504030204" pitchFamily="34" charset="0"/>
            </a:endParaRPr>
          </a:p>
          <a:p>
            <a:pPr marL="633222" indent="-514350">
              <a:buFont typeface="+mj-lt"/>
              <a:buAutoNum type="arabicPeriod"/>
            </a:pPr>
            <a:r>
              <a:rPr lang="en-US" sz="3600" dirty="0" smtClean="0">
                <a:solidFill>
                  <a:srgbClr val="98D949"/>
                </a:solidFill>
                <a:latin typeface="Arial Rounded MT Bold" panose="020F0704030504030204" pitchFamily="34" charset="0"/>
              </a:rPr>
              <a:t> </a:t>
            </a:r>
            <a:r>
              <a:rPr lang="en-US" sz="3600" dirty="0">
                <a:solidFill>
                  <a:srgbClr val="98D949"/>
                </a:solidFill>
                <a:latin typeface="Arial Rounded MT Bold" panose="020F0704030504030204" pitchFamily="34" charset="0"/>
              </a:rPr>
              <a:t>Income &lt;=</a:t>
            </a:r>
            <a:r>
              <a:rPr lang="en-US" sz="3600" dirty="0" smtClean="0">
                <a:solidFill>
                  <a:srgbClr val="98D949"/>
                </a:solidFill>
                <a:latin typeface="Arial Rounded MT Bold" panose="020F0704030504030204" pitchFamily="34" charset="0"/>
              </a:rPr>
              <a:t>50K</a:t>
            </a:r>
          </a:p>
          <a:p>
            <a:pPr marL="633222" indent="-514350">
              <a:buFont typeface="+mj-lt"/>
              <a:buAutoNum type="arabicPeriod"/>
            </a:pPr>
            <a:endParaRPr lang="en-US" sz="3600" dirty="0" smtClean="0">
              <a:solidFill>
                <a:srgbClr val="98D949"/>
              </a:solidFill>
              <a:latin typeface="Arial Rounded MT Bold" panose="020F0704030504030204" pitchFamily="34" charset="0"/>
            </a:endParaRPr>
          </a:p>
          <a:p>
            <a:pPr marL="633222" indent="-514350">
              <a:buFont typeface="+mj-lt"/>
              <a:buAutoNum type="arabicPeriod"/>
            </a:pPr>
            <a:r>
              <a:rPr lang="en-US" sz="3600" dirty="0">
                <a:solidFill>
                  <a:srgbClr val="98D949"/>
                </a:solidFill>
                <a:latin typeface="Arial Rounded MT Bold" panose="020F0704030504030204" pitchFamily="34" charset="0"/>
              </a:rPr>
              <a:t> </a:t>
            </a:r>
            <a:r>
              <a:rPr lang="en-US" sz="3600" dirty="0" smtClean="0">
                <a:solidFill>
                  <a:srgbClr val="98D949"/>
                </a:solidFill>
                <a:latin typeface="Arial Rounded MT Bold" panose="020F0704030504030204" pitchFamily="34" charset="0"/>
              </a:rPr>
              <a:t>Income </a:t>
            </a:r>
            <a:r>
              <a:rPr lang="en-US" sz="3600" dirty="0">
                <a:solidFill>
                  <a:srgbClr val="98D949"/>
                </a:solidFill>
                <a:latin typeface="Arial Rounded MT Bold" panose="020F0704030504030204" pitchFamily="34" charset="0"/>
              </a:rPr>
              <a:t>&gt;</a:t>
            </a:r>
            <a:r>
              <a:rPr lang="en-US" sz="3600" dirty="0" smtClean="0">
                <a:solidFill>
                  <a:srgbClr val="98D949"/>
                </a:solidFill>
                <a:latin typeface="Arial Rounded MT Bold" panose="020F0704030504030204" pitchFamily="34" charset="0"/>
              </a:rPr>
              <a:t>50K</a:t>
            </a:r>
            <a:endParaRPr lang="en-US" sz="3600" dirty="0">
              <a:solidFill>
                <a:srgbClr val="98D949"/>
              </a:solidFill>
              <a:latin typeface="Arial Rounded MT Bold" panose="020F0704030504030204" pitchFamily="34" charset="0"/>
            </a:endParaRPr>
          </a:p>
        </p:txBody>
      </p:sp>
    </p:spTree>
    <p:extLst>
      <p:ext uri="{BB962C8B-B14F-4D97-AF65-F5344CB8AC3E}">
        <p14:creationId xmlns:p14="http://schemas.microsoft.com/office/powerpoint/2010/main" val="5631927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8762999"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94865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252728"/>
          </a:xfrm>
        </p:spPr>
        <p:txBody>
          <a:bodyPr/>
          <a:lstStyle/>
          <a:p>
            <a:pPr algn="ctr"/>
            <a:r>
              <a:rPr lang="en-US" dirty="0">
                <a:solidFill>
                  <a:schemeClr val="accent2"/>
                </a:solidFill>
                <a:latin typeface="Arial Rounded MT Bold" panose="020F0704030504030204" pitchFamily="34" charset="0"/>
              </a:rPr>
              <a:t>Combining categories</a:t>
            </a:r>
          </a:p>
        </p:txBody>
      </p:sp>
    </p:spTree>
    <p:extLst>
      <p:ext uri="{BB962C8B-B14F-4D97-AF65-F5344CB8AC3E}">
        <p14:creationId xmlns:p14="http://schemas.microsoft.com/office/powerpoint/2010/main" val="16300740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88392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58578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3400"/>
            <a:ext cx="882015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15263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252728"/>
          </a:xfrm>
        </p:spPr>
        <p:txBody>
          <a:bodyPr/>
          <a:lstStyle/>
          <a:p>
            <a:pPr algn="ctr"/>
            <a:r>
              <a:rPr lang="en-US" dirty="0">
                <a:solidFill>
                  <a:schemeClr val="accent2"/>
                </a:solidFill>
                <a:latin typeface="Arial Rounded MT Bold" panose="020F0704030504030204" pitchFamily="34" charset="0"/>
              </a:rPr>
              <a:t>Outlier Treatment</a:t>
            </a:r>
          </a:p>
        </p:txBody>
      </p:sp>
    </p:spTree>
    <p:extLst>
      <p:ext uri="{BB962C8B-B14F-4D97-AF65-F5344CB8AC3E}">
        <p14:creationId xmlns:p14="http://schemas.microsoft.com/office/powerpoint/2010/main" val="9287290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7239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838200" y="5715000"/>
            <a:ext cx="7239000" cy="9906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Arial Rounded MT Bold" panose="020F0704030504030204" pitchFamily="34" charset="0"/>
              </a:rPr>
              <a:t>There </a:t>
            </a:r>
            <a:r>
              <a:rPr lang="en-US" sz="2000" dirty="0">
                <a:solidFill>
                  <a:schemeClr val="bg1"/>
                </a:solidFill>
                <a:latin typeface="Arial Rounded MT Bold" panose="020F0704030504030204" pitchFamily="34" charset="0"/>
              </a:rPr>
              <a:t>are outliers in all the numerical </a:t>
            </a:r>
            <a:r>
              <a:rPr lang="en-US" sz="2000" dirty="0" smtClean="0">
                <a:solidFill>
                  <a:schemeClr val="bg1"/>
                </a:solidFill>
                <a:latin typeface="Arial Rounded MT Bold" panose="020F0704030504030204" pitchFamily="34" charset="0"/>
              </a:rPr>
              <a:t>columns.</a:t>
            </a:r>
            <a:endParaRPr lang="en-US" sz="20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4679406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838200" y="685800"/>
            <a:ext cx="7239000" cy="60198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rial Rounded MT Bold" panose="020F0704030504030204" pitchFamily="34" charset="0"/>
              </a:rPr>
              <a:t>All numerical columns has outliers. So removing the rows with outliers will result in information loss. Looking closely at the dataset, it can be noticed that these outliers are not due to error. The extremely large values in capital-loss and capital-gain may decide the income category and so should not be removed or replaced. So we will keep it unchanged.</a:t>
            </a:r>
            <a:endParaRPr lang="en-US" sz="20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3389754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77498" y="775154"/>
            <a:ext cx="8001000" cy="954107"/>
          </a:xfrm>
          <a:prstGeom prst="rect">
            <a:avLst/>
          </a:prstGeom>
          <a:noFill/>
        </p:spPr>
        <p:txBody>
          <a:bodyPr wrap="square" rtlCol="0">
            <a:spAutoFit/>
          </a:bodyPr>
          <a:lstStyle/>
          <a:p>
            <a:pPr algn="ctr"/>
            <a:r>
              <a:rPr lang="en-US" sz="2800" dirty="0" smtClean="0">
                <a:solidFill>
                  <a:srgbClr val="E66C7D"/>
                </a:solidFill>
                <a:latin typeface="Arial Rounded MT Bold" panose="020F0704030504030204" pitchFamily="34" charset="0"/>
              </a:rPr>
              <a:t>Use mapping </a:t>
            </a:r>
            <a:r>
              <a:rPr lang="en-US" sz="2800" dirty="0">
                <a:solidFill>
                  <a:srgbClr val="E66C7D"/>
                </a:solidFill>
                <a:latin typeface="Arial Rounded MT Bold" panose="020F0704030504030204" pitchFamily="34" charset="0"/>
              </a:rPr>
              <a:t>Approach for </a:t>
            </a:r>
            <a:r>
              <a:rPr lang="en-US" sz="2800" dirty="0" smtClean="0">
                <a:solidFill>
                  <a:srgbClr val="E66C7D"/>
                </a:solidFill>
                <a:latin typeface="Arial Rounded MT Bold" panose="020F0704030504030204" pitchFamily="34" charset="0"/>
              </a:rPr>
              <a:t>encoding </a:t>
            </a:r>
            <a:r>
              <a:rPr lang="en-US" sz="2800" dirty="0" err="1" smtClean="0">
                <a:solidFill>
                  <a:srgbClr val="E66C7D"/>
                </a:solidFill>
                <a:latin typeface="Arial Rounded MT Bold" panose="020F0704030504030204" pitchFamily="34" charset="0"/>
              </a:rPr>
              <a:t>Traget</a:t>
            </a:r>
            <a:r>
              <a:rPr lang="en-US" sz="2800" dirty="0" smtClean="0">
                <a:solidFill>
                  <a:srgbClr val="E66C7D"/>
                </a:solidFill>
                <a:latin typeface="Arial Rounded MT Bold" panose="020F0704030504030204" pitchFamily="34" charset="0"/>
              </a:rPr>
              <a:t> </a:t>
            </a:r>
            <a:r>
              <a:rPr lang="en-US" sz="2800" dirty="0">
                <a:solidFill>
                  <a:srgbClr val="E66C7D"/>
                </a:solidFill>
                <a:latin typeface="Arial Rounded MT Bold" panose="020F0704030504030204" pitchFamily="34" charset="0"/>
              </a:rPr>
              <a:t>column </a:t>
            </a:r>
            <a:r>
              <a:rPr lang="en-US" sz="2800" dirty="0" smtClean="0">
                <a:solidFill>
                  <a:srgbClr val="E66C7D"/>
                </a:solidFill>
                <a:latin typeface="Arial Rounded MT Bold" panose="020F0704030504030204" pitchFamily="34" charset="0"/>
              </a:rPr>
              <a:t>‘income’.</a:t>
            </a:r>
            <a:endParaRPr lang="en-US" sz="2800" dirty="0">
              <a:solidFill>
                <a:srgbClr val="E66C7D"/>
              </a:solidFill>
              <a:latin typeface="Arial Rounded MT Bold" panose="020F0704030504030204" pitchFamily="34" charset="0"/>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34" y="2438400"/>
            <a:ext cx="8561328"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47725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77498" y="775154"/>
            <a:ext cx="8001000" cy="954107"/>
          </a:xfrm>
          <a:prstGeom prst="rect">
            <a:avLst/>
          </a:prstGeom>
          <a:noFill/>
        </p:spPr>
        <p:txBody>
          <a:bodyPr wrap="square" rtlCol="0">
            <a:spAutoFit/>
          </a:bodyPr>
          <a:lstStyle/>
          <a:p>
            <a:pPr algn="ctr"/>
            <a:r>
              <a:rPr lang="en-US" sz="2800" dirty="0">
                <a:solidFill>
                  <a:srgbClr val="E66C7D"/>
                </a:solidFill>
                <a:latin typeface="Arial Rounded MT Bold" panose="020F0704030504030204" pitchFamily="34" charset="0"/>
              </a:rPr>
              <a:t> Using One hot encoding for other categorical columns</a:t>
            </a:r>
            <a:r>
              <a:rPr lang="en-US" sz="2800" dirty="0" smtClean="0">
                <a:solidFill>
                  <a:srgbClr val="E66C7D"/>
                </a:solidFill>
                <a:latin typeface="Arial Rounded MT Bold" panose="020F0704030504030204" pitchFamily="34" charset="0"/>
              </a:rPr>
              <a:t>.</a:t>
            </a:r>
            <a:endParaRPr lang="en-US" sz="2800" dirty="0">
              <a:solidFill>
                <a:srgbClr val="E66C7D"/>
              </a:solidFill>
              <a:latin typeface="Arial Rounded MT Bold" panose="020F0704030504030204" pitchFamily="34"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90800"/>
            <a:ext cx="8767763"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62068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10211"/>
            <a:ext cx="8782050" cy="480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77498" y="457200"/>
            <a:ext cx="8001000" cy="523220"/>
          </a:xfrm>
          <a:prstGeom prst="rect">
            <a:avLst/>
          </a:prstGeom>
          <a:noFill/>
        </p:spPr>
        <p:txBody>
          <a:bodyPr wrap="square" rtlCol="0">
            <a:spAutoFit/>
          </a:bodyPr>
          <a:lstStyle/>
          <a:p>
            <a:pPr algn="ctr"/>
            <a:r>
              <a:rPr lang="en-US" sz="2800" dirty="0">
                <a:solidFill>
                  <a:srgbClr val="E66C7D"/>
                </a:solidFill>
                <a:latin typeface="Arial Rounded MT Bold" panose="020F0704030504030204" pitchFamily="34" charset="0"/>
              </a:rPr>
              <a:t> </a:t>
            </a:r>
            <a:r>
              <a:rPr lang="en-US" sz="2800" dirty="0" smtClean="0">
                <a:solidFill>
                  <a:srgbClr val="E66C7D"/>
                </a:solidFill>
                <a:latin typeface="Arial Rounded MT Bold" panose="020F0704030504030204" pitchFamily="34" charset="0"/>
              </a:rPr>
              <a:t>Data after encoding</a:t>
            </a:r>
            <a:endParaRPr lang="en-US" sz="2800" dirty="0">
              <a:solidFill>
                <a:srgbClr val="E66C7D"/>
              </a:solidFill>
              <a:latin typeface="Arial Rounded MT Bold" panose="020F0704030504030204" pitchFamily="34" charset="0"/>
            </a:endParaRPr>
          </a:p>
        </p:txBody>
      </p:sp>
    </p:spTree>
    <p:extLst>
      <p:ext uri="{BB962C8B-B14F-4D97-AF65-F5344CB8AC3E}">
        <p14:creationId xmlns:p14="http://schemas.microsoft.com/office/powerpoint/2010/main" val="697610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accent2"/>
                </a:solidFill>
              </a:rPr>
              <a:t>Importing necessary </a:t>
            </a:r>
            <a:r>
              <a:rPr lang="en-US" dirty="0" smtClean="0">
                <a:solidFill>
                  <a:schemeClr val="accent2"/>
                </a:solidFill>
              </a:rPr>
              <a:t>Libraries</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286000"/>
            <a:ext cx="88392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76617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77498" y="775154"/>
            <a:ext cx="8001000" cy="954107"/>
          </a:xfrm>
          <a:prstGeom prst="rect">
            <a:avLst/>
          </a:prstGeom>
          <a:noFill/>
        </p:spPr>
        <p:txBody>
          <a:bodyPr wrap="square" rtlCol="0">
            <a:spAutoFit/>
          </a:bodyPr>
          <a:lstStyle/>
          <a:p>
            <a:pPr algn="ctr"/>
            <a:r>
              <a:rPr lang="en-US" sz="2800" dirty="0">
                <a:solidFill>
                  <a:srgbClr val="E66C7D"/>
                </a:solidFill>
                <a:latin typeface="Arial Rounded MT Bold" panose="020F0704030504030204" pitchFamily="34" charset="0"/>
              </a:rPr>
              <a:t> Separating the dependent variable (Target) and independent variables (Features)</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71800"/>
            <a:ext cx="8288640" cy="1319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97367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77498" y="775154"/>
            <a:ext cx="8001000" cy="523220"/>
          </a:xfrm>
          <a:prstGeom prst="rect">
            <a:avLst/>
          </a:prstGeom>
          <a:noFill/>
        </p:spPr>
        <p:txBody>
          <a:bodyPr wrap="square" rtlCol="0">
            <a:spAutoFit/>
          </a:bodyPr>
          <a:lstStyle/>
          <a:p>
            <a:pPr algn="ctr"/>
            <a:r>
              <a:rPr lang="en-US" sz="2800" dirty="0">
                <a:solidFill>
                  <a:srgbClr val="E66C7D"/>
                </a:solidFill>
                <a:latin typeface="Arial Rounded MT Bold" panose="020F0704030504030204" pitchFamily="34" charset="0"/>
              </a:rPr>
              <a:t> Scaling the data</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71750"/>
            <a:ext cx="8321298"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33630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77498" y="775154"/>
            <a:ext cx="8001000" cy="523220"/>
          </a:xfrm>
          <a:prstGeom prst="rect">
            <a:avLst/>
          </a:prstGeom>
          <a:noFill/>
        </p:spPr>
        <p:txBody>
          <a:bodyPr wrap="square" rtlCol="0">
            <a:spAutoFit/>
          </a:bodyPr>
          <a:lstStyle/>
          <a:p>
            <a:pPr algn="ctr"/>
            <a:r>
              <a:rPr lang="en-US" sz="2800" dirty="0">
                <a:solidFill>
                  <a:srgbClr val="E66C7D"/>
                </a:solidFill>
                <a:latin typeface="Arial Rounded MT Bold" panose="020F0704030504030204" pitchFamily="34" charset="0"/>
              </a:rPr>
              <a:t> Train-test split</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99" y="2209800"/>
            <a:ext cx="8686799"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flipH="1">
            <a:off x="7391400" y="3581400"/>
            <a:ext cx="1280160" cy="15240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4473198" y="5105400"/>
            <a:ext cx="3756402" cy="1447800"/>
          </a:xfrm>
          <a:prstGeom prst="ellipse">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rial Rounded MT Bold" panose="020F0704030504030204" pitchFamily="34" charset="0"/>
              </a:rPr>
              <a:t>Since the target column is imbalanced we  use Stratify</a:t>
            </a:r>
            <a:r>
              <a:rPr lang="en-US" dirty="0" smtClean="0">
                <a:latin typeface="Arial Rounded MT Bold" panose="020F0704030504030204" pitchFamily="34" charset="0"/>
              </a:rPr>
              <a:t>.</a:t>
            </a:r>
            <a:endParaRPr lang="en-US" dirty="0">
              <a:latin typeface="Arial Rounded MT Bold" panose="020F0704030504030204" pitchFamily="34" charset="0"/>
            </a:endParaRPr>
          </a:p>
        </p:txBody>
      </p:sp>
    </p:spTree>
    <p:extLst>
      <p:ext uri="{BB962C8B-B14F-4D97-AF65-F5344CB8AC3E}">
        <p14:creationId xmlns:p14="http://schemas.microsoft.com/office/powerpoint/2010/main" val="59074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77498" y="775154"/>
            <a:ext cx="8001000" cy="523220"/>
          </a:xfrm>
          <a:prstGeom prst="rect">
            <a:avLst/>
          </a:prstGeom>
          <a:noFill/>
        </p:spPr>
        <p:txBody>
          <a:bodyPr wrap="square" rtlCol="0">
            <a:spAutoFit/>
          </a:bodyPr>
          <a:lstStyle/>
          <a:p>
            <a:pPr algn="ctr"/>
            <a:r>
              <a:rPr lang="en-US" sz="2800" dirty="0">
                <a:solidFill>
                  <a:srgbClr val="E66C7D"/>
                </a:solidFill>
                <a:latin typeface="Arial Rounded MT Bold" panose="020F0704030504030204" pitchFamily="34" charset="0"/>
              </a:rPr>
              <a:t> Importing classification models and metrics</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613198"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61021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77498" y="775154"/>
            <a:ext cx="8001000" cy="954107"/>
          </a:xfrm>
          <a:prstGeom prst="rect">
            <a:avLst/>
          </a:prstGeom>
          <a:noFill/>
        </p:spPr>
        <p:txBody>
          <a:bodyPr wrap="square" rtlCol="0">
            <a:spAutoFit/>
          </a:bodyPr>
          <a:lstStyle/>
          <a:p>
            <a:pPr algn="ctr"/>
            <a:r>
              <a:rPr lang="en-US" sz="2800" dirty="0">
                <a:solidFill>
                  <a:srgbClr val="E66C7D"/>
                </a:solidFill>
                <a:latin typeface="Arial Rounded MT Bold" panose="020F0704030504030204" pitchFamily="34" charset="0"/>
              </a:rPr>
              <a:t> Fitting models and checking classification metrics</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23" y="1905000"/>
            <a:ext cx="8328773" cy="4310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4769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448" y="685800"/>
            <a:ext cx="7443635" cy="3690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838200" y="5219700"/>
            <a:ext cx="7239000" cy="9906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rial Rounded MT Bold" panose="020F0704030504030204" pitchFamily="34" charset="0"/>
              </a:rPr>
              <a:t>The accuracy score for test data is highest for SVC.</a:t>
            </a:r>
            <a:endParaRPr lang="en-US" sz="20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7090069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ounded Rectangle 4"/>
          <p:cNvSpPr/>
          <p:nvPr/>
        </p:nvSpPr>
        <p:spPr>
          <a:xfrm>
            <a:off x="838200" y="5219700"/>
            <a:ext cx="7239000" cy="9906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bg1"/>
                </a:solidFill>
                <a:latin typeface="Arial Rounded MT Bold" panose="020F0704030504030204" pitchFamily="34" charset="0"/>
              </a:rPr>
              <a:t>DecisionTreeClassifier</a:t>
            </a:r>
            <a:r>
              <a:rPr lang="en-US" sz="2000" dirty="0">
                <a:solidFill>
                  <a:schemeClr val="bg1"/>
                </a:solidFill>
                <a:latin typeface="Arial Rounded MT Bold" panose="020F0704030504030204" pitchFamily="34" charset="0"/>
              </a:rPr>
              <a:t>() </a:t>
            </a:r>
            <a:r>
              <a:rPr lang="en-US" sz="2000" dirty="0" err="1">
                <a:solidFill>
                  <a:schemeClr val="bg1"/>
                </a:solidFill>
                <a:latin typeface="Arial Rounded MT Bold" panose="020F0704030504030204" pitchFamily="34" charset="0"/>
              </a:rPr>
              <a:t>overfits</a:t>
            </a:r>
            <a:r>
              <a:rPr lang="en-US" sz="2000" dirty="0">
                <a:solidFill>
                  <a:schemeClr val="bg1"/>
                </a:solidFill>
                <a:latin typeface="Arial Rounded MT Bold" panose="020F0704030504030204" pitchFamily="34" charset="0"/>
              </a:rPr>
              <a:t> the data: has </a:t>
            </a:r>
            <a:r>
              <a:rPr lang="en-US" sz="2000" dirty="0" err="1">
                <a:solidFill>
                  <a:schemeClr val="bg1"/>
                </a:solidFill>
                <a:latin typeface="Arial Rounded MT Bold" panose="020F0704030504030204" pitchFamily="34" charset="0"/>
              </a:rPr>
              <a:t>accuray</a:t>
            </a:r>
            <a:r>
              <a:rPr lang="en-US" sz="2000" dirty="0">
                <a:solidFill>
                  <a:schemeClr val="bg1"/>
                </a:solidFill>
                <a:latin typeface="Arial Rounded MT Bold" panose="020F0704030504030204" pitchFamily="34" charset="0"/>
              </a:rPr>
              <a:t> score 99.99%  for train data, but only 81% for test data.</a:t>
            </a:r>
            <a:endParaRPr lang="en-US" sz="2000" dirty="0">
              <a:solidFill>
                <a:schemeClr val="bg1"/>
              </a:solidFill>
              <a:latin typeface="Arial Rounded MT Bold" panose="020F0704030504030204" pitchFamily="34" charset="0"/>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647" y="304800"/>
            <a:ext cx="7764106" cy="4780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050191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77498" y="775154"/>
            <a:ext cx="8001000" cy="523220"/>
          </a:xfrm>
          <a:prstGeom prst="rect">
            <a:avLst/>
          </a:prstGeom>
          <a:noFill/>
        </p:spPr>
        <p:txBody>
          <a:bodyPr wrap="square" rtlCol="0">
            <a:spAutoFit/>
          </a:bodyPr>
          <a:lstStyle/>
          <a:p>
            <a:pPr algn="ctr"/>
            <a:r>
              <a:rPr lang="en-US" sz="2800" dirty="0">
                <a:solidFill>
                  <a:srgbClr val="E66C7D"/>
                </a:solidFill>
                <a:latin typeface="Arial Rounded MT Bold" panose="020F0704030504030204" pitchFamily="34" charset="0"/>
              </a:rPr>
              <a:t> Trying ensemble classification models</a:t>
            </a:r>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473698" cy="4190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55375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838200" y="5219700"/>
            <a:ext cx="7239000" cy="9906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bg1"/>
                </a:solidFill>
                <a:latin typeface="Arial Rounded MT Bold" panose="020F0704030504030204" pitchFamily="34" charset="0"/>
              </a:rPr>
              <a:t>RandomForestClassifier</a:t>
            </a:r>
            <a:r>
              <a:rPr lang="en-US" sz="2000" dirty="0">
                <a:solidFill>
                  <a:schemeClr val="bg1"/>
                </a:solidFill>
                <a:latin typeface="Arial Rounded MT Bold" panose="020F0704030504030204" pitchFamily="34" charset="0"/>
              </a:rPr>
              <a:t>() </a:t>
            </a:r>
            <a:r>
              <a:rPr lang="en-US" sz="2000" dirty="0" err="1">
                <a:solidFill>
                  <a:schemeClr val="bg1"/>
                </a:solidFill>
                <a:latin typeface="Arial Rounded MT Bold" panose="020F0704030504030204" pitchFamily="34" charset="0"/>
              </a:rPr>
              <a:t>overfits</a:t>
            </a:r>
            <a:r>
              <a:rPr lang="en-US" sz="2000" dirty="0">
                <a:solidFill>
                  <a:schemeClr val="bg1"/>
                </a:solidFill>
                <a:latin typeface="Arial Rounded MT Bold" panose="020F0704030504030204" pitchFamily="34" charset="0"/>
              </a:rPr>
              <a:t> the data: has </a:t>
            </a:r>
            <a:r>
              <a:rPr lang="en-US" sz="2000" dirty="0" err="1">
                <a:solidFill>
                  <a:schemeClr val="bg1"/>
                </a:solidFill>
                <a:latin typeface="Arial Rounded MT Bold" panose="020F0704030504030204" pitchFamily="34" charset="0"/>
              </a:rPr>
              <a:t>accuray</a:t>
            </a:r>
            <a:r>
              <a:rPr lang="en-US" sz="2000" dirty="0">
                <a:solidFill>
                  <a:schemeClr val="bg1"/>
                </a:solidFill>
                <a:latin typeface="Arial Rounded MT Bold" panose="020F0704030504030204" pitchFamily="34" charset="0"/>
              </a:rPr>
              <a:t> score 99.99%  for train data, but only </a:t>
            </a:r>
            <a:r>
              <a:rPr lang="en-US" sz="2000" dirty="0" smtClean="0">
                <a:solidFill>
                  <a:schemeClr val="bg1"/>
                </a:solidFill>
                <a:latin typeface="Arial Rounded MT Bold" panose="020F0704030504030204" pitchFamily="34" charset="0"/>
              </a:rPr>
              <a:t>85.7% </a:t>
            </a:r>
            <a:r>
              <a:rPr lang="en-US" sz="2000" dirty="0">
                <a:solidFill>
                  <a:schemeClr val="bg1"/>
                </a:solidFill>
                <a:latin typeface="Arial Rounded MT Bold" panose="020F0704030504030204" pitchFamily="34" charset="0"/>
              </a:rPr>
              <a:t>for test data.</a:t>
            </a:r>
            <a:endParaRPr lang="en-US" sz="2000" dirty="0">
              <a:solidFill>
                <a:schemeClr val="bg1"/>
              </a:solidFill>
              <a:latin typeface="Arial Rounded MT Bold" panose="020F0704030504030204" pitchFamily="34" charset="0"/>
            </a:endParaRPr>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510" y="381000"/>
            <a:ext cx="7950379" cy="4791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39587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838200" y="5219700"/>
            <a:ext cx="7239000" cy="12573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bg1"/>
                </a:solidFill>
                <a:latin typeface="Arial Rounded MT Bold" panose="020F0704030504030204" pitchFamily="34" charset="0"/>
              </a:rPr>
              <a:t>GradientBoostingClassifier</a:t>
            </a:r>
            <a:r>
              <a:rPr lang="en-US" sz="2000" dirty="0">
                <a:solidFill>
                  <a:schemeClr val="bg1"/>
                </a:solidFill>
                <a:latin typeface="Arial Rounded MT Bold" panose="020F0704030504030204" pitchFamily="34" charset="0"/>
              </a:rPr>
              <a:t>() gives the highest accuracy score about 86% for test data and about 87% for train data. So, we choose </a:t>
            </a:r>
            <a:r>
              <a:rPr lang="en-US" sz="2000" dirty="0" err="1">
                <a:solidFill>
                  <a:schemeClr val="bg1"/>
                </a:solidFill>
                <a:latin typeface="Arial Rounded MT Bold" panose="020F0704030504030204" pitchFamily="34" charset="0"/>
              </a:rPr>
              <a:t>GradientBoostingClassifier</a:t>
            </a:r>
            <a:r>
              <a:rPr lang="en-US" sz="2000" dirty="0">
                <a:solidFill>
                  <a:schemeClr val="bg1"/>
                </a:solidFill>
                <a:latin typeface="Arial Rounded MT Bold" panose="020F0704030504030204" pitchFamily="34" charset="0"/>
              </a:rPr>
              <a:t>() as the final model.</a:t>
            </a:r>
            <a:endParaRPr lang="en-US" sz="2000" dirty="0">
              <a:solidFill>
                <a:schemeClr val="bg1"/>
              </a:solidFill>
              <a:latin typeface="Arial Rounded MT Bold" panose="020F0704030504030204" pitchFamily="34" charset="0"/>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363"/>
            <a:ext cx="7467600" cy="4932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1455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2"/>
                </a:solidFill>
              </a:rPr>
              <a:t>Importing </a:t>
            </a:r>
            <a:r>
              <a:rPr lang="en-US" dirty="0" smtClean="0">
                <a:solidFill>
                  <a:schemeClr val="accent2"/>
                </a:solidFill>
              </a:rPr>
              <a:t>data</a:t>
            </a:r>
            <a:endParaRPr lang="en-US" dirty="0">
              <a:solidFill>
                <a:schemeClr val="accent2"/>
              </a:solidFill>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2319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7200" y="5000655"/>
            <a:ext cx="8002447" cy="523220"/>
          </a:xfrm>
          <a:prstGeom prst="rect">
            <a:avLst/>
          </a:prstGeom>
        </p:spPr>
        <p:txBody>
          <a:bodyPr wrap="none">
            <a:spAutoFit/>
          </a:bodyPr>
          <a:lstStyle/>
          <a:p>
            <a:r>
              <a:rPr lang="en-US" sz="2400" dirty="0" smtClean="0">
                <a:solidFill>
                  <a:srgbClr val="98D949"/>
                </a:solidFill>
              </a:rPr>
              <a:t> </a:t>
            </a:r>
            <a:r>
              <a:rPr lang="en-US" sz="2800" dirty="0" smtClean="0">
                <a:solidFill>
                  <a:srgbClr val="98D949"/>
                </a:solidFill>
                <a:latin typeface="Arial Rounded MT Bold" panose="020F0704030504030204" pitchFamily="34" charset="0"/>
              </a:rPr>
              <a:t>The dataset  has 32561 rows and 16 columns</a:t>
            </a:r>
            <a:endParaRPr lang="en-US" sz="2400" dirty="0">
              <a:solidFill>
                <a:srgbClr val="98D949"/>
              </a:solidFill>
              <a:latin typeface="Arial Rounded MT Bold" panose="020F0704030504030204" pitchFamily="34" charset="0"/>
            </a:endParaRPr>
          </a:p>
        </p:txBody>
      </p:sp>
    </p:spTree>
    <p:extLst>
      <p:ext uri="{BB962C8B-B14F-4D97-AF65-F5344CB8AC3E}">
        <p14:creationId xmlns:p14="http://schemas.microsoft.com/office/powerpoint/2010/main" val="30582192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77498" y="775154"/>
            <a:ext cx="8001000" cy="523220"/>
          </a:xfrm>
          <a:prstGeom prst="rect">
            <a:avLst/>
          </a:prstGeom>
          <a:noFill/>
        </p:spPr>
        <p:txBody>
          <a:bodyPr wrap="square" rtlCol="0">
            <a:spAutoFit/>
          </a:bodyPr>
          <a:lstStyle/>
          <a:p>
            <a:pPr algn="ctr"/>
            <a:r>
              <a:rPr lang="en-US" sz="2800" dirty="0">
                <a:solidFill>
                  <a:srgbClr val="E66C7D"/>
                </a:solidFill>
                <a:latin typeface="Arial Rounded MT Bold" panose="020F0704030504030204" pitchFamily="34" charset="0"/>
              </a:rPr>
              <a:t> Cross validation</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33" y="1447800"/>
            <a:ext cx="855813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838200" y="5562600"/>
            <a:ext cx="7239000" cy="9144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rial Rounded MT Bold" panose="020F0704030504030204" pitchFamily="34" charset="0"/>
              </a:rPr>
              <a:t>Mean accuracy scores are all close to 86% and so we can conclude that there is no </a:t>
            </a:r>
            <a:r>
              <a:rPr lang="en-US" sz="2000" dirty="0" err="1">
                <a:solidFill>
                  <a:schemeClr val="bg1"/>
                </a:solidFill>
                <a:latin typeface="Arial Rounded MT Bold" panose="020F0704030504030204" pitchFamily="34" charset="0"/>
              </a:rPr>
              <a:t>overfitting</a:t>
            </a:r>
            <a:r>
              <a:rPr lang="en-US" sz="2000" dirty="0">
                <a:solidFill>
                  <a:schemeClr val="bg1"/>
                </a:solidFill>
                <a:latin typeface="Arial Rounded MT Bold" panose="020F0704030504030204" pitchFamily="34" charset="0"/>
              </a:rPr>
              <a:t>.</a:t>
            </a:r>
            <a:endParaRPr lang="en-US" sz="20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005916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77498" y="513544"/>
            <a:ext cx="8001000" cy="523220"/>
          </a:xfrm>
          <a:prstGeom prst="rect">
            <a:avLst/>
          </a:prstGeom>
          <a:noFill/>
        </p:spPr>
        <p:txBody>
          <a:bodyPr wrap="square" rtlCol="0">
            <a:spAutoFit/>
          </a:bodyPr>
          <a:lstStyle/>
          <a:p>
            <a:pPr algn="ctr"/>
            <a:r>
              <a:rPr lang="en-US" sz="2800" dirty="0" err="1">
                <a:solidFill>
                  <a:srgbClr val="E66C7D"/>
                </a:solidFill>
                <a:latin typeface="Arial Rounded MT Bold" panose="020F0704030504030204" pitchFamily="34" charset="0"/>
              </a:rPr>
              <a:t>Hyperparameter</a:t>
            </a:r>
            <a:r>
              <a:rPr lang="en-US" sz="2800" dirty="0">
                <a:solidFill>
                  <a:srgbClr val="E66C7D"/>
                </a:solidFill>
                <a:latin typeface="Arial Rounded MT Bold" panose="020F0704030504030204" pitchFamily="34" charset="0"/>
              </a:rPr>
              <a:t> Tuning</a:t>
            </a:r>
          </a:p>
        </p:txBody>
      </p:sp>
      <p:sp>
        <p:nvSpPr>
          <p:cNvPr id="5" name="Rounded Rectangle 4"/>
          <p:cNvSpPr/>
          <p:nvPr/>
        </p:nvSpPr>
        <p:spPr>
          <a:xfrm>
            <a:off x="6096000" y="3097432"/>
            <a:ext cx="2209800" cy="2465168"/>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Arial Rounded MT Bold" panose="020F0704030504030204" pitchFamily="34" charset="0"/>
              </a:rPr>
              <a:t>List of parameters of </a:t>
            </a:r>
            <a:r>
              <a:rPr lang="en-US" sz="2000" dirty="0" err="1" smtClean="0">
                <a:solidFill>
                  <a:schemeClr val="bg1"/>
                </a:solidFill>
                <a:latin typeface="Arial Rounded MT Bold" panose="020F0704030504030204" pitchFamily="34" charset="0"/>
              </a:rPr>
              <a:t>GradientBoostingClassifier</a:t>
            </a:r>
            <a:endParaRPr lang="en-US" sz="2000" dirty="0">
              <a:solidFill>
                <a:schemeClr val="bg1"/>
              </a:solidFill>
              <a:latin typeface="Arial Rounded MT Bold" panose="020F0704030504030204" pitchFamily="34" charset="0"/>
            </a:endParaRP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8374"/>
            <a:ext cx="5372100" cy="5426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13611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8839199"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28513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77498" y="476870"/>
            <a:ext cx="8001000" cy="584775"/>
          </a:xfrm>
          <a:prstGeom prst="rect">
            <a:avLst/>
          </a:prstGeom>
          <a:noFill/>
        </p:spPr>
        <p:txBody>
          <a:bodyPr wrap="square" rtlCol="0">
            <a:spAutoFit/>
          </a:bodyPr>
          <a:lstStyle/>
          <a:p>
            <a:pPr algn="ctr"/>
            <a:r>
              <a:rPr lang="en-US" sz="3200" dirty="0">
                <a:solidFill>
                  <a:srgbClr val="E66C7D"/>
                </a:solidFill>
                <a:latin typeface="Arial Rounded MT Bold" panose="020F0704030504030204" pitchFamily="34" charset="0"/>
              </a:rPr>
              <a:t> Saving the </a:t>
            </a:r>
            <a:r>
              <a:rPr lang="en-US" sz="3200" dirty="0" smtClean="0">
                <a:solidFill>
                  <a:srgbClr val="E66C7D"/>
                </a:solidFill>
                <a:latin typeface="Arial Rounded MT Bold" panose="020F0704030504030204" pitchFamily="34" charset="0"/>
              </a:rPr>
              <a:t>model</a:t>
            </a:r>
            <a:endParaRPr lang="en-US" sz="3200" dirty="0">
              <a:solidFill>
                <a:srgbClr val="E66C7D"/>
              </a:solidFill>
              <a:latin typeface="Arial Rounded MT Bold" panose="020F0704030504030204" pitchFamily="34" charset="0"/>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798" y="1099744"/>
            <a:ext cx="7772399" cy="4158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891798" y="5524497"/>
            <a:ext cx="7467600" cy="1219202"/>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latin typeface="Arial Rounded MT Bold" panose="020F0704030504030204" pitchFamily="34" charset="0"/>
              </a:rPr>
              <a:t>Model saved as a </a:t>
            </a:r>
            <a:r>
              <a:rPr lang="en-US" sz="2000" dirty="0" err="1" smtClean="0">
                <a:solidFill>
                  <a:srgbClr val="FF0000"/>
                </a:solidFill>
                <a:latin typeface="Arial Rounded MT Bold" panose="020F0704030504030204" pitchFamily="34" charset="0"/>
              </a:rPr>
              <a:t>joblib</a:t>
            </a:r>
            <a:r>
              <a:rPr lang="en-US" sz="2000" dirty="0" smtClean="0">
                <a:solidFill>
                  <a:srgbClr val="FF0000"/>
                </a:solidFill>
                <a:latin typeface="Arial Rounded MT Bold" panose="020F0704030504030204" pitchFamily="34" charset="0"/>
              </a:rPr>
              <a:t> file ‘</a:t>
            </a:r>
            <a:r>
              <a:rPr lang="en-US" sz="2000" dirty="0" err="1" smtClean="0">
                <a:solidFill>
                  <a:srgbClr val="FF0000"/>
                </a:solidFill>
                <a:latin typeface="Arial Rounded MT Bold" panose="020F0704030504030204" pitchFamily="34" charset="0"/>
              </a:rPr>
              <a:t>income_classifier</a:t>
            </a:r>
            <a:r>
              <a:rPr lang="en-US" sz="2000" dirty="0" smtClean="0">
                <a:solidFill>
                  <a:srgbClr val="FF0000"/>
                </a:solidFill>
                <a:latin typeface="Arial Rounded MT Bold" panose="020F0704030504030204" pitchFamily="34" charset="0"/>
              </a:rPr>
              <a:t>’.</a:t>
            </a:r>
          </a:p>
          <a:p>
            <a:pPr algn="ctr"/>
            <a:r>
              <a:rPr lang="en-US" sz="2000" dirty="0" smtClean="0">
                <a:solidFill>
                  <a:srgbClr val="FF0000"/>
                </a:solidFill>
                <a:latin typeface="Arial Rounded MT Bold" panose="020F0704030504030204" pitchFamily="34" charset="0"/>
              </a:rPr>
              <a:t>The accuracy is about 87%</a:t>
            </a:r>
            <a:endParaRPr lang="en-US" sz="20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112644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696" y="1371600"/>
            <a:ext cx="7987553" cy="5342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77498" y="476870"/>
            <a:ext cx="8001000" cy="584775"/>
          </a:xfrm>
          <a:prstGeom prst="rect">
            <a:avLst/>
          </a:prstGeom>
          <a:noFill/>
        </p:spPr>
        <p:txBody>
          <a:bodyPr wrap="square" rtlCol="0">
            <a:spAutoFit/>
          </a:bodyPr>
          <a:lstStyle/>
          <a:p>
            <a:pPr algn="ctr"/>
            <a:r>
              <a:rPr lang="en-US" sz="3200" dirty="0">
                <a:solidFill>
                  <a:srgbClr val="E66C7D"/>
                </a:solidFill>
                <a:latin typeface="Arial Rounded MT Bold" panose="020F0704030504030204" pitchFamily="34" charset="0"/>
              </a:rPr>
              <a:t> </a:t>
            </a:r>
            <a:r>
              <a:rPr lang="en-US" sz="3200" dirty="0" smtClean="0">
                <a:solidFill>
                  <a:srgbClr val="E66C7D"/>
                </a:solidFill>
                <a:latin typeface="Arial Rounded MT Bold" panose="020F0704030504030204" pitchFamily="34" charset="0"/>
              </a:rPr>
              <a:t>Actual and predicted values</a:t>
            </a:r>
            <a:endParaRPr lang="en-US" sz="3200" dirty="0">
              <a:solidFill>
                <a:srgbClr val="E66C7D"/>
              </a:solidFill>
              <a:latin typeface="Arial Rounded MT Bold" panose="020F0704030504030204" pitchFamily="34" charset="0"/>
            </a:endParaRPr>
          </a:p>
        </p:txBody>
      </p:sp>
    </p:spTree>
    <p:extLst>
      <p:ext uri="{BB962C8B-B14F-4D97-AF65-F5344CB8AC3E}">
        <p14:creationId xmlns:p14="http://schemas.microsoft.com/office/powerpoint/2010/main" val="13201565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1143000" y="762000"/>
            <a:ext cx="7086600" cy="55626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FF0000"/>
                </a:solidFill>
                <a:latin typeface="Arial Rounded MT Bold" panose="020F0704030504030204" pitchFamily="34" charset="0"/>
              </a:rPr>
              <a:t>This marks the end of the project; we have successfully trained our model to predict the income of a person, with an accuracy of ~87</a:t>
            </a:r>
            <a:r>
              <a:rPr lang="en-US" sz="2000" b="1" dirty="0" smtClean="0">
                <a:solidFill>
                  <a:srgbClr val="FF0000"/>
                </a:solidFill>
                <a:latin typeface="Arial Rounded MT Bold" panose="020F0704030504030204" pitchFamily="34" charset="0"/>
              </a:rPr>
              <a:t>%.</a:t>
            </a:r>
          </a:p>
          <a:p>
            <a:endParaRPr lang="en-US" sz="2000" b="1" dirty="0">
              <a:solidFill>
                <a:srgbClr val="FF0000"/>
              </a:solidFill>
              <a:latin typeface="Arial Rounded MT Bold" panose="020F0704030504030204" pitchFamily="34" charset="0"/>
            </a:endParaRPr>
          </a:p>
          <a:p>
            <a:r>
              <a:rPr lang="en-US" sz="2000" b="1" dirty="0">
                <a:solidFill>
                  <a:srgbClr val="FF0000"/>
                </a:solidFill>
                <a:latin typeface="Arial Rounded MT Bold" panose="020F0704030504030204" pitchFamily="34" charset="0"/>
              </a:rPr>
              <a:t>We moved step by step, analyzing, cleaning and modeling the data, and applied various machine learning models to achieve the desired predictions. We also tuned the model to improve the accuracy, and were able to achieve a model with quite a good accuracy.</a:t>
            </a:r>
          </a:p>
        </p:txBody>
      </p:sp>
    </p:spTree>
    <p:extLst>
      <p:ext uri="{BB962C8B-B14F-4D97-AF65-F5344CB8AC3E}">
        <p14:creationId xmlns:p14="http://schemas.microsoft.com/office/powerpoint/2010/main" val="114111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676400" y="2768263"/>
            <a:ext cx="5943600" cy="1015663"/>
          </a:xfrm>
          <a:prstGeom prst="rect">
            <a:avLst/>
          </a:prstGeom>
          <a:noFill/>
        </p:spPr>
        <p:txBody>
          <a:bodyPr wrap="square" rtlCol="0">
            <a:spAutoFit/>
          </a:bodyPr>
          <a:lstStyle/>
          <a:p>
            <a:pPr algn="ctr"/>
            <a:r>
              <a:rPr lang="en-US" sz="6000" b="1" dirty="0" smtClean="0">
                <a:solidFill>
                  <a:srgbClr val="CCFF33"/>
                </a:solidFill>
              </a:rPr>
              <a:t>Thank You</a:t>
            </a:r>
            <a:endParaRPr lang="en-US" sz="6000" b="1" dirty="0">
              <a:solidFill>
                <a:srgbClr val="CCFF33"/>
              </a:solidFill>
            </a:endParaRPr>
          </a:p>
        </p:txBody>
      </p:sp>
    </p:spTree>
    <p:extLst>
      <p:ext uri="{BB962C8B-B14F-4D97-AF65-F5344CB8AC3E}">
        <p14:creationId xmlns:p14="http://schemas.microsoft.com/office/powerpoint/2010/main" val="284541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First few rows of the dataset</a:t>
            </a:r>
            <a:endParaRPr lang="en-US" dirty="0">
              <a:solidFill>
                <a:schemeClr val="accent2"/>
              </a:solidFill>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35394"/>
            <a:ext cx="8229600" cy="3104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0537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193" y="597976"/>
            <a:ext cx="5648325"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3657600" y="3962400"/>
            <a:ext cx="2590800" cy="1295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400800" y="1681162"/>
            <a:ext cx="2199468" cy="3124200"/>
          </a:xfrm>
          <a:prstGeom prst="roundRect">
            <a:avLst/>
          </a:prstGeom>
          <a:solidFill>
            <a:srgbClr val="98D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2060"/>
                </a:solidFill>
                <a:latin typeface="Arial Rounded MT Bold" panose="020F0704030504030204" pitchFamily="34" charset="0"/>
              </a:rPr>
              <a:t>There is only 2 non-null values in the column "Unnamed: 15". So we will drop it.</a:t>
            </a:r>
            <a:endParaRPr lang="en-US" sz="2000"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249638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1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9004</TotalTime>
  <Words>1518</Words>
  <Application>Microsoft Office PowerPoint</Application>
  <PresentationFormat>On-screen Show (4:3)</PresentationFormat>
  <Paragraphs>146</Paragraphs>
  <Slides>76</Slides>
  <Notes>0</Notes>
  <HiddenSlides>0</HiddenSlides>
  <MMClips>0</MMClips>
  <ScaleCrop>false</ScaleCrop>
  <HeadingPairs>
    <vt:vector size="4" baseType="variant">
      <vt:variant>
        <vt:lpstr>Theme</vt:lpstr>
      </vt:variant>
      <vt:variant>
        <vt:i4>2</vt:i4>
      </vt:variant>
      <vt:variant>
        <vt:lpstr>Slide Titles</vt:lpstr>
      </vt:variant>
      <vt:variant>
        <vt:i4>76</vt:i4>
      </vt:variant>
    </vt:vector>
  </HeadingPairs>
  <TitlesOfParts>
    <vt:vector size="78" baseType="lpstr">
      <vt:lpstr>Module</vt:lpstr>
      <vt:lpstr>1_Module</vt:lpstr>
      <vt:lpstr>Predictive Modeling of Income Levels based on Demographic and Employment Features</vt:lpstr>
      <vt:lpstr>Problem Statement</vt:lpstr>
      <vt:lpstr>Data Dictionary</vt:lpstr>
      <vt:lpstr>Data Dictionary</vt:lpstr>
      <vt:lpstr>Income Classification</vt:lpstr>
      <vt:lpstr>Importing necessary Libraries</vt:lpstr>
      <vt:lpstr>Importing data</vt:lpstr>
      <vt:lpstr>First few rows of the dataset</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Pre-processing and cleaning</vt:lpstr>
      <vt:lpstr>PowerPoint Presentation</vt:lpstr>
      <vt:lpstr>Combining categories</vt:lpstr>
      <vt:lpstr>PowerPoint Presentation</vt:lpstr>
      <vt:lpstr>PowerPoint Presentation</vt:lpstr>
      <vt:lpstr>Outlier Treatment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of Income Levels based on Demographic and Employment Features</dc:title>
  <dc:creator>Anila Peter</dc:creator>
  <cp:lastModifiedBy>Anila Peter</cp:lastModifiedBy>
  <cp:revision>49</cp:revision>
  <dcterms:created xsi:type="dcterms:W3CDTF">2023-12-29T12:55:57Z</dcterms:created>
  <dcterms:modified xsi:type="dcterms:W3CDTF">2024-01-05T05:40:38Z</dcterms:modified>
</cp:coreProperties>
</file>