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03" autoAdjust="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E8004-DB24-461A-AEC7-DBE4BA8E89A1}"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5A3D4-9137-4889-AEF1-4EEC3EF9B758}" type="slidenum">
              <a:rPr lang="en-IN" smtClean="0"/>
              <a:t>‹#›</a:t>
            </a:fld>
            <a:endParaRPr lang="en-IN"/>
          </a:p>
        </p:txBody>
      </p:sp>
    </p:spTree>
    <p:extLst>
      <p:ext uri="{BB962C8B-B14F-4D97-AF65-F5344CB8AC3E}">
        <p14:creationId xmlns:p14="http://schemas.microsoft.com/office/powerpoint/2010/main" val="159673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convolution networks have tied weights because the weights applied to one input are tied to the value of the weight applied elsewhere. This means that rather than learning a different set of parameters for each location, we use only one set.</a:t>
            </a:r>
            <a:endParaRPr lang="en-IN" dirty="0"/>
          </a:p>
        </p:txBody>
      </p:sp>
      <p:sp>
        <p:nvSpPr>
          <p:cNvPr id="4" name="Slide Number Placeholder 3"/>
          <p:cNvSpPr>
            <a:spLocks noGrp="1"/>
          </p:cNvSpPr>
          <p:nvPr>
            <p:ph type="sldNum" sz="quarter" idx="5"/>
          </p:nvPr>
        </p:nvSpPr>
        <p:spPr/>
        <p:txBody>
          <a:bodyPr/>
          <a:lstStyle/>
          <a:p>
            <a:fld id="{F465A3D4-9137-4889-AEF1-4EEC3EF9B758}" type="slidenum">
              <a:rPr lang="en-IN" smtClean="0"/>
              <a:t>5</a:t>
            </a:fld>
            <a:endParaRPr lang="en-IN"/>
          </a:p>
        </p:txBody>
      </p:sp>
    </p:spTree>
    <p:extLst>
      <p:ext uri="{BB962C8B-B14F-4D97-AF65-F5344CB8AC3E}">
        <p14:creationId xmlns:p14="http://schemas.microsoft.com/office/powerpoint/2010/main" val="120323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58D-C796-276A-7929-DF9DA1A93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0131C-EEBD-FE53-5210-211340EAE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14053B-A5BD-7710-7621-E382F6F5F673}"/>
              </a:ext>
            </a:extLst>
          </p:cNvPr>
          <p:cNvSpPr>
            <a:spLocks noGrp="1"/>
          </p:cNvSpPr>
          <p:nvPr>
            <p:ph type="dt" sz="half" idx="10"/>
          </p:nvPr>
        </p:nvSpPr>
        <p:spPr/>
        <p:txBody>
          <a:bodyPr/>
          <a:lstStyle/>
          <a:p>
            <a:fld id="{E555D045-2BA9-4F8E-8531-6139856B6694}" type="datetime1">
              <a:rPr lang="en-IN" smtClean="0"/>
              <a:t>12-09-2024</a:t>
            </a:fld>
            <a:endParaRPr lang="en-IN"/>
          </a:p>
        </p:txBody>
      </p:sp>
      <p:sp>
        <p:nvSpPr>
          <p:cNvPr id="5" name="Footer Placeholder 4">
            <a:extLst>
              <a:ext uri="{FF2B5EF4-FFF2-40B4-BE49-F238E27FC236}">
                <a16:creationId xmlns:a16="http://schemas.microsoft.com/office/drawing/2014/main" id="{7D3EB68F-D75B-AAF6-F804-4169D8FF7514}"/>
              </a:ext>
            </a:extLst>
          </p:cNvPr>
          <p:cNvSpPr>
            <a:spLocks noGrp="1"/>
          </p:cNvSpPr>
          <p:nvPr>
            <p:ph type="ftr" sz="quarter" idx="11"/>
          </p:nvPr>
        </p:nvSpPr>
        <p:spPr/>
        <p:txBody>
          <a:body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A6779536-4AA2-36B7-2624-FEE2BE74F8B4}"/>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17542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F67D-B6D1-1BCF-C55B-D4DFEB1BE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91C6A-4AAD-69FD-9314-640DE0386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B0576F-11FA-3BDE-00CB-4BC41781BD15}"/>
              </a:ext>
            </a:extLst>
          </p:cNvPr>
          <p:cNvSpPr>
            <a:spLocks noGrp="1"/>
          </p:cNvSpPr>
          <p:nvPr>
            <p:ph type="dt" sz="half" idx="10"/>
          </p:nvPr>
        </p:nvSpPr>
        <p:spPr/>
        <p:txBody>
          <a:bodyPr/>
          <a:lstStyle/>
          <a:p>
            <a:fld id="{467B8D20-C831-4457-B357-A2CC14D60F03}" type="datetime1">
              <a:rPr lang="en-IN" smtClean="0"/>
              <a:t>12-09-2024</a:t>
            </a:fld>
            <a:endParaRPr lang="en-IN"/>
          </a:p>
        </p:txBody>
      </p:sp>
      <p:sp>
        <p:nvSpPr>
          <p:cNvPr id="5" name="Footer Placeholder 4">
            <a:extLst>
              <a:ext uri="{FF2B5EF4-FFF2-40B4-BE49-F238E27FC236}">
                <a16:creationId xmlns:a16="http://schemas.microsoft.com/office/drawing/2014/main" id="{F00E94BF-FF0C-7191-0B71-52E8F1E4C2EA}"/>
              </a:ext>
            </a:extLst>
          </p:cNvPr>
          <p:cNvSpPr>
            <a:spLocks noGrp="1"/>
          </p:cNvSpPr>
          <p:nvPr>
            <p:ph type="ftr" sz="quarter" idx="11"/>
          </p:nvPr>
        </p:nvSpPr>
        <p:spPr/>
        <p:txBody>
          <a:body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89A1DA59-C753-389D-3508-BC6A6CC2F214}"/>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423278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8D063-0C60-AB27-38B4-1C1BB04DEE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6436B3-3968-4CCE-3038-705850EC5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C08D2-548E-B11F-198E-2A969A289E12}"/>
              </a:ext>
            </a:extLst>
          </p:cNvPr>
          <p:cNvSpPr>
            <a:spLocks noGrp="1"/>
          </p:cNvSpPr>
          <p:nvPr>
            <p:ph type="dt" sz="half" idx="10"/>
          </p:nvPr>
        </p:nvSpPr>
        <p:spPr/>
        <p:txBody>
          <a:bodyPr/>
          <a:lstStyle/>
          <a:p>
            <a:fld id="{5B2FFC85-531C-4187-941D-78F7E480F00B}" type="datetime1">
              <a:rPr lang="en-IN" smtClean="0"/>
              <a:t>12-09-2024</a:t>
            </a:fld>
            <a:endParaRPr lang="en-IN"/>
          </a:p>
        </p:txBody>
      </p:sp>
      <p:sp>
        <p:nvSpPr>
          <p:cNvPr id="5" name="Footer Placeholder 4">
            <a:extLst>
              <a:ext uri="{FF2B5EF4-FFF2-40B4-BE49-F238E27FC236}">
                <a16:creationId xmlns:a16="http://schemas.microsoft.com/office/drawing/2014/main" id="{F368F03F-EA8A-362B-FC5A-FB8AD81E1962}"/>
              </a:ext>
            </a:extLst>
          </p:cNvPr>
          <p:cNvSpPr>
            <a:spLocks noGrp="1"/>
          </p:cNvSpPr>
          <p:nvPr>
            <p:ph type="ftr" sz="quarter" idx="11"/>
          </p:nvPr>
        </p:nvSpPr>
        <p:spPr/>
        <p:txBody>
          <a:body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A2328505-55DA-6F7A-D0FF-1FC260E506D2}"/>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317503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1ADD-5FEB-40A6-5D70-43038BF02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572334-A86B-3780-2540-FC4F071D5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FED6A-6491-F34E-F5A1-6D6E779C4953}"/>
              </a:ext>
            </a:extLst>
          </p:cNvPr>
          <p:cNvSpPr>
            <a:spLocks noGrp="1"/>
          </p:cNvSpPr>
          <p:nvPr>
            <p:ph type="dt" sz="half" idx="10"/>
          </p:nvPr>
        </p:nvSpPr>
        <p:spPr/>
        <p:txBody>
          <a:bodyPr/>
          <a:lstStyle/>
          <a:p>
            <a:fld id="{DEFA81FF-3C30-490C-80CB-9E22F4A51000}" type="datetime1">
              <a:rPr lang="en-IN" smtClean="0"/>
              <a:t>12-09-2024</a:t>
            </a:fld>
            <a:endParaRPr lang="en-IN"/>
          </a:p>
        </p:txBody>
      </p:sp>
      <p:sp>
        <p:nvSpPr>
          <p:cNvPr id="5" name="Footer Placeholder 4">
            <a:extLst>
              <a:ext uri="{FF2B5EF4-FFF2-40B4-BE49-F238E27FC236}">
                <a16:creationId xmlns:a16="http://schemas.microsoft.com/office/drawing/2014/main" id="{BAAD4104-2F2A-FF22-8A14-5AC796F65E77}"/>
              </a:ext>
            </a:extLst>
          </p:cNvPr>
          <p:cNvSpPr>
            <a:spLocks noGrp="1"/>
          </p:cNvSpPr>
          <p:nvPr>
            <p:ph type="ftr" sz="quarter" idx="11"/>
          </p:nvPr>
        </p:nvSpPr>
        <p:spPr/>
        <p:txBody>
          <a:body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D855A35C-CBA9-B210-9B85-EA4C4B8C8FF5}"/>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385385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709D-BCE3-80EE-4571-DD2EEA892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4DBECD-0814-74C8-439F-28DC3F360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E6802-2223-80B2-8B39-4518B641681D}"/>
              </a:ext>
            </a:extLst>
          </p:cNvPr>
          <p:cNvSpPr>
            <a:spLocks noGrp="1"/>
          </p:cNvSpPr>
          <p:nvPr>
            <p:ph type="dt" sz="half" idx="10"/>
          </p:nvPr>
        </p:nvSpPr>
        <p:spPr/>
        <p:txBody>
          <a:bodyPr/>
          <a:lstStyle/>
          <a:p>
            <a:fld id="{F48DD720-2675-4A21-ADDC-96C6F3ACA046}" type="datetime1">
              <a:rPr lang="en-IN" smtClean="0"/>
              <a:t>12-09-2024</a:t>
            </a:fld>
            <a:endParaRPr lang="en-IN"/>
          </a:p>
        </p:txBody>
      </p:sp>
      <p:sp>
        <p:nvSpPr>
          <p:cNvPr id="5" name="Footer Placeholder 4">
            <a:extLst>
              <a:ext uri="{FF2B5EF4-FFF2-40B4-BE49-F238E27FC236}">
                <a16:creationId xmlns:a16="http://schemas.microsoft.com/office/drawing/2014/main" id="{13985C45-91BE-87F6-61BB-3AD99E2423F6}"/>
              </a:ext>
            </a:extLst>
          </p:cNvPr>
          <p:cNvSpPr>
            <a:spLocks noGrp="1"/>
          </p:cNvSpPr>
          <p:nvPr>
            <p:ph type="ftr" sz="quarter" idx="11"/>
          </p:nvPr>
        </p:nvSpPr>
        <p:spPr/>
        <p:txBody>
          <a:body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1310ABAA-5DE9-F77B-F15A-FC28EBFC68C3}"/>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210763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8FDB-E15B-A749-CB4D-08CE13659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19E8F9-8A2E-A431-F7B2-99D1022E7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4B1F8D-18E2-5DEA-1046-CE6B14837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940098-AA68-B23C-12F9-4FDDC8DB04AE}"/>
              </a:ext>
            </a:extLst>
          </p:cNvPr>
          <p:cNvSpPr>
            <a:spLocks noGrp="1"/>
          </p:cNvSpPr>
          <p:nvPr>
            <p:ph type="dt" sz="half" idx="10"/>
          </p:nvPr>
        </p:nvSpPr>
        <p:spPr/>
        <p:txBody>
          <a:bodyPr/>
          <a:lstStyle/>
          <a:p>
            <a:fld id="{F9FED18E-B244-4158-B75F-B7E23756A599}" type="datetime1">
              <a:rPr lang="en-IN" smtClean="0"/>
              <a:t>12-09-2024</a:t>
            </a:fld>
            <a:endParaRPr lang="en-IN"/>
          </a:p>
        </p:txBody>
      </p:sp>
      <p:sp>
        <p:nvSpPr>
          <p:cNvPr id="6" name="Footer Placeholder 5">
            <a:extLst>
              <a:ext uri="{FF2B5EF4-FFF2-40B4-BE49-F238E27FC236}">
                <a16:creationId xmlns:a16="http://schemas.microsoft.com/office/drawing/2014/main" id="{A6227AA4-F9B9-D687-21FC-19B4A2F605E7}"/>
              </a:ext>
            </a:extLst>
          </p:cNvPr>
          <p:cNvSpPr>
            <a:spLocks noGrp="1"/>
          </p:cNvSpPr>
          <p:nvPr>
            <p:ph type="ftr" sz="quarter" idx="11"/>
          </p:nvPr>
        </p:nvSpPr>
        <p:spPr/>
        <p:txBody>
          <a:bodyPr/>
          <a:lstStyle/>
          <a:p>
            <a:r>
              <a:rPr lang="en-US"/>
              <a:t>Dr Anila M   Deep Learning 2024-25</a:t>
            </a:r>
            <a:endParaRPr lang="en-IN"/>
          </a:p>
        </p:txBody>
      </p:sp>
      <p:sp>
        <p:nvSpPr>
          <p:cNvPr id="7" name="Slide Number Placeholder 6">
            <a:extLst>
              <a:ext uri="{FF2B5EF4-FFF2-40B4-BE49-F238E27FC236}">
                <a16:creationId xmlns:a16="http://schemas.microsoft.com/office/drawing/2014/main" id="{535CDCD9-31CA-635C-8DC5-3F8AF9300AA3}"/>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271371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2F94-D813-FFAF-C7DA-E308C198A1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C47CD-8B00-D516-5257-9887E06BD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E4BFE-C630-B827-AA7F-6614918D4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FAFF81-01B8-FB6A-3DC9-AAB611A29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940E8-A209-C941-90E5-A1FE84DED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40E6B-3A06-B104-0331-162DB3BD9160}"/>
              </a:ext>
            </a:extLst>
          </p:cNvPr>
          <p:cNvSpPr>
            <a:spLocks noGrp="1"/>
          </p:cNvSpPr>
          <p:nvPr>
            <p:ph type="dt" sz="half" idx="10"/>
          </p:nvPr>
        </p:nvSpPr>
        <p:spPr/>
        <p:txBody>
          <a:bodyPr/>
          <a:lstStyle/>
          <a:p>
            <a:fld id="{3E6D3A73-D655-4194-B1C5-44B0C22CBE28}" type="datetime1">
              <a:rPr lang="en-IN" smtClean="0"/>
              <a:t>12-09-2024</a:t>
            </a:fld>
            <a:endParaRPr lang="en-IN"/>
          </a:p>
        </p:txBody>
      </p:sp>
      <p:sp>
        <p:nvSpPr>
          <p:cNvPr id="8" name="Footer Placeholder 7">
            <a:extLst>
              <a:ext uri="{FF2B5EF4-FFF2-40B4-BE49-F238E27FC236}">
                <a16:creationId xmlns:a16="http://schemas.microsoft.com/office/drawing/2014/main" id="{F4B20280-812A-CF11-679F-4565C189EC8C}"/>
              </a:ext>
            </a:extLst>
          </p:cNvPr>
          <p:cNvSpPr>
            <a:spLocks noGrp="1"/>
          </p:cNvSpPr>
          <p:nvPr>
            <p:ph type="ftr" sz="quarter" idx="11"/>
          </p:nvPr>
        </p:nvSpPr>
        <p:spPr/>
        <p:txBody>
          <a:bodyPr/>
          <a:lstStyle/>
          <a:p>
            <a:r>
              <a:rPr lang="en-US"/>
              <a:t>Dr Anila M   Deep Learning 2024-25</a:t>
            </a:r>
            <a:endParaRPr lang="en-IN"/>
          </a:p>
        </p:txBody>
      </p:sp>
      <p:sp>
        <p:nvSpPr>
          <p:cNvPr id="9" name="Slide Number Placeholder 8">
            <a:extLst>
              <a:ext uri="{FF2B5EF4-FFF2-40B4-BE49-F238E27FC236}">
                <a16:creationId xmlns:a16="http://schemas.microsoft.com/office/drawing/2014/main" id="{5DDE6CF2-CDBB-5D5F-25CE-87612A0D283D}"/>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255066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502B-E3DE-4A29-FE98-1B3BDF8771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584303-2DB0-03BA-CA42-89EA1EDE7AD9}"/>
              </a:ext>
            </a:extLst>
          </p:cNvPr>
          <p:cNvSpPr>
            <a:spLocks noGrp="1"/>
          </p:cNvSpPr>
          <p:nvPr>
            <p:ph type="dt" sz="half" idx="10"/>
          </p:nvPr>
        </p:nvSpPr>
        <p:spPr/>
        <p:txBody>
          <a:bodyPr/>
          <a:lstStyle/>
          <a:p>
            <a:fld id="{66291C14-3001-4BD4-A7CA-8B52C8E0F6FF}" type="datetime1">
              <a:rPr lang="en-IN" smtClean="0"/>
              <a:t>12-09-2024</a:t>
            </a:fld>
            <a:endParaRPr lang="en-IN"/>
          </a:p>
        </p:txBody>
      </p:sp>
      <p:sp>
        <p:nvSpPr>
          <p:cNvPr id="4" name="Footer Placeholder 3">
            <a:extLst>
              <a:ext uri="{FF2B5EF4-FFF2-40B4-BE49-F238E27FC236}">
                <a16:creationId xmlns:a16="http://schemas.microsoft.com/office/drawing/2014/main" id="{3A4C0170-B488-AF87-5B1C-23B82BE1931C}"/>
              </a:ext>
            </a:extLst>
          </p:cNvPr>
          <p:cNvSpPr>
            <a:spLocks noGrp="1"/>
          </p:cNvSpPr>
          <p:nvPr>
            <p:ph type="ftr" sz="quarter" idx="11"/>
          </p:nvPr>
        </p:nvSpPr>
        <p:spPr/>
        <p:txBody>
          <a:bodyPr/>
          <a:lstStyle/>
          <a:p>
            <a:r>
              <a:rPr lang="en-US"/>
              <a:t>Dr Anila M   Deep Learning 2024-25</a:t>
            </a:r>
            <a:endParaRPr lang="en-IN"/>
          </a:p>
        </p:txBody>
      </p:sp>
      <p:sp>
        <p:nvSpPr>
          <p:cNvPr id="5" name="Slide Number Placeholder 4">
            <a:extLst>
              <a:ext uri="{FF2B5EF4-FFF2-40B4-BE49-F238E27FC236}">
                <a16:creationId xmlns:a16="http://schemas.microsoft.com/office/drawing/2014/main" id="{6EAC7470-9005-CB55-385F-5A34D48C7104}"/>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274295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881B2-5377-45CC-89EE-BC6B23155400}"/>
              </a:ext>
            </a:extLst>
          </p:cNvPr>
          <p:cNvSpPr>
            <a:spLocks noGrp="1"/>
          </p:cNvSpPr>
          <p:nvPr>
            <p:ph type="dt" sz="half" idx="10"/>
          </p:nvPr>
        </p:nvSpPr>
        <p:spPr/>
        <p:txBody>
          <a:bodyPr/>
          <a:lstStyle/>
          <a:p>
            <a:fld id="{038E0A6A-5563-4600-BC72-0F7460F29ADD}" type="datetime1">
              <a:rPr lang="en-IN" smtClean="0"/>
              <a:t>12-09-2024</a:t>
            </a:fld>
            <a:endParaRPr lang="en-IN"/>
          </a:p>
        </p:txBody>
      </p:sp>
      <p:sp>
        <p:nvSpPr>
          <p:cNvPr id="3" name="Footer Placeholder 2">
            <a:extLst>
              <a:ext uri="{FF2B5EF4-FFF2-40B4-BE49-F238E27FC236}">
                <a16:creationId xmlns:a16="http://schemas.microsoft.com/office/drawing/2014/main" id="{0452E971-52C4-D526-380C-9CFD6C83EE0A}"/>
              </a:ext>
            </a:extLst>
          </p:cNvPr>
          <p:cNvSpPr>
            <a:spLocks noGrp="1"/>
          </p:cNvSpPr>
          <p:nvPr>
            <p:ph type="ftr" sz="quarter" idx="11"/>
          </p:nvPr>
        </p:nvSpPr>
        <p:spPr/>
        <p:txBody>
          <a:bodyPr/>
          <a:lstStyle/>
          <a:p>
            <a:r>
              <a:rPr lang="en-US"/>
              <a:t>Dr Anila M   Deep Learning 2024-25</a:t>
            </a:r>
            <a:endParaRPr lang="en-IN"/>
          </a:p>
        </p:txBody>
      </p:sp>
      <p:sp>
        <p:nvSpPr>
          <p:cNvPr id="4" name="Slide Number Placeholder 3">
            <a:extLst>
              <a:ext uri="{FF2B5EF4-FFF2-40B4-BE49-F238E27FC236}">
                <a16:creationId xmlns:a16="http://schemas.microsoft.com/office/drawing/2014/main" id="{4B1D60D9-525E-7D77-BAA3-772CC3EF18AF}"/>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39137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BC68-6322-273F-0DE1-8AC00538D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38AAB2-F5F3-4AB6-F2DF-82622D5D9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61E271-32FF-41BA-AEF3-F9FA21DCC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2E806-5E87-0CCB-99C0-9FD8C33564BA}"/>
              </a:ext>
            </a:extLst>
          </p:cNvPr>
          <p:cNvSpPr>
            <a:spLocks noGrp="1"/>
          </p:cNvSpPr>
          <p:nvPr>
            <p:ph type="dt" sz="half" idx="10"/>
          </p:nvPr>
        </p:nvSpPr>
        <p:spPr/>
        <p:txBody>
          <a:bodyPr/>
          <a:lstStyle/>
          <a:p>
            <a:fld id="{1D3092F2-EF63-445D-8903-D3BA5C969C54}" type="datetime1">
              <a:rPr lang="en-IN" smtClean="0"/>
              <a:t>12-09-2024</a:t>
            </a:fld>
            <a:endParaRPr lang="en-IN"/>
          </a:p>
        </p:txBody>
      </p:sp>
      <p:sp>
        <p:nvSpPr>
          <p:cNvPr id="6" name="Footer Placeholder 5">
            <a:extLst>
              <a:ext uri="{FF2B5EF4-FFF2-40B4-BE49-F238E27FC236}">
                <a16:creationId xmlns:a16="http://schemas.microsoft.com/office/drawing/2014/main" id="{CC96E693-6DD0-D311-C879-945D2A366FBB}"/>
              </a:ext>
            </a:extLst>
          </p:cNvPr>
          <p:cNvSpPr>
            <a:spLocks noGrp="1"/>
          </p:cNvSpPr>
          <p:nvPr>
            <p:ph type="ftr" sz="quarter" idx="11"/>
          </p:nvPr>
        </p:nvSpPr>
        <p:spPr/>
        <p:txBody>
          <a:bodyPr/>
          <a:lstStyle/>
          <a:p>
            <a:r>
              <a:rPr lang="en-US"/>
              <a:t>Dr Anila M   Deep Learning 2024-25</a:t>
            </a:r>
            <a:endParaRPr lang="en-IN"/>
          </a:p>
        </p:txBody>
      </p:sp>
      <p:sp>
        <p:nvSpPr>
          <p:cNvPr id="7" name="Slide Number Placeholder 6">
            <a:extLst>
              <a:ext uri="{FF2B5EF4-FFF2-40B4-BE49-F238E27FC236}">
                <a16:creationId xmlns:a16="http://schemas.microsoft.com/office/drawing/2014/main" id="{62CDC73F-517F-5203-E6D5-428A8D74A0AC}"/>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256240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0D93-4C48-54AE-66AA-2189DCEE7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DFB024-6408-43D4-F05E-DC9729BD0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5B711E-A92C-8AAC-B126-8EDD1656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AF2AB-39CB-9CE6-B8D8-DE3E6E0BE416}"/>
              </a:ext>
            </a:extLst>
          </p:cNvPr>
          <p:cNvSpPr>
            <a:spLocks noGrp="1"/>
          </p:cNvSpPr>
          <p:nvPr>
            <p:ph type="dt" sz="half" idx="10"/>
          </p:nvPr>
        </p:nvSpPr>
        <p:spPr/>
        <p:txBody>
          <a:bodyPr/>
          <a:lstStyle/>
          <a:p>
            <a:fld id="{E69E87E6-311C-4346-97F8-0DAAD94A0B7D}" type="datetime1">
              <a:rPr lang="en-IN" smtClean="0"/>
              <a:t>12-09-2024</a:t>
            </a:fld>
            <a:endParaRPr lang="en-IN"/>
          </a:p>
        </p:txBody>
      </p:sp>
      <p:sp>
        <p:nvSpPr>
          <p:cNvPr id="6" name="Footer Placeholder 5">
            <a:extLst>
              <a:ext uri="{FF2B5EF4-FFF2-40B4-BE49-F238E27FC236}">
                <a16:creationId xmlns:a16="http://schemas.microsoft.com/office/drawing/2014/main" id="{E913F3C3-754A-FF58-BAEE-B3A39B5EB6D3}"/>
              </a:ext>
            </a:extLst>
          </p:cNvPr>
          <p:cNvSpPr>
            <a:spLocks noGrp="1"/>
          </p:cNvSpPr>
          <p:nvPr>
            <p:ph type="ftr" sz="quarter" idx="11"/>
          </p:nvPr>
        </p:nvSpPr>
        <p:spPr/>
        <p:txBody>
          <a:bodyPr/>
          <a:lstStyle/>
          <a:p>
            <a:r>
              <a:rPr lang="en-US"/>
              <a:t>Dr Anila M   Deep Learning 2024-25</a:t>
            </a:r>
            <a:endParaRPr lang="en-IN"/>
          </a:p>
        </p:txBody>
      </p:sp>
      <p:sp>
        <p:nvSpPr>
          <p:cNvPr id="7" name="Slide Number Placeholder 6">
            <a:extLst>
              <a:ext uri="{FF2B5EF4-FFF2-40B4-BE49-F238E27FC236}">
                <a16:creationId xmlns:a16="http://schemas.microsoft.com/office/drawing/2014/main" id="{C4DFC47F-C51C-A979-B956-F667FBD1C4BA}"/>
              </a:ext>
            </a:extLst>
          </p:cNvPr>
          <p:cNvSpPr>
            <a:spLocks noGrp="1"/>
          </p:cNvSpPr>
          <p:nvPr>
            <p:ph type="sldNum" sz="quarter" idx="12"/>
          </p:nvPr>
        </p:nvSpPr>
        <p:spPr/>
        <p:txBody>
          <a:bodyPr/>
          <a:lstStyle/>
          <a:p>
            <a:fld id="{D09D2BD7-BF49-4154-8B0C-6A5540D0D0DD}" type="slidenum">
              <a:rPr lang="en-IN" smtClean="0"/>
              <a:t>‹#›</a:t>
            </a:fld>
            <a:endParaRPr lang="en-IN"/>
          </a:p>
        </p:txBody>
      </p:sp>
    </p:spTree>
    <p:extLst>
      <p:ext uri="{BB962C8B-B14F-4D97-AF65-F5344CB8AC3E}">
        <p14:creationId xmlns:p14="http://schemas.microsoft.com/office/powerpoint/2010/main" val="343468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55177-5467-3B8E-1AD2-F5A3F1FC7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37058-89C6-9889-B386-C66337706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39118-5648-51EA-877B-D073AC17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2548B-EC64-44F7-AEDC-6FD46FFB4D8B}" type="datetime1">
              <a:rPr lang="en-IN" smtClean="0"/>
              <a:t>12-09-2024</a:t>
            </a:fld>
            <a:endParaRPr lang="en-IN"/>
          </a:p>
        </p:txBody>
      </p:sp>
      <p:sp>
        <p:nvSpPr>
          <p:cNvPr id="5" name="Footer Placeholder 4">
            <a:extLst>
              <a:ext uri="{FF2B5EF4-FFF2-40B4-BE49-F238E27FC236}">
                <a16:creationId xmlns:a16="http://schemas.microsoft.com/office/drawing/2014/main" id="{2C16D7BD-67D8-3554-FD3F-DF109F056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Anila M   Deep Learning 2024-25</a:t>
            </a:r>
            <a:endParaRPr lang="en-IN"/>
          </a:p>
        </p:txBody>
      </p:sp>
      <p:sp>
        <p:nvSpPr>
          <p:cNvPr id="6" name="Slide Number Placeholder 5">
            <a:extLst>
              <a:ext uri="{FF2B5EF4-FFF2-40B4-BE49-F238E27FC236}">
                <a16:creationId xmlns:a16="http://schemas.microsoft.com/office/drawing/2014/main" id="{A10CA769-47F2-705D-9F2C-1BC7A7B3D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2BD7-BF49-4154-8B0C-6A5540D0D0DD}" type="slidenum">
              <a:rPr lang="en-IN" smtClean="0"/>
              <a:t>‹#›</a:t>
            </a:fld>
            <a:endParaRPr lang="en-IN"/>
          </a:p>
        </p:txBody>
      </p:sp>
    </p:spTree>
    <p:extLst>
      <p:ext uri="{BB962C8B-B14F-4D97-AF65-F5344CB8AC3E}">
        <p14:creationId xmlns:p14="http://schemas.microsoft.com/office/powerpoint/2010/main" val="230608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epchecks.com/glossary/precision-in-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E720-3A72-E51F-175E-FE3E4352B995}"/>
              </a:ext>
            </a:extLst>
          </p:cNvPr>
          <p:cNvSpPr>
            <a:spLocks noGrp="1"/>
          </p:cNvSpPr>
          <p:nvPr>
            <p:ph type="ctrTitle"/>
          </p:nvPr>
        </p:nvSpPr>
        <p:spPr>
          <a:xfrm>
            <a:off x="1459992" y="3968750"/>
            <a:ext cx="9144000" cy="2387600"/>
          </a:xfrm>
        </p:spPr>
        <p:txBody>
          <a:bodyPr>
            <a:normAutofit fontScale="90000"/>
          </a:bodyPr>
          <a:lstStyle/>
          <a:p>
            <a:pPr algn="l"/>
            <a:r>
              <a:rPr lang="en-IN" dirty="0"/>
              <a:t>1. Parameter Sharing and tying</a:t>
            </a:r>
            <a:br>
              <a:rPr lang="en-IN" dirty="0"/>
            </a:br>
            <a:r>
              <a:rPr lang="en-IN" dirty="0"/>
              <a:t>2. Noise Inject at training</a:t>
            </a:r>
            <a:br>
              <a:rPr lang="en-IN" dirty="0"/>
            </a:br>
            <a:r>
              <a:rPr lang="en-IN" dirty="0"/>
              <a:t>3. Dropout</a:t>
            </a:r>
            <a:br>
              <a:rPr lang="en-IN" dirty="0"/>
            </a:br>
            <a:r>
              <a:rPr lang="en-IN" dirty="0"/>
              <a:t>4.Batch Normalization</a:t>
            </a:r>
            <a:br>
              <a:rPr lang="en-IN" dirty="0"/>
            </a:br>
            <a:r>
              <a:rPr lang="en-IN" dirty="0"/>
              <a:t>5. Better Activation functions</a:t>
            </a:r>
            <a:br>
              <a:rPr lang="en-IN" dirty="0"/>
            </a:br>
            <a:endParaRPr lang="en-IN" dirty="0"/>
          </a:p>
        </p:txBody>
      </p:sp>
      <p:sp>
        <p:nvSpPr>
          <p:cNvPr id="3" name="Subtitle 2">
            <a:extLst>
              <a:ext uri="{FF2B5EF4-FFF2-40B4-BE49-F238E27FC236}">
                <a16:creationId xmlns:a16="http://schemas.microsoft.com/office/drawing/2014/main" id="{108B4B4E-B8CF-236D-1965-7A04915CDC8F}"/>
              </a:ext>
            </a:extLst>
          </p:cNvPr>
          <p:cNvSpPr>
            <a:spLocks noGrp="1"/>
          </p:cNvSpPr>
          <p:nvPr>
            <p:ph type="subTitle" idx="1"/>
          </p:nvPr>
        </p:nvSpPr>
        <p:spPr/>
        <p:txBody>
          <a:bodyPr/>
          <a:lstStyle/>
          <a:p>
            <a:r>
              <a:rPr lang="en-IN" dirty="0"/>
              <a:t> </a:t>
            </a:r>
          </a:p>
        </p:txBody>
      </p:sp>
      <p:sp>
        <p:nvSpPr>
          <p:cNvPr id="4" name="Footer Placeholder 3">
            <a:extLst>
              <a:ext uri="{FF2B5EF4-FFF2-40B4-BE49-F238E27FC236}">
                <a16:creationId xmlns:a16="http://schemas.microsoft.com/office/drawing/2014/main" id="{834824F8-1E0C-BDD4-875B-0A596FFD39D0}"/>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421092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F85E-DCAC-8EE3-B002-31472E1D8AC6}"/>
              </a:ext>
            </a:extLst>
          </p:cNvPr>
          <p:cNvSpPr>
            <a:spLocks noGrp="1"/>
          </p:cNvSpPr>
          <p:nvPr>
            <p:ph type="title"/>
          </p:nvPr>
        </p:nvSpPr>
        <p:spPr/>
        <p:txBody>
          <a:bodyPr/>
          <a:lstStyle/>
          <a:p>
            <a:r>
              <a:rPr lang="en-IN" dirty="0"/>
              <a:t>Noise injection</a:t>
            </a:r>
          </a:p>
        </p:txBody>
      </p:sp>
      <p:sp>
        <p:nvSpPr>
          <p:cNvPr id="3" name="Content Placeholder 2">
            <a:extLst>
              <a:ext uri="{FF2B5EF4-FFF2-40B4-BE49-F238E27FC236}">
                <a16:creationId xmlns:a16="http://schemas.microsoft.com/office/drawing/2014/main" id="{D5011484-C2C3-392B-CF9A-9EDC9A032F35}"/>
              </a:ext>
            </a:extLst>
          </p:cNvPr>
          <p:cNvSpPr>
            <a:spLocks noGrp="1"/>
          </p:cNvSpPr>
          <p:nvPr>
            <p:ph idx="1"/>
          </p:nvPr>
        </p:nvSpPr>
        <p:spPr/>
        <p:txBody>
          <a:bodyPr/>
          <a:lstStyle/>
          <a:p>
            <a:r>
              <a:rPr lang="en-US" b="0" i="0" dirty="0">
                <a:effectLst/>
                <a:latin typeface="Mulish"/>
              </a:rPr>
              <a:t>concept of overfitting is that the model is overtrained on the given input samples. </a:t>
            </a:r>
          </a:p>
          <a:p>
            <a:r>
              <a:rPr lang="en-US" b="0" i="0" dirty="0">
                <a:effectLst/>
                <a:latin typeface="Mulish"/>
              </a:rPr>
              <a:t>leads to around 100% accuracy of the model. </a:t>
            </a:r>
          </a:p>
          <a:p>
            <a:r>
              <a:rPr lang="en-US" b="0" i="0" dirty="0">
                <a:effectLst/>
                <a:latin typeface="Mulish"/>
              </a:rPr>
              <a:t>But this results show less accuracy in the test data. </a:t>
            </a:r>
          </a:p>
          <a:p>
            <a:r>
              <a:rPr lang="en-US" b="0" i="0" dirty="0">
                <a:effectLst/>
                <a:latin typeface="Mulish"/>
              </a:rPr>
              <a:t>In order to reduce this problem, we have methodologies like generalization techniques. Along with them, the new concept of </a:t>
            </a:r>
            <a:r>
              <a:rPr lang="en-US" b="1" i="0" dirty="0">
                <a:effectLst/>
                <a:latin typeface="Mulish"/>
              </a:rPr>
              <a:t>noise injection</a:t>
            </a:r>
            <a:r>
              <a:rPr lang="en-US" b="0" i="0" dirty="0">
                <a:effectLst/>
                <a:latin typeface="Mulish"/>
              </a:rPr>
              <a:t> is added to reduce the problem of overfitting.</a:t>
            </a:r>
            <a:endParaRPr lang="en-IN" dirty="0"/>
          </a:p>
        </p:txBody>
      </p:sp>
      <p:sp>
        <p:nvSpPr>
          <p:cNvPr id="4" name="Footer Placeholder 3">
            <a:extLst>
              <a:ext uri="{FF2B5EF4-FFF2-40B4-BE49-F238E27FC236}">
                <a16:creationId xmlns:a16="http://schemas.microsoft.com/office/drawing/2014/main" id="{CCBA6412-5726-F0E8-330D-E057C5ECE65B}"/>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87859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3434-BBA2-54C3-F1B4-E73F989E1766}"/>
              </a:ext>
            </a:extLst>
          </p:cNvPr>
          <p:cNvSpPr>
            <a:spLocks noGrp="1"/>
          </p:cNvSpPr>
          <p:nvPr>
            <p:ph type="title"/>
          </p:nvPr>
        </p:nvSpPr>
        <p:spPr/>
        <p:txBody>
          <a:bodyPr/>
          <a:lstStyle/>
          <a:p>
            <a:r>
              <a:rPr lang="en-IN" dirty="0"/>
              <a:t>Noise injection</a:t>
            </a:r>
          </a:p>
        </p:txBody>
      </p:sp>
      <p:sp>
        <p:nvSpPr>
          <p:cNvPr id="3" name="Content Placeholder 2">
            <a:extLst>
              <a:ext uri="{FF2B5EF4-FFF2-40B4-BE49-F238E27FC236}">
                <a16:creationId xmlns:a16="http://schemas.microsoft.com/office/drawing/2014/main" id="{58CBC699-12E5-FEA6-3354-FA36CA5E879E}"/>
              </a:ext>
            </a:extLst>
          </p:cNvPr>
          <p:cNvSpPr>
            <a:spLocks noGrp="1"/>
          </p:cNvSpPr>
          <p:nvPr>
            <p:ph idx="1"/>
          </p:nvPr>
        </p:nvSpPr>
        <p:spPr/>
        <p:txBody>
          <a:bodyPr/>
          <a:lstStyle/>
          <a:p>
            <a:r>
              <a:rPr lang="en-US" b="0" i="0" dirty="0">
                <a:effectLst/>
                <a:latin typeface="Mulish"/>
              </a:rPr>
              <a:t>to increase the size of the dataset by </a:t>
            </a:r>
            <a:r>
              <a:rPr lang="en-US" b="0" i="0" dirty="0" err="1">
                <a:effectLst/>
                <a:latin typeface="Mulish"/>
              </a:rPr>
              <a:t>upsampling</a:t>
            </a:r>
            <a:r>
              <a:rPr lang="en-US" b="0" i="0" dirty="0">
                <a:effectLst/>
                <a:latin typeface="Mulish"/>
              </a:rPr>
              <a:t> the whole dataset, either collecting the new data or adding some noise or unwanted data. </a:t>
            </a:r>
          </a:p>
          <a:p>
            <a:r>
              <a:rPr lang="en-US" b="0" i="0" dirty="0">
                <a:effectLst/>
                <a:latin typeface="Mulish"/>
              </a:rPr>
              <a:t>The concept of collecting a new data sample and adding it to the dataset is a routine and effort-needed task. </a:t>
            </a:r>
          </a:p>
          <a:p>
            <a:r>
              <a:rPr lang="en-US" b="0" i="0" dirty="0">
                <a:effectLst/>
                <a:latin typeface="Mulish"/>
              </a:rPr>
              <a:t>Thus the concept of noise injection to the dataset is required and developed. The type of noise you are going to add to the dataset is purely based on the actual dataset.</a:t>
            </a:r>
            <a:endParaRPr lang="en-IN" dirty="0"/>
          </a:p>
        </p:txBody>
      </p:sp>
      <p:sp>
        <p:nvSpPr>
          <p:cNvPr id="4" name="Footer Placeholder 3">
            <a:extLst>
              <a:ext uri="{FF2B5EF4-FFF2-40B4-BE49-F238E27FC236}">
                <a16:creationId xmlns:a16="http://schemas.microsoft.com/office/drawing/2014/main" id="{BDC3DFBA-25CA-6DCD-6E80-3807A88DD3A9}"/>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414849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9796-0B69-86CD-DCAD-8E422A067962}"/>
              </a:ext>
            </a:extLst>
          </p:cNvPr>
          <p:cNvSpPr>
            <a:spLocks noGrp="1"/>
          </p:cNvSpPr>
          <p:nvPr>
            <p:ph type="title"/>
          </p:nvPr>
        </p:nvSpPr>
        <p:spPr/>
        <p:txBody>
          <a:bodyPr/>
          <a:lstStyle/>
          <a:p>
            <a:r>
              <a:rPr lang="en-IN" dirty="0"/>
              <a:t>Noise injection at training</a:t>
            </a:r>
          </a:p>
        </p:txBody>
      </p:sp>
      <p:sp>
        <p:nvSpPr>
          <p:cNvPr id="4" name="Footer Placeholder 3">
            <a:extLst>
              <a:ext uri="{FF2B5EF4-FFF2-40B4-BE49-F238E27FC236}">
                <a16:creationId xmlns:a16="http://schemas.microsoft.com/office/drawing/2014/main" id="{2E89B89E-C10D-A7BD-46A4-5FAE9074257C}"/>
              </a:ext>
            </a:extLst>
          </p:cNvPr>
          <p:cNvSpPr>
            <a:spLocks noGrp="1"/>
          </p:cNvSpPr>
          <p:nvPr>
            <p:ph type="ftr" sz="quarter" idx="11"/>
          </p:nvPr>
        </p:nvSpPr>
        <p:spPr/>
        <p:txBody>
          <a:bodyPr/>
          <a:lstStyle/>
          <a:p>
            <a:r>
              <a:rPr lang="en-US"/>
              <a:t>Dr Anila M   Deep Learning 2024-25</a:t>
            </a:r>
            <a:endParaRPr lang="en-IN"/>
          </a:p>
        </p:txBody>
      </p:sp>
      <p:pic>
        <p:nvPicPr>
          <p:cNvPr id="7" name="Content Placeholder 6">
            <a:extLst>
              <a:ext uri="{FF2B5EF4-FFF2-40B4-BE49-F238E27FC236}">
                <a16:creationId xmlns:a16="http://schemas.microsoft.com/office/drawing/2014/main" id="{C450ED27-12F7-6BA3-8CEF-5B025162D6DE}"/>
              </a:ext>
            </a:extLst>
          </p:cNvPr>
          <p:cNvPicPr>
            <a:picLocks noGrp="1" noChangeAspect="1"/>
          </p:cNvPicPr>
          <p:nvPr>
            <p:ph idx="1"/>
          </p:nvPr>
        </p:nvPicPr>
        <p:blipFill>
          <a:blip r:embed="rId2"/>
          <a:stretch>
            <a:fillRect/>
          </a:stretch>
        </p:blipFill>
        <p:spPr bwMode="auto">
          <a:xfrm>
            <a:off x="2350008" y="1353695"/>
            <a:ext cx="6065017" cy="482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47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1381-BE9A-4E10-EC4B-17F6CD51F5D9}"/>
              </a:ext>
            </a:extLst>
          </p:cNvPr>
          <p:cNvSpPr>
            <a:spLocks noGrp="1"/>
          </p:cNvSpPr>
          <p:nvPr>
            <p:ph type="title"/>
          </p:nvPr>
        </p:nvSpPr>
        <p:spPr/>
        <p:txBody>
          <a:bodyPr/>
          <a:lstStyle/>
          <a:p>
            <a:r>
              <a:rPr lang="en-IN" dirty="0"/>
              <a:t>Noise injection</a:t>
            </a:r>
          </a:p>
        </p:txBody>
      </p:sp>
      <p:sp>
        <p:nvSpPr>
          <p:cNvPr id="3" name="Content Placeholder 2">
            <a:extLst>
              <a:ext uri="{FF2B5EF4-FFF2-40B4-BE49-F238E27FC236}">
                <a16:creationId xmlns:a16="http://schemas.microsoft.com/office/drawing/2014/main" id="{BD4F0CA9-0026-82A0-F9CB-1512295363D6}"/>
              </a:ext>
            </a:extLst>
          </p:cNvPr>
          <p:cNvSpPr>
            <a:spLocks noGrp="1"/>
          </p:cNvSpPr>
          <p:nvPr>
            <p:ph idx="1"/>
          </p:nvPr>
        </p:nvSpPr>
        <p:spPr/>
        <p:txBody>
          <a:bodyPr/>
          <a:lstStyle/>
          <a:p>
            <a:r>
              <a:rPr lang="en-US" b="0" i="0" dirty="0">
                <a:effectLst/>
                <a:latin typeface="Mulish"/>
              </a:rPr>
              <a:t>adding noise expands the training dataset size. </a:t>
            </a:r>
          </a:p>
          <a:p>
            <a:r>
              <a:rPr lang="en-US" b="0" i="0" dirty="0">
                <a:effectLst/>
                <a:latin typeface="Mulish"/>
              </a:rPr>
              <a:t>Each time when a training sample is exposed to the model, some random noise is added to the input variables making them different every time it is exposed to the model. </a:t>
            </a:r>
          </a:p>
          <a:p>
            <a:r>
              <a:rPr lang="en-US" b="0" i="0" dirty="0">
                <a:effectLst/>
                <a:latin typeface="Mulish"/>
              </a:rPr>
              <a:t>this way, adding noise to input samples is a simple form of “data augmentation”. Thus the noise addition makes the model not memorize the samples much efficiently, resulting in a smooth mapping function.</a:t>
            </a:r>
            <a:endParaRPr lang="en-IN" dirty="0"/>
          </a:p>
        </p:txBody>
      </p:sp>
      <p:sp>
        <p:nvSpPr>
          <p:cNvPr id="4" name="Footer Placeholder 3">
            <a:extLst>
              <a:ext uri="{FF2B5EF4-FFF2-40B4-BE49-F238E27FC236}">
                <a16:creationId xmlns:a16="http://schemas.microsoft.com/office/drawing/2014/main" id="{C564F64A-B2E7-B3B5-339F-B52B504C9CC8}"/>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12665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0CFA-66B7-ACDF-5E05-F9E96C3B8E82}"/>
              </a:ext>
            </a:extLst>
          </p:cNvPr>
          <p:cNvSpPr>
            <a:spLocks noGrp="1"/>
          </p:cNvSpPr>
          <p:nvPr>
            <p:ph type="title"/>
          </p:nvPr>
        </p:nvSpPr>
        <p:spPr>
          <a:xfrm>
            <a:off x="554736" y="83344"/>
            <a:ext cx="10515600" cy="597693"/>
          </a:xfrm>
        </p:spPr>
        <p:txBody>
          <a:bodyPr>
            <a:normAutofit fontScale="90000"/>
          </a:bodyPr>
          <a:lstStyle/>
          <a:p>
            <a:r>
              <a:rPr lang="en-IN" dirty="0"/>
              <a:t>Dropout</a:t>
            </a:r>
          </a:p>
        </p:txBody>
      </p:sp>
      <p:sp>
        <p:nvSpPr>
          <p:cNvPr id="3" name="Content Placeholder 2">
            <a:extLst>
              <a:ext uri="{FF2B5EF4-FFF2-40B4-BE49-F238E27FC236}">
                <a16:creationId xmlns:a16="http://schemas.microsoft.com/office/drawing/2014/main" id="{BAC83B5A-C861-975C-65E9-0517EA3460C9}"/>
              </a:ext>
            </a:extLst>
          </p:cNvPr>
          <p:cNvSpPr>
            <a:spLocks noGrp="1"/>
          </p:cNvSpPr>
          <p:nvPr>
            <p:ph idx="1"/>
          </p:nvPr>
        </p:nvSpPr>
        <p:spPr>
          <a:xfrm>
            <a:off x="353568" y="819785"/>
            <a:ext cx="6669024" cy="4351338"/>
          </a:xfrm>
        </p:spPr>
        <p:txBody>
          <a:bodyPr>
            <a:normAutofit lnSpcReduction="10000"/>
          </a:bodyPr>
          <a:lstStyle/>
          <a:p>
            <a:r>
              <a:rPr lang="en-US" b="0" i="0" dirty="0">
                <a:solidFill>
                  <a:srgbClr val="383838"/>
                </a:solidFill>
                <a:effectLst/>
                <a:latin typeface="Inter"/>
              </a:rPr>
              <a:t>In machine learning projects, overfitting and underfitting are common issues. </a:t>
            </a:r>
          </a:p>
          <a:p>
            <a:r>
              <a:rPr lang="en-US" b="0" i="0" dirty="0">
                <a:solidFill>
                  <a:srgbClr val="383838"/>
                </a:solidFill>
                <a:effectLst/>
                <a:latin typeface="Inter"/>
              </a:rPr>
              <a:t>Regularization techniques address these problems by adjusting model complexity, such as using dropout or adjusting hyperparameters, ensuring the model fits the data appropriately without memorizing noise</a:t>
            </a:r>
          </a:p>
          <a:p>
            <a:r>
              <a:rPr lang="en-US" b="0" i="0" dirty="0">
                <a:solidFill>
                  <a:srgbClr val="383838"/>
                </a:solidFill>
                <a:effectLst/>
                <a:latin typeface="Inter"/>
              </a:rPr>
              <a:t>Picture depicts, applying a dropout regularization in deep learning on the second hidden layer of a neuron network.</a:t>
            </a:r>
          </a:p>
          <a:p>
            <a:pPr marL="0" indent="0">
              <a:buNone/>
            </a:pPr>
            <a:endParaRPr lang="en-IN" dirty="0"/>
          </a:p>
        </p:txBody>
      </p:sp>
      <p:sp>
        <p:nvSpPr>
          <p:cNvPr id="4" name="Footer Placeholder 3">
            <a:extLst>
              <a:ext uri="{FF2B5EF4-FFF2-40B4-BE49-F238E27FC236}">
                <a16:creationId xmlns:a16="http://schemas.microsoft.com/office/drawing/2014/main" id="{8DF0B886-799A-4D8B-923F-123C42997ACF}"/>
              </a:ext>
            </a:extLst>
          </p:cNvPr>
          <p:cNvSpPr>
            <a:spLocks noGrp="1"/>
          </p:cNvSpPr>
          <p:nvPr>
            <p:ph type="ftr" sz="quarter" idx="11"/>
          </p:nvPr>
        </p:nvSpPr>
        <p:spPr/>
        <p:txBody>
          <a:bodyPr/>
          <a:lstStyle/>
          <a:p>
            <a:r>
              <a:rPr lang="en-US"/>
              <a:t>Dr Anila M   Deep Learning 2024-25</a:t>
            </a:r>
            <a:endParaRPr lang="en-IN"/>
          </a:p>
        </p:txBody>
      </p:sp>
      <p:pic>
        <p:nvPicPr>
          <p:cNvPr id="2050" name="Picture 2" descr="Dropout Regularization ">
            <a:extLst>
              <a:ext uri="{FF2B5EF4-FFF2-40B4-BE49-F238E27FC236}">
                <a16:creationId xmlns:a16="http://schemas.microsoft.com/office/drawing/2014/main" id="{9376BF61-6AC6-C0B7-DD99-C2DF4BBF6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528" y="1197547"/>
            <a:ext cx="5300472"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6941-82FF-5940-1650-F6BF9676C7D4}"/>
              </a:ext>
            </a:extLst>
          </p:cNvPr>
          <p:cNvSpPr>
            <a:spLocks noGrp="1"/>
          </p:cNvSpPr>
          <p:nvPr>
            <p:ph type="title"/>
          </p:nvPr>
        </p:nvSpPr>
        <p:spPr/>
        <p:txBody>
          <a:bodyPr/>
          <a:lstStyle/>
          <a:p>
            <a:r>
              <a:rPr lang="en-IN" dirty="0"/>
              <a:t>Dropout</a:t>
            </a:r>
          </a:p>
        </p:txBody>
      </p:sp>
      <p:sp>
        <p:nvSpPr>
          <p:cNvPr id="3" name="Content Placeholder 2">
            <a:extLst>
              <a:ext uri="{FF2B5EF4-FFF2-40B4-BE49-F238E27FC236}">
                <a16:creationId xmlns:a16="http://schemas.microsoft.com/office/drawing/2014/main" id="{7658C0AD-2196-22E1-E96F-89800B256E3B}"/>
              </a:ext>
            </a:extLst>
          </p:cNvPr>
          <p:cNvSpPr>
            <a:spLocks noGrp="1"/>
          </p:cNvSpPr>
          <p:nvPr>
            <p:ph idx="1"/>
          </p:nvPr>
        </p:nvSpPr>
        <p:spPr/>
        <p:txBody>
          <a:bodyPr>
            <a:normAutofit fontScale="92500" lnSpcReduction="20000"/>
          </a:bodyPr>
          <a:lstStyle/>
          <a:p>
            <a:r>
              <a:rPr lang="en-US" b="0" i="0" dirty="0">
                <a:solidFill>
                  <a:srgbClr val="383838"/>
                </a:solidFill>
                <a:effectLst/>
                <a:latin typeface="Inter"/>
              </a:rPr>
              <a:t>“dropout” refers to the practice of disregarding certain nodes in a layer at random during training. </a:t>
            </a:r>
          </a:p>
          <a:p>
            <a:r>
              <a:rPr lang="en-US" b="0" i="0" dirty="0">
                <a:solidFill>
                  <a:srgbClr val="383838"/>
                </a:solidFill>
                <a:effectLst/>
                <a:latin typeface="Inter"/>
              </a:rPr>
              <a:t>A dropout regularization in deep learning is a regularization approach that prevents overfitting by ensuring that no units are codependent with one another.</a:t>
            </a:r>
          </a:p>
          <a:p>
            <a:r>
              <a:rPr lang="en-US" b="1" i="1" dirty="0">
                <a:solidFill>
                  <a:srgbClr val="383838"/>
                </a:solidFill>
                <a:effectLst/>
                <a:latin typeface="Inter"/>
              </a:rPr>
              <a:t>During training, the network randomly ignores or drops some layer outputs. This changes the layer’s appearance and connectivity compared to the preceding layer. </a:t>
            </a:r>
          </a:p>
          <a:p>
            <a:r>
              <a:rPr lang="en-US" b="0" i="0" dirty="0">
                <a:solidFill>
                  <a:srgbClr val="383838"/>
                </a:solidFill>
                <a:effectLst/>
                <a:latin typeface="Inter"/>
              </a:rPr>
              <a:t>Dropout is implemented per layer in a neural network. It works with the vast majority of layers, including dense, fully connected, convolutional, and recurrent layers such as the long short-term memory network layer.</a:t>
            </a:r>
          </a:p>
          <a:p>
            <a:r>
              <a:rPr lang="en-US" b="0" i="0" dirty="0">
                <a:solidFill>
                  <a:srgbClr val="383838"/>
                </a:solidFill>
                <a:effectLst/>
                <a:latin typeface="Inter"/>
              </a:rPr>
              <a:t>Dropout can occur on any or all of the network’s hidden layers as well as the visible or input layer. It is not used on the output layer.</a:t>
            </a:r>
            <a:endParaRPr lang="en-IN" b="1" i="1" dirty="0"/>
          </a:p>
        </p:txBody>
      </p:sp>
      <p:sp>
        <p:nvSpPr>
          <p:cNvPr id="4" name="Footer Placeholder 3">
            <a:extLst>
              <a:ext uri="{FF2B5EF4-FFF2-40B4-BE49-F238E27FC236}">
                <a16:creationId xmlns:a16="http://schemas.microsoft.com/office/drawing/2014/main" id="{33835752-2EAE-0F81-6478-D5FF23F22E2A}"/>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268944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C2E6-4D8C-26FA-B694-9CEED87660DD}"/>
              </a:ext>
            </a:extLst>
          </p:cNvPr>
          <p:cNvSpPr>
            <a:spLocks noGrp="1"/>
          </p:cNvSpPr>
          <p:nvPr>
            <p:ph type="title"/>
          </p:nvPr>
        </p:nvSpPr>
        <p:spPr/>
        <p:txBody>
          <a:bodyPr/>
          <a:lstStyle/>
          <a:p>
            <a:r>
              <a:rPr lang="en-IN" dirty="0"/>
              <a:t>Dropout implementation</a:t>
            </a:r>
          </a:p>
        </p:txBody>
      </p:sp>
      <p:sp>
        <p:nvSpPr>
          <p:cNvPr id="3" name="Content Placeholder 2">
            <a:extLst>
              <a:ext uri="{FF2B5EF4-FFF2-40B4-BE49-F238E27FC236}">
                <a16:creationId xmlns:a16="http://schemas.microsoft.com/office/drawing/2014/main" id="{5D905F3D-A35D-9D16-6829-DB48E147C20E}"/>
              </a:ext>
            </a:extLst>
          </p:cNvPr>
          <p:cNvSpPr>
            <a:spLocks noGrp="1"/>
          </p:cNvSpPr>
          <p:nvPr>
            <p:ph idx="1"/>
          </p:nvPr>
        </p:nvSpPr>
        <p:spPr/>
        <p:txBody>
          <a:bodyPr/>
          <a:lstStyle/>
          <a:p>
            <a:r>
              <a:rPr lang="en-US" b="0" i="0" dirty="0">
                <a:solidFill>
                  <a:srgbClr val="383838"/>
                </a:solidFill>
                <a:effectLst/>
                <a:latin typeface="Inter"/>
              </a:rPr>
              <a:t>Using the </a:t>
            </a:r>
            <a:r>
              <a:rPr lang="en-US" b="1" i="0" dirty="0">
                <a:solidFill>
                  <a:srgbClr val="383838"/>
                </a:solidFill>
                <a:effectLst/>
                <a:latin typeface="Inter"/>
              </a:rPr>
              <a:t>torch. </a:t>
            </a:r>
            <a:r>
              <a:rPr lang="en-US" b="1" i="0" dirty="0" err="1">
                <a:solidFill>
                  <a:srgbClr val="383838"/>
                </a:solidFill>
                <a:effectLst/>
                <a:latin typeface="Inter"/>
              </a:rPr>
              <a:t>nn</a:t>
            </a:r>
            <a:r>
              <a:rPr lang="en-US" b="0" i="0" dirty="0">
                <a:solidFill>
                  <a:srgbClr val="383838"/>
                </a:solidFill>
                <a:effectLst/>
                <a:latin typeface="Inter"/>
              </a:rPr>
              <a:t>, you can easily add a Dropout in machine learning to your </a:t>
            </a:r>
            <a:r>
              <a:rPr lang="en-US" b="0" i="0" dirty="0" err="1">
                <a:solidFill>
                  <a:srgbClr val="383838"/>
                </a:solidFill>
                <a:effectLst/>
                <a:latin typeface="Inter"/>
              </a:rPr>
              <a:t>PyTorch</a:t>
            </a:r>
            <a:r>
              <a:rPr lang="en-US" b="0" i="0" dirty="0">
                <a:solidFill>
                  <a:srgbClr val="383838"/>
                </a:solidFill>
                <a:effectLst/>
                <a:latin typeface="Inter"/>
              </a:rPr>
              <a:t> models.</a:t>
            </a:r>
          </a:p>
          <a:p>
            <a:r>
              <a:rPr lang="en-IN" b="0" i="0" dirty="0" err="1">
                <a:solidFill>
                  <a:srgbClr val="BB9AF7"/>
                </a:solidFill>
                <a:effectLst/>
                <a:latin typeface="SFMono-Regular"/>
              </a:rPr>
              <a:t>self.dropout</a:t>
            </a:r>
            <a:r>
              <a:rPr lang="en-IN" b="0" i="0" dirty="0">
                <a:solidFill>
                  <a:srgbClr val="9AA5CE"/>
                </a:solidFill>
                <a:effectLst/>
                <a:latin typeface="SFMono-Regular"/>
              </a:rPr>
              <a:t> = </a:t>
            </a:r>
            <a:r>
              <a:rPr lang="en-IN" b="0" i="0" dirty="0" err="1">
                <a:solidFill>
                  <a:srgbClr val="9AA5CE"/>
                </a:solidFill>
                <a:effectLst/>
                <a:latin typeface="SFMono-Regular"/>
              </a:rPr>
              <a:t>nn.Dropout</a:t>
            </a:r>
            <a:r>
              <a:rPr lang="en-IN" b="0" i="0" dirty="0">
                <a:solidFill>
                  <a:srgbClr val="9AA5CE"/>
                </a:solidFill>
                <a:effectLst/>
                <a:latin typeface="SFMono-Regular"/>
              </a:rPr>
              <a:t>(</a:t>
            </a:r>
            <a:r>
              <a:rPr lang="en-IN" b="0" i="0" dirty="0">
                <a:solidFill>
                  <a:srgbClr val="FF9E64"/>
                </a:solidFill>
                <a:effectLst/>
                <a:latin typeface="SFMono-Regular"/>
              </a:rPr>
              <a:t>0.25</a:t>
            </a:r>
            <a:r>
              <a:rPr lang="en-IN" b="0" i="0" dirty="0">
                <a:solidFill>
                  <a:srgbClr val="9AA5CE"/>
                </a:solidFill>
                <a:effectLst/>
                <a:latin typeface="SFMono-Regular"/>
              </a:rPr>
              <a:t>) </a:t>
            </a:r>
            <a:endParaRPr lang="en-IN" dirty="0"/>
          </a:p>
        </p:txBody>
      </p:sp>
      <p:sp>
        <p:nvSpPr>
          <p:cNvPr id="4" name="Footer Placeholder 3">
            <a:extLst>
              <a:ext uri="{FF2B5EF4-FFF2-40B4-BE49-F238E27FC236}">
                <a16:creationId xmlns:a16="http://schemas.microsoft.com/office/drawing/2014/main" id="{F3275A3B-AF73-DF62-472E-89DC72316077}"/>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35443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7B9-A779-AA0A-4553-87629B80D7A2}"/>
              </a:ext>
            </a:extLst>
          </p:cNvPr>
          <p:cNvSpPr>
            <a:spLocks noGrp="1"/>
          </p:cNvSpPr>
          <p:nvPr>
            <p:ph type="title"/>
          </p:nvPr>
        </p:nvSpPr>
        <p:spPr/>
        <p:txBody>
          <a:bodyPr/>
          <a:lstStyle/>
          <a:p>
            <a:r>
              <a:rPr lang="en-IN" dirty="0"/>
              <a:t>Better Activation functions</a:t>
            </a:r>
          </a:p>
        </p:txBody>
      </p:sp>
      <p:sp>
        <p:nvSpPr>
          <p:cNvPr id="3" name="Content Placeholder 2">
            <a:extLst>
              <a:ext uri="{FF2B5EF4-FFF2-40B4-BE49-F238E27FC236}">
                <a16:creationId xmlns:a16="http://schemas.microsoft.com/office/drawing/2014/main" id="{B1671B08-DB7C-118D-679B-66F70CBC64A7}"/>
              </a:ext>
            </a:extLst>
          </p:cNvPr>
          <p:cNvSpPr>
            <a:spLocks noGrp="1"/>
          </p:cNvSpPr>
          <p:nvPr>
            <p:ph idx="1"/>
          </p:nvPr>
        </p:nvSpPr>
        <p:spPr/>
        <p:txBody>
          <a:bodyPr>
            <a:normAutofit/>
          </a:bodyPr>
          <a:lstStyle/>
          <a:p>
            <a:r>
              <a:rPr lang="en-US" b="0" i="0" dirty="0">
                <a:effectLst/>
                <a:latin typeface="-apple-system"/>
              </a:rPr>
              <a:t>They determine the output of a neuron, which then propagates forward to the next layer of neurons. The activation function essentially decides whether a neuron should be "activated" or not based on the input it receives.</a:t>
            </a:r>
          </a:p>
          <a:p>
            <a:pPr>
              <a:buFont typeface="Wingdings" panose="05000000000000000000" pitchFamily="2" charset="2"/>
              <a:buChar char="Ø"/>
            </a:pPr>
            <a:r>
              <a:rPr lang="en-IN" b="1" i="0" dirty="0" err="1">
                <a:effectLst/>
                <a:latin typeface="-apple-system"/>
              </a:rPr>
              <a:t>ReLU</a:t>
            </a:r>
            <a:r>
              <a:rPr lang="en-IN" b="1" i="0" dirty="0">
                <a:effectLst/>
                <a:latin typeface="-apple-system"/>
              </a:rPr>
              <a:t> (Rectified Linear Unit) Activation Function</a:t>
            </a:r>
          </a:p>
          <a:p>
            <a:pPr>
              <a:buFont typeface="Wingdings" panose="05000000000000000000" pitchFamily="2" charset="2"/>
              <a:buChar char="Ø"/>
            </a:pPr>
            <a:r>
              <a:rPr lang="en-IN" b="1" i="0" dirty="0">
                <a:effectLst/>
                <a:latin typeface="-apple-system"/>
              </a:rPr>
              <a:t>Leaky </a:t>
            </a:r>
            <a:r>
              <a:rPr lang="en-IN" b="1" i="0" dirty="0" err="1">
                <a:effectLst/>
                <a:latin typeface="-apple-system"/>
              </a:rPr>
              <a:t>ReLU</a:t>
            </a:r>
            <a:r>
              <a:rPr lang="en-IN" b="1" i="0" dirty="0">
                <a:effectLst/>
                <a:latin typeface="-apple-system"/>
              </a:rPr>
              <a:t> Activation Function</a:t>
            </a:r>
            <a:endParaRPr lang="en-US" b="1" dirty="0">
              <a:latin typeface="-apple-system"/>
            </a:endParaRPr>
          </a:p>
          <a:p>
            <a:pPr>
              <a:buFont typeface="Wingdings" panose="05000000000000000000" pitchFamily="2" charset="2"/>
              <a:buChar char="Ø"/>
            </a:pPr>
            <a:r>
              <a:rPr lang="en-US" b="1" i="0" dirty="0">
                <a:effectLst/>
                <a:latin typeface="-apple-system"/>
              </a:rPr>
              <a:t>ELU (Exponential Linear Unit) Activation Function</a:t>
            </a:r>
          </a:p>
          <a:p>
            <a:pPr>
              <a:buFont typeface="Wingdings" panose="05000000000000000000" pitchFamily="2" charset="2"/>
              <a:buChar char="Ø"/>
            </a:pPr>
            <a:r>
              <a:rPr lang="en-IN" b="1" i="0" dirty="0">
                <a:effectLst/>
                <a:latin typeface="-apple-system"/>
              </a:rPr>
              <a:t>Tanh (Hyperbolic Tangent) Activation Function</a:t>
            </a:r>
            <a:endParaRPr lang="en-US" b="1" dirty="0">
              <a:latin typeface="-apple-system"/>
            </a:endParaRPr>
          </a:p>
          <a:p>
            <a:pPr>
              <a:buFont typeface="Wingdings" panose="05000000000000000000" pitchFamily="2" charset="2"/>
              <a:buChar char="Ø"/>
            </a:pPr>
            <a:r>
              <a:rPr lang="en-IN" b="1" i="0" dirty="0" err="1">
                <a:effectLst/>
                <a:latin typeface="-apple-system"/>
              </a:rPr>
              <a:t>Softmax</a:t>
            </a:r>
            <a:r>
              <a:rPr lang="en-IN" b="1" i="0" dirty="0">
                <a:effectLst/>
                <a:latin typeface="-apple-system"/>
              </a:rPr>
              <a:t> Activation Function</a:t>
            </a:r>
          </a:p>
        </p:txBody>
      </p:sp>
      <p:sp>
        <p:nvSpPr>
          <p:cNvPr id="4" name="Footer Placeholder 3">
            <a:extLst>
              <a:ext uri="{FF2B5EF4-FFF2-40B4-BE49-F238E27FC236}">
                <a16:creationId xmlns:a16="http://schemas.microsoft.com/office/drawing/2014/main" id="{0EF425A0-8963-F212-C701-E0C9FF69E010}"/>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142415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AD8F-EE2E-386F-D0D0-6F748F2DED7F}"/>
              </a:ext>
            </a:extLst>
          </p:cNvPr>
          <p:cNvSpPr>
            <a:spLocks noGrp="1"/>
          </p:cNvSpPr>
          <p:nvPr>
            <p:ph type="title"/>
          </p:nvPr>
        </p:nvSpPr>
        <p:spPr/>
        <p:txBody>
          <a:bodyPr>
            <a:normAutofit fontScale="90000"/>
          </a:bodyPr>
          <a:lstStyle/>
          <a:p>
            <a:r>
              <a:rPr lang="en-IN" b="1" i="0" dirty="0" err="1">
                <a:effectLst/>
                <a:latin typeface="-apple-system"/>
              </a:rPr>
              <a:t>ReLU</a:t>
            </a:r>
            <a:r>
              <a:rPr lang="en-IN" b="1" i="0" dirty="0">
                <a:effectLst/>
                <a:latin typeface="-apple-system"/>
              </a:rPr>
              <a:t> (Rectified Linear Unit) Activation Function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5A8327FB-D599-045B-E04C-476A41076CAF}"/>
              </a:ext>
            </a:extLst>
          </p:cNvPr>
          <p:cNvSpPr>
            <a:spLocks noGrp="1"/>
          </p:cNvSpPr>
          <p:nvPr>
            <p:ph idx="1"/>
          </p:nvPr>
        </p:nvSpPr>
        <p:spPr>
          <a:xfrm>
            <a:off x="563880" y="1482535"/>
            <a:ext cx="6092952" cy="4351338"/>
          </a:xfrm>
        </p:spPr>
        <p:txBody>
          <a:bodyPr>
            <a:normAutofit fontScale="92500" lnSpcReduction="20000"/>
          </a:bodyPr>
          <a:lstStyle/>
          <a:p>
            <a:r>
              <a:rPr lang="en-US" b="0" i="0" dirty="0">
                <a:effectLst/>
                <a:latin typeface="-apple-system"/>
              </a:rPr>
              <a:t>It is a simple function that returns the input if it is positive, and zero otherwise. </a:t>
            </a:r>
            <a:r>
              <a:rPr lang="en-US" b="0" i="0" dirty="0" err="1">
                <a:effectLst/>
                <a:latin typeface="-apple-system"/>
              </a:rPr>
              <a:t>ReLU</a:t>
            </a:r>
            <a:r>
              <a:rPr lang="en-US" b="0" i="0" dirty="0">
                <a:effectLst/>
                <a:latin typeface="-apple-system"/>
              </a:rPr>
              <a:t> is computationally efficient, and it is easy to implement. </a:t>
            </a:r>
          </a:p>
          <a:p>
            <a:r>
              <a:rPr lang="en-US" b="0" i="0" dirty="0">
                <a:effectLst/>
                <a:latin typeface="-apple-system"/>
              </a:rPr>
              <a:t>It has been shown to work well in deep neural networks, particularly for image classification tasks.</a:t>
            </a:r>
          </a:p>
          <a:p>
            <a:r>
              <a:rPr lang="en-US" b="0" i="0" dirty="0">
                <a:effectLst/>
                <a:latin typeface="-apple-system"/>
              </a:rPr>
              <a:t>it can speed up the convergence of stochastic gradient descent (SGD), which is an optimization algorithm used in deep learning. However, </a:t>
            </a:r>
            <a:r>
              <a:rPr lang="en-US" b="0" i="0" dirty="0" err="1">
                <a:effectLst/>
                <a:latin typeface="-apple-system"/>
              </a:rPr>
              <a:t>ReLU</a:t>
            </a:r>
            <a:r>
              <a:rPr lang="en-US" b="0" i="0" dirty="0">
                <a:effectLst/>
                <a:latin typeface="-apple-system"/>
              </a:rPr>
              <a:t> is not suitable for all types of neural networks, such as those with a large number of negative inputs.</a:t>
            </a:r>
            <a:endParaRPr lang="en-IN" dirty="0"/>
          </a:p>
        </p:txBody>
      </p:sp>
      <p:sp>
        <p:nvSpPr>
          <p:cNvPr id="4" name="Footer Placeholder 3">
            <a:extLst>
              <a:ext uri="{FF2B5EF4-FFF2-40B4-BE49-F238E27FC236}">
                <a16:creationId xmlns:a16="http://schemas.microsoft.com/office/drawing/2014/main" id="{9040D7D5-34C0-637F-7192-D9FBF022350A}"/>
              </a:ext>
            </a:extLst>
          </p:cNvPr>
          <p:cNvSpPr>
            <a:spLocks noGrp="1"/>
          </p:cNvSpPr>
          <p:nvPr>
            <p:ph type="ftr" sz="quarter" idx="11"/>
          </p:nvPr>
        </p:nvSpPr>
        <p:spPr/>
        <p:txBody>
          <a:bodyPr/>
          <a:lstStyle/>
          <a:p>
            <a:r>
              <a:rPr lang="en-US"/>
              <a:t>Dr Anila M   Deep Learning 2024-25</a:t>
            </a:r>
            <a:endParaRPr lang="en-IN"/>
          </a:p>
        </p:txBody>
      </p:sp>
      <p:pic>
        <p:nvPicPr>
          <p:cNvPr id="3074" name="Picture 2" descr="No alt text provided for this image">
            <a:extLst>
              <a:ext uri="{FF2B5EF4-FFF2-40B4-BE49-F238E27FC236}">
                <a16:creationId xmlns:a16="http://schemas.microsoft.com/office/drawing/2014/main" id="{0DA98F51-EFFC-0E45-B698-EF9FCDA6F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152" y="1605566"/>
            <a:ext cx="52006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04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32A2-2BEF-C025-CEAD-DE463062E648}"/>
              </a:ext>
            </a:extLst>
          </p:cNvPr>
          <p:cNvSpPr>
            <a:spLocks noGrp="1"/>
          </p:cNvSpPr>
          <p:nvPr>
            <p:ph type="title"/>
          </p:nvPr>
        </p:nvSpPr>
        <p:spPr/>
        <p:txBody>
          <a:bodyPr>
            <a:normAutofit/>
          </a:bodyPr>
          <a:lstStyle/>
          <a:p>
            <a:pPr fontAlgn="auto"/>
            <a:r>
              <a:rPr lang="en-US" b="1" i="0" dirty="0">
                <a:effectLst/>
                <a:latin typeface="-apple-system"/>
              </a:rPr>
              <a:t>Leaky </a:t>
            </a:r>
            <a:r>
              <a:rPr lang="en-US" b="1" i="0" dirty="0" err="1">
                <a:effectLst/>
                <a:latin typeface="-apple-system"/>
              </a:rPr>
              <a:t>ReLU</a:t>
            </a:r>
            <a:r>
              <a:rPr lang="en-US" b="1" i="0" dirty="0">
                <a:effectLst/>
                <a:latin typeface="-apple-system"/>
              </a:rPr>
              <a:t> Activation Function</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F352F334-1C55-140A-86EC-CB2F5044435B}"/>
              </a:ext>
            </a:extLst>
          </p:cNvPr>
          <p:cNvSpPr>
            <a:spLocks noGrp="1"/>
          </p:cNvSpPr>
          <p:nvPr>
            <p:ph idx="1"/>
          </p:nvPr>
        </p:nvSpPr>
        <p:spPr>
          <a:xfrm>
            <a:off x="518160" y="1496441"/>
            <a:ext cx="6458712" cy="4351338"/>
          </a:xfrm>
        </p:spPr>
        <p:txBody>
          <a:bodyPr>
            <a:normAutofit fontScale="92500" lnSpcReduction="20000"/>
          </a:bodyPr>
          <a:lstStyle/>
          <a:p>
            <a:r>
              <a:rPr lang="en-US" b="0" i="0" dirty="0">
                <a:effectLst/>
                <a:latin typeface="-apple-system"/>
              </a:rPr>
              <a:t>an extension of the </a:t>
            </a:r>
            <a:r>
              <a:rPr lang="en-US" b="0" i="0" dirty="0" err="1">
                <a:effectLst/>
                <a:latin typeface="-apple-system"/>
              </a:rPr>
              <a:t>ReLU</a:t>
            </a:r>
            <a:r>
              <a:rPr lang="en-US" b="0" i="0" dirty="0">
                <a:effectLst/>
                <a:latin typeface="-apple-system"/>
              </a:rPr>
              <a:t> activation function. </a:t>
            </a:r>
          </a:p>
          <a:p>
            <a:r>
              <a:rPr lang="en-US" b="0" i="0" dirty="0">
                <a:effectLst/>
                <a:latin typeface="-apple-system"/>
              </a:rPr>
              <a:t>It is similar to </a:t>
            </a:r>
            <a:r>
              <a:rPr lang="en-US" b="0" i="0" dirty="0" err="1">
                <a:effectLst/>
                <a:latin typeface="-apple-system"/>
              </a:rPr>
              <a:t>ReLU</a:t>
            </a:r>
            <a:r>
              <a:rPr lang="en-US" b="0" i="0" dirty="0">
                <a:effectLst/>
                <a:latin typeface="-apple-system"/>
              </a:rPr>
              <a:t>, but instead of returning zero for negative inputs, it returns a small negative value. </a:t>
            </a:r>
          </a:p>
          <a:p>
            <a:r>
              <a:rPr lang="en-US" b="0" i="0" dirty="0">
                <a:effectLst/>
                <a:latin typeface="-apple-system"/>
              </a:rPr>
              <a:t>This helps to avoid the "dying </a:t>
            </a:r>
            <a:r>
              <a:rPr lang="en-US" b="0" i="0" dirty="0" err="1">
                <a:effectLst/>
                <a:latin typeface="-apple-system"/>
              </a:rPr>
              <a:t>ReLU</a:t>
            </a:r>
            <a:r>
              <a:rPr lang="en-US" b="0" i="0" dirty="0">
                <a:effectLst/>
                <a:latin typeface="-apple-system"/>
              </a:rPr>
              <a:t>" problem, where some neurons can become permanently inactive during training.</a:t>
            </a:r>
          </a:p>
          <a:p>
            <a:r>
              <a:rPr lang="en-US" b="0" i="0" dirty="0">
                <a:effectLst/>
                <a:latin typeface="-apple-system"/>
              </a:rPr>
              <a:t>The Leaky </a:t>
            </a:r>
            <a:r>
              <a:rPr lang="en-US" b="0" i="0" dirty="0" err="1">
                <a:effectLst/>
                <a:latin typeface="-apple-system"/>
              </a:rPr>
              <a:t>ReLU</a:t>
            </a:r>
            <a:r>
              <a:rPr lang="en-US" b="0" i="0" dirty="0">
                <a:effectLst/>
                <a:latin typeface="-apple-system"/>
              </a:rPr>
              <a:t> activation function has been shown to perform better than </a:t>
            </a:r>
            <a:r>
              <a:rPr lang="en-US" b="0" i="0" dirty="0" err="1">
                <a:effectLst/>
                <a:latin typeface="-apple-system"/>
              </a:rPr>
              <a:t>ReLU</a:t>
            </a:r>
            <a:r>
              <a:rPr lang="en-US" b="0" i="0" dirty="0">
                <a:effectLst/>
                <a:latin typeface="-apple-system"/>
              </a:rPr>
              <a:t> in some deep neural network architectures. </a:t>
            </a:r>
          </a:p>
          <a:p>
            <a:r>
              <a:rPr lang="en-US" b="0" i="0" dirty="0">
                <a:effectLst/>
                <a:latin typeface="-apple-system"/>
              </a:rPr>
              <a:t>It is particularly useful in networks with a large number of negative inputs. However, it can be slower to compute than </a:t>
            </a:r>
            <a:r>
              <a:rPr lang="en-US" b="0" i="0" dirty="0" err="1">
                <a:effectLst/>
                <a:latin typeface="-apple-system"/>
              </a:rPr>
              <a:t>ReLU</a:t>
            </a:r>
            <a:r>
              <a:rPr lang="en-US" b="0" i="0" dirty="0">
                <a:effectLst/>
                <a:latin typeface="-apple-system"/>
              </a:rPr>
              <a:t>.</a:t>
            </a:r>
            <a:endParaRPr lang="en-IN" dirty="0"/>
          </a:p>
        </p:txBody>
      </p:sp>
      <p:sp>
        <p:nvSpPr>
          <p:cNvPr id="4" name="Footer Placeholder 3">
            <a:extLst>
              <a:ext uri="{FF2B5EF4-FFF2-40B4-BE49-F238E27FC236}">
                <a16:creationId xmlns:a16="http://schemas.microsoft.com/office/drawing/2014/main" id="{9E7B22B5-E1FF-E1B2-DF7B-61FD31688AB1}"/>
              </a:ext>
            </a:extLst>
          </p:cNvPr>
          <p:cNvSpPr>
            <a:spLocks noGrp="1"/>
          </p:cNvSpPr>
          <p:nvPr>
            <p:ph type="ftr" sz="quarter" idx="11"/>
          </p:nvPr>
        </p:nvSpPr>
        <p:spPr/>
        <p:txBody>
          <a:bodyPr/>
          <a:lstStyle/>
          <a:p>
            <a:r>
              <a:rPr lang="en-US"/>
              <a:t>Dr Anila M   Deep Learning 2024-25</a:t>
            </a:r>
            <a:endParaRPr lang="en-IN"/>
          </a:p>
        </p:txBody>
      </p:sp>
      <p:pic>
        <p:nvPicPr>
          <p:cNvPr id="4098" name="Picture 2" descr="No alt text provided for this image">
            <a:extLst>
              <a:ext uri="{FF2B5EF4-FFF2-40B4-BE49-F238E27FC236}">
                <a16:creationId xmlns:a16="http://schemas.microsoft.com/office/drawing/2014/main" id="{994022BE-BC71-35D5-8BAE-FABE6BC95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872" y="1966912"/>
            <a:ext cx="5215128" cy="326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B034-93E8-EF2F-C7C1-FBD6C1465A81}"/>
              </a:ext>
            </a:extLst>
          </p:cNvPr>
          <p:cNvSpPr>
            <a:spLocks noGrp="1"/>
          </p:cNvSpPr>
          <p:nvPr>
            <p:ph type="title"/>
          </p:nvPr>
        </p:nvSpPr>
        <p:spPr/>
        <p:txBody>
          <a:bodyPr/>
          <a:lstStyle/>
          <a:p>
            <a:r>
              <a:rPr lang="en-IN" b="1" i="0" dirty="0">
                <a:solidFill>
                  <a:srgbClr val="242424"/>
                </a:solidFill>
                <a:effectLst/>
                <a:latin typeface="sohne"/>
              </a:rPr>
              <a:t>Sparse Connectivity</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E0CF09FA-5A99-5953-FF11-7A5563C1274F}"/>
              </a:ext>
            </a:extLst>
          </p:cNvPr>
          <p:cNvSpPr>
            <a:spLocks noGrp="1"/>
          </p:cNvSpPr>
          <p:nvPr>
            <p:ph idx="1"/>
          </p:nvPr>
        </p:nvSpPr>
        <p:spPr/>
        <p:txBody>
          <a:bodyPr/>
          <a:lstStyle/>
          <a:p>
            <a:r>
              <a:rPr lang="en-US" b="0" i="0" dirty="0">
                <a:solidFill>
                  <a:srgbClr val="242424"/>
                </a:solidFill>
                <a:effectLst/>
                <a:latin typeface="source-serif-pro"/>
              </a:rPr>
              <a:t>convolution neural networks provide a means for working with inputs of variable size.</a:t>
            </a:r>
          </a:p>
          <a:p>
            <a:r>
              <a:rPr lang="en-US" b="0" i="0" dirty="0">
                <a:solidFill>
                  <a:srgbClr val="242424"/>
                </a:solidFill>
                <a:effectLst/>
                <a:latin typeface="source-serif-pro"/>
              </a:rPr>
              <a:t>The traditional neural networks use matrix multiplication by a matrix of parameters with a separate parameter describing the interaction between each input and output unit. </a:t>
            </a:r>
          </a:p>
          <a:p>
            <a:r>
              <a:rPr lang="en-US" b="0" i="0" dirty="0">
                <a:solidFill>
                  <a:srgbClr val="242424"/>
                </a:solidFill>
                <a:effectLst/>
                <a:latin typeface="source-serif-pro"/>
              </a:rPr>
              <a:t>This means that every input unit is connected to every output unit. Convolution neural networks, however, have </a:t>
            </a:r>
            <a:r>
              <a:rPr lang="en-US" b="1" i="0" dirty="0">
                <a:solidFill>
                  <a:srgbClr val="242424"/>
                </a:solidFill>
                <a:effectLst/>
                <a:latin typeface="source-serif-pro"/>
              </a:rPr>
              <a:t>sparse connections </a:t>
            </a:r>
            <a:r>
              <a:rPr lang="en-US" b="0" i="0" dirty="0">
                <a:solidFill>
                  <a:srgbClr val="242424"/>
                </a:solidFill>
                <a:effectLst/>
                <a:latin typeface="source-serif-pro"/>
              </a:rPr>
              <a:t>(also known as sparse weights).</a:t>
            </a:r>
            <a:endParaRPr lang="en-IN" dirty="0"/>
          </a:p>
        </p:txBody>
      </p:sp>
      <p:sp>
        <p:nvSpPr>
          <p:cNvPr id="4" name="Footer Placeholder 3">
            <a:extLst>
              <a:ext uri="{FF2B5EF4-FFF2-40B4-BE49-F238E27FC236}">
                <a16:creationId xmlns:a16="http://schemas.microsoft.com/office/drawing/2014/main" id="{84B32E79-1C35-91B6-F5EB-1C6D90236BA8}"/>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100959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1980-241A-7A08-23AE-D7038CFBD13C}"/>
              </a:ext>
            </a:extLst>
          </p:cNvPr>
          <p:cNvSpPr>
            <a:spLocks noGrp="1"/>
          </p:cNvSpPr>
          <p:nvPr>
            <p:ph type="title"/>
          </p:nvPr>
        </p:nvSpPr>
        <p:spPr/>
        <p:txBody>
          <a:bodyPr/>
          <a:lstStyle/>
          <a:p>
            <a:r>
              <a:rPr lang="en-US" b="0" i="0" dirty="0">
                <a:effectLst/>
                <a:latin typeface="-apple-system"/>
              </a:rPr>
              <a:t>ELU (Exponential Linear Unit) Activation Function</a:t>
            </a:r>
            <a:endParaRPr lang="en-IN" dirty="0"/>
          </a:p>
        </p:txBody>
      </p:sp>
      <p:sp>
        <p:nvSpPr>
          <p:cNvPr id="3" name="Content Placeholder 2">
            <a:extLst>
              <a:ext uri="{FF2B5EF4-FFF2-40B4-BE49-F238E27FC236}">
                <a16:creationId xmlns:a16="http://schemas.microsoft.com/office/drawing/2014/main" id="{CCA21B41-264E-A75C-EA3C-77122E6A372C}"/>
              </a:ext>
            </a:extLst>
          </p:cNvPr>
          <p:cNvSpPr>
            <a:spLocks noGrp="1"/>
          </p:cNvSpPr>
          <p:nvPr>
            <p:ph idx="1"/>
          </p:nvPr>
        </p:nvSpPr>
        <p:spPr>
          <a:xfrm>
            <a:off x="207264" y="1847850"/>
            <a:ext cx="5425440" cy="4351338"/>
          </a:xfrm>
        </p:spPr>
        <p:txBody>
          <a:bodyPr>
            <a:normAutofit fontScale="92500" lnSpcReduction="20000"/>
          </a:bodyPr>
          <a:lstStyle/>
          <a:p>
            <a:r>
              <a:rPr lang="en-US" b="0" i="0" dirty="0">
                <a:effectLst/>
                <a:latin typeface="-apple-system"/>
              </a:rPr>
              <a:t>ELU is a more complex activation function than </a:t>
            </a:r>
            <a:r>
              <a:rPr lang="en-US" b="0" i="0" dirty="0" err="1">
                <a:effectLst/>
                <a:latin typeface="-apple-system"/>
              </a:rPr>
              <a:t>ReLU</a:t>
            </a:r>
            <a:r>
              <a:rPr lang="en-US" b="0" i="0" dirty="0">
                <a:effectLst/>
                <a:latin typeface="-apple-system"/>
              </a:rPr>
              <a:t> or Leaky </a:t>
            </a:r>
            <a:r>
              <a:rPr lang="en-US" b="0" i="0" dirty="0" err="1">
                <a:effectLst/>
                <a:latin typeface="-apple-system"/>
              </a:rPr>
              <a:t>ReLU</a:t>
            </a:r>
            <a:r>
              <a:rPr lang="en-US" b="0" i="0" dirty="0">
                <a:effectLst/>
                <a:latin typeface="-apple-system"/>
              </a:rPr>
              <a:t>. It returns the input if it is positive, and an exponential function of the input minus one otherwise. </a:t>
            </a:r>
          </a:p>
          <a:p>
            <a:r>
              <a:rPr lang="en-US" b="0" i="0" dirty="0">
                <a:effectLst/>
                <a:latin typeface="-apple-system"/>
              </a:rPr>
              <a:t>The exponential function helps to avoid the "dead neurons" problem that can occur with </a:t>
            </a:r>
            <a:r>
              <a:rPr lang="en-US" b="0" i="0" dirty="0" err="1">
                <a:effectLst/>
                <a:latin typeface="-apple-system"/>
              </a:rPr>
              <a:t>ReLU</a:t>
            </a:r>
            <a:r>
              <a:rPr lang="en-US" b="0" i="0" dirty="0">
                <a:effectLst/>
                <a:latin typeface="-apple-system"/>
              </a:rPr>
              <a:t>.</a:t>
            </a:r>
          </a:p>
          <a:p>
            <a:r>
              <a:rPr lang="en-US" b="0" i="0" dirty="0">
                <a:effectLst/>
                <a:latin typeface="-apple-system"/>
              </a:rPr>
              <a:t>It has a smooth curve, which makes it easier to optimize than other activation functions. However, it can be slower to compute than </a:t>
            </a:r>
            <a:r>
              <a:rPr lang="en-US" b="0" i="0" dirty="0" err="1">
                <a:effectLst/>
                <a:latin typeface="-apple-system"/>
              </a:rPr>
              <a:t>ReLU</a:t>
            </a:r>
            <a:r>
              <a:rPr lang="en-US" b="0" i="0" dirty="0">
                <a:effectLst/>
                <a:latin typeface="-apple-system"/>
              </a:rPr>
              <a:t> and Leaky </a:t>
            </a:r>
            <a:r>
              <a:rPr lang="en-US" b="0" i="0" dirty="0" err="1">
                <a:effectLst/>
                <a:latin typeface="-apple-system"/>
              </a:rPr>
              <a:t>ReLU</a:t>
            </a:r>
            <a:r>
              <a:rPr lang="en-US" b="0" i="0" dirty="0">
                <a:effectLst/>
                <a:latin typeface="-apple-system"/>
              </a:rPr>
              <a:t>.</a:t>
            </a:r>
            <a:endParaRPr lang="en-IN" dirty="0"/>
          </a:p>
        </p:txBody>
      </p:sp>
      <p:sp>
        <p:nvSpPr>
          <p:cNvPr id="4" name="Footer Placeholder 3">
            <a:extLst>
              <a:ext uri="{FF2B5EF4-FFF2-40B4-BE49-F238E27FC236}">
                <a16:creationId xmlns:a16="http://schemas.microsoft.com/office/drawing/2014/main" id="{1B94551F-1BF2-47C7-BC98-06D786A396DA}"/>
              </a:ext>
            </a:extLst>
          </p:cNvPr>
          <p:cNvSpPr>
            <a:spLocks noGrp="1"/>
          </p:cNvSpPr>
          <p:nvPr>
            <p:ph type="ftr" sz="quarter" idx="11"/>
          </p:nvPr>
        </p:nvSpPr>
        <p:spPr/>
        <p:txBody>
          <a:bodyPr/>
          <a:lstStyle/>
          <a:p>
            <a:r>
              <a:rPr lang="en-US"/>
              <a:t>Dr Anila M   Deep Learning 2024-25</a:t>
            </a:r>
            <a:endParaRPr lang="en-IN"/>
          </a:p>
        </p:txBody>
      </p:sp>
      <p:pic>
        <p:nvPicPr>
          <p:cNvPr id="5122" name="Picture 2" descr="No alt text provided for this image">
            <a:extLst>
              <a:ext uri="{FF2B5EF4-FFF2-40B4-BE49-F238E27FC236}">
                <a16:creationId xmlns:a16="http://schemas.microsoft.com/office/drawing/2014/main" id="{D931A1CB-2B42-7B32-5596-64757F0631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8" t="6299" r="1886" b="5181"/>
          <a:stretch/>
        </p:blipFill>
        <p:spPr bwMode="auto">
          <a:xfrm>
            <a:off x="5800345" y="1847850"/>
            <a:ext cx="6382512"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711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AF4C-85E9-FDF7-0D14-9BD268F7BC2D}"/>
              </a:ext>
            </a:extLst>
          </p:cNvPr>
          <p:cNvSpPr>
            <a:spLocks noGrp="1"/>
          </p:cNvSpPr>
          <p:nvPr>
            <p:ph type="title"/>
          </p:nvPr>
        </p:nvSpPr>
        <p:spPr/>
        <p:txBody>
          <a:bodyPr/>
          <a:lstStyle/>
          <a:p>
            <a:r>
              <a:rPr lang="en-IN" b="0" i="0" dirty="0">
                <a:effectLst/>
                <a:latin typeface="-apple-system"/>
              </a:rPr>
              <a:t>Tanh (Hyperbolic Tangent) Activation Function</a:t>
            </a:r>
            <a:endParaRPr lang="en-IN" dirty="0"/>
          </a:p>
        </p:txBody>
      </p:sp>
      <p:sp>
        <p:nvSpPr>
          <p:cNvPr id="3" name="Content Placeholder 2">
            <a:extLst>
              <a:ext uri="{FF2B5EF4-FFF2-40B4-BE49-F238E27FC236}">
                <a16:creationId xmlns:a16="http://schemas.microsoft.com/office/drawing/2014/main" id="{E501301F-955E-CA38-55C9-2790C6E4C416}"/>
              </a:ext>
            </a:extLst>
          </p:cNvPr>
          <p:cNvSpPr>
            <a:spLocks noGrp="1"/>
          </p:cNvSpPr>
          <p:nvPr>
            <p:ph idx="1"/>
          </p:nvPr>
        </p:nvSpPr>
        <p:spPr>
          <a:xfrm>
            <a:off x="161544" y="1847850"/>
            <a:ext cx="6833616" cy="4351338"/>
          </a:xfrm>
        </p:spPr>
        <p:txBody>
          <a:bodyPr>
            <a:normAutofit lnSpcReduction="10000"/>
          </a:bodyPr>
          <a:lstStyle/>
          <a:p>
            <a:r>
              <a:rPr lang="en-US" b="0" i="0" dirty="0">
                <a:effectLst/>
                <a:latin typeface="-apple-system"/>
              </a:rPr>
              <a:t>Tanh is a non-linear activation function that returns values between -1 and 1. It is similar to the sigmoid activation function, but it is centered at zero, which makes it more symmetric. </a:t>
            </a:r>
          </a:p>
          <a:p>
            <a:r>
              <a:rPr lang="en-US" b="0" i="0" dirty="0">
                <a:effectLst/>
                <a:latin typeface="-apple-system"/>
              </a:rPr>
              <a:t>Tanh is useful in some types of neural networks, such as those used for language modeling and speech recognition.</a:t>
            </a:r>
          </a:p>
          <a:p>
            <a:r>
              <a:rPr lang="en-US" b="0" i="0" dirty="0">
                <a:effectLst/>
                <a:latin typeface="-apple-system"/>
              </a:rPr>
              <a:t>it can suffer from the same vanishing gradient problem that can occur with sigmoid activation functions.</a:t>
            </a:r>
            <a:endParaRPr lang="en-IN" dirty="0"/>
          </a:p>
        </p:txBody>
      </p:sp>
      <p:sp>
        <p:nvSpPr>
          <p:cNvPr id="4" name="Footer Placeholder 3">
            <a:extLst>
              <a:ext uri="{FF2B5EF4-FFF2-40B4-BE49-F238E27FC236}">
                <a16:creationId xmlns:a16="http://schemas.microsoft.com/office/drawing/2014/main" id="{3DF65696-716F-331D-031F-EDC5A4F970E9}"/>
              </a:ext>
            </a:extLst>
          </p:cNvPr>
          <p:cNvSpPr>
            <a:spLocks noGrp="1"/>
          </p:cNvSpPr>
          <p:nvPr>
            <p:ph type="ftr" sz="quarter" idx="11"/>
          </p:nvPr>
        </p:nvSpPr>
        <p:spPr/>
        <p:txBody>
          <a:bodyPr/>
          <a:lstStyle/>
          <a:p>
            <a:r>
              <a:rPr lang="en-US"/>
              <a:t>Dr Anila M   Deep Learning 2024-25</a:t>
            </a:r>
            <a:endParaRPr lang="en-IN"/>
          </a:p>
        </p:txBody>
      </p:sp>
      <p:pic>
        <p:nvPicPr>
          <p:cNvPr id="6146" name="Picture 2" descr="No alt text provided for this image">
            <a:extLst>
              <a:ext uri="{FF2B5EF4-FFF2-40B4-BE49-F238E27FC236}">
                <a16:creationId xmlns:a16="http://schemas.microsoft.com/office/drawing/2014/main" id="{10ADA6F0-0FF1-1D15-48A7-C49CFACC2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5160" y="1965960"/>
            <a:ext cx="49149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46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4F59-3A20-A1E9-1C3A-46268F71BB4D}"/>
              </a:ext>
            </a:extLst>
          </p:cNvPr>
          <p:cNvSpPr>
            <a:spLocks noGrp="1"/>
          </p:cNvSpPr>
          <p:nvPr>
            <p:ph type="title"/>
          </p:nvPr>
        </p:nvSpPr>
        <p:spPr/>
        <p:txBody>
          <a:bodyPr/>
          <a:lstStyle/>
          <a:p>
            <a:r>
              <a:rPr lang="en-IN" b="0" i="0" dirty="0" err="1">
                <a:effectLst/>
                <a:latin typeface="-apple-system"/>
              </a:rPr>
              <a:t>Softmax</a:t>
            </a:r>
            <a:r>
              <a:rPr lang="en-IN" b="0" i="0" dirty="0">
                <a:effectLst/>
                <a:latin typeface="-apple-system"/>
              </a:rPr>
              <a:t> Activation Function</a:t>
            </a:r>
            <a:endParaRPr lang="en-IN" dirty="0"/>
          </a:p>
        </p:txBody>
      </p:sp>
      <p:sp>
        <p:nvSpPr>
          <p:cNvPr id="3" name="Content Placeholder 2">
            <a:extLst>
              <a:ext uri="{FF2B5EF4-FFF2-40B4-BE49-F238E27FC236}">
                <a16:creationId xmlns:a16="http://schemas.microsoft.com/office/drawing/2014/main" id="{33BC42A9-565C-33C0-5960-508DA5D9B3DB}"/>
              </a:ext>
            </a:extLst>
          </p:cNvPr>
          <p:cNvSpPr>
            <a:spLocks noGrp="1"/>
          </p:cNvSpPr>
          <p:nvPr>
            <p:ph idx="1"/>
          </p:nvPr>
        </p:nvSpPr>
        <p:spPr>
          <a:xfrm>
            <a:off x="262128" y="1690688"/>
            <a:ext cx="5690616" cy="4351338"/>
          </a:xfrm>
        </p:spPr>
        <p:txBody>
          <a:bodyPr>
            <a:normAutofit fontScale="92500" lnSpcReduction="20000"/>
          </a:bodyPr>
          <a:lstStyle/>
          <a:p>
            <a:r>
              <a:rPr lang="en-US" b="0" i="0" dirty="0" err="1">
                <a:effectLst/>
                <a:latin typeface="-apple-system"/>
              </a:rPr>
              <a:t>Softmax</a:t>
            </a:r>
            <a:r>
              <a:rPr lang="en-US" b="0" i="0" dirty="0">
                <a:effectLst/>
                <a:latin typeface="-apple-system"/>
              </a:rPr>
              <a:t> is a special type of activation function used in the output layer of a neural network for multi-class classification tasks.</a:t>
            </a:r>
          </a:p>
          <a:p>
            <a:r>
              <a:rPr lang="en-US" b="0" i="0" dirty="0">
                <a:effectLst/>
                <a:latin typeface="-apple-system"/>
              </a:rPr>
              <a:t> It returns a probability distribution over the possible classes, with the sum of the probabilities equal to one. </a:t>
            </a:r>
          </a:p>
          <a:p>
            <a:r>
              <a:rPr lang="en-US" b="0" i="0" dirty="0" err="1">
                <a:effectLst/>
                <a:latin typeface="-apple-system"/>
              </a:rPr>
              <a:t>Softmax</a:t>
            </a:r>
            <a:r>
              <a:rPr lang="en-US" b="0" i="0" dirty="0">
                <a:effectLst/>
                <a:latin typeface="-apple-system"/>
              </a:rPr>
              <a:t> is useful for tasks such as image recognition, where the network needs to classify an image into one of several possible categories.</a:t>
            </a:r>
          </a:p>
          <a:p>
            <a:r>
              <a:rPr lang="en-US" b="0" i="0" dirty="0">
                <a:effectLst/>
                <a:latin typeface="-apple-system"/>
              </a:rPr>
              <a:t>it can be sensitive to outliers in the input data.</a:t>
            </a:r>
            <a:endParaRPr lang="en-IN" dirty="0"/>
          </a:p>
        </p:txBody>
      </p:sp>
      <p:sp>
        <p:nvSpPr>
          <p:cNvPr id="4" name="Footer Placeholder 3">
            <a:extLst>
              <a:ext uri="{FF2B5EF4-FFF2-40B4-BE49-F238E27FC236}">
                <a16:creationId xmlns:a16="http://schemas.microsoft.com/office/drawing/2014/main" id="{58C1E46D-A738-9CA7-E855-E55EEDECAF22}"/>
              </a:ext>
            </a:extLst>
          </p:cNvPr>
          <p:cNvSpPr>
            <a:spLocks noGrp="1"/>
          </p:cNvSpPr>
          <p:nvPr>
            <p:ph type="ftr" sz="quarter" idx="11"/>
          </p:nvPr>
        </p:nvSpPr>
        <p:spPr/>
        <p:txBody>
          <a:bodyPr/>
          <a:lstStyle/>
          <a:p>
            <a:r>
              <a:rPr lang="en-US"/>
              <a:t>Dr Anila M   Deep Learning 2024-25</a:t>
            </a:r>
            <a:endParaRPr lang="en-IN"/>
          </a:p>
        </p:txBody>
      </p:sp>
      <p:pic>
        <p:nvPicPr>
          <p:cNvPr id="7170" name="Picture 2" descr="No alt text provided for this image">
            <a:extLst>
              <a:ext uri="{FF2B5EF4-FFF2-40B4-BE49-F238E27FC236}">
                <a16:creationId xmlns:a16="http://schemas.microsoft.com/office/drawing/2014/main" id="{BEF136CA-E38C-E079-C938-87E2DF5A6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744" y="1690688"/>
            <a:ext cx="5839138" cy="392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7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047E-8932-CF22-0840-781A4F3972B9}"/>
              </a:ext>
            </a:extLst>
          </p:cNvPr>
          <p:cNvSpPr>
            <a:spLocks noGrp="1"/>
          </p:cNvSpPr>
          <p:nvPr>
            <p:ph type="title"/>
          </p:nvPr>
        </p:nvSpPr>
        <p:spPr/>
        <p:txBody>
          <a:bodyPr/>
          <a:lstStyle/>
          <a:p>
            <a:r>
              <a:rPr lang="en-IN" dirty="0"/>
              <a:t>Batch Normalisation</a:t>
            </a:r>
          </a:p>
        </p:txBody>
      </p:sp>
      <p:sp>
        <p:nvSpPr>
          <p:cNvPr id="3" name="Content Placeholder 2">
            <a:extLst>
              <a:ext uri="{FF2B5EF4-FFF2-40B4-BE49-F238E27FC236}">
                <a16:creationId xmlns:a16="http://schemas.microsoft.com/office/drawing/2014/main" id="{D492FD17-7DED-747E-176C-2E45D0C8B4C6}"/>
              </a:ext>
            </a:extLst>
          </p:cNvPr>
          <p:cNvSpPr>
            <a:spLocks noGrp="1"/>
          </p:cNvSpPr>
          <p:nvPr>
            <p:ph idx="1"/>
          </p:nvPr>
        </p:nvSpPr>
        <p:spPr/>
        <p:txBody>
          <a:bodyPr/>
          <a:lstStyle/>
          <a:p>
            <a:r>
              <a:rPr lang="en-US" i="0" strike="noStrike" dirty="0">
                <a:effectLst/>
                <a:latin typeface="Plus Jakarta Sans"/>
              </a:rPr>
              <a:t>Batch normalization is a </a:t>
            </a:r>
            <a:r>
              <a:rPr lang="en-US" dirty="0">
                <a:solidFill>
                  <a:srgbClr val="9D60FB"/>
                </a:solidFill>
                <a:latin typeface="Plus Jakarta Sans"/>
              </a:rPr>
              <a:t>supervised learning </a:t>
            </a:r>
            <a:r>
              <a:rPr lang="en-US" i="0" strike="noStrike" dirty="0">
                <a:effectLst/>
                <a:latin typeface="Plus Jakarta Sans"/>
              </a:rPr>
              <a:t> method for normalizing the interlayer outputs of a neural network. As a result, the next layer receives a “reset” of the output distribution from the preceding layer, allowing it to analyze the data more effectively.</a:t>
            </a:r>
          </a:p>
          <a:p>
            <a:r>
              <a:rPr lang="en-US" b="0" i="0" dirty="0">
                <a:effectLst/>
                <a:latin typeface="Plus Jakarta Sans"/>
              </a:rPr>
              <a:t>Since normalization guarantees that no activation value is too high or too low, and since it enables each layer to learn independently from the others, this strategy leads to quicker learning rates.</a:t>
            </a:r>
            <a:endParaRPr lang="en-US" b="0" dirty="0">
              <a:latin typeface="Plus Jakarta Sans"/>
            </a:endParaRPr>
          </a:p>
          <a:p>
            <a:r>
              <a:rPr lang="en-US" b="0" i="0" dirty="0">
                <a:effectLst/>
                <a:latin typeface="Plus Jakarta Sans"/>
              </a:rPr>
              <a:t>By standardizing inputs, the “dropout” rate (the amount of information lost between processing stages) may be decreased. That ultimately leads to a vast increase in </a:t>
            </a:r>
            <a:r>
              <a:rPr lang="en-US" b="0" i="0" u="none" strike="noStrike" dirty="0">
                <a:solidFill>
                  <a:srgbClr val="000000"/>
                </a:solidFill>
                <a:effectLst/>
                <a:latin typeface="Plus Jakarta Sans"/>
                <a:hlinkClick r:id="rId2"/>
              </a:rPr>
              <a:t>precision</a:t>
            </a:r>
            <a:endParaRPr lang="en-US" i="0" strike="noStrike" dirty="0">
              <a:effectLst/>
              <a:latin typeface="Plus Jakarta Sans"/>
            </a:endParaRPr>
          </a:p>
        </p:txBody>
      </p:sp>
      <p:sp>
        <p:nvSpPr>
          <p:cNvPr id="4" name="Footer Placeholder 3">
            <a:extLst>
              <a:ext uri="{FF2B5EF4-FFF2-40B4-BE49-F238E27FC236}">
                <a16:creationId xmlns:a16="http://schemas.microsoft.com/office/drawing/2014/main" id="{F78FB5CC-A7BD-893A-E2F6-A5AE14D60197}"/>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340366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511E-9E94-1ADE-67E3-2AA527A529F4}"/>
              </a:ext>
            </a:extLst>
          </p:cNvPr>
          <p:cNvSpPr>
            <a:spLocks noGrp="1"/>
          </p:cNvSpPr>
          <p:nvPr>
            <p:ph type="title"/>
          </p:nvPr>
        </p:nvSpPr>
        <p:spPr/>
        <p:txBody>
          <a:bodyPr/>
          <a:lstStyle/>
          <a:p>
            <a:r>
              <a:rPr lang="en-US" b="1" i="0" u="none" strike="noStrike" dirty="0">
                <a:solidFill>
                  <a:srgbClr val="303245"/>
                </a:solidFill>
                <a:effectLst/>
                <a:latin typeface="Plus Jakarta Sans"/>
              </a:rPr>
              <a:t>How does batch normalization work?</a:t>
            </a:r>
            <a:br>
              <a:rPr lang="en-US" b="1" i="0" u="none" strike="noStrike" dirty="0">
                <a:solidFill>
                  <a:srgbClr val="303245"/>
                </a:solidFill>
                <a:effectLst/>
                <a:latin typeface="Plus Jakarta Sans"/>
              </a:rPr>
            </a:br>
            <a:endParaRPr lang="en-IN" dirty="0"/>
          </a:p>
        </p:txBody>
      </p:sp>
      <p:sp>
        <p:nvSpPr>
          <p:cNvPr id="3" name="Content Placeholder 2">
            <a:extLst>
              <a:ext uri="{FF2B5EF4-FFF2-40B4-BE49-F238E27FC236}">
                <a16:creationId xmlns:a16="http://schemas.microsoft.com/office/drawing/2014/main" id="{FDDC7E05-0859-AA66-7368-A55462AB704A}"/>
              </a:ext>
            </a:extLst>
          </p:cNvPr>
          <p:cNvSpPr>
            <a:spLocks noGrp="1"/>
          </p:cNvSpPr>
          <p:nvPr>
            <p:ph idx="1"/>
          </p:nvPr>
        </p:nvSpPr>
        <p:spPr/>
        <p:txBody>
          <a:bodyPr>
            <a:normAutofit fontScale="85000" lnSpcReduction="10000"/>
          </a:bodyPr>
          <a:lstStyle/>
          <a:p>
            <a:pPr algn="l"/>
            <a:r>
              <a:rPr lang="en-US" b="0" i="0" u="none" strike="noStrike" dirty="0">
                <a:effectLst/>
                <a:latin typeface="Plus Jakarta Sans"/>
              </a:rPr>
              <a:t>a technique used to improve the performance of a deep learning network by first removing the batch mean and then splitting it by the batch standard deviation.</a:t>
            </a:r>
          </a:p>
          <a:p>
            <a:pPr algn="l"/>
            <a:r>
              <a:rPr lang="en-US" b="0" i="0" u="none" strike="noStrike" dirty="0">
                <a:effectLst/>
                <a:latin typeface="Plus Jakarta Sans"/>
              </a:rPr>
              <a:t>Stochastic gradient descent is used to rectify this standardization if the loss function is too big, by shifting or scaling the outputs by a parameter, which in turn affects the accuracy of the weights in the following layer.</a:t>
            </a:r>
          </a:p>
          <a:p>
            <a:pPr algn="l"/>
            <a:r>
              <a:rPr lang="en-US" b="1" i="0" dirty="0">
                <a:effectLst/>
                <a:latin typeface="Plus Jakarta Sans"/>
              </a:rPr>
              <a:t>When applied to a layer, batch normalization multiplies its output by a standard deviation parameter (gamma) and adds a mean parameter (beta) to it as a secondary trainable parameter. Data may be “denormalized” by adjusting just these two weights for each output.</a:t>
            </a:r>
          </a:p>
          <a:p>
            <a:pPr algn="l"/>
            <a:r>
              <a:rPr lang="en-US" b="1" i="0" u="none" strike="noStrike" dirty="0">
                <a:effectLst/>
                <a:latin typeface="Plus Jakarta Sans"/>
              </a:rPr>
              <a:t>The goal of batch normalization</a:t>
            </a:r>
            <a:r>
              <a:rPr lang="en-US" b="0" i="0" dirty="0">
                <a:effectLst/>
                <a:latin typeface="Plus Jakarta Sans"/>
              </a:rPr>
              <a:t> </a:t>
            </a:r>
            <a:r>
              <a:rPr lang="en-US" b="1" i="0" u="none" strike="noStrike" dirty="0">
                <a:effectLst/>
                <a:latin typeface="Plus Jakarta Sans"/>
              </a:rPr>
              <a:t>is to stabilize the training process and improve the generalization ability of the model.</a:t>
            </a:r>
            <a:r>
              <a:rPr lang="en-US" b="0" i="0" dirty="0">
                <a:effectLst/>
                <a:latin typeface="Plus Jakarta Sans"/>
              </a:rPr>
              <a:t> It can also help to reduce the need for careful initialization of the model’s weights and can allow the use of higher learning rates, which can speed up the training process.</a:t>
            </a:r>
            <a:endParaRPr lang="en-US" b="1" i="0" u="none" strike="noStrike" dirty="0">
              <a:effectLst/>
              <a:latin typeface="Plus Jakarta Sans"/>
            </a:endParaRPr>
          </a:p>
        </p:txBody>
      </p:sp>
      <p:sp>
        <p:nvSpPr>
          <p:cNvPr id="4" name="Footer Placeholder 3">
            <a:extLst>
              <a:ext uri="{FF2B5EF4-FFF2-40B4-BE49-F238E27FC236}">
                <a16:creationId xmlns:a16="http://schemas.microsoft.com/office/drawing/2014/main" id="{BFB51D3C-89ED-4F13-F7E3-90F5A91ACCB8}"/>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266180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0E48-06F9-C6ED-7059-1CF12EBEABB9}"/>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A754F01-E9D8-2E66-39F9-56C8042163EA}"/>
              </a:ext>
            </a:extLst>
          </p:cNvPr>
          <p:cNvPicPr>
            <a:picLocks noGrp="1" noChangeAspect="1"/>
          </p:cNvPicPr>
          <p:nvPr>
            <p:ph idx="1"/>
          </p:nvPr>
        </p:nvPicPr>
        <p:blipFill>
          <a:blip r:embed="rId2"/>
          <a:stretch>
            <a:fillRect/>
          </a:stretch>
        </p:blipFill>
        <p:spPr>
          <a:xfrm>
            <a:off x="-120770" y="-51759"/>
            <a:ext cx="7403500" cy="4761781"/>
          </a:xfrm>
        </p:spPr>
      </p:pic>
      <p:pic>
        <p:nvPicPr>
          <p:cNvPr id="7" name="Picture 6">
            <a:extLst>
              <a:ext uri="{FF2B5EF4-FFF2-40B4-BE49-F238E27FC236}">
                <a16:creationId xmlns:a16="http://schemas.microsoft.com/office/drawing/2014/main" id="{61C11763-6B15-FE2A-DE9F-73F9EEC51DEE}"/>
              </a:ext>
            </a:extLst>
          </p:cNvPr>
          <p:cNvPicPr>
            <a:picLocks noChangeAspect="1"/>
          </p:cNvPicPr>
          <p:nvPr/>
        </p:nvPicPr>
        <p:blipFill>
          <a:blip r:embed="rId3"/>
          <a:stretch>
            <a:fillRect/>
          </a:stretch>
        </p:blipFill>
        <p:spPr>
          <a:xfrm>
            <a:off x="5832798" y="3571076"/>
            <a:ext cx="6064562" cy="3111660"/>
          </a:xfrm>
          <a:prstGeom prst="rect">
            <a:avLst/>
          </a:prstGeom>
        </p:spPr>
      </p:pic>
      <p:sp>
        <p:nvSpPr>
          <p:cNvPr id="8" name="Footer Placeholder 7">
            <a:extLst>
              <a:ext uri="{FF2B5EF4-FFF2-40B4-BE49-F238E27FC236}">
                <a16:creationId xmlns:a16="http://schemas.microsoft.com/office/drawing/2014/main" id="{F7F91941-A6CE-C533-28BD-367B8DB96E1C}"/>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416252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4A76-054C-21BC-07E1-BE1A5CE091E1}"/>
              </a:ext>
            </a:extLst>
          </p:cNvPr>
          <p:cNvSpPr>
            <a:spLocks noGrp="1"/>
          </p:cNvSpPr>
          <p:nvPr>
            <p:ph type="title"/>
          </p:nvPr>
        </p:nvSpPr>
        <p:spPr/>
        <p:txBody>
          <a:bodyPr>
            <a:normAutofit/>
          </a:bodyPr>
          <a:lstStyle/>
          <a:p>
            <a:r>
              <a:rPr lang="en-IN" b="1" i="0" dirty="0">
                <a:solidFill>
                  <a:srgbClr val="242424"/>
                </a:solidFill>
                <a:effectLst/>
                <a:latin typeface="sohne"/>
              </a:rPr>
              <a:t>Sparse Connectivity</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1AAA3F42-3CD9-9239-2E50-F31C90458883}"/>
              </a:ext>
            </a:extLst>
          </p:cNvPr>
          <p:cNvSpPr>
            <a:spLocks noGrp="1"/>
          </p:cNvSpPr>
          <p:nvPr>
            <p:ph idx="1"/>
          </p:nvPr>
        </p:nvSpPr>
        <p:spPr/>
        <p:txBody>
          <a:bodyPr/>
          <a:lstStyle/>
          <a:p>
            <a:r>
              <a:rPr lang="en-US" b="0" i="0" dirty="0">
                <a:solidFill>
                  <a:srgbClr val="242424"/>
                </a:solidFill>
                <a:effectLst/>
                <a:latin typeface="source-serif-pro"/>
              </a:rPr>
              <a:t>This is accomplished by making the kernel( a matrix of weights that are multiplied with the input to extract relevant features)smaller than the input image. </a:t>
            </a:r>
          </a:p>
          <a:p>
            <a:r>
              <a:rPr lang="en-US" b="0" i="0" dirty="0">
                <a:solidFill>
                  <a:srgbClr val="242424"/>
                </a:solidFill>
                <a:effectLst/>
                <a:latin typeface="source-serif-pro"/>
              </a:rPr>
              <a:t>The kernels can detect small, meaningful features taking up only a small part of the image. This means that we only need to store a few parameters. </a:t>
            </a:r>
          </a:p>
          <a:p>
            <a:r>
              <a:rPr lang="en-US" b="0" i="0" dirty="0">
                <a:solidFill>
                  <a:srgbClr val="242424"/>
                </a:solidFill>
                <a:effectLst/>
                <a:latin typeface="source-serif-pro"/>
              </a:rPr>
              <a:t>This allows the network to efficiently describe complicated interactions between many variables by constructing interactions from simple building blocks which each describe only sparse interactions.</a:t>
            </a:r>
            <a:endParaRPr lang="en-IN" dirty="0"/>
          </a:p>
        </p:txBody>
      </p:sp>
      <p:sp>
        <p:nvSpPr>
          <p:cNvPr id="4" name="Footer Placeholder 3">
            <a:extLst>
              <a:ext uri="{FF2B5EF4-FFF2-40B4-BE49-F238E27FC236}">
                <a16:creationId xmlns:a16="http://schemas.microsoft.com/office/drawing/2014/main" id="{D6D27430-72D0-E770-142F-03D814CDE640}"/>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26475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2E1-C8F9-B934-02F4-AB04371F88D2}"/>
              </a:ext>
            </a:extLst>
          </p:cNvPr>
          <p:cNvSpPr>
            <a:spLocks noGrp="1"/>
          </p:cNvSpPr>
          <p:nvPr>
            <p:ph type="title"/>
          </p:nvPr>
        </p:nvSpPr>
        <p:spPr>
          <a:xfrm>
            <a:off x="838200" y="365126"/>
            <a:ext cx="10515600" cy="816694"/>
          </a:xfrm>
        </p:spPr>
        <p:txBody>
          <a:bodyPr>
            <a:normAutofit fontScale="90000"/>
          </a:bodyPr>
          <a:lstStyle/>
          <a:p>
            <a:r>
              <a:rPr lang="en-IN" b="1" i="0" dirty="0">
                <a:solidFill>
                  <a:srgbClr val="242424"/>
                </a:solidFill>
                <a:effectLst/>
                <a:latin typeface="sohne"/>
              </a:rPr>
              <a:t>Parameter Sharing</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98D8CFBF-6446-3A28-A813-5682FA3B6C23}"/>
              </a:ext>
            </a:extLst>
          </p:cNvPr>
          <p:cNvSpPr>
            <a:spLocks noGrp="1"/>
          </p:cNvSpPr>
          <p:nvPr>
            <p:ph idx="1"/>
          </p:nvPr>
        </p:nvSpPr>
        <p:spPr/>
        <p:txBody>
          <a:bodyPr/>
          <a:lstStyle/>
          <a:p>
            <a:pPr algn="l"/>
            <a:r>
              <a:rPr lang="en-US" b="0" i="0" dirty="0">
                <a:solidFill>
                  <a:srgbClr val="242424"/>
                </a:solidFill>
                <a:effectLst/>
                <a:latin typeface="source-serif-pro"/>
              </a:rPr>
              <a:t>Parameter sharing refers to the use of the same parameters for more than one function in a model. </a:t>
            </a:r>
          </a:p>
          <a:p>
            <a:pPr algn="l"/>
            <a:r>
              <a:rPr lang="en-US" b="0" i="0" dirty="0">
                <a:solidFill>
                  <a:srgbClr val="242424"/>
                </a:solidFill>
                <a:effectLst/>
                <a:latin typeface="source-serif-pro"/>
              </a:rPr>
              <a:t>In a traditional neural net, each element of the neural network has its own weight, i.e. </a:t>
            </a:r>
            <a:r>
              <a:rPr lang="en-US" b="1" i="0" dirty="0">
                <a:solidFill>
                  <a:srgbClr val="242424"/>
                </a:solidFill>
                <a:effectLst/>
                <a:latin typeface="source-serif-pro"/>
              </a:rPr>
              <a:t>each element of the weight matrix is used only once while computing the output of a layer</a:t>
            </a:r>
            <a:r>
              <a:rPr lang="en-US" b="0" i="0" dirty="0">
                <a:solidFill>
                  <a:srgbClr val="242424"/>
                </a:solidFill>
                <a:effectLst/>
                <a:latin typeface="source-serif-pro"/>
              </a:rPr>
              <a:t>. It is multiplied by one element of the input and then never revisited.</a:t>
            </a:r>
          </a:p>
          <a:p>
            <a:pPr marL="0" indent="0">
              <a:buNone/>
            </a:pPr>
            <a:br>
              <a:rPr lang="en-US" dirty="0"/>
            </a:br>
            <a:endParaRPr lang="en-IN" dirty="0"/>
          </a:p>
        </p:txBody>
      </p:sp>
      <p:pic>
        <p:nvPicPr>
          <p:cNvPr id="5" name="Picture 4">
            <a:extLst>
              <a:ext uri="{FF2B5EF4-FFF2-40B4-BE49-F238E27FC236}">
                <a16:creationId xmlns:a16="http://schemas.microsoft.com/office/drawing/2014/main" id="{BCCEAA35-3F3A-B109-F651-65F2EEB21C74}"/>
              </a:ext>
            </a:extLst>
          </p:cNvPr>
          <p:cNvPicPr>
            <a:picLocks noChangeAspect="1"/>
          </p:cNvPicPr>
          <p:nvPr/>
        </p:nvPicPr>
        <p:blipFill>
          <a:blip r:embed="rId3"/>
          <a:stretch>
            <a:fillRect/>
          </a:stretch>
        </p:blipFill>
        <p:spPr>
          <a:xfrm>
            <a:off x="3276193" y="4427812"/>
            <a:ext cx="6385391" cy="2430188"/>
          </a:xfrm>
          <a:prstGeom prst="rect">
            <a:avLst/>
          </a:prstGeom>
        </p:spPr>
      </p:pic>
      <p:sp>
        <p:nvSpPr>
          <p:cNvPr id="6" name="Footer Placeholder 5">
            <a:extLst>
              <a:ext uri="{FF2B5EF4-FFF2-40B4-BE49-F238E27FC236}">
                <a16:creationId xmlns:a16="http://schemas.microsoft.com/office/drawing/2014/main" id="{B20105BC-8E06-5325-59BD-0550944932D7}"/>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197863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2990-BEA0-709E-8E58-3BB8B074069E}"/>
              </a:ext>
            </a:extLst>
          </p:cNvPr>
          <p:cNvSpPr>
            <a:spLocks noGrp="1"/>
          </p:cNvSpPr>
          <p:nvPr>
            <p:ph type="title"/>
          </p:nvPr>
        </p:nvSpPr>
        <p:spPr>
          <a:xfrm>
            <a:off x="838200" y="365125"/>
            <a:ext cx="10515600" cy="1061339"/>
          </a:xfrm>
        </p:spPr>
        <p:txBody>
          <a:bodyPr>
            <a:normAutofit fontScale="90000"/>
          </a:bodyPr>
          <a:lstStyle/>
          <a:p>
            <a:r>
              <a:rPr lang="en-IN" b="1" i="0" dirty="0">
                <a:solidFill>
                  <a:srgbClr val="242424"/>
                </a:solidFill>
                <a:effectLst/>
                <a:latin typeface="sohne"/>
              </a:rPr>
              <a:t>Equivariance Representation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678BBCAA-87C0-B677-1E86-46E1660DDFEB}"/>
              </a:ext>
            </a:extLst>
          </p:cNvPr>
          <p:cNvSpPr>
            <a:spLocks noGrp="1"/>
          </p:cNvSpPr>
          <p:nvPr>
            <p:ph idx="1"/>
          </p:nvPr>
        </p:nvSpPr>
        <p:spPr>
          <a:xfrm>
            <a:off x="838200" y="1344168"/>
            <a:ext cx="10515600" cy="4832795"/>
          </a:xfrm>
        </p:spPr>
        <p:txBody>
          <a:bodyPr>
            <a:normAutofit fontScale="92500" lnSpcReduction="10000"/>
          </a:bodyPr>
          <a:lstStyle/>
          <a:p>
            <a:pPr algn="l"/>
            <a:r>
              <a:rPr lang="en-US" b="0" i="0" dirty="0">
                <a:solidFill>
                  <a:srgbClr val="242424"/>
                </a:solidFill>
                <a:effectLst/>
                <a:latin typeface="source-serif-pro"/>
              </a:rPr>
              <a:t>parameter sharing causes the networks to have a property called </a:t>
            </a:r>
            <a:r>
              <a:rPr lang="en-US" b="1" i="0" dirty="0">
                <a:solidFill>
                  <a:srgbClr val="242424"/>
                </a:solidFill>
                <a:effectLst/>
                <a:latin typeface="source-serif-pro"/>
              </a:rPr>
              <a:t>equivariance</a:t>
            </a:r>
            <a:r>
              <a:rPr lang="en-US" b="0" i="0" dirty="0">
                <a:solidFill>
                  <a:srgbClr val="242424"/>
                </a:solidFill>
                <a:effectLst/>
                <a:latin typeface="source-serif-pro"/>
              </a:rPr>
              <a:t>. </a:t>
            </a:r>
          </a:p>
          <a:p>
            <a:pPr algn="l"/>
            <a:r>
              <a:rPr lang="en-US" b="0" i="0" dirty="0">
                <a:solidFill>
                  <a:srgbClr val="242424"/>
                </a:solidFill>
                <a:effectLst/>
                <a:latin typeface="source-serif-pro"/>
              </a:rPr>
              <a:t>To say a function is equivariant means that </a:t>
            </a:r>
            <a:r>
              <a:rPr lang="en-US" b="1" i="1" dirty="0">
                <a:solidFill>
                  <a:srgbClr val="242424"/>
                </a:solidFill>
                <a:effectLst/>
                <a:latin typeface="source-serif-pro"/>
              </a:rPr>
              <a:t>if the input changes, the output changes in the same way.</a:t>
            </a:r>
          </a:p>
          <a:p>
            <a:pPr algn="l"/>
            <a:r>
              <a:rPr lang="en-US" b="0" i="0" dirty="0">
                <a:solidFill>
                  <a:srgbClr val="242424"/>
                </a:solidFill>
                <a:effectLst/>
                <a:latin typeface="source-serif-pro"/>
              </a:rPr>
              <a:t>When processing time series data, convolution produces a sort of timeline of when different features appear in the input. If we move an event later in time, the exact same representation of it will appear in the output, just later in time.</a:t>
            </a:r>
          </a:p>
          <a:p>
            <a:pPr algn="l"/>
            <a:r>
              <a:rPr lang="en-US" b="0" i="0" dirty="0">
                <a:solidFill>
                  <a:srgbClr val="7030A0"/>
                </a:solidFill>
                <a:effectLst/>
                <a:latin typeface="source-serif-pro"/>
              </a:rPr>
              <a:t>for images, convolution creates a 2-D map of where certain features appear in the input. If we move the object in the input, it will move by the same amount in the output. This is useful when we know that some function of the same number of pixels is useful when applied to multiple input locations</a:t>
            </a:r>
            <a:r>
              <a:rPr lang="en-US" b="0" i="0" dirty="0">
                <a:solidFill>
                  <a:srgbClr val="242424"/>
                </a:solidFill>
                <a:effectLst/>
                <a:latin typeface="source-serif-pro"/>
              </a:rPr>
              <a:t>.</a:t>
            </a:r>
          </a:p>
          <a:p>
            <a:endParaRPr lang="en-IN" dirty="0"/>
          </a:p>
        </p:txBody>
      </p:sp>
      <p:sp>
        <p:nvSpPr>
          <p:cNvPr id="4" name="Footer Placeholder 3">
            <a:extLst>
              <a:ext uri="{FF2B5EF4-FFF2-40B4-BE49-F238E27FC236}">
                <a16:creationId xmlns:a16="http://schemas.microsoft.com/office/drawing/2014/main" id="{B3F09F36-515B-C581-7FE4-C91A0BA3EAE6}"/>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316099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8221-2223-E9D3-AA1C-A2CA14579491}"/>
              </a:ext>
            </a:extLst>
          </p:cNvPr>
          <p:cNvSpPr>
            <a:spLocks noGrp="1"/>
          </p:cNvSpPr>
          <p:nvPr>
            <p:ph type="title"/>
          </p:nvPr>
        </p:nvSpPr>
        <p:spPr/>
        <p:txBody>
          <a:bodyPr/>
          <a:lstStyle/>
          <a:p>
            <a:r>
              <a:rPr lang="en-US" b="0" i="0" dirty="0">
                <a:effectLst/>
                <a:latin typeface="Mulish"/>
              </a:rPr>
              <a:t>Parameter tying</a:t>
            </a:r>
            <a:endParaRPr lang="en-IN" dirty="0"/>
          </a:p>
        </p:txBody>
      </p:sp>
      <p:sp>
        <p:nvSpPr>
          <p:cNvPr id="3" name="Content Placeholder 2">
            <a:extLst>
              <a:ext uri="{FF2B5EF4-FFF2-40B4-BE49-F238E27FC236}">
                <a16:creationId xmlns:a16="http://schemas.microsoft.com/office/drawing/2014/main" id="{9A2F8151-72CD-8F94-FC54-0B39C35B6827}"/>
              </a:ext>
            </a:extLst>
          </p:cNvPr>
          <p:cNvSpPr>
            <a:spLocks noGrp="1"/>
          </p:cNvSpPr>
          <p:nvPr>
            <p:ph idx="1"/>
          </p:nvPr>
        </p:nvSpPr>
        <p:spPr/>
        <p:txBody>
          <a:bodyPr/>
          <a:lstStyle/>
          <a:p>
            <a:r>
              <a:rPr lang="en-US" b="0" i="0" dirty="0">
                <a:effectLst/>
                <a:latin typeface="Mulish"/>
              </a:rPr>
              <a:t>a regularization technique. </a:t>
            </a:r>
          </a:p>
          <a:p>
            <a:r>
              <a:rPr lang="en-US" b="0" i="0" dirty="0">
                <a:effectLst/>
                <a:latin typeface="Mulish"/>
              </a:rPr>
              <a:t>We divide the parameters or weights of a machine learning model into groups by leveraging prior knowledge, and all parameters in each group are constrained to take the same value. </a:t>
            </a:r>
          </a:p>
          <a:p>
            <a:r>
              <a:rPr lang="en-US" b="0" i="0" dirty="0">
                <a:effectLst/>
                <a:latin typeface="Mulish"/>
              </a:rPr>
              <a:t>In simple terms, we want to express that specific parameter should be close to each other.</a:t>
            </a:r>
          </a:p>
          <a:p>
            <a:r>
              <a:rPr lang="en-US" b="0" i="1" dirty="0">
                <a:effectLst/>
                <a:latin typeface="Gill Sans"/>
              </a:rPr>
              <a:t>there might be situations where we might have some prior knowledge on the kind of dependencies that the model should encode.</a:t>
            </a:r>
            <a:endParaRPr lang="en-IN" i="1" dirty="0"/>
          </a:p>
        </p:txBody>
      </p:sp>
      <p:sp>
        <p:nvSpPr>
          <p:cNvPr id="4" name="Footer Placeholder 3">
            <a:extLst>
              <a:ext uri="{FF2B5EF4-FFF2-40B4-BE49-F238E27FC236}">
                <a16:creationId xmlns:a16="http://schemas.microsoft.com/office/drawing/2014/main" id="{FED353A2-224A-CF3D-3F0D-BD23D90D3527}"/>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377044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FD3-538D-AE18-700F-18438A4695E8}"/>
              </a:ext>
            </a:extLst>
          </p:cNvPr>
          <p:cNvSpPr>
            <a:spLocks noGrp="1"/>
          </p:cNvSpPr>
          <p:nvPr>
            <p:ph type="title"/>
          </p:nvPr>
        </p:nvSpPr>
        <p:spPr/>
        <p:txBody>
          <a:bodyPr/>
          <a:lstStyle/>
          <a:p>
            <a:r>
              <a:rPr lang="en-US" b="0" i="0" dirty="0">
                <a:effectLst/>
                <a:latin typeface="Mulish"/>
              </a:rPr>
              <a:t>Parameter tying</a:t>
            </a:r>
            <a:endParaRPr lang="en-IN" dirty="0"/>
          </a:p>
        </p:txBody>
      </p:sp>
      <p:sp>
        <p:nvSpPr>
          <p:cNvPr id="3" name="Content Placeholder 2">
            <a:extLst>
              <a:ext uri="{FF2B5EF4-FFF2-40B4-BE49-F238E27FC236}">
                <a16:creationId xmlns:a16="http://schemas.microsoft.com/office/drawing/2014/main" id="{5C0091C0-BC7D-51BE-FCFC-67F27C07A6C7}"/>
              </a:ext>
            </a:extLst>
          </p:cNvPr>
          <p:cNvSpPr>
            <a:spLocks noGrp="1"/>
          </p:cNvSpPr>
          <p:nvPr>
            <p:ph idx="1"/>
          </p:nvPr>
        </p:nvSpPr>
        <p:spPr/>
        <p:txBody>
          <a:bodyPr/>
          <a:lstStyle/>
          <a:p>
            <a:r>
              <a:rPr lang="en-US" b="0" i="0" dirty="0">
                <a:solidFill>
                  <a:srgbClr val="434A54"/>
                </a:solidFill>
                <a:effectLst/>
                <a:latin typeface="Gill Sans"/>
              </a:rPr>
              <a:t>Two models perform the same classification task (with the same set of classes) but with different input data.</a:t>
            </a:r>
          </a:p>
          <a:p>
            <a:pPr marL="0" indent="0">
              <a:buNone/>
            </a:pPr>
            <a:endParaRPr lang="en-IN" dirty="0"/>
          </a:p>
        </p:txBody>
      </p:sp>
      <p:sp>
        <p:nvSpPr>
          <p:cNvPr id="4" name="Footer Placeholder 3">
            <a:extLst>
              <a:ext uri="{FF2B5EF4-FFF2-40B4-BE49-F238E27FC236}">
                <a16:creationId xmlns:a16="http://schemas.microsoft.com/office/drawing/2014/main" id="{9F937BF4-9F56-B5A0-94E4-BCC973B142D6}"/>
              </a:ext>
            </a:extLst>
          </p:cNvPr>
          <p:cNvSpPr>
            <a:spLocks noGrp="1"/>
          </p:cNvSpPr>
          <p:nvPr>
            <p:ph type="ftr" sz="quarter" idx="11"/>
          </p:nvPr>
        </p:nvSpPr>
        <p:spPr/>
        <p:txBody>
          <a:bodyPr/>
          <a:lstStyle/>
          <a:p>
            <a:r>
              <a:rPr lang="en-US"/>
              <a:t>Dr Anila M   Deep Learning 2024-25</a:t>
            </a:r>
            <a:endParaRPr lang="en-IN"/>
          </a:p>
        </p:txBody>
      </p:sp>
      <p:pic>
        <p:nvPicPr>
          <p:cNvPr id="6" name="Picture 5">
            <a:extLst>
              <a:ext uri="{FF2B5EF4-FFF2-40B4-BE49-F238E27FC236}">
                <a16:creationId xmlns:a16="http://schemas.microsoft.com/office/drawing/2014/main" id="{6A899825-D75A-8C20-3023-836012C7E4BA}"/>
              </a:ext>
            </a:extLst>
          </p:cNvPr>
          <p:cNvPicPr>
            <a:picLocks noChangeAspect="1"/>
          </p:cNvPicPr>
          <p:nvPr/>
        </p:nvPicPr>
        <p:blipFill>
          <a:blip r:embed="rId2"/>
          <a:stretch>
            <a:fillRect/>
          </a:stretch>
        </p:blipFill>
        <p:spPr>
          <a:xfrm>
            <a:off x="1381753" y="2799037"/>
            <a:ext cx="9972047" cy="2842811"/>
          </a:xfrm>
          <a:prstGeom prst="rect">
            <a:avLst/>
          </a:prstGeom>
        </p:spPr>
      </p:pic>
    </p:spTree>
    <p:extLst>
      <p:ext uri="{BB962C8B-B14F-4D97-AF65-F5344CB8AC3E}">
        <p14:creationId xmlns:p14="http://schemas.microsoft.com/office/powerpoint/2010/main" val="137197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6E97-AB39-FF94-E8A6-B0F8275E76F1}"/>
              </a:ext>
            </a:extLst>
          </p:cNvPr>
          <p:cNvSpPr>
            <a:spLocks noGrp="1"/>
          </p:cNvSpPr>
          <p:nvPr>
            <p:ph type="title"/>
          </p:nvPr>
        </p:nvSpPr>
        <p:spPr/>
        <p:txBody>
          <a:bodyPr/>
          <a:lstStyle/>
          <a:p>
            <a:r>
              <a:rPr lang="en-US" b="0" i="0" dirty="0">
                <a:effectLst/>
                <a:latin typeface="Mulish"/>
              </a:rPr>
              <a:t>Parameter tying</a:t>
            </a:r>
            <a:endParaRPr lang="en-IN" dirty="0"/>
          </a:p>
        </p:txBody>
      </p:sp>
      <p:sp>
        <p:nvSpPr>
          <p:cNvPr id="3" name="Content Placeholder 2">
            <a:extLst>
              <a:ext uri="{FF2B5EF4-FFF2-40B4-BE49-F238E27FC236}">
                <a16:creationId xmlns:a16="http://schemas.microsoft.com/office/drawing/2014/main" id="{6DD261D1-51B6-950E-2F13-72B482E14F40}"/>
              </a:ext>
            </a:extLst>
          </p:cNvPr>
          <p:cNvSpPr>
            <a:spLocks noGrp="1"/>
          </p:cNvSpPr>
          <p:nvPr>
            <p:ph idx="1"/>
          </p:nvPr>
        </p:nvSpPr>
        <p:spPr/>
        <p:txBody>
          <a:bodyPr/>
          <a:lstStyle/>
          <a:p>
            <a:r>
              <a:rPr lang="en-US" b="0" i="0" dirty="0">
                <a:solidFill>
                  <a:srgbClr val="434A54"/>
                </a:solidFill>
                <a:effectLst/>
                <a:latin typeface="Gill Sans"/>
              </a:rPr>
              <a:t>Some standard </a:t>
            </a:r>
            <a:r>
              <a:rPr lang="en-US" b="0" i="0" dirty="0" err="1">
                <a:solidFill>
                  <a:srgbClr val="434A54"/>
                </a:solidFill>
                <a:effectLst/>
                <a:latin typeface="Gill Sans"/>
              </a:rPr>
              <a:t>regularisers</a:t>
            </a:r>
            <a:r>
              <a:rPr lang="en-US" b="0" i="0" dirty="0">
                <a:solidFill>
                  <a:srgbClr val="434A54"/>
                </a:solidFill>
                <a:effectLst/>
                <a:latin typeface="Gill Sans"/>
              </a:rPr>
              <a:t> like l1 and l2 penalize model parameters for deviating from the fixed value of zero. </a:t>
            </a:r>
          </a:p>
          <a:p>
            <a:r>
              <a:rPr lang="en-US" b="0" i="0" dirty="0">
                <a:solidFill>
                  <a:srgbClr val="434A54"/>
                </a:solidFill>
                <a:effectLst/>
                <a:latin typeface="Gill Sans"/>
              </a:rPr>
              <a:t>One of the side effects of Lasso or group-Lasso regularization in learning a Deep Neural Networks is that there is a possibility that many of the parameters may become zero. </a:t>
            </a:r>
          </a:p>
          <a:p>
            <a:r>
              <a:rPr lang="en-US" b="0" i="0" dirty="0">
                <a:solidFill>
                  <a:srgbClr val="434A54"/>
                </a:solidFill>
                <a:effectLst/>
                <a:latin typeface="Gill Sans"/>
              </a:rPr>
              <a:t>Thus, reducing the amount of memory required to store the model and lowering the computational cost of applying it</a:t>
            </a:r>
            <a:endParaRPr lang="en-IN" dirty="0"/>
          </a:p>
        </p:txBody>
      </p:sp>
      <p:sp>
        <p:nvSpPr>
          <p:cNvPr id="4" name="Footer Placeholder 3">
            <a:extLst>
              <a:ext uri="{FF2B5EF4-FFF2-40B4-BE49-F238E27FC236}">
                <a16:creationId xmlns:a16="http://schemas.microsoft.com/office/drawing/2014/main" id="{BDF820F6-1EC1-EDEE-1A49-0909FE86300D}"/>
              </a:ext>
            </a:extLst>
          </p:cNvPr>
          <p:cNvSpPr>
            <a:spLocks noGrp="1"/>
          </p:cNvSpPr>
          <p:nvPr>
            <p:ph type="ftr" sz="quarter" idx="11"/>
          </p:nvPr>
        </p:nvSpPr>
        <p:spPr/>
        <p:txBody>
          <a:bodyPr/>
          <a:lstStyle/>
          <a:p>
            <a:r>
              <a:rPr lang="en-US"/>
              <a:t>Dr Anila M   Deep Learning 2024-25</a:t>
            </a:r>
            <a:endParaRPr lang="en-IN"/>
          </a:p>
        </p:txBody>
      </p:sp>
    </p:spTree>
    <p:extLst>
      <p:ext uri="{BB962C8B-B14F-4D97-AF65-F5344CB8AC3E}">
        <p14:creationId xmlns:p14="http://schemas.microsoft.com/office/powerpoint/2010/main" val="1686253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2073</Words>
  <Application>Microsoft Office PowerPoint</Application>
  <PresentationFormat>Widescreen</PresentationFormat>
  <Paragraphs>123</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-apple-system</vt:lpstr>
      <vt:lpstr>Arial</vt:lpstr>
      <vt:lpstr>Calibri</vt:lpstr>
      <vt:lpstr>Calibri Light</vt:lpstr>
      <vt:lpstr>Gill Sans</vt:lpstr>
      <vt:lpstr>Inter</vt:lpstr>
      <vt:lpstr>Mulish</vt:lpstr>
      <vt:lpstr>Plus Jakarta Sans</vt:lpstr>
      <vt:lpstr>SFMono-Regular</vt:lpstr>
      <vt:lpstr>sohne</vt:lpstr>
      <vt:lpstr>source-serif-pro</vt:lpstr>
      <vt:lpstr>Wingdings</vt:lpstr>
      <vt:lpstr>Office Theme</vt:lpstr>
      <vt:lpstr>1. Parameter Sharing and tying 2. Noise Inject at training 3. Dropout 4.Batch Normalization 5. Better Activation functions </vt:lpstr>
      <vt:lpstr>Sparse Connectivity </vt:lpstr>
      <vt:lpstr>  </vt:lpstr>
      <vt:lpstr>Sparse Connectivity </vt:lpstr>
      <vt:lpstr>Parameter Sharing </vt:lpstr>
      <vt:lpstr>Equivariance Representation </vt:lpstr>
      <vt:lpstr>Parameter tying</vt:lpstr>
      <vt:lpstr>Parameter tying</vt:lpstr>
      <vt:lpstr>Parameter tying</vt:lpstr>
      <vt:lpstr>Noise injection</vt:lpstr>
      <vt:lpstr>Noise injection</vt:lpstr>
      <vt:lpstr>Noise injection at training</vt:lpstr>
      <vt:lpstr>Noise injection</vt:lpstr>
      <vt:lpstr>Dropout</vt:lpstr>
      <vt:lpstr>Dropout</vt:lpstr>
      <vt:lpstr>Dropout implementation</vt:lpstr>
      <vt:lpstr>Better Activation functions</vt:lpstr>
      <vt:lpstr>ReLU (Rectified Linear Unit) Activation Function </vt:lpstr>
      <vt:lpstr>Leaky ReLU Activation Function </vt:lpstr>
      <vt:lpstr>ELU (Exponential Linear Unit) Activation Function</vt:lpstr>
      <vt:lpstr>Tanh (Hyperbolic Tangent) Activation Function</vt:lpstr>
      <vt:lpstr>Softmax Activation Function</vt:lpstr>
      <vt:lpstr>Batch Normalisation</vt:lpstr>
      <vt:lpstr>How does batch normalization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Rao</dc:creator>
  <cp:lastModifiedBy>CSE HEAD</cp:lastModifiedBy>
  <cp:revision>40</cp:revision>
  <dcterms:created xsi:type="dcterms:W3CDTF">2024-09-12T03:23:40Z</dcterms:created>
  <dcterms:modified xsi:type="dcterms:W3CDTF">2024-09-12T07:12:18Z</dcterms:modified>
</cp:coreProperties>
</file>