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E51CB-AF42-4634-B2E7-FFE79C06EA5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07A2C-F565-47FA-AABF-3602721F3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4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A323-DCA9-3815-F685-3584714C3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8EBE8-2B06-AAB0-E865-6B3EE6094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F234-BD6C-AD91-0B13-FBB2CA6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014B-D714-488D-B7E3-D44CA61374DA}" type="datetime1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C14E-C53F-89C5-C0FC-295D5E6D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0504-8F6E-41F2-BFF5-C2B34B6D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1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AA95-DE33-783F-5D59-85D67CD7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46F8-1F14-A371-5E35-A1000F32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59E4-BD54-4C31-C1CE-962291DC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FDD6-FC79-4903-99A5-B4087AD39241}" type="datetime1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A134-3E7C-3EBA-AA75-0EEFFDC3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2138-1CC8-27A7-68ED-6142966A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4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BAEE9-1199-AD43-CC49-83D4E3492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29E63-5E81-74F1-D6BE-9377B6E0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32BB-5B8A-F81F-0EB8-9B3B5C7D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C7EE-A447-4363-A397-DA398EEB3206}" type="datetime1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A479-E6FF-3A81-88D6-FF89037D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F026-7352-363F-8C10-1AC08EF4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6DA3-5A02-3232-4633-2CC4EADD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1F37-B3AC-5BEF-2CAB-C5CA28B6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3769-EEF2-BF05-E3DF-CD72424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064A-7348-40B1-B19F-1839B6B463E8}" type="datetime1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1A0B-8EFD-E1DC-425B-81DB56FB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8BF8-445D-90AF-398B-E461637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72A-D8FA-FA16-A890-1F9BF31C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410D7-F4CB-C649-40FF-3ECC6A62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9814-15DB-AD19-3758-B7424A0E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844C-68D9-4B40-8A15-E8F82E7A825C}" type="datetime1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7264-BF52-CDE4-69F6-05BE36A8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133E-CF1B-CDF9-62CE-FC8EAA47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4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629D-78B6-7EAC-927C-751979DC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7D24-3816-EF29-FCF0-8930A68A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5589-B61C-BD26-2DEF-AEEA9ED9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98908-DC10-967F-CB99-4A82702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CD49-18C9-463F-B124-42F255A26081}" type="datetime1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9828-F8F2-45DC-A5ED-11210742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DCA6C-1204-F2EF-3678-CECD2AAB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EFB2-B606-887D-14A0-12B9FFD2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CF49-11BB-5FB1-0CF8-488F0014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029AD-A0D3-B3B4-EE16-078808403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A92A4-0151-9D78-8C78-47F7AF65A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9F77D-8C0D-A715-7387-92FFC6AF2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DC26D-0F5A-34C5-285A-32FB5BE7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7A68-3168-4FF0-9914-65395277439E}" type="datetime1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E4CAA-2C3F-224A-2E83-3F03AFE7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A5DFA-CEFD-B613-141A-BBCA58D3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20FF-4461-4593-223B-799992C4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BB023-FC93-E298-7DBE-23EF578E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803C-FB50-42D6-BEFA-AE7B5CFBE989}" type="datetime1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29034-A435-6F13-D921-CD46533B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500C9-C1A3-8FED-4828-C036DE3F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8C48B-7CE0-EA98-EF41-638ABA61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12DB-CDAA-4395-8517-DB4A61D6D586}" type="datetime1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E77F7-B368-2109-4693-C2C0F532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F9D4-7F25-D826-EBE0-AFB088F7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0E26-605C-E84F-582D-6290FC18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5030-4C14-7F91-44FD-FFC1356B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C97AB-CC30-8623-4386-89CCFAFC8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F937-9AE5-CA6F-D01D-F1F85490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9ABB-8656-477D-884F-9A082B3B2BB9}" type="datetime1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1CBD7-708A-29C2-E991-29B6CDA4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85C4-6F9A-817B-A0DF-F107226F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09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5C83-E778-624E-5CAA-4E65EC44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DF790-0165-8385-F680-9714FEB16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52EFC-E0BD-55B5-4A59-7F12D1FD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BC2F3-857B-0293-B6D1-2BBC7702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72AC-E4A1-4975-9646-0DDD5F215E0A}" type="datetime1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953D9-3859-1D1B-9C18-8B09FF96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4811-3A97-82DA-828F-97D654D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3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8D1F4-8F69-7112-5E19-55BE6064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4A760-DEC8-E39E-104C-61949A7AF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9B5B-AD86-1FCE-49F4-FC4D2866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F5C1A-8DEE-4CE0-BA3B-7E42901AA8C7}" type="datetime1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02CB-741C-4A86-8B78-39294949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Dr Anila M, CSE,CBIT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8DDD-2627-B205-4A3C-8A8846EF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29063-7228-414D-9192-C523DB65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grid-search-for-model-tuning-3319b259367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844D8-7180-ABD4-A293-EA2C7A707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5500" b="1" i="0">
                <a:effectLst/>
                <a:highlight>
                  <a:srgbClr val="FFFFFF"/>
                </a:highlight>
                <a:latin typeface="sohne"/>
              </a:rPr>
              <a:t>Improving Model Performance: Hyperparameter Tuning</a:t>
            </a:r>
            <a:br>
              <a:rPr lang="en-US" sz="5500" b="1" i="0">
                <a:effectLst/>
                <a:highlight>
                  <a:srgbClr val="FFFFFF"/>
                </a:highlight>
                <a:latin typeface="sohne"/>
              </a:rPr>
            </a:br>
            <a:endParaRPr lang="en-IN" sz="5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2A4F-4789-C19E-0C05-34F52D936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Deep Learning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C3D34-82C5-6B53-5D68-1FFE6D0D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6F6E6-C409-8CA4-190A-0E768177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2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yperparameter tuning for Deep Learning with scikit-learn, Keras, and  TensorFlow - PyImageSearch">
            <a:extLst>
              <a:ext uri="{FF2B5EF4-FFF2-40B4-BE49-F238E27FC236}">
                <a16:creationId xmlns:a16="http://schemas.microsoft.com/office/drawing/2014/main" id="{80404AF6-7ED9-1E16-0095-ACEF9A582B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790" y="643466"/>
            <a:ext cx="105684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C9965-372A-3A2B-C577-2ABFA8DF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661F5-D45D-F740-E264-D0B839BB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0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C12-995C-57CD-8819-1B2B6D34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Explore more techniques that help hyperparameter optimization and prepare a report(minimum of 10)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3F7EC3-63F9-B065-1719-91B63A326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442937"/>
              </p:ext>
            </p:extLst>
          </p:nvPr>
        </p:nvGraphicFramePr>
        <p:xfrm>
          <a:off x="838200" y="2513602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119475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920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64508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87302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894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Metric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7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6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0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3688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F748-BEB6-8E34-3743-636DAFAA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80DC-7864-F3F0-C34C-C1919809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2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1FF2-AF86-1752-01BD-91B9C4AB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Hyperparameters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B26B-928D-CD29-C597-819AA1F1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chieving optimal model performance is not always straightforward. It requires careful consideration and fine-tuning of various factors, including hyperparameters.</a:t>
            </a:r>
          </a:p>
          <a:p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yperparameters are the configuration settings that are not learned from the training data but are set before the model training process begins.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define the behavior and architecture of the model and directly influence its performance.</a:t>
            </a:r>
          </a:p>
          <a:p>
            <a:r>
              <a:rPr 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are typically set by the data scientists or machine learning engineers and are tuned to optimize the model’s performance on a specific task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BE618-F68A-636A-1F96-48FD9D42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A02BB-72B3-74BB-5DB5-325BB864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0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7AB3-BAB9-E1A1-BA15-5529EE25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Examples of hyperparameters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DF53-D63A-6D26-0752-FD06C4C8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The step size used in gradient-based optimization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Batch Size: The number of training examples used in each iteration of the model training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Strength: The parameter that controls the amount of regularization applied to prevent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of Hidden Units: The number of neurons or units in the hidden layers of a neural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Function: The non-linear function applied to the output of each neuron in a neural network.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92B18-8E51-01C4-8AA4-05CB015D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84A59-8FF1-9E50-177D-543AA728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9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9B74-2B64-66E7-AB0E-1166EF21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Impact of Hyperparameters on Model Performance</a:t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9C2B-DA2D-299E-C838-0385B393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1" y="1825625"/>
            <a:ext cx="5092337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directly influence the behavior and performance of machine learning models. </a:t>
            </a:r>
          </a:p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Choosing appropriate values for hyperparameters is critical to achieve optimal performance. </a:t>
            </a:r>
          </a:p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Improper settings can lead to underfitting or overfitting of the model, resulting in poor generalization and inaccurate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07FA8-F976-C626-275C-8CD86635AEAA}"/>
              </a:ext>
            </a:extLst>
          </p:cNvPr>
          <p:cNvSpPr txBox="1"/>
          <p:nvPr/>
        </p:nvSpPr>
        <p:spPr>
          <a:xfrm>
            <a:off x="6847113" y="2006599"/>
            <a:ext cx="50923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ex: a learning rate that is too large can cause the model to diverge during training, </a:t>
            </a:r>
          </a:p>
          <a:p>
            <a:endParaRPr lang="en-US" sz="2400" dirty="0">
              <a:solidFill>
                <a:schemeClr val="accent5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 a learning rate that is too small may result in slow convergence or getting stuck in local optima. </a:t>
            </a:r>
          </a:p>
          <a:p>
            <a:endParaRPr lang="en-US" sz="2400" dirty="0">
              <a:solidFill>
                <a:schemeClr val="accent5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choice of activation function can impact the model’s ability to capture complex patterns in the data</a:t>
            </a: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60D75-07DD-E6E7-EFE3-B33452FC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69243-7059-855D-E8B7-93237E48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36F9-C620-D009-7C13-EDC1484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32F3E"/>
                </a:solidFill>
                <a:effectLst/>
                <a:latin typeface="AmazonEmberBold"/>
              </a:rPr>
              <a:t>How to identify hyperparameters?</a:t>
            </a:r>
            <a:br>
              <a:rPr lang="en-IN" b="0" i="0" dirty="0">
                <a:solidFill>
                  <a:srgbClr val="232F3E"/>
                </a:solidFill>
                <a:effectLst/>
                <a:latin typeface="AmazonEmber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BD4B-D28C-1827-D3C6-8CE0AFA4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Unfortunately, there are no set rules on which hyperparameters work best nor their optimal or default values. 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You need to experiment to find the optimum hyperparameter set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This activity is known as 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hyperparameter tuning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 or 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hyperparameter optimization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11AC8-A1A6-BD84-C0F5-DEC670F6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BFE2A-53F6-839F-0F3E-C48DA888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7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76B-8F83-6B9B-E881-350B5161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232F3E"/>
                </a:solidFill>
                <a:effectLst/>
                <a:latin typeface="AmazonEmberBold"/>
              </a:rPr>
            </a:br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</a:rPr>
              <a:t>How does hyperparameter tuning work?</a:t>
            </a:r>
            <a:br>
              <a:rPr lang="en-US" b="0" i="0" dirty="0">
                <a:solidFill>
                  <a:srgbClr val="232F3E"/>
                </a:solidFill>
                <a:effectLst/>
                <a:latin typeface="AmazonEmber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C79F-8FCD-E881-6C3E-293C5515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The process of hyperparameter tuning is iterative, and you try out different combinations of parameters and values.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You generally start by defining a target variable such as accuracy as the primary metric, and you intend to maximize or minimize this variable.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It’s a good idea to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use cross-validation techniques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so your model isn't centered on a single portion of your data.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F8614-164F-6917-D3A4-C594BFD6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19E81-77E7-0225-B794-8610AC6B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9505-074B-5D99-C94C-4E9FB4F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Hyperparameter Tuning Techniques</a:t>
            </a:r>
            <a:b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07BE-3FA9-E5ED-8DEC-A051C159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1. Grid Search</a:t>
            </a:r>
          </a:p>
          <a:p>
            <a:pPr algn="l"/>
            <a:r>
              <a:rPr lang="en-US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hlinkClick r:id="rId2"/>
              </a:rPr>
              <a:t>Grid search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is one of the simplest and most commonly used techniques for hyperparameter tuning. It involves defining a grid of possible hyperparameter values and exhaustively searching through all combinations to find the best set of hyperparameters.</a:t>
            </a:r>
          </a:p>
          <a:p>
            <a:pPr marL="0" indent="0" algn="l">
              <a:buNone/>
            </a:pPr>
            <a:r>
              <a:rPr lang="en-US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process of grid search can be summarized as follows: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Define the hyperparameter grid: Specify the range or list of values for each hyperparameter of interest.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Create a set of all possible hyperparameter combinations: Generate all possible combinations by taking one value from each hyperparameter’s range.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Evaluate models for each combination: Train and evaluate a model for each hyperparameter combination using a predefined evaluation metric.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Select the best hyperparameters: Choose the hyperparameter combination that yields the best performance on the evaluation metric.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Grid search provides a systematic approach to explore the hyperparameter space, ensuring that no combination is missed. However, it can be computationally expensive when dealing with a large number of hyperparameters or a wide range of values.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F7C89-BF0A-4BDE-6C07-4D45F76E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B1DF6-8E7A-C359-5F5A-414ACD81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F3AD-28A2-056B-41D1-29B5429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2. Random Search</a:t>
            </a:r>
            <a:b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25D-5D18-FE3E-A957-02AC6752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Instead of examining every possible combination, random search samples hyperparameters randomly from predefined distributions or ranges.</a:t>
            </a:r>
          </a:p>
          <a:p>
            <a:pPr marL="0" indent="0" algn="l">
              <a:buNone/>
            </a:pPr>
            <a:r>
              <a:rPr lang="en-US" sz="2400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random search can be summarized as follows: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the hyperparameter distributions: Specify the distributions or ranges for each hyperparameter of interest.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Sample random hyperparameter combinations: Draw random samples from the defined distributions or ranges.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 for each combination: Train and evaluate a model for each hyperparameter combination using a predefined evaluation metric.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hyperparameters: Choose the hyperparameter combination that yields the best performance on the evaluation metric.</a:t>
            </a:r>
          </a:p>
          <a:p>
            <a:pPr algn="l"/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offers several advantages over grid search. It allows for a more diverse exploration of the hyperparameter space and can often discover good hyperparameter configurations more efficiently, especially when the impact of individual hyperparameters is unknown.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4C1D0-B42B-B87D-4543-D0108124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B0874-7245-3EFC-AE7E-D4E149D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6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AFD6E4-3D9E-2C43-70B1-D3E149BD6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2720" y="-83640"/>
            <a:ext cx="6514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FBC98-2968-BD3C-C2F6-D49F608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M, CSE,CBIT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92FEE-D3CD-576A-EC24-2EC94C9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63-7228-414D-9192-C523DB658DE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4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848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AmazonEmber</vt:lpstr>
      <vt:lpstr>AmazonEmberBold</vt:lpstr>
      <vt:lpstr>Aptos</vt:lpstr>
      <vt:lpstr>Aptos Display</vt:lpstr>
      <vt:lpstr>Arial</vt:lpstr>
      <vt:lpstr>sohne</vt:lpstr>
      <vt:lpstr>source-serif-pro</vt:lpstr>
      <vt:lpstr>Times New Roman</vt:lpstr>
      <vt:lpstr>Office Theme</vt:lpstr>
      <vt:lpstr>Improving Model Performance: Hyperparameter Tuning </vt:lpstr>
      <vt:lpstr>Hyperparameters</vt:lpstr>
      <vt:lpstr>Examples of hyperparameters</vt:lpstr>
      <vt:lpstr>Impact of Hyperparameters on Model Performance </vt:lpstr>
      <vt:lpstr>How to identify hyperparameters? </vt:lpstr>
      <vt:lpstr> How does hyperparameter tuning work? </vt:lpstr>
      <vt:lpstr>Hyperparameter Tuning Techniques </vt:lpstr>
      <vt:lpstr>2. Random Search </vt:lpstr>
      <vt:lpstr>PowerPoint Presentation</vt:lpstr>
      <vt:lpstr>PowerPoint Presentation</vt:lpstr>
      <vt:lpstr>Explore more techniques that help hyperparameter optimization and prepare a report(minimum of 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Anila Rao</dc:creator>
  <cp:lastModifiedBy>CSE HEAD</cp:lastModifiedBy>
  <cp:revision>16</cp:revision>
  <dcterms:created xsi:type="dcterms:W3CDTF">2024-08-20T04:24:59Z</dcterms:created>
  <dcterms:modified xsi:type="dcterms:W3CDTF">2024-08-20T05:43:44Z</dcterms:modified>
</cp:coreProperties>
</file>