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jT3jKmgjThX/FLA4Opa+IrcjZ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4" autoAdjust="0"/>
  </p:normalViewPr>
  <p:slideViewPr>
    <p:cSldViewPr snapToGrid="0">
      <p:cViewPr varScale="1">
        <p:scale>
          <a:sx n="66" d="100"/>
          <a:sy n="66" d="100"/>
        </p:scale>
        <p:origin x="12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50">
                <a:solidFill>
                  <a:srgbClr val="080A13"/>
                </a:solidFill>
                <a:highlight>
                  <a:srgbClr val="FFFFFF"/>
                </a:highlight>
              </a:rPr>
              <a:t>As the loss function has no explicit regularisation term, the only method to ensure that the model is not memorising the input data is by regulating the size of the bottleneck and the number of hidden layers within this part of the network—the architecture.</a:t>
            </a:r>
            <a:endParaRPr/>
          </a:p>
        </p:txBody>
      </p:sp>
      <p:sp>
        <p:nvSpPr>
          <p:cNvPr id="179" name="Google Shape;17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1F1F1F"/>
                </a:solidFill>
                <a:effectLst/>
                <a:latin typeface="Google Sans"/>
              </a:rPr>
              <a:t>Kullback</a:t>
            </a:r>
            <a:r>
              <a:rPr lang="en-US" b="0" i="0" dirty="0">
                <a:solidFill>
                  <a:srgbClr val="1F1F1F"/>
                </a:solidFill>
                <a:effectLst/>
                <a:latin typeface="Google Sans"/>
              </a:rPr>
              <a:t>–</a:t>
            </a:r>
            <a:r>
              <a:rPr lang="en-US" b="0" i="0" dirty="0" err="1">
                <a:solidFill>
                  <a:srgbClr val="1F1F1F"/>
                </a:solidFill>
                <a:effectLst/>
                <a:latin typeface="Google Sans"/>
              </a:rPr>
              <a:t>Leibler</a:t>
            </a:r>
            <a:r>
              <a:rPr lang="en-US" b="0" i="0" dirty="0">
                <a:solidFill>
                  <a:srgbClr val="1F1F1F"/>
                </a:solidFill>
                <a:effectLst/>
                <a:latin typeface="Google Sans"/>
              </a:rPr>
              <a:t> (KL) divergence (also called </a:t>
            </a:r>
            <a:r>
              <a:rPr lang="en-US" b="0" i="0" dirty="0">
                <a:solidFill>
                  <a:srgbClr val="040C28"/>
                </a:solidFill>
                <a:effectLst/>
                <a:latin typeface="Google Sans"/>
              </a:rPr>
              <a:t>relative entropy</a:t>
            </a:r>
            <a:r>
              <a:rPr lang="en-US" b="0" i="0" dirty="0">
                <a:solidFill>
                  <a:srgbClr val="1F1F1F"/>
                </a:solidFill>
                <a:effectLst/>
                <a:latin typeface="Google Sans"/>
              </a:rPr>
              <a:t> and I-divergence)</a:t>
            </a:r>
            <a:endParaRPr dirty="0"/>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fd6c1a8085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fd6c1a808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fd6c1a8085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fd6c1a8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fd6c1a8085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fd6c1a80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fd6c1a8085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fd6c1a80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d6c1a8085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d6c1a8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fd6c1a8085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fd6c1a808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due to the sparsity of L1 regularization, sparse autoencoder actually</a:t>
            </a:r>
            <a:r>
              <a:rPr lang="en-US" b="1" i="0" dirty="0">
                <a:solidFill>
                  <a:srgbClr val="242424"/>
                </a:solidFill>
                <a:effectLst/>
                <a:latin typeface="source-serif-pro"/>
              </a:rPr>
              <a:t> learns better representations </a:t>
            </a:r>
            <a:r>
              <a:rPr lang="en-US" b="0" i="0" dirty="0">
                <a:solidFill>
                  <a:srgbClr val="242424"/>
                </a:solidFill>
                <a:effectLst/>
                <a:latin typeface="source-serif-pro"/>
              </a:rPr>
              <a:t>and its activations are </a:t>
            </a:r>
            <a:r>
              <a:rPr lang="en-US" b="1" i="0" dirty="0">
                <a:solidFill>
                  <a:srgbClr val="242424"/>
                </a:solidFill>
                <a:effectLst/>
                <a:latin typeface="source-serif-pro"/>
              </a:rPr>
              <a:t>more sparse </a:t>
            </a:r>
            <a:r>
              <a:rPr lang="en-US" b="0" i="0" dirty="0">
                <a:solidFill>
                  <a:srgbClr val="242424"/>
                </a:solidFill>
                <a:effectLst/>
                <a:latin typeface="source-serif-pro"/>
              </a:rPr>
              <a:t>which makes it perform better than original autoencoder without L1 regularization.</a:t>
            </a:r>
            <a:endParaRPr lang="en-IN" dirty="0"/>
          </a:p>
        </p:txBody>
      </p:sp>
    </p:spTree>
    <p:extLst>
      <p:ext uri="{BB962C8B-B14F-4D97-AF65-F5344CB8AC3E}">
        <p14:creationId xmlns:p14="http://schemas.microsoft.com/office/powerpoint/2010/main" val="3974540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r>
              <a:rPr lang="en-US" b="0" i="0" dirty="0">
                <a:solidFill>
                  <a:srgbClr val="242424"/>
                </a:solidFill>
                <a:effectLst/>
                <a:latin typeface="source-serif-pro"/>
              </a:rPr>
              <a:t>Imagine you’re training a model to classify images of cats. If your model is overfitting, obtaining more training data might help, but what if that’s not feasible? This is where data augmentation comes in handy. By applying simple transformations to existing images — like flipping them horizontally, cropping, rotating, or zooming in — you can effectively double or even triple your dataset.</a:t>
            </a:r>
            <a:endParaRPr lang="en-IN" dirty="0"/>
          </a:p>
        </p:txBody>
      </p:sp>
    </p:spTree>
    <p:extLst>
      <p:ext uri="{BB962C8B-B14F-4D97-AF65-F5344CB8AC3E}">
        <p14:creationId xmlns:p14="http://schemas.microsoft.com/office/powerpoint/2010/main" val="137485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16" name="Google Shape;1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73" name="Google Shape;7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79" name="Google Shape;79;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22" name="Google Shape;2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28" name="Google Shape;2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3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35" name="Google Shape;3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44" name="Google Shape;4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49" name="Google Shape;4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53" name="Google Shape;5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60" name="Google Shape;60;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9"/>
          <p:cNvSpPr>
            <a:spLocks noGrp="1"/>
          </p:cNvSpPr>
          <p:nvPr>
            <p:ph type="pic" idx="2"/>
          </p:nvPr>
        </p:nvSpPr>
        <p:spPr>
          <a:xfrm>
            <a:off x="1792288" y="612775"/>
            <a:ext cx="5486400" cy="4114800"/>
          </a:xfrm>
          <a:prstGeom prst="rect">
            <a:avLst/>
          </a:prstGeom>
          <a:noFill/>
          <a:ln>
            <a:noFill/>
          </a:ln>
        </p:spPr>
      </p:sp>
      <p:sp>
        <p:nvSpPr>
          <p:cNvPr id="64" name="Google Shape;64;p3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Dr Anila-Deep Learning-VII sem 2024-25</a:t>
            </a:r>
            <a:endParaRPr/>
          </a:p>
        </p:txBody>
      </p:sp>
      <p:sp>
        <p:nvSpPr>
          <p:cNvPr id="67" name="Google Shape;6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Dr Anila-Deep Learning-VII sem 2024-25</a:t>
            </a:r>
            <a:endParaRPr/>
          </a:p>
        </p:txBody>
      </p:sp>
      <p:sp>
        <p:nvSpPr>
          <p:cNvPr id="10" name="Google Shape;1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v7labs.com/blog/pytorch-loss-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7labs.com/blog/neural-networks-activation-functio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v7labs.com/blog/quality-training-data-for-machine-learning-guid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0177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Autoencoders</a:t>
            </a:r>
            <a:br>
              <a:rPr lang="en-US" dirty="0"/>
            </a:br>
            <a:r>
              <a:rPr lang="en-US" dirty="0"/>
              <a:t>Regularization</a:t>
            </a:r>
            <a:br>
              <a:rPr lang="en-US" dirty="0"/>
            </a:br>
            <a:r>
              <a:rPr lang="en-US" dirty="0"/>
              <a:t>Data Augmentation</a:t>
            </a:r>
            <a:br>
              <a:rPr lang="en-US" dirty="0"/>
            </a:br>
            <a:r>
              <a:rPr lang="en-US" dirty="0"/>
              <a:t>Early Stopping</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Deep Learning</a:t>
            </a:r>
            <a:endParaRPr/>
          </a:p>
        </p:txBody>
      </p:sp>
      <p:sp>
        <p:nvSpPr>
          <p:cNvPr id="2" name="Footer Placeholder 1">
            <a:extLst>
              <a:ext uri="{FF2B5EF4-FFF2-40B4-BE49-F238E27FC236}">
                <a16:creationId xmlns:a16="http://schemas.microsoft.com/office/drawing/2014/main" id="{DF614139-3796-DE1C-1F51-FDF402E7F9F1}"/>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Bottleneck</a:t>
            </a:r>
            <a:endParaRPr/>
          </a:p>
        </p:txBody>
      </p:sp>
      <p:sp>
        <p:nvSpPr>
          <p:cNvPr id="139" name="Google Shape;139;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smaller the bottleneck, the lower the risk of overfitting.</a:t>
            </a:r>
            <a:endParaRPr/>
          </a:p>
          <a:p>
            <a:pPr marL="342900" lvl="0" indent="-342900" algn="l" rtl="0">
              <a:spcBef>
                <a:spcPts val="640"/>
              </a:spcBef>
              <a:spcAft>
                <a:spcPts val="0"/>
              </a:spcAft>
              <a:buClr>
                <a:schemeClr val="dk1"/>
              </a:buClr>
              <a:buSzPts val="3200"/>
              <a:buChar char="•"/>
            </a:pPr>
            <a:r>
              <a:rPr lang="en-US"/>
              <a:t>Very small bottlenecks would restrict the amount of information storable, which increases the chances of important information slipping out through the pooling layers of the encoder.</a:t>
            </a:r>
            <a:endParaRPr/>
          </a:p>
          <a:p>
            <a:pPr marL="342900" lvl="0" indent="-139700" algn="l" rtl="0">
              <a:spcBef>
                <a:spcPts val="640"/>
              </a:spcBef>
              <a:spcAft>
                <a:spcPts val="0"/>
              </a:spcAft>
              <a:buClr>
                <a:schemeClr val="dk1"/>
              </a:buClr>
              <a:buSzPts val="3200"/>
              <a:buNone/>
            </a:pPr>
            <a:endParaRPr/>
          </a:p>
        </p:txBody>
      </p:sp>
      <p:sp>
        <p:nvSpPr>
          <p:cNvPr id="2" name="Footer Placeholder 1">
            <a:extLst>
              <a:ext uri="{FF2B5EF4-FFF2-40B4-BE49-F238E27FC236}">
                <a16:creationId xmlns:a16="http://schemas.microsoft.com/office/drawing/2014/main" id="{6BA19C80-315D-69F1-C22B-34392F3D8E1E}"/>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Decoder</a:t>
            </a:r>
            <a:br>
              <a:rPr lang="en-US"/>
            </a:br>
            <a:endParaRPr/>
          </a:p>
        </p:txBody>
      </p:sp>
      <p:sp>
        <p:nvSpPr>
          <p:cNvPr id="145" name="Google Shape;145;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the decoder is a set of upsampling and convolutional blocks that reconstructs the bottleneck's output.</a:t>
            </a:r>
            <a:endParaRPr/>
          </a:p>
          <a:p>
            <a:pPr marL="342900" lvl="0" indent="-342900" algn="l" rtl="0">
              <a:spcBef>
                <a:spcPts val="592"/>
              </a:spcBef>
              <a:spcAft>
                <a:spcPts val="0"/>
              </a:spcAft>
              <a:buClr>
                <a:schemeClr val="dk1"/>
              </a:buClr>
              <a:buSzPct val="100000"/>
              <a:buChar char="•"/>
            </a:pPr>
            <a:r>
              <a:rPr lang="en-US"/>
              <a:t>Since the input to the decoder is a compressed knowledge representation, the decoder serves as a “decompressor” and builds back the image from its latent attributes.</a:t>
            </a:r>
            <a:endParaRPr/>
          </a:p>
          <a:p>
            <a:pPr marL="342900" lvl="0" indent="-342900" algn="l" rtl="0">
              <a:spcBef>
                <a:spcPts val="592"/>
              </a:spcBef>
              <a:spcAft>
                <a:spcPts val="0"/>
              </a:spcAft>
              <a:buClr>
                <a:schemeClr val="dk1"/>
              </a:buClr>
              <a:buSzPct val="100000"/>
              <a:buNone/>
            </a:pPr>
            <a:br>
              <a:rPr lang="en-US"/>
            </a:br>
            <a:r>
              <a:rPr lang="en-US"/>
              <a:t> </a:t>
            </a:r>
            <a:br>
              <a:rPr lang="en-US"/>
            </a:br>
            <a:endParaRPr/>
          </a:p>
        </p:txBody>
      </p:sp>
      <p:sp>
        <p:nvSpPr>
          <p:cNvPr id="2" name="Footer Placeholder 1">
            <a:extLst>
              <a:ext uri="{FF2B5EF4-FFF2-40B4-BE49-F238E27FC236}">
                <a16:creationId xmlns:a16="http://schemas.microsoft.com/office/drawing/2014/main" id="{191EF7B1-19CC-2184-A95A-C387428A033D}"/>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set 4 hyperparameters before </a:t>
            </a:r>
            <a:r>
              <a:rPr lang="en-US" i="1"/>
              <a:t>training</a:t>
            </a:r>
            <a:r>
              <a:rPr lang="en-US"/>
              <a:t> an autoencoder</a:t>
            </a:r>
            <a:endParaRPr/>
          </a:p>
        </p:txBody>
      </p:sp>
      <p:sp>
        <p:nvSpPr>
          <p:cNvPr id="151" name="Google Shape;15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Code size:</a:t>
            </a:r>
            <a:r>
              <a:rPr lang="en-US"/>
              <a:t> The code size or the size of the bottleneck is the most important hyperparameter used to tune the autoencoder. The bottleneck size decides how much the data has to be compressed. This can also act as a regularisation term.</a:t>
            </a:r>
            <a:endParaRPr/>
          </a:p>
          <a:p>
            <a:pPr marL="342900" lvl="0" indent="-342900" algn="l" rtl="0">
              <a:spcBef>
                <a:spcPts val="352"/>
              </a:spcBef>
              <a:spcAft>
                <a:spcPts val="0"/>
              </a:spcAft>
              <a:buClr>
                <a:schemeClr val="dk1"/>
              </a:buClr>
              <a:buSzPct val="100000"/>
              <a:buChar char="•"/>
            </a:pPr>
            <a:r>
              <a:rPr lang="en-US" b="1"/>
              <a:t>Number of layers:</a:t>
            </a:r>
            <a:r>
              <a:rPr lang="en-US"/>
              <a:t> Like all neural networks, an important hyperparameter to tune autoencoders is the depth of the encoder and the decoder. While a higher depth increases model complexity, a lower depth is faster to process.</a:t>
            </a:r>
            <a:endParaRPr/>
          </a:p>
          <a:p>
            <a:pPr marL="342900" lvl="0" indent="-342900" algn="l" rtl="0">
              <a:spcBef>
                <a:spcPts val="352"/>
              </a:spcBef>
              <a:spcAft>
                <a:spcPts val="0"/>
              </a:spcAft>
              <a:buClr>
                <a:schemeClr val="dk1"/>
              </a:buClr>
              <a:buSzPct val="100000"/>
              <a:buChar char="•"/>
            </a:pPr>
            <a:r>
              <a:rPr lang="en-US" b="1"/>
              <a:t>Number of nodes per layer:</a:t>
            </a:r>
            <a:r>
              <a:rPr lang="en-US"/>
              <a:t> The number of nodes per layer defines the weights we use per layer. Typically, the number of nodes decreases with each subsequent layer in the autoencoder as the input to each of these layers becomes smaller across the layers.</a:t>
            </a:r>
            <a:endParaRPr/>
          </a:p>
          <a:p>
            <a:pPr marL="342900" lvl="0" indent="-342900" algn="l" rtl="0">
              <a:spcBef>
                <a:spcPts val="352"/>
              </a:spcBef>
              <a:spcAft>
                <a:spcPts val="0"/>
              </a:spcAft>
              <a:buClr>
                <a:schemeClr val="dk1"/>
              </a:buClr>
              <a:buSzPct val="100000"/>
              <a:buChar char="•"/>
            </a:pPr>
            <a:r>
              <a:rPr lang="en-US" b="1"/>
              <a:t>Reconstruction Loss:</a:t>
            </a:r>
            <a:r>
              <a:rPr lang="en-US"/>
              <a:t> The </a:t>
            </a:r>
            <a:r>
              <a:rPr lang="en-US" u="sng">
                <a:solidFill>
                  <a:schemeClr val="hlink"/>
                </a:solidFill>
                <a:hlinkClick r:id="rId3"/>
              </a:rPr>
              <a:t>loss function</a:t>
            </a:r>
            <a:r>
              <a:rPr lang="en-US"/>
              <a:t> we use to train the autoencoder is highly dependent on the type of input and output we want the autoencoder to adapt to. If we are working with image data, the most popular loss functions for reconstruction are MSE Loss and L1 Loss. In case the inputs and outputs  are within the range [0,1], as in MNIST, we can also make use of Binary Cross Entropy as the reconstruction loss.</a:t>
            </a:r>
            <a:endParaRPr/>
          </a:p>
          <a:p>
            <a:pPr marL="342900" lvl="0" indent="-342900" algn="l" rtl="0">
              <a:spcBef>
                <a:spcPts val="352"/>
              </a:spcBef>
              <a:spcAft>
                <a:spcPts val="0"/>
              </a:spcAft>
              <a:buClr>
                <a:schemeClr val="dk1"/>
              </a:buClr>
              <a:buSzPct val="100000"/>
              <a:buNone/>
            </a:pPr>
            <a:endParaRPr/>
          </a:p>
        </p:txBody>
      </p:sp>
      <p:sp>
        <p:nvSpPr>
          <p:cNvPr id="2" name="Footer Placeholder 1">
            <a:extLst>
              <a:ext uri="{FF2B5EF4-FFF2-40B4-BE49-F238E27FC236}">
                <a16:creationId xmlns:a16="http://schemas.microsoft.com/office/drawing/2014/main" id="{A29D2F66-66E1-4291-56BD-6402C1FC8B47}"/>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30000"/>
              </a:lnSpc>
              <a:spcBef>
                <a:spcPts val="2400"/>
              </a:spcBef>
              <a:spcAft>
                <a:spcPts val="0"/>
              </a:spcAft>
              <a:buClr>
                <a:schemeClr val="dk1"/>
              </a:buClr>
              <a:buSzPct val="45833"/>
              <a:buFont typeface="Arial"/>
              <a:buNone/>
            </a:pPr>
            <a:r>
              <a:rPr lang="en-US" sz="2400" b="1">
                <a:highlight>
                  <a:srgbClr val="FFFFFF"/>
                </a:highlight>
                <a:latin typeface="Arial"/>
                <a:ea typeface="Arial"/>
                <a:cs typeface="Arial"/>
                <a:sym typeface="Arial"/>
              </a:rPr>
              <a:t>Types of autoencoders</a:t>
            </a:r>
            <a:endParaRPr sz="2400" b="1">
              <a:highlight>
                <a:srgbClr val="FFFFFF"/>
              </a:highlight>
              <a:latin typeface="Arial"/>
              <a:ea typeface="Arial"/>
              <a:cs typeface="Arial"/>
              <a:sym typeface="Arial"/>
            </a:endParaRPr>
          </a:p>
          <a:p>
            <a:pPr marL="0" lvl="0" indent="0" algn="ctr" rtl="0">
              <a:spcBef>
                <a:spcPts val="600"/>
              </a:spcBef>
              <a:spcAft>
                <a:spcPts val="0"/>
              </a:spcAft>
              <a:buClr>
                <a:schemeClr val="dk1"/>
              </a:buClr>
              <a:buSzPct val="100000"/>
              <a:buFont typeface="Calibri"/>
              <a:buNone/>
            </a:pPr>
            <a:endParaRPr/>
          </a:p>
        </p:txBody>
      </p:sp>
      <p:sp>
        <p:nvSpPr>
          <p:cNvPr id="157" name="Google Shape;15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13636"/>
              </a:lnSpc>
              <a:spcBef>
                <a:spcPts val="1700"/>
              </a:spcBef>
              <a:spcAft>
                <a:spcPts val="0"/>
              </a:spcAft>
              <a:buClr>
                <a:srgbClr val="080A13"/>
              </a:buClr>
              <a:buSzPts val="1800"/>
              <a:buAutoNum type="arabicPeriod"/>
            </a:pPr>
            <a:r>
              <a:rPr lang="en-US" sz="2400" dirty="0">
                <a:solidFill>
                  <a:srgbClr val="080A13"/>
                </a:solidFill>
                <a:highlight>
                  <a:srgbClr val="FFFFFF"/>
                </a:highlight>
                <a:latin typeface="Arial"/>
                <a:ea typeface="Arial"/>
                <a:cs typeface="Arial"/>
                <a:sym typeface="Arial"/>
              </a:rPr>
              <a:t>Undercomplete autoencoders</a:t>
            </a:r>
            <a:endParaRPr sz="2400" dirty="0">
              <a:solidFill>
                <a:srgbClr val="080A13"/>
              </a:solidFill>
              <a:highlight>
                <a:srgbClr val="FFFFFF"/>
              </a:highlight>
              <a:latin typeface="Arial"/>
              <a:ea typeface="Arial"/>
              <a:cs typeface="Arial"/>
              <a:sym typeface="Arial"/>
            </a:endParaRPr>
          </a:p>
          <a:p>
            <a:pPr marL="457200" lvl="0" indent="-342900" algn="l" rtl="0">
              <a:lnSpc>
                <a:spcPct val="113636"/>
              </a:lnSpc>
              <a:spcBef>
                <a:spcPts val="0"/>
              </a:spcBef>
              <a:spcAft>
                <a:spcPts val="0"/>
              </a:spcAft>
              <a:buClr>
                <a:srgbClr val="080A13"/>
              </a:buClr>
              <a:buSzPts val="1800"/>
              <a:buAutoNum type="arabicPeriod"/>
            </a:pPr>
            <a:r>
              <a:rPr lang="en-US" sz="2400" dirty="0">
                <a:solidFill>
                  <a:srgbClr val="080A13"/>
                </a:solidFill>
                <a:highlight>
                  <a:srgbClr val="FFFFFF"/>
                </a:highlight>
                <a:latin typeface="Arial"/>
                <a:ea typeface="Arial"/>
                <a:cs typeface="Arial"/>
                <a:sym typeface="Arial"/>
              </a:rPr>
              <a:t>Sparse autoencoders</a:t>
            </a:r>
            <a:endParaRPr sz="2400" dirty="0">
              <a:solidFill>
                <a:srgbClr val="080A13"/>
              </a:solidFill>
              <a:highlight>
                <a:srgbClr val="FFFFFF"/>
              </a:highlight>
              <a:latin typeface="Arial"/>
              <a:ea typeface="Arial"/>
              <a:cs typeface="Arial"/>
              <a:sym typeface="Arial"/>
            </a:endParaRPr>
          </a:p>
          <a:p>
            <a:pPr marL="457200" lvl="0" indent="-342900" algn="l" rtl="0">
              <a:lnSpc>
                <a:spcPct val="113636"/>
              </a:lnSpc>
              <a:spcBef>
                <a:spcPts val="0"/>
              </a:spcBef>
              <a:spcAft>
                <a:spcPts val="0"/>
              </a:spcAft>
              <a:buClr>
                <a:srgbClr val="080A13"/>
              </a:buClr>
              <a:buSzPts val="1800"/>
              <a:buAutoNum type="arabicPeriod"/>
            </a:pPr>
            <a:r>
              <a:rPr lang="en-US" sz="2400" dirty="0">
                <a:solidFill>
                  <a:srgbClr val="080A13"/>
                </a:solidFill>
                <a:highlight>
                  <a:srgbClr val="FFFFFF"/>
                </a:highlight>
                <a:latin typeface="Arial"/>
                <a:ea typeface="Arial"/>
                <a:cs typeface="Arial"/>
                <a:sym typeface="Arial"/>
              </a:rPr>
              <a:t>Contractive autoencoders</a:t>
            </a:r>
            <a:endParaRPr sz="2400" dirty="0">
              <a:solidFill>
                <a:srgbClr val="080A13"/>
              </a:solidFill>
              <a:highlight>
                <a:srgbClr val="FFFFFF"/>
              </a:highlight>
              <a:latin typeface="Arial"/>
              <a:ea typeface="Arial"/>
              <a:cs typeface="Arial"/>
              <a:sym typeface="Arial"/>
            </a:endParaRPr>
          </a:p>
          <a:p>
            <a:pPr marL="457200" lvl="0" indent="-342900" algn="l" rtl="0">
              <a:lnSpc>
                <a:spcPct val="113636"/>
              </a:lnSpc>
              <a:spcBef>
                <a:spcPts val="0"/>
              </a:spcBef>
              <a:spcAft>
                <a:spcPts val="0"/>
              </a:spcAft>
              <a:buClr>
                <a:srgbClr val="080A13"/>
              </a:buClr>
              <a:buSzPts val="1800"/>
              <a:buAutoNum type="arabicPeriod"/>
            </a:pPr>
            <a:r>
              <a:rPr lang="en-US" sz="2400" dirty="0">
                <a:solidFill>
                  <a:srgbClr val="080A13"/>
                </a:solidFill>
                <a:highlight>
                  <a:srgbClr val="FFFFFF"/>
                </a:highlight>
                <a:latin typeface="Arial"/>
                <a:ea typeface="Arial"/>
                <a:cs typeface="Arial"/>
                <a:sym typeface="Arial"/>
              </a:rPr>
              <a:t>Denoising autoencoders</a:t>
            </a:r>
            <a:endParaRPr sz="2400" dirty="0">
              <a:solidFill>
                <a:srgbClr val="080A13"/>
              </a:solidFill>
              <a:highlight>
                <a:srgbClr val="FFFFFF"/>
              </a:highlight>
              <a:latin typeface="Arial"/>
              <a:ea typeface="Arial"/>
              <a:cs typeface="Arial"/>
              <a:sym typeface="Arial"/>
            </a:endParaRPr>
          </a:p>
          <a:p>
            <a:pPr marL="457200" lvl="0" indent="-342900" algn="l" rtl="0">
              <a:lnSpc>
                <a:spcPct val="113636"/>
              </a:lnSpc>
              <a:spcBef>
                <a:spcPts val="0"/>
              </a:spcBef>
              <a:spcAft>
                <a:spcPts val="0"/>
              </a:spcAft>
              <a:buClr>
                <a:srgbClr val="080A13"/>
              </a:buClr>
              <a:buSzPts val="1800"/>
              <a:buAutoNum type="arabicPeriod"/>
            </a:pPr>
            <a:r>
              <a:rPr lang="en-US" sz="2400" dirty="0">
                <a:solidFill>
                  <a:srgbClr val="080A13"/>
                </a:solidFill>
                <a:highlight>
                  <a:srgbClr val="FFFFFF"/>
                </a:highlight>
                <a:latin typeface="Arial"/>
                <a:ea typeface="Arial"/>
                <a:cs typeface="Arial"/>
                <a:sym typeface="Arial"/>
              </a:rPr>
              <a:t>Variational Autoencoders (for generative modelling)</a:t>
            </a:r>
            <a:endParaRPr sz="2400" dirty="0">
              <a:solidFill>
                <a:srgbClr val="080A13"/>
              </a:solidFill>
              <a:highlight>
                <a:srgbClr val="FFFFFF"/>
              </a:highlight>
              <a:latin typeface="Arial"/>
              <a:ea typeface="Arial"/>
              <a:cs typeface="Arial"/>
              <a:sym typeface="Arial"/>
            </a:endParaRPr>
          </a:p>
          <a:p>
            <a:pPr marL="342900" lvl="0" indent="-139700" algn="l" rtl="0">
              <a:spcBef>
                <a:spcPts val="1700"/>
              </a:spcBef>
              <a:spcAft>
                <a:spcPts val="0"/>
              </a:spcAft>
              <a:buClr>
                <a:schemeClr val="dk1"/>
              </a:buClr>
              <a:buSzPts val="3200"/>
              <a:buNone/>
            </a:pPr>
            <a:endParaRPr sz="2400" dirty="0"/>
          </a:p>
        </p:txBody>
      </p:sp>
      <p:sp>
        <p:nvSpPr>
          <p:cNvPr id="2" name="Footer Placeholder 1">
            <a:extLst>
              <a:ext uri="{FF2B5EF4-FFF2-40B4-BE49-F238E27FC236}">
                <a16:creationId xmlns:a16="http://schemas.microsoft.com/office/drawing/2014/main" id="{760BD346-BD38-8794-B92B-E502CD1EFD29}"/>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0"/>
              </a:spcAft>
              <a:buClr>
                <a:schemeClr val="dk1"/>
              </a:buClr>
              <a:buSzPts val="1100"/>
              <a:buFont typeface="Arial"/>
              <a:buNone/>
            </a:pPr>
            <a:r>
              <a:rPr lang="en-US" sz="2400" b="1">
                <a:highlight>
                  <a:srgbClr val="FFFFFF"/>
                </a:highlight>
                <a:latin typeface="Arial"/>
                <a:ea typeface="Arial"/>
                <a:cs typeface="Arial"/>
                <a:sym typeface="Arial"/>
              </a:rPr>
              <a:t>1. Undercomplete autoencoders</a:t>
            </a:r>
            <a:endParaRPr sz="2400" b="1">
              <a:highlight>
                <a:srgbClr val="FFFFFF"/>
              </a:highlight>
              <a:latin typeface="Arial"/>
              <a:ea typeface="Arial"/>
              <a:cs typeface="Arial"/>
              <a:sym typeface="Arial"/>
            </a:endParaRPr>
          </a:p>
          <a:p>
            <a:pPr marL="0" lvl="0" indent="0" algn="ctr" rtl="0">
              <a:spcBef>
                <a:spcPts val="600"/>
              </a:spcBef>
              <a:spcAft>
                <a:spcPts val="0"/>
              </a:spcAft>
              <a:buClr>
                <a:schemeClr val="dk1"/>
              </a:buClr>
              <a:buSzPts val="4400"/>
              <a:buFont typeface="Calibri"/>
              <a:buNone/>
            </a:pPr>
            <a:endParaRPr sz="2400"/>
          </a:p>
        </p:txBody>
      </p:sp>
      <p:sp>
        <p:nvSpPr>
          <p:cNvPr id="163" name="Google Shape;163;p14"/>
          <p:cNvSpPr txBox="1">
            <a:spLocks noGrp="1"/>
          </p:cNvSpPr>
          <p:nvPr>
            <p:ph type="body" idx="1"/>
          </p:nvPr>
        </p:nvSpPr>
        <p:spPr>
          <a:xfrm>
            <a:off x="457200" y="1166013"/>
            <a:ext cx="8229600" cy="4111381"/>
          </a:xfrm>
          <a:prstGeom prst="rect">
            <a:avLst/>
          </a:prstGeom>
          <a:noFill/>
          <a:ln>
            <a:noFill/>
          </a:ln>
        </p:spPr>
        <p:txBody>
          <a:bodyPr spcFirstLastPara="1" wrap="square" lIns="91425" tIns="45700" rIns="91425" bIns="45700" anchor="t" anchorCtr="0">
            <a:noAutofit/>
          </a:bodyPr>
          <a:lstStyle/>
          <a:p>
            <a:pPr marL="457200" lvl="0" indent="-374650" algn="l" rtl="0">
              <a:lnSpc>
                <a:spcPct val="172222"/>
              </a:lnSpc>
              <a:spcBef>
                <a:spcPts val="600"/>
              </a:spcBef>
              <a:spcAft>
                <a:spcPts val="0"/>
              </a:spcAft>
              <a:buClr>
                <a:srgbClr val="080A13"/>
              </a:buClr>
              <a:buSzPts val="2300"/>
              <a:buFont typeface="Arial"/>
              <a:buChar char="•"/>
            </a:pPr>
            <a:r>
              <a:rPr lang="en-US" sz="2000" dirty="0">
                <a:solidFill>
                  <a:srgbClr val="080A13"/>
                </a:solidFill>
                <a:highlight>
                  <a:srgbClr val="FFFFFF"/>
                </a:highlight>
                <a:latin typeface="Arial"/>
                <a:ea typeface="Arial"/>
                <a:cs typeface="Arial"/>
                <a:sym typeface="Arial"/>
              </a:rPr>
              <a:t>Undercomplete autoencoder takes in an image and tries to predict the same image as output, thus </a:t>
            </a:r>
            <a:r>
              <a:rPr lang="en-US" sz="2000" i="1" dirty="0">
                <a:solidFill>
                  <a:srgbClr val="080A13"/>
                </a:solidFill>
                <a:highlight>
                  <a:srgbClr val="FFFFFF"/>
                </a:highlight>
                <a:latin typeface="Arial"/>
                <a:ea typeface="Arial"/>
                <a:cs typeface="Arial"/>
                <a:sym typeface="Arial"/>
              </a:rPr>
              <a:t>reconstructing the image from the compressed bottleneck region</a:t>
            </a:r>
            <a:r>
              <a:rPr lang="en-US" sz="2000" dirty="0">
                <a:solidFill>
                  <a:srgbClr val="080A13"/>
                </a:solidFill>
                <a:highlight>
                  <a:srgbClr val="FFFFFF"/>
                </a:highlight>
                <a:latin typeface="Arial"/>
                <a:ea typeface="Arial"/>
                <a:cs typeface="Arial"/>
                <a:sym typeface="Arial"/>
              </a:rPr>
              <a:t>.</a:t>
            </a:r>
            <a:endParaRPr sz="2000" dirty="0">
              <a:solidFill>
                <a:srgbClr val="080A13"/>
              </a:solidFill>
              <a:highlight>
                <a:srgbClr val="FFFFFF"/>
              </a:highlight>
              <a:latin typeface="Arial"/>
              <a:ea typeface="Arial"/>
              <a:cs typeface="Arial"/>
              <a:sym typeface="Arial"/>
            </a:endParaRPr>
          </a:p>
          <a:p>
            <a:pPr marL="457200" lvl="0" indent="-374650" algn="l" rtl="0">
              <a:lnSpc>
                <a:spcPct val="172222"/>
              </a:lnSpc>
              <a:spcBef>
                <a:spcPts val="0"/>
              </a:spcBef>
              <a:spcAft>
                <a:spcPts val="0"/>
              </a:spcAft>
              <a:buClr>
                <a:srgbClr val="080A13"/>
              </a:buClr>
              <a:buSzPts val="2300"/>
              <a:buFont typeface="Arial"/>
              <a:buChar char="•"/>
            </a:pPr>
            <a:r>
              <a:rPr lang="en-US" sz="2000" dirty="0">
                <a:solidFill>
                  <a:srgbClr val="080A13"/>
                </a:solidFill>
                <a:highlight>
                  <a:srgbClr val="FFFFFF"/>
                </a:highlight>
                <a:latin typeface="Arial"/>
                <a:ea typeface="Arial"/>
                <a:cs typeface="Arial"/>
                <a:sym typeface="Arial"/>
              </a:rPr>
              <a:t>UAE are unsupervised as they do not take any form of label, the target being the same as the input.</a:t>
            </a:r>
            <a:endParaRPr sz="2000" dirty="0">
              <a:solidFill>
                <a:srgbClr val="080A13"/>
              </a:solidFill>
              <a:highlight>
                <a:srgbClr val="FFFFFF"/>
              </a:highlight>
              <a:latin typeface="Arial"/>
              <a:ea typeface="Arial"/>
              <a:cs typeface="Arial"/>
              <a:sym typeface="Arial"/>
            </a:endParaRPr>
          </a:p>
          <a:p>
            <a:pPr marL="457200" lvl="0" indent="-374650" algn="l" rtl="0">
              <a:lnSpc>
                <a:spcPct val="172222"/>
              </a:lnSpc>
              <a:spcBef>
                <a:spcPts val="0"/>
              </a:spcBef>
              <a:spcAft>
                <a:spcPts val="0"/>
              </a:spcAft>
              <a:buClr>
                <a:srgbClr val="080A13"/>
              </a:buClr>
              <a:buSzPts val="2300"/>
              <a:buFont typeface="Arial"/>
              <a:buChar char="•"/>
            </a:pPr>
            <a:r>
              <a:rPr lang="en-US" sz="2000" i="1" dirty="0">
                <a:solidFill>
                  <a:schemeClr val="accent4">
                    <a:lumMod val="75000"/>
                  </a:schemeClr>
                </a:solidFill>
                <a:highlight>
                  <a:srgbClr val="FFFFFF"/>
                </a:highlight>
                <a:latin typeface="Arial"/>
                <a:ea typeface="Arial"/>
                <a:cs typeface="Arial"/>
                <a:sym typeface="Arial"/>
              </a:rPr>
              <a:t>The primary use of autoencoders</a:t>
            </a:r>
            <a:r>
              <a:rPr lang="en-US" sz="2000" dirty="0">
                <a:solidFill>
                  <a:schemeClr val="accent4">
                    <a:lumMod val="75000"/>
                  </a:schemeClr>
                </a:solidFill>
                <a:highlight>
                  <a:srgbClr val="FFFFFF"/>
                </a:highlight>
                <a:latin typeface="Arial"/>
                <a:ea typeface="Arial"/>
                <a:cs typeface="Arial"/>
                <a:sym typeface="Arial"/>
              </a:rPr>
              <a:t> </a:t>
            </a:r>
            <a:r>
              <a:rPr lang="en-US" sz="2000" dirty="0">
                <a:solidFill>
                  <a:srgbClr val="080A13"/>
                </a:solidFill>
                <a:highlight>
                  <a:srgbClr val="FFFFFF"/>
                </a:highlight>
                <a:latin typeface="Arial"/>
                <a:ea typeface="Arial"/>
                <a:cs typeface="Arial"/>
                <a:sym typeface="Arial"/>
              </a:rPr>
              <a:t>: generation of the latent space or the bottleneck, which forms a compressed substitute of the input data and can be easily de-compressed back with the help of the network when needed.</a:t>
            </a:r>
            <a:endParaRPr sz="2000" dirty="0">
              <a:solidFill>
                <a:srgbClr val="080A13"/>
              </a:solidFill>
              <a:highlight>
                <a:srgbClr val="FFFFFF"/>
              </a:highlight>
              <a:latin typeface="Arial"/>
              <a:ea typeface="Arial"/>
              <a:cs typeface="Arial"/>
              <a:sym typeface="Arial"/>
            </a:endParaRPr>
          </a:p>
          <a:p>
            <a:pPr marL="342900" lvl="0" indent="-139700" algn="l" rtl="0">
              <a:spcBef>
                <a:spcPts val="600"/>
              </a:spcBef>
              <a:spcAft>
                <a:spcPts val="0"/>
              </a:spcAft>
              <a:buClr>
                <a:schemeClr val="dk1"/>
              </a:buClr>
              <a:buSzPts val="3200"/>
              <a:buNone/>
            </a:pPr>
            <a:endParaRPr sz="2000" dirty="0"/>
          </a:p>
        </p:txBody>
      </p:sp>
      <p:sp>
        <p:nvSpPr>
          <p:cNvPr id="2" name="Footer Placeholder 1">
            <a:extLst>
              <a:ext uri="{FF2B5EF4-FFF2-40B4-BE49-F238E27FC236}">
                <a16:creationId xmlns:a16="http://schemas.microsoft.com/office/drawing/2014/main" id="{56A3846C-8BF4-1A7F-1318-3300307BF237}"/>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400" b="1">
                <a:highlight>
                  <a:srgbClr val="FFFFFF"/>
                </a:highlight>
                <a:latin typeface="Arial"/>
                <a:ea typeface="Arial"/>
                <a:cs typeface="Arial"/>
                <a:sym typeface="Arial"/>
              </a:rPr>
              <a:t>1. Undercomplete autoencoders</a:t>
            </a:r>
            <a:endParaRPr/>
          </a:p>
        </p:txBody>
      </p:sp>
      <p:sp>
        <p:nvSpPr>
          <p:cNvPr id="169" name="Google Shape;16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a:t> </a:t>
            </a:r>
            <a:endParaRPr/>
          </a:p>
        </p:txBody>
      </p:sp>
      <p:pic>
        <p:nvPicPr>
          <p:cNvPr id="170" name="Google Shape;170;p15"/>
          <p:cNvPicPr preferRelativeResize="0"/>
          <p:nvPr/>
        </p:nvPicPr>
        <p:blipFill>
          <a:blip r:embed="rId3">
            <a:alphaModFix/>
          </a:blip>
          <a:stretch>
            <a:fillRect/>
          </a:stretch>
        </p:blipFill>
        <p:spPr>
          <a:xfrm>
            <a:off x="345963" y="1498336"/>
            <a:ext cx="8452075" cy="5014814"/>
          </a:xfrm>
          <a:prstGeom prst="rect">
            <a:avLst/>
          </a:prstGeom>
          <a:noFill/>
          <a:ln>
            <a:noFill/>
          </a:ln>
        </p:spPr>
      </p:pic>
      <p:sp>
        <p:nvSpPr>
          <p:cNvPr id="2" name="Footer Placeholder 1">
            <a:extLst>
              <a:ext uri="{FF2B5EF4-FFF2-40B4-BE49-F238E27FC236}">
                <a16:creationId xmlns:a16="http://schemas.microsoft.com/office/drawing/2014/main" id="{CDBEDD97-1D78-8750-AC5F-97A3DC6167E0}"/>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457200" lvl="0" indent="-381000" algn="l" rtl="0">
              <a:lnSpc>
                <a:spcPct val="140000"/>
              </a:lnSpc>
              <a:spcBef>
                <a:spcPts val="1200"/>
              </a:spcBef>
              <a:spcAft>
                <a:spcPts val="0"/>
              </a:spcAft>
              <a:buSzPts val="2400"/>
              <a:buFont typeface="Arial"/>
              <a:buAutoNum type="arabicPeriod"/>
            </a:pPr>
            <a:r>
              <a:rPr lang="en-US" sz="2400" b="1">
                <a:highlight>
                  <a:srgbClr val="FFFFFF"/>
                </a:highlight>
                <a:latin typeface="Arial"/>
                <a:ea typeface="Arial"/>
                <a:cs typeface="Arial"/>
                <a:sym typeface="Arial"/>
              </a:rPr>
              <a:t>Undercomplete autoencoders</a:t>
            </a:r>
            <a:endParaRPr/>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Clr>
                <a:srgbClr val="080A13"/>
              </a:buClr>
              <a:buSzPts val="1800"/>
              <a:buFont typeface="Arial"/>
              <a:buChar char="•"/>
            </a:pPr>
            <a:r>
              <a:rPr lang="en-US" sz="2000" dirty="0">
                <a:solidFill>
                  <a:srgbClr val="080A13"/>
                </a:solidFill>
                <a:highlight>
                  <a:srgbClr val="FFFFFF"/>
                </a:highlight>
                <a:latin typeface="Arial"/>
                <a:ea typeface="Arial"/>
                <a:cs typeface="Arial"/>
                <a:sym typeface="Arial"/>
              </a:rPr>
              <a:t>PCA can only build linear relationships</a:t>
            </a:r>
          </a:p>
          <a:p>
            <a:pPr marL="114300" lvl="0" indent="0" algn="l" rtl="0">
              <a:spcBef>
                <a:spcPts val="0"/>
              </a:spcBef>
              <a:spcAft>
                <a:spcPts val="0"/>
              </a:spcAft>
              <a:buClr>
                <a:srgbClr val="080A13"/>
              </a:buClr>
              <a:buSzPts val="1800"/>
              <a:buNone/>
            </a:pPr>
            <a:endParaRPr sz="2000" dirty="0">
              <a:solidFill>
                <a:srgbClr val="080A13"/>
              </a:solidFill>
              <a:highlight>
                <a:srgbClr val="FFFFFF"/>
              </a:highlight>
              <a:latin typeface="Arial"/>
              <a:ea typeface="Arial"/>
              <a:cs typeface="Arial"/>
              <a:sym typeface="Arial"/>
            </a:endParaRPr>
          </a:p>
          <a:p>
            <a:pPr marL="457200" lvl="0" indent="-342900" algn="l" rtl="0">
              <a:spcBef>
                <a:spcPts val="0"/>
              </a:spcBef>
              <a:spcAft>
                <a:spcPts val="0"/>
              </a:spcAft>
              <a:buClr>
                <a:srgbClr val="080A13"/>
              </a:buClr>
              <a:buSzPts val="1800"/>
              <a:buFont typeface="Arial"/>
              <a:buChar char="•"/>
            </a:pPr>
            <a:r>
              <a:rPr lang="en-US" sz="2000" dirty="0">
                <a:solidFill>
                  <a:srgbClr val="080A13"/>
                </a:solidFill>
                <a:highlight>
                  <a:srgbClr val="FFFFFF"/>
                </a:highlight>
                <a:latin typeface="Arial"/>
                <a:ea typeface="Arial"/>
                <a:cs typeface="Arial"/>
                <a:sym typeface="Arial"/>
              </a:rPr>
              <a:t>autoencoders  can learn non-linear relationships and, therefore, perform better in dimensionality reduction</a:t>
            </a:r>
          </a:p>
          <a:p>
            <a:pPr marL="114300" lvl="0" indent="0" algn="l" rtl="0">
              <a:spcBef>
                <a:spcPts val="0"/>
              </a:spcBef>
              <a:spcAft>
                <a:spcPts val="0"/>
              </a:spcAft>
              <a:buClr>
                <a:srgbClr val="080A13"/>
              </a:buClr>
              <a:buSzPts val="1800"/>
              <a:buNone/>
            </a:pPr>
            <a:endParaRPr sz="2000" dirty="0">
              <a:solidFill>
                <a:srgbClr val="080A13"/>
              </a:solidFill>
              <a:highlight>
                <a:srgbClr val="FFFFFF"/>
              </a:highlight>
              <a:latin typeface="Arial"/>
              <a:ea typeface="Arial"/>
              <a:cs typeface="Arial"/>
              <a:sym typeface="Arial"/>
            </a:endParaRPr>
          </a:p>
          <a:p>
            <a:pPr marL="457200" lvl="0" indent="-342900" algn="l" rtl="0">
              <a:spcBef>
                <a:spcPts val="0"/>
              </a:spcBef>
              <a:spcAft>
                <a:spcPts val="0"/>
              </a:spcAft>
              <a:buClr>
                <a:srgbClr val="080A13"/>
              </a:buClr>
              <a:buSzPts val="1800"/>
              <a:buFont typeface="Arial"/>
              <a:buChar char="•"/>
            </a:pPr>
            <a:r>
              <a:rPr lang="en-US" sz="2000" dirty="0">
                <a:solidFill>
                  <a:srgbClr val="080A13"/>
                </a:solidFill>
                <a:highlight>
                  <a:srgbClr val="FFFFFF"/>
                </a:highlight>
                <a:latin typeface="Arial"/>
                <a:ea typeface="Arial"/>
                <a:cs typeface="Arial"/>
                <a:sym typeface="Arial"/>
              </a:rPr>
              <a:t>This form of nonlinear dimensionality reduction where the autoencoder learns a non-linear manifold is also termed as </a:t>
            </a:r>
            <a:r>
              <a:rPr lang="en-US" sz="2000" i="1" dirty="0">
                <a:solidFill>
                  <a:srgbClr val="080A13"/>
                </a:solidFill>
                <a:highlight>
                  <a:srgbClr val="FFFFFF"/>
                </a:highlight>
                <a:latin typeface="Arial"/>
                <a:ea typeface="Arial"/>
                <a:cs typeface="Arial"/>
                <a:sym typeface="Arial"/>
              </a:rPr>
              <a:t>manifold learning</a:t>
            </a:r>
            <a:r>
              <a:rPr lang="en-US" sz="2000" dirty="0">
                <a:solidFill>
                  <a:srgbClr val="080A13"/>
                </a:solidFill>
                <a:highlight>
                  <a:srgbClr val="FFFFFF"/>
                </a:highlight>
                <a:latin typeface="Arial"/>
                <a:ea typeface="Arial"/>
                <a:cs typeface="Arial"/>
                <a:sym typeface="Arial"/>
              </a:rPr>
              <a:t>.</a:t>
            </a:r>
            <a:endParaRPr sz="2000" dirty="0">
              <a:solidFill>
                <a:srgbClr val="080A13"/>
              </a:solidFill>
              <a:highlight>
                <a:srgbClr val="FFFFFF"/>
              </a:highlight>
              <a:latin typeface="Arial"/>
              <a:ea typeface="Arial"/>
              <a:cs typeface="Arial"/>
              <a:sym typeface="Arial"/>
            </a:endParaRPr>
          </a:p>
          <a:p>
            <a:pPr marL="457200" lvl="0" indent="0" algn="l" rtl="0">
              <a:spcBef>
                <a:spcPts val="0"/>
              </a:spcBef>
              <a:spcAft>
                <a:spcPts val="0"/>
              </a:spcAft>
              <a:buNone/>
            </a:pPr>
            <a:endParaRPr sz="2000" dirty="0">
              <a:solidFill>
                <a:srgbClr val="080A13"/>
              </a:solidFill>
              <a:highlight>
                <a:srgbClr val="FFFFFF"/>
              </a:highlight>
              <a:latin typeface="Arial"/>
              <a:ea typeface="Arial"/>
              <a:cs typeface="Arial"/>
              <a:sym typeface="Arial"/>
            </a:endParaRPr>
          </a:p>
          <a:p>
            <a:pPr marL="457200" lvl="0" indent="-342900" algn="l" rtl="0">
              <a:spcBef>
                <a:spcPts val="0"/>
              </a:spcBef>
              <a:spcAft>
                <a:spcPts val="0"/>
              </a:spcAft>
              <a:buClr>
                <a:srgbClr val="080A13"/>
              </a:buClr>
              <a:buSzPts val="1800"/>
              <a:buFont typeface="Arial"/>
              <a:buChar char="•"/>
            </a:pPr>
            <a:r>
              <a:rPr lang="en-US" sz="2000" dirty="0">
                <a:solidFill>
                  <a:srgbClr val="080A13"/>
                </a:solidFill>
                <a:highlight>
                  <a:srgbClr val="FFFFFF"/>
                </a:highlight>
                <a:latin typeface="Arial"/>
                <a:ea typeface="Arial"/>
                <a:cs typeface="Arial"/>
                <a:sym typeface="Arial"/>
              </a:rPr>
              <a:t>NOTE: if we remove all non-linear activations from an undercomplete autoencoder and use only linear layers, we reduce the undercomplete autoencoder into something that works as an PCA.</a:t>
            </a:r>
            <a:endParaRPr sz="2000" dirty="0">
              <a:solidFill>
                <a:srgbClr val="080A13"/>
              </a:solidFill>
              <a:highlight>
                <a:srgbClr val="FFFFFF"/>
              </a:highlight>
              <a:latin typeface="Arial"/>
              <a:ea typeface="Arial"/>
              <a:cs typeface="Arial"/>
              <a:sym typeface="Arial"/>
            </a:endParaRPr>
          </a:p>
        </p:txBody>
      </p:sp>
      <p:sp>
        <p:nvSpPr>
          <p:cNvPr id="2" name="Footer Placeholder 1">
            <a:extLst>
              <a:ext uri="{FF2B5EF4-FFF2-40B4-BE49-F238E27FC236}">
                <a16:creationId xmlns:a16="http://schemas.microsoft.com/office/drawing/2014/main" id="{C165F937-8D3F-C992-EF70-3D41A6ED6A86}"/>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The loss function</a:t>
            </a:r>
            <a:endParaRPr/>
          </a:p>
        </p:txBody>
      </p:sp>
      <p:sp>
        <p:nvSpPr>
          <p:cNvPr id="182" name="Google Shape;182;p17"/>
          <p:cNvSpPr txBox="1">
            <a:spLocks noGrp="1"/>
          </p:cNvSpPr>
          <p:nvPr>
            <p:ph type="body" idx="1"/>
          </p:nvPr>
        </p:nvSpPr>
        <p:spPr>
          <a:xfrm>
            <a:off x="332175" y="1417650"/>
            <a:ext cx="8229600" cy="4526100"/>
          </a:xfrm>
          <a:prstGeom prst="rect">
            <a:avLst/>
          </a:prstGeom>
          <a:noFill/>
          <a:ln>
            <a:noFill/>
          </a:ln>
        </p:spPr>
        <p:txBody>
          <a:bodyPr spcFirstLastPara="1" wrap="square" lIns="91425" tIns="45700" rIns="91425" bIns="45700" anchor="t" anchorCtr="0">
            <a:noAutofit/>
          </a:bodyPr>
          <a:lstStyle/>
          <a:p>
            <a:pPr marL="342900">
              <a:lnSpc>
                <a:spcPct val="172222"/>
              </a:lnSpc>
              <a:spcBef>
                <a:spcPts val="600"/>
              </a:spcBef>
              <a:buSzPts val="1100"/>
            </a:pPr>
            <a:r>
              <a:rPr lang="en-US" sz="2000" dirty="0">
                <a:solidFill>
                  <a:srgbClr val="080A13"/>
                </a:solidFill>
                <a:highlight>
                  <a:srgbClr val="FFFFFF"/>
                </a:highlight>
                <a:latin typeface="Times New Roman"/>
                <a:ea typeface="Times New Roman"/>
                <a:cs typeface="Times New Roman"/>
                <a:sym typeface="Times New Roman"/>
              </a:rPr>
              <a:t>The loss function used to train an undercomplete autoencoder is called </a:t>
            </a:r>
            <a:r>
              <a:rPr lang="en-US" sz="2000" i="1" dirty="0">
                <a:solidFill>
                  <a:srgbClr val="080A13"/>
                </a:solidFill>
                <a:highlight>
                  <a:srgbClr val="FFFFFF"/>
                </a:highlight>
                <a:latin typeface="Times New Roman"/>
                <a:ea typeface="Times New Roman"/>
                <a:cs typeface="Times New Roman"/>
                <a:sym typeface="Times New Roman"/>
              </a:rPr>
              <a:t>reconstruction loss,</a:t>
            </a:r>
            <a:r>
              <a:rPr lang="en-US" sz="2000" dirty="0">
                <a:solidFill>
                  <a:srgbClr val="080A13"/>
                </a:solidFill>
                <a:highlight>
                  <a:srgbClr val="FFFFFF"/>
                </a:highlight>
                <a:latin typeface="Times New Roman"/>
                <a:ea typeface="Times New Roman"/>
                <a:cs typeface="Times New Roman"/>
                <a:sym typeface="Times New Roman"/>
              </a:rPr>
              <a:t> as it is a measure to check ‘how well the image has been reconstructed’ from the input data.</a:t>
            </a:r>
            <a:endParaRPr sz="2000" dirty="0">
              <a:solidFill>
                <a:srgbClr val="080A13"/>
              </a:solidFill>
              <a:highlight>
                <a:srgbClr val="FFFFFF"/>
              </a:highlight>
              <a:latin typeface="Times New Roman"/>
              <a:ea typeface="Times New Roman"/>
              <a:cs typeface="Times New Roman"/>
              <a:sym typeface="Times New Roman"/>
            </a:endParaRPr>
          </a:p>
          <a:p>
            <a:pPr marL="342900">
              <a:lnSpc>
                <a:spcPct val="172222"/>
              </a:lnSpc>
              <a:spcBef>
                <a:spcPts val="600"/>
              </a:spcBef>
              <a:buSzPts val="1100"/>
            </a:pPr>
            <a:r>
              <a:rPr lang="en-US" sz="2000" dirty="0">
                <a:solidFill>
                  <a:srgbClr val="080A13"/>
                </a:solidFill>
                <a:highlight>
                  <a:srgbClr val="FFFFFF"/>
                </a:highlight>
                <a:latin typeface="Times New Roman"/>
                <a:ea typeface="Times New Roman"/>
                <a:cs typeface="Times New Roman"/>
                <a:sym typeface="Times New Roman"/>
              </a:rPr>
              <a:t>Although the reconstruction loss can be anything depending on the input and output, we will use an </a:t>
            </a:r>
            <a:r>
              <a:rPr lang="en-US" sz="2000" b="1" dirty="0">
                <a:solidFill>
                  <a:srgbClr val="080A13"/>
                </a:solidFill>
                <a:highlight>
                  <a:srgbClr val="FFFFFF"/>
                </a:highlight>
                <a:latin typeface="Times New Roman"/>
                <a:ea typeface="Times New Roman"/>
                <a:cs typeface="Times New Roman"/>
                <a:sym typeface="Times New Roman"/>
              </a:rPr>
              <a:t>L1 loss </a:t>
            </a:r>
            <a:r>
              <a:rPr lang="en-US" sz="2000" dirty="0">
                <a:solidFill>
                  <a:srgbClr val="080A13"/>
                </a:solidFill>
                <a:highlight>
                  <a:srgbClr val="FFFFFF"/>
                </a:highlight>
                <a:latin typeface="Times New Roman"/>
                <a:ea typeface="Times New Roman"/>
                <a:cs typeface="Times New Roman"/>
                <a:sym typeface="Times New Roman"/>
              </a:rPr>
              <a:t>to depict the term (also called the </a:t>
            </a:r>
            <a:r>
              <a:rPr lang="en-US" sz="2000" i="1" dirty="0">
                <a:solidFill>
                  <a:srgbClr val="080A13"/>
                </a:solidFill>
                <a:highlight>
                  <a:srgbClr val="FFFFFF"/>
                </a:highlight>
                <a:latin typeface="Times New Roman"/>
                <a:ea typeface="Times New Roman"/>
                <a:cs typeface="Times New Roman"/>
                <a:sym typeface="Times New Roman"/>
              </a:rPr>
              <a:t>norm loss</a:t>
            </a:r>
            <a:r>
              <a:rPr lang="en-US" sz="2000" dirty="0">
                <a:solidFill>
                  <a:srgbClr val="080A13"/>
                </a:solidFill>
                <a:highlight>
                  <a:srgbClr val="FFFFFF"/>
                </a:highlight>
                <a:latin typeface="Times New Roman"/>
                <a:ea typeface="Times New Roman"/>
                <a:cs typeface="Times New Roman"/>
                <a:sym typeface="Times New Roman"/>
              </a:rPr>
              <a:t>) represented by:</a:t>
            </a:r>
            <a:endParaRPr sz="20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2000" dirty="0">
                <a:solidFill>
                  <a:srgbClr val="080A13"/>
                </a:solidFill>
                <a:highlight>
                  <a:srgbClr val="FFFFFF"/>
                </a:highlight>
                <a:latin typeface="Times New Roman"/>
                <a:ea typeface="Times New Roman"/>
                <a:cs typeface="Times New Roman"/>
                <a:sym typeface="Times New Roman"/>
              </a:rPr>
              <a:t>‍L=x-x^</a:t>
            </a:r>
            <a:endParaRPr sz="20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2000" dirty="0">
                <a:solidFill>
                  <a:srgbClr val="080A13"/>
                </a:solidFill>
                <a:highlight>
                  <a:srgbClr val="FFFFFF"/>
                </a:highlight>
                <a:latin typeface="Times New Roman"/>
                <a:ea typeface="Times New Roman"/>
                <a:cs typeface="Times New Roman"/>
                <a:sym typeface="Times New Roman"/>
              </a:rPr>
              <a:t>‍Where x^ represents the predicted output and </a:t>
            </a:r>
            <a:r>
              <a:rPr lang="en-US" sz="2000" i="1" dirty="0">
                <a:solidFill>
                  <a:srgbClr val="080A13"/>
                </a:solidFill>
                <a:highlight>
                  <a:srgbClr val="FFFFFF"/>
                </a:highlight>
                <a:latin typeface="Times New Roman"/>
                <a:ea typeface="Times New Roman"/>
                <a:cs typeface="Times New Roman"/>
                <a:sym typeface="Times New Roman"/>
              </a:rPr>
              <a:t>x</a:t>
            </a:r>
            <a:r>
              <a:rPr lang="en-US" sz="2000" dirty="0">
                <a:solidFill>
                  <a:srgbClr val="080A13"/>
                </a:solidFill>
                <a:highlight>
                  <a:srgbClr val="FFFFFF"/>
                </a:highlight>
                <a:latin typeface="Times New Roman"/>
                <a:ea typeface="Times New Roman"/>
                <a:cs typeface="Times New Roman"/>
                <a:sym typeface="Times New Roman"/>
              </a:rPr>
              <a:t> represents the ground truth.</a:t>
            </a:r>
            <a:endParaRPr sz="2000" dirty="0">
              <a:solidFill>
                <a:srgbClr val="080A13"/>
              </a:solidFill>
              <a:highlight>
                <a:srgbClr val="FFFFFF"/>
              </a:highlight>
              <a:latin typeface="Times New Roman"/>
              <a:ea typeface="Times New Roman"/>
              <a:cs typeface="Times New Roman"/>
              <a:sym typeface="Times New Roman"/>
            </a:endParaRPr>
          </a:p>
          <a:p>
            <a:pPr marL="342900" lvl="0" indent="-139700" algn="l" rtl="0">
              <a:spcBef>
                <a:spcPts val="600"/>
              </a:spcBef>
              <a:spcAft>
                <a:spcPts val="0"/>
              </a:spcAft>
              <a:buClr>
                <a:schemeClr val="dk1"/>
              </a:buClr>
              <a:buSzPts val="3200"/>
              <a:buNone/>
            </a:pPr>
            <a:endParaRPr sz="2000" dirty="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E2CD64E1-327D-84F3-F480-8403E5229276}"/>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2. Sparse autoencoders</a:t>
            </a:r>
            <a:endParaRPr sz="2400" b="1">
              <a:highlight>
                <a:srgbClr val="FFFFFF"/>
              </a:highlight>
              <a:latin typeface="Times New Roman"/>
              <a:ea typeface="Times New Roman"/>
              <a:cs typeface="Times New Roman"/>
              <a:sym typeface="Times New Roman"/>
            </a:endParaRPr>
          </a:p>
          <a:p>
            <a:pPr marL="0" lvl="0" indent="0" algn="ctr" rtl="0">
              <a:spcBef>
                <a:spcPts val="600"/>
              </a:spcBef>
              <a:spcAft>
                <a:spcPts val="0"/>
              </a:spcAft>
              <a:buClr>
                <a:schemeClr val="dk1"/>
              </a:buClr>
              <a:buSzPts val="4400"/>
              <a:buFont typeface="Calibri"/>
              <a:buNone/>
            </a:pPr>
            <a:endParaRPr sz="2400" b="1">
              <a:latin typeface="Times New Roman"/>
              <a:ea typeface="Times New Roman"/>
              <a:cs typeface="Times New Roman"/>
              <a:sym typeface="Times New Roman"/>
            </a:endParaRPr>
          </a:p>
        </p:txBody>
      </p:sp>
      <p:sp>
        <p:nvSpPr>
          <p:cNvPr id="188" name="Google Shape;188;p18"/>
          <p:cNvSpPr txBox="1">
            <a:spLocks noGrp="1"/>
          </p:cNvSpPr>
          <p:nvPr>
            <p:ph type="body" idx="1"/>
          </p:nvPr>
        </p:nvSpPr>
        <p:spPr>
          <a:xfrm>
            <a:off x="260750" y="975125"/>
            <a:ext cx="8686800" cy="1418100"/>
          </a:xfrm>
          <a:prstGeom prst="rect">
            <a:avLst/>
          </a:prstGeom>
          <a:noFill/>
          <a:ln>
            <a:noFill/>
          </a:ln>
        </p:spPr>
        <p:txBody>
          <a:bodyPr spcFirstLastPara="1" wrap="square" lIns="91425" tIns="45700" rIns="91425" bIns="45700" anchor="t" anchorCtr="0">
            <a:noAutofit/>
          </a:bodyPr>
          <a:lstStyle/>
          <a:p>
            <a:pPr marL="0" lvl="0" indent="0" algn="l" rtl="0">
              <a:lnSpc>
                <a:spcPct val="162222"/>
              </a:lnSpc>
              <a:spcBef>
                <a:spcPts val="600"/>
              </a:spcBef>
              <a:spcAft>
                <a:spcPts val="0"/>
              </a:spcAft>
              <a:buClr>
                <a:schemeClr val="dk1"/>
              </a:buClr>
              <a:buSzPts val="605"/>
              <a:buNone/>
            </a:pPr>
            <a:r>
              <a:rPr lang="en-US" sz="1620" dirty="0">
                <a:solidFill>
                  <a:srgbClr val="080A13"/>
                </a:solidFill>
                <a:highlight>
                  <a:srgbClr val="FFFFFF"/>
                </a:highlight>
                <a:latin typeface="Times New Roman"/>
                <a:ea typeface="Times New Roman"/>
                <a:cs typeface="Times New Roman"/>
                <a:sym typeface="Times New Roman"/>
              </a:rPr>
              <a:t>Sparse autoencoders are similar to the undercomplete autoencoders in that they use the same image as input. However, The medium through which </a:t>
            </a:r>
            <a:r>
              <a:rPr lang="en-US" sz="1620" b="1" dirty="0">
                <a:solidFill>
                  <a:srgbClr val="080A13"/>
                </a:solidFill>
                <a:highlight>
                  <a:srgbClr val="FFFFFF"/>
                </a:highlight>
                <a:latin typeface="Times New Roman"/>
                <a:ea typeface="Times New Roman"/>
                <a:cs typeface="Times New Roman"/>
                <a:sym typeface="Times New Roman"/>
              </a:rPr>
              <a:t>encoding of information is regulated is significantly different.</a:t>
            </a:r>
            <a:endParaRPr sz="1620" b="1" dirty="0">
              <a:solidFill>
                <a:srgbClr val="080A13"/>
              </a:solidFill>
              <a:highlight>
                <a:srgbClr val="FFFFFF"/>
              </a:highlight>
              <a:latin typeface="Times New Roman"/>
              <a:ea typeface="Times New Roman"/>
              <a:cs typeface="Times New Roman"/>
              <a:sym typeface="Times New Roman"/>
            </a:endParaRPr>
          </a:p>
          <a:p>
            <a:pPr marL="0" lvl="0" indent="0" algn="l" rtl="0">
              <a:lnSpc>
                <a:spcPct val="162222"/>
              </a:lnSpc>
              <a:spcBef>
                <a:spcPts val="600"/>
              </a:spcBef>
              <a:spcAft>
                <a:spcPts val="0"/>
              </a:spcAft>
              <a:buClr>
                <a:schemeClr val="dk1"/>
              </a:buClr>
              <a:buSzPts val="605"/>
              <a:buFont typeface="Arial"/>
              <a:buNone/>
            </a:pPr>
            <a:endParaRPr sz="1620" dirty="0">
              <a:solidFill>
                <a:srgbClr val="080A13"/>
              </a:solidFill>
              <a:highlight>
                <a:srgbClr val="FFFFFF"/>
              </a:highlight>
              <a:latin typeface="Times New Roman"/>
              <a:ea typeface="Times New Roman"/>
              <a:cs typeface="Times New Roman"/>
              <a:sym typeface="Times New Roman"/>
            </a:endParaRPr>
          </a:p>
          <a:p>
            <a:pPr marL="342900" lvl="0" indent="-139700" algn="l" rtl="0">
              <a:lnSpc>
                <a:spcPct val="90000"/>
              </a:lnSpc>
              <a:spcBef>
                <a:spcPts val="600"/>
              </a:spcBef>
              <a:spcAft>
                <a:spcPts val="0"/>
              </a:spcAft>
              <a:buClr>
                <a:schemeClr val="dk1"/>
              </a:buClr>
              <a:buSzPts val="1760"/>
              <a:buNone/>
            </a:pPr>
            <a:endParaRPr sz="1620" dirty="0">
              <a:latin typeface="Times New Roman"/>
              <a:ea typeface="Times New Roman"/>
              <a:cs typeface="Times New Roman"/>
              <a:sym typeface="Times New Roman"/>
            </a:endParaRPr>
          </a:p>
        </p:txBody>
      </p:sp>
      <p:pic>
        <p:nvPicPr>
          <p:cNvPr id="189" name="Google Shape;189;p18"/>
          <p:cNvPicPr preferRelativeResize="0"/>
          <p:nvPr/>
        </p:nvPicPr>
        <p:blipFill>
          <a:blip r:embed="rId3">
            <a:alphaModFix/>
          </a:blip>
          <a:stretch>
            <a:fillRect/>
          </a:stretch>
        </p:blipFill>
        <p:spPr>
          <a:xfrm>
            <a:off x="1071575" y="2166250"/>
            <a:ext cx="7322325" cy="4691750"/>
          </a:xfrm>
          <a:prstGeom prst="rect">
            <a:avLst/>
          </a:prstGeom>
          <a:noFill/>
          <a:ln>
            <a:noFill/>
          </a:ln>
        </p:spPr>
      </p:pic>
      <p:sp>
        <p:nvSpPr>
          <p:cNvPr id="2" name="Footer Placeholder 1">
            <a:extLst>
              <a:ext uri="{FF2B5EF4-FFF2-40B4-BE49-F238E27FC236}">
                <a16:creationId xmlns:a16="http://schemas.microsoft.com/office/drawing/2014/main" id="{3B280DA7-FACB-1087-178C-7A16A1402597}"/>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2. Sparse autoencoders</a:t>
            </a:r>
            <a:endParaRPr/>
          </a:p>
        </p:txBody>
      </p:sp>
      <p:sp>
        <p:nvSpPr>
          <p:cNvPr id="195" name="Google Shape;195;p19"/>
          <p:cNvSpPr txBox="1">
            <a:spLocks noGrp="1"/>
          </p:cNvSpPr>
          <p:nvPr>
            <p:ph type="body" idx="1"/>
          </p:nvPr>
        </p:nvSpPr>
        <p:spPr>
          <a:xfrm>
            <a:off x="267900" y="1600200"/>
            <a:ext cx="867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72222"/>
              </a:lnSpc>
              <a:spcBef>
                <a:spcPts val="600"/>
              </a:spcBef>
              <a:spcAft>
                <a:spcPts val="0"/>
              </a:spcAft>
              <a:buClr>
                <a:srgbClr val="080A13"/>
              </a:buClr>
              <a:buSzPts val="1800"/>
              <a:buFont typeface="Arial"/>
              <a:buChar char="•"/>
            </a:pPr>
            <a:r>
              <a:rPr lang="en-US" sz="1800" dirty="0">
                <a:solidFill>
                  <a:srgbClr val="080A13"/>
                </a:solidFill>
                <a:highlight>
                  <a:srgbClr val="FFFFFF"/>
                </a:highlight>
                <a:latin typeface="Arial"/>
                <a:ea typeface="Arial"/>
                <a:cs typeface="Arial"/>
                <a:sym typeface="Arial"/>
              </a:rPr>
              <a:t>While undercomplete autoencoders are regulated and fine-tuned by regulating the size of the bottleneck, the </a:t>
            </a:r>
            <a:r>
              <a:rPr lang="en-US" sz="1800" i="1" dirty="0">
                <a:solidFill>
                  <a:schemeClr val="accent4">
                    <a:lumMod val="75000"/>
                  </a:schemeClr>
                </a:solidFill>
                <a:highlight>
                  <a:srgbClr val="FFFFFF"/>
                </a:highlight>
                <a:latin typeface="Arial"/>
                <a:ea typeface="Arial"/>
                <a:cs typeface="Arial"/>
                <a:sym typeface="Arial"/>
              </a:rPr>
              <a:t>sparse autoencoder is regulated by changing the number of nodes at each hidden layer</a:t>
            </a:r>
            <a:r>
              <a:rPr lang="en-US" sz="1800" dirty="0">
                <a:solidFill>
                  <a:srgbClr val="080A13"/>
                </a:solidFill>
                <a:highlight>
                  <a:srgbClr val="FFFFFF"/>
                </a:highlight>
                <a:latin typeface="Arial"/>
                <a:ea typeface="Arial"/>
                <a:cs typeface="Arial"/>
                <a:sym typeface="Arial"/>
              </a:rPr>
              <a:t>.</a:t>
            </a:r>
            <a:endParaRPr sz="1800" dirty="0">
              <a:solidFill>
                <a:srgbClr val="080A13"/>
              </a:solidFill>
              <a:highlight>
                <a:srgbClr val="FFFFFF"/>
              </a:highlight>
              <a:latin typeface="Arial"/>
              <a:ea typeface="Arial"/>
              <a:cs typeface="Arial"/>
              <a:sym typeface="Arial"/>
            </a:endParaRPr>
          </a:p>
          <a:p>
            <a:pPr marL="457200" lvl="0" indent="-342900" algn="l" rtl="0">
              <a:lnSpc>
                <a:spcPct val="172222"/>
              </a:lnSpc>
              <a:spcBef>
                <a:spcPts val="0"/>
              </a:spcBef>
              <a:spcAft>
                <a:spcPts val="0"/>
              </a:spcAft>
              <a:buSzPts val="1800"/>
              <a:buFont typeface="Arial"/>
              <a:buChar char="•"/>
            </a:pPr>
            <a:r>
              <a:rPr lang="en-US" sz="1800" dirty="0">
                <a:solidFill>
                  <a:srgbClr val="080A13"/>
                </a:solidFill>
                <a:highlight>
                  <a:srgbClr val="FFFFFF"/>
                </a:highlight>
                <a:latin typeface="Arial"/>
                <a:ea typeface="Arial"/>
                <a:cs typeface="Arial"/>
                <a:sym typeface="Arial"/>
              </a:rPr>
              <a:t>Since it is not possible to design a neural network that has a flexible number of nodes at its hidden layers, sparse autoencoders work by </a:t>
            </a:r>
            <a:r>
              <a:rPr lang="en-US" sz="1800" dirty="0">
                <a:solidFill>
                  <a:schemeClr val="accent4">
                    <a:lumMod val="75000"/>
                  </a:schemeClr>
                </a:solidFill>
                <a:highlight>
                  <a:srgbClr val="FFFFFF"/>
                </a:highlight>
                <a:latin typeface="Arial"/>
                <a:ea typeface="Arial"/>
                <a:cs typeface="Arial"/>
                <a:sym typeface="Arial"/>
              </a:rPr>
              <a:t>penalizing</a:t>
            </a:r>
            <a:r>
              <a:rPr lang="en-US" sz="1800" dirty="0">
                <a:solidFill>
                  <a:srgbClr val="080A13"/>
                </a:solidFill>
                <a:highlight>
                  <a:srgbClr val="FFFFFF"/>
                </a:highlight>
                <a:latin typeface="Arial"/>
                <a:ea typeface="Arial"/>
                <a:cs typeface="Arial"/>
                <a:sym typeface="Arial"/>
              </a:rPr>
              <a:t> the </a:t>
            </a:r>
            <a:r>
              <a:rPr lang="en-US" sz="1800" dirty="0">
                <a:solidFill>
                  <a:schemeClr val="hlink"/>
                </a:solidFill>
                <a:highlight>
                  <a:srgbClr val="FFFFFF"/>
                </a:highlight>
                <a:uFill>
                  <a:noFill/>
                </a:uFill>
                <a:latin typeface="Arial"/>
                <a:ea typeface="Arial"/>
                <a:cs typeface="Arial"/>
                <a:sym typeface="Arial"/>
                <a:hlinkClick r:id="rId3"/>
              </a:rPr>
              <a:t>activation of some neurons</a:t>
            </a:r>
            <a:r>
              <a:rPr lang="en-US" sz="1800" dirty="0">
                <a:solidFill>
                  <a:srgbClr val="080A13"/>
                </a:solidFill>
                <a:highlight>
                  <a:srgbClr val="FFFFFF"/>
                </a:highlight>
                <a:latin typeface="Arial"/>
                <a:ea typeface="Arial"/>
                <a:cs typeface="Arial"/>
                <a:sym typeface="Arial"/>
              </a:rPr>
              <a:t> in hidden layers.</a:t>
            </a:r>
            <a:endParaRPr sz="1800" dirty="0">
              <a:solidFill>
                <a:srgbClr val="080A13"/>
              </a:solidFill>
              <a:highlight>
                <a:srgbClr val="FFFFFF"/>
              </a:highlight>
              <a:latin typeface="Arial"/>
              <a:ea typeface="Arial"/>
              <a:cs typeface="Arial"/>
              <a:sym typeface="Arial"/>
            </a:endParaRPr>
          </a:p>
          <a:p>
            <a:pPr marL="457200" lvl="0" indent="-342900" algn="l" rtl="0">
              <a:lnSpc>
                <a:spcPct val="172222"/>
              </a:lnSpc>
              <a:spcBef>
                <a:spcPts val="0"/>
              </a:spcBef>
              <a:spcAft>
                <a:spcPts val="0"/>
              </a:spcAft>
              <a:buClr>
                <a:srgbClr val="080A13"/>
              </a:buClr>
              <a:buSzPts val="1800"/>
              <a:buFont typeface="Arial"/>
              <a:buChar char="•"/>
            </a:pPr>
            <a:r>
              <a:rPr lang="en-US" sz="1800" dirty="0">
                <a:solidFill>
                  <a:srgbClr val="080A13"/>
                </a:solidFill>
                <a:highlight>
                  <a:srgbClr val="FFFFFF"/>
                </a:highlight>
                <a:latin typeface="Arial"/>
                <a:ea typeface="Arial"/>
                <a:cs typeface="Arial"/>
                <a:sym typeface="Arial"/>
              </a:rPr>
              <a:t>the loss function has a term that calculates the </a:t>
            </a:r>
            <a:r>
              <a:rPr lang="en-US" sz="1800" b="1" dirty="0">
                <a:solidFill>
                  <a:srgbClr val="080A13"/>
                </a:solidFill>
                <a:highlight>
                  <a:srgbClr val="FFFFFF"/>
                </a:highlight>
                <a:latin typeface="Arial"/>
                <a:ea typeface="Arial"/>
                <a:cs typeface="Arial"/>
                <a:sym typeface="Arial"/>
              </a:rPr>
              <a:t>number of neurons</a:t>
            </a:r>
            <a:r>
              <a:rPr lang="en-US" sz="1800" dirty="0">
                <a:solidFill>
                  <a:srgbClr val="080A13"/>
                </a:solidFill>
                <a:highlight>
                  <a:srgbClr val="FFFFFF"/>
                </a:highlight>
                <a:latin typeface="Arial"/>
                <a:ea typeface="Arial"/>
                <a:cs typeface="Arial"/>
                <a:sym typeface="Arial"/>
              </a:rPr>
              <a:t> that have been </a:t>
            </a:r>
            <a:r>
              <a:rPr lang="en-US" sz="1800" b="1" dirty="0">
                <a:solidFill>
                  <a:srgbClr val="080A13"/>
                </a:solidFill>
                <a:highlight>
                  <a:srgbClr val="FFFFFF"/>
                </a:highlight>
                <a:latin typeface="Arial"/>
                <a:ea typeface="Arial"/>
                <a:cs typeface="Arial"/>
                <a:sym typeface="Arial"/>
              </a:rPr>
              <a:t>activated</a:t>
            </a:r>
            <a:r>
              <a:rPr lang="en-US" sz="1800" dirty="0">
                <a:solidFill>
                  <a:srgbClr val="080A13"/>
                </a:solidFill>
                <a:highlight>
                  <a:srgbClr val="FFFFFF"/>
                </a:highlight>
                <a:latin typeface="Arial"/>
                <a:ea typeface="Arial"/>
                <a:cs typeface="Arial"/>
                <a:sym typeface="Arial"/>
              </a:rPr>
              <a:t> and provides a penalty that is directly proportional to that.</a:t>
            </a:r>
            <a:endParaRPr sz="1800" dirty="0">
              <a:solidFill>
                <a:srgbClr val="080A13"/>
              </a:solidFill>
              <a:highlight>
                <a:srgbClr val="FFFFFF"/>
              </a:highlight>
              <a:latin typeface="Arial"/>
              <a:ea typeface="Arial"/>
              <a:cs typeface="Arial"/>
              <a:sym typeface="Arial"/>
            </a:endParaRPr>
          </a:p>
          <a:p>
            <a:pPr marL="457200" lvl="0" indent="-342900" algn="l" rtl="0">
              <a:lnSpc>
                <a:spcPct val="172222"/>
              </a:lnSpc>
              <a:spcBef>
                <a:spcPts val="0"/>
              </a:spcBef>
              <a:spcAft>
                <a:spcPts val="0"/>
              </a:spcAft>
              <a:buClr>
                <a:srgbClr val="080A13"/>
              </a:buClr>
              <a:buSzPts val="1800"/>
              <a:buFont typeface="Arial"/>
              <a:buChar char="•"/>
            </a:pPr>
            <a:r>
              <a:rPr lang="en-US" sz="1800" dirty="0">
                <a:solidFill>
                  <a:srgbClr val="080A13"/>
                </a:solidFill>
                <a:highlight>
                  <a:srgbClr val="FFFFFF"/>
                </a:highlight>
                <a:latin typeface="Arial"/>
                <a:ea typeface="Arial"/>
                <a:cs typeface="Arial"/>
                <a:sym typeface="Arial"/>
              </a:rPr>
              <a:t>This penalty, called the </a:t>
            </a:r>
            <a:r>
              <a:rPr lang="en-US" sz="1800" i="1" dirty="0">
                <a:solidFill>
                  <a:schemeClr val="accent4">
                    <a:lumMod val="75000"/>
                  </a:schemeClr>
                </a:solidFill>
                <a:highlight>
                  <a:srgbClr val="FFFFFF"/>
                </a:highlight>
                <a:latin typeface="Arial"/>
                <a:ea typeface="Arial"/>
                <a:cs typeface="Arial"/>
                <a:sym typeface="Arial"/>
              </a:rPr>
              <a:t>sparsity function</a:t>
            </a:r>
            <a:r>
              <a:rPr lang="en-US" sz="1800" dirty="0">
                <a:solidFill>
                  <a:srgbClr val="080A13"/>
                </a:solidFill>
                <a:highlight>
                  <a:srgbClr val="FFFFFF"/>
                </a:highlight>
                <a:latin typeface="Arial"/>
                <a:ea typeface="Arial"/>
                <a:cs typeface="Arial"/>
                <a:sym typeface="Arial"/>
              </a:rPr>
              <a:t>, prevents the neural network from activating more neurons and serves as a regularizer.</a:t>
            </a:r>
            <a:endParaRPr sz="1800" dirty="0">
              <a:solidFill>
                <a:srgbClr val="080A13"/>
              </a:solidFill>
              <a:highlight>
                <a:srgbClr val="FFFFFF"/>
              </a:highlight>
              <a:latin typeface="Arial"/>
              <a:ea typeface="Arial"/>
              <a:cs typeface="Arial"/>
              <a:sym typeface="Arial"/>
            </a:endParaRPr>
          </a:p>
          <a:p>
            <a:pPr marL="342900" lvl="0" indent="-139700" algn="l" rtl="0">
              <a:spcBef>
                <a:spcPts val="600"/>
              </a:spcBef>
              <a:spcAft>
                <a:spcPts val="0"/>
              </a:spcAft>
              <a:buClr>
                <a:schemeClr val="dk1"/>
              </a:buClr>
              <a:buSzPts val="3200"/>
              <a:buNone/>
            </a:pPr>
            <a:endParaRPr sz="1800" dirty="0"/>
          </a:p>
        </p:txBody>
      </p:sp>
      <p:sp>
        <p:nvSpPr>
          <p:cNvPr id="2" name="Footer Placeholder 1">
            <a:extLst>
              <a:ext uri="{FF2B5EF4-FFF2-40B4-BE49-F238E27FC236}">
                <a16:creationId xmlns:a16="http://schemas.microsoft.com/office/drawing/2014/main" id="{C62CDBE1-A2E6-8B9D-6417-88A3010A5DB1}"/>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91" name="Google Shape;91;p2" descr="How does an autoencoder work?"/>
          <p:cNvPicPr preferRelativeResize="0">
            <a:picLocks noGrp="1"/>
          </p:cNvPicPr>
          <p:nvPr>
            <p:ph type="body" idx="1"/>
          </p:nvPr>
        </p:nvPicPr>
        <p:blipFill rotWithShape="1">
          <a:blip r:embed="rId3">
            <a:alphaModFix/>
          </a:blip>
          <a:srcRect/>
          <a:stretch/>
        </p:blipFill>
        <p:spPr>
          <a:xfrm>
            <a:off x="0" y="228600"/>
            <a:ext cx="9144000" cy="6629400"/>
          </a:xfrm>
          <a:prstGeom prst="rect">
            <a:avLst/>
          </a:prstGeom>
          <a:noFill/>
          <a:ln>
            <a:noFill/>
          </a:ln>
        </p:spPr>
      </p:pic>
      <p:sp>
        <p:nvSpPr>
          <p:cNvPr id="2" name="Footer Placeholder 1">
            <a:extLst>
              <a:ext uri="{FF2B5EF4-FFF2-40B4-BE49-F238E27FC236}">
                <a16:creationId xmlns:a16="http://schemas.microsoft.com/office/drawing/2014/main" id="{D63FA55F-DDB9-2855-BD2D-9ECFEA1E690E}"/>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2. Sparse autoencoders</a:t>
            </a:r>
            <a:endParaRPr/>
          </a:p>
        </p:txBody>
      </p:sp>
      <p:sp>
        <p:nvSpPr>
          <p:cNvPr id="201" name="Google Shape;20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lvl="0" indent="0" algn="l" rtl="0">
              <a:lnSpc>
                <a:spcPct val="172222"/>
              </a:lnSpc>
              <a:spcBef>
                <a:spcPts val="600"/>
              </a:spcBef>
              <a:spcAft>
                <a:spcPts val="0"/>
              </a:spcAft>
              <a:buClr>
                <a:srgbClr val="080A13"/>
              </a:buClr>
              <a:buSzPts val="1800"/>
              <a:buNone/>
            </a:pPr>
            <a:endParaRPr sz="1800" dirty="0">
              <a:solidFill>
                <a:srgbClr val="080A13"/>
              </a:solidFill>
              <a:highlight>
                <a:srgbClr val="FFFFFF"/>
              </a:highlight>
              <a:latin typeface="Arial"/>
              <a:ea typeface="Arial"/>
              <a:cs typeface="Arial"/>
              <a:sym typeface="Arial"/>
            </a:endParaRPr>
          </a:p>
          <a:p>
            <a:pPr marL="457200" lvl="0" indent="-342900" algn="l" rtl="0">
              <a:lnSpc>
                <a:spcPct val="172222"/>
              </a:lnSpc>
              <a:spcBef>
                <a:spcPts val="0"/>
              </a:spcBef>
              <a:spcAft>
                <a:spcPts val="0"/>
              </a:spcAft>
              <a:buClr>
                <a:srgbClr val="080A13"/>
              </a:buClr>
              <a:buSzPts val="1800"/>
              <a:buFont typeface="Arial"/>
              <a:buChar char="•"/>
            </a:pPr>
            <a:r>
              <a:rPr lang="en-US" sz="1800" dirty="0">
                <a:solidFill>
                  <a:srgbClr val="080A13"/>
                </a:solidFill>
                <a:highlight>
                  <a:srgbClr val="FFFFFF"/>
                </a:highlight>
                <a:latin typeface="Arial"/>
                <a:ea typeface="Arial"/>
                <a:cs typeface="Arial"/>
                <a:sym typeface="Arial"/>
              </a:rPr>
              <a:t>This form of regularization allows the network </a:t>
            </a:r>
            <a:r>
              <a:rPr lang="en-US" sz="1800" b="1" dirty="0">
                <a:solidFill>
                  <a:srgbClr val="080A13"/>
                </a:solidFill>
                <a:highlight>
                  <a:srgbClr val="FFFFFF"/>
                </a:highlight>
                <a:latin typeface="Arial"/>
                <a:ea typeface="Arial"/>
                <a:cs typeface="Arial"/>
                <a:sym typeface="Arial"/>
              </a:rPr>
              <a:t>to have nodes in hidden layers dedicated to find specific features in images during training </a:t>
            </a:r>
            <a:r>
              <a:rPr lang="en-US" sz="1800" dirty="0">
                <a:solidFill>
                  <a:srgbClr val="080A13"/>
                </a:solidFill>
                <a:highlight>
                  <a:srgbClr val="FFFFFF"/>
                </a:highlight>
                <a:latin typeface="Arial"/>
                <a:ea typeface="Arial"/>
                <a:cs typeface="Arial"/>
                <a:sym typeface="Arial"/>
              </a:rPr>
              <a:t>and treating the regularization problem as a problem separate from the latent space problem.</a:t>
            </a:r>
            <a:endParaRPr sz="1800" dirty="0">
              <a:solidFill>
                <a:srgbClr val="080A13"/>
              </a:solidFill>
              <a:highlight>
                <a:srgbClr val="FFFFFF"/>
              </a:highlight>
              <a:latin typeface="Arial"/>
              <a:ea typeface="Arial"/>
              <a:cs typeface="Arial"/>
              <a:sym typeface="Arial"/>
            </a:endParaRPr>
          </a:p>
          <a:p>
            <a:pPr marL="457200" lvl="0" indent="-342900" algn="l" rtl="0">
              <a:lnSpc>
                <a:spcPct val="172222"/>
              </a:lnSpc>
              <a:spcBef>
                <a:spcPts val="0"/>
              </a:spcBef>
              <a:spcAft>
                <a:spcPts val="0"/>
              </a:spcAft>
              <a:buClr>
                <a:srgbClr val="080A13"/>
              </a:buClr>
              <a:buSzPts val="1800"/>
              <a:buFont typeface="Arial"/>
              <a:buChar char="•"/>
            </a:pPr>
            <a:r>
              <a:rPr lang="en-US" sz="1800" dirty="0">
                <a:solidFill>
                  <a:srgbClr val="080A13"/>
                </a:solidFill>
                <a:highlight>
                  <a:srgbClr val="FFFFFF"/>
                </a:highlight>
                <a:latin typeface="Arial"/>
                <a:ea typeface="Arial"/>
                <a:cs typeface="Arial"/>
                <a:sym typeface="Arial"/>
              </a:rPr>
              <a:t>We can thus set latent space dimensionality at the bottleneck without worrying about regularization.</a:t>
            </a:r>
            <a:endParaRPr sz="1800" dirty="0">
              <a:solidFill>
                <a:srgbClr val="080A13"/>
              </a:solidFill>
              <a:highlight>
                <a:srgbClr val="FFFFFF"/>
              </a:highlight>
              <a:latin typeface="Arial"/>
              <a:ea typeface="Arial"/>
              <a:cs typeface="Arial"/>
              <a:sym typeface="Arial"/>
            </a:endParaRPr>
          </a:p>
          <a:p>
            <a:pPr marL="457200" lvl="0" indent="0" algn="l" rtl="0">
              <a:spcBef>
                <a:spcPts val="600"/>
              </a:spcBef>
              <a:spcAft>
                <a:spcPts val="0"/>
              </a:spcAft>
              <a:buNone/>
            </a:pPr>
            <a:endParaRPr sz="1800" dirty="0"/>
          </a:p>
        </p:txBody>
      </p:sp>
      <p:sp>
        <p:nvSpPr>
          <p:cNvPr id="2" name="Footer Placeholder 1">
            <a:extLst>
              <a:ext uri="{FF2B5EF4-FFF2-40B4-BE49-F238E27FC236}">
                <a16:creationId xmlns:a16="http://schemas.microsoft.com/office/drawing/2014/main" id="{842B80C0-2F8B-29EE-9EBB-14B2C6214AF0}"/>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2. Sparse autoencoders</a:t>
            </a:r>
            <a:endParaRPr/>
          </a:p>
        </p:txBody>
      </p:sp>
      <p:sp>
        <p:nvSpPr>
          <p:cNvPr id="207" name="Google Shape;20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r>
              <a:rPr lang="en-US" sz="1800" b="1" i="1" dirty="0">
                <a:solidFill>
                  <a:srgbClr val="080A13"/>
                </a:solidFill>
                <a:highlight>
                  <a:srgbClr val="FFFFFF"/>
                </a:highlight>
                <a:latin typeface="Arial"/>
                <a:ea typeface="Arial"/>
                <a:cs typeface="Arial"/>
                <a:sym typeface="Arial"/>
              </a:rPr>
              <a:t>sparsity regularizer term can be incorporated into the loss function in two ways</a:t>
            </a:r>
            <a:r>
              <a:rPr lang="en-US" sz="1800" b="1" dirty="0">
                <a:solidFill>
                  <a:srgbClr val="080A13"/>
                </a:solidFill>
                <a:highlight>
                  <a:srgbClr val="FFFFFF"/>
                </a:highlight>
                <a:latin typeface="Arial"/>
                <a:ea typeface="Arial"/>
                <a:cs typeface="Arial"/>
                <a:sym typeface="Arial"/>
              </a:rPr>
              <a:t>:</a:t>
            </a:r>
            <a:endParaRPr sz="1800" b="1" dirty="0">
              <a:solidFill>
                <a:srgbClr val="080A13"/>
              </a:solidFill>
              <a:highlight>
                <a:srgbClr val="FFFFFF"/>
              </a:highlight>
              <a:latin typeface="Arial"/>
              <a:ea typeface="Arial"/>
              <a:cs typeface="Arial"/>
              <a:sym typeface="Arial"/>
            </a:endParaRPr>
          </a:p>
          <a:p>
            <a:pPr marL="342900" lvl="0" indent="-139700" algn="l" rtl="0">
              <a:spcBef>
                <a:spcPts val="0"/>
              </a:spcBef>
              <a:spcAft>
                <a:spcPts val="0"/>
              </a:spcAft>
              <a:buClr>
                <a:schemeClr val="dk1"/>
              </a:buClr>
              <a:buSzPts val="3200"/>
              <a:buNone/>
            </a:pPr>
            <a:endParaRPr sz="180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800" b="1" dirty="0">
                <a:solidFill>
                  <a:srgbClr val="080A13"/>
                </a:solidFill>
                <a:highlight>
                  <a:srgbClr val="FFFFFF"/>
                </a:highlight>
                <a:latin typeface="Arial"/>
                <a:ea typeface="Arial"/>
                <a:cs typeface="Arial"/>
                <a:sym typeface="Arial"/>
              </a:rPr>
              <a:t>L1 Loss</a:t>
            </a:r>
            <a:r>
              <a:rPr lang="en-US" sz="1800" dirty="0">
                <a:solidFill>
                  <a:srgbClr val="080A13"/>
                </a:solidFill>
                <a:highlight>
                  <a:srgbClr val="FFFFFF"/>
                </a:highlight>
                <a:latin typeface="Arial"/>
                <a:ea typeface="Arial"/>
                <a:cs typeface="Arial"/>
                <a:sym typeface="Arial"/>
              </a:rPr>
              <a:t>: In here, we add the magnitude of the sparsity regularizer as we do for general regularizers:</a:t>
            </a:r>
            <a:endParaRPr sz="180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endParaRPr lang="en-US" sz="180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Arial"/>
                <a:ea typeface="Arial"/>
                <a:cs typeface="Arial"/>
                <a:sym typeface="Arial"/>
              </a:rPr>
              <a:t>Where ‘</a:t>
            </a:r>
            <a:r>
              <a:rPr lang="en-US" sz="1800" i="1" dirty="0">
                <a:solidFill>
                  <a:srgbClr val="080A13"/>
                </a:solidFill>
                <a:highlight>
                  <a:srgbClr val="FFFFFF"/>
                </a:highlight>
                <a:latin typeface="Arial"/>
                <a:ea typeface="Arial"/>
                <a:cs typeface="Arial"/>
                <a:sym typeface="Arial"/>
              </a:rPr>
              <a:t>h’</a:t>
            </a:r>
            <a:r>
              <a:rPr lang="en-US" sz="1800" dirty="0">
                <a:solidFill>
                  <a:srgbClr val="080A13"/>
                </a:solidFill>
                <a:highlight>
                  <a:srgbClr val="FFFFFF"/>
                </a:highlight>
                <a:latin typeface="Arial"/>
                <a:ea typeface="Arial"/>
                <a:cs typeface="Arial"/>
                <a:sym typeface="Arial"/>
              </a:rPr>
              <a:t> represents the hidden layer,</a:t>
            </a:r>
            <a:r>
              <a:rPr lang="en-US" sz="1800" i="1" dirty="0">
                <a:solidFill>
                  <a:srgbClr val="080A13"/>
                </a:solidFill>
                <a:highlight>
                  <a:srgbClr val="FFFFFF"/>
                </a:highlight>
                <a:latin typeface="Arial"/>
                <a:ea typeface="Arial"/>
                <a:cs typeface="Arial"/>
                <a:sym typeface="Arial"/>
              </a:rPr>
              <a:t> ‘I’</a:t>
            </a:r>
            <a:r>
              <a:rPr lang="en-US" sz="1800" dirty="0">
                <a:solidFill>
                  <a:srgbClr val="080A13"/>
                </a:solidFill>
                <a:highlight>
                  <a:srgbClr val="FFFFFF"/>
                </a:highlight>
                <a:latin typeface="Arial"/>
                <a:ea typeface="Arial"/>
                <a:cs typeface="Arial"/>
                <a:sym typeface="Arial"/>
              </a:rPr>
              <a:t> represents the image in the minibatch, and ‘</a:t>
            </a:r>
            <a:r>
              <a:rPr lang="en-US" sz="1800" i="1" dirty="0">
                <a:solidFill>
                  <a:srgbClr val="080A13"/>
                </a:solidFill>
                <a:highlight>
                  <a:srgbClr val="FFFFFF"/>
                </a:highlight>
                <a:latin typeface="Arial"/>
                <a:ea typeface="Arial"/>
                <a:cs typeface="Arial"/>
                <a:sym typeface="Arial"/>
              </a:rPr>
              <a:t>a’</a:t>
            </a:r>
            <a:r>
              <a:rPr lang="en-US" sz="1800" dirty="0">
                <a:solidFill>
                  <a:srgbClr val="080A13"/>
                </a:solidFill>
                <a:highlight>
                  <a:srgbClr val="FFFFFF"/>
                </a:highlight>
                <a:latin typeface="Arial"/>
                <a:ea typeface="Arial"/>
                <a:cs typeface="Arial"/>
                <a:sym typeface="Arial"/>
              </a:rPr>
              <a:t> represents the activation.</a:t>
            </a:r>
            <a:endParaRPr sz="180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600"/>
              </a:spcAft>
              <a:buClr>
                <a:schemeClr val="dk1"/>
              </a:buClr>
              <a:buSzPts val="1100"/>
              <a:buNone/>
            </a:pPr>
            <a:r>
              <a:rPr lang="en-US" sz="1800" b="1" dirty="0">
                <a:solidFill>
                  <a:srgbClr val="080A13"/>
                </a:solidFill>
                <a:highlight>
                  <a:srgbClr val="FFFFFF"/>
                </a:highlight>
                <a:latin typeface="Arial"/>
                <a:ea typeface="Arial"/>
                <a:cs typeface="Arial"/>
                <a:sym typeface="Arial"/>
              </a:rPr>
              <a:t>KL-Divergence</a:t>
            </a:r>
            <a:r>
              <a:rPr lang="en-US" sz="1800" dirty="0">
                <a:solidFill>
                  <a:srgbClr val="080A13"/>
                </a:solidFill>
                <a:highlight>
                  <a:srgbClr val="FFFFFF"/>
                </a:highlight>
                <a:latin typeface="Arial"/>
                <a:ea typeface="Arial"/>
                <a:cs typeface="Arial"/>
                <a:sym typeface="Arial"/>
              </a:rPr>
              <a:t>: In this case, we consider the activations over a collection of samples at once rather than summing them as in the L1 Loss method. </a:t>
            </a:r>
            <a:endParaRPr sz="1800" dirty="0">
              <a:solidFill>
                <a:srgbClr val="080A13"/>
              </a:solidFill>
              <a:highlight>
                <a:srgbClr val="FFFFFF"/>
              </a:highlight>
              <a:latin typeface="Arial"/>
              <a:ea typeface="Arial"/>
              <a:cs typeface="Arial"/>
              <a:sym typeface="Arial"/>
            </a:endParaRPr>
          </a:p>
        </p:txBody>
      </p:sp>
      <p:pic>
        <p:nvPicPr>
          <p:cNvPr id="208" name="Google Shape;208;p21"/>
          <p:cNvPicPr preferRelativeResize="0"/>
          <p:nvPr/>
        </p:nvPicPr>
        <p:blipFill>
          <a:blip r:embed="rId3">
            <a:alphaModFix/>
          </a:blip>
          <a:stretch>
            <a:fillRect/>
          </a:stretch>
        </p:blipFill>
        <p:spPr>
          <a:xfrm>
            <a:off x="2479519" y="3429000"/>
            <a:ext cx="3008700" cy="691175"/>
          </a:xfrm>
          <a:prstGeom prst="rect">
            <a:avLst/>
          </a:prstGeom>
          <a:noFill/>
          <a:ln>
            <a:noFill/>
          </a:ln>
        </p:spPr>
      </p:pic>
      <p:sp>
        <p:nvSpPr>
          <p:cNvPr id="2" name="Footer Placeholder 1">
            <a:extLst>
              <a:ext uri="{FF2B5EF4-FFF2-40B4-BE49-F238E27FC236}">
                <a16:creationId xmlns:a16="http://schemas.microsoft.com/office/drawing/2014/main" id="{1E0745E8-8CC6-B827-D165-4391BA1FF120}"/>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2. Sparse autoencoders</a:t>
            </a:r>
            <a:endParaRPr/>
          </a:p>
        </p:txBody>
      </p:sp>
      <p:sp>
        <p:nvSpPr>
          <p:cNvPr id="214" name="Google Shape;214;p22"/>
          <p:cNvSpPr txBox="1">
            <a:spLocks noGrp="1"/>
          </p:cNvSpPr>
          <p:nvPr>
            <p:ph type="body" idx="1"/>
          </p:nvPr>
        </p:nvSpPr>
        <p:spPr>
          <a:xfrm>
            <a:off x="564350" y="1585125"/>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Arial"/>
                <a:ea typeface="Arial"/>
                <a:cs typeface="Arial"/>
                <a:sym typeface="Arial"/>
              </a:rPr>
              <a:t>Considering the ideal distribution as a Bernoulli distribution, we include KL divergence within the loss to reduce the difference between the current distribution of the activations and the ideal (Bernoulli) distribution:</a:t>
            </a:r>
            <a:endParaRPr sz="180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endParaRPr sz="1800" dirty="0">
              <a:solidFill>
                <a:srgbClr val="080A13"/>
              </a:solidFill>
              <a:highlight>
                <a:srgbClr val="FFFFFF"/>
              </a:highlight>
              <a:latin typeface="Arial"/>
              <a:ea typeface="Arial"/>
              <a:cs typeface="Arial"/>
              <a:sym typeface="Arial"/>
            </a:endParaRPr>
          </a:p>
          <a:p>
            <a:pPr marL="342900" lvl="0" indent="-139700" algn="l" rtl="0">
              <a:spcBef>
                <a:spcPts val="600"/>
              </a:spcBef>
              <a:spcAft>
                <a:spcPts val="0"/>
              </a:spcAft>
              <a:buClr>
                <a:schemeClr val="dk1"/>
              </a:buClr>
              <a:buSzPts val="3200"/>
              <a:buNone/>
            </a:pPr>
            <a:endParaRPr sz="1800" dirty="0"/>
          </a:p>
          <a:p>
            <a:pPr marL="342900" lvl="0" indent="-139700" algn="l" rtl="0">
              <a:spcBef>
                <a:spcPts val="0"/>
              </a:spcBef>
              <a:spcAft>
                <a:spcPts val="0"/>
              </a:spcAft>
              <a:buClr>
                <a:schemeClr val="dk1"/>
              </a:buClr>
              <a:buSzPts val="3200"/>
              <a:buNone/>
            </a:pPr>
            <a:endParaRPr sz="1800" dirty="0">
              <a:solidFill>
                <a:srgbClr val="080A13"/>
              </a:solidFill>
              <a:highlight>
                <a:srgbClr val="FFFFFF"/>
              </a:highlight>
              <a:latin typeface="Arial"/>
              <a:ea typeface="Arial"/>
              <a:cs typeface="Arial"/>
              <a:sym typeface="Arial"/>
            </a:endParaRPr>
          </a:p>
          <a:p>
            <a:pPr marL="342900" lvl="0" indent="-139700" algn="l" rtl="0">
              <a:spcBef>
                <a:spcPts val="0"/>
              </a:spcBef>
              <a:spcAft>
                <a:spcPts val="0"/>
              </a:spcAft>
              <a:buClr>
                <a:schemeClr val="dk1"/>
              </a:buClr>
              <a:buSzPts val="3200"/>
              <a:buNone/>
            </a:pPr>
            <a:endParaRPr sz="1800" dirty="0">
              <a:solidFill>
                <a:srgbClr val="080A13"/>
              </a:solidFill>
              <a:highlight>
                <a:srgbClr val="FFFFFF"/>
              </a:highlight>
              <a:latin typeface="Arial"/>
              <a:ea typeface="Arial"/>
              <a:cs typeface="Arial"/>
              <a:sym typeface="Arial"/>
            </a:endParaRPr>
          </a:p>
          <a:p>
            <a:pPr marL="342900" lvl="0" indent="-139700" algn="l" rtl="0">
              <a:spcBef>
                <a:spcPts val="0"/>
              </a:spcBef>
              <a:spcAft>
                <a:spcPts val="0"/>
              </a:spcAft>
              <a:buClr>
                <a:schemeClr val="dk1"/>
              </a:buClr>
              <a:buSzPts val="3200"/>
              <a:buNone/>
            </a:pPr>
            <a:r>
              <a:rPr lang="en-US" sz="1800" dirty="0">
                <a:solidFill>
                  <a:srgbClr val="080A13"/>
                </a:solidFill>
                <a:highlight>
                  <a:srgbClr val="FFFFFF"/>
                </a:highlight>
                <a:latin typeface="Arial"/>
                <a:ea typeface="Arial"/>
                <a:cs typeface="Arial"/>
                <a:sym typeface="Arial"/>
              </a:rPr>
              <a:t>Where </a:t>
            </a:r>
            <a:r>
              <a:rPr lang="en-US" sz="1800" dirty="0">
                <a:latin typeface="Arial"/>
                <a:ea typeface="Arial"/>
                <a:cs typeface="Arial"/>
                <a:sym typeface="Arial"/>
              </a:rPr>
              <a:t>            </a:t>
            </a:r>
            <a:endParaRPr sz="1800" dirty="0">
              <a:latin typeface="Arial"/>
              <a:ea typeface="Arial"/>
              <a:cs typeface="Arial"/>
              <a:sym typeface="Arial"/>
            </a:endParaRPr>
          </a:p>
          <a:p>
            <a:pPr marL="342900" lvl="0" indent="-139700" algn="l" rtl="0">
              <a:spcBef>
                <a:spcPts val="0"/>
              </a:spcBef>
              <a:spcAft>
                <a:spcPts val="0"/>
              </a:spcAft>
              <a:buClr>
                <a:schemeClr val="dk1"/>
              </a:buClr>
              <a:buSzPts val="3200"/>
              <a:buNone/>
            </a:pPr>
            <a:endParaRPr sz="1800" dirty="0">
              <a:solidFill>
                <a:srgbClr val="080A13"/>
              </a:solidFill>
              <a:highlight>
                <a:srgbClr val="FFFFFF"/>
              </a:highlight>
              <a:latin typeface="Arial"/>
              <a:ea typeface="Arial"/>
              <a:cs typeface="Arial"/>
              <a:sym typeface="Arial"/>
            </a:endParaRPr>
          </a:p>
          <a:p>
            <a:pPr marL="342900" lvl="0" indent="-139700" algn="l" rtl="0">
              <a:spcBef>
                <a:spcPts val="0"/>
              </a:spcBef>
              <a:spcAft>
                <a:spcPts val="0"/>
              </a:spcAft>
              <a:buClr>
                <a:schemeClr val="dk1"/>
              </a:buClr>
              <a:buSzPts val="3200"/>
              <a:buNone/>
            </a:pPr>
            <a:r>
              <a:rPr lang="en-US" sz="1800" dirty="0">
                <a:solidFill>
                  <a:srgbClr val="080A13"/>
                </a:solidFill>
                <a:highlight>
                  <a:srgbClr val="FFFFFF"/>
                </a:highlight>
                <a:latin typeface="Arial"/>
                <a:ea typeface="Arial"/>
                <a:cs typeface="Arial"/>
                <a:sym typeface="Arial"/>
              </a:rPr>
              <a:t>and </a:t>
            </a:r>
            <a:r>
              <a:rPr lang="en-US" sz="1800" i="1" dirty="0">
                <a:solidFill>
                  <a:srgbClr val="080A13"/>
                </a:solidFill>
                <a:highlight>
                  <a:srgbClr val="FFFFFF"/>
                </a:highlight>
                <a:latin typeface="Arial"/>
                <a:ea typeface="Arial"/>
                <a:cs typeface="Arial"/>
                <a:sym typeface="Arial"/>
              </a:rPr>
              <a:t>j</a:t>
            </a:r>
            <a:r>
              <a:rPr lang="en-US" sz="1800" dirty="0">
                <a:solidFill>
                  <a:srgbClr val="080A13"/>
                </a:solidFill>
                <a:highlight>
                  <a:srgbClr val="FFFFFF"/>
                </a:highlight>
                <a:latin typeface="Arial"/>
                <a:ea typeface="Arial"/>
                <a:cs typeface="Arial"/>
                <a:sym typeface="Arial"/>
              </a:rPr>
              <a:t> denote the specific neuron for layer </a:t>
            </a:r>
            <a:r>
              <a:rPr lang="en-US" sz="1800" i="1" dirty="0">
                <a:solidFill>
                  <a:srgbClr val="080A13"/>
                </a:solidFill>
                <a:highlight>
                  <a:srgbClr val="FFFFFF"/>
                </a:highlight>
                <a:latin typeface="Arial"/>
                <a:ea typeface="Arial"/>
                <a:cs typeface="Arial"/>
                <a:sym typeface="Arial"/>
              </a:rPr>
              <a:t>h</a:t>
            </a:r>
            <a:r>
              <a:rPr lang="en-US" sz="1800" dirty="0">
                <a:solidFill>
                  <a:srgbClr val="080A13"/>
                </a:solidFill>
                <a:highlight>
                  <a:srgbClr val="FFFFFF"/>
                </a:highlight>
                <a:latin typeface="Arial"/>
                <a:ea typeface="Arial"/>
                <a:cs typeface="Arial"/>
                <a:sym typeface="Arial"/>
              </a:rPr>
              <a:t> and a collection of </a:t>
            </a:r>
            <a:r>
              <a:rPr lang="en-US" sz="1800" i="1" dirty="0">
                <a:solidFill>
                  <a:srgbClr val="080A13"/>
                </a:solidFill>
                <a:highlight>
                  <a:srgbClr val="FFFFFF"/>
                </a:highlight>
                <a:latin typeface="Arial"/>
                <a:ea typeface="Arial"/>
                <a:cs typeface="Arial"/>
                <a:sym typeface="Arial"/>
              </a:rPr>
              <a:t>m</a:t>
            </a:r>
            <a:r>
              <a:rPr lang="en-US" sz="1800" dirty="0">
                <a:solidFill>
                  <a:srgbClr val="080A13"/>
                </a:solidFill>
                <a:highlight>
                  <a:srgbClr val="FFFFFF"/>
                </a:highlight>
                <a:latin typeface="Arial"/>
                <a:ea typeface="Arial"/>
                <a:cs typeface="Arial"/>
                <a:sym typeface="Arial"/>
              </a:rPr>
              <a:t> samples is being made here, each denoted as </a:t>
            </a:r>
            <a:r>
              <a:rPr lang="en-US" sz="1800" i="1" dirty="0">
                <a:solidFill>
                  <a:srgbClr val="080A13"/>
                </a:solidFill>
                <a:highlight>
                  <a:srgbClr val="FFFFFF"/>
                </a:highlight>
                <a:latin typeface="Arial"/>
                <a:ea typeface="Arial"/>
                <a:cs typeface="Arial"/>
                <a:sym typeface="Arial"/>
              </a:rPr>
              <a:t>x</a:t>
            </a:r>
            <a:r>
              <a:rPr lang="en-US" sz="1800" dirty="0">
                <a:solidFill>
                  <a:srgbClr val="080A13"/>
                </a:solidFill>
                <a:highlight>
                  <a:srgbClr val="FFFFFF"/>
                </a:highlight>
                <a:latin typeface="Arial"/>
                <a:ea typeface="Arial"/>
                <a:cs typeface="Arial"/>
                <a:sym typeface="Arial"/>
              </a:rPr>
              <a:t>.</a:t>
            </a:r>
            <a:endParaRPr sz="1800" dirty="0"/>
          </a:p>
        </p:txBody>
      </p:sp>
      <p:pic>
        <p:nvPicPr>
          <p:cNvPr id="215" name="Google Shape;215;p22"/>
          <p:cNvPicPr preferRelativeResize="0"/>
          <p:nvPr/>
        </p:nvPicPr>
        <p:blipFill>
          <a:blip r:embed="rId3">
            <a:alphaModFix/>
          </a:blip>
          <a:stretch>
            <a:fillRect/>
          </a:stretch>
        </p:blipFill>
        <p:spPr>
          <a:xfrm>
            <a:off x="1974075" y="3051039"/>
            <a:ext cx="3794500" cy="913725"/>
          </a:xfrm>
          <a:prstGeom prst="rect">
            <a:avLst/>
          </a:prstGeom>
          <a:noFill/>
          <a:ln>
            <a:noFill/>
          </a:ln>
        </p:spPr>
      </p:pic>
      <p:pic>
        <p:nvPicPr>
          <p:cNvPr id="216" name="Google Shape;216;p22"/>
          <p:cNvPicPr preferRelativeResize="0"/>
          <p:nvPr/>
        </p:nvPicPr>
        <p:blipFill>
          <a:blip r:embed="rId4">
            <a:alphaModFix/>
          </a:blip>
          <a:stretch>
            <a:fillRect/>
          </a:stretch>
        </p:blipFill>
        <p:spPr>
          <a:xfrm>
            <a:off x="1813325" y="4441950"/>
            <a:ext cx="2169325" cy="532350"/>
          </a:xfrm>
          <a:prstGeom prst="rect">
            <a:avLst/>
          </a:prstGeom>
          <a:noFill/>
          <a:ln>
            <a:noFill/>
          </a:ln>
        </p:spPr>
      </p:pic>
      <p:sp>
        <p:nvSpPr>
          <p:cNvPr id="2" name="Footer Placeholder 1">
            <a:extLst>
              <a:ext uri="{FF2B5EF4-FFF2-40B4-BE49-F238E27FC236}">
                <a16:creationId xmlns:a16="http://schemas.microsoft.com/office/drawing/2014/main" id="{B7EB9DB8-B527-81FE-D373-3D6A482EE18C}"/>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457200" y="506819"/>
            <a:ext cx="8229600" cy="618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0"/>
              </a:spcAft>
              <a:buClr>
                <a:schemeClr val="dk1"/>
              </a:buClr>
              <a:buSzPct val="40909"/>
              <a:buFont typeface="Arial"/>
              <a:buNone/>
            </a:pPr>
            <a:r>
              <a:rPr lang="en-US" sz="2688" b="1">
                <a:highlight>
                  <a:srgbClr val="FFFFFF"/>
                </a:highlight>
                <a:latin typeface="Times New Roman"/>
                <a:ea typeface="Times New Roman"/>
                <a:cs typeface="Times New Roman"/>
                <a:sym typeface="Times New Roman"/>
              </a:rPr>
              <a:t>3. Contractive autoencoders</a:t>
            </a:r>
            <a:endParaRPr sz="2688" b="1">
              <a:highlight>
                <a:srgbClr val="FFFFFF"/>
              </a:highlight>
              <a:latin typeface="Times New Roman"/>
              <a:ea typeface="Times New Roman"/>
              <a:cs typeface="Times New Roman"/>
              <a:sym typeface="Times New Roman"/>
            </a:endParaRPr>
          </a:p>
          <a:p>
            <a:pPr marL="0" lvl="0" indent="0" algn="ctr" rtl="0">
              <a:spcBef>
                <a:spcPts val="600"/>
              </a:spcBef>
              <a:spcAft>
                <a:spcPts val="0"/>
              </a:spcAft>
              <a:buClr>
                <a:schemeClr val="dk1"/>
              </a:buClr>
              <a:buSzPct val="100000"/>
              <a:buFont typeface="Calibri"/>
              <a:buNone/>
            </a:pPr>
            <a:endParaRPr/>
          </a:p>
        </p:txBody>
      </p:sp>
      <p:sp>
        <p:nvSpPr>
          <p:cNvPr id="222" name="Google Shape;222;p23"/>
          <p:cNvSpPr txBox="1">
            <a:spLocks noGrp="1"/>
          </p:cNvSpPr>
          <p:nvPr>
            <p:ph type="body" idx="1"/>
          </p:nvPr>
        </p:nvSpPr>
        <p:spPr>
          <a:xfrm>
            <a:off x="332175" y="1166013"/>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72222"/>
              </a:lnSpc>
              <a:spcBef>
                <a:spcPts val="600"/>
              </a:spcBef>
              <a:spcAft>
                <a:spcPts val="0"/>
              </a:spcAft>
              <a:buClr>
                <a:srgbClr val="080A13"/>
              </a:buClr>
              <a:buSzPts val="1800"/>
              <a:buFont typeface="Times New Roman"/>
              <a:buChar char="•"/>
            </a:pPr>
            <a:r>
              <a:rPr lang="en-US" sz="2000" dirty="0">
                <a:solidFill>
                  <a:srgbClr val="080A13"/>
                </a:solidFill>
                <a:highlight>
                  <a:srgbClr val="FFFFFF"/>
                </a:highlight>
                <a:latin typeface="Times New Roman"/>
                <a:ea typeface="Times New Roman"/>
                <a:cs typeface="Times New Roman"/>
                <a:sym typeface="Times New Roman"/>
              </a:rPr>
              <a:t>perform </a:t>
            </a:r>
            <a:r>
              <a:rPr lang="en-US" sz="2000" b="1" i="1" dirty="0">
                <a:solidFill>
                  <a:srgbClr val="080A13"/>
                </a:solidFill>
                <a:highlight>
                  <a:srgbClr val="FFFFFF"/>
                </a:highlight>
                <a:latin typeface="Times New Roman"/>
                <a:ea typeface="Times New Roman"/>
                <a:cs typeface="Times New Roman"/>
                <a:sym typeface="Times New Roman"/>
              </a:rPr>
              <a:t>task of learning a representation </a:t>
            </a:r>
            <a:r>
              <a:rPr lang="en-US" sz="2000" dirty="0">
                <a:solidFill>
                  <a:srgbClr val="080A13"/>
                </a:solidFill>
                <a:highlight>
                  <a:srgbClr val="FFFFFF"/>
                </a:highlight>
                <a:latin typeface="Times New Roman"/>
                <a:ea typeface="Times New Roman"/>
                <a:cs typeface="Times New Roman"/>
                <a:sym typeface="Times New Roman"/>
              </a:rPr>
              <a:t>of the image while passing it through a bottleneck and reconstructing it in the decoder.</a:t>
            </a:r>
            <a:endParaRPr sz="2000" dirty="0">
              <a:solidFill>
                <a:srgbClr val="080A13"/>
              </a:solidFill>
              <a:highlight>
                <a:srgbClr val="FFFFFF"/>
              </a:highlight>
              <a:latin typeface="Times New Roman"/>
              <a:ea typeface="Times New Roman"/>
              <a:cs typeface="Times New Roman"/>
              <a:sym typeface="Times New Roman"/>
            </a:endParaRPr>
          </a:p>
          <a:p>
            <a:pPr marL="457200" lvl="0" indent="-342900" algn="l" rtl="0">
              <a:lnSpc>
                <a:spcPct val="172222"/>
              </a:lnSpc>
              <a:spcBef>
                <a:spcPts val="0"/>
              </a:spcBef>
              <a:spcAft>
                <a:spcPts val="0"/>
              </a:spcAft>
              <a:buClr>
                <a:srgbClr val="080A13"/>
              </a:buClr>
              <a:buSzPts val="1800"/>
              <a:buFont typeface="Times New Roman"/>
              <a:buChar char="•"/>
            </a:pPr>
            <a:r>
              <a:rPr lang="en-US" sz="2000" dirty="0">
                <a:solidFill>
                  <a:srgbClr val="080A13"/>
                </a:solidFill>
                <a:highlight>
                  <a:srgbClr val="FFFFFF"/>
                </a:highlight>
                <a:latin typeface="Times New Roman"/>
                <a:ea typeface="Times New Roman"/>
                <a:cs typeface="Times New Roman"/>
                <a:sym typeface="Times New Roman"/>
              </a:rPr>
              <a:t>The contractive autoencoder also has a regularization term to prevent the network from learning the identity function and mapping input into the output.</a:t>
            </a:r>
            <a:endParaRPr sz="2000" dirty="0">
              <a:solidFill>
                <a:srgbClr val="080A13"/>
              </a:solidFill>
              <a:highlight>
                <a:srgbClr val="FFFFFF"/>
              </a:highlight>
              <a:latin typeface="Times New Roman"/>
              <a:ea typeface="Times New Roman"/>
              <a:cs typeface="Times New Roman"/>
              <a:sym typeface="Times New Roman"/>
            </a:endParaRPr>
          </a:p>
          <a:p>
            <a:pPr marL="457200" lvl="0" indent="-342900" algn="l" rtl="0">
              <a:lnSpc>
                <a:spcPct val="172222"/>
              </a:lnSpc>
              <a:spcBef>
                <a:spcPts val="0"/>
              </a:spcBef>
              <a:spcAft>
                <a:spcPts val="0"/>
              </a:spcAft>
              <a:buClr>
                <a:srgbClr val="080A13"/>
              </a:buClr>
              <a:buSzPts val="1800"/>
              <a:buFont typeface="Times New Roman"/>
              <a:buChar char="•"/>
            </a:pPr>
            <a:r>
              <a:rPr lang="en-US" sz="2000" dirty="0">
                <a:solidFill>
                  <a:srgbClr val="080A13"/>
                </a:solidFill>
                <a:highlight>
                  <a:srgbClr val="FFFFFF"/>
                </a:highlight>
                <a:latin typeface="Times New Roman"/>
                <a:ea typeface="Times New Roman"/>
                <a:cs typeface="Times New Roman"/>
                <a:sym typeface="Times New Roman"/>
              </a:rPr>
              <a:t>Contractive autoencoders work on the basis that </a:t>
            </a:r>
            <a:r>
              <a:rPr lang="en-US" sz="2000" b="1" dirty="0">
                <a:solidFill>
                  <a:schemeClr val="accent4">
                    <a:lumMod val="75000"/>
                  </a:schemeClr>
                </a:solidFill>
                <a:highlight>
                  <a:srgbClr val="FFFFFF"/>
                </a:highlight>
                <a:latin typeface="Times New Roman"/>
                <a:ea typeface="Times New Roman"/>
                <a:cs typeface="Times New Roman"/>
                <a:sym typeface="Times New Roman"/>
              </a:rPr>
              <a:t>similar inputs should have similar encodings and a similar latent space representation</a:t>
            </a:r>
            <a:r>
              <a:rPr lang="en-US" sz="2000" dirty="0">
                <a:solidFill>
                  <a:srgbClr val="080A13"/>
                </a:solidFill>
                <a:highlight>
                  <a:srgbClr val="FFFFFF"/>
                </a:highlight>
                <a:latin typeface="Times New Roman"/>
                <a:ea typeface="Times New Roman"/>
                <a:cs typeface="Times New Roman"/>
                <a:sym typeface="Times New Roman"/>
              </a:rPr>
              <a:t>. </a:t>
            </a:r>
          </a:p>
          <a:p>
            <a:pPr marL="457200" lvl="0" indent="-342900" algn="l" rtl="0">
              <a:lnSpc>
                <a:spcPct val="172222"/>
              </a:lnSpc>
              <a:spcBef>
                <a:spcPts val="0"/>
              </a:spcBef>
              <a:spcAft>
                <a:spcPts val="0"/>
              </a:spcAft>
              <a:buClr>
                <a:srgbClr val="080A13"/>
              </a:buClr>
              <a:buSzPts val="1800"/>
              <a:buFont typeface="Times New Roman"/>
              <a:buChar char="•"/>
            </a:pPr>
            <a:r>
              <a:rPr lang="en-US" sz="2000" dirty="0">
                <a:solidFill>
                  <a:srgbClr val="080A13"/>
                </a:solidFill>
                <a:highlight>
                  <a:srgbClr val="FFFFFF"/>
                </a:highlight>
                <a:latin typeface="Times New Roman"/>
                <a:ea typeface="Times New Roman"/>
                <a:cs typeface="Times New Roman"/>
                <a:sym typeface="Times New Roman"/>
              </a:rPr>
              <a:t>means that the latent space should not vary by a huge amount for minor variations in the input.</a:t>
            </a:r>
            <a:endParaRPr sz="2000" dirty="0">
              <a:solidFill>
                <a:srgbClr val="080A13"/>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endParaRPr sz="2000" dirty="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7FBB9314-411D-7270-C5C1-502A14B6A21C}"/>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3. Contractive autoencoders</a:t>
            </a:r>
            <a:endParaRPr/>
          </a:p>
        </p:txBody>
      </p:sp>
      <p:sp>
        <p:nvSpPr>
          <p:cNvPr id="228" name="Google Shape;228;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Times New Roman"/>
                <a:ea typeface="Times New Roman"/>
                <a:cs typeface="Times New Roman"/>
                <a:sym typeface="Times New Roman"/>
              </a:rPr>
              <a:t>To train a model that works along with this constraint, we have to ensure that the derivatives of the hidden layer activations are small with respect to the input data.</a:t>
            </a:r>
            <a:endParaRPr sz="18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Times New Roman"/>
                <a:ea typeface="Times New Roman"/>
                <a:cs typeface="Times New Roman"/>
                <a:sym typeface="Times New Roman"/>
              </a:rPr>
              <a:t>Mathematically:</a:t>
            </a:r>
            <a:endParaRPr sz="18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800" dirty="0" err="1">
                <a:solidFill>
                  <a:srgbClr val="080A13"/>
                </a:solidFill>
                <a:highlight>
                  <a:srgbClr val="FFFFFF"/>
                </a:highlight>
                <a:latin typeface="Times New Roman"/>
                <a:ea typeface="Times New Roman"/>
                <a:cs typeface="Times New Roman"/>
                <a:sym typeface="Times New Roman"/>
              </a:rPr>
              <a:t>δh</a:t>
            </a:r>
            <a:r>
              <a:rPr lang="en-US" sz="1800" dirty="0">
                <a:solidFill>
                  <a:srgbClr val="080A13"/>
                </a:solidFill>
                <a:highlight>
                  <a:srgbClr val="FFFFFF"/>
                </a:highlight>
                <a:latin typeface="Times New Roman"/>
                <a:ea typeface="Times New Roman"/>
                <a:cs typeface="Times New Roman"/>
                <a:sym typeface="Times New Roman"/>
              </a:rPr>
              <a:t>/</a:t>
            </a:r>
            <a:r>
              <a:rPr lang="en-US" sz="1800" dirty="0" err="1">
                <a:solidFill>
                  <a:srgbClr val="080A13"/>
                </a:solidFill>
                <a:highlight>
                  <a:srgbClr val="FFFFFF"/>
                </a:highlight>
                <a:latin typeface="Times New Roman"/>
                <a:ea typeface="Times New Roman"/>
                <a:cs typeface="Times New Roman"/>
                <a:sym typeface="Times New Roman"/>
              </a:rPr>
              <a:t>δx</a:t>
            </a:r>
            <a:endParaRPr sz="18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Times New Roman"/>
                <a:ea typeface="Times New Roman"/>
                <a:cs typeface="Times New Roman"/>
                <a:sym typeface="Times New Roman"/>
              </a:rPr>
              <a:t>‍Where </a:t>
            </a:r>
            <a:r>
              <a:rPr lang="en-US" sz="1800" i="1" dirty="0">
                <a:solidFill>
                  <a:srgbClr val="080A13"/>
                </a:solidFill>
                <a:highlight>
                  <a:srgbClr val="FFFFFF"/>
                </a:highlight>
                <a:latin typeface="Times New Roman"/>
                <a:ea typeface="Times New Roman"/>
                <a:cs typeface="Times New Roman"/>
                <a:sym typeface="Times New Roman"/>
              </a:rPr>
              <a:t>h </a:t>
            </a:r>
            <a:r>
              <a:rPr lang="en-US" sz="1800" dirty="0">
                <a:solidFill>
                  <a:srgbClr val="080A13"/>
                </a:solidFill>
                <a:highlight>
                  <a:srgbClr val="FFFFFF"/>
                </a:highlight>
                <a:latin typeface="Times New Roman"/>
                <a:ea typeface="Times New Roman"/>
                <a:cs typeface="Times New Roman"/>
                <a:sym typeface="Times New Roman"/>
              </a:rPr>
              <a:t>represents the hidden layer and </a:t>
            </a:r>
            <a:r>
              <a:rPr lang="en-US" sz="1800" i="1" dirty="0">
                <a:solidFill>
                  <a:srgbClr val="080A13"/>
                </a:solidFill>
                <a:highlight>
                  <a:srgbClr val="FFFFFF"/>
                </a:highlight>
                <a:latin typeface="Times New Roman"/>
                <a:ea typeface="Times New Roman"/>
                <a:cs typeface="Times New Roman"/>
                <a:sym typeface="Times New Roman"/>
              </a:rPr>
              <a:t>x </a:t>
            </a:r>
            <a:r>
              <a:rPr lang="en-US" sz="1800" dirty="0">
                <a:solidFill>
                  <a:srgbClr val="080A13"/>
                </a:solidFill>
                <a:highlight>
                  <a:srgbClr val="FFFFFF"/>
                </a:highlight>
                <a:latin typeface="Times New Roman"/>
                <a:ea typeface="Times New Roman"/>
                <a:cs typeface="Times New Roman"/>
                <a:sym typeface="Times New Roman"/>
              </a:rPr>
              <a:t>represents the input.</a:t>
            </a:r>
            <a:endParaRPr sz="1800" dirty="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Times New Roman"/>
                <a:ea typeface="Times New Roman"/>
                <a:cs typeface="Times New Roman"/>
                <a:sym typeface="Times New Roman"/>
              </a:rPr>
              <a:t>An important thing to note in the loss function (formed from the norm of the derivatives and the reconstruction loss) is that the two terms contradict each other.</a:t>
            </a:r>
            <a:endParaRPr sz="1800" dirty="0">
              <a:solidFill>
                <a:srgbClr val="080A13"/>
              </a:solidFill>
              <a:highlight>
                <a:srgbClr val="FFFFFF"/>
              </a:highlight>
              <a:latin typeface="Times New Roman"/>
              <a:ea typeface="Times New Roman"/>
              <a:cs typeface="Times New Roman"/>
              <a:sym typeface="Times New Roman"/>
            </a:endParaRPr>
          </a:p>
          <a:p>
            <a:pPr marL="342900" lvl="0" indent="-139700" algn="l" rtl="0">
              <a:spcBef>
                <a:spcPts val="600"/>
              </a:spcBef>
              <a:spcAft>
                <a:spcPts val="0"/>
              </a:spcAft>
              <a:buClr>
                <a:schemeClr val="dk1"/>
              </a:buClr>
              <a:buSzPts val="3200"/>
              <a:buNone/>
            </a:pPr>
            <a:endParaRPr sz="1800" dirty="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4C0023D-9EA6-3F05-E2AE-AD1A36164879}"/>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457200" y="274645"/>
            <a:ext cx="8229600" cy="672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3. Contractive autoencoders</a:t>
            </a:r>
            <a:endParaRPr/>
          </a:p>
        </p:txBody>
      </p:sp>
      <p:sp>
        <p:nvSpPr>
          <p:cNvPr id="234" name="Google Shape;234;p25"/>
          <p:cNvSpPr txBox="1">
            <a:spLocks noGrp="1"/>
          </p:cNvSpPr>
          <p:nvPr>
            <p:ph type="body" idx="1"/>
          </p:nvPr>
        </p:nvSpPr>
        <p:spPr>
          <a:xfrm>
            <a:off x="350050" y="946650"/>
            <a:ext cx="8793900" cy="5715000"/>
          </a:xfrm>
          <a:prstGeom prst="rect">
            <a:avLst/>
          </a:prstGeom>
          <a:noFill/>
          <a:ln>
            <a:noFill/>
          </a:ln>
        </p:spPr>
        <p:txBody>
          <a:bodyPr spcFirstLastPara="1" wrap="square" lIns="91425" tIns="45700" rIns="91425" bIns="45700" anchor="t" anchorCtr="0">
            <a:normAutofit/>
          </a:bodyPr>
          <a:lstStyle/>
          <a:p>
            <a:pPr marL="457200" lvl="0" indent="-342900" algn="l" rtl="0">
              <a:lnSpc>
                <a:spcPct val="172222"/>
              </a:lnSpc>
              <a:spcBef>
                <a:spcPts val="600"/>
              </a:spcBef>
              <a:spcAft>
                <a:spcPts val="0"/>
              </a:spcAft>
              <a:buClr>
                <a:srgbClr val="080A13"/>
              </a:buClr>
              <a:buSzPts val="1800"/>
              <a:buFont typeface="Times New Roman"/>
              <a:buChar char="•"/>
            </a:pPr>
            <a:r>
              <a:rPr lang="en-US" sz="1800" dirty="0">
                <a:solidFill>
                  <a:srgbClr val="080A13"/>
                </a:solidFill>
                <a:highlight>
                  <a:srgbClr val="FFFFFF"/>
                </a:highlight>
                <a:latin typeface="Times New Roman"/>
                <a:ea typeface="Times New Roman"/>
                <a:cs typeface="Times New Roman"/>
                <a:sym typeface="Times New Roman"/>
              </a:rPr>
              <a:t>While the reconstruction loss wants the model to record differences between two inputs and observe variations in the data, the </a:t>
            </a:r>
            <a:r>
              <a:rPr lang="en-US" sz="1800" dirty="0" err="1">
                <a:solidFill>
                  <a:srgbClr val="080A13"/>
                </a:solidFill>
                <a:highlight>
                  <a:srgbClr val="FFFFFF"/>
                </a:highlight>
                <a:latin typeface="Times New Roman"/>
                <a:ea typeface="Times New Roman"/>
                <a:cs typeface="Times New Roman"/>
                <a:sym typeface="Times New Roman"/>
              </a:rPr>
              <a:t>frobenius</a:t>
            </a:r>
            <a:r>
              <a:rPr lang="en-US" sz="1800" dirty="0">
                <a:solidFill>
                  <a:srgbClr val="080A13"/>
                </a:solidFill>
                <a:highlight>
                  <a:srgbClr val="FFFFFF"/>
                </a:highlight>
                <a:latin typeface="Times New Roman"/>
                <a:ea typeface="Times New Roman"/>
                <a:cs typeface="Times New Roman"/>
                <a:sym typeface="Times New Roman"/>
              </a:rPr>
              <a:t> norm(</a:t>
            </a:r>
            <a:r>
              <a:rPr lang="en-US" sz="1100" b="0" i="0" dirty="0">
                <a:solidFill>
                  <a:srgbClr val="4D5156"/>
                </a:solidFill>
                <a:effectLst/>
                <a:latin typeface="Arial" panose="020B0604020202020204" pitchFamily="34" charset="0"/>
              </a:rPr>
              <a:t>also called the Euclidean norm </a:t>
            </a:r>
            <a:r>
              <a:rPr lang="en-US" sz="1800" dirty="0">
                <a:solidFill>
                  <a:srgbClr val="080A13"/>
                </a:solidFill>
                <a:highlight>
                  <a:srgbClr val="FFFFFF"/>
                </a:highlight>
                <a:latin typeface="Times New Roman"/>
                <a:cs typeface="Times New Roman"/>
              </a:rPr>
              <a:t>)</a:t>
            </a:r>
            <a:r>
              <a:rPr lang="en-US" sz="1800" dirty="0">
                <a:solidFill>
                  <a:srgbClr val="080A13"/>
                </a:solidFill>
                <a:highlight>
                  <a:srgbClr val="FFFFFF"/>
                </a:highlight>
                <a:latin typeface="Times New Roman"/>
                <a:cs typeface="Times New Roman"/>
                <a:sym typeface="Times New Roman"/>
              </a:rPr>
              <a:t> </a:t>
            </a:r>
            <a:r>
              <a:rPr lang="en-US" sz="1800" dirty="0">
                <a:solidFill>
                  <a:srgbClr val="080A13"/>
                </a:solidFill>
                <a:highlight>
                  <a:srgbClr val="FFFFFF"/>
                </a:highlight>
                <a:latin typeface="Times New Roman"/>
                <a:ea typeface="Times New Roman"/>
                <a:cs typeface="Times New Roman"/>
                <a:sym typeface="Times New Roman"/>
              </a:rPr>
              <a:t>of the derivatives says that the model should be able to ignore variations in the input data.</a:t>
            </a:r>
            <a:endParaRPr sz="1800" dirty="0">
              <a:solidFill>
                <a:srgbClr val="080A13"/>
              </a:solidFill>
              <a:highlight>
                <a:srgbClr val="FFFFFF"/>
              </a:highlight>
              <a:latin typeface="Times New Roman"/>
              <a:ea typeface="Times New Roman"/>
              <a:cs typeface="Times New Roman"/>
              <a:sym typeface="Times New Roman"/>
            </a:endParaRPr>
          </a:p>
          <a:p>
            <a:pPr marL="457200" lvl="0" indent="-342900" algn="l" rtl="0">
              <a:lnSpc>
                <a:spcPct val="172222"/>
              </a:lnSpc>
              <a:spcBef>
                <a:spcPts val="0"/>
              </a:spcBef>
              <a:spcAft>
                <a:spcPts val="0"/>
              </a:spcAft>
              <a:buClr>
                <a:srgbClr val="080A13"/>
              </a:buClr>
              <a:buSzPts val="1800"/>
              <a:buFont typeface="Times New Roman"/>
              <a:buChar char="•"/>
            </a:pPr>
            <a:r>
              <a:rPr lang="en-US" sz="1800" dirty="0">
                <a:solidFill>
                  <a:srgbClr val="080A13"/>
                </a:solidFill>
                <a:highlight>
                  <a:srgbClr val="FFFFFF"/>
                </a:highlight>
                <a:latin typeface="Times New Roman"/>
                <a:ea typeface="Times New Roman"/>
                <a:cs typeface="Times New Roman"/>
                <a:sym typeface="Times New Roman"/>
              </a:rPr>
              <a:t>Putting these two contradictory conditions into one loss function enables us to train a network where the </a:t>
            </a:r>
            <a:r>
              <a:rPr lang="en-US" sz="1800" b="1" dirty="0">
                <a:solidFill>
                  <a:srgbClr val="080A13"/>
                </a:solidFill>
                <a:highlight>
                  <a:srgbClr val="FFFFFF"/>
                </a:highlight>
                <a:latin typeface="Times New Roman"/>
                <a:ea typeface="Times New Roman"/>
                <a:cs typeface="Times New Roman"/>
                <a:sym typeface="Times New Roman"/>
              </a:rPr>
              <a:t>hidden layers now capture only the most essential information</a:t>
            </a:r>
            <a:r>
              <a:rPr lang="en-US" sz="1800" dirty="0">
                <a:solidFill>
                  <a:srgbClr val="080A13"/>
                </a:solidFill>
                <a:highlight>
                  <a:srgbClr val="FFFFFF"/>
                </a:highlight>
                <a:latin typeface="Times New Roman"/>
                <a:ea typeface="Times New Roman"/>
                <a:cs typeface="Times New Roman"/>
                <a:sym typeface="Times New Roman"/>
              </a:rPr>
              <a:t>. This information is necessary to separate images and ignore information that is non-discriminatory in nature, and therefore, not important.</a:t>
            </a:r>
            <a:endParaRPr sz="1800" dirty="0">
              <a:solidFill>
                <a:srgbClr val="080A13"/>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350" dirty="0">
                <a:solidFill>
                  <a:srgbClr val="080A13"/>
                </a:solidFill>
                <a:highlight>
                  <a:srgbClr val="FFFFFF"/>
                </a:highlight>
                <a:latin typeface="Arial"/>
                <a:ea typeface="Arial"/>
                <a:cs typeface="Arial"/>
                <a:sym typeface="Arial"/>
              </a:rPr>
              <a:t>total loss function :</a:t>
            </a:r>
            <a:endParaRPr sz="1350" dirty="0">
              <a:solidFill>
                <a:srgbClr val="080A13"/>
              </a:solidFill>
              <a:highlight>
                <a:srgbClr val="FFFFFF"/>
              </a:highlight>
              <a:latin typeface="Arial"/>
              <a:ea typeface="Arial"/>
              <a:cs typeface="Arial"/>
              <a:sym typeface="Arial"/>
            </a:endParaRPr>
          </a:p>
          <a:p>
            <a:pPr marL="0" lvl="0" indent="0" algn="l" rtl="0">
              <a:spcBef>
                <a:spcPts val="0"/>
              </a:spcBef>
              <a:spcAft>
                <a:spcPts val="0"/>
              </a:spcAft>
              <a:buNone/>
            </a:pPr>
            <a:endParaRPr sz="1350" dirty="0">
              <a:solidFill>
                <a:srgbClr val="080A13"/>
              </a:solidFill>
              <a:highlight>
                <a:srgbClr val="FFFFFF"/>
              </a:highlight>
              <a:latin typeface="Arial"/>
              <a:ea typeface="Arial"/>
              <a:cs typeface="Arial"/>
              <a:sym typeface="Arial"/>
            </a:endParaRPr>
          </a:p>
          <a:p>
            <a:pPr marL="0" lvl="0" indent="0" algn="l" rtl="0">
              <a:spcBef>
                <a:spcPts val="0"/>
              </a:spcBef>
              <a:spcAft>
                <a:spcPts val="0"/>
              </a:spcAft>
              <a:buNone/>
            </a:pPr>
            <a:endParaRPr sz="135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350" dirty="0">
                <a:solidFill>
                  <a:srgbClr val="080A13"/>
                </a:solidFill>
                <a:highlight>
                  <a:srgbClr val="FFFFFF"/>
                </a:highlight>
                <a:latin typeface="Arial"/>
                <a:ea typeface="Arial"/>
                <a:cs typeface="Arial"/>
                <a:sym typeface="Arial"/>
              </a:rPr>
              <a:t>Where </a:t>
            </a:r>
            <a:r>
              <a:rPr lang="en-US" sz="1350" i="1" dirty="0">
                <a:solidFill>
                  <a:srgbClr val="080A13"/>
                </a:solidFill>
                <a:highlight>
                  <a:srgbClr val="FFFFFF"/>
                </a:highlight>
                <a:latin typeface="Arial"/>
                <a:ea typeface="Arial"/>
                <a:cs typeface="Arial"/>
                <a:sym typeface="Arial"/>
              </a:rPr>
              <a:t>h </a:t>
            </a:r>
            <a:r>
              <a:rPr lang="en-US" sz="1350" dirty="0">
                <a:solidFill>
                  <a:srgbClr val="080A13"/>
                </a:solidFill>
                <a:highlight>
                  <a:srgbClr val="FFFFFF"/>
                </a:highlight>
                <a:latin typeface="Arial"/>
                <a:ea typeface="Arial"/>
                <a:cs typeface="Arial"/>
                <a:sym typeface="Arial"/>
              </a:rPr>
              <a:t> is the hidden layer for which a gradient is calculated and represented with respect to the input x as ∇</a:t>
            </a:r>
            <a:r>
              <a:rPr lang="en-US" sz="1350" dirty="0" err="1">
                <a:solidFill>
                  <a:srgbClr val="080A13"/>
                </a:solidFill>
                <a:highlight>
                  <a:srgbClr val="FFFFFF"/>
                </a:highlight>
                <a:latin typeface="Arial"/>
                <a:ea typeface="Arial"/>
                <a:cs typeface="Arial"/>
                <a:sym typeface="Arial"/>
              </a:rPr>
              <a:t>xai</a:t>
            </a:r>
            <a:r>
              <a:rPr lang="en-US" sz="1350" dirty="0">
                <a:solidFill>
                  <a:srgbClr val="080A13"/>
                </a:solidFill>
                <a:highlight>
                  <a:srgbClr val="FFFFFF"/>
                </a:highlight>
                <a:latin typeface="Arial"/>
                <a:ea typeface="Arial"/>
                <a:cs typeface="Arial"/>
                <a:sym typeface="Arial"/>
              </a:rPr>
              <a:t>(h)(x).</a:t>
            </a:r>
            <a:endParaRPr sz="1350" dirty="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350" dirty="0">
                <a:solidFill>
                  <a:srgbClr val="080A13"/>
                </a:solidFill>
                <a:highlight>
                  <a:srgbClr val="FFFFFF"/>
                </a:highlight>
                <a:latin typeface="Arial"/>
                <a:ea typeface="Arial"/>
                <a:cs typeface="Arial"/>
                <a:sym typeface="Arial"/>
              </a:rPr>
              <a:t>The gradient is summed over all training samples, and a </a:t>
            </a:r>
            <a:r>
              <a:rPr lang="en-US" sz="1350" dirty="0" err="1">
                <a:solidFill>
                  <a:srgbClr val="080A13"/>
                </a:solidFill>
                <a:highlight>
                  <a:srgbClr val="FFFFFF"/>
                </a:highlight>
                <a:latin typeface="Arial"/>
                <a:ea typeface="Arial"/>
                <a:cs typeface="Arial"/>
                <a:sym typeface="Arial"/>
              </a:rPr>
              <a:t>frobenius</a:t>
            </a:r>
            <a:r>
              <a:rPr lang="en-US" sz="1350" dirty="0">
                <a:solidFill>
                  <a:srgbClr val="080A13"/>
                </a:solidFill>
                <a:highlight>
                  <a:srgbClr val="FFFFFF"/>
                </a:highlight>
                <a:latin typeface="Arial"/>
                <a:ea typeface="Arial"/>
                <a:cs typeface="Arial"/>
                <a:sym typeface="Arial"/>
              </a:rPr>
              <a:t> norm of the same is taken.</a:t>
            </a:r>
            <a:endParaRPr sz="1350" dirty="0">
              <a:solidFill>
                <a:srgbClr val="080A13"/>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0"/>
              </a:spcBef>
              <a:spcAft>
                <a:spcPts val="0"/>
              </a:spcAft>
              <a:buNone/>
            </a:pPr>
            <a:endParaRPr sz="1350" dirty="0">
              <a:solidFill>
                <a:srgbClr val="080A13"/>
              </a:solidFill>
              <a:highlight>
                <a:srgbClr val="FFFFFF"/>
              </a:highlight>
              <a:latin typeface="Arial"/>
              <a:ea typeface="Arial"/>
              <a:cs typeface="Arial"/>
              <a:sym typeface="Arial"/>
            </a:endParaRPr>
          </a:p>
        </p:txBody>
      </p:sp>
      <p:pic>
        <p:nvPicPr>
          <p:cNvPr id="235" name="Google Shape;235;p25"/>
          <p:cNvPicPr preferRelativeResize="0"/>
          <p:nvPr/>
        </p:nvPicPr>
        <p:blipFill>
          <a:blip r:embed="rId3">
            <a:alphaModFix/>
          </a:blip>
          <a:stretch>
            <a:fillRect/>
          </a:stretch>
        </p:blipFill>
        <p:spPr>
          <a:xfrm>
            <a:off x="3045600" y="3974736"/>
            <a:ext cx="4316025" cy="829450"/>
          </a:xfrm>
          <a:prstGeom prst="rect">
            <a:avLst/>
          </a:prstGeom>
          <a:noFill/>
          <a:ln>
            <a:noFill/>
          </a:ln>
        </p:spPr>
      </p:pic>
      <p:sp>
        <p:nvSpPr>
          <p:cNvPr id="2" name="Footer Placeholder 1">
            <a:extLst>
              <a:ext uri="{FF2B5EF4-FFF2-40B4-BE49-F238E27FC236}">
                <a16:creationId xmlns:a16="http://schemas.microsoft.com/office/drawing/2014/main" id="{97640C25-E329-59E4-4E62-E3BFA6650FD5}"/>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 </a:t>
            </a:r>
            <a:endParaRPr/>
          </a:p>
        </p:txBody>
      </p:sp>
      <p:sp>
        <p:nvSpPr>
          <p:cNvPr id="241" name="Google Shape;241;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a:t> </a:t>
            </a:r>
            <a:endParaRPr/>
          </a:p>
        </p:txBody>
      </p:sp>
      <p:pic>
        <p:nvPicPr>
          <p:cNvPr id="242" name="Google Shape;242;p26"/>
          <p:cNvPicPr preferRelativeResize="0"/>
          <p:nvPr/>
        </p:nvPicPr>
        <p:blipFill>
          <a:blip r:embed="rId3">
            <a:alphaModFix/>
          </a:blip>
          <a:stretch>
            <a:fillRect/>
          </a:stretch>
        </p:blipFill>
        <p:spPr>
          <a:xfrm>
            <a:off x="535775" y="0"/>
            <a:ext cx="8151025" cy="6858000"/>
          </a:xfrm>
          <a:prstGeom prst="rect">
            <a:avLst/>
          </a:prstGeom>
          <a:noFill/>
          <a:ln>
            <a:noFill/>
          </a:ln>
        </p:spPr>
      </p:pic>
      <p:sp>
        <p:nvSpPr>
          <p:cNvPr id="2" name="Footer Placeholder 1">
            <a:extLst>
              <a:ext uri="{FF2B5EF4-FFF2-40B4-BE49-F238E27FC236}">
                <a16:creationId xmlns:a16="http://schemas.microsoft.com/office/drawing/2014/main" id="{B227EB37-28A5-0834-36BA-DBE0A0ADE342}"/>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457200" y="678649"/>
            <a:ext cx="8229600" cy="303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0"/>
              </a:spcAft>
              <a:buClr>
                <a:schemeClr val="dk1"/>
              </a:buClr>
              <a:buSzPct val="49009"/>
              <a:buFont typeface="Arial"/>
              <a:buNone/>
            </a:pPr>
            <a:r>
              <a:rPr lang="en-US" sz="2244" b="1">
                <a:highlight>
                  <a:srgbClr val="FFFFFF"/>
                </a:highlight>
                <a:latin typeface="Times New Roman"/>
                <a:ea typeface="Times New Roman"/>
                <a:cs typeface="Times New Roman"/>
                <a:sym typeface="Times New Roman"/>
              </a:rPr>
              <a:t>4. Denoising autoencoders</a:t>
            </a:r>
            <a:endParaRPr sz="2244" b="1">
              <a:highlight>
                <a:srgbClr val="FFFFFF"/>
              </a:highlight>
              <a:latin typeface="Times New Roman"/>
              <a:ea typeface="Times New Roman"/>
              <a:cs typeface="Times New Roman"/>
              <a:sym typeface="Times New Roman"/>
            </a:endParaRPr>
          </a:p>
          <a:p>
            <a:pPr marL="0" lvl="0" indent="0" algn="ctr" rtl="0">
              <a:spcBef>
                <a:spcPts val="600"/>
              </a:spcBef>
              <a:spcAft>
                <a:spcPts val="0"/>
              </a:spcAft>
              <a:buClr>
                <a:schemeClr val="dk1"/>
              </a:buClr>
              <a:buSzPct val="100000"/>
              <a:buFont typeface="Calibri"/>
              <a:buNone/>
            </a:pPr>
            <a:endParaRPr/>
          </a:p>
        </p:txBody>
      </p:sp>
      <p:sp>
        <p:nvSpPr>
          <p:cNvPr id="248" name="Google Shape;248;p27"/>
          <p:cNvSpPr txBox="1">
            <a:spLocks noGrp="1"/>
          </p:cNvSpPr>
          <p:nvPr>
            <p:ph type="body" idx="1"/>
          </p:nvPr>
        </p:nvSpPr>
        <p:spPr>
          <a:xfrm>
            <a:off x="121920" y="812400"/>
            <a:ext cx="8813074" cy="5233200"/>
          </a:xfrm>
          <a:prstGeom prst="rect">
            <a:avLst/>
          </a:prstGeom>
          <a:noFill/>
          <a:ln>
            <a:noFill/>
          </a:ln>
        </p:spPr>
        <p:txBody>
          <a:bodyPr spcFirstLastPara="1" wrap="square" lIns="91425" tIns="45700" rIns="91425" bIns="45700" anchor="t" anchorCtr="0">
            <a:normAutofit/>
          </a:bodyPr>
          <a:lstStyle/>
          <a:p>
            <a:pPr marL="0" lvl="0" indent="0" algn="l" rtl="0">
              <a:lnSpc>
                <a:spcPct val="172222"/>
              </a:lnSpc>
              <a:spcBef>
                <a:spcPts val="600"/>
              </a:spcBef>
              <a:spcAft>
                <a:spcPts val="0"/>
              </a:spcAft>
              <a:buClr>
                <a:schemeClr val="dk1"/>
              </a:buClr>
              <a:buSzPts val="1100"/>
              <a:buFont typeface="Arial"/>
              <a:buNone/>
            </a:pPr>
            <a:r>
              <a:rPr lang="en-US" sz="1800" dirty="0">
                <a:solidFill>
                  <a:srgbClr val="080A13"/>
                </a:solidFill>
                <a:highlight>
                  <a:srgbClr val="FFFFFF"/>
                </a:highlight>
                <a:latin typeface="Arial"/>
                <a:ea typeface="Arial"/>
                <a:cs typeface="Arial"/>
                <a:sym typeface="Arial"/>
              </a:rPr>
              <a:t>autoencoders that remove noise from an image. we feed a noisy version of the image, where noise has been added via digital alterations. The noisy image is fed to the encoder-decoder architecture, and the output is compared with the ground truth image.</a:t>
            </a:r>
            <a:endParaRPr sz="1800" dirty="0">
              <a:solidFill>
                <a:srgbClr val="080A13"/>
              </a:solidFill>
              <a:highlight>
                <a:srgbClr val="FFFFFF"/>
              </a:highlight>
              <a:latin typeface="Arial"/>
              <a:ea typeface="Arial"/>
              <a:cs typeface="Arial"/>
              <a:sym typeface="Arial"/>
            </a:endParaRPr>
          </a:p>
          <a:p>
            <a:pPr marL="342900" lvl="0" indent="-139700" algn="l" rtl="0">
              <a:spcBef>
                <a:spcPts val="600"/>
              </a:spcBef>
              <a:spcAft>
                <a:spcPts val="0"/>
              </a:spcAft>
              <a:buClr>
                <a:schemeClr val="dk1"/>
              </a:buClr>
              <a:buSzPts val="3200"/>
              <a:buNone/>
            </a:pPr>
            <a:endParaRPr sz="1800" dirty="0"/>
          </a:p>
        </p:txBody>
      </p:sp>
      <p:pic>
        <p:nvPicPr>
          <p:cNvPr id="249" name="Google Shape;249;p27"/>
          <p:cNvPicPr preferRelativeResize="0"/>
          <p:nvPr/>
        </p:nvPicPr>
        <p:blipFill>
          <a:blip r:embed="rId3">
            <a:alphaModFix/>
          </a:blip>
          <a:stretch>
            <a:fillRect/>
          </a:stretch>
        </p:blipFill>
        <p:spPr>
          <a:xfrm>
            <a:off x="0" y="2681581"/>
            <a:ext cx="9143999" cy="4176419"/>
          </a:xfrm>
          <a:prstGeom prst="rect">
            <a:avLst/>
          </a:prstGeom>
          <a:noFill/>
          <a:ln>
            <a:noFill/>
          </a:ln>
        </p:spPr>
      </p:pic>
      <p:sp>
        <p:nvSpPr>
          <p:cNvPr id="2" name="Footer Placeholder 1">
            <a:extLst>
              <a:ext uri="{FF2B5EF4-FFF2-40B4-BE49-F238E27FC236}">
                <a16:creationId xmlns:a16="http://schemas.microsoft.com/office/drawing/2014/main" id="{AC165E8C-30C5-9D09-E4F7-DD381837546B}"/>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244" b="1">
                <a:highlight>
                  <a:srgbClr val="FFFFFF"/>
                </a:highlight>
                <a:latin typeface="Times New Roman"/>
                <a:ea typeface="Times New Roman"/>
                <a:cs typeface="Times New Roman"/>
                <a:sym typeface="Times New Roman"/>
              </a:rPr>
              <a:t>4. Denoising autoencoders</a:t>
            </a:r>
            <a:endParaRPr/>
          </a:p>
        </p:txBody>
      </p:sp>
      <p:sp>
        <p:nvSpPr>
          <p:cNvPr id="255" name="Google Shape;255;p28"/>
          <p:cNvSpPr txBox="1">
            <a:spLocks noGrp="1"/>
          </p:cNvSpPr>
          <p:nvPr>
            <p:ph type="body" idx="1"/>
          </p:nvPr>
        </p:nvSpPr>
        <p:spPr>
          <a:xfrm>
            <a:off x="457200" y="1600200"/>
            <a:ext cx="8686800" cy="4526100"/>
          </a:xfrm>
          <a:prstGeom prst="rect">
            <a:avLst/>
          </a:prstGeom>
          <a:noFill/>
          <a:ln>
            <a:noFill/>
          </a:ln>
        </p:spPr>
        <p:txBody>
          <a:bodyPr spcFirstLastPara="1" wrap="square" lIns="91425" tIns="45700" rIns="91425" bIns="45700" anchor="t" anchorCtr="0">
            <a:normAutofit/>
          </a:bodyPr>
          <a:lstStyle/>
          <a:p>
            <a:pPr marL="457200" lvl="0" indent="-342900" algn="l" rtl="0">
              <a:lnSpc>
                <a:spcPct val="172222"/>
              </a:lnSpc>
              <a:spcBef>
                <a:spcPts val="600"/>
              </a:spcBef>
              <a:spcAft>
                <a:spcPts val="0"/>
              </a:spcAft>
              <a:buClr>
                <a:srgbClr val="080A13"/>
              </a:buClr>
              <a:buSzPts val="1800"/>
              <a:buFont typeface="Times New Roman"/>
              <a:buChar char="•"/>
            </a:pPr>
            <a:r>
              <a:rPr lang="en-US" sz="1800">
                <a:solidFill>
                  <a:srgbClr val="080A13"/>
                </a:solidFill>
                <a:highlight>
                  <a:srgbClr val="FFFFFF"/>
                </a:highlight>
                <a:latin typeface="Times New Roman"/>
                <a:ea typeface="Times New Roman"/>
                <a:cs typeface="Times New Roman"/>
                <a:sym typeface="Times New Roman"/>
              </a:rPr>
              <a:t>gets rid of noise by learning a representation of the input where the noise can be filtered out easily.</a:t>
            </a:r>
            <a:endParaRPr sz="1800">
              <a:solidFill>
                <a:srgbClr val="080A13"/>
              </a:solidFill>
              <a:highlight>
                <a:srgbClr val="FFFFFF"/>
              </a:highlight>
              <a:latin typeface="Times New Roman"/>
              <a:ea typeface="Times New Roman"/>
              <a:cs typeface="Times New Roman"/>
              <a:sym typeface="Times New Roman"/>
            </a:endParaRPr>
          </a:p>
          <a:p>
            <a:pPr marL="457200" lvl="0" indent="-342900" algn="l" rtl="0">
              <a:lnSpc>
                <a:spcPct val="172222"/>
              </a:lnSpc>
              <a:spcBef>
                <a:spcPts val="0"/>
              </a:spcBef>
              <a:spcAft>
                <a:spcPts val="0"/>
              </a:spcAft>
              <a:buClr>
                <a:srgbClr val="080A13"/>
              </a:buClr>
              <a:buSzPts val="1800"/>
              <a:buFont typeface="Times New Roman"/>
              <a:buChar char="•"/>
            </a:pPr>
            <a:r>
              <a:rPr lang="en-US" sz="1800">
                <a:solidFill>
                  <a:srgbClr val="080A13"/>
                </a:solidFill>
                <a:highlight>
                  <a:srgbClr val="FFFFFF"/>
                </a:highlight>
                <a:latin typeface="Times New Roman"/>
                <a:ea typeface="Times New Roman"/>
                <a:cs typeface="Times New Roman"/>
                <a:sym typeface="Times New Roman"/>
              </a:rPr>
              <a:t>While removing noise directly from the image seems difficult, the autoencoder performs this by mapping the input data into a lower-dimensional manifold (like in undercomplete autoencoders), where filtering of noise becomes much easier.</a:t>
            </a:r>
            <a:endParaRPr sz="1800">
              <a:solidFill>
                <a:srgbClr val="080A13"/>
              </a:solidFill>
              <a:highlight>
                <a:srgbClr val="FFFFFF"/>
              </a:highlight>
              <a:latin typeface="Times New Roman"/>
              <a:ea typeface="Times New Roman"/>
              <a:cs typeface="Times New Roman"/>
              <a:sym typeface="Times New Roman"/>
            </a:endParaRPr>
          </a:p>
          <a:p>
            <a:pPr marL="457200" lvl="0" indent="-342900" algn="l" rtl="0">
              <a:lnSpc>
                <a:spcPct val="172222"/>
              </a:lnSpc>
              <a:spcBef>
                <a:spcPts val="0"/>
              </a:spcBef>
              <a:spcAft>
                <a:spcPts val="0"/>
              </a:spcAft>
              <a:buClr>
                <a:srgbClr val="080A13"/>
              </a:buClr>
              <a:buSzPts val="1800"/>
              <a:buFont typeface="Times New Roman"/>
              <a:buChar char="•"/>
            </a:pPr>
            <a:r>
              <a:rPr lang="en-US" sz="1800">
                <a:solidFill>
                  <a:srgbClr val="080A13"/>
                </a:solidFill>
                <a:highlight>
                  <a:srgbClr val="FFFFFF"/>
                </a:highlight>
                <a:latin typeface="Times New Roman"/>
                <a:ea typeface="Times New Roman"/>
                <a:cs typeface="Times New Roman"/>
                <a:sym typeface="Times New Roman"/>
              </a:rPr>
              <a:t>These work with the help of non-linear dimensionality reduction. The loss function generally used in these types of networks is L2 or L1 loss.</a:t>
            </a:r>
            <a:endParaRPr sz="1800">
              <a:solidFill>
                <a:srgbClr val="080A13"/>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endParaRPr sz="180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BCAD22AD-0920-0B0E-9BAE-8682D301C5B4}"/>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40000"/>
              </a:lnSpc>
              <a:spcBef>
                <a:spcPts val="1200"/>
              </a:spcBef>
              <a:spcAft>
                <a:spcPts val="0"/>
              </a:spcAft>
              <a:buClr>
                <a:schemeClr val="dk1"/>
              </a:buClr>
              <a:buSzPct val="40909"/>
              <a:buFont typeface="Arial"/>
              <a:buNone/>
            </a:pPr>
            <a:r>
              <a:rPr lang="en-US" sz="2688" b="1">
                <a:highlight>
                  <a:srgbClr val="FFFFFF"/>
                </a:highlight>
                <a:latin typeface="Times New Roman"/>
                <a:ea typeface="Times New Roman"/>
                <a:cs typeface="Times New Roman"/>
                <a:sym typeface="Times New Roman"/>
              </a:rPr>
              <a:t>5. Variational autoencoders</a:t>
            </a:r>
            <a:endParaRPr sz="2688" b="1">
              <a:highlight>
                <a:srgbClr val="FFFFFF"/>
              </a:highlight>
              <a:latin typeface="Times New Roman"/>
              <a:ea typeface="Times New Roman"/>
              <a:cs typeface="Times New Roman"/>
              <a:sym typeface="Times New Roman"/>
            </a:endParaRPr>
          </a:p>
          <a:p>
            <a:pPr marL="0" lvl="0" indent="0" algn="ctr" rtl="0">
              <a:spcBef>
                <a:spcPts val="600"/>
              </a:spcBef>
              <a:spcAft>
                <a:spcPts val="0"/>
              </a:spcAft>
              <a:buClr>
                <a:schemeClr val="dk1"/>
              </a:buClr>
              <a:buSzPct val="100000"/>
              <a:buFont typeface="Calibri"/>
              <a:buNone/>
            </a:pPr>
            <a:endParaRPr/>
          </a:p>
        </p:txBody>
      </p:sp>
      <p:sp>
        <p:nvSpPr>
          <p:cNvPr id="261" name="Google Shape;261;p29"/>
          <p:cNvSpPr txBox="1">
            <a:spLocks noGrp="1"/>
          </p:cNvSpPr>
          <p:nvPr>
            <p:ph type="body" idx="1"/>
          </p:nvPr>
        </p:nvSpPr>
        <p:spPr>
          <a:xfrm>
            <a:off x="314325" y="796525"/>
            <a:ext cx="8229600" cy="5525700"/>
          </a:xfrm>
          <a:prstGeom prst="rect">
            <a:avLst/>
          </a:prstGeom>
          <a:noFill/>
          <a:ln>
            <a:noFill/>
          </a:ln>
        </p:spPr>
        <p:txBody>
          <a:bodyPr spcFirstLastPara="1" wrap="square" lIns="91425" tIns="45700" rIns="91425" bIns="45700" anchor="t" anchorCtr="0">
            <a:normAutofit/>
          </a:bodyPr>
          <a:lstStyle/>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Arial"/>
                <a:ea typeface="Arial"/>
                <a:cs typeface="Arial"/>
                <a:sym typeface="Arial"/>
              </a:rPr>
              <a:t>Standard and variational autoencoders learn to represent the input just in a compressed form called the latent space or the bottleneck.</a:t>
            </a:r>
            <a:endParaRPr sz="180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None/>
            </a:pPr>
            <a:r>
              <a:rPr lang="en-US" sz="1800">
                <a:solidFill>
                  <a:srgbClr val="080A13"/>
                </a:solidFill>
                <a:highlight>
                  <a:srgbClr val="FFFFFF"/>
                </a:highlight>
                <a:latin typeface="Arial"/>
                <a:ea typeface="Arial"/>
                <a:cs typeface="Arial"/>
                <a:sym typeface="Arial"/>
              </a:rPr>
              <a:t>Therefore, the latent space formed after training the model is not necessarily continuous and, in effect, might not be easy to interpolate.</a:t>
            </a:r>
            <a:endParaRPr sz="180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endParaRPr sz="1800">
              <a:solidFill>
                <a:srgbClr val="080A13"/>
              </a:solidFill>
              <a:highlight>
                <a:srgbClr val="FFFFFF"/>
              </a:highlight>
              <a:latin typeface="Arial"/>
              <a:ea typeface="Arial"/>
              <a:cs typeface="Arial"/>
              <a:sym typeface="Arial"/>
            </a:endParaRPr>
          </a:p>
          <a:p>
            <a:pPr marL="342900" lvl="0" indent="-139700" algn="l" rtl="0">
              <a:spcBef>
                <a:spcPts val="600"/>
              </a:spcBef>
              <a:spcAft>
                <a:spcPts val="0"/>
              </a:spcAft>
              <a:buClr>
                <a:schemeClr val="dk1"/>
              </a:buClr>
              <a:buSzPts val="3200"/>
              <a:buNone/>
            </a:pPr>
            <a:endParaRPr sz="1800"/>
          </a:p>
        </p:txBody>
      </p:sp>
      <p:pic>
        <p:nvPicPr>
          <p:cNvPr id="262" name="Google Shape;262;p29"/>
          <p:cNvPicPr preferRelativeResize="0"/>
          <p:nvPr/>
        </p:nvPicPr>
        <p:blipFill>
          <a:blip r:embed="rId3">
            <a:alphaModFix/>
          </a:blip>
          <a:stretch>
            <a:fillRect/>
          </a:stretch>
        </p:blipFill>
        <p:spPr>
          <a:xfrm>
            <a:off x="0" y="2948385"/>
            <a:ext cx="9144001" cy="3997331"/>
          </a:xfrm>
          <a:prstGeom prst="rect">
            <a:avLst/>
          </a:prstGeom>
          <a:noFill/>
          <a:ln>
            <a:noFill/>
          </a:ln>
        </p:spPr>
      </p:pic>
      <p:sp>
        <p:nvSpPr>
          <p:cNvPr id="2" name="Footer Placeholder 1">
            <a:extLst>
              <a:ext uri="{FF2B5EF4-FFF2-40B4-BE49-F238E27FC236}">
                <a16:creationId xmlns:a16="http://schemas.microsoft.com/office/drawing/2014/main" id="{665D3597-D87A-008F-1D50-6432C9EB8347}"/>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Autoencoders</a:t>
            </a:r>
            <a:endParaRPr/>
          </a:p>
        </p:txBody>
      </p:sp>
      <p:sp>
        <p:nvSpPr>
          <p:cNvPr id="97" name="Google Shape;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Autoencoders provide outputs that are the same or similar to the input data—only compressed. In the case of variational autoencoders, often discussed in the context of large language models, the output is newly generated content</a:t>
            </a:r>
            <a:endParaRPr/>
          </a:p>
        </p:txBody>
      </p:sp>
      <p:sp>
        <p:nvSpPr>
          <p:cNvPr id="2" name="Footer Placeholder 1">
            <a:extLst>
              <a:ext uri="{FF2B5EF4-FFF2-40B4-BE49-F238E27FC236}">
                <a16:creationId xmlns:a16="http://schemas.microsoft.com/office/drawing/2014/main" id="{E728F580-F2CC-38F1-88AA-3BDE4F7DCD8D}"/>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fd6c1a8085_0_40"/>
          <p:cNvSpPr txBox="1">
            <a:spLocks noGrp="1"/>
          </p:cNvSpPr>
          <p:nvPr>
            <p:ph type="title"/>
          </p:nvPr>
        </p:nvSpPr>
        <p:spPr>
          <a:xfrm>
            <a:off x="457200" y="274646"/>
            <a:ext cx="8229600" cy="743400"/>
          </a:xfrm>
          <a:prstGeom prst="rect">
            <a:avLst/>
          </a:prstGeom>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5. Variational autoencoders</a:t>
            </a:r>
            <a:endParaRPr/>
          </a:p>
        </p:txBody>
      </p:sp>
      <p:sp>
        <p:nvSpPr>
          <p:cNvPr id="268" name="Google Shape;268;g2fd6c1a8085_0_40"/>
          <p:cNvSpPr txBox="1">
            <a:spLocks noGrp="1"/>
          </p:cNvSpPr>
          <p:nvPr>
            <p:ph type="body" idx="1"/>
          </p:nvPr>
        </p:nvSpPr>
        <p:spPr>
          <a:xfrm>
            <a:off x="457200" y="1178725"/>
            <a:ext cx="8229600" cy="49476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1350">
                <a:solidFill>
                  <a:srgbClr val="080A13"/>
                </a:solidFill>
                <a:highlight>
                  <a:srgbClr val="FFFFFF"/>
                </a:highlight>
                <a:latin typeface="Arial"/>
                <a:ea typeface="Arial"/>
                <a:cs typeface="Arial"/>
                <a:sym typeface="Arial"/>
              </a:rPr>
              <a:t>While these attributes explain the image and can be used in reconstructing the image from the compressed latent space, they do not allow the latent attributes to be expressed in a probabilistic fashion.</a:t>
            </a:r>
            <a:endParaRPr sz="135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None/>
            </a:pPr>
            <a:r>
              <a:rPr lang="en-US" sz="1350">
                <a:solidFill>
                  <a:srgbClr val="080A13"/>
                </a:solidFill>
                <a:highlight>
                  <a:srgbClr val="FFFFFF"/>
                </a:highlight>
                <a:latin typeface="Arial"/>
                <a:ea typeface="Arial"/>
                <a:cs typeface="Arial"/>
                <a:sym typeface="Arial"/>
              </a:rPr>
              <a:t>They express their latent attributes as a probability distribution, leading to the formation of a continuous latent space that can be easily sampled and interpolated.When fed the same input, a variational autoencoder would construct latent attributes in the following manner:</a:t>
            </a:r>
            <a:endParaRPr sz="135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endParaRPr sz="1350">
              <a:solidFill>
                <a:srgbClr val="080A13"/>
              </a:solidFill>
              <a:highlight>
                <a:srgbClr val="FFFFFF"/>
              </a:highlight>
              <a:latin typeface="Arial"/>
              <a:ea typeface="Arial"/>
              <a:cs typeface="Arial"/>
              <a:sym typeface="Arial"/>
            </a:endParaRPr>
          </a:p>
          <a:p>
            <a:pPr marL="0" lvl="0" indent="0" algn="l" rtl="0">
              <a:spcBef>
                <a:spcPts val="600"/>
              </a:spcBef>
              <a:spcAft>
                <a:spcPts val="0"/>
              </a:spcAft>
              <a:buNone/>
            </a:pPr>
            <a:endParaRPr sz="1350">
              <a:solidFill>
                <a:srgbClr val="080A13"/>
              </a:solidFill>
              <a:highlight>
                <a:srgbClr val="FFFFFF"/>
              </a:highlight>
              <a:latin typeface="Arial"/>
              <a:ea typeface="Arial"/>
              <a:cs typeface="Arial"/>
              <a:sym typeface="Arial"/>
            </a:endParaRPr>
          </a:p>
        </p:txBody>
      </p:sp>
      <p:pic>
        <p:nvPicPr>
          <p:cNvPr id="269" name="Google Shape;269;g2fd6c1a8085_0_40"/>
          <p:cNvPicPr preferRelativeResize="0"/>
          <p:nvPr/>
        </p:nvPicPr>
        <p:blipFill>
          <a:blip r:embed="rId3">
            <a:alphaModFix/>
          </a:blip>
          <a:stretch>
            <a:fillRect/>
          </a:stretch>
        </p:blipFill>
        <p:spPr>
          <a:xfrm>
            <a:off x="273250" y="2795065"/>
            <a:ext cx="8776099" cy="4343085"/>
          </a:xfrm>
          <a:prstGeom prst="rect">
            <a:avLst/>
          </a:prstGeom>
          <a:noFill/>
          <a:ln>
            <a:noFill/>
          </a:ln>
        </p:spPr>
      </p:pic>
      <p:sp>
        <p:nvSpPr>
          <p:cNvPr id="2" name="Footer Placeholder 1">
            <a:extLst>
              <a:ext uri="{FF2B5EF4-FFF2-40B4-BE49-F238E27FC236}">
                <a16:creationId xmlns:a16="http://schemas.microsoft.com/office/drawing/2014/main" id="{AD908886-4357-4259-2D66-6E4F11E6FC8A}"/>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fd6c1a8085_0_45"/>
          <p:cNvSpPr txBox="1">
            <a:spLocks noGrp="1"/>
          </p:cNvSpPr>
          <p:nvPr>
            <p:ph type="title"/>
          </p:nvPr>
        </p:nvSpPr>
        <p:spPr>
          <a:xfrm>
            <a:off x="457200" y="274645"/>
            <a:ext cx="8229600" cy="654000"/>
          </a:xfrm>
          <a:prstGeom prst="rect">
            <a:avLst/>
          </a:prstGeom>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5. Variational autoencoders</a:t>
            </a:r>
            <a:endParaRPr/>
          </a:p>
        </p:txBody>
      </p:sp>
      <p:sp>
        <p:nvSpPr>
          <p:cNvPr id="275" name="Google Shape;275;g2fd6c1a8085_0_45"/>
          <p:cNvSpPr txBox="1">
            <a:spLocks noGrp="1"/>
          </p:cNvSpPr>
          <p:nvPr>
            <p:ph type="body" idx="1"/>
          </p:nvPr>
        </p:nvSpPr>
        <p:spPr>
          <a:xfrm>
            <a:off x="125025" y="1071575"/>
            <a:ext cx="9018900" cy="50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1350">
                <a:solidFill>
                  <a:srgbClr val="080A13"/>
                </a:solidFill>
                <a:highlight>
                  <a:srgbClr val="FFFFFF"/>
                </a:highlight>
                <a:latin typeface="Arial"/>
                <a:ea typeface="Arial"/>
                <a:cs typeface="Arial"/>
                <a:sym typeface="Arial"/>
              </a:rPr>
              <a:t>reparameterization trick—a cleverly defined way to bypass the sampling process from the neural network.</a:t>
            </a:r>
            <a:endParaRPr sz="1350">
              <a:solidFill>
                <a:srgbClr val="080A13"/>
              </a:solidFill>
              <a:highlight>
                <a:srgbClr val="FFFFFF"/>
              </a:highlight>
              <a:latin typeface="Arial"/>
              <a:ea typeface="Arial"/>
              <a:cs typeface="Arial"/>
              <a:sym typeface="Arial"/>
            </a:endParaRPr>
          </a:p>
          <a:p>
            <a:pPr marL="457200" lvl="0" indent="-314325" algn="l" rtl="0">
              <a:lnSpc>
                <a:spcPct val="172222"/>
              </a:lnSpc>
              <a:spcBef>
                <a:spcPts val="600"/>
              </a:spcBef>
              <a:spcAft>
                <a:spcPts val="0"/>
              </a:spcAft>
              <a:buClr>
                <a:srgbClr val="080A13"/>
              </a:buClr>
              <a:buSzPts val="1350"/>
              <a:buFont typeface="Arial"/>
              <a:buChar char="•"/>
            </a:pPr>
            <a:r>
              <a:rPr lang="en-US" sz="1350">
                <a:solidFill>
                  <a:srgbClr val="080A13"/>
                </a:solidFill>
                <a:highlight>
                  <a:srgbClr val="FFFFFF"/>
                </a:highlight>
                <a:latin typeface="Arial"/>
                <a:ea typeface="Arial"/>
                <a:cs typeface="Arial"/>
                <a:sym typeface="Arial"/>
              </a:rPr>
              <a:t>Randomly sample a valueε from a unit Gaussian and then scale this by the latent distribution varianceσ and shift it by the mean μ of the same.</a:t>
            </a:r>
            <a:endParaRPr sz="135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350">
                <a:solidFill>
                  <a:srgbClr val="080A13"/>
                </a:solidFill>
                <a:highlight>
                  <a:srgbClr val="FFFFFF"/>
                </a:highlight>
                <a:latin typeface="Arial"/>
                <a:ea typeface="Arial"/>
                <a:cs typeface="Arial"/>
                <a:sym typeface="Arial"/>
              </a:rPr>
              <a:t>Now, we have left behind the sampling process as something done outside what the backpropagation pipeline handles, and the sampled value ε acts just like another input to the model, that is fed at the bottleneck.</a:t>
            </a:r>
            <a:endParaRPr sz="1350">
              <a:solidFill>
                <a:srgbClr val="080A13"/>
              </a:solidFill>
              <a:highlight>
                <a:srgbClr val="FFFFFF"/>
              </a:highlight>
              <a:latin typeface="Arial"/>
              <a:ea typeface="Arial"/>
              <a:cs typeface="Arial"/>
              <a:sym typeface="Arial"/>
            </a:endParaRPr>
          </a:p>
          <a:p>
            <a:pPr marL="0" lvl="0" indent="0" algn="l" rtl="0">
              <a:spcBef>
                <a:spcPts val="600"/>
              </a:spcBef>
              <a:spcAft>
                <a:spcPts val="0"/>
              </a:spcAft>
              <a:buNone/>
            </a:pPr>
            <a:endParaRPr sz="1350">
              <a:solidFill>
                <a:srgbClr val="080A13"/>
              </a:solidFill>
              <a:highlight>
                <a:srgbClr val="FFFFFF"/>
              </a:highlight>
              <a:latin typeface="Arial"/>
              <a:ea typeface="Arial"/>
              <a:cs typeface="Arial"/>
              <a:sym typeface="Arial"/>
            </a:endParaRPr>
          </a:p>
          <a:p>
            <a:pPr marL="0" lvl="0" indent="0" algn="l" rtl="0">
              <a:spcBef>
                <a:spcPts val="360"/>
              </a:spcBef>
              <a:spcAft>
                <a:spcPts val="0"/>
              </a:spcAft>
              <a:buNone/>
            </a:pPr>
            <a:endParaRPr sz="1350">
              <a:solidFill>
                <a:srgbClr val="080A13"/>
              </a:solidFill>
              <a:highlight>
                <a:srgbClr val="FFFFFF"/>
              </a:highlight>
              <a:latin typeface="Arial"/>
              <a:ea typeface="Arial"/>
              <a:cs typeface="Arial"/>
              <a:sym typeface="Arial"/>
            </a:endParaRPr>
          </a:p>
          <a:p>
            <a:pPr marL="0" lvl="0" indent="0" algn="l" rtl="0">
              <a:spcBef>
                <a:spcPts val="360"/>
              </a:spcBef>
              <a:spcAft>
                <a:spcPts val="0"/>
              </a:spcAft>
              <a:buNone/>
            </a:pPr>
            <a:endParaRPr sz="1350">
              <a:solidFill>
                <a:srgbClr val="080A13"/>
              </a:solidFill>
              <a:highlight>
                <a:srgbClr val="FFFFFF"/>
              </a:highlight>
              <a:latin typeface="Arial"/>
              <a:ea typeface="Arial"/>
              <a:cs typeface="Arial"/>
              <a:sym typeface="Arial"/>
            </a:endParaRPr>
          </a:p>
          <a:p>
            <a:pPr marL="0" lvl="0" indent="0" algn="l" rtl="0">
              <a:spcBef>
                <a:spcPts val="360"/>
              </a:spcBef>
              <a:spcAft>
                <a:spcPts val="0"/>
              </a:spcAft>
              <a:buNone/>
            </a:pPr>
            <a:endParaRPr sz="1350">
              <a:solidFill>
                <a:srgbClr val="080A13"/>
              </a:solidFill>
              <a:highlight>
                <a:srgbClr val="FFFFFF"/>
              </a:highlight>
              <a:latin typeface="Arial"/>
              <a:ea typeface="Arial"/>
              <a:cs typeface="Arial"/>
              <a:sym typeface="Arial"/>
            </a:endParaRPr>
          </a:p>
          <a:p>
            <a:pPr marL="0" lvl="0" indent="0" algn="l" rtl="0">
              <a:spcBef>
                <a:spcPts val="360"/>
              </a:spcBef>
              <a:spcAft>
                <a:spcPts val="0"/>
              </a:spcAft>
              <a:buNone/>
            </a:pPr>
            <a:endParaRPr sz="1350">
              <a:solidFill>
                <a:srgbClr val="080A13"/>
              </a:solidFill>
              <a:highlight>
                <a:srgbClr val="FFFFFF"/>
              </a:highlight>
              <a:latin typeface="Arial"/>
              <a:ea typeface="Arial"/>
              <a:cs typeface="Arial"/>
              <a:sym typeface="Arial"/>
            </a:endParaRPr>
          </a:p>
        </p:txBody>
      </p:sp>
      <p:pic>
        <p:nvPicPr>
          <p:cNvPr id="276" name="Google Shape;276;g2fd6c1a8085_0_45"/>
          <p:cNvPicPr preferRelativeResize="0"/>
          <p:nvPr/>
        </p:nvPicPr>
        <p:blipFill>
          <a:blip r:embed="rId3">
            <a:alphaModFix/>
          </a:blip>
          <a:stretch>
            <a:fillRect/>
          </a:stretch>
        </p:blipFill>
        <p:spPr>
          <a:xfrm>
            <a:off x="625075" y="2827750"/>
            <a:ext cx="7911700" cy="3952875"/>
          </a:xfrm>
          <a:prstGeom prst="rect">
            <a:avLst/>
          </a:prstGeom>
          <a:noFill/>
          <a:ln>
            <a:noFill/>
          </a:ln>
        </p:spPr>
      </p:pic>
      <p:sp>
        <p:nvSpPr>
          <p:cNvPr id="2" name="Footer Placeholder 1">
            <a:extLst>
              <a:ext uri="{FF2B5EF4-FFF2-40B4-BE49-F238E27FC236}">
                <a16:creationId xmlns:a16="http://schemas.microsoft.com/office/drawing/2014/main" id="{4AC97BD0-29DC-BF20-F145-D58C673F8030}"/>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fd6c1a8085_0_50"/>
          <p:cNvSpPr txBox="1">
            <a:spLocks noGrp="1"/>
          </p:cNvSpPr>
          <p:nvPr>
            <p:ph type="title"/>
          </p:nvPr>
        </p:nvSpPr>
        <p:spPr>
          <a:xfrm>
            <a:off x="457200" y="274646"/>
            <a:ext cx="8229600" cy="761100"/>
          </a:xfrm>
          <a:prstGeom prst="rect">
            <a:avLst/>
          </a:prstGeom>
        </p:spPr>
        <p:txBody>
          <a:bodyPr spcFirstLastPara="1" wrap="square" lIns="91425" tIns="45700" rIns="91425" bIns="45700" anchor="ctr" anchorCtr="0">
            <a:normAutofit fontScale="90000"/>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5. Variational autoencoders</a:t>
            </a:r>
            <a:endParaRPr/>
          </a:p>
        </p:txBody>
      </p:sp>
      <p:sp>
        <p:nvSpPr>
          <p:cNvPr id="282" name="Google Shape;282;g2fd6c1a8085_0_50"/>
          <p:cNvSpPr txBox="1">
            <a:spLocks noGrp="1"/>
          </p:cNvSpPr>
          <p:nvPr>
            <p:ph type="body" idx="1"/>
          </p:nvPr>
        </p:nvSpPr>
        <p:spPr>
          <a:xfrm>
            <a:off x="457200" y="1125150"/>
            <a:ext cx="8229600" cy="5001000"/>
          </a:xfrm>
          <a:prstGeom prst="rect">
            <a:avLst/>
          </a:prstGeom>
        </p:spPr>
        <p:txBody>
          <a:bodyPr spcFirstLastPara="1" wrap="square" lIns="91425" tIns="45700" rIns="91425" bIns="45700" anchor="t" anchorCtr="0">
            <a:noAutofit/>
          </a:bodyPr>
          <a:lstStyle/>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Arial"/>
                <a:ea typeface="Arial"/>
                <a:cs typeface="Arial"/>
                <a:sym typeface="Arial"/>
              </a:rPr>
              <a:t>The variational autoencoder thus allows us to learn smooth latent state representations of the input data.</a:t>
            </a:r>
            <a:endParaRPr sz="180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Arial"/>
                <a:ea typeface="Arial"/>
                <a:cs typeface="Arial"/>
                <a:sym typeface="Arial"/>
              </a:rPr>
              <a:t>To train a VAE, we use two loss functions: the reconstruction loss and the other being the KL divergence.</a:t>
            </a:r>
            <a:endParaRPr sz="180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Arial"/>
                <a:ea typeface="Arial"/>
                <a:cs typeface="Arial"/>
                <a:sym typeface="Arial"/>
              </a:rPr>
              <a:t>While reconstruction loss enables the distribution to correctly describe the input, by focusing only on minimizing the reconstruction loss, the network learns very </a:t>
            </a:r>
            <a:r>
              <a:rPr lang="en-US" sz="1800" i="1">
                <a:solidFill>
                  <a:srgbClr val="080A13"/>
                </a:solidFill>
                <a:highlight>
                  <a:srgbClr val="FFFFFF"/>
                </a:highlight>
                <a:latin typeface="Arial"/>
                <a:ea typeface="Arial"/>
                <a:cs typeface="Arial"/>
                <a:sym typeface="Arial"/>
              </a:rPr>
              <a:t>narrow </a:t>
            </a:r>
            <a:r>
              <a:rPr lang="en-US" sz="1800">
                <a:solidFill>
                  <a:srgbClr val="080A13"/>
                </a:solidFill>
                <a:highlight>
                  <a:srgbClr val="FFFFFF"/>
                </a:highlight>
                <a:latin typeface="Arial"/>
                <a:ea typeface="Arial"/>
                <a:cs typeface="Arial"/>
                <a:sym typeface="Arial"/>
              </a:rPr>
              <a:t>distributions—akin to discrete latent attributes.</a:t>
            </a:r>
            <a:endParaRPr sz="1800">
              <a:solidFill>
                <a:srgbClr val="080A13"/>
              </a:solidFill>
              <a:highlight>
                <a:srgbClr val="FFFFFF"/>
              </a:highlight>
              <a:latin typeface="Arial"/>
              <a:ea typeface="Arial"/>
              <a:cs typeface="Arial"/>
              <a:sym typeface="Arial"/>
            </a:endParaRPr>
          </a:p>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Arial"/>
                <a:ea typeface="Arial"/>
                <a:cs typeface="Arial"/>
                <a:sym typeface="Arial"/>
              </a:rPr>
              <a:t>The KL divergence loss prevents the network from learning narrow distributions and tries to bring the distribution closer to a unit normal distribution.</a:t>
            </a:r>
            <a:endParaRPr sz="1800">
              <a:solidFill>
                <a:srgbClr val="080A13"/>
              </a:solidFill>
              <a:highlight>
                <a:srgbClr val="FFFFFF"/>
              </a:highlight>
              <a:latin typeface="Arial"/>
              <a:ea typeface="Arial"/>
              <a:cs typeface="Arial"/>
              <a:sym typeface="Arial"/>
            </a:endParaRPr>
          </a:p>
          <a:p>
            <a:pPr marL="0" lvl="0" indent="0" algn="l" rtl="0">
              <a:spcBef>
                <a:spcPts val="600"/>
              </a:spcBef>
              <a:spcAft>
                <a:spcPts val="0"/>
              </a:spcAft>
              <a:buNone/>
            </a:pPr>
            <a:endParaRPr sz="1800"/>
          </a:p>
        </p:txBody>
      </p:sp>
      <p:sp>
        <p:nvSpPr>
          <p:cNvPr id="2" name="Footer Placeholder 1">
            <a:extLst>
              <a:ext uri="{FF2B5EF4-FFF2-40B4-BE49-F238E27FC236}">
                <a16:creationId xmlns:a16="http://schemas.microsoft.com/office/drawing/2014/main" id="{F67454E7-4BD2-A219-9DB9-A327C3C38B71}"/>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fd6c1a8085_0_5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Clr>
                <a:schemeClr val="dk1"/>
              </a:buClr>
              <a:buSzPts val="1100"/>
              <a:buFont typeface="Arial"/>
              <a:buNone/>
            </a:pPr>
            <a:r>
              <a:rPr lang="en-US" sz="2688" b="1">
                <a:highlight>
                  <a:srgbClr val="FFFFFF"/>
                </a:highlight>
                <a:latin typeface="Times New Roman"/>
                <a:ea typeface="Times New Roman"/>
                <a:cs typeface="Times New Roman"/>
                <a:sym typeface="Times New Roman"/>
              </a:rPr>
              <a:t>5. Variational autoencoders</a:t>
            </a:r>
            <a:endParaRPr/>
          </a:p>
        </p:txBody>
      </p:sp>
      <p:sp>
        <p:nvSpPr>
          <p:cNvPr id="288" name="Google Shape;288;g2fd6c1a8085_0_5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1800">
                <a:solidFill>
                  <a:srgbClr val="080A13"/>
                </a:solidFill>
                <a:highlight>
                  <a:srgbClr val="FFFFFF"/>
                </a:highlight>
                <a:latin typeface="Times New Roman"/>
                <a:ea typeface="Times New Roman"/>
                <a:cs typeface="Times New Roman"/>
                <a:sym typeface="Times New Roman"/>
              </a:rPr>
              <a:t>summarised loss function :</a:t>
            </a:r>
            <a:endParaRPr sz="1800">
              <a:solidFill>
                <a:srgbClr val="080A13"/>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endParaRPr sz="1800">
              <a:solidFill>
                <a:srgbClr val="080A13"/>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endParaRPr sz="1800">
              <a:solidFill>
                <a:srgbClr val="080A13"/>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endParaRPr sz="18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Times New Roman"/>
                <a:ea typeface="Times New Roman"/>
                <a:cs typeface="Times New Roman"/>
                <a:sym typeface="Times New Roman"/>
              </a:rPr>
              <a:t>Where N denotes the normal unit distribution and β denotes a weighting factor.</a:t>
            </a:r>
            <a:endParaRPr sz="18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1800">
                <a:solidFill>
                  <a:srgbClr val="080A13"/>
                </a:solidFill>
                <a:highlight>
                  <a:srgbClr val="FFFFFF"/>
                </a:highlight>
                <a:latin typeface="Times New Roman"/>
                <a:ea typeface="Times New Roman"/>
                <a:cs typeface="Times New Roman"/>
                <a:sym typeface="Times New Roman"/>
              </a:rPr>
              <a:t>The primary use of variational autoencoders can be seen in generative modeling.</a:t>
            </a:r>
            <a:endParaRPr sz="18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600"/>
              </a:spcAft>
              <a:buNone/>
            </a:pPr>
            <a:r>
              <a:rPr lang="en-US" sz="1800">
                <a:solidFill>
                  <a:srgbClr val="080A13"/>
                </a:solidFill>
                <a:highlight>
                  <a:srgbClr val="FFFFFF"/>
                </a:highlight>
                <a:latin typeface="Times New Roman"/>
                <a:ea typeface="Times New Roman"/>
                <a:cs typeface="Times New Roman"/>
                <a:sym typeface="Times New Roman"/>
              </a:rPr>
              <a:t>Sampling from the latent distribution trained and feeding the result to the decoder can lead to data being generated in the autoencoder.</a:t>
            </a:r>
            <a:endParaRPr sz="1800">
              <a:solidFill>
                <a:srgbClr val="080A13"/>
              </a:solidFill>
              <a:highlight>
                <a:srgbClr val="FFFFFF"/>
              </a:highlight>
              <a:latin typeface="Times New Roman"/>
              <a:ea typeface="Times New Roman"/>
              <a:cs typeface="Times New Roman"/>
              <a:sym typeface="Times New Roman"/>
            </a:endParaRPr>
          </a:p>
        </p:txBody>
      </p:sp>
      <p:pic>
        <p:nvPicPr>
          <p:cNvPr id="289" name="Google Shape;289;g2fd6c1a8085_0_55"/>
          <p:cNvPicPr preferRelativeResize="0"/>
          <p:nvPr/>
        </p:nvPicPr>
        <p:blipFill>
          <a:blip r:embed="rId3">
            <a:alphaModFix/>
          </a:blip>
          <a:stretch>
            <a:fillRect/>
          </a:stretch>
        </p:blipFill>
        <p:spPr>
          <a:xfrm>
            <a:off x="3027750" y="2063900"/>
            <a:ext cx="5218524" cy="793600"/>
          </a:xfrm>
          <a:prstGeom prst="rect">
            <a:avLst/>
          </a:prstGeom>
          <a:noFill/>
          <a:ln>
            <a:noFill/>
          </a:ln>
        </p:spPr>
      </p:pic>
      <p:sp>
        <p:nvSpPr>
          <p:cNvPr id="2" name="Footer Placeholder 1">
            <a:extLst>
              <a:ext uri="{FF2B5EF4-FFF2-40B4-BE49-F238E27FC236}">
                <a16:creationId xmlns:a16="http://schemas.microsoft.com/office/drawing/2014/main" id="{D1154C53-83DE-2859-102B-02573A9E934D}"/>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d6c1a8085_0_7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lnSpc>
                <a:spcPct val="130000"/>
              </a:lnSpc>
              <a:spcBef>
                <a:spcPts val="2400"/>
              </a:spcBef>
              <a:spcAft>
                <a:spcPts val="0"/>
              </a:spcAft>
              <a:buClr>
                <a:schemeClr val="dk1"/>
              </a:buClr>
              <a:buSzPct val="45833"/>
              <a:buFont typeface="Arial"/>
              <a:buNone/>
            </a:pPr>
            <a:r>
              <a:rPr lang="en-US" sz="2400">
                <a:highlight>
                  <a:srgbClr val="FFFFFF"/>
                </a:highlight>
                <a:latin typeface="Arial"/>
                <a:ea typeface="Arial"/>
                <a:cs typeface="Arial"/>
                <a:sym typeface="Arial"/>
              </a:rPr>
              <a:t>Applications of autoencoders</a:t>
            </a:r>
            <a:endParaRPr sz="2400">
              <a:highlight>
                <a:srgbClr val="FFFFFF"/>
              </a:highlight>
              <a:latin typeface="Arial"/>
              <a:ea typeface="Arial"/>
              <a:cs typeface="Arial"/>
              <a:sym typeface="Arial"/>
            </a:endParaRPr>
          </a:p>
          <a:p>
            <a:pPr marL="0" lvl="0" indent="0" algn="ctr" rtl="0">
              <a:spcBef>
                <a:spcPts val="600"/>
              </a:spcBef>
              <a:spcAft>
                <a:spcPts val="0"/>
              </a:spcAft>
              <a:buNone/>
            </a:pPr>
            <a:endParaRPr/>
          </a:p>
        </p:txBody>
      </p:sp>
      <p:sp>
        <p:nvSpPr>
          <p:cNvPr id="295" name="Google Shape;295;g2fd6c1a8085_0_7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lnSpc>
                <a:spcPct val="140000"/>
              </a:lnSpc>
              <a:spcBef>
                <a:spcPts val="120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1. Dimensionality reduction</a:t>
            </a:r>
            <a:endParaRPr sz="2400">
              <a:highlight>
                <a:srgbClr val="FFFFFF"/>
              </a:highlight>
              <a:latin typeface="Times New Roman"/>
              <a:ea typeface="Times New Roman"/>
              <a:cs typeface="Times New Roman"/>
              <a:sym typeface="Times New Roman"/>
            </a:endParaRPr>
          </a:p>
          <a:p>
            <a:pPr marL="0" lvl="0" indent="0" algn="l" rtl="0">
              <a:lnSpc>
                <a:spcPct val="140000"/>
              </a:lnSpc>
              <a:spcBef>
                <a:spcPts val="120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2.  Image denoising</a:t>
            </a:r>
            <a:endParaRPr sz="2400">
              <a:highlight>
                <a:srgbClr val="FFFFFF"/>
              </a:highlight>
              <a:latin typeface="Times New Roman"/>
              <a:ea typeface="Times New Roman"/>
              <a:cs typeface="Times New Roman"/>
              <a:sym typeface="Times New Roman"/>
            </a:endParaRPr>
          </a:p>
          <a:p>
            <a:pPr marL="0" lvl="0" indent="0" algn="l" rtl="0">
              <a:lnSpc>
                <a:spcPct val="140000"/>
              </a:lnSpc>
              <a:spcBef>
                <a:spcPts val="1200"/>
              </a:spcBef>
              <a:spcAft>
                <a:spcPts val="0"/>
              </a:spcAft>
              <a:buNone/>
            </a:pPr>
            <a:r>
              <a:rPr lang="en-US" sz="2400">
                <a:highlight>
                  <a:srgbClr val="FFFFFF"/>
                </a:highlight>
                <a:latin typeface="Times New Roman"/>
                <a:ea typeface="Times New Roman"/>
                <a:cs typeface="Times New Roman"/>
                <a:sym typeface="Times New Roman"/>
              </a:rPr>
              <a:t>3. Generation of image and time series data</a:t>
            </a:r>
            <a:endParaRPr sz="2400">
              <a:highlight>
                <a:srgbClr val="FFFFFF"/>
              </a:highlight>
              <a:latin typeface="Times New Roman"/>
              <a:ea typeface="Times New Roman"/>
              <a:cs typeface="Times New Roman"/>
              <a:sym typeface="Times New Roman"/>
            </a:endParaRPr>
          </a:p>
          <a:p>
            <a:pPr marL="0" lvl="0" indent="0" algn="l" rtl="0">
              <a:lnSpc>
                <a:spcPct val="140000"/>
              </a:lnSpc>
              <a:spcBef>
                <a:spcPts val="1200"/>
              </a:spcBef>
              <a:spcAft>
                <a:spcPts val="0"/>
              </a:spcAft>
              <a:buNone/>
            </a:pPr>
            <a:r>
              <a:rPr lang="en-US" sz="2400">
                <a:highlight>
                  <a:srgbClr val="FFFFFF"/>
                </a:highlight>
                <a:latin typeface="Times New Roman"/>
                <a:ea typeface="Times New Roman"/>
                <a:cs typeface="Times New Roman"/>
                <a:sym typeface="Times New Roman"/>
              </a:rPr>
              <a:t>4. Anomaly detection</a:t>
            </a:r>
            <a:endParaRPr sz="1800">
              <a:highlight>
                <a:srgbClr val="FFFFFF"/>
              </a:highlight>
              <a:latin typeface="Arial"/>
              <a:ea typeface="Arial"/>
              <a:cs typeface="Arial"/>
              <a:sym typeface="Arial"/>
            </a:endParaRPr>
          </a:p>
          <a:p>
            <a:pPr marL="0" lvl="0" indent="0" algn="l" rtl="0">
              <a:lnSpc>
                <a:spcPct val="140000"/>
              </a:lnSpc>
              <a:spcBef>
                <a:spcPts val="1200"/>
              </a:spcBef>
              <a:spcAft>
                <a:spcPts val="0"/>
              </a:spcAft>
              <a:buClr>
                <a:schemeClr val="dk1"/>
              </a:buClr>
              <a:buSzPts val="1100"/>
              <a:buFont typeface="Arial"/>
              <a:buNone/>
            </a:pPr>
            <a:endParaRPr sz="2400">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2" name="Footer Placeholder 1">
            <a:extLst>
              <a:ext uri="{FF2B5EF4-FFF2-40B4-BE49-F238E27FC236}">
                <a16:creationId xmlns:a16="http://schemas.microsoft.com/office/drawing/2014/main" id="{575C728B-A537-E9F0-63DF-3C7987C40B91}"/>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fd6c1a8085_0_8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lnSpc>
                <a:spcPct val="140000"/>
              </a:lnSpc>
              <a:spcBef>
                <a:spcPts val="1200"/>
              </a:spcBef>
              <a:spcAft>
                <a:spcPts val="600"/>
              </a:spcAft>
              <a:buNone/>
            </a:pPr>
            <a:r>
              <a:rPr lang="en-US" sz="2600" b="1">
                <a:highlight>
                  <a:srgbClr val="FFFFFF"/>
                </a:highlight>
                <a:latin typeface="Times New Roman"/>
                <a:ea typeface="Times New Roman"/>
                <a:cs typeface="Times New Roman"/>
                <a:sym typeface="Times New Roman"/>
              </a:rPr>
              <a:t>Anomaly detection</a:t>
            </a:r>
            <a:endParaRPr sz="4600" b="1"/>
          </a:p>
        </p:txBody>
      </p:sp>
      <p:sp>
        <p:nvSpPr>
          <p:cNvPr id="301" name="Google Shape;301;g2fd6c1a8085_0_81"/>
          <p:cNvSpPr txBox="1">
            <a:spLocks noGrp="1"/>
          </p:cNvSpPr>
          <p:nvPr>
            <p:ph type="body" idx="1"/>
          </p:nvPr>
        </p:nvSpPr>
        <p:spPr>
          <a:xfrm>
            <a:off x="207175" y="1243025"/>
            <a:ext cx="8229600" cy="4526100"/>
          </a:xfrm>
          <a:prstGeom prst="rect">
            <a:avLst/>
          </a:prstGeom>
        </p:spPr>
        <p:txBody>
          <a:bodyPr spcFirstLastPara="1" wrap="square" lIns="91425" tIns="45700" rIns="91425" bIns="45700" anchor="t" anchorCtr="0">
            <a:noAutofit/>
          </a:bodyPr>
          <a:lstStyle/>
          <a:p>
            <a:pPr marL="0" lvl="0" indent="0" algn="l" rtl="0">
              <a:lnSpc>
                <a:spcPct val="172222"/>
              </a:lnSpc>
              <a:spcBef>
                <a:spcPts val="600"/>
              </a:spcBef>
              <a:spcAft>
                <a:spcPts val="0"/>
              </a:spcAft>
              <a:buClr>
                <a:schemeClr val="dk1"/>
              </a:buClr>
              <a:buSzPts val="1100"/>
              <a:buFont typeface="Arial"/>
              <a:buNone/>
            </a:pPr>
            <a:r>
              <a:rPr lang="en-US" sz="2000">
                <a:solidFill>
                  <a:srgbClr val="080A13"/>
                </a:solidFill>
                <a:highlight>
                  <a:srgbClr val="FFFFFF"/>
                </a:highlight>
                <a:latin typeface="Times New Roman"/>
                <a:ea typeface="Times New Roman"/>
                <a:cs typeface="Times New Roman"/>
                <a:sym typeface="Times New Roman"/>
              </a:rPr>
              <a:t>Undercomplete autoencoders can also be used for anomaly detection.</a:t>
            </a:r>
            <a:endParaRPr sz="20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2000">
                <a:solidFill>
                  <a:srgbClr val="080A13"/>
                </a:solidFill>
                <a:highlight>
                  <a:srgbClr val="FFFFFF"/>
                </a:highlight>
                <a:latin typeface="Times New Roman"/>
                <a:ea typeface="Times New Roman"/>
                <a:cs typeface="Times New Roman"/>
                <a:sym typeface="Times New Roman"/>
              </a:rPr>
              <a:t>For example—consider an autoencoder that has been trained on a specific dataset </a:t>
            </a:r>
            <a:r>
              <a:rPr lang="en-US" sz="2000" i="1">
                <a:solidFill>
                  <a:srgbClr val="080A13"/>
                </a:solidFill>
                <a:highlight>
                  <a:srgbClr val="FFFFFF"/>
                </a:highlight>
                <a:latin typeface="Times New Roman"/>
                <a:ea typeface="Times New Roman"/>
                <a:cs typeface="Times New Roman"/>
                <a:sym typeface="Times New Roman"/>
              </a:rPr>
              <a:t>P</a:t>
            </a:r>
            <a:r>
              <a:rPr lang="en-US" sz="2000">
                <a:solidFill>
                  <a:srgbClr val="080A13"/>
                </a:solidFill>
                <a:highlight>
                  <a:srgbClr val="FFFFFF"/>
                </a:highlight>
                <a:latin typeface="Times New Roman"/>
                <a:ea typeface="Times New Roman"/>
                <a:cs typeface="Times New Roman"/>
                <a:sym typeface="Times New Roman"/>
              </a:rPr>
              <a:t>. For any image sampled for the </a:t>
            </a:r>
            <a:r>
              <a:rPr lang="en-US" sz="2000">
                <a:solidFill>
                  <a:schemeClr val="hlink"/>
                </a:solidFill>
                <a:highlight>
                  <a:srgbClr val="FFFFFF"/>
                </a:highlight>
                <a:uFill>
                  <a:noFill/>
                </a:uFill>
                <a:latin typeface="Times New Roman"/>
                <a:ea typeface="Times New Roman"/>
                <a:cs typeface="Times New Roman"/>
                <a:sym typeface="Times New Roman"/>
                <a:hlinkClick r:id="rId3"/>
              </a:rPr>
              <a:t>training dataset</a:t>
            </a:r>
            <a:r>
              <a:rPr lang="en-US" sz="2000">
                <a:solidFill>
                  <a:srgbClr val="080A13"/>
                </a:solidFill>
                <a:highlight>
                  <a:srgbClr val="FFFFFF"/>
                </a:highlight>
                <a:latin typeface="Times New Roman"/>
                <a:ea typeface="Times New Roman"/>
                <a:cs typeface="Times New Roman"/>
                <a:sym typeface="Times New Roman"/>
              </a:rPr>
              <a:t>, the autoencoder is bound to give a low reconstruction loss and is supposed to reconstruct the image as is.</a:t>
            </a:r>
            <a:endParaRPr sz="20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2000">
                <a:solidFill>
                  <a:srgbClr val="080A13"/>
                </a:solidFill>
                <a:highlight>
                  <a:srgbClr val="FFFFFF"/>
                </a:highlight>
                <a:latin typeface="Times New Roman"/>
                <a:ea typeface="Times New Roman"/>
                <a:cs typeface="Times New Roman"/>
                <a:sym typeface="Times New Roman"/>
              </a:rPr>
              <a:t>For any image which is not present in the training dataset, however, the autoencoder cannot perform the reconstruction, as the latent attributes are not adapted for the specific image that has never been seen by the network.</a:t>
            </a:r>
            <a:endParaRPr sz="2000">
              <a:solidFill>
                <a:srgbClr val="080A13"/>
              </a:solidFill>
              <a:highlight>
                <a:srgbClr val="FFFFFF"/>
              </a:highlight>
              <a:latin typeface="Times New Roman"/>
              <a:ea typeface="Times New Roman"/>
              <a:cs typeface="Times New Roman"/>
              <a:sym typeface="Times New Roman"/>
            </a:endParaRPr>
          </a:p>
          <a:p>
            <a:pPr marL="0" lvl="0" indent="0" algn="l" rtl="0">
              <a:lnSpc>
                <a:spcPct val="172222"/>
              </a:lnSpc>
              <a:spcBef>
                <a:spcPts val="600"/>
              </a:spcBef>
              <a:spcAft>
                <a:spcPts val="0"/>
              </a:spcAft>
              <a:buClr>
                <a:schemeClr val="dk1"/>
              </a:buClr>
              <a:buSzPts val="1100"/>
              <a:buFont typeface="Arial"/>
              <a:buNone/>
            </a:pPr>
            <a:r>
              <a:rPr lang="en-US" sz="2000">
                <a:solidFill>
                  <a:srgbClr val="080A13"/>
                </a:solidFill>
                <a:highlight>
                  <a:srgbClr val="FFFFFF"/>
                </a:highlight>
                <a:latin typeface="Times New Roman"/>
                <a:ea typeface="Times New Roman"/>
                <a:cs typeface="Times New Roman"/>
                <a:sym typeface="Times New Roman"/>
              </a:rPr>
              <a:t>As a result, the outlier image gives off a very high reconstruction loss and can easily be identified as an anomaly with the help of a proper threshold.</a:t>
            </a:r>
            <a:endParaRPr sz="2000">
              <a:solidFill>
                <a:srgbClr val="080A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200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7756C15E-FA77-5178-0CA1-2DC5005A5D93}"/>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FC95-7FB8-3296-DA2A-7A31062AA823}"/>
              </a:ext>
            </a:extLst>
          </p:cNvPr>
          <p:cNvSpPr>
            <a:spLocks noGrp="1"/>
          </p:cNvSpPr>
          <p:nvPr>
            <p:ph type="title"/>
          </p:nvPr>
        </p:nvSpPr>
        <p:spPr/>
        <p:txBody>
          <a:bodyPr/>
          <a:lstStyle/>
          <a:p>
            <a:r>
              <a:rPr lang="en-IN" dirty="0"/>
              <a:t>To be Noted</a:t>
            </a:r>
          </a:p>
        </p:txBody>
      </p:sp>
      <p:sp>
        <p:nvSpPr>
          <p:cNvPr id="3" name="Text Placeholder 2">
            <a:extLst>
              <a:ext uri="{FF2B5EF4-FFF2-40B4-BE49-F238E27FC236}">
                <a16:creationId xmlns:a16="http://schemas.microsoft.com/office/drawing/2014/main" id="{168D5122-7C7E-F65C-7660-184939A2C74B}"/>
              </a:ext>
            </a:extLst>
          </p:cNvPr>
          <p:cNvSpPr>
            <a:spLocks noGrp="1"/>
          </p:cNvSpPr>
          <p:nvPr>
            <p:ph type="body" idx="1"/>
          </p:nvPr>
        </p:nvSpPr>
        <p:spPr/>
        <p:txBody>
          <a:bodyPr/>
          <a:lstStyle/>
          <a:p>
            <a:r>
              <a:rPr lang="en-US" b="0" i="0" dirty="0">
                <a:solidFill>
                  <a:srgbClr val="242424"/>
                </a:solidFill>
                <a:effectLst/>
                <a:latin typeface="source-serif-pro"/>
              </a:rPr>
              <a:t>loss function of autoencoder is composed of two different parts. The first part is the </a:t>
            </a:r>
            <a:r>
              <a:rPr lang="en-US" b="1" i="0" dirty="0">
                <a:solidFill>
                  <a:srgbClr val="242424"/>
                </a:solidFill>
                <a:effectLst/>
                <a:latin typeface="source-serif-pro"/>
              </a:rPr>
              <a:t>loss function</a:t>
            </a:r>
            <a:r>
              <a:rPr lang="en-US" b="0" i="0" dirty="0">
                <a:solidFill>
                  <a:srgbClr val="242424"/>
                </a:solidFill>
                <a:effectLst/>
                <a:latin typeface="source-serif-pro"/>
              </a:rPr>
              <a:t> (e.g. mean squared error loss) calculating the difference between input data and output data while the second term would act as </a:t>
            </a:r>
            <a:r>
              <a:rPr lang="en-US" b="1" i="0" dirty="0">
                <a:solidFill>
                  <a:srgbClr val="242424"/>
                </a:solidFill>
                <a:effectLst/>
                <a:latin typeface="source-serif-pro"/>
              </a:rPr>
              <a:t>regularization term</a:t>
            </a:r>
            <a:r>
              <a:rPr lang="en-US" b="0" i="0" dirty="0">
                <a:solidFill>
                  <a:srgbClr val="242424"/>
                </a:solidFill>
                <a:effectLst/>
                <a:latin typeface="source-serif-pro"/>
              </a:rPr>
              <a:t> which prevents autoencoder from overfitting.</a:t>
            </a:r>
          </a:p>
          <a:p>
            <a:endParaRPr lang="en-US" dirty="0">
              <a:solidFill>
                <a:srgbClr val="242424"/>
              </a:solidFill>
              <a:latin typeface="source-serif-pro"/>
            </a:endParaRPr>
          </a:p>
          <a:p>
            <a:endParaRPr lang="en-IN" dirty="0"/>
          </a:p>
        </p:txBody>
      </p:sp>
      <p:pic>
        <p:nvPicPr>
          <p:cNvPr id="1028" name="Picture 4">
            <a:extLst>
              <a:ext uri="{FF2B5EF4-FFF2-40B4-BE49-F238E27FC236}">
                <a16:creationId xmlns:a16="http://schemas.microsoft.com/office/drawing/2014/main" id="{0A66A3F7-82BF-E42D-87A7-FA05D8621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682" y="5444217"/>
            <a:ext cx="6192524" cy="521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69650C-D661-F219-F2E6-34E16D340445}"/>
              </a:ext>
            </a:extLst>
          </p:cNvPr>
          <p:cNvSpPr txBox="1"/>
          <p:nvPr/>
        </p:nvSpPr>
        <p:spPr>
          <a:xfrm>
            <a:off x="457199" y="6191441"/>
            <a:ext cx="8338457" cy="307777"/>
          </a:xfrm>
          <a:prstGeom prst="rect">
            <a:avLst/>
          </a:prstGeom>
          <a:noFill/>
        </p:spPr>
        <p:txBody>
          <a:bodyPr wrap="square">
            <a:spAutoFit/>
          </a:bodyPr>
          <a:lstStyle/>
          <a:p>
            <a:r>
              <a:rPr lang="en-US" b="0" i="0" dirty="0">
                <a:solidFill>
                  <a:srgbClr val="242424"/>
                </a:solidFill>
                <a:effectLst/>
                <a:latin typeface="source-serif-pro"/>
              </a:rPr>
              <a:t>SGD and some other gradient descent based. optimization methods can be used to optimize this loss function.</a:t>
            </a:r>
            <a:endParaRPr lang="en-IN" dirty="0"/>
          </a:p>
        </p:txBody>
      </p:sp>
      <p:sp>
        <p:nvSpPr>
          <p:cNvPr id="7" name="Footer Placeholder 6">
            <a:extLst>
              <a:ext uri="{FF2B5EF4-FFF2-40B4-BE49-F238E27FC236}">
                <a16:creationId xmlns:a16="http://schemas.microsoft.com/office/drawing/2014/main" id="{14C0AA95-9798-E8C8-8551-7DF3CED838AF}"/>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627455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8301-3519-DDB3-AC68-8268C1234393}"/>
              </a:ext>
            </a:extLst>
          </p:cNvPr>
          <p:cNvSpPr>
            <a:spLocks noGrp="1"/>
          </p:cNvSpPr>
          <p:nvPr>
            <p:ph type="title"/>
          </p:nvPr>
        </p:nvSpPr>
        <p:spPr/>
        <p:txBody>
          <a:bodyPr/>
          <a:lstStyle/>
          <a:p>
            <a:r>
              <a:rPr lang="en-IN" dirty="0"/>
              <a:t>Type of AE???</a:t>
            </a:r>
          </a:p>
        </p:txBody>
      </p:sp>
      <p:sp>
        <p:nvSpPr>
          <p:cNvPr id="3" name="Text Placeholder 2">
            <a:extLst>
              <a:ext uri="{FF2B5EF4-FFF2-40B4-BE49-F238E27FC236}">
                <a16:creationId xmlns:a16="http://schemas.microsoft.com/office/drawing/2014/main" id="{AD3BF185-E609-8943-30E5-F37B20CB5479}"/>
              </a:ext>
            </a:extLst>
          </p:cNvPr>
          <p:cNvSpPr>
            <a:spLocks noGrp="1"/>
          </p:cNvSpPr>
          <p:nvPr>
            <p:ph type="body" idx="1"/>
          </p:nvPr>
        </p:nvSpPr>
        <p:spPr/>
        <p:txBody>
          <a:bodyPr>
            <a:normAutofit fontScale="85000" lnSpcReduction="20000"/>
          </a:bodyPr>
          <a:lstStyle/>
          <a:p>
            <a:r>
              <a:rPr lang="en-US" b="0" i="0" dirty="0">
                <a:solidFill>
                  <a:srgbClr val="242424"/>
                </a:solidFill>
                <a:effectLst/>
                <a:latin typeface="source-serif-pro"/>
              </a:rPr>
              <a:t>if a man claims to be an expert in mathematics, computer science, psychology, and classical music, he might be just learning some quite </a:t>
            </a:r>
            <a:r>
              <a:rPr lang="en-US" b="1" i="0" dirty="0">
                <a:solidFill>
                  <a:srgbClr val="242424"/>
                </a:solidFill>
                <a:effectLst/>
                <a:latin typeface="source-serif-pro"/>
              </a:rPr>
              <a:t>shallow knowledge </a:t>
            </a:r>
            <a:r>
              <a:rPr lang="en-US" b="0" i="0" dirty="0">
                <a:solidFill>
                  <a:srgbClr val="242424"/>
                </a:solidFill>
                <a:effectLst/>
                <a:latin typeface="source-serif-pro"/>
              </a:rPr>
              <a:t>in these subjects. </a:t>
            </a:r>
          </a:p>
          <a:p>
            <a:r>
              <a:rPr lang="en-US" b="0" i="0" dirty="0">
                <a:solidFill>
                  <a:srgbClr val="242424"/>
                </a:solidFill>
                <a:effectLst/>
                <a:latin typeface="source-serif-pro"/>
              </a:rPr>
              <a:t>However, if he only claims to be devoted to mathematics, we would like to anticipate some </a:t>
            </a:r>
            <a:r>
              <a:rPr lang="en-US" b="1" i="0" dirty="0">
                <a:solidFill>
                  <a:srgbClr val="242424"/>
                </a:solidFill>
                <a:effectLst/>
                <a:latin typeface="source-serif-pro"/>
              </a:rPr>
              <a:t>useful insights</a:t>
            </a:r>
            <a:r>
              <a:rPr lang="en-US" b="0" i="0" dirty="0">
                <a:solidFill>
                  <a:srgbClr val="242424"/>
                </a:solidFill>
                <a:effectLst/>
                <a:latin typeface="source-serif-pro"/>
              </a:rPr>
              <a:t> from him. </a:t>
            </a:r>
          </a:p>
          <a:p>
            <a:r>
              <a:rPr lang="en-US" b="0" i="0" dirty="0">
                <a:solidFill>
                  <a:srgbClr val="242424"/>
                </a:solidFill>
                <a:effectLst/>
                <a:latin typeface="source-serif-pro"/>
              </a:rPr>
              <a:t>And it’s the same for autoencoders we’re training — fewer nodes activating while still keeping its performance would guarantee that the autoencoder is actually learning </a:t>
            </a:r>
            <a:r>
              <a:rPr lang="en-US" b="1" i="0" dirty="0">
                <a:solidFill>
                  <a:srgbClr val="242424"/>
                </a:solidFill>
                <a:effectLst/>
                <a:latin typeface="source-serif-pro"/>
              </a:rPr>
              <a:t>latent representations</a:t>
            </a:r>
            <a:r>
              <a:rPr lang="en-US" b="0" i="0" dirty="0">
                <a:solidFill>
                  <a:srgbClr val="242424"/>
                </a:solidFill>
                <a:effectLst/>
                <a:latin typeface="source-serif-pro"/>
              </a:rPr>
              <a:t> instead of redundant information in our input data.</a:t>
            </a:r>
            <a:endParaRPr lang="en-IN" dirty="0"/>
          </a:p>
        </p:txBody>
      </p:sp>
      <p:sp>
        <p:nvSpPr>
          <p:cNvPr id="4" name="Footer Placeholder 3">
            <a:extLst>
              <a:ext uri="{FF2B5EF4-FFF2-40B4-BE49-F238E27FC236}">
                <a16:creationId xmlns:a16="http://schemas.microsoft.com/office/drawing/2014/main" id="{1EF4EAB0-E5F7-B5EC-CF3C-75685D273927}"/>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222708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A1F9-1997-C27F-7904-D0D5512DD3F7}"/>
              </a:ext>
            </a:extLst>
          </p:cNvPr>
          <p:cNvSpPr>
            <a:spLocks noGrp="1"/>
          </p:cNvSpPr>
          <p:nvPr>
            <p:ph type="title"/>
          </p:nvPr>
        </p:nvSpPr>
        <p:spPr>
          <a:xfrm>
            <a:off x="457200" y="274638"/>
            <a:ext cx="8229600" cy="831351"/>
          </a:xfrm>
        </p:spPr>
        <p:txBody>
          <a:bodyPr>
            <a:normAutofit fontScale="90000"/>
          </a:bodyPr>
          <a:lstStyle/>
          <a:p>
            <a:r>
              <a:rPr lang="en-IN" b="1" i="0" dirty="0">
                <a:solidFill>
                  <a:srgbClr val="242424"/>
                </a:solidFill>
                <a:effectLst/>
                <a:latin typeface="sohne"/>
              </a:rPr>
              <a:t>L1 Regularization Sparse</a:t>
            </a:r>
            <a:br>
              <a:rPr lang="en-IN" b="1" i="0" dirty="0">
                <a:solidFill>
                  <a:srgbClr val="242424"/>
                </a:solidFill>
                <a:effectLst/>
                <a:latin typeface="sohne"/>
              </a:rPr>
            </a:br>
            <a:endParaRPr lang="en-IN" dirty="0"/>
          </a:p>
        </p:txBody>
      </p:sp>
      <p:sp>
        <p:nvSpPr>
          <p:cNvPr id="3" name="Text Placeholder 2">
            <a:extLst>
              <a:ext uri="{FF2B5EF4-FFF2-40B4-BE49-F238E27FC236}">
                <a16:creationId xmlns:a16="http://schemas.microsoft.com/office/drawing/2014/main" id="{ED98CBAD-FA20-FACA-548D-FF4D3AB83310}"/>
              </a:ext>
            </a:extLst>
          </p:cNvPr>
          <p:cNvSpPr>
            <a:spLocks noGrp="1"/>
          </p:cNvSpPr>
          <p:nvPr>
            <p:ph type="body" idx="1"/>
          </p:nvPr>
        </p:nvSpPr>
        <p:spPr>
          <a:xfrm>
            <a:off x="457199" y="1297578"/>
            <a:ext cx="8451669" cy="4828586"/>
          </a:xfrm>
        </p:spPr>
        <p:txBody>
          <a:bodyPr>
            <a:normAutofit fontScale="85000" lnSpcReduction="20000"/>
          </a:bodyPr>
          <a:lstStyle/>
          <a:p>
            <a:pPr algn="l"/>
            <a:r>
              <a:rPr lang="en-US" b="0" i="0" dirty="0">
                <a:solidFill>
                  <a:srgbClr val="242424"/>
                </a:solidFill>
                <a:effectLst/>
                <a:latin typeface="Times New Roman" panose="02020603050405020304" pitchFamily="18" charset="0"/>
                <a:cs typeface="Times New Roman" panose="02020603050405020304" pitchFamily="18" charset="0"/>
              </a:rPr>
              <a:t>L1 regularization adds “absolute value of magnitude” of coefficients as penalty term while L2 regularization adds “squared magnitude” of coefficient as a penalty term.</a:t>
            </a:r>
          </a:p>
          <a:p>
            <a:pPr algn="l"/>
            <a:r>
              <a:rPr lang="en-US" b="0" i="0" dirty="0">
                <a:solidFill>
                  <a:srgbClr val="242424"/>
                </a:solidFill>
                <a:effectLst/>
                <a:latin typeface="Times New Roman" panose="02020603050405020304" pitchFamily="18" charset="0"/>
                <a:cs typeface="Times New Roman" panose="02020603050405020304" pitchFamily="18" charset="0"/>
              </a:rPr>
              <a:t>Although L1 and L2 can both be used as regularization term, the key difference between them is that:</a:t>
            </a:r>
          </a:p>
          <a:p>
            <a:pPr algn="l"/>
            <a:r>
              <a:rPr lang="en-US" b="0" i="0" dirty="0">
                <a:solidFill>
                  <a:srgbClr val="242424"/>
                </a:solidFill>
                <a:effectLst/>
                <a:latin typeface="Times New Roman" panose="02020603050405020304" pitchFamily="18" charset="0"/>
                <a:cs typeface="Times New Roman" panose="02020603050405020304" pitchFamily="18" charset="0"/>
              </a:rPr>
              <a:t>L1 regularization tends to </a:t>
            </a:r>
            <a:r>
              <a:rPr lang="en-US" b="1" i="0" dirty="0">
                <a:solidFill>
                  <a:srgbClr val="242424"/>
                </a:solidFill>
                <a:effectLst/>
                <a:latin typeface="Times New Roman" panose="02020603050405020304" pitchFamily="18" charset="0"/>
                <a:cs typeface="Times New Roman" panose="02020603050405020304" pitchFamily="18" charset="0"/>
              </a:rPr>
              <a:t>shrink the penalty coefficient to zero </a:t>
            </a:r>
          </a:p>
          <a:p>
            <a:pPr algn="l"/>
            <a:r>
              <a:rPr lang="en-US" b="0" i="0" dirty="0">
                <a:solidFill>
                  <a:srgbClr val="242424"/>
                </a:solidFill>
                <a:effectLst/>
                <a:latin typeface="Times New Roman" panose="02020603050405020304" pitchFamily="18" charset="0"/>
                <a:cs typeface="Times New Roman" panose="02020603050405020304" pitchFamily="18" charset="0"/>
              </a:rPr>
              <a:t>while</a:t>
            </a:r>
            <a:r>
              <a:rPr lang="en-US" b="1" i="0" dirty="0">
                <a:solidFill>
                  <a:srgbClr val="242424"/>
                </a:solidFill>
                <a:effectLst/>
                <a:latin typeface="Times New Roman" panose="02020603050405020304" pitchFamily="18" charset="0"/>
                <a:cs typeface="Times New Roman" panose="02020603050405020304" pitchFamily="18" charset="0"/>
              </a:rPr>
              <a:t> </a:t>
            </a:r>
            <a:r>
              <a:rPr lang="en-US" b="0" i="0" dirty="0">
                <a:solidFill>
                  <a:srgbClr val="242424"/>
                </a:solidFill>
                <a:effectLst/>
                <a:latin typeface="Times New Roman" panose="02020603050405020304" pitchFamily="18" charset="0"/>
                <a:cs typeface="Times New Roman" panose="02020603050405020304" pitchFamily="18" charset="0"/>
              </a:rPr>
              <a:t>L2 regularization would move coefficients </a:t>
            </a:r>
            <a:r>
              <a:rPr lang="en-US" b="1" i="0" dirty="0">
                <a:solidFill>
                  <a:srgbClr val="242424"/>
                </a:solidFill>
                <a:effectLst/>
                <a:latin typeface="Times New Roman" panose="02020603050405020304" pitchFamily="18" charset="0"/>
                <a:cs typeface="Times New Roman" panose="02020603050405020304" pitchFamily="18" charset="0"/>
              </a:rPr>
              <a:t>towards zero</a:t>
            </a:r>
            <a:r>
              <a:rPr lang="en-US" b="0" i="0" dirty="0">
                <a:solidFill>
                  <a:srgbClr val="242424"/>
                </a:solidFill>
                <a:effectLst/>
                <a:latin typeface="Times New Roman" panose="02020603050405020304" pitchFamily="18" charset="0"/>
                <a:cs typeface="Times New Roman" panose="02020603050405020304" pitchFamily="18" charset="0"/>
              </a:rPr>
              <a:t> but they will never reach.</a:t>
            </a:r>
          </a:p>
          <a:p>
            <a:pPr algn="l"/>
            <a:r>
              <a:rPr lang="en-US" b="0" i="0" dirty="0">
                <a:solidFill>
                  <a:srgbClr val="242424"/>
                </a:solidFill>
                <a:effectLst/>
                <a:latin typeface="Times New Roman" panose="02020603050405020304" pitchFamily="18" charset="0"/>
                <a:cs typeface="Times New Roman" panose="02020603050405020304" pitchFamily="18" charset="0"/>
              </a:rPr>
              <a:t>Thus L1 regularization is often used as a method of </a:t>
            </a:r>
            <a:r>
              <a:rPr lang="en-US" b="1" i="0" dirty="0">
                <a:solidFill>
                  <a:srgbClr val="242424"/>
                </a:solidFill>
                <a:effectLst/>
                <a:latin typeface="Times New Roman" panose="02020603050405020304" pitchFamily="18" charset="0"/>
                <a:cs typeface="Times New Roman" panose="02020603050405020304" pitchFamily="18" charset="0"/>
              </a:rPr>
              <a:t>feature extraction</a:t>
            </a:r>
            <a:r>
              <a:rPr lang="en-US" b="0" i="0" dirty="0">
                <a:solidFill>
                  <a:srgbClr val="242424"/>
                </a:solidFill>
                <a:effectLst/>
                <a:latin typeface="Times New Roman" panose="02020603050405020304" pitchFamily="18" charset="0"/>
                <a:cs typeface="Times New Roman" panose="02020603050405020304" pitchFamily="18" charset="0"/>
              </a:rPr>
              <a:t>. </a:t>
            </a:r>
          </a:p>
          <a:p>
            <a:pPr algn="l"/>
            <a:r>
              <a:rPr lang="en-US" b="0" i="0" dirty="0">
                <a:solidFill>
                  <a:srgbClr val="242424"/>
                </a:solidFill>
                <a:effectLst/>
                <a:latin typeface="Times New Roman" panose="02020603050405020304" pitchFamily="18" charset="0"/>
                <a:cs typeface="Times New Roman" panose="02020603050405020304" pitchFamily="18" charset="0"/>
              </a:rPr>
              <a:t>But sometimes L1 regularization leads to sparsity!!!</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3268FC1-44A8-54A6-DF93-55B418465C3E}"/>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05080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B758-E296-095E-5E2D-F4EB3CD0B7F4}"/>
              </a:ext>
            </a:extLst>
          </p:cNvPr>
          <p:cNvSpPr>
            <a:spLocks noGrp="1"/>
          </p:cNvSpPr>
          <p:nvPr>
            <p:ph type="title"/>
          </p:nvPr>
        </p:nvSpPr>
        <p:spPr/>
        <p:txBody>
          <a:bodyPr/>
          <a:lstStyle/>
          <a:p>
            <a:r>
              <a:rPr lang="en-IN" dirty="0"/>
              <a:t>Example-Application</a:t>
            </a:r>
          </a:p>
        </p:txBody>
      </p:sp>
      <p:sp>
        <p:nvSpPr>
          <p:cNvPr id="3" name="Text Placeholder 2">
            <a:extLst>
              <a:ext uri="{FF2B5EF4-FFF2-40B4-BE49-F238E27FC236}">
                <a16:creationId xmlns:a16="http://schemas.microsoft.com/office/drawing/2014/main" id="{2E42D037-5D76-8433-32BB-07E5A058D4CE}"/>
              </a:ext>
            </a:extLst>
          </p:cNvPr>
          <p:cNvSpPr>
            <a:spLocks noGrp="1"/>
          </p:cNvSpPr>
          <p:nvPr>
            <p:ph type="body" idx="1"/>
          </p:nvPr>
        </p:nvSpPr>
        <p:spPr/>
        <p:txBody>
          <a:bodyPr/>
          <a:lstStyle/>
          <a:p>
            <a:r>
              <a:rPr lang="en-US" b="0" i="0" dirty="0">
                <a:solidFill>
                  <a:srgbClr val="242424"/>
                </a:solidFill>
                <a:effectLst/>
                <a:latin typeface="source-serif-pro"/>
              </a:rPr>
              <a:t>deep autoencoder and train it on MNIST dataset without L1 regularization and with regularization. The structure of this deep autoencoder is plotted as below:</a:t>
            </a:r>
          </a:p>
          <a:p>
            <a:endParaRPr lang="en-IN" dirty="0"/>
          </a:p>
        </p:txBody>
      </p:sp>
      <p:pic>
        <p:nvPicPr>
          <p:cNvPr id="2052" name="Picture 4">
            <a:extLst>
              <a:ext uri="{FF2B5EF4-FFF2-40B4-BE49-F238E27FC236}">
                <a16:creationId xmlns:a16="http://schemas.microsoft.com/office/drawing/2014/main" id="{C0E692F8-1C92-662E-105E-F4A104488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756388"/>
            <a:ext cx="7810500" cy="2724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EEEA97-51E8-B50F-79D7-AFA2D15BF692}"/>
              </a:ext>
            </a:extLst>
          </p:cNvPr>
          <p:cNvSpPr txBox="1"/>
          <p:nvPr/>
        </p:nvSpPr>
        <p:spPr>
          <a:xfrm>
            <a:off x="2852057" y="6429473"/>
            <a:ext cx="4572000" cy="307777"/>
          </a:xfrm>
          <a:prstGeom prst="rect">
            <a:avLst/>
          </a:prstGeom>
          <a:noFill/>
        </p:spPr>
        <p:txBody>
          <a:bodyPr wrap="square">
            <a:spAutoFit/>
          </a:bodyPr>
          <a:lstStyle/>
          <a:p>
            <a:r>
              <a:rPr lang="en-IN" b="0" i="0" dirty="0">
                <a:solidFill>
                  <a:srgbClr val="6B6B6B"/>
                </a:solidFill>
                <a:effectLst/>
                <a:latin typeface="sohne"/>
              </a:rPr>
              <a:t>The structure of autoencoder</a:t>
            </a:r>
            <a:endParaRPr lang="en-IN" dirty="0"/>
          </a:p>
        </p:txBody>
      </p:sp>
      <p:sp>
        <p:nvSpPr>
          <p:cNvPr id="6" name="Footer Placeholder 5">
            <a:extLst>
              <a:ext uri="{FF2B5EF4-FFF2-40B4-BE49-F238E27FC236}">
                <a16:creationId xmlns:a16="http://schemas.microsoft.com/office/drawing/2014/main" id="{C3971515-9579-01C9-C7E1-6AE01E96E710}"/>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7746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Autoencoders</a:t>
            </a:r>
            <a:endParaRPr/>
          </a:p>
        </p:txBody>
      </p:sp>
      <p:sp>
        <p:nvSpPr>
          <p:cNvPr id="103" name="Google Shape;10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Autoencoders are neural network-based models that are used for unsupervised learning purposes to discover underlying correlations among data and represent data in a smaller dimension. </a:t>
            </a:r>
            <a:endParaRPr/>
          </a:p>
          <a:p>
            <a:pPr marL="342900" lvl="0" indent="-342900" algn="l" rtl="0">
              <a:spcBef>
                <a:spcPts val="544"/>
              </a:spcBef>
              <a:spcAft>
                <a:spcPts val="0"/>
              </a:spcAft>
              <a:buClr>
                <a:schemeClr val="dk1"/>
              </a:buClr>
              <a:buSzPct val="100000"/>
              <a:buChar char="•"/>
            </a:pPr>
            <a:r>
              <a:rPr lang="en-US" i="1"/>
              <a:t>The autoencoders frame unsupervised learning problems as supervised learning problems to train a neural network model</a:t>
            </a:r>
            <a:r>
              <a:rPr lang="en-US"/>
              <a:t>. </a:t>
            </a:r>
            <a:endParaRPr/>
          </a:p>
          <a:p>
            <a:pPr marL="342900" lvl="0" indent="-342900" algn="l" rtl="0">
              <a:spcBef>
                <a:spcPts val="544"/>
              </a:spcBef>
              <a:spcAft>
                <a:spcPts val="0"/>
              </a:spcAft>
              <a:buClr>
                <a:schemeClr val="dk1"/>
              </a:buClr>
              <a:buSzPct val="100000"/>
              <a:buChar char="•"/>
            </a:pPr>
            <a:r>
              <a:rPr lang="en-US"/>
              <a:t>The input only is passed as the output. </a:t>
            </a:r>
            <a:endParaRPr/>
          </a:p>
          <a:p>
            <a:pPr marL="342900" lvl="0" indent="-342900" algn="l" rtl="0">
              <a:spcBef>
                <a:spcPts val="544"/>
              </a:spcBef>
              <a:spcAft>
                <a:spcPts val="0"/>
              </a:spcAft>
              <a:buClr>
                <a:schemeClr val="dk1"/>
              </a:buClr>
              <a:buSzPct val="100000"/>
              <a:buChar char="•"/>
            </a:pPr>
            <a:r>
              <a:rPr lang="en-US" i="1"/>
              <a:t>The input is squeezed down to a lower encoded representation using an encoder network, then a decoder network decodes the encoding to recreate back the input.</a:t>
            </a:r>
            <a:endParaRPr i="1"/>
          </a:p>
        </p:txBody>
      </p:sp>
      <p:sp>
        <p:nvSpPr>
          <p:cNvPr id="2" name="Footer Placeholder 1">
            <a:extLst>
              <a:ext uri="{FF2B5EF4-FFF2-40B4-BE49-F238E27FC236}">
                <a16:creationId xmlns:a16="http://schemas.microsoft.com/office/drawing/2014/main" id="{F1B2213C-AB94-B3DD-7F8C-013CB3323529}"/>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3B6-E7CC-9BE8-B73C-BC494A251017}"/>
              </a:ext>
            </a:extLst>
          </p:cNvPr>
          <p:cNvSpPr>
            <a:spLocks noGrp="1"/>
          </p:cNvSpPr>
          <p:nvPr>
            <p:ph type="title"/>
          </p:nvPr>
        </p:nvSpPr>
        <p:spPr/>
        <p:txBody>
          <a:bodyPr/>
          <a:lstStyle/>
          <a:p>
            <a:r>
              <a:rPr lang="en-IN" dirty="0"/>
              <a:t>Example</a:t>
            </a:r>
          </a:p>
        </p:txBody>
      </p:sp>
      <p:sp>
        <p:nvSpPr>
          <p:cNvPr id="3" name="Text Placeholder 2">
            <a:extLst>
              <a:ext uri="{FF2B5EF4-FFF2-40B4-BE49-F238E27FC236}">
                <a16:creationId xmlns:a16="http://schemas.microsoft.com/office/drawing/2014/main" id="{E543BCD8-166E-1739-3860-3A713A8D0FC1}"/>
              </a:ext>
            </a:extLst>
          </p:cNvPr>
          <p:cNvSpPr>
            <a:spLocks noGrp="1"/>
          </p:cNvSpPr>
          <p:nvPr>
            <p:ph type="body" idx="1"/>
          </p:nvPr>
        </p:nvSpPr>
        <p:spPr/>
        <p:txBody>
          <a:bodyPr/>
          <a:lstStyle/>
          <a:p>
            <a:r>
              <a:rPr lang="en-US" b="0" i="0" dirty="0">
                <a:solidFill>
                  <a:srgbClr val="242424"/>
                </a:solidFill>
                <a:effectLst/>
                <a:latin typeface="source-serif-pro"/>
              </a:rPr>
              <a:t>And after 100 epochs of training using 128 batch size and Adam as the optimizer, below are the results:</a:t>
            </a:r>
            <a:endParaRPr lang="en-IN" dirty="0"/>
          </a:p>
        </p:txBody>
      </p:sp>
      <p:pic>
        <p:nvPicPr>
          <p:cNvPr id="3074" name="Picture 2">
            <a:extLst>
              <a:ext uri="{FF2B5EF4-FFF2-40B4-BE49-F238E27FC236}">
                <a16:creationId xmlns:a16="http://schemas.microsoft.com/office/drawing/2014/main" id="{E7BF3338-D4F9-F223-7FA1-0B60CB358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0864"/>
            <a:ext cx="9144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A65515C-B0B2-3546-93D0-C50A9FC7B119}"/>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3600054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7106-70DE-CE38-1FCA-7F58E9B1AD71}"/>
              </a:ext>
            </a:extLst>
          </p:cNvPr>
          <p:cNvSpPr>
            <a:spLocks noGrp="1"/>
          </p:cNvSpPr>
          <p:nvPr>
            <p:ph type="title"/>
          </p:nvPr>
        </p:nvSpPr>
        <p:spPr/>
        <p:txBody>
          <a:bodyPr/>
          <a:lstStyle/>
          <a:p>
            <a:r>
              <a:rPr lang="en-IN" dirty="0"/>
              <a:t>Example</a:t>
            </a:r>
          </a:p>
        </p:txBody>
      </p:sp>
      <p:sp>
        <p:nvSpPr>
          <p:cNvPr id="3" name="Text Placeholder 2">
            <a:extLst>
              <a:ext uri="{FF2B5EF4-FFF2-40B4-BE49-F238E27FC236}">
                <a16:creationId xmlns:a16="http://schemas.microsoft.com/office/drawing/2014/main" id="{00783EA6-1269-3560-6988-442867D7F5DA}"/>
              </a:ext>
            </a:extLst>
          </p:cNvPr>
          <p:cNvSpPr>
            <a:spLocks noGrp="1"/>
          </p:cNvSpPr>
          <p:nvPr>
            <p:ph type="body" idx="1"/>
          </p:nvPr>
        </p:nvSpPr>
        <p:spPr>
          <a:xfrm>
            <a:off x="457200" y="1338943"/>
            <a:ext cx="8229600" cy="4525963"/>
          </a:xfrm>
        </p:spPr>
        <p:txBody>
          <a:bodyPr>
            <a:normAutofit/>
          </a:bodyPr>
          <a:lstStyle/>
          <a:p>
            <a:pPr marL="114300" indent="0">
              <a:buNone/>
            </a:pPr>
            <a:r>
              <a:rPr lang="en-IN" sz="2800" dirty="0"/>
              <a:t>Results:</a:t>
            </a:r>
            <a:r>
              <a:rPr lang="en-US" sz="2800" b="0" i="0" dirty="0">
                <a:solidFill>
                  <a:srgbClr val="242424"/>
                </a:solidFill>
                <a:effectLst/>
                <a:latin typeface="source-serif-pro"/>
              </a:rPr>
              <a:t> sparse autoencoder with L1 regularization with best </a:t>
            </a:r>
            <a:r>
              <a:rPr lang="en-US" sz="2800" b="0" i="0" dirty="0" err="1">
                <a:solidFill>
                  <a:srgbClr val="242424"/>
                </a:solidFill>
                <a:effectLst/>
                <a:latin typeface="source-serif-pro"/>
              </a:rPr>
              <a:t>mse</a:t>
            </a:r>
            <a:r>
              <a:rPr lang="en-US" sz="2800" b="0" i="0" dirty="0">
                <a:solidFill>
                  <a:srgbClr val="242424"/>
                </a:solidFill>
                <a:effectLst/>
                <a:latin typeface="source-serif-pro"/>
              </a:rPr>
              <a:t> loss </a:t>
            </a:r>
            <a:r>
              <a:rPr lang="en-US" sz="2800" b="1" i="0" dirty="0">
                <a:solidFill>
                  <a:srgbClr val="242424"/>
                </a:solidFill>
                <a:effectLst/>
                <a:latin typeface="source-serif-pro"/>
              </a:rPr>
              <a:t>0.0301</a:t>
            </a:r>
            <a:r>
              <a:rPr lang="en-US" sz="2800" b="0" i="0" dirty="0">
                <a:solidFill>
                  <a:srgbClr val="242424"/>
                </a:solidFill>
                <a:effectLst/>
                <a:latin typeface="source-serif-pro"/>
              </a:rPr>
              <a:t> actually performs better than autoencoder with best </a:t>
            </a:r>
            <a:r>
              <a:rPr lang="en-US" sz="2800" b="0" i="0" dirty="0" err="1">
                <a:solidFill>
                  <a:srgbClr val="242424"/>
                </a:solidFill>
                <a:effectLst/>
                <a:latin typeface="source-serif-pro"/>
              </a:rPr>
              <a:t>mse</a:t>
            </a:r>
            <a:r>
              <a:rPr lang="en-US" sz="2800" b="0" i="0" dirty="0">
                <a:solidFill>
                  <a:srgbClr val="242424"/>
                </a:solidFill>
                <a:effectLst/>
                <a:latin typeface="source-serif-pro"/>
              </a:rPr>
              <a:t> loss </a:t>
            </a:r>
            <a:r>
              <a:rPr lang="en-US" sz="2800" b="1" i="0" dirty="0">
                <a:solidFill>
                  <a:srgbClr val="242424"/>
                </a:solidFill>
                <a:effectLst/>
                <a:latin typeface="source-serif-pro"/>
              </a:rPr>
              <a:t>0.0318</a:t>
            </a:r>
            <a:r>
              <a:rPr lang="en-US" sz="2800" b="0" i="0" dirty="0">
                <a:solidFill>
                  <a:srgbClr val="242424"/>
                </a:solidFill>
                <a:effectLst/>
                <a:latin typeface="source-serif-pro"/>
              </a:rPr>
              <a:t>. Although it’s just a slight improvement, it comes out that the sparse autoencoder actually learns better representation than autoencoder.</a:t>
            </a:r>
            <a:endParaRPr lang="en-IN" sz="2800" dirty="0"/>
          </a:p>
        </p:txBody>
      </p:sp>
      <p:pic>
        <p:nvPicPr>
          <p:cNvPr id="4098" name="Picture 2">
            <a:extLst>
              <a:ext uri="{FF2B5EF4-FFF2-40B4-BE49-F238E27FC236}">
                <a16:creationId xmlns:a16="http://schemas.microsoft.com/office/drawing/2014/main" id="{727B7CDB-C4C8-79A8-2D7A-870EB61BF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8" y="4649787"/>
            <a:ext cx="9144000"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A4473A2-2082-D999-9461-9DC1DB562EA6}"/>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770276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1406-89C5-C5D6-AD87-6256217E24D5}"/>
              </a:ext>
            </a:extLst>
          </p:cNvPr>
          <p:cNvSpPr>
            <a:spLocks noGrp="1"/>
          </p:cNvSpPr>
          <p:nvPr>
            <p:ph type="title"/>
          </p:nvPr>
        </p:nvSpPr>
        <p:spPr>
          <a:xfrm>
            <a:off x="457200" y="274638"/>
            <a:ext cx="8229600" cy="457199"/>
          </a:xfrm>
        </p:spPr>
        <p:txBody>
          <a:bodyPr>
            <a:normAutofit fontScale="90000"/>
          </a:bodyPr>
          <a:lstStyle/>
          <a:p>
            <a:r>
              <a:rPr lang="en-IN" dirty="0"/>
              <a:t>Example2</a:t>
            </a:r>
          </a:p>
        </p:txBody>
      </p:sp>
      <p:sp>
        <p:nvSpPr>
          <p:cNvPr id="3" name="Text Placeholder 2">
            <a:extLst>
              <a:ext uri="{FF2B5EF4-FFF2-40B4-BE49-F238E27FC236}">
                <a16:creationId xmlns:a16="http://schemas.microsoft.com/office/drawing/2014/main" id="{68F42E56-9B3C-A540-7B4F-27D903315D0C}"/>
              </a:ext>
            </a:extLst>
          </p:cNvPr>
          <p:cNvSpPr>
            <a:spLocks noGrp="1"/>
          </p:cNvSpPr>
          <p:nvPr>
            <p:ph type="body" idx="1"/>
          </p:nvPr>
        </p:nvSpPr>
        <p:spPr>
          <a:xfrm>
            <a:off x="335280" y="1411105"/>
            <a:ext cx="8229600" cy="4525963"/>
          </a:xfrm>
        </p:spPr>
        <p:txBody>
          <a:bodyPr/>
          <a:lstStyle/>
          <a:p>
            <a:r>
              <a:rPr lang="en-US" b="0" i="0" dirty="0">
                <a:solidFill>
                  <a:srgbClr val="242424"/>
                </a:solidFill>
                <a:effectLst/>
                <a:latin typeface="source-serif-pro"/>
              </a:rPr>
              <a:t>And what about sparsity? We can simply extract the weights in the first hidden layer and reshape them for visualizations to check if the activations of sparse autoencoder are actually more “</a:t>
            </a:r>
            <a:r>
              <a:rPr lang="en-US" b="1" i="0" dirty="0">
                <a:solidFill>
                  <a:srgbClr val="242424"/>
                </a:solidFill>
                <a:effectLst/>
                <a:latin typeface="source-serif-pro"/>
              </a:rPr>
              <a:t>sparse</a:t>
            </a:r>
            <a:r>
              <a:rPr lang="en-US" b="0" i="0" dirty="0">
                <a:solidFill>
                  <a:srgbClr val="242424"/>
                </a:solidFill>
                <a:effectLst/>
                <a:latin typeface="source-serif-pro"/>
              </a:rPr>
              <a:t>” than original autoencoder.</a:t>
            </a:r>
            <a:endParaRPr lang="en-IN" dirty="0"/>
          </a:p>
        </p:txBody>
      </p:sp>
      <p:sp>
        <p:nvSpPr>
          <p:cNvPr id="4" name="Footer Placeholder 3">
            <a:extLst>
              <a:ext uri="{FF2B5EF4-FFF2-40B4-BE49-F238E27FC236}">
                <a16:creationId xmlns:a16="http://schemas.microsoft.com/office/drawing/2014/main" id="{8A61BE83-0E55-EDA4-807D-FD02EC36D002}"/>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2863082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BF79-E102-DED7-9E7E-FD02DEB8A3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EF63C11-4CFC-612E-951B-E4D9888B2A7E}"/>
              </a:ext>
            </a:extLst>
          </p:cNvPr>
          <p:cNvSpPr>
            <a:spLocks noGrp="1"/>
          </p:cNvSpPr>
          <p:nvPr>
            <p:ph type="body" idx="1"/>
          </p:nvPr>
        </p:nvSpPr>
        <p:spPr/>
        <p:txBody>
          <a:bodyPr/>
          <a:lstStyle/>
          <a:p>
            <a:pPr marL="114300" indent="0">
              <a:buNone/>
            </a:pPr>
            <a:endParaRPr lang="en-IN" dirty="0"/>
          </a:p>
        </p:txBody>
      </p:sp>
      <p:pic>
        <p:nvPicPr>
          <p:cNvPr id="5122" name="Picture 2">
            <a:extLst>
              <a:ext uri="{FF2B5EF4-FFF2-40B4-BE49-F238E27FC236}">
                <a16:creationId xmlns:a16="http://schemas.microsoft.com/office/drawing/2014/main" id="{6D1141F6-AEA6-E782-7040-A96669EB6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0"/>
            <a:ext cx="82184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682B863-0CE8-F738-334A-2A8FFEE7913D}"/>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3348985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63B-A99D-9570-AE0B-2FC965A5E2DD}"/>
              </a:ext>
            </a:extLst>
          </p:cNvPr>
          <p:cNvSpPr>
            <a:spLocks noGrp="1"/>
          </p:cNvSpPr>
          <p:nvPr>
            <p:ph type="title"/>
          </p:nvPr>
        </p:nvSpPr>
        <p:spPr/>
        <p:txBody>
          <a:bodyPr>
            <a:normAutofit fontScale="90000"/>
          </a:bodyPr>
          <a:lstStyle/>
          <a:p>
            <a:r>
              <a:rPr lang="en-IN" b="1" i="0" dirty="0">
                <a:solidFill>
                  <a:srgbClr val="242424"/>
                </a:solidFill>
                <a:effectLst/>
                <a:latin typeface="sohne"/>
              </a:rPr>
              <a:t>Data Augmentation</a:t>
            </a:r>
            <a:br>
              <a:rPr lang="en-IN" b="1" i="0" dirty="0">
                <a:solidFill>
                  <a:srgbClr val="242424"/>
                </a:solidFill>
                <a:effectLst/>
                <a:latin typeface="sohne"/>
              </a:rPr>
            </a:br>
            <a:endParaRPr lang="en-IN" dirty="0"/>
          </a:p>
        </p:txBody>
      </p:sp>
      <p:sp>
        <p:nvSpPr>
          <p:cNvPr id="3" name="Text Placeholder 2">
            <a:extLst>
              <a:ext uri="{FF2B5EF4-FFF2-40B4-BE49-F238E27FC236}">
                <a16:creationId xmlns:a16="http://schemas.microsoft.com/office/drawing/2014/main" id="{863355FE-4C19-B8F6-4809-3D2B3BBF86BF}"/>
              </a:ext>
            </a:extLst>
          </p:cNvPr>
          <p:cNvSpPr>
            <a:spLocks noGrp="1"/>
          </p:cNvSpPr>
          <p:nvPr>
            <p:ph type="body" idx="1"/>
          </p:nvPr>
        </p:nvSpPr>
        <p:spPr/>
        <p:txBody>
          <a:bodyPr/>
          <a:lstStyle/>
          <a:p>
            <a:r>
              <a:rPr lang="en-US" b="0" i="1" dirty="0">
                <a:solidFill>
                  <a:srgbClr val="242424"/>
                </a:solidFill>
                <a:effectLst/>
                <a:latin typeface="source-serif-pro"/>
              </a:rPr>
              <a:t>technique to enhance your training dataset without the need for additional data collection, which can be both costly and time-consuming.</a:t>
            </a:r>
            <a:endParaRPr lang="en-IN" dirty="0"/>
          </a:p>
        </p:txBody>
      </p:sp>
      <p:sp>
        <p:nvSpPr>
          <p:cNvPr id="4" name="Footer Placeholder 3">
            <a:extLst>
              <a:ext uri="{FF2B5EF4-FFF2-40B4-BE49-F238E27FC236}">
                <a16:creationId xmlns:a16="http://schemas.microsoft.com/office/drawing/2014/main" id="{37D9F213-36DF-0EEB-8CBD-D18CB3A312E3}"/>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3565190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3B27-C5A2-88A2-C988-647CD54E5219}"/>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F490715B-838A-39CA-FE8E-94C546C9D6BF}"/>
              </a:ext>
            </a:extLst>
          </p:cNvPr>
          <p:cNvSpPr>
            <a:spLocks noGrp="1"/>
          </p:cNvSpPr>
          <p:nvPr>
            <p:ph type="body" idx="1"/>
          </p:nvPr>
        </p:nvSpPr>
        <p:spPr/>
        <p:txBody>
          <a:bodyPr/>
          <a:lstStyle/>
          <a:p>
            <a:pPr marL="114300" indent="0">
              <a:buNone/>
            </a:pPr>
            <a:endParaRPr lang="en-IN" dirty="0"/>
          </a:p>
        </p:txBody>
      </p:sp>
      <p:sp>
        <p:nvSpPr>
          <p:cNvPr id="4" name="Footer Placeholder 3">
            <a:extLst>
              <a:ext uri="{FF2B5EF4-FFF2-40B4-BE49-F238E27FC236}">
                <a16:creationId xmlns:a16="http://schemas.microsoft.com/office/drawing/2014/main" id="{C39DF2CA-89C7-DBCF-E1F8-A6C9A4A52D31}"/>
              </a:ext>
            </a:extLst>
          </p:cNvPr>
          <p:cNvSpPr>
            <a:spLocks noGrp="1"/>
          </p:cNvSpPr>
          <p:nvPr>
            <p:ph type="ftr" idx="11"/>
          </p:nvPr>
        </p:nvSpPr>
        <p:spPr/>
        <p:txBody>
          <a:bodyPr/>
          <a:lstStyle/>
          <a:p>
            <a:r>
              <a:rPr lang="en-US"/>
              <a:t>Dr Anila-Deep Learning-VII sem 2024-25</a:t>
            </a:r>
          </a:p>
        </p:txBody>
      </p:sp>
      <p:pic>
        <p:nvPicPr>
          <p:cNvPr id="6146" name="Picture 2">
            <a:extLst>
              <a:ext uri="{FF2B5EF4-FFF2-40B4-BE49-F238E27FC236}">
                <a16:creationId xmlns:a16="http://schemas.microsoft.com/office/drawing/2014/main" id="{8B2F020F-F6CA-C0DB-9971-C08A1D103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271588"/>
            <a:ext cx="76676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52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13A4-A733-8D01-4883-93BD95FFEAF0}"/>
              </a:ext>
            </a:extLst>
          </p:cNvPr>
          <p:cNvSpPr>
            <a:spLocks noGrp="1"/>
          </p:cNvSpPr>
          <p:nvPr>
            <p:ph type="title"/>
          </p:nvPr>
        </p:nvSpPr>
        <p:spPr/>
        <p:txBody>
          <a:bodyPr/>
          <a:lstStyle/>
          <a:p>
            <a:r>
              <a:rPr lang="en-IN" b="1" i="0" dirty="0">
                <a:solidFill>
                  <a:srgbClr val="242424"/>
                </a:solidFill>
                <a:effectLst/>
                <a:latin typeface="sohne"/>
              </a:rPr>
              <a:t>Data Augmentation</a:t>
            </a:r>
            <a:endParaRPr lang="en-IN" dirty="0"/>
          </a:p>
        </p:txBody>
      </p:sp>
      <p:sp>
        <p:nvSpPr>
          <p:cNvPr id="3" name="Text Placeholder 2">
            <a:extLst>
              <a:ext uri="{FF2B5EF4-FFF2-40B4-BE49-F238E27FC236}">
                <a16:creationId xmlns:a16="http://schemas.microsoft.com/office/drawing/2014/main" id="{BC1B721E-09CA-3637-3AE2-22DB8E84C56F}"/>
              </a:ext>
            </a:extLst>
          </p:cNvPr>
          <p:cNvSpPr>
            <a:spLocks noGrp="1"/>
          </p:cNvSpPr>
          <p:nvPr>
            <p:ph type="body" idx="1"/>
          </p:nvPr>
        </p:nvSpPr>
        <p:spPr/>
        <p:txBody>
          <a:bodyPr/>
          <a:lstStyle/>
          <a:p>
            <a:r>
              <a:rPr lang="en-US" b="0" i="0" dirty="0">
                <a:solidFill>
                  <a:srgbClr val="242424"/>
                </a:solidFill>
                <a:effectLst/>
                <a:latin typeface="source-serif-pro"/>
              </a:rPr>
              <a:t>if you flip the images horizontally, you can basically make your training set twice as big. It’s not as great as having a completely new set of examples, but it still helps.</a:t>
            </a:r>
          </a:p>
          <a:p>
            <a:r>
              <a:rPr lang="en-US" b="0" i="0" dirty="0">
                <a:solidFill>
                  <a:srgbClr val="242424"/>
                </a:solidFill>
                <a:effectLst/>
                <a:latin typeface="source-serif-pro"/>
              </a:rPr>
              <a:t>By making random distortions and translations of the image, you can expand your data set and create more training examples.</a:t>
            </a:r>
            <a:endParaRPr lang="en-IN" dirty="0"/>
          </a:p>
        </p:txBody>
      </p:sp>
      <p:sp>
        <p:nvSpPr>
          <p:cNvPr id="4" name="Footer Placeholder 3">
            <a:extLst>
              <a:ext uri="{FF2B5EF4-FFF2-40B4-BE49-F238E27FC236}">
                <a16:creationId xmlns:a16="http://schemas.microsoft.com/office/drawing/2014/main" id="{14AC955D-226C-A560-1E7C-924455B5E447}"/>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3314483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9337-AA48-324C-D05B-1E43F858D867}"/>
              </a:ext>
            </a:extLst>
          </p:cNvPr>
          <p:cNvSpPr>
            <a:spLocks noGrp="1"/>
          </p:cNvSpPr>
          <p:nvPr>
            <p:ph type="title"/>
          </p:nvPr>
        </p:nvSpPr>
        <p:spPr/>
        <p:txBody>
          <a:bodyPr/>
          <a:lstStyle/>
          <a:p>
            <a:r>
              <a:rPr lang="en-IN" b="1" i="0" dirty="0">
                <a:solidFill>
                  <a:srgbClr val="242424"/>
                </a:solidFill>
                <a:effectLst/>
                <a:latin typeface="sohne"/>
              </a:rPr>
              <a:t>Data Augmentation - </a:t>
            </a:r>
            <a:r>
              <a:rPr lang="en-IN" dirty="0"/>
              <a:t>Application</a:t>
            </a:r>
          </a:p>
        </p:txBody>
      </p:sp>
      <p:sp>
        <p:nvSpPr>
          <p:cNvPr id="3" name="Text Placeholder 2">
            <a:extLst>
              <a:ext uri="{FF2B5EF4-FFF2-40B4-BE49-F238E27FC236}">
                <a16:creationId xmlns:a16="http://schemas.microsoft.com/office/drawing/2014/main" id="{39DBAB23-EA0C-8283-9282-9F58C1425DFE}"/>
              </a:ext>
            </a:extLst>
          </p:cNvPr>
          <p:cNvSpPr>
            <a:spLocks noGrp="1"/>
          </p:cNvSpPr>
          <p:nvPr>
            <p:ph type="body" idx="1"/>
          </p:nvPr>
        </p:nvSpPr>
        <p:spPr/>
        <p:txBody>
          <a:bodyPr>
            <a:normAutofit fontScale="92500" lnSpcReduction="10000"/>
          </a:bodyPr>
          <a:lstStyle/>
          <a:p>
            <a:r>
              <a:rPr lang="en-US" b="0" i="1" dirty="0">
                <a:solidFill>
                  <a:srgbClr val="242424"/>
                </a:solidFill>
                <a:effectLst/>
                <a:latin typeface="source-serif-pro"/>
              </a:rPr>
              <a:t>These transformations generate new, “fake” training examples that still represent the original data. </a:t>
            </a:r>
          </a:p>
          <a:p>
            <a:r>
              <a:rPr lang="en-US" b="0" i="1" dirty="0">
                <a:solidFill>
                  <a:srgbClr val="242424"/>
                </a:solidFill>
                <a:effectLst/>
                <a:latin typeface="source-serif-pro"/>
              </a:rPr>
              <a:t>While these augmented images might not provide entirely new information, they do offer fresh, independent examples that help the model learn. </a:t>
            </a:r>
          </a:p>
          <a:p>
            <a:r>
              <a:rPr lang="en-US" b="0" i="1" dirty="0">
                <a:solidFill>
                  <a:srgbClr val="242424"/>
                </a:solidFill>
                <a:effectLst/>
                <a:latin typeface="source-serif-pro"/>
              </a:rPr>
              <a:t>The process is computationally inexpensive and helps teach your algorithm that a horizontally flipped cat is still a cat.</a:t>
            </a:r>
            <a:endParaRPr lang="en-IN" dirty="0"/>
          </a:p>
        </p:txBody>
      </p:sp>
      <p:sp>
        <p:nvSpPr>
          <p:cNvPr id="4" name="Footer Placeholder 3">
            <a:extLst>
              <a:ext uri="{FF2B5EF4-FFF2-40B4-BE49-F238E27FC236}">
                <a16:creationId xmlns:a16="http://schemas.microsoft.com/office/drawing/2014/main" id="{68DB88C4-A1DB-AF84-67FA-67DA16407309}"/>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177741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B3AC-B263-F282-345D-AA8B322A7873}"/>
              </a:ext>
            </a:extLst>
          </p:cNvPr>
          <p:cNvSpPr>
            <a:spLocks noGrp="1"/>
          </p:cNvSpPr>
          <p:nvPr>
            <p:ph type="title"/>
          </p:nvPr>
        </p:nvSpPr>
        <p:spPr/>
        <p:txBody>
          <a:bodyPr/>
          <a:lstStyle/>
          <a:p>
            <a:r>
              <a:rPr lang="en-IN" b="1" i="0" dirty="0">
                <a:solidFill>
                  <a:srgbClr val="242424"/>
                </a:solidFill>
                <a:effectLst/>
                <a:latin typeface="sohne"/>
              </a:rPr>
              <a:t>Data Augmentation – </a:t>
            </a:r>
            <a:r>
              <a:rPr lang="en-IN" dirty="0"/>
              <a:t>Application2</a:t>
            </a:r>
          </a:p>
        </p:txBody>
      </p:sp>
      <p:sp>
        <p:nvSpPr>
          <p:cNvPr id="3" name="Text Placeholder 2">
            <a:extLst>
              <a:ext uri="{FF2B5EF4-FFF2-40B4-BE49-F238E27FC236}">
                <a16:creationId xmlns:a16="http://schemas.microsoft.com/office/drawing/2014/main" id="{A23AFD03-B1A0-4FBB-4512-29AD351B3155}"/>
              </a:ext>
            </a:extLst>
          </p:cNvPr>
          <p:cNvSpPr>
            <a:spLocks noGrp="1"/>
          </p:cNvSpPr>
          <p:nvPr>
            <p:ph type="body" idx="1"/>
          </p:nvPr>
        </p:nvSpPr>
        <p:spPr/>
        <p:txBody>
          <a:bodyPr/>
          <a:lstStyle/>
          <a:p>
            <a:r>
              <a:rPr lang="en-US" b="0" i="0" dirty="0">
                <a:solidFill>
                  <a:srgbClr val="242424"/>
                </a:solidFill>
                <a:effectLst/>
                <a:latin typeface="source-serif-pro"/>
              </a:rPr>
              <a:t>For tasks like optical character recognition (OCR), you can apply similar techniques by rotating and distorting the digits in your dataset. Even slight distortions can create a more varied training set, helping the model become more robust.</a:t>
            </a:r>
            <a:endParaRPr lang="en-IN" dirty="0"/>
          </a:p>
        </p:txBody>
      </p:sp>
      <p:sp>
        <p:nvSpPr>
          <p:cNvPr id="4" name="Footer Placeholder 3">
            <a:extLst>
              <a:ext uri="{FF2B5EF4-FFF2-40B4-BE49-F238E27FC236}">
                <a16:creationId xmlns:a16="http://schemas.microsoft.com/office/drawing/2014/main" id="{4B1AEC05-1C23-948F-47D1-3D7F07FF88A6}"/>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729526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0C37-DFE1-AFDD-7A34-BB0B67C68EC7}"/>
              </a:ext>
            </a:extLst>
          </p:cNvPr>
          <p:cNvSpPr>
            <a:spLocks noGrp="1"/>
          </p:cNvSpPr>
          <p:nvPr>
            <p:ph type="title"/>
          </p:nvPr>
        </p:nvSpPr>
        <p:spPr/>
        <p:txBody>
          <a:bodyPr>
            <a:normAutofit fontScale="90000"/>
          </a:bodyPr>
          <a:lstStyle/>
          <a:p>
            <a:r>
              <a:rPr lang="en-IN" b="1" i="0" dirty="0">
                <a:solidFill>
                  <a:srgbClr val="242424"/>
                </a:solidFill>
                <a:effectLst/>
                <a:latin typeface="sohne"/>
              </a:rPr>
              <a:t>Early stopping</a:t>
            </a:r>
            <a:br>
              <a:rPr lang="en-IN" b="1" i="0" dirty="0">
                <a:solidFill>
                  <a:srgbClr val="242424"/>
                </a:solidFill>
                <a:effectLst/>
                <a:latin typeface="sohne"/>
              </a:rPr>
            </a:br>
            <a:endParaRPr lang="en-IN" dirty="0"/>
          </a:p>
        </p:txBody>
      </p:sp>
      <p:sp>
        <p:nvSpPr>
          <p:cNvPr id="3" name="Text Placeholder 2">
            <a:extLst>
              <a:ext uri="{FF2B5EF4-FFF2-40B4-BE49-F238E27FC236}">
                <a16:creationId xmlns:a16="http://schemas.microsoft.com/office/drawing/2014/main" id="{F180A2C6-B86E-9085-04AC-D2B0A90E9209}"/>
              </a:ext>
            </a:extLst>
          </p:cNvPr>
          <p:cNvSpPr>
            <a:spLocks noGrp="1"/>
          </p:cNvSpPr>
          <p:nvPr>
            <p:ph type="body" idx="1"/>
          </p:nvPr>
        </p:nvSpPr>
        <p:spPr/>
        <p:txBody>
          <a:bodyPr/>
          <a:lstStyle/>
          <a:p>
            <a:r>
              <a:rPr lang="en-US" b="0" i="0" dirty="0">
                <a:solidFill>
                  <a:srgbClr val="242424"/>
                </a:solidFill>
                <a:effectLst/>
                <a:latin typeface="source-serif-pro"/>
              </a:rPr>
              <a:t>Early stopping is a technique used in machine learning to stop training a model when its performance on a validation dataset starts to degrade. </a:t>
            </a:r>
          </a:p>
          <a:p>
            <a:r>
              <a:rPr lang="en-US" b="0" i="0" dirty="0">
                <a:solidFill>
                  <a:srgbClr val="242424"/>
                </a:solidFill>
                <a:effectLst/>
                <a:latin typeface="source-serif-pro"/>
              </a:rPr>
              <a:t>The goal is to prevent overfitting and avoid wasting computational resources.</a:t>
            </a:r>
          </a:p>
          <a:p>
            <a:r>
              <a:rPr lang="en-US" b="0" i="0" dirty="0">
                <a:solidFill>
                  <a:srgbClr val="242424"/>
                </a:solidFill>
                <a:effectLst/>
                <a:latin typeface="source-serif-pro"/>
              </a:rPr>
              <a:t>technique to prevent overfitting </a:t>
            </a:r>
            <a:endParaRPr lang="en-IN" dirty="0"/>
          </a:p>
        </p:txBody>
      </p:sp>
      <p:sp>
        <p:nvSpPr>
          <p:cNvPr id="4" name="Footer Placeholder 3">
            <a:extLst>
              <a:ext uri="{FF2B5EF4-FFF2-40B4-BE49-F238E27FC236}">
                <a16:creationId xmlns:a16="http://schemas.microsoft.com/office/drawing/2014/main" id="{8DE30272-FEE0-B487-EFD8-3B61E6E88985}"/>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21093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encoder</a:t>
            </a:r>
            <a:endParaRPr/>
          </a:p>
        </p:txBody>
      </p:sp>
      <p:sp>
        <p:nvSpPr>
          <p:cNvPr id="109" name="Google Shape;10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encoding produced by the encoder layer has a lower-dimensional representation of the data and shows several interesting complex relationships among data.</a:t>
            </a:r>
            <a:endParaRPr/>
          </a:p>
        </p:txBody>
      </p:sp>
      <p:sp>
        <p:nvSpPr>
          <p:cNvPr id="2" name="Footer Placeholder 1">
            <a:extLst>
              <a:ext uri="{FF2B5EF4-FFF2-40B4-BE49-F238E27FC236}">
                <a16:creationId xmlns:a16="http://schemas.microsoft.com/office/drawing/2014/main" id="{9CDCDFB7-2B62-2D7B-B735-A9589F670CA6}"/>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4B8C-E3BF-83FC-905C-9034E38086EA}"/>
              </a:ext>
            </a:extLst>
          </p:cNvPr>
          <p:cNvSpPr>
            <a:spLocks noGrp="1"/>
          </p:cNvSpPr>
          <p:nvPr>
            <p:ph type="title"/>
          </p:nvPr>
        </p:nvSpPr>
        <p:spPr/>
        <p:txBody>
          <a:bodyPr/>
          <a:lstStyle/>
          <a:p>
            <a:r>
              <a:rPr lang="en-IN" b="1" i="0" dirty="0">
                <a:solidFill>
                  <a:srgbClr val="242424"/>
                </a:solidFill>
                <a:effectLst/>
                <a:latin typeface="sohne"/>
              </a:rPr>
              <a:t>Early stopping</a:t>
            </a:r>
            <a:endParaRPr lang="en-IN" dirty="0"/>
          </a:p>
        </p:txBody>
      </p:sp>
      <p:sp>
        <p:nvSpPr>
          <p:cNvPr id="3" name="Text Placeholder 2">
            <a:extLst>
              <a:ext uri="{FF2B5EF4-FFF2-40B4-BE49-F238E27FC236}">
                <a16:creationId xmlns:a16="http://schemas.microsoft.com/office/drawing/2014/main" id="{B7936270-9EC5-0944-D15F-A2E164361003}"/>
              </a:ext>
            </a:extLst>
          </p:cNvPr>
          <p:cNvSpPr>
            <a:spLocks noGrp="1"/>
          </p:cNvSpPr>
          <p:nvPr>
            <p:ph type="body" idx="1"/>
          </p:nvPr>
        </p:nvSpPr>
        <p:spPr/>
        <p:txBody>
          <a:bodyPr/>
          <a:lstStyle/>
          <a:p>
            <a:r>
              <a:rPr lang="en-US" b="0" i="0" dirty="0">
                <a:solidFill>
                  <a:srgbClr val="242424"/>
                </a:solidFill>
                <a:effectLst/>
                <a:latin typeface="source-serif-pro"/>
              </a:rPr>
              <a:t>As you train your neural network, you monitor the training error or cost function. Ideally, this should decrease steadily as training progresses. However, if you notice that the error on your development set starts to increase after a certain point, it may indicate overfitting.</a:t>
            </a:r>
            <a:endParaRPr lang="en-IN" dirty="0"/>
          </a:p>
        </p:txBody>
      </p:sp>
      <p:sp>
        <p:nvSpPr>
          <p:cNvPr id="4" name="Footer Placeholder 3">
            <a:extLst>
              <a:ext uri="{FF2B5EF4-FFF2-40B4-BE49-F238E27FC236}">
                <a16:creationId xmlns:a16="http://schemas.microsoft.com/office/drawing/2014/main" id="{C8442E24-0F4D-E779-0D3B-5795589DCED3}"/>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312917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FB4-B8B6-FA75-7CF9-A65F2BA76AED}"/>
              </a:ext>
            </a:extLst>
          </p:cNvPr>
          <p:cNvSpPr>
            <a:spLocks noGrp="1"/>
          </p:cNvSpPr>
          <p:nvPr>
            <p:ph type="title"/>
          </p:nvPr>
        </p:nvSpPr>
        <p:spPr/>
        <p:txBody>
          <a:bodyPr/>
          <a:lstStyle/>
          <a:p>
            <a:r>
              <a:rPr lang="en-IN" b="1" i="0" dirty="0">
                <a:solidFill>
                  <a:srgbClr val="242424"/>
                </a:solidFill>
                <a:effectLst/>
                <a:latin typeface="sohne"/>
              </a:rPr>
              <a:t>Early stopping</a:t>
            </a:r>
            <a:endParaRPr lang="en-IN" dirty="0"/>
          </a:p>
        </p:txBody>
      </p:sp>
      <p:sp>
        <p:nvSpPr>
          <p:cNvPr id="3" name="Text Placeholder 2">
            <a:extLst>
              <a:ext uri="{FF2B5EF4-FFF2-40B4-BE49-F238E27FC236}">
                <a16:creationId xmlns:a16="http://schemas.microsoft.com/office/drawing/2014/main" id="{08477851-66AF-E3AB-B119-0C9BED30423E}"/>
              </a:ext>
            </a:extLst>
          </p:cNvPr>
          <p:cNvSpPr>
            <a:spLocks noGrp="1"/>
          </p:cNvSpPr>
          <p:nvPr>
            <p:ph type="body" idx="1"/>
          </p:nvPr>
        </p:nvSpPr>
        <p:spPr/>
        <p:txBody>
          <a:bodyPr/>
          <a:lstStyle/>
          <a:p>
            <a:r>
              <a:rPr lang="en-US" b="0" i="0" dirty="0">
                <a:solidFill>
                  <a:srgbClr val="242424"/>
                </a:solidFill>
                <a:effectLst/>
                <a:latin typeface="source-serif-pro"/>
              </a:rPr>
              <a:t>Early stopping allows you to halt the training process at the point where the model performs best on the development set. </a:t>
            </a:r>
          </a:p>
          <a:p>
            <a:r>
              <a:rPr lang="en-US" b="0" i="0" dirty="0">
                <a:solidFill>
                  <a:srgbClr val="242424"/>
                </a:solidFill>
                <a:effectLst/>
                <a:latin typeface="source-serif-pro"/>
              </a:rPr>
              <a:t>This prevents the model from becoming too specialized to the training data, effectively reducing overfitting.</a:t>
            </a:r>
            <a:endParaRPr lang="en-IN" dirty="0"/>
          </a:p>
        </p:txBody>
      </p:sp>
      <p:sp>
        <p:nvSpPr>
          <p:cNvPr id="4" name="Footer Placeholder 3">
            <a:extLst>
              <a:ext uri="{FF2B5EF4-FFF2-40B4-BE49-F238E27FC236}">
                <a16:creationId xmlns:a16="http://schemas.microsoft.com/office/drawing/2014/main" id="{0F30DB36-0CB9-5B7D-3D34-8F0052519425}"/>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2987178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5C25-0F31-3B9B-E2E3-1648ECC926CF}"/>
              </a:ext>
            </a:extLst>
          </p:cNvPr>
          <p:cNvSpPr>
            <a:spLocks noGrp="1"/>
          </p:cNvSpPr>
          <p:nvPr>
            <p:ph type="title"/>
          </p:nvPr>
        </p:nvSpPr>
        <p:spPr/>
        <p:txBody>
          <a:bodyPr/>
          <a:lstStyle/>
          <a:p>
            <a:r>
              <a:rPr lang="en-IN" dirty="0"/>
              <a:t>Stop…</a:t>
            </a:r>
          </a:p>
        </p:txBody>
      </p:sp>
      <p:sp>
        <p:nvSpPr>
          <p:cNvPr id="3" name="Text Placeholder 2">
            <a:extLst>
              <a:ext uri="{FF2B5EF4-FFF2-40B4-BE49-F238E27FC236}">
                <a16:creationId xmlns:a16="http://schemas.microsoft.com/office/drawing/2014/main" id="{54F6612A-BE5C-95E8-24A1-02BD03BA0379}"/>
              </a:ext>
            </a:extLst>
          </p:cNvPr>
          <p:cNvSpPr>
            <a:spLocks noGrp="1"/>
          </p:cNvSpPr>
          <p:nvPr>
            <p:ph type="body" idx="1"/>
          </p:nvPr>
        </p:nvSpPr>
        <p:spPr>
          <a:xfrm>
            <a:off x="-68827" y="1600200"/>
            <a:ext cx="3755923" cy="4525963"/>
          </a:xfrm>
        </p:spPr>
        <p:txBody>
          <a:bodyPr>
            <a:normAutofit fontScale="85000" lnSpcReduction="10000"/>
          </a:bodyPr>
          <a:lstStyle/>
          <a:p>
            <a:r>
              <a:rPr lang="en-US" b="1" i="0" dirty="0">
                <a:solidFill>
                  <a:srgbClr val="242424"/>
                </a:solidFill>
                <a:effectLst/>
                <a:latin typeface="source-serif-pro"/>
              </a:rPr>
              <a:t>early stopping is when you see that your neural network is performing its best around a certain point during training, so you just stop halfway and use the value that gave you the lowest error on the dev set.</a:t>
            </a:r>
            <a:endParaRPr lang="en-IN" dirty="0"/>
          </a:p>
        </p:txBody>
      </p:sp>
      <p:sp>
        <p:nvSpPr>
          <p:cNvPr id="4" name="Footer Placeholder 3">
            <a:extLst>
              <a:ext uri="{FF2B5EF4-FFF2-40B4-BE49-F238E27FC236}">
                <a16:creationId xmlns:a16="http://schemas.microsoft.com/office/drawing/2014/main" id="{C3052395-A0AE-B068-A007-3105A660C3E6}"/>
              </a:ext>
            </a:extLst>
          </p:cNvPr>
          <p:cNvSpPr>
            <a:spLocks noGrp="1"/>
          </p:cNvSpPr>
          <p:nvPr>
            <p:ph type="ftr" idx="11"/>
          </p:nvPr>
        </p:nvSpPr>
        <p:spPr/>
        <p:txBody>
          <a:bodyPr/>
          <a:lstStyle/>
          <a:p>
            <a:r>
              <a:rPr lang="en-US"/>
              <a:t>Dr Anila-Deep Learning-VII sem 2024-25</a:t>
            </a:r>
          </a:p>
        </p:txBody>
      </p:sp>
      <p:pic>
        <p:nvPicPr>
          <p:cNvPr id="8194" name="Picture 2" descr="Regularization by Early Stopping - GeeksforGeeks">
            <a:extLst>
              <a:ext uri="{FF2B5EF4-FFF2-40B4-BE49-F238E27FC236}">
                <a16:creationId xmlns:a16="http://schemas.microsoft.com/office/drawing/2014/main" id="{374D3D46-310C-21CC-6AB1-16649B6C7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277" y="1207269"/>
            <a:ext cx="52387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04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A42B-66B1-C0F3-3A01-C4F823A374B0}"/>
              </a:ext>
            </a:extLst>
          </p:cNvPr>
          <p:cNvSpPr>
            <a:spLocks noGrp="1"/>
          </p:cNvSpPr>
          <p:nvPr>
            <p:ph type="title"/>
          </p:nvPr>
        </p:nvSpPr>
        <p:spPr/>
        <p:txBody>
          <a:bodyPr>
            <a:normAutofit fontScale="90000"/>
          </a:bodyPr>
          <a:lstStyle/>
          <a:p>
            <a:r>
              <a:rPr lang="en-IN" b="1" i="0" dirty="0">
                <a:solidFill>
                  <a:srgbClr val="242424"/>
                </a:solidFill>
                <a:effectLst/>
                <a:latin typeface="sohne"/>
              </a:rPr>
              <a:t>how early stopping works:</a:t>
            </a:r>
            <a:br>
              <a:rPr lang="en-IN" b="1" i="0" dirty="0">
                <a:solidFill>
                  <a:srgbClr val="242424"/>
                </a:solidFill>
                <a:effectLst/>
                <a:latin typeface="sohne"/>
              </a:rPr>
            </a:br>
            <a:endParaRPr lang="en-IN" dirty="0"/>
          </a:p>
        </p:txBody>
      </p:sp>
      <p:sp>
        <p:nvSpPr>
          <p:cNvPr id="3" name="Text Placeholder 2">
            <a:extLst>
              <a:ext uri="{FF2B5EF4-FFF2-40B4-BE49-F238E27FC236}">
                <a16:creationId xmlns:a16="http://schemas.microsoft.com/office/drawing/2014/main" id="{21152A8E-5664-A395-1B70-B2B150305DA2}"/>
              </a:ext>
            </a:extLst>
          </p:cNvPr>
          <p:cNvSpPr>
            <a:spLocks noGrp="1"/>
          </p:cNvSpPr>
          <p:nvPr>
            <p:ph type="body" idx="1"/>
          </p:nvPr>
        </p:nvSpPr>
        <p:spPr/>
        <p:txBody>
          <a:bodyPr>
            <a:normAutofit fontScale="85000" lnSpcReduction="20000"/>
          </a:bodyPr>
          <a:lstStyle/>
          <a:p>
            <a:pPr algn="l">
              <a:buFont typeface="+mj-lt"/>
              <a:buAutoNum type="arabicPeriod"/>
            </a:pPr>
            <a:r>
              <a:rPr lang="en-US" b="1" i="0" dirty="0">
                <a:solidFill>
                  <a:srgbClr val="242424"/>
                </a:solidFill>
                <a:effectLst/>
                <a:latin typeface="source-serif-pro"/>
              </a:rPr>
              <a:t>Split data</a:t>
            </a:r>
            <a:r>
              <a:rPr lang="en-US" b="0" i="0" dirty="0">
                <a:solidFill>
                  <a:srgbClr val="242424"/>
                </a:solidFill>
                <a:effectLst/>
                <a:latin typeface="source-serif-pro"/>
              </a:rPr>
              <a:t>: Split your dataset into training and validation sets.</a:t>
            </a:r>
          </a:p>
          <a:p>
            <a:pPr algn="l">
              <a:buFont typeface="+mj-lt"/>
              <a:buAutoNum type="arabicPeriod"/>
            </a:pPr>
            <a:r>
              <a:rPr lang="en-US" b="1" i="0" dirty="0">
                <a:solidFill>
                  <a:srgbClr val="242424"/>
                </a:solidFill>
                <a:effectLst/>
                <a:latin typeface="source-serif-pro"/>
              </a:rPr>
              <a:t>Train model</a:t>
            </a:r>
            <a:r>
              <a:rPr lang="en-US" b="0" i="0" dirty="0">
                <a:solidFill>
                  <a:srgbClr val="242424"/>
                </a:solidFill>
                <a:effectLst/>
                <a:latin typeface="source-serif-pro"/>
              </a:rPr>
              <a:t>: Train your model on the training set and evaluate its performance on the validation set at regular intervals (e.g., after each epoch).</a:t>
            </a:r>
          </a:p>
          <a:p>
            <a:pPr algn="l">
              <a:buFont typeface="+mj-lt"/>
              <a:buAutoNum type="arabicPeriod"/>
            </a:pPr>
            <a:r>
              <a:rPr lang="en-US" b="1" i="0" dirty="0">
                <a:solidFill>
                  <a:srgbClr val="242424"/>
                </a:solidFill>
                <a:effectLst/>
                <a:latin typeface="source-serif-pro"/>
              </a:rPr>
              <a:t>Monitor performance</a:t>
            </a:r>
            <a:r>
              <a:rPr lang="en-US" b="0" i="0" dirty="0">
                <a:solidFill>
                  <a:srgbClr val="242424"/>
                </a:solidFill>
                <a:effectLst/>
                <a:latin typeface="source-serif-pro"/>
              </a:rPr>
              <a:t>: Monitor the model’s performance on the validation set and track its progress.</a:t>
            </a:r>
          </a:p>
          <a:p>
            <a:pPr algn="l">
              <a:buFont typeface="+mj-lt"/>
              <a:buAutoNum type="arabicPeriod"/>
            </a:pPr>
            <a:r>
              <a:rPr lang="en-US" b="1" i="0" dirty="0">
                <a:solidFill>
                  <a:srgbClr val="242424"/>
                </a:solidFill>
                <a:effectLst/>
                <a:latin typeface="source-serif-pro"/>
              </a:rPr>
              <a:t>Stop training</a:t>
            </a:r>
            <a:r>
              <a:rPr lang="en-US" b="0" i="0" dirty="0">
                <a:solidFill>
                  <a:srgbClr val="242424"/>
                </a:solidFill>
                <a:effectLst/>
                <a:latin typeface="source-serif-pro"/>
              </a:rPr>
              <a:t>: When the model’s performance on the validation set starts to degrade (e.g., when the validation loss stops improving), stop training the model.</a:t>
            </a:r>
          </a:p>
        </p:txBody>
      </p:sp>
      <p:sp>
        <p:nvSpPr>
          <p:cNvPr id="4" name="Footer Placeholder 3">
            <a:extLst>
              <a:ext uri="{FF2B5EF4-FFF2-40B4-BE49-F238E27FC236}">
                <a16:creationId xmlns:a16="http://schemas.microsoft.com/office/drawing/2014/main" id="{9381CFA7-ECC5-6B4F-B926-6D1D48313601}"/>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89354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E34-1583-DE90-FA80-D99A294F7177}"/>
              </a:ext>
            </a:extLst>
          </p:cNvPr>
          <p:cNvSpPr>
            <a:spLocks noGrp="1"/>
          </p:cNvSpPr>
          <p:nvPr>
            <p:ph type="title"/>
          </p:nvPr>
        </p:nvSpPr>
        <p:spPr/>
        <p:txBody>
          <a:bodyPr/>
          <a:lstStyle/>
          <a:p>
            <a:r>
              <a:rPr lang="en-IN" b="1" i="0" dirty="0">
                <a:solidFill>
                  <a:srgbClr val="242424"/>
                </a:solidFill>
                <a:effectLst/>
                <a:latin typeface="sohne"/>
              </a:rPr>
              <a:t>early stopping - advantages</a:t>
            </a:r>
            <a:endParaRPr lang="en-IN" dirty="0"/>
          </a:p>
        </p:txBody>
      </p:sp>
      <p:sp>
        <p:nvSpPr>
          <p:cNvPr id="3" name="Text Placeholder 2">
            <a:extLst>
              <a:ext uri="{FF2B5EF4-FFF2-40B4-BE49-F238E27FC236}">
                <a16:creationId xmlns:a16="http://schemas.microsoft.com/office/drawing/2014/main" id="{8734D521-0D1B-E448-97F4-4AC1A0053D12}"/>
              </a:ext>
            </a:extLst>
          </p:cNvPr>
          <p:cNvSpPr>
            <a:spLocks noGrp="1"/>
          </p:cNvSpPr>
          <p:nvPr>
            <p:ph type="body" idx="1"/>
          </p:nvPr>
        </p:nvSpPr>
        <p:spPr/>
        <p:txBody>
          <a:bodyPr>
            <a:normAutofit/>
          </a:bodyPr>
          <a:lstStyle/>
          <a:p>
            <a:pPr algn="l">
              <a:buFont typeface="+mj-lt"/>
              <a:buAutoNum type="arabicPeriod"/>
            </a:pPr>
            <a:r>
              <a:rPr lang="en-US" b="0" i="0" dirty="0">
                <a:solidFill>
                  <a:srgbClr val="242424"/>
                </a:solidFill>
                <a:effectLst/>
                <a:latin typeface="source-serif-pro"/>
              </a:rPr>
              <a:t>Prevent overfitting</a:t>
            </a:r>
          </a:p>
          <a:p>
            <a:pPr algn="l">
              <a:buFont typeface="+mj-lt"/>
              <a:buAutoNum type="arabicPeriod"/>
            </a:pPr>
            <a:r>
              <a:rPr lang="en-US" b="0" i="0" dirty="0">
                <a:solidFill>
                  <a:srgbClr val="242424"/>
                </a:solidFill>
                <a:effectLst/>
                <a:latin typeface="source-serif-pro"/>
              </a:rPr>
              <a:t>Save time</a:t>
            </a:r>
          </a:p>
          <a:p>
            <a:pPr algn="l">
              <a:buFont typeface="+mj-lt"/>
              <a:buAutoNum type="arabicPeriod"/>
            </a:pPr>
            <a:r>
              <a:rPr lang="en-US" b="0" i="0" dirty="0">
                <a:solidFill>
                  <a:srgbClr val="242424"/>
                </a:solidFill>
                <a:effectLst/>
                <a:latin typeface="source-serif-pro"/>
              </a:rPr>
              <a:t>Improve model generalization: By stopping training when the model’s performance on the validation set starts to degrade, you can improve the model’s generalization to new, unseen data.</a:t>
            </a:r>
          </a:p>
          <a:p>
            <a:endParaRPr lang="en-IN" dirty="0"/>
          </a:p>
        </p:txBody>
      </p:sp>
      <p:sp>
        <p:nvSpPr>
          <p:cNvPr id="4" name="Footer Placeholder 3">
            <a:extLst>
              <a:ext uri="{FF2B5EF4-FFF2-40B4-BE49-F238E27FC236}">
                <a16:creationId xmlns:a16="http://schemas.microsoft.com/office/drawing/2014/main" id="{76BCD2FA-4CC1-FA68-8A67-04BFA0C56FB6}"/>
              </a:ext>
            </a:extLst>
          </p:cNvPr>
          <p:cNvSpPr>
            <a:spLocks noGrp="1"/>
          </p:cNvSpPr>
          <p:nvPr>
            <p:ph type="ftr" idx="11"/>
          </p:nvPr>
        </p:nvSpPr>
        <p:spPr/>
        <p:txBody>
          <a:bodyPr/>
          <a:lstStyle/>
          <a:p>
            <a:r>
              <a:rPr lang="en-US"/>
              <a:t>Dr Anila-Deep Learning-VII sem 2024-25</a:t>
            </a:r>
          </a:p>
        </p:txBody>
      </p:sp>
    </p:spTree>
    <p:extLst>
      <p:ext uri="{BB962C8B-B14F-4D97-AF65-F5344CB8AC3E}">
        <p14:creationId xmlns:p14="http://schemas.microsoft.com/office/powerpoint/2010/main" val="120436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7E83-70C0-B852-E73F-BE230A081F50}"/>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AB2634D7-D716-A3F2-CFA1-83CCACB899A1}"/>
              </a:ext>
            </a:extLst>
          </p:cNvPr>
          <p:cNvSpPr>
            <a:spLocks noGrp="1"/>
          </p:cNvSpPr>
          <p:nvPr>
            <p:ph type="body" idx="1"/>
          </p:nvPr>
        </p:nvSpPr>
        <p:spPr/>
        <p:txBody>
          <a:bodyPr/>
          <a:lstStyle/>
          <a:p>
            <a:pPr marL="114300" indent="0">
              <a:buNone/>
            </a:pPr>
            <a:r>
              <a:rPr lang="en-IN" dirty="0"/>
              <a:t> </a:t>
            </a:r>
          </a:p>
        </p:txBody>
      </p:sp>
      <p:sp>
        <p:nvSpPr>
          <p:cNvPr id="4" name="Footer Placeholder 3">
            <a:extLst>
              <a:ext uri="{FF2B5EF4-FFF2-40B4-BE49-F238E27FC236}">
                <a16:creationId xmlns:a16="http://schemas.microsoft.com/office/drawing/2014/main" id="{5B05B4E2-A678-EC97-8111-83925E151C93}"/>
              </a:ext>
            </a:extLst>
          </p:cNvPr>
          <p:cNvSpPr>
            <a:spLocks noGrp="1"/>
          </p:cNvSpPr>
          <p:nvPr>
            <p:ph type="ftr" idx="11"/>
          </p:nvPr>
        </p:nvSpPr>
        <p:spPr/>
        <p:txBody>
          <a:bodyPr/>
          <a:lstStyle/>
          <a:p>
            <a:r>
              <a:rPr lang="en-US"/>
              <a:t>Dr Anila-Deep Learning-VII sem 2024-25</a:t>
            </a:r>
          </a:p>
        </p:txBody>
      </p:sp>
      <p:pic>
        <p:nvPicPr>
          <p:cNvPr id="9218" name="Picture 2" descr="Using Early Stopping to Reduce Overfitting in Neural Networks | by Rukshan  Pramoditha | Data Science 365 | Medium">
            <a:extLst>
              <a:ext uri="{FF2B5EF4-FFF2-40B4-BE49-F238E27FC236}">
                <a16:creationId xmlns:a16="http://schemas.microsoft.com/office/drawing/2014/main" id="{8C68A013-656C-17F4-7044-92522F3A6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30" y="1111198"/>
            <a:ext cx="8704340" cy="414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6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 Autoencoder contains</a:t>
            </a:r>
            <a:endParaRPr/>
          </a:p>
        </p:txBody>
      </p:sp>
      <p:sp>
        <p:nvSpPr>
          <p:cNvPr id="115" name="Google Shape;115;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b="1"/>
              <a:t>Encoder: </a:t>
            </a:r>
            <a:r>
              <a:rPr lang="en-US"/>
              <a:t>The encoder is the part of the network which takes in the input and produces a lower Dimensional encoding</a:t>
            </a:r>
            <a:endParaRPr/>
          </a:p>
          <a:p>
            <a:pPr marL="342900" lvl="0" indent="-342900" algn="l" rtl="0">
              <a:spcBef>
                <a:spcPts val="592"/>
              </a:spcBef>
              <a:spcAft>
                <a:spcPts val="0"/>
              </a:spcAft>
              <a:buClr>
                <a:schemeClr val="dk1"/>
              </a:buClr>
              <a:buSzPct val="100000"/>
              <a:buChar char="•"/>
            </a:pPr>
            <a:r>
              <a:rPr lang="en-US" b="1"/>
              <a:t>Bottleneck: </a:t>
            </a:r>
            <a:r>
              <a:rPr lang="en-US"/>
              <a:t>It is the lower dimensional hidden layer where the encoding is produced. The bottleneck layer has a lower number of nodes and the number of nodes in the bottleneck layer also gives the dimension of the encoding of the input.</a:t>
            </a:r>
            <a:endParaRPr/>
          </a:p>
          <a:p>
            <a:pPr marL="342900" lvl="0" indent="-342900" algn="l" rtl="0">
              <a:spcBef>
                <a:spcPts val="592"/>
              </a:spcBef>
              <a:spcAft>
                <a:spcPts val="0"/>
              </a:spcAft>
              <a:buClr>
                <a:schemeClr val="dk1"/>
              </a:buClr>
              <a:buSzPct val="100000"/>
              <a:buChar char="•"/>
            </a:pPr>
            <a:r>
              <a:rPr lang="en-US" b="1"/>
              <a:t>Decoder: </a:t>
            </a:r>
            <a:r>
              <a:rPr lang="en-US"/>
              <a:t>The decoder takes in the encoding and recreates back the input.</a:t>
            </a:r>
            <a:endParaRPr/>
          </a:p>
          <a:p>
            <a:pPr marL="342900" lvl="0" indent="-342900" algn="l" rtl="0">
              <a:spcBef>
                <a:spcPts val="592"/>
              </a:spcBef>
              <a:spcAft>
                <a:spcPts val="0"/>
              </a:spcAft>
              <a:buClr>
                <a:schemeClr val="dk1"/>
              </a:buClr>
              <a:buSzPct val="100000"/>
              <a:buNone/>
            </a:pPr>
            <a:endParaRPr/>
          </a:p>
        </p:txBody>
      </p:sp>
      <p:sp>
        <p:nvSpPr>
          <p:cNvPr id="2" name="Footer Placeholder 1">
            <a:extLst>
              <a:ext uri="{FF2B5EF4-FFF2-40B4-BE49-F238E27FC236}">
                <a16:creationId xmlns:a16="http://schemas.microsoft.com/office/drawing/2014/main" id="{77E5FC1B-DAFB-EECF-E389-39213FBAE20E}"/>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  </a:t>
            </a:r>
            <a:endParaRPr/>
          </a:p>
        </p:txBody>
      </p:sp>
      <p:pic>
        <p:nvPicPr>
          <p:cNvPr id="121" name="Google Shape;121;p7"/>
          <p:cNvPicPr preferRelativeResize="0">
            <a:picLocks noGrp="1"/>
          </p:cNvPicPr>
          <p:nvPr>
            <p:ph type="body" idx="1"/>
          </p:nvPr>
        </p:nvPicPr>
        <p:blipFill rotWithShape="1">
          <a:blip r:embed="rId3">
            <a:alphaModFix/>
          </a:blip>
          <a:srcRect/>
          <a:stretch/>
        </p:blipFill>
        <p:spPr>
          <a:xfrm>
            <a:off x="1676400" y="1100937"/>
            <a:ext cx="6152038" cy="5757063"/>
          </a:xfrm>
          <a:prstGeom prst="rect">
            <a:avLst/>
          </a:prstGeom>
          <a:noFill/>
          <a:ln>
            <a:noFill/>
          </a:ln>
        </p:spPr>
      </p:pic>
      <p:sp>
        <p:nvSpPr>
          <p:cNvPr id="2" name="Footer Placeholder 1">
            <a:extLst>
              <a:ext uri="{FF2B5EF4-FFF2-40B4-BE49-F238E27FC236}">
                <a16:creationId xmlns:a16="http://schemas.microsoft.com/office/drawing/2014/main" id="{CE1CD8AC-CE10-EE6B-3BF9-93D4D168012D}"/>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Encoder</a:t>
            </a:r>
            <a:br>
              <a:rPr lang="en-US"/>
            </a:br>
            <a:endParaRPr/>
          </a:p>
        </p:txBody>
      </p:sp>
      <p:sp>
        <p:nvSpPr>
          <p:cNvPr id="127" name="Google Shape;12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The encoder is a set of convolutional blocks followed by pooling modules that compress the input to the model into a compact section called the bottleneck.</a:t>
            </a:r>
            <a:endParaRPr/>
          </a:p>
          <a:p>
            <a:pPr marL="342900" lvl="0" indent="-342900" algn="l" rtl="0">
              <a:spcBef>
                <a:spcPts val="544"/>
              </a:spcBef>
              <a:spcAft>
                <a:spcPts val="0"/>
              </a:spcAft>
              <a:buClr>
                <a:schemeClr val="dk1"/>
              </a:buClr>
              <a:buSzPct val="100000"/>
              <a:buChar char="•"/>
            </a:pPr>
            <a:r>
              <a:rPr lang="en-US"/>
              <a:t>The bottleneck is followed by the decoder that consists of a series of upsampling modules to bring the compressed feature back into the form of an image. </a:t>
            </a:r>
            <a:endParaRPr/>
          </a:p>
          <a:p>
            <a:pPr marL="342900" lvl="0" indent="-342900" algn="l" rtl="0">
              <a:spcBef>
                <a:spcPts val="544"/>
              </a:spcBef>
              <a:spcAft>
                <a:spcPts val="0"/>
              </a:spcAft>
              <a:buClr>
                <a:schemeClr val="dk1"/>
              </a:buClr>
              <a:buSzPct val="100000"/>
              <a:buChar char="•"/>
            </a:pPr>
            <a:r>
              <a:rPr lang="en-US"/>
              <a:t>In case of simple autoencoders, the output is expected to be the same as the input data with reduced noise.</a:t>
            </a:r>
            <a:endParaRPr/>
          </a:p>
          <a:p>
            <a:pPr marL="342900" lvl="0" indent="-342900" algn="l" rtl="0">
              <a:spcBef>
                <a:spcPts val="544"/>
              </a:spcBef>
              <a:spcAft>
                <a:spcPts val="0"/>
              </a:spcAft>
              <a:buClr>
                <a:schemeClr val="dk1"/>
              </a:buClr>
              <a:buSzPct val="100000"/>
              <a:buChar char="•"/>
            </a:pPr>
            <a:r>
              <a:rPr lang="en-US"/>
              <a:t>However, for variational autoencoders it is a completely new image, formed with information the model has been provided as input.</a:t>
            </a:r>
            <a:endParaRPr/>
          </a:p>
          <a:p>
            <a:pPr marL="342900" lvl="0" indent="-170180" algn="l" rtl="0">
              <a:spcBef>
                <a:spcPts val="544"/>
              </a:spcBef>
              <a:spcAft>
                <a:spcPts val="0"/>
              </a:spcAft>
              <a:buClr>
                <a:schemeClr val="dk1"/>
              </a:buClr>
              <a:buSzPct val="100000"/>
              <a:buNone/>
            </a:pPr>
            <a:endParaRPr/>
          </a:p>
        </p:txBody>
      </p:sp>
      <p:sp>
        <p:nvSpPr>
          <p:cNvPr id="2" name="Footer Placeholder 1">
            <a:extLst>
              <a:ext uri="{FF2B5EF4-FFF2-40B4-BE49-F238E27FC236}">
                <a16:creationId xmlns:a16="http://schemas.microsoft.com/office/drawing/2014/main" id="{B0648347-81E1-6BDB-6BC3-121E351A3C30}"/>
              </a:ext>
            </a:extLst>
          </p:cNvPr>
          <p:cNvSpPr>
            <a:spLocks noGrp="1"/>
          </p:cNvSpPr>
          <p:nvPr>
            <p:ph type="ftr" idx="11"/>
          </p:nvPr>
        </p:nvSpPr>
        <p:spPr/>
        <p:txBody>
          <a:bodyPr/>
          <a:lstStyle/>
          <a:p>
            <a:r>
              <a:rPr lang="en-US"/>
              <a:t>Dr Anila-Deep Learning-VII sem 2024-25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Bottleneck</a:t>
            </a:r>
            <a:br>
              <a:rPr lang="en-US"/>
            </a:br>
            <a:endParaRPr/>
          </a:p>
        </p:txBody>
      </p:sp>
      <p:sp>
        <p:nvSpPr>
          <p:cNvPr id="133" name="Google Shape;133;p9"/>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The most important part of the neural network</a:t>
            </a:r>
            <a:endParaRPr/>
          </a:p>
          <a:p>
            <a:pPr marL="342900" lvl="0" indent="-342900" algn="l" rtl="0">
              <a:spcBef>
                <a:spcPts val="496"/>
              </a:spcBef>
              <a:spcAft>
                <a:spcPts val="0"/>
              </a:spcAft>
              <a:buClr>
                <a:schemeClr val="dk1"/>
              </a:buClr>
              <a:buSzPct val="100000"/>
              <a:buChar char="•"/>
            </a:pPr>
            <a:r>
              <a:rPr lang="en-US"/>
              <a:t>The bottleneck exists to restrict the flow of information to the decoder from the encoder, thus, allowing only the most vital information to pass through.</a:t>
            </a:r>
            <a:endParaRPr/>
          </a:p>
          <a:p>
            <a:pPr marL="342900" lvl="0" indent="-342900" algn="l" rtl="0">
              <a:spcBef>
                <a:spcPts val="496"/>
              </a:spcBef>
              <a:spcAft>
                <a:spcPts val="0"/>
              </a:spcAft>
              <a:buClr>
                <a:schemeClr val="dk1"/>
              </a:buClr>
              <a:buSzPct val="100000"/>
              <a:buChar char="•"/>
            </a:pPr>
            <a:r>
              <a:rPr lang="en-US"/>
              <a:t>Since the bottleneck is designed in such a way that the </a:t>
            </a:r>
            <a:r>
              <a:rPr lang="en-US">
                <a:solidFill>
                  <a:srgbClr val="7030A0"/>
                </a:solidFill>
              </a:rPr>
              <a:t>maximum information possessed by an image is captured in it</a:t>
            </a:r>
            <a:r>
              <a:rPr lang="en-US"/>
              <a:t>, we can say that the bottleneck helps us form a </a:t>
            </a:r>
            <a:r>
              <a:rPr lang="en-US" i="1"/>
              <a:t>knowledge-representation </a:t>
            </a:r>
            <a:r>
              <a:rPr lang="en-US"/>
              <a:t>of the input.</a:t>
            </a:r>
            <a:endParaRPr/>
          </a:p>
          <a:p>
            <a:pPr marL="342900" lvl="0" indent="-342900" algn="l" rtl="0">
              <a:spcBef>
                <a:spcPts val="496"/>
              </a:spcBef>
              <a:spcAft>
                <a:spcPts val="0"/>
              </a:spcAft>
              <a:buClr>
                <a:schemeClr val="dk1"/>
              </a:buClr>
              <a:buSzPct val="100000"/>
              <a:buChar char="•"/>
            </a:pPr>
            <a:r>
              <a:rPr lang="en-US"/>
              <a:t>Thus, the encoder-decoder structure helps us extract the most from an image in the form of data and establish useful correlations between various inputs within the network.</a:t>
            </a:r>
            <a:endParaRPr/>
          </a:p>
          <a:p>
            <a:pPr marL="342900" lvl="0" indent="-342900" algn="l" rtl="0">
              <a:spcBef>
                <a:spcPts val="496"/>
              </a:spcBef>
              <a:spcAft>
                <a:spcPts val="0"/>
              </a:spcAft>
              <a:buClr>
                <a:schemeClr val="dk1"/>
              </a:buClr>
              <a:buSzPct val="100000"/>
              <a:buChar char="•"/>
            </a:pPr>
            <a:r>
              <a:rPr lang="en-US" i="1"/>
              <a:t>A bottleneck as a compressed representation of the input further prevents the neural network from memorizing the input and over-fitting on the data.</a:t>
            </a:r>
            <a:endParaRPr i="1"/>
          </a:p>
        </p:txBody>
      </p:sp>
      <p:sp>
        <p:nvSpPr>
          <p:cNvPr id="2" name="Footer Placeholder 1">
            <a:extLst>
              <a:ext uri="{FF2B5EF4-FFF2-40B4-BE49-F238E27FC236}">
                <a16:creationId xmlns:a16="http://schemas.microsoft.com/office/drawing/2014/main" id="{ED46FBD2-A2C6-37B8-B656-C5DEF8382DFA}"/>
              </a:ext>
            </a:extLst>
          </p:cNvPr>
          <p:cNvSpPr>
            <a:spLocks noGrp="1"/>
          </p:cNvSpPr>
          <p:nvPr>
            <p:ph type="ftr" idx="11"/>
          </p:nvPr>
        </p:nvSpPr>
        <p:spPr/>
        <p:txBody>
          <a:bodyPr/>
          <a:lstStyle/>
          <a:p>
            <a:r>
              <a:rPr lang="en-US"/>
              <a:t>Dr Anila-Deep Learning-VII sem 2024-25</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3797</Words>
  <Application>Microsoft Office PowerPoint</Application>
  <PresentationFormat>On-screen Show (4:3)</PresentationFormat>
  <Paragraphs>270</Paragraphs>
  <Slides>55</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Google Sans</vt:lpstr>
      <vt:lpstr>sohne</vt:lpstr>
      <vt:lpstr>source-serif-pro</vt:lpstr>
      <vt:lpstr>Times New Roman</vt:lpstr>
      <vt:lpstr>Office Theme</vt:lpstr>
      <vt:lpstr>Autoencoders Regularization Data Augmentation Early Stopping</vt:lpstr>
      <vt:lpstr>PowerPoint Presentation</vt:lpstr>
      <vt:lpstr>Autoencoders</vt:lpstr>
      <vt:lpstr>Autoencoders</vt:lpstr>
      <vt:lpstr>encoder</vt:lpstr>
      <vt:lpstr>An Autoencoder contains</vt:lpstr>
      <vt:lpstr>  </vt:lpstr>
      <vt:lpstr>Encoder </vt:lpstr>
      <vt:lpstr>Bottleneck </vt:lpstr>
      <vt:lpstr>Bottleneck</vt:lpstr>
      <vt:lpstr>Decoder </vt:lpstr>
      <vt:lpstr>set 4 hyperparameters before training an autoencoder</vt:lpstr>
      <vt:lpstr>Types of autoencoders </vt:lpstr>
      <vt:lpstr>1. Undercomplete autoencoders </vt:lpstr>
      <vt:lpstr>1. Undercomplete autoencoders</vt:lpstr>
      <vt:lpstr>Undercomplete autoencoders</vt:lpstr>
      <vt:lpstr>The loss function</vt:lpstr>
      <vt:lpstr>2. Sparse autoencoders </vt:lpstr>
      <vt:lpstr>2. Sparse autoencoders</vt:lpstr>
      <vt:lpstr>2. Sparse autoencoders</vt:lpstr>
      <vt:lpstr>2. Sparse autoencoders</vt:lpstr>
      <vt:lpstr>2. Sparse autoencoders</vt:lpstr>
      <vt:lpstr>3. Contractive autoencoders </vt:lpstr>
      <vt:lpstr>3. Contractive autoencoders</vt:lpstr>
      <vt:lpstr>3. Contractive autoencoders</vt:lpstr>
      <vt:lpstr> </vt:lpstr>
      <vt:lpstr>4. Denoising autoencoders </vt:lpstr>
      <vt:lpstr>4. Denoising autoencoders</vt:lpstr>
      <vt:lpstr>5. Variational autoencoders </vt:lpstr>
      <vt:lpstr>5. Variational autoencoders</vt:lpstr>
      <vt:lpstr>5. Variational autoencoders</vt:lpstr>
      <vt:lpstr>5. Variational autoencoders</vt:lpstr>
      <vt:lpstr>5. Variational autoencoders</vt:lpstr>
      <vt:lpstr>Applications of autoencoders </vt:lpstr>
      <vt:lpstr>Anomaly detection</vt:lpstr>
      <vt:lpstr>To be Noted</vt:lpstr>
      <vt:lpstr>Type of AE???</vt:lpstr>
      <vt:lpstr>L1 Regularization Sparse </vt:lpstr>
      <vt:lpstr>Example-Application</vt:lpstr>
      <vt:lpstr>Example</vt:lpstr>
      <vt:lpstr>Example</vt:lpstr>
      <vt:lpstr>Example2</vt:lpstr>
      <vt:lpstr>PowerPoint Presentation</vt:lpstr>
      <vt:lpstr>Data Augmentation </vt:lpstr>
      <vt:lpstr> </vt:lpstr>
      <vt:lpstr>Data Augmentation</vt:lpstr>
      <vt:lpstr>Data Augmentation - Application</vt:lpstr>
      <vt:lpstr>Data Augmentation – Application2</vt:lpstr>
      <vt:lpstr>Early stopping </vt:lpstr>
      <vt:lpstr>Early stopping</vt:lpstr>
      <vt:lpstr>Early stopping</vt:lpstr>
      <vt:lpstr>Stop…</vt:lpstr>
      <vt:lpstr>how early stopping works: </vt:lpstr>
      <vt:lpstr>early stopping - advantages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student</dc:creator>
  <cp:lastModifiedBy>CSE HEAD</cp:lastModifiedBy>
  <cp:revision>33</cp:revision>
  <dcterms:created xsi:type="dcterms:W3CDTF">2006-08-16T00:00:00Z</dcterms:created>
  <dcterms:modified xsi:type="dcterms:W3CDTF">2024-09-11T04:57:01Z</dcterms:modified>
</cp:coreProperties>
</file>