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75"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52" autoAdjust="0"/>
  </p:normalViewPr>
  <p:slideViewPr>
    <p:cSldViewPr snapToGrid="0">
      <p:cViewPr varScale="1">
        <p:scale>
          <a:sx n="71" d="100"/>
          <a:sy n="71" d="100"/>
        </p:scale>
        <p:origin x="46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B6C87-5D53-4C4F-947B-74E82FD0A174}" type="datetimeFigureOut">
              <a:rPr lang="en-IN" smtClean="0"/>
              <a:t>07-11-2024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0BD7B-276E-4A0E-BBC7-7E9039C7F26C}" type="slidenum">
              <a:rPr lang="en-IN" smtClean="0"/>
              <a:t>‹#›</a:t>
            </a:fld>
            <a:endParaRPr lang="en-IN"/>
          </a:p>
        </p:txBody>
      </p:sp>
    </p:spTree>
    <p:extLst>
      <p:ext uri="{BB962C8B-B14F-4D97-AF65-F5344CB8AC3E}">
        <p14:creationId xmlns:p14="http://schemas.microsoft.com/office/powerpoint/2010/main" val="352422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The left side of the above diagram shows a notation of an RNN and on the right side an RNN being </a:t>
            </a:r>
            <a:r>
              <a:rPr lang="en-US" b="0" i="1" dirty="0">
                <a:solidFill>
                  <a:srgbClr val="242424"/>
                </a:solidFill>
                <a:effectLst/>
                <a:latin typeface="source-serif-pro"/>
              </a:rPr>
              <a:t>unrolled</a:t>
            </a:r>
            <a:r>
              <a:rPr lang="en-US" b="0" i="0" dirty="0">
                <a:solidFill>
                  <a:srgbClr val="242424"/>
                </a:solidFill>
                <a:effectLst/>
                <a:latin typeface="source-serif-pro"/>
              </a:rPr>
              <a:t> (or unfolded) into a full network. By unrolling we mean that we write out the network for the complete sequence. </a:t>
            </a:r>
            <a:endParaRPr lang="en-IN" dirty="0"/>
          </a:p>
        </p:txBody>
      </p:sp>
      <p:sp>
        <p:nvSpPr>
          <p:cNvPr id="4" name="Slide Number Placeholder 3"/>
          <p:cNvSpPr>
            <a:spLocks noGrp="1"/>
          </p:cNvSpPr>
          <p:nvPr>
            <p:ph type="sldNum" sz="quarter" idx="5"/>
          </p:nvPr>
        </p:nvSpPr>
        <p:spPr/>
        <p:txBody>
          <a:bodyPr/>
          <a:lstStyle/>
          <a:p>
            <a:fld id="{2760BD7B-276E-4A0E-BBC7-7E9039C7F26C}" type="slidenum">
              <a:rPr lang="en-IN" smtClean="0"/>
              <a:t>12</a:t>
            </a:fld>
            <a:endParaRPr lang="en-IN"/>
          </a:p>
        </p:txBody>
      </p:sp>
    </p:spTree>
    <p:extLst>
      <p:ext uri="{BB962C8B-B14F-4D97-AF65-F5344CB8AC3E}">
        <p14:creationId xmlns:p14="http://schemas.microsoft.com/office/powerpoint/2010/main" val="3812771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AE18-E78B-D62F-C5A9-16C19E1453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16C129-1E32-BAED-14BF-7ABC2E08B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31542B-6731-EBE0-2DF4-E0FA4CD9ADD3}"/>
              </a:ext>
            </a:extLst>
          </p:cNvPr>
          <p:cNvSpPr>
            <a:spLocks noGrp="1"/>
          </p:cNvSpPr>
          <p:nvPr>
            <p:ph type="dt" sz="half" idx="10"/>
          </p:nvPr>
        </p:nvSpPr>
        <p:spPr/>
        <p:txBody>
          <a:bodyPr/>
          <a:lstStyle/>
          <a:p>
            <a:fld id="{5738887B-F7A9-456D-8B36-D1C829561295}" type="datetime1">
              <a:rPr lang="en-IN" smtClean="0"/>
              <a:t>07-11-2024</a:t>
            </a:fld>
            <a:endParaRPr lang="en-IN"/>
          </a:p>
        </p:txBody>
      </p:sp>
      <p:sp>
        <p:nvSpPr>
          <p:cNvPr id="5" name="Footer Placeholder 4">
            <a:extLst>
              <a:ext uri="{FF2B5EF4-FFF2-40B4-BE49-F238E27FC236}">
                <a16:creationId xmlns:a16="http://schemas.microsoft.com/office/drawing/2014/main" id="{518E4CC1-89D6-F8E2-861B-C544F8345613}"/>
              </a:ext>
            </a:extLst>
          </p:cNvPr>
          <p:cNvSpPr>
            <a:spLocks noGrp="1"/>
          </p:cNvSpPr>
          <p:nvPr>
            <p:ph type="ftr" sz="quarter" idx="11"/>
          </p:nvPr>
        </p:nvSpPr>
        <p:spPr/>
        <p:txBody>
          <a:bodyPr/>
          <a:lstStyle/>
          <a:p>
            <a:r>
              <a:rPr lang="it-IT"/>
              <a:t>Dr Anila M/2024-25/CSE</a:t>
            </a:r>
            <a:endParaRPr lang="en-IN"/>
          </a:p>
        </p:txBody>
      </p:sp>
      <p:sp>
        <p:nvSpPr>
          <p:cNvPr id="6" name="Slide Number Placeholder 5">
            <a:extLst>
              <a:ext uri="{FF2B5EF4-FFF2-40B4-BE49-F238E27FC236}">
                <a16:creationId xmlns:a16="http://schemas.microsoft.com/office/drawing/2014/main" id="{6A4E2566-3F70-C155-6343-35C6AB00AB00}"/>
              </a:ext>
            </a:extLst>
          </p:cNvPr>
          <p:cNvSpPr>
            <a:spLocks noGrp="1"/>
          </p:cNvSpPr>
          <p:nvPr>
            <p:ph type="sldNum" sz="quarter" idx="12"/>
          </p:nvPr>
        </p:nvSpPr>
        <p:spPr/>
        <p:txBody>
          <a:bodyPr/>
          <a:lstStyle/>
          <a:p>
            <a:fld id="{EB7A0C1A-0F9B-45D5-BA54-5130DFFA3551}" type="slidenum">
              <a:rPr lang="en-IN" smtClean="0"/>
              <a:t>‹#›</a:t>
            </a:fld>
            <a:endParaRPr lang="en-IN"/>
          </a:p>
        </p:txBody>
      </p:sp>
    </p:spTree>
    <p:extLst>
      <p:ext uri="{BB962C8B-B14F-4D97-AF65-F5344CB8AC3E}">
        <p14:creationId xmlns:p14="http://schemas.microsoft.com/office/powerpoint/2010/main" val="181781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FA59-593B-0F32-86E3-8D0DCB8945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F4B5FB-CD76-1239-07F8-3A981B6A63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122EC2-492D-4EC2-B518-AD09DDB499A6}"/>
              </a:ext>
            </a:extLst>
          </p:cNvPr>
          <p:cNvSpPr>
            <a:spLocks noGrp="1"/>
          </p:cNvSpPr>
          <p:nvPr>
            <p:ph type="dt" sz="half" idx="10"/>
          </p:nvPr>
        </p:nvSpPr>
        <p:spPr/>
        <p:txBody>
          <a:bodyPr/>
          <a:lstStyle/>
          <a:p>
            <a:fld id="{0ECD8AFA-A9AA-493E-B063-5AB6F2A644EE}" type="datetime1">
              <a:rPr lang="en-IN" smtClean="0"/>
              <a:t>07-11-2024</a:t>
            </a:fld>
            <a:endParaRPr lang="en-IN"/>
          </a:p>
        </p:txBody>
      </p:sp>
      <p:sp>
        <p:nvSpPr>
          <p:cNvPr id="5" name="Footer Placeholder 4">
            <a:extLst>
              <a:ext uri="{FF2B5EF4-FFF2-40B4-BE49-F238E27FC236}">
                <a16:creationId xmlns:a16="http://schemas.microsoft.com/office/drawing/2014/main" id="{D4C1E181-6317-5A4C-0328-65386A94EDC1}"/>
              </a:ext>
            </a:extLst>
          </p:cNvPr>
          <p:cNvSpPr>
            <a:spLocks noGrp="1"/>
          </p:cNvSpPr>
          <p:nvPr>
            <p:ph type="ftr" sz="quarter" idx="11"/>
          </p:nvPr>
        </p:nvSpPr>
        <p:spPr/>
        <p:txBody>
          <a:bodyPr/>
          <a:lstStyle/>
          <a:p>
            <a:r>
              <a:rPr lang="it-IT"/>
              <a:t>Dr Anila M/2024-25/CSE</a:t>
            </a:r>
            <a:endParaRPr lang="en-IN"/>
          </a:p>
        </p:txBody>
      </p:sp>
      <p:sp>
        <p:nvSpPr>
          <p:cNvPr id="6" name="Slide Number Placeholder 5">
            <a:extLst>
              <a:ext uri="{FF2B5EF4-FFF2-40B4-BE49-F238E27FC236}">
                <a16:creationId xmlns:a16="http://schemas.microsoft.com/office/drawing/2014/main" id="{F5446200-2845-21A8-833C-8E67AA7E1545}"/>
              </a:ext>
            </a:extLst>
          </p:cNvPr>
          <p:cNvSpPr>
            <a:spLocks noGrp="1"/>
          </p:cNvSpPr>
          <p:nvPr>
            <p:ph type="sldNum" sz="quarter" idx="12"/>
          </p:nvPr>
        </p:nvSpPr>
        <p:spPr/>
        <p:txBody>
          <a:bodyPr/>
          <a:lstStyle/>
          <a:p>
            <a:fld id="{EB7A0C1A-0F9B-45D5-BA54-5130DFFA3551}" type="slidenum">
              <a:rPr lang="en-IN" smtClean="0"/>
              <a:t>‹#›</a:t>
            </a:fld>
            <a:endParaRPr lang="en-IN"/>
          </a:p>
        </p:txBody>
      </p:sp>
    </p:spTree>
    <p:extLst>
      <p:ext uri="{BB962C8B-B14F-4D97-AF65-F5344CB8AC3E}">
        <p14:creationId xmlns:p14="http://schemas.microsoft.com/office/powerpoint/2010/main" val="421396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0D26A-FD27-9FE8-D869-3318FF0E91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2190A3-99FA-177B-34F2-064407D3AD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130F42-D8A4-9B21-EE5A-1DF6156486B1}"/>
              </a:ext>
            </a:extLst>
          </p:cNvPr>
          <p:cNvSpPr>
            <a:spLocks noGrp="1"/>
          </p:cNvSpPr>
          <p:nvPr>
            <p:ph type="dt" sz="half" idx="10"/>
          </p:nvPr>
        </p:nvSpPr>
        <p:spPr/>
        <p:txBody>
          <a:bodyPr/>
          <a:lstStyle/>
          <a:p>
            <a:fld id="{E0DC0506-1A9A-4ED6-B3CC-4B0E1616CE16}" type="datetime1">
              <a:rPr lang="en-IN" smtClean="0"/>
              <a:t>07-11-2024</a:t>
            </a:fld>
            <a:endParaRPr lang="en-IN"/>
          </a:p>
        </p:txBody>
      </p:sp>
      <p:sp>
        <p:nvSpPr>
          <p:cNvPr id="5" name="Footer Placeholder 4">
            <a:extLst>
              <a:ext uri="{FF2B5EF4-FFF2-40B4-BE49-F238E27FC236}">
                <a16:creationId xmlns:a16="http://schemas.microsoft.com/office/drawing/2014/main" id="{6219E565-0CCC-2C4F-BD8E-21DDE6D056D8}"/>
              </a:ext>
            </a:extLst>
          </p:cNvPr>
          <p:cNvSpPr>
            <a:spLocks noGrp="1"/>
          </p:cNvSpPr>
          <p:nvPr>
            <p:ph type="ftr" sz="quarter" idx="11"/>
          </p:nvPr>
        </p:nvSpPr>
        <p:spPr/>
        <p:txBody>
          <a:bodyPr/>
          <a:lstStyle/>
          <a:p>
            <a:r>
              <a:rPr lang="it-IT"/>
              <a:t>Dr Anila M/2024-25/CSE</a:t>
            </a:r>
            <a:endParaRPr lang="en-IN"/>
          </a:p>
        </p:txBody>
      </p:sp>
      <p:sp>
        <p:nvSpPr>
          <p:cNvPr id="6" name="Slide Number Placeholder 5">
            <a:extLst>
              <a:ext uri="{FF2B5EF4-FFF2-40B4-BE49-F238E27FC236}">
                <a16:creationId xmlns:a16="http://schemas.microsoft.com/office/drawing/2014/main" id="{68E8F861-C102-7D8F-6805-C19A1C146880}"/>
              </a:ext>
            </a:extLst>
          </p:cNvPr>
          <p:cNvSpPr>
            <a:spLocks noGrp="1"/>
          </p:cNvSpPr>
          <p:nvPr>
            <p:ph type="sldNum" sz="quarter" idx="12"/>
          </p:nvPr>
        </p:nvSpPr>
        <p:spPr/>
        <p:txBody>
          <a:bodyPr/>
          <a:lstStyle/>
          <a:p>
            <a:fld id="{EB7A0C1A-0F9B-45D5-BA54-5130DFFA3551}" type="slidenum">
              <a:rPr lang="en-IN" smtClean="0"/>
              <a:t>‹#›</a:t>
            </a:fld>
            <a:endParaRPr lang="en-IN"/>
          </a:p>
        </p:txBody>
      </p:sp>
    </p:spTree>
    <p:extLst>
      <p:ext uri="{BB962C8B-B14F-4D97-AF65-F5344CB8AC3E}">
        <p14:creationId xmlns:p14="http://schemas.microsoft.com/office/powerpoint/2010/main" val="705662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D9E8-D26C-CD80-DDCD-B5DCBFBF2C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119725-FF50-2259-0FA2-23233E70A0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BE267B-E3E9-ECB6-66C4-F7FFE942372E}"/>
              </a:ext>
            </a:extLst>
          </p:cNvPr>
          <p:cNvSpPr>
            <a:spLocks noGrp="1"/>
          </p:cNvSpPr>
          <p:nvPr>
            <p:ph type="dt" sz="half" idx="10"/>
          </p:nvPr>
        </p:nvSpPr>
        <p:spPr/>
        <p:txBody>
          <a:bodyPr/>
          <a:lstStyle/>
          <a:p>
            <a:fld id="{E3C544D9-A9DF-4C5A-B68A-EC72AE9997BD}" type="datetime1">
              <a:rPr lang="en-IN" smtClean="0"/>
              <a:t>07-11-2024</a:t>
            </a:fld>
            <a:endParaRPr lang="en-IN"/>
          </a:p>
        </p:txBody>
      </p:sp>
      <p:sp>
        <p:nvSpPr>
          <p:cNvPr id="5" name="Footer Placeholder 4">
            <a:extLst>
              <a:ext uri="{FF2B5EF4-FFF2-40B4-BE49-F238E27FC236}">
                <a16:creationId xmlns:a16="http://schemas.microsoft.com/office/drawing/2014/main" id="{40E098C1-233E-A70A-F837-C28C508C503D}"/>
              </a:ext>
            </a:extLst>
          </p:cNvPr>
          <p:cNvSpPr>
            <a:spLocks noGrp="1"/>
          </p:cNvSpPr>
          <p:nvPr>
            <p:ph type="ftr" sz="quarter" idx="11"/>
          </p:nvPr>
        </p:nvSpPr>
        <p:spPr/>
        <p:txBody>
          <a:bodyPr/>
          <a:lstStyle/>
          <a:p>
            <a:r>
              <a:rPr lang="it-IT"/>
              <a:t>Dr Anila M/2024-25/CSE</a:t>
            </a:r>
            <a:endParaRPr lang="en-IN"/>
          </a:p>
        </p:txBody>
      </p:sp>
      <p:sp>
        <p:nvSpPr>
          <p:cNvPr id="6" name="Slide Number Placeholder 5">
            <a:extLst>
              <a:ext uri="{FF2B5EF4-FFF2-40B4-BE49-F238E27FC236}">
                <a16:creationId xmlns:a16="http://schemas.microsoft.com/office/drawing/2014/main" id="{CB87C67D-C2A7-82DE-B24A-97A8DC4A8E6C}"/>
              </a:ext>
            </a:extLst>
          </p:cNvPr>
          <p:cNvSpPr>
            <a:spLocks noGrp="1"/>
          </p:cNvSpPr>
          <p:nvPr>
            <p:ph type="sldNum" sz="quarter" idx="12"/>
          </p:nvPr>
        </p:nvSpPr>
        <p:spPr/>
        <p:txBody>
          <a:bodyPr/>
          <a:lstStyle/>
          <a:p>
            <a:fld id="{EB7A0C1A-0F9B-45D5-BA54-5130DFFA3551}" type="slidenum">
              <a:rPr lang="en-IN" smtClean="0"/>
              <a:t>‹#›</a:t>
            </a:fld>
            <a:endParaRPr lang="en-IN"/>
          </a:p>
        </p:txBody>
      </p:sp>
    </p:spTree>
    <p:extLst>
      <p:ext uri="{BB962C8B-B14F-4D97-AF65-F5344CB8AC3E}">
        <p14:creationId xmlns:p14="http://schemas.microsoft.com/office/powerpoint/2010/main" val="106257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D93A-5813-7605-A8B0-42AE61BA05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FFA772-1138-6542-CD1D-67CF627841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210E68-04C3-EF84-1E80-D9D4A6B8ABA3}"/>
              </a:ext>
            </a:extLst>
          </p:cNvPr>
          <p:cNvSpPr>
            <a:spLocks noGrp="1"/>
          </p:cNvSpPr>
          <p:nvPr>
            <p:ph type="dt" sz="half" idx="10"/>
          </p:nvPr>
        </p:nvSpPr>
        <p:spPr/>
        <p:txBody>
          <a:bodyPr/>
          <a:lstStyle/>
          <a:p>
            <a:fld id="{2AF487FA-CE8A-47A7-BB12-9C4D11EE9842}" type="datetime1">
              <a:rPr lang="en-IN" smtClean="0"/>
              <a:t>07-11-2024</a:t>
            </a:fld>
            <a:endParaRPr lang="en-IN"/>
          </a:p>
        </p:txBody>
      </p:sp>
      <p:sp>
        <p:nvSpPr>
          <p:cNvPr id="5" name="Footer Placeholder 4">
            <a:extLst>
              <a:ext uri="{FF2B5EF4-FFF2-40B4-BE49-F238E27FC236}">
                <a16:creationId xmlns:a16="http://schemas.microsoft.com/office/drawing/2014/main" id="{2F3B94FE-9DF5-16BA-F42C-05C8CD42748A}"/>
              </a:ext>
            </a:extLst>
          </p:cNvPr>
          <p:cNvSpPr>
            <a:spLocks noGrp="1"/>
          </p:cNvSpPr>
          <p:nvPr>
            <p:ph type="ftr" sz="quarter" idx="11"/>
          </p:nvPr>
        </p:nvSpPr>
        <p:spPr/>
        <p:txBody>
          <a:bodyPr/>
          <a:lstStyle/>
          <a:p>
            <a:r>
              <a:rPr lang="it-IT"/>
              <a:t>Dr Anila M/2024-25/CSE</a:t>
            </a:r>
            <a:endParaRPr lang="en-IN"/>
          </a:p>
        </p:txBody>
      </p:sp>
      <p:sp>
        <p:nvSpPr>
          <p:cNvPr id="6" name="Slide Number Placeholder 5">
            <a:extLst>
              <a:ext uri="{FF2B5EF4-FFF2-40B4-BE49-F238E27FC236}">
                <a16:creationId xmlns:a16="http://schemas.microsoft.com/office/drawing/2014/main" id="{A83BD661-D8E5-66F4-03C4-7434FC5E1639}"/>
              </a:ext>
            </a:extLst>
          </p:cNvPr>
          <p:cNvSpPr>
            <a:spLocks noGrp="1"/>
          </p:cNvSpPr>
          <p:nvPr>
            <p:ph type="sldNum" sz="quarter" idx="12"/>
          </p:nvPr>
        </p:nvSpPr>
        <p:spPr/>
        <p:txBody>
          <a:bodyPr/>
          <a:lstStyle/>
          <a:p>
            <a:fld id="{EB7A0C1A-0F9B-45D5-BA54-5130DFFA3551}" type="slidenum">
              <a:rPr lang="en-IN" smtClean="0"/>
              <a:t>‹#›</a:t>
            </a:fld>
            <a:endParaRPr lang="en-IN"/>
          </a:p>
        </p:txBody>
      </p:sp>
    </p:spTree>
    <p:extLst>
      <p:ext uri="{BB962C8B-B14F-4D97-AF65-F5344CB8AC3E}">
        <p14:creationId xmlns:p14="http://schemas.microsoft.com/office/powerpoint/2010/main" val="117601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1CE6-CB80-25D1-C661-D15060968D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F58843-6C5F-55ED-6BD3-C07CB5E594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F25EB2-8D34-D89B-3246-FE5A21A380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0E79FB-691E-E51E-FE5A-EAB1EE2B8DD5}"/>
              </a:ext>
            </a:extLst>
          </p:cNvPr>
          <p:cNvSpPr>
            <a:spLocks noGrp="1"/>
          </p:cNvSpPr>
          <p:nvPr>
            <p:ph type="dt" sz="half" idx="10"/>
          </p:nvPr>
        </p:nvSpPr>
        <p:spPr/>
        <p:txBody>
          <a:bodyPr/>
          <a:lstStyle/>
          <a:p>
            <a:fld id="{1FCA1A81-20AB-4B3E-8F14-1D81B9C0FFC8}" type="datetime1">
              <a:rPr lang="en-IN" smtClean="0"/>
              <a:t>07-11-2024</a:t>
            </a:fld>
            <a:endParaRPr lang="en-IN"/>
          </a:p>
        </p:txBody>
      </p:sp>
      <p:sp>
        <p:nvSpPr>
          <p:cNvPr id="6" name="Footer Placeholder 5">
            <a:extLst>
              <a:ext uri="{FF2B5EF4-FFF2-40B4-BE49-F238E27FC236}">
                <a16:creationId xmlns:a16="http://schemas.microsoft.com/office/drawing/2014/main" id="{6B7DD1C3-354C-8E12-87C5-3CE4CB6727B9}"/>
              </a:ext>
            </a:extLst>
          </p:cNvPr>
          <p:cNvSpPr>
            <a:spLocks noGrp="1"/>
          </p:cNvSpPr>
          <p:nvPr>
            <p:ph type="ftr" sz="quarter" idx="11"/>
          </p:nvPr>
        </p:nvSpPr>
        <p:spPr/>
        <p:txBody>
          <a:bodyPr/>
          <a:lstStyle/>
          <a:p>
            <a:r>
              <a:rPr lang="it-IT"/>
              <a:t>Dr Anila M/2024-25/CSE</a:t>
            </a:r>
            <a:endParaRPr lang="en-IN"/>
          </a:p>
        </p:txBody>
      </p:sp>
      <p:sp>
        <p:nvSpPr>
          <p:cNvPr id="7" name="Slide Number Placeholder 6">
            <a:extLst>
              <a:ext uri="{FF2B5EF4-FFF2-40B4-BE49-F238E27FC236}">
                <a16:creationId xmlns:a16="http://schemas.microsoft.com/office/drawing/2014/main" id="{BE163852-BE95-D514-FCD3-644060F84A68}"/>
              </a:ext>
            </a:extLst>
          </p:cNvPr>
          <p:cNvSpPr>
            <a:spLocks noGrp="1"/>
          </p:cNvSpPr>
          <p:nvPr>
            <p:ph type="sldNum" sz="quarter" idx="12"/>
          </p:nvPr>
        </p:nvSpPr>
        <p:spPr/>
        <p:txBody>
          <a:bodyPr/>
          <a:lstStyle/>
          <a:p>
            <a:fld id="{EB7A0C1A-0F9B-45D5-BA54-5130DFFA3551}" type="slidenum">
              <a:rPr lang="en-IN" smtClean="0"/>
              <a:t>‹#›</a:t>
            </a:fld>
            <a:endParaRPr lang="en-IN"/>
          </a:p>
        </p:txBody>
      </p:sp>
    </p:spTree>
    <p:extLst>
      <p:ext uri="{BB962C8B-B14F-4D97-AF65-F5344CB8AC3E}">
        <p14:creationId xmlns:p14="http://schemas.microsoft.com/office/powerpoint/2010/main" val="121069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F612-6DF0-DEC7-5D5F-8C10CDAC38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69E71C-493E-CEEA-850D-708CA0354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EDF3AD-A08D-60E2-56CF-36B1143B14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6988AE-49A1-80D7-71B7-91D599414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BB97C0-52C1-D058-5AB3-5C0DD6FCB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4BCD3B-8C54-F43C-38CE-6D97F0F4B4FD}"/>
              </a:ext>
            </a:extLst>
          </p:cNvPr>
          <p:cNvSpPr>
            <a:spLocks noGrp="1"/>
          </p:cNvSpPr>
          <p:nvPr>
            <p:ph type="dt" sz="half" idx="10"/>
          </p:nvPr>
        </p:nvSpPr>
        <p:spPr/>
        <p:txBody>
          <a:bodyPr/>
          <a:lstStyle/>
          <a:p>
            <a:fld id="{E4A1952D-EF8E-4907-B22D-CD4E29B49E1A}" type="datetime1">
              <a:rPr lang="en-IN" smtClean="0"/>
              <a:t>07-11-2024</a:t>
            </a:fld>
            <a:endParaRPr lang="en-IN"/>
          </a:p>
        </p:txBody>
      </p:sp>
      <p:sp>
        <p:nvSpPr>
          <p:cNvPr id="8" name="Footer Placeholder 7">
            <a:extLst>
              <a:ext uri="{FF2B5EF4-FFF2-40B4-BE49-F238E27FC236}">
                <a16:creationId xmlns:a16="http://schemas.microsoft.com/office/drawing/2014/main" id="{83CE1E99-D2EF-7710-2944-EAD7620E9CBC}"/>
              </a:ext>
            </a:extLst>
          </p:cNvPr>
          <p:cNvSpPr>
            <a:spLocks noGrp="1"/>
          </p:cNvSpPr>
          <p:nvPr>
            <p:ph type="ftr" sz="quarter" idx="11"/>
          </p:nvPr>
        </p:nvSpPr>
        <p:spPr/>
        <p:txBody>
          <a:bodyPr/>
          <a:lstStyle/>
          <a:p>
            <a:r>
              <a:rPr lang="it-IT"/>
              <a:t>Dr Anila M/2024-25/CSE</a:t>
            </a:r>
            <a:endParaRPr lang="en-IN"/>
          </a:p>
        </p:txBody>
      </p:sp>
      <p:sp>
        <p:nvSpPr>
          <p:cNvPr id="9" name="Slide Number Placeholder 8">
            <a:extLst>
              <a:ext uri="{FF2B5EF4-FFF2-40B4-BE49-F238E27FC236}">
                <a16:creationId xmlns:a16="http://schemas.microsoft.com/office/drawing/2014/main" id="{05C28E37-C743-879E-1922-11B646681CEA}"/>
              </a:ext>
            </a:extLst>
          </p:cNvPr>
          <p:cNvSpPr>
            <a:spLocks noGrp="1"/>
          </p:cNvSpPr>
          <p:nvPr>
            <p:ph type="sldNum" sz="quarter" idx="12"/>
          </p:nvPr>
        </p:nvSpPr>
        <p:spPr/>
        <p:txBody>
          <a:bodyPr/>
          <a:lstStyle/>
          <a:p>
            <a:fld id="{EB7A0C1A-0F9B-45D5-BA54-5130DFFA3551}" type="slidenum">
              <a:rPr lang="en-IN" smtClean="0"/>
              <a:t>‹#›</a:t>
            </a:fld>
            <a:endParaRPr lang="en-IN"/>
          </a:p>
        </p:txBody>
      </p:sp>
    </p:spTree>
    <p:extLst>
      <p:ext uri="{BB962C8B-B14F-4D97-AF65-F5344CB8AC3E}">
        <p14:creationId xmlns:p14="http://schemas.microsoft.com/office/powerpoint/2010/main" val="2958827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5EB6-63E6-165C-B11E-5C568DDF0E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59F8B7-C63B-BC11-44E5-735A26115DAC}"/>
              </a:ext>
            </a:extLst>
          </p:cNvPr>
          <p:cNvSpPr>
            <a:spLocks noGrp="1"/>
          </p:cNvSpPr>
          <p:nvPr>
            <p:ph type="dt" sz="half" idx="10"/>
          </p:nvPr>
        </p:nvSpPr>
        <p:spPr/>
        <p:txBody>
          <a:bodyPr/>
          <a:lstStyle/>
          <a:p>
            <a:fld id="{8870D659-5521-4573-9561-BBA2786F7A3B}" type="datetime1">
              <a:rPr lang="en-IN" smtClean="0"/>
              <a:t>07-11-2024</a:t>
            </a:fld>
            <a:endParaRPr lang="en-IN"/>
          </a:p>
        </p:txBody>
      </p:sp>
      <p:sp>
        <p:nvSpPr>
          <p:cNvPr id="4" name="Footer Placeholder 3">
            <a:extLst>
              <a:ext uri="{FF2B5EF4-FFF2-40B4-BE49-F238E27FC236}">
                <a16:creationId xmlns:a16="http://schemas.microsoft.com/office/drawing/2014/main" id="{8827CBD5-1070-7107-87F9-69D0B5C718A7}"/>
              </a:ext>
            </a:extLst>
          </p:cNvPr>
          <p:cNvSpPr>
            <a:spLocks noGrp="1"/>
          </p:cNvSpPr>
          <p:nvPr>
            <p:ph type="ftr" sz="quarter" idx="11"/>
          </p:nvPr>
        </p:nvSpPr>
        <p:spPr/>
        <p:txBody>
          <a:bodyPr/>
          <a:lstStyle/>
          <a:p>
            <a:r>
              <a:rPr lang="it-IT"/>
              <a:t>Dr Anila M/2024-25/CSE</a:t>
            </a:r>
            <a:endParaRPr lang="en-IN"/>
          </a:p>
        </p:txBody>
      </p:sp>
      <p:sp>
        <p:nvSpPr>
          <p:cNvPr id="5" name="Slide Number Placeholder 4">
            <a:extLst>
              <a:ext uri="{FF2B5EF4-FFF2-40B4-BE49-F238E27FC236}">
                <a16:creationId xmlns:a16="http://schemas.microsoft.com/office/drawing/2014/main" id="{C0347F0C-9F03-D8E1-DCC3-5302C44BF6C1}"/>
              </a:ext>
            </a:extLst>
          </p:cNvPr>
          <p:cNvSpPr>
            <a:spLocks noGrp="1"/>
          </p:cNvSpPr>
          <p:nvPr>
            <p:ph type="sldNum" sz="quarter" idx="12"/>
          </p:nvPr>
        </p:nvSpPr>
        <p:spPr/>
        <p:txBody>
          <a:bodyPr/>
          <a:lstStyle/>
          <a:p>
            <a:fld id="{EB7A0C1A-0F9B-45D5-BA54-5130DFFA3551}" type="slidenum">
              <a:rPr lang="en-IN" smtClean="0"/>
              <a:t>‹#›</a:t>
            </a:fld>
            <a:endParaRPr lang="en-IN"/>
          </a:p>
        </p:txBody>
      </p:sp>
    </p:spTree>
    <p:extLst>
      <p:ext uri="{BB962C8B-B14F-4D97-AF65-F5344CB8AC3E}">
        <p14:creationId xmlns:p14="http://schemas.microsoft.com/office/powerpoint/2010/main" val="207705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9391F1-70C6-99CB-8574-8BDF57E64BDF}"/>
              </a:ext>
            </a:extLst>
          </p:cNvPr>
          <p:cNvSpPr>
            <a:spLocks noGrp="1"/>
          </p:cNvSpPr>
          <p:nvPr>
            <p:ph type="dt" sz="half" idx="10"/>
          </p:nvPr>
        </p:nvSpPr>
        <p:spPr/>
        <p:txBody>
          <a:bodyPr/>
          <a:lstStyle/>
          <a:p>
            <a:fld id="{241367D7-7918-46C4-99B9-131B2FCAFC53}" type="datetime1">
              <a:rPr lang="en-IN" smtClean="0"/>
              <a:t>07-11-2024</a:t>
            </a:fld>
            <a:endParaRPr lang="en-IN"/>
          </a:p>
        </p:txBody>
      </p:sp>
      <p:sp>
        <p:nvSpPr>
          <p:cNvPr id="3" name="Footer Placeholder 2">
            <a:extLst>
              <a:ext uri="{FF2B5EF4-FFF2-40B4-BE49-F238E27FC236}">
                <a16:creationId xmlns:a16="http://schemas.microsoft.com/office/drawing/2014/main" id="{18D51991-D685-1E34-4CDA-5E10A943DC11}"/>
              </a:ext>
            </a:extLst>
          </p:cNvPr>
          <p:cNvSpPr>
            <a:spLocks noGrp="1"/>
          </p:cNvSpPr>
          <p:nvPr>
            <p:ph type="ftr" sz="quarter" idx="11"/>
          </p:nvPr>
        </p:nvSpPr>
        <p:spPr/>
        <p:txBody>
          <a:bodyPr/>
          <a:lstStyle/>
          <a:p>
            <a:r>
              <a:rPr lang="it-IT"/>
              <a:t>Dr Anila M/2024-25/CSE</a:t>
            </a:r>
            <a:endParaRPr lang="en-IN"/>
          </a:p>
        </p:txBody>
      </p:sp>
      <p:sp>
        <p:nvSpPr>
          <p:cNvPr id="4" name="Slide Number Placeholder 3">
            <a:extLst>
              <a:ext uri="{FF2B5EF4-FFF2-40B4-BE49-F238E27FC236}">
                <a16:creationId xmlns:a16="http://schemas.microsoft.com/office/drawing/2014/main" id="{E50A98A6-DF10-55CD-80E0-45F5FB28B8A1}"/>
              </a:ext>
            </a:extLst>
          </p:cNvPr>
          <p:cNvSpPr>
            <a:spLocks noGrp="1"/>
          </p:cNvSpPr>
          <p:nvPr>
            <p:ph type="sldNum" sz="quarter" idx="12"/>
          </p:nvPr>
        </p:nvSpPr>
        <p:spPr/>
        <p:txBody>
          <a:bodyPr/>
          <a:lstStyle/>
          <a:p>
            <a:fld id="{EB7A0C1A-0F9B-45D5-BA54-5130DFFA3551}" type="slidenum">
              <a:rPr lang="en-IN" smtClean="0"/>
              <a:t>‹#›</a:t>
            </a:fld>
            <a:endParaRPr lang="en-IN"/>
          </a:p>
        </p:txBody>
      </p:sp>
    </p:spTree>
    <p:extLst>
      <p:ext uri="{BB962C8B-B14F-4D97-AF65-F5344CB8AC3E}">
        <p14:creationId xmlns:p14="http://schemas.microsoft.com/office/powerpoint/2010/main" val="81563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0536-0FE4-8034-6154-5CEE88A32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ED5DAC-116B-8A56-D641-9C29231CD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AC09F0-2653-E470-2EB3-F568839F8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78D29-F729-25D1-50E6-E60FD2ACEBE2}"/>
              </a:ext>
            </a:extLst>
          </p:cNvPr>
          <p:cNvSpPr>
            <a:spLocks noGrp="1"/>
          </p:cNvSpPr>
          <p:nvPr>
            <p:ph type="dt" sz="half" idx="10"/>
          </p:nvPr>
        </p:nvSpPr>
        <p:spPr/>
        <p:txBody>
          <a:bodyPr/>
          <a:lstStyle/>
          <a:p>
            <a:fld id="{6E3938E7-ED6D-4772-8CB4-D245205E4252}" type="datetime1">
              <a:rPr lang="en-IN" smtClean="0"/>
              <a:t>07-11-2024</a:t>
            </a:fld>
            <a:endParaRPr lang="en-IN"/>
          </a:p>
        </p:txBody>
      </p:sp>
      <p:sp>
        <p:nvSpPr>
          <p:cNvPr id="6" name="Footer Placeholder 5">
            <a:extLst>
              <a:ext uri="{FF2B5EF4-FFF2-40B4-BE49-F238E27FC236}">
                <a16:creationId xmlns:a16="http://schemas.microsoft.com/office/drawing/2014/main" id="{E50A1C45-17C4-B1D2-1312-F18D39BDF633}"/>
              </a:ext>
            </a:extLst>
          </p:cNvPr>
          <p:cNvSpPr>
            <a:spLocks noGrp="1"/>
          </p:cNvSpPr>
          <p:nvPr>
            <p:ph type="ftr" sz="quarter" idx="11"/>
          </p:nvPr>
        </p:nvSpPr>
        <p:spPr/>
        <p:txBody>
          <a:bodyPr/>
          <a:lstStyle/>
          <a:p>
            <a:r>
              <a:rPr lang="it-IT"/>
              <a:t>Dr Anila M/2024-25/CSE</a:t>
            </a:r>
            <a:endParaRPr lang="en-IN"/>
          </a:p>
        </p:txBody>
      </p:sp>
      <p:sp>
        <p:nvSpPr>
          <p:cNvPr id="7" name="Slide Number Placeholder 6">
            <a:extLst>
              <a:ext uri="{FF2B5EF4-FFF2-40B4-BE49-F238E27FC236}">
                <a16:creationId xmlns:a16="http://schemas.microsoft.com/office/drawing/2014/main" id="{51EC4489-963F-63DC-85E8-BFA827CAB0EF}"/>
              </a:ext>
            </a:extLst>
          </p:cNvPr>
          <p:cNvSpPr>
            <a:spLocks noGrp="1"/>
          </p:cNvSpPr>
          <p:nvPr>
            <p:ph type="sldNum" sz="quarter" idx="12"/>
          </p:nvPr>
        </p:nvSpPr>
        <p:spPr/>
        <p:txBody>
          <a:bodyPr/>
          <a:lstStyle/>
          <a:p>
            <a:fld id="{EB7A0C1A-0F9B-45D5-BA54-5130DFFA3551}" type="slidenum">
              <a:rPr lang="en-IN" smtClean="0"/>
              <a:t>‹#›</a:t>
            </a:fld>
            <a:endParaRPr lang="en-IN"/>
          </a:p>
        </p:txBody>
      </p:sp>
    </p:spTree>
    <p:extLst>
      <p:ext uri="{BB962C8B-B14F-4D97-AF65-F5344CB8AC3E}">
        <p14:creationId xmlns:p14="http://schemas.microsoft.com/office/powerpoint/2010/main" val="2319585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F29C-1290-B471-E6DB-BDCD50755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20EFB-C8B5-9579-D941-826D7610FB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A44F36-869D-380F-BB28-C5AA769E3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07817A-44C6-5548-7403-9AB19E970D64}"/>
              </a:ext>
            </a:extLst>
          </p:cNvPr>
          <p:cNvSpPr>
            <a:spLocks noGrp="1"/>
          </p:cNvSpPr>
          <p:nvPr>
            <p:ph type="dt" sz="half" idx="10"/>
          </p:nvPr>
        </p:nvSpPr>
        <p:spPr/>
        <p:txBody>
          <a:bodyPr/>
          <a:lstStyle/>
          <a:p>
            <a:fld id="{DAF6C534-BF58-480B-B10A-58285B1B4C94}" type="datetime1">
              <a:rPr lang="en-IN" smtClean="0"/>
              <a:t>07-11-2024</a:t>
            </a:fld>
            <a:endParaRPr lang="en-IN"/>
          </a:p>
        </p:txBody>
      </p:sp>
      <p:sp>
        <p:nvSpPr>
          <p:cNvPr id="6" name="Footer Placeholder 5">
            <a:extLst>
              <a:ext uri="{FF2B5EF4-FFF2-40B4-BE49-F238E27FC236}">
                <a16:creationId xmlns:a16="http://schemas.microsoft.com/office/drawing/2014/main" id="{F5A92E1D-7EC6-B440-03CB-7D7E62A8D012}"/>
              </a:ext>
            </a:extLst>
          </p:cNvPr>
          <p:cNvSpPr>
            <a:spLocks noGrp="1"/>
          </p:cNvSpPr>
          <p:nvPr>
            <p:ph type="ftr" sz="quarter" idx="11"/>
          </p:nvPr>
        </p:nvSpPr>
        <p:spPr/>
        <p:txBody>
          <a:bodyPr/>
          <a:lstStyle/>
          <a:p>
            <a:r>
              <a:rPr lang="it-IT"/>
              <a:t>Dr Anila M/2024-25/CSE</a:t>
            </a:r>
            <a:endParaRPr lang="en-IN"/>
          </a:p>
        </p:txBody>
      </p:sp>
      <p:sp>
        <p:nvSpPr>
          <p:cNvPr id="7" name="Slide Number Placeholder 6">
            <a:extLst>
              <a:ext uri="{FF2B5EF4-FFF2-40B4-BE49-F238E27FC236}">
                <a16:creationId xmlns:a16="http://schemas.microsoft.com/office/drawing/2014/main" id="{7871F36B-98B3-91B6-54B9-C653FB1A2BE4}"/>
              </a:ext>
            </a:extLst>
          </p:cNvPr>
          <p:cNvSpPr>
            <a:spLocks noGrp="1"/>
          </p:cNvSpPr>
          <p:nvPr>
            <p:ph type="sldNum" sz="quarter" idx="12"/>
          </p:nvPr>
        </p:nvSpPr>
        <p:spPr/>
        <p:txBody>
          <a:bodyPr/>
          <a:lstStyle/>
          <a:p>
            <a:fld id="{EB7A0C1A-0F9B-45D5-BA54-5130DFFA3551}" type="slidenum">
              <a:rPr lang="en-IN" smtClean="0"/>
              <a:t>‹#›</a:t>
            </a:fld>
            <a:endParaRPr lang="en-IN"/>
          </a:p>
        </p:txBody>
      </p:sp>
    </p:spTree>
    <p:extLst>
      <p:ext uri="{BB962C8B-B14F-4D97-AF65-F5344CB8AC3E}">
        <p14:creationId xmlns:p14="http://schemas.microsoft.com/office/powerpoint/2010/main" val="349136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695A4-B9E2-197E-0E74-59347D5524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A43E5E-C165-6565-C795-2DFAEFC7B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0BCF0D-B834-F307-80D8-F42463C39F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769BB-3E8F-4AFF-B2A6-37D1C913A02D}" type="datetime1">
              <a:rPr lang="en-IN" smtClean="0"/>
              <a:t>07-11-2024</a:t>
            </a:fld>
            <a:endParaRPr lang="en-IN"/>
          </a:p>
        </p:txBody>
      </p:sp>
      <p:sp>
        <p:nvSpPr>
          <p:cNvPr id="5" name="Footer Placeholder 4">
            <a:extLst>
              <a:ext uri="{FF2B5EF4-FFF2-40B4-BE49-F238E27FC236}">
                <a16:creationId xmlns:a16="http://schemas.microsoft.com/office/drawing/2014/main" id="{0D77B439-9B30-F958-2017-21CDB9E1E7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Dr Anila M/2024-25/CSE</a:t>
            </a:r>
            <a:endParaRPr lang="en-IN"/>
          </a:p>
        </p:txBody>
      </p:sp>
      <p:sp>
        <p:nvSpPr>
          <p:cNvPr id="6" name="Slide Number Placeholder 5">
            <a:extLst>
              <a:ext uri="{FF2B5EF4-FFF2-40B4-BE49-F238E27FC236}">
                <a16:creationId xmlns:a16="http://schemas.microsoft.com/office/drawing/2014/main" id="{AED59516-5E12-BC84-92AF-0BA4DFF9D2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A0C1A-0F9B-45D5-BA54-5130DFFA3551}" type="slidenum">
              <a:rPr lang="en-IN" smtClean="0"/>
              <a:t>‹#›</a:t>
            </a:fld>
            <a:endParaRPr lang="en-IN"/>
          </a:p>
        </p:txBody>
      </p:sp>
    </p:spTree>
    <p:extLst>
      <p:ext uri="{BB962C8B-B14F-4D97-AF65-F5344CB8AC3E}">
        <p14:creationId xmlns:p14="http://schemas.microsoft.com/office/powerpoint/2010/main" val="2075706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31943-DFCA-9EA2-F78C-67FF00623B13}"/>
              </a:ext>
            </a:extLst>
          </p:cNvPr>
          <p:cNvSpPr>
            <a:spLocks noGrp="1"/>
          </p:cNvSpPr>
          <p:nvPr>
            <p:ph type="ctrTitle"/>
          </p:nvPr>
        </p:nvSpPr>
        <p:spPr/>
        <p:txBody>
          <a:bodyPr/>
          <a:lstStyle/>
          <a:p>
            <a:r>
              <a:rPr lang="en-US" dirty="0"/>
              <a:t>Recurrent NN</a:t>
            </a:r>
            <a:endParaRPr lang="en-IN" dirty="0"/>
          </a:p>
        </p:txBody>
      </p:sp>
      <p:sp>
        <p:nvSpPr>
          <p:cNvPr id="3" name="Subtitle 2">
            <a:extLst>
              <a:ext uri="{FF2B5EF4-FFF2-40B4-BE49-F238E27FC236}">
                <a16:creationId xmlns:a16="http://schemas.microsoft.com/office/drawing/2014/main" id="{A42FEFC5-3B34-AE43-761F-A4958B90A897}"/>
              </a:ext>
            </a:extLst>
          </p:cNvPr>
          <p:cNvSpPr>
            <a:spLocks noGrp="1"/>
          </p:cNvSpPr>
          <p:nvPr>
            <p:ph type="subTitle" idx="1"/>
          </p:nvPr>
        </p:nvSpPr>
        <p:spPr/>
        <p:txBody>
          <a:bodyPr/>
          <a:lstStyle/>
          <a:p>
            <a:r>
              <a:rPr lang="en-US" dirty="0"/>
              <a:t>Deep Learning</a:t>
            </a:r>
            <a:endParaRPr lang="en-IN" dirty="0"/>
          </a:p>
        </p:txBody>
      </p:sp>
      <p:sp>
        <p:nvSpPr>
          <p:cNvPr id="4" name="Footer Placeholder 3">
            <a:extLst>
              <a:ext uri="{FF2B5EF4-FFF2-40B4-BE49-F238E27FC236}">
                <a16:creationId xmlns:a16="http://schemas.microsoft.com/office/drawing/2014/main" id="{88166AA1-2FD8-1AC1-D699-877F3E6E47DA}"/>
              </a:ext>
            </a:extLst>
          </p:cNvPr>
          <p:cNvSpPr>
            <a:spLocks noGrp="1"/>
          </p:cNvSpPr>
          <p:nvPr>
            <p:ph type="ftr" sz="quarter" idx="11"/>
          </p:nvPr>
        </p:nvSpPr>
        <p:spPr/>
        <p:txBody>
          <a:bodyPr/>
          <a:lstStyle/>
          <a:p>
            <a:r>
              <a:rPr lang="it-IT"/>
              <a:t>Dr Anila M/2024-25/CSE</a:t>
            </a:r>
            <a:endParaRPr lang="en-IN"/>
          </a:p>
        </p:txBody>
      </p:sp>
    </p:spTree>
    <p:extLst>
      <p:ext uri="{BB962C8B-B14F-4D97-AF65-F5344CB8AC3E}">
        <p14:creationId xmlns:p14="http://schemas.microsoft.com/office/powerpoint/2010/main" val="3136974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9397-0B68-9E5D-9E6E-00FB8927CD19}"/>
              </a:ext>
            </a:extLst>
          </p:cNvPr>
          <p:cNvSpPr>
            <a:spLocks noGrp="1"/>
          </p:cNvSpPr>
          <p:nvPr>
            <p:ph type="title"/>
          </p:nvPr>
        </p:nvSpPr>
        <p:spPr>
          <a:xfrm>
            <a:off x="838200" y="365126"/>
            <a:ext cx="10515600" cy="315912"/>
          </a:xfrm>
        </p:spPr>
        <p:txBody>
          <a:bodyPr>
            <a:normAutofit fontScale="90000"/>
          </a:bodyPr>
          <a:lstStyle/>
          <a:p>
            <a:r>
              <a:rPr lang="en-IN" b="1" dirty="0"/>
              <a:t>Types Of RNN</a:t>
            </a:r>
            <a:endParaRPr lang="en-IN" dirty="0"/>
          </a:p>
        </p:txBody>
      </p:sp>
      <p:sp>
        <p:nvSpPr>
          <p:cNvPr id="3" name="Content Placeholder 2">
            <a:extLst>
              <a:ext uri="{FF2B5EF4-FFF2-40B4-BE49-F238E27FC236}">
                <a16:creationId xmlns:a16="http://schemas.microsoft.com/office/drawing/2014/main" id="{3E7D9D2C-24A3-9712-1962-8747F09ECFD4}"/>
              </a:ext>
            </a:extLst>
          </p:cNvPr>
          <p:cNvSpPr>
            <a:spLocks noGrp="1"/>
          </p:cNvSpPr>
          <p:nvPr>
            <p:ph idx="1"/>
          </p:nvPr>
        </p:nvSpPr>
        <p:spPr>
          <a:xfrm>
            <a:off x="838200" y="1825625"/>
            <a:ext cx="6227618" cy="4351338"/>
          </a:xfrm>
        </p:spPr>
        <p:txBody>
          <a:bodyPr/>
          <a:lstStyle/>
          <a:p>
            <a:pPr marL="0" indent="0">
              <a:buNone/>
            </a:pPr>
            <a:r>
              <a:rPr lang="en-US" b="1" dirty="0"/>
              <a:t>c) Many to One:</a:t>
            </a:r>
          </a:p>
          <a:p>
            <a:pPr marL="0" indent="0">
              <a:buNone/>
            </a:pPr>
            <a:r>
              <a:rPr lang="en-US" dirty="0"/>
              <a:t>used in the problems like sentimental analysis. </a:t>
            </a:r>
          </a:p>
          <a:p>
            <a:pPr marL="0" indent="0">
              <a:buNone/>
            </a:pPr>
            <a:r>
              <a:rPr lang="en-US" b="1" dirty="0"/>
              <a:t>Ex: </a:t>
            </a:r>
            <a:r>
              <a:rPr lang="en-US" dirty="0"/>
              <a:t>multiple words as input and predict only the sentiment of the sentence as output. </a:t>
            </a:r>
            <a:endParaRPr lang="en-IN" dirty="0"/>
          </a:p>
        </p:txBody>
      </p:sp>
      <p:sp>
        <p:nvSpPr>
          <p:cNvPr id="4" name="Footer Placeholder 3">
            <a:extLst>
              <a:ext uri="{FF2B5EF4-FFF2-40B4-BE49-F238E27FC236}">
                <a16:creationId xmlns:a16="http://schemas.microsoft.com/office/drawing/2014/main" id="{4403769C-A20B-A31D-9AC8-9597EFD20A2D}"/>
              </a:ext>
            </a:extLst>
          </p:cNvPr>
          <p:cNvSpPr>
            <a:spLocks noGrp="1"/>
          </p:cNvSpPr>
          <p:nvPr>
            <p:ph type="ftr" sz="quarter" idx="11"/>
          </p:nvPr>
        </p:nvSpPr>
        <p:spPr/>
        <p:txBody>
          <a:bodyPr/>
          <a:lstStyle/>
          <a:p>
            <a:r>
              <a:rPr lang="it-IT"/>
              <a:t>Dr Anila M/2024-25/CSE</a:t>
            </a:r>
            <a:endParaRPr lang="en-IN"/>
          </a:p>
        </p:txBody>
      </p:sp>
      <p:pic>
        <p:nvPicPr>
          <p:cNvPr id="6" name="Picture 5">
            <a:extLst>
              <a:ext uri="{FF2B5EF4-FFF2-40B4-BE49-F238E27FC236}">
                <a16:creationId xmlns:a16="http://schemas.microsoft.com/office/drawing/2014/main" id="{887D6A93-C514-6D91-BDB5-0DEEEC834A10}"/>
              </a:ext>
            </a:extLst>
          </p:cNvPr>
          <p:cNvPicPr>
            <a:picLocks noChangeAspect="1"/>
          </p:cNvPicPr>
          <p:nvPr/>
        </p:nvPicPr>
        <p:blipFill>
          <a:blip r:embed="rId2"/>
          <a:stretch>
            <a:fillRect/>
          </a:stretch>
        </p:blipFill>
        <p:spPr>
          <a:xfrm>
            <a:off x="7309359" y="761710"/>
            <a:ext cx="4676817" cy="4983308"/>
          </a:xfrm>
          <a:prstGeom prst="rect">
            <a:avLst/>
          </a:prstGeom>
        </p:spPr>
      </p:pic>
    </p:spTree>
    <p:extLst>
      <p:ext uri="{BB962C8B-B14F-4D97-AF65-F5344CB8AC3E}">
        <p14:creationId xmlns:p14="http://schemas.microsoft.com/office/powerpoint/2010/main" val="3268985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143A-7F0F-FACB-C981-482BAF96D79D}"/>
              </a:ext>
            </a:extLst>
          </p:cNvPr>
          <p:cNvSpPr>
            <a:spLocks noGrp="1"/>
          </p:cNvSpPr>
          <p:nvPr>
            <p:ph type="title"/>
          </p:nvPr>
        </p:nvSpPr>
        <p:spPr>
          <a:xfrm>
            <a:off x="838200" y="365125"/>
            <a:ext cx="10515600" cy="706293"/>
          </a:xfrm>
        </p:spPr>
        <p:txBody>
          <a:bodyPr/>
          <a:lstStyle/>
          <a:p>
            <a:r>
              <a:rPr lang="en-IN" b="1" dirty="0"/>
              <a:t>Types Of RNN</a:t>
            </a:r>
            <a:endParaRPr lang="en-IN" dirty="0"/>
          </a:p>
        </p:txBody>
      </p:sp>
      <p:sp>
        <p:nvSpPr>
          <p:cNvPr id="3" name="Content Placeholder 2">
            <a:extLst>
              <a:ext uri="{FF2B5EF4-FFF2-40B4-BE49-F238E27FC236}">
                <a16:creationId xmlns:a16="http://schemas.microsoft.com/office/drawing/2014/main" id="{5C4366FD-C119-F142-D646-CE0AE7D2486D}"/>
              </a:ext>
            </a:extLst>
          </p:cNvPr>
          <p:cNvSpPr>
            <a:spLocks noGrp="1"/>
          </p:cNvSpPr>
          <p:nvPr>
            <p:ph idx="1"/>
          </p:nvPr>
        </p:nvSpPr>
        <p:spPr>
          <a:xfrm>
            <a:off x="838200" y="1422400"/>
            <a:ext cx="5691909" cy="4754563"/>
          </a:xfrm>
        </p:spPr>
        <p:txBody>
          <a:bodyPr/>
          <a:lstStyle/>
          <a:p>
            <a:pPr marL="0" indent="0">
              <a:buNone/>
            </a:pPr>
            <a:r>
              <a:rPr lang="en-US" b="1" dirty="0"/>
              <a:t>d) Many to Many:</a:t>
            </a:r>
            <a:r>
              <a:rPr lang="en-US" dirty="0"/>
              <a:t>  </a:t>
            </a:r>
          </a:p>
          <a:p>
            <a:pPr marL="0" indent="0">
              <a:buNone/>
            </a:pPr>
            <a:r>
              <a:rPr lang="en-US" dirty="0"/>
              <a:t>multiple inputs and multiple outputs corresponding to a problem. </a:t>
            </a:r>
          </a:p>
          <a:p>
            <a:pPr marL="0" indent="0">
              <a:buNone/>
            </a:pPr>
            <a:endParaRPr lang="en-US" dirty="0"/>
          </a:p>
          <a:p>
            <a:pPr marL="0" indent="0">
              <a:buNone/>
            </a:pPr>
            <a:r>
              <a:rPr lang="en-US" b="1" dirty="0"/>
              <a:t>Example</a:t>
            </a:r>
            <a:r>
              <a:rPr lang="en-US" dirty="0"/>
              <a:t> :language translation</a:t>
            </a:r>
          </a:p>
          <a:p>
            <a:pPr marL="0" indent="0">
              <a:buNone/>
            </a:pPr>
            <a:r>
              <a:rPr lang="en-US" dirty="0"/>
              <a:t>In language translation, we provide multiple words from one language as input and predict multiple words from the second language as output.</a:t>
            </a:r>
            <a:endParaRPr lang="en-IN" dirty="0"/>
          </a:p>
        </p:txBody>
      </p:sp>
      <p:sp>
        <p:nvSpPr>
          <p:cNvPr id="4" name="Footer Placeholder 3">
            <a:extLst>
              <a:ext uri="{FF2B5EF4-FFF2-40B4-BE49-F238E27FC236}">
                <a16:creationId xmlns:a16="http://schemas.microsoft.com/office/drawing/2014/main" id="{86A870F7-B1D8-C6CA-C854-5B3166CDDBF9}"/>
              </a:ext>
            </a:extLst>
          </p:cNvPr>
          <p:cNvSpPr>
            <a:spLocks noGrp="1"/>
          </p:cNvSpPr>
          <p:nvPr>
            <p:ph type="ftr" sz="quarter" idx="11"/>
          </p:nvPr>
        </p:nvSpPr>
        <p:spPr/>
        <p:txBody>
          <a:bodyPr/>
          <a:lstStyle/>
          <a:p>
            <a:r>
              <a:rPr lang="it-IT"/>
              <a:t>Dr Anila M/2024-25/CSE</a:t>
            </a:r>
            <a:endParaRPr lang="en-IN"/>
          </a:p>
        </p:txBody>
      </p:sp>
      <p:pic>
        <p:nvPicPr>
          <p:cNvPr id="6" name="Picture 5">
            <a:extLst>
              <a:ext uri="{FF2B5EF4-FFF2-40B4-BE49-F238E27FC236}">
                <a16:creationId xmlns:a16="http://schemas.microsoft.com/office/drawing/2014/main" id="{ABDAFDBA-C334-F7C7-A613-E0B4945AC140}"/>
              </a:ext>
            </a:extLst>
          </p:cNvPr>
          <p:cNvPicPr>
            <a:picLocks noChangeAspect="1"/>
          </p:cNvPicPr>
          <p:nvPr/>
        </p:nvPicPr>
        <p:blipFill>
          <a:blip r:embed="rId2"/>
          <a:stretch>
            <a:fillRect/>
          </a:stretch>
        </p:blipFill>
        <p:spPr>
          <a:xfrm>
            <a:off x="6906135" y="718270"/>
            <a:ext cx="4718744" cy="4971329"/>
          </a:xfrm>
          <a:prstGeom prst="rect">
            <a:avLst/>
          </a:prstGeom>
        </p:spPr>
      </p:pic>
    </p:spTree>
    <p:extLst>
      <p:ext uri="{BB962C8B-B14F-4D97-AF65-F5344CB8AC3E}">
        <p14:creationId xmlns:p14="http://schemas.microsoft.com/office/powerpoint/2010/main" val="580296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3FC8E-E690-9ED8-41FB-5AB90F3FF538}"/>
              </a:ext>
            </a:extLst>
          </p:cNvPr>
          <p:cNvSpPr>
            <a:spLocks noGrp="1"/>
          </p:cNvSpPr>
          <p:nvPr>
            <p:ph type="title"/>
          </p:nvPr>
        </p:nvSpPr>
        <p:spPr/>
        <p:txBody>
          <a:bodyPr/>
          <a:lstStyle/>
          <a:p>
            <a:r>
              <a:rPr lang="en-US" b="1"/>
              <a:t>RNN Architecture</a:t>
            </a:r>
            <a:endParaRPr lang="en-IN" b="1" dirty="0"/>
          </a:p>
        </p:txBody>
      </p:sp>
      <p:sp>
        <p:nvSpPr>
          <p:cNvPr id="4" name="Footer Placeholder 3">
            <a:extLst>
              <a:ext uri="{FF2B5EF4-FFF2-40B4-BE49-F238E27FC236}">
                <a16:creationId xmlns:a16="http://schemas.microsoft.com/office/drawing/2014/main" id="{8F4EBD94-F6FE-017F-D02E-07F28BDBA7F8}"/>
              </a:ext>
            </a:extLst>
          </p:cNvPr>
          <p:cNvSpPr>
            <a:spLocks noGrp="1"/>
          </p:cNvSpPr>
          <p:nvPr>
            <p:ph type="ftr" sz="quarter" idx="11"/>
          </p:nvPr>
        </p:nvSpPr>
        <p:spPr/>
        <p:txBody>
          <a:bodyPr/>
          <a:lstStyle/>
          <a:p>
            <a:r>
              <a:rPr lang="it-IT"/>
              <a:t>Dr Anila M/2024-25/CSE</a:t>
            </a:r>
            <a:endParaRPr lang="en-IN"/>
          </a:p>
        </p:txBody>
      </p:sp>
      <p:sp>
        <p:nvSpPr>
          <p:cNvPr id="12" name="Content Placeholder 11">
            <a:extLst>
              <a:ext uri="{FF2B5EF4-FFF2-40B4-BE49-F238E27FC236}">
                <a16:creationId xmlns:a16="http://schemas.microsoft.com/office/drawing/2014/main" id="{C1D68BB6-F35E-C681-A13D-1271BFA32E8E}"/>
              </a:ext>
            </a:extLst>
          </p:cNvPr>
          <p:cNvSpPr>
            <a:spLocks noGrp="1"/>
          </p:cNvSpPr>
          <p:nvPr>
            <p:ph idx="1"/>
          </p:nvPr>
        </p:nvSpPr>
        <p:spPr/>
        <p:txBody>
          <a:bodyPr/>
          <a:lstStyle/>
          <a:p>
            <a:pPr marL="0" indent="0">
              <a:buNone/>
            </a:pPr>
            <a:r>
              <a:rPr lang="en-US" dirty="0"/>
              <a:t>  </a:t>
            </a:r>
            <a:endParaRPr lang="en-IN" dirty="0"/>
          </a:p>
        </p:txBody>
      </p:sp>
      <p:pic>
        <p:nvPicPr>
          <p:cNvPr id="14" name="Picture 13">
            <a:extLst>
              <a:ext uri="{FF2B5EF4-FFF2-40B4-BE49-F238E27FC236}">
                <a16:creationId xmlns:a16="http://schemas.microsoft.com/office/drawing/2014/main" id="{FD1B37C6-1D98-7EC2-C5D8-F053BAE2084D}"/>
              </a:ext>
            </a:extLst>
          </p:cNvPr>
          <p:cNvPicPr>
            <a:picLocks noChangeAspect="1"/>
          </p:cNvPicPr>
          <p:nvPr/>
        </p:nvPicPr>
        <p:blipFill>
          <a:blip r:embed="rId3"/>
          <a:stretch>
            <a:fillRect/>
          </a:stretch>
        </p:blipFill>
        <p:spPr>
          <a:xfrm>
            <a:off x="500152" y="1300877"/>
            <a:ext cx="9864491" cy="4351337"/>
          </a:xfrm>
          <a:prstGeom prst="rect">
            <a:avLst/>
          </a:prstGeom>
        </p:spPr>
      </p:pic>
      <p:sp>
        <p:nvSpPr>
          <p:cNvPr id="16" name="TextBox 15">
            <a:extLst>
              <a:ext uri="{FF2B5EF4-FFF2-40B4-BE49-F238E27FC236}">
                <a16:creationId xmlns:a16="http://schemas.microsoft.com/office/drawing/2014/main" id="{7CC7312F-DA23-3096-C22B-E511BD5A80D6}"/>
              </a:ext>
            </a:extLst>
          </p:cNvPr>
          <p:cNvSpPr txBox="1"/>
          <p:nvPr/>
        </p:nvSpPr>
        <p:spPr>
          <a:xfrm>
            <a:off x="7606931" y="5652214"/>
            <a:ext cx="4442194" cy="1200329"/>
          </a:xfrm>
          <a:prstGeom prst="rect">
            <a:avLst/>
          </a:prstGeom>
          <a:noFill/>
        </p:spPr>
        <p:txBody>
          <a:bodyPr wrap="square">
            <a:spAutoFit/>
          </a:bodyPr>
          <a:lstStyle/>
          <a:p>
            <a:r>
              <a:rPr lang="en-US" b="0" i="0" dirty="0">
                <a:solidFill>
                  <a:srgbClr val="242424"/>
                </a:solidFill>
                <a:effectLst/>
                <a:latin typeface="source-serif-pro"/>
              </a:rPr>
              <a:t>For example, if the sequence we care about is a sentence of 3 words, the network would be unrolled into a 3-layer neural network, one layer for each word.</a:t>
            </a:r>
            <a:endParaRPr lang="en-IN" dirty="0"/>
          </a:p>
        </p:txBody>
      </p:sp>
    </p:spTree>
    <p:extLst>
      <p:ext uri="{BB962C8B-B14F-4D97-AF65-F5344CB8AC3E}">
        <p14:creationId xmlns:p14="http://schemas.microsoft.com/office/powerpoint/2010/main" val="1663057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3F4D-0948-3DAA-29E0-75B5A10EC5E1}"/>
              </a:ext>
            </a:extLst>
          </p:cNvPr>
          <p:cNvSpPr>
            <a:spLocks noGrp="1"/>
          </p:cNvSpPr>
          <p:nvPr>
            <p:ph type="title"/>
          </p:nvPr>
        </p:nvSpPr>
        <p:spPr>
          <a:xfrm>
            <a:off x="838200" y="365126"/>
            <a:ext cx="10515600" cy="520700"/>
          </a:xfrm>
        </p:spPr>
        <p:txBody>
          <a:bodyPr>
            <a:normAutofit fontScale="90000"/>
          </a:bodyPr>
          <a:lstStyle/>
          <a:p>
            <a:r>
              <a:rPr lang="en-US" dirty="0"/>
              <a:t>RNN</a:t>
            </a:r>
            <a:endParaRPr lang="en-IN" dirty="0"/>
          </a:p>
        </p:txBody>
      </p:sp>
      <p:sp>
        <p:nvSpPr>
          <p:cNvPr id="3" name="Content Placeholder 2">
            <a:extLst>
              <a:ext uri="{FF2B5EF4-FFF2-40B4-BE49-F238E27FC236}">
                <a16:creationId xmlns:a16="http://schemas.microsoft.com/office/drawing/2014/main" id="{0A06C52F-974E-35B0-B5BB-34981ADCC870}"/>
              </a:ext>
            </a:extLst>
          </p:cNvPr>
          <p:cNvSpPr>
            <a:spLocks noGrp="1"/>
          </p:cNvSpPr>
          <p:nvPr>
            <p:ph idx="1"/>
          </p:nvPr>
        </p:nvSpPr>
        <p:spPr>
          <a:xfrm>
            <a:off x="838200" y="1190625"/>
            <a:ext cx="10515600" cy="4986338"/>
          </a:xfrm>
        </p:spPr>
        <p:txBody>
          <a:bodyPr/>
          <a:lstStyle/>
          <a:p>
            <a:r>
              <a:rPr lang="en-US" b="1" dirty="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x(t)​ is taken as the input to the network at time step t. For example, x1,could be a one-hot vector corresponding to a word of a sentence.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Hidden state</a:t>
            </a:r>
            <a:r>
              <a:rPr lang="en-US" dirty="0">
                <a:latin typeface="Times New Roman" panose="02020603050405020304" pitchFamily="18" charset="0"/>
                <a:cs typeface="Times New Roman" panose="02020603050405020304" pitchFamily="18" charset="0"/>
              </a:rPr>
              <a:t>: h(t)​ represents a hidden state at time t and acts as “memory” of the network. h(t)​ is calculated based on the current input and the previous time step’s hidden state: </a:t>
            </a:r>
          </a:p>
          <a:p>
            <a:pPr marL="0" indent="0">
              <a:buNone/>
            </a:pPr>
            <a:r>
              <a:rPr lang="en-US" b="1" dirty="0">
                <a:latin typeface="Times New Roman" panose="02020603050405020304" pitchFamily="18" charset="0"/>
                <a:cs typeface="Times New Roman" panose="02020603050405020304" pitchFamily="18" charset="0"/>
              </a:rPr>
              <a:t> 		</a:t>
            </a:r>
            <a:r>
              <a:rPr lang="en-US" b="1" dirty="0">
                <a:solidFill>
                  <a:schemeClr val="accent5">
                    <a:lumMod val="75000"/>
                  </a:schemeClr>
                </a:solidFill>
                <a:latin typeface="Times New Roman" panose="02020603050405020304" pitchFamily="18" charset="0"/>
                <a:cs typeface="Times New Roman" panose="02020603050405020304" pitchFamily="18" charset="0"/>
              </a:rPr>
              <a:t>h(t)​ = f(U x(t)​ + W h(t−1)​)</a:t>
            </a:r>
          </a:p>
          <a:p>
            <a:pPr marL="0" indent="0">
              <a:buNone/>
            </a:pPr>
            <a:r>
              <a:rPr lang="en-US" dirty="0">
                <a:latin typeface="Times New Roman" panose="02020603050405020304" pitchFamily="18" charset="0"/>
                <a:cs typeface="Times New Roman" panose="02020603050405020304" pitchFamily="18" charset="0"/>
              </a:rPr>
              <a:t>The function f is taken to be a non-linear transformation such as tanh,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5DA8CF7-03EF-FA5E-C04A-ACE2CCB1A7F7}"/>
              </a:ext>
            </a:extLst>
          </p:cNvPr>
          <p:cNvSpPr>
            <a:spLocks noGrp="1"/>
          </p:cNvSpPr>
          <p:nvPr>
            <p:ph type="ftr" sz="quarter" idx="11"/>
          </p:nvPr>
        </p:nvSpPr>
        <p:spPr/>
        <p:txBody>
          <a:bodyPr/>
          <a:lstStyle/>
          <a:p>
            <a:r>
              <a:rPr lang="it-IT"/>
              <a:t>Dr Anila M/2024-25/CSE</a:t>
            </a:r>
            <a:endParaRPr lang="en-IN"/>
          </a:p>
        </p:txBody>
      </p:sp>
    </p:spTree>
    <p:extLst>
      <p:ext uri="{BB962C8B-B14F-4D97-AF65-F5344CB8AC3E}">
        <p14:creationId xmlns:p14="http://schemas.microsoft.com/office/powerpoint/2010/main" val="360897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53CE-74A4-3802-CF37-E66471DF1807}"/>
              </a:ext>
            </a:extLst>
          </p:cNvPr>
          <p:cNvSpPr>
            <a:spLocks noGrp="1"/>
          </p:cNvSpPr>
          <p:nvPr>
            <p:ph type="title"/>
          </p:nvPr>
        </p:nvSpPr>
        <p:spPr>
          <a:xfrm>
            <a:off x="838200" y="365125"/>
            <a:ext cx="10515600" cy="701675"/>
          </a:xfrm>
        </p:spPr>
        <p:txBody>
          <a:bodyPr/>
          <a:lstStyle/>
          <a:p>
            <a:r>
              <a:rPr lang="en-US" dirty="0"/>
              <a:t>RNN</a:t>
            </a:r>
            <a:endParaRPr lang="en-IN" dirty="0"/>
          </a:p>
        </p:txBody>
      </p:sp>
      <p:sp>
        <p:nvSpPr>
          <p:cNvPr id="3" name="Content Placeholder 2">
            <a:extLst>
              <a:ext uri="{FF2B5EF4-FFF2-40B4-BE49-F238E27FC236}">
                <a16:creationId xmlns:a16="http://schemas.microsoft.com/office/drawing/2014/main" id="{5F552FC7-80F0-11FC-F060-F2C616D1D8D1}"/>
              </a:ext>
            </a:extLst>
          </p:cNvPr>
          <p:cNvSpPr>
            <a:spLocks noGrp="1"/>
          </p:cNvSpPr>
          <p:nvPr>
            <p:ph idx="1"/>
          </p:nvPr>
        </p:nvSpPr>
        <p:spPr>
          <a:xfrm>
            <a:off x="838200" y="1352550"/>
            <a:ext cx="10515600" cy="4824413"/>
          </a:xfrm>
        </p:spPr>
        <p:txBody>
          <a:bodyPr/>
          <a:lstStyle/>
          <a:p>
            <a:r>
              <a:rPr lang="en-US" b="1" dirty="0">
                <a:latin typeface="Times New Roman" panose="02020603050405020304" pitchFamily="18" charset="0"/>
                <a:cs typeface="Times New Roman" panose="02020603050405020304" pitchFamily="18" charset="0"/>
              </a:rPr>
              <a:t>Weights</a:t>
            </a:r>
            <a:r>
              <a:rPr lang="en-US" dirty="0">
                <a:latin typeface="Times New Roman" panose="02020603050405020304" pitchFamily="18" charset="0"/>
                <a:cs typeface="Times New Roman" panose="02020603050405020304" pitchFamily="18" charset="0"/>
              </a:rPr>
              <a:t>: The RNN has input to hidden connections parameterized by a weight matrix U, hidden-to-hidden recurrent connections parameterized by a weight matrix W, and hidden-to-output connections parameterized by a weight matrix V and all these </a:t>
            </a:r>
            <a:r>
              <a:rPr lang="en-US" dirty="0">
                <a:solidFill>
                  <a:schemeClr val="accent5">
                    <a:lumMod val="75000"/>
                  </a:schemeClr>
                </a:solidFill>
                <a:latin typeface="Times New Roman" panose="02020603050405020304" pitchFamily="18" charset="0"/>
                <a:cs typeface="Times New Roman" panose="02020603050405020304" pitchFamily="18" charset="0"/>
              </a:rPr>
              <a:t>weights (U,V,W) are shared across time. (weights same)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o(t)​ illustrates the output of the network. In the figure I just put an arrow after o(t) which is also often subjected to non-linearity, especially when the network contains further layers downstream.</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659C342-13DE-4431-B6B8-DF7C06A565CC}"/>
              </a:ext>
            </a:extLst>
          </p:cNvPr>
          <p:cNvSpPr>
            <a:spLocks noGrp="1"/>
          </p:cNvSpPr>
          <p:nvPr>
            <p:ph type="ftr" sz="quarter" idx="11"/>
          </p:nvPr>
        </p:nvSpPr>
        <p:spPr/>
        <p:txBody>
          <a:bodyPr/>
          <a:lstStyle/>
          <a:p>
            <a:r>
              <a:rPr lang="it-IT"/>
              <a:t>Dr Anila M/2024-25/CSE</a:t>
            </a:r>
            <a:endParaRPr lang="en-IN"/>
          </a:p>
        </p:txBody>
      </p:sp>
    </p:spTree>
    <p:extLst>
      <p:ext uri="{BB962C8B-B14F-4D97-AF65-F5344CB8AC3E}">
        <p14:creationId xmlns:p14="http://schemas.microsoft.com/office/powerpoint/2010/main" val="1800955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FBC0-44F0-FC6B-80CD-30616E409EB0}"/>
              </a:ext>
            </a:extLst>
          </p:cNvPr>
          <p:cNvSpPr>
            <a:spLocks noGrp="1"/>
          </p:cNvSpPr>
          <p:nvPr>
            <p:ph type="title"/>
          </p:nvPr>
        </p:nvSpPr>
        <p:spPr/>
        <p:txBody>
          <a:bodyPr/>
          <a:lstStyle/>
          <a:p>
            <a:r>
              <a:rPr lang="en-US" dirty="0"/>
              <a:t>RNN: Forward Pass</a:t>
            </a:r>
            <a:endParaRPr lang="en-IN" dirty="0"/>
          </a:p>
        </p:txBody>
      </p:sp>
      <p:pic>
        <p:nvPicPr>
          <p:cNvPr id="6" name="Content Placeholder 5">
            <a:extLst>
              <a:ext uri="{FF2B5EF4-FFF2-40B4-BE49-F238E27FC236}">
                <a16:creationId xmlns:a16="http://schemas.microsoft.com/office/drawing/2014/main" id="{DA41922E-4348-1C82-546F-48CCF522311D}"/>
              </a:ext>
            </a:extLst>
          </p:cNvPr>
          <p:cNvPicPr>
            <a:picLocks noGrp="1" noChangeAspect="1"/>
          </p:cNvPicPr>
          <p:nvPr>
            <p:ph sz="half" idx="1"/>
          </p:nvPr>
        </p:nvPicPr>
        <p:blipFill>
          <a:blip r:embed="rId2"/>
          <a:stretch>
            <a:fillRect/>
          </a:stretch>
        </p:blipFill>
        <p:spPr>
          <a:xfrm>
            <a:off x="433254" y="2247900"/>
            <a:ext cx="5586547" cy="2832935"/>
          </a:xfrm>
        </p:spPr>
      </p:pic>
      <p:sp>
        <p:nvSpPr>
          <p:cNvPr id="9" name="Content Placeholder 8">
            <a:extLst>
              <a:ext uri="{FF2B5EF4-FFF2-40B4-BE49-F238E27FC236}">
                <a16:creationId xmlns:a16="http://schemas.microsoft.com/office/drawing/2014/main" id="{EADA67B0-7823-4B2B-E7EA-9B05BFE08B72}"/>
              </a:ext>
            </a:extLst>
          </p:cNvPr>
          <p:cNvSpPr>
            <a:spLocks noGrp="1"/>
          </p:cNvSpPr>
          <p:nvPr>
            <p:ph sz="half" idx="2"/>
          </p:nvPr>
        </p:nvSpPr>
        <p:spPr>
          <a:xfrm>
            <a:off x="5438775" y="1825625"/>
            <a:ext cx="5915025" cy="435133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We assume that the output is discrete, as if the RNN is used to predict words or characters. </a:t>
            </a:r>
          </a:p>
          <a:p>
            <a:r>
              <a:rPr lang="en-US" dirty="0">
                <a:latin typeface="Times New Roman" panose="02020603050405020304" pitchFamily="18" charset="0"/>
                <a:cs typeface="Times New Roman" panose="02020603050405020304" pitchFamily="18" charset="0"/>
              </a:rPr>
              <a:t>A natural way to represent discrete variables is to regard the output o as giving the un-normalized log probabilities of each possible value of the discrete variable.</a:t>
            </a:r>
          </a:p>
          <a:p>
            <a:r>
              <a:rPr lang="en-US" dirty="0">
                <a:latin typeface="Times New Roman" panose="02020603050405020304" pitchFamily="18" charset="0"/>
                <a:cs typeface="Times New Roman" panose="02020603050405020304" pitchFamily="18" charset="0"/>
              </a:rPr>
              <a:t> We can then apply the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operation as a post-processing step to obtain a vector </a:t>
            </a:r>
            <a:r>
              <a:rPr lang="en-US" dirty="0" err="1">
                <a:latin typeface="Times New Roman" panose="02020603050405020304" pitchFamily="18" charset="0"/>
                <a:cs typeface="Times New Roman" panose="02020603050405020304" pitchFamily="18" charset="0"/>
              </a:rPr>
              <a:t>ŷof</a:t>
            </a:r>
            <a:r>
              <a:rPr lang="en-US" dirty="0">
                <a:latin typeface="Times New Roman" panose="02020603050405020304" pitchFamily="18" charset="0"/>
                <a:cs typeface="Times New Roman" panose="02020603050405020304" pitchFamily="18" charset="0"/>
              </a:rPr>
              <a:t> normalized probabilities over the output.</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1F9DB7B-993A-B92F-F0AD-6023FE06E843}"/>
              </a:ext>
            </a:extLst>
          </p:cNvPr>
          <p:cNvSpPr>
            <a:spLocks noGrp="1"/>
          </p:cNvSpPr>
          <p:nvPr>
            <p:ph type="ftr" sz="quarter" idx="11"/>
          </p:nvPr>
        </p:nvSpPr>
        <p:spPr/>
        <p:txBody>
          <a:bodyPr/>
          <a:lstStyle/>
          <a:p>
            <a:r>
              <a:rPr lang="it-IT"/>
              <a:t>Dr Anila M/2024-25/CSE</a:t>
            </a:r>
            <a:endParaRPr lang="en-IN"/>
          </a:p>
        </p:txBody>
      </p:sp>
    </p:spTree>
    <p:extLst>
      <p:ext uri="{BB962C8B-B14F-4D97-AF65-F5344CB8AC3E}">
        <p14:creationId xmlns:p14="http://schemas.microsoft.com/office/powerpoint/2010/main" val="567302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CA863-1752-3A81-389A-35031504871B}"/>
              </a:ext>
            </a:extLst>
          </p:cNvPr>
          <p:cNvSpPr>
            <a:spLocks noGrp="1"/>
          </p:cNvSpPr>
          <p:nvPr>
            <p:ph type="title"/>
          </p:nvPr>
        </p:nvSpPr>
        <p:spPr>
          <a:xfrm>
            <a:off x="838200" y="365126"/>
            <a:ext cx="10515600" cy="501650"/>
          </a:xfrm>
        </p:spPr>
        <p:txBody>
          <a:bodyPr>
            <a:normAutofit fontScale="90000"/>
          </a:bodyPr>
          <a:lstStyle/>
          <a:p>
            <a:r>
              <a:rPr lang="en-US" dirty="0"/>
              <a:t>Example: RNN </a:t>
            </a:r>
            <a:r>
              <a:rPr lang="en-US" dirty="0" err="1"/>
              <a:t>Fwd</a:t>
            </a:r>
            <a:r>
              <a:rPr lang="en-US" dirty="0"/>
              <a:t> pass</a:t>
            </a:r>
            <a:endParaRPr lang="en-IN" dirty="0"/>
          </a:p>
        </p:txBody>
      </p:sp>
      <p:sp>
        <p:nvSpPr>
          <p:cNvPr id="3" name="Content Placeholder 2">
            <a:extLst>
              <a:ext uri="{FF2B5EF4-FFF2-40B4-BE49-F238E27FC236}">
                <a16:creationId xmlns:a16="http://schemas.microsoft.com/office/drawing/2014/main" id="{BB7F0D20-5F38-FC22-D2D2-EB358D5B35A4}"/>
              </a:ext>
            </a:extLst>
          </p:cNvPr>
          <p:cNvSpPr>
            <a:spLocks noGrp="1"/>
          </p:cNvSpPr>
          <p:nvPr>
            <p:ph idx="1"/>
          </p:nvPr>
        </p:nvSpPr>
        <p:spPr>
          <a:xfrm>
            <a:off x="180976" y="1400175"/>
            <a:ext cx="5838826" cy="4776788"/>
          </a:xfrm>
        </p:spPr>
        <p:txBody>
          <a:bodyPr>
            <a:normAutofit fontScale="92500" lnSpcReduction="20000"/>
          </a:bodyPr>
          <a:lstStyle/>
          <a:p>
            <a:r>
              <a:rPr lang="en-US" dirty="0"/>
              <a:t>Assume , recurrent network that maps an input sequence to an output sequence of the same length. </a:t>
            </a:r>
          </a:p>
          <a:p>
            <a:r>
              <a:rPr lang="en-US" dirty="0"/>
              <a:t>The total loss for a given sequence of x values paired with a sequence of y values would then be just the sum of the losses over all the time steps. </a:t>
            </a:r>
          </a:p>
          <a:p>
            <a:r>
              <a:rPr lang="en-US" dirty="0"/>
              <a:t>We assume that the outputs o(t)are used as the argument to the </a:t>
            </a:r>
            <a:r>
              <a:rPr lang="en-US" dirty="0" err="1"/>
              <a:t>softmax</a:t>
            </a:r>
            <a:r>
              <a:rPr lang="en-US" dirty="0"/>
              <a:t> function to obtain the vector ŷ of probabilities over the output. </a:t>
            </a:r>
          </a:p>
          <a:p>
            <a:r>
              <a:rPr lang="en-US" dirty="0"/>
              <a:t>We also assume that the loss L is the negative log-likelihood of the true target y(t)given the input so far.</a:t>
            </a:r>
            <a:endParaRPr lang="en-IN" dirty="0"/>
          </a:p>
        </p:txBody>
      </p:sp>
      <p:sp>
        <p:nvSpPr>
          <p:cNvPr id="4" name="Footer Placeholder 3">
            <a:extLst>
              <a:ext uri="{FF2B5EF4-FFF2-40B4-BE49-F238E27FC236}">
                <a16:creationId xmlns:a16="http://schemas.microsoft.com/office/drawing/2014/main" id="{BD3520E2-A3D4-2997-EAA5-CAC0879D79A2}"/>
              </a:ext>
            </a:extLst>
          </p:cNvPr>
          <p:cNvSpPr>
            <a:spLocks noGrp="1"/>
          </p:cNvSpPr>
          <p:nvPr>
            <p:ph type="ftr" sz="quarter" idx="11"/>
          </p:nvPr>
        </p:nvSpPr>
        <p:spPr/>
        <p:txBody>
          <a:bodyPr/>
          <a:lstStyle/>
          <a:p>
            <a:r>
              <a:rPr lang="it-IT"/>
              <a:t>Dr Anila M/2024-25/CSE</a:t>
            </a:r>
            <a:endParaRPr lang="en-IN"/>
          </a:p>
        </p:txBody>
      </p:sp>
      <p:pic>
        <p:nvPicPr>
          <p:cNvPr id="5" name="Content Placeholder 5">
            <a:extLst>
              <a:ext uri="{FF2B5EF4-FFF2-40B4-BE49-F238E27FC236}">
                <a16:creationId xmlns:a16="http://schemas.microsoft.com/office/drawing/2014/main" id="{919091FD-7131-6DC2-FEA5-0F0B5F9E4AEB}"/>
              </a:ext>
            </a:extLst>
          </p:cNvPr>
          <p:cNvPicPr>
            <a:picLocks noChangeAspect="1"/>
          </p:cNvPicPr>
          <p:nvPr/>
        </p:nvPicPr>
        <p:blipFill>
          <a:blip r:embed="rId2"/>
          <a:stretch>
            <a:fillRect/>
          </a:stretch>
        </p:blipFill>
        <p:spPr>
          <a:xfrm>
            <a:off x="6700704" y="1690688"/>
            <a:ext cx="5586547" cy="2832935"/>
          </a:xfrm>
          <a:prstGeom prst="rect">
            <a:avLst/>
          </a:prstGeom>
        </p:spPr>
      </p:pic>
    </p:spTree>
    <p:extLst>
      <p:ext uri="{BB962C8B-B14F-4D97-AF65-F5344CB8AC3E}">
        <p14:creationId xmlns:p14="http://schemas.microsoft.com/office/powerpoint/2010/main" val="168435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9C01-A164-5EE8-D3E4-5B234C5488E6}"/>
              </a:ext>
            </a:extLst>
          </p:cNvPr>
          <p:cNvSpPr>
            <a:spLocks noGrp="1"/>
          </p:cNvSpPr>
          <p:nvPr>
            <p:ph type="title"/>
          </p:nvPr>
        </p:nvSpPr>
        <p:spPr>
          <a:xfrm>
            <a:off x="238125" y="136525"/>
            <a:ext cx="10515600" cy="1325563"/>
          </a:xfrm>
        </p:spPr>
        <p:txBody>
          <a:bodyPr/>
          <a:lstStyle/>
          <a:p>
            <a:r>
              <a:rPr lang="en-US" dirty="0"/>
              <a:t>RNN</a:t>
            </a:r>
            <a:endParaRPr lang="en-IN" dirty="0"/>
          </a:p>
        </p:txBody>
      </p:sp>
      <p:pic>
        <p:nvPicPr>
          <p:cNvPr id="6" name="Content Placeholder 5">
            <a:extLst>
              <a:ext uri="{FF2B5EF4-FFF2-40B4-BE49-F238E27FC236}">
                <a16:creationId xmlns:a16="http://schemas.microsoft.com/office/drawing/2014/main" id="{54FF58EB-8B48-E8BE-D8B1-8D2F2C280BB2}"/>
              </a:ext>
            </a:extLst>
          </p:cNvPr>
          <p:cNvPicPr>
            <a:picLocks noGrp="1" noChangeAspect="1"/>
          </p:cNvPicPr>
          <p:nvPr>
            <p:ph idx="1"/>
          </p:nvPr>
        </p:nvPicPr>
        <p:blipFill>
          <a:blip r:embed="rId2"/>
          <a:stretch>
            <a:fillRect/>
          </a:stretch>
        </p:blipFill>
        <p:spPr>
          <a:xfrm>
            <a:off x="0" y="1966912"/>
            <a:ext cx="6423161" cy="2704081"/>
          </a:xfrm>
        </p:spPr>
      </p:pic>
      <p:sp>
        <p:nvSpPr>
          <p:cNvPr id="4" name="Footer Placeholder 3">
            <a:extLst>
              <a:ext uri="{FF2B5EF4-FFF2-40B4-BE49-F238E27FC236}">
                <a16:creationId xmlns:a16="http://schemas.microsoft.com/office/drawing/2014/main" id="{2CC5EF4C-30AF-F6E8-CC98-846CB66E378F}"/>
              </a:ext>
            </a:extLst>
          </p:cNvPr>
          <p:cNvSpPr>
            <a:spLocks noGrp="1"/>
          </p:cNvSpPr>
          <p:nvPr>
            <p:ph type="ftr" sz="quarter" idx="11"/>
          </p:nvPr>
        </p:nvSpPr>
        <p:spPr/>
        <p:txBody>
          <a:bodyPr/>
          <a:lstStyle/>
          <a:p>
            <a:r>
              <a:rPr lang="it-IT"/>
              <a:t>Dr Anila M/2024-25/CSE</a:t>
            </a:r>
            <a:endParaRPr lang="en-IN"/>
          </a:p>
        </p:txBody>
      </p:sp>
      <p:pic>
        <p:nvPicPr>
          <p:cNvPr id="8" name="Picture 7">
            <a:extLst>
              <a:ext uri="{FF2B5EF4-FFF2-40B4-BE49-F238E27FC236}">
                <a16:creationId xmlns:a16="http://schemas.microsoft.com/office/drawing/2014/main" id="{0CCD3663-9A15-35EA-F359-F3DC337E23F4}"/>
              </a:ext>
            </a:extLst>
          </p:cNvPr>
          <p:cNvPicPr>
            <a:picLocks noChangeAspect="1"/>
          </p:cNvPicPr>
          <p:nvPr/>
        </p:nvPicPr>
        <p:blipFill>
          <a:blip r:embed="rId3"/>
          <a:stretch>
            <a:fillRect/>
          </a:stretch>
        </p:blipFill>
        <p:spPr>
          <a:xfrm>
            <a:off x="5340469" y="136525"/>
            <a:ext cx="6822956" cy="2784527"/>
          </a:xfrm>
          <a:prstGeom prst="rect">
            <a:avLst/>
          </a:prstGeom>
        </p:spPr>
      </p:pic>
      <p:pic>
        <p:nvPicPr>
          <p:cNvPr id="10" name="Picture 9">
            <a:extLst>
              <a:ext uri="{FF2B5EF4-FFF2-40B4-BE49-F238E27FC236}">
                <a16:creationId xmlns:a16="http://schemas.microsoft.com/office/drawing/2014/main" id="{E257880B-1D63-D3E2-6F27-93808D82D815}"/>
              </a:ext>
            </a:extLst>
          </p:cNvPr>
          <p:cNvPicPr>
            <a:picLocks noChangeAspect="1"/>
          </p:cNvPicPr>
          <p:nvPr/>
        </p:nvPicPr>
        <p:blipFill>
          <a:blip r:embed="rId4"/>
          <a:stretch>
            <a:fillRect/>
          </a:stretch>
        </p:blipFill>
        <p:spPr>
          <a:xfrm>
            <a:off x="5256158" y="3038860"/>
            <a:ext cx="6907267" cy="2892414"/>
          </a:xfrm>
          <a:prstGeom prst="rect">
            <a:avLst/>
          </a:prstGeom>
        </p:spPr>
      </p:pic>
      <p:sp>
        <p:nvSpPr>
          <p:cNvPr id="12" name="TextBox 11">
            <a:extLst>
              <a:ext uri="{FF2B5EF4-FFF2-40B4-BE49-F238E27FC236}">
                <a16:creationId xmlns:a16="http://schemas.microsoft.com/office/drawing/2014/main" id="{FD932B4A-92E1-A2D8-F728-83B2B764E925}"/>
              </a:ext>
            </a:extLst>
          </p:cNvPr>
          <p:cNvSpPr txBox="1"/>
          <p:nvPr/>
        </p:nvSpPr>
        <p:spPr>
          <a:xfrm>
            <a:off x="0" y="5096069"/>
            <a:ext cx="5172075" cy="1477328"/>
          </a:xfrm>
          <a:prstGeom prst="rect">
            <a:avLst/>
          </a:prstGeom>
          <a:noFill/>
        </p:spPr>
        <p:txBody>
          <a:bodyPr wrap="square">
            <a:spAutoFit/>
          </a:bodyPr>
          <a:lstStyle/>
          <a:p>
            <a:r>
              <a:rPr lang="en-US" dirty="0"/>
              <a:t>These parameters are updated using Backpropagation. However, since RNN works on sequential data here we use an updated backpropagation which is known as </a:t>
            </a:r>
            <a:r>
              <a:rPr lang="en-US" b="1" dirty="0"/>
              <a:t>Backpropagation through time.</a:t>
            </a:r>
            <a:endParaRPr lang="en-IN" b="1" dirty="0"/>
          </a:p>
        </p:txBody>
      </p:sp>
    </p:spTree>
    <p:extLst>
      <p:ext uri="{BB962C8B-B14F-4D97-AF65-F5344CB8AC3E}">
        <p14:creationId xmlns:p14="http://schemas.microsoft.com/office/powerpoint/2010/main" val="3959813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D05A-5662-E559-48A2-807BF020D9DA}"/>
              </a:ext>
            </a:extLst>
          </p:cNvPr>
          <p:cNvSpPr>
            <a:spLocks noGrp="1"/>
          </p:cNvSpPr>
          <p:nvPr>
            <p:ph type="title"/>
          </p:nvPr>
        </p:nvSpPr>
        <p:spPr>
          <a:xfrm>
            <a:off x="838200" y="365125"/>
            <a:ext cx="10515600" cy="668337"/>
          </a:xfrm>
        </p:spPr>
        <p:txBody>
          <a:bodyPr>
            <a:normAutofit fontScale="90000"/>
          </a:bodyPr>
          <a:lstStyle/>
          <a:p>
            <a:r>
              <a:rPr lang="en-US" dirty="0"/>
              <a:t>RNN: </a:t>
            </a:r>
            <a:r>
              <a:rPr lang="en-IN" dirty="0"/>
              <a:t>Backpropagation Through Time (BPTT)</a:t>
            </a:r>
          </a:p>
        </p:txBody>
      </p:sp>
      <p:sp>
        <p:nvSpPr>
          <p:cNvPr id="3" name="Content Placeholder 2">
            <a:extLst>
              <a:ext uri="{FF2B5EF4-FFF2-40B4-BE49-F238E27FC236}">
                <a16:creationId xmlns:a16="http://schemas.microsoft.com/office/drawing/2014/main" id="{5E9E65BA-5C73-8B33-DAAA-62B7958A3F48}"/>
              </a:ext>
            </a:extLst>
          </p:cNvPr>
          <p:cNvSpPr>
            <a:spLocks noGrp="1"/>
          </p:cNvSpPr>
          <p:nvPr>
            <p:ph idx="1"/>
          </p:nvPr>
        </p:nvSpPr>
        <p:spPr>
          <a:xfrm>
            <a:off x="161925" y="1473200"/>
            <a:ext cx="4838700" cy="4351338"/>
          </a:xfrm>
        </p:spPr>
        <p:txBody>
          <a:bodyPr>
            <a:normAutofit/>
          </a:bodyPr>
          <a:lstStyle/>
          <a:p>
            <a:pPr marL="0" indent="0">
              <a:buNone/>
            </a:pPr>
            <a:r>
              <a:rPr lang="en-US" dirty="0"/>
              <a:t>In RNN the neural network is in an ordered fashion and since in the ordered network each variable is computed one at a time in a specified order like first h1 then h2 then h3 so on. </a:t>
            </a:r>
          </a:p>
          <a:p>
            <a:pPr marL="0" indent="0">
              <a:buNone/>
            </a:pPr>
            <a:r>
              <a:rPr lang="en-US" dirty="0"/>
              <a:t>Hence we will apply backpropagation throughout all these hidden time states sequentially</a:t>
            </a:r>
            <a:endParaRPr lang="en-IN" dirty="0"/>
          </a:p>
        </p:txBody>
      </p:sp>
      <p:sp>
        <p:nvSpPr>
          <p:cNvPr id="4" name="Footer Placeholder 3">
            <a:extLst>
              <a:ext uri="{FF2B5EF4-FFF2-40B4-BE49-F238E27FC236}">
                <a16:creationId xmlns:a16="http://schemas.microsoft.com/office/drawing/2014/main" id="{B659D5A7-D741-7736-0582-84FB61C1FFD4}"/>
              </a:ext>
            </a:extLst>
          </p:cNvPr>
          <p:cNvSpPr>
            <a:spLocks noGrp="1"/>
          </p:cNvSpPr>
          <p:nvPr>
            <p:ph type="ftr" sz="quarter" idx="11"/>
          </p:nvPr>
        </p:nvSpPr>
        <p:spPr/>
        <p:txBody>
          <a:bodyPr/>
          <a:lstStyle/>
          <a:p>
            <a:r>
              <a:rPr lang="it-IT"/>
              <a:t>Dr Anila M/2024-25/CSE</a:t>
            </a:r>
            <a:endParaRPr lang="en-IN"/>
          </a:p>
        </p:txBody>
      </p:sp>
      <p:pic>
        <p:nvPicPr>
          <p:cNvPr id="6" name="Picture 5">
            <a:extLst>
              <a:ext uri="{FF2B5EF4-FFF2-40B4-BE49-F238E27FC236}">
                <a16:creationId xmlns:a16="http://schemas.microsoft.com/office/drawing/2014/main" id="{76B5DA6B-63B9-E151-5C3B-74D9D76F51CE}"/>
              </a:ext>
            </a:extLst>
          </p:cNvPr>
          <p:cNvPicPr>
            <a:picLocks noChangeAspect="1"/>
          </p:cNvPicPr>
          <p:nvPr/>
        </p:nvPicPr>
        <p:blipFill>
          <a:blip r:embed="rId2"/>
          <a:stretch>
            <a:fillRect/>
          </a:stretch>
        </p:blipFill>
        <p:spPr>
          <a:xfrm>
            <a:off x="6096000" y="970558"/>
            <a:ext cx="5323221" cy="4802187"/>
          </a:xfrm>
          <a:prstGeom prst="rect">
            <a:avLst/>
          </a:prstGeom>
        </p:spPr>
      </p:pic>
      <p:sp>
        <p:nvSpPr>
          <p:cNvPr id="8" name="TextBox 7">
            <a:extLst>
              <a:ext uri="{FF2B5EF4-FFF2-40B4-BE49-F238E27FC236}">
                <a16:creationId xmlns:a16="http://schemas.microsoft.com/office/drawing/2014/main" id="{FEEC99D1-444A-4319-C55F-F1E7A82E4EA8}"/>
              </a:ext>
            </a:extLst>
          </p:cNvPr>
          <p:cNvSpPr txBox="1"/>
          <p:nvPr/>
        </p:nvSpPr>
        <p:spPr>
          <a:xfrm>
            <a:off x="2762250" y="5244742"/>
            <a:ext cx="3952875" cy="1477328"/>
          </a:xfrm>
          <a:prstGeom prst="rect">
            <a:avLst/>
          </a:prstGeom>
          <a:noFill/>
        </p:spPr>
        <p:txBody>
          <a:bodyPr wrap="square">
            <a:spAutoFit/>
          </a:bodyPr>
          <a:lstStyle/>
          <a:p>
            <a:r>
              <a:rPr lang="en-US" dirty="0"/>
              <a:t>L( θ )(loss function) depends on h3 </a:t>
            </a:r>
            <a:r>
              <a:rPr lang="en-US" dirty="0" err="1"/>
              <a:t>h3</a:t>
            </a:r>
            <a:r>
              <a:rPr lang="en-US" dirty="0"/>
              <a:t> in turn depends on h2 and W h2 in turn depends on h1 and W h1 in turn depends on h0 and W where h0 is a constant starting state</a:t>
            </a:r>
            <a:endParaRPr lang="en-IN" dirty="0"/>
          </a:p>
        </p:txBody>
      </p:sp>
    </p:spTree>
    <p:extLst>
      <p:ext uri="{BB962C8B-B14F-4D97-AF65-F5344CB8AC3E}">
        <p14:creationId xmlns:p14="http://schemas.microsoft.com/office/powerpoint/2010/main" val="4188385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6F63-0D9B-5355-FBDD-7B192B4EB337}"/>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0B13EC30-1824-3603-FA1F-29453D8BF41A}"/>
              </a:ext>
            </a:extLst>
          </p:cNvPr>
          <p:cNvSpPr>
            <a:spLocks noGrp="1"/>
          </p:cNvSpPr>
          <p:nvPr>
            <p:ph idx="1"/>
          </p:nvPr>
        </p:nvSpPr>
        <p:spPr/>
        <p:txBody>
          <a:bodyPr/>
          <a:lstStyle/>
          <a:p>
            <a:r>
              <a:rPr lang="en-US" dirty="0"/>
              <a:t> Recurrent Neural Networks take the previous output or hidden states as inputs. </a:t>
            </a:r>
          </a:p>
          <a:p>
            <a:endParaRPr lang="en-US" dirty="0"/>
          </a:p>
          <a:p>
            <a:r>
              <a:rPr lang="en-US" dirty="0"/>
              <a:t>The composite input at time t has some historical information about the happenings at time T &lt; t </a:t>
            </a:r>
          </a:p>
          <a:p>
            <a:endParaRPr lang="en-US" dirty="0"/>
          </a:p>
          <a:p>
            <a:r>
              <a:rPr lang="en-US" dirty="0"/>
              <a:t>RNNs are useful as their intermediate values (state) can store information about past inputs for a time that is not f </a:t>
            </a:r>
            <a:r>
              <a:rPr lang="en-US" dirty="0" err="1"/>
              <a:t>ixed</a:t>
            </a:r>
            <a:r>
              <a:rPr lang="en-US" dirty="0"/>
              <a:t> a priori </a:t>
            </a:r>
            <a:endParaRPr lang="en-IN" dirty="0"/>
          </a:p>
        </p:txBody>
      </p:sp>
      <p:sp>
        <p:nvSpPr>
          <p:cNvPr id="4" name="Footer Placeholder 3">
            <a:extLst>
              <a:ext uri="{FF2B5EF4-FFF2-40B4-BE49-F238E27FC236}">
                <a16:creationId xmlns:a16="http://schemas.microsoft.com/office/drawing/2014/main" id="{AFA1EA47-9072-F6B6-B99A-1E0762F86A91}"/>
              </a:ext>
            </a:extLst>
          </p:cNvPr>
          <p:cNvSpPr>
            <a:spLocks noGrp="1"/>
          </p:cNvSpPr>
          <p:nvPr>
            <p:ph type="ftr" sz="quarter" idx="11"/>
          </p:nvPr>
        </p:nvSpPr>
        <p:spPr/>
        <p:txBody>
          <a:bodyPr/>
          <a:lstStyle/>
          <a:p>
            <a:r>
              <a:rPr lang="it-IT"/>
              <a:t>Dr Anila M/2024-25/CSE</a:t>
            </a:r>
            <a:endParaRPr lang="en-IN"/>
          </a:p>
        </p:txBody>
      </p:sp>
    </p:spTree>
    <p:extLst>
      <p:ext uri="{BB962C8B-B14F-4D97-AF65-F5344CB8AC3E}">
        <p14:creationId xmlns:p14="http://schemas.microsoft.com/office/powerpoint/2010/main" val="33874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6CC6-D436-1B81-985E-93393676665F}"/>
              </a:ext>
            </a:extLst>
          </p:cNvPr>
          <p:cNvSpPr>
            <a:spLocks noGrp="1"/>
          </p:cNvSpPr>
          <p:nvPr>
            <p:ph type="title"/>
          </p:nvPr>
        </p:nvSpPr>
        <p:spPr/>
        <p:txBody>
          <a:bodyPr/>
          <a:lstStyle/>
          <a:p>
            <a:r>
              <a:rPr lang="en-US" dirty="0"/>
              <a:t>The Inception of RNN</a:t>
            </a:r>
            <a:endParaRPr lang="en-IN" dirty="0"/>
          </a:p>
        </p:txBody>
      </p:sp>
      <p:sp>
        <p:nvSpPr>
          <p:cNvPr id="3" name="Content Placeholder 2">
            <a:extLst>
              <a:ext uri="{FF2B5EF4-FFF2-40B4-BE49-F238E27FC236}">
                <a16:creationId xmlns:a16="http://schemas.microsoft.com/office/drawing/2014/main" id="{C6753DC8-974A-17E7-5972-D1E89A2EFFE8}"/>
              </a:ext>
            </a:extLst>
          </p:cNvPr>
          <p:cNvSpPr>
            <a:spLocks noGrp="1"/>
          </p:cNvSpPr>
          <p:nvPr>
            <p:ph idx="1"/>
          </p:nvPr>
        </p:nvSpPr>
        <p:spPr/>
        <p:txBody>
          <a:bodyPr/>
          <a:lstStyle/>
          <a:p>
            <a:r>
              <a:rPr lang="en-US" b="0" i="0" dirty="0">
                <a:solidFill>
                  <a:srgbClr val="273239"/>
                </a:solidFill>
                <a:effectLst/>
                <a:latin typeface="Times New Roman" panose="02020603050405020304" pitchFamily="18" charset="0"/>
                <a:cs typeface="Times New Roman" panose="02020603050405020304" pitchFamily="18" charset="0"/>
              </a:rPr>
              <a:t>ANN that do not have looping nodes and are called feed forward neural networks. </a:t>
            </a:r>
          </a:p>
          <a:p>
            <a:r>
              <a:rPr lang="en-US" b="0" i="0" dirty="0">
                <a:solidFill>
                  <a:srgbClr val="273239"/>
                </a:solidFill>
                <a:effectLst/>
                <a:latin typeface="Times New Roman" panose="02020603050405020304" pitchFamily="18" charset="0"/>
                <a:cs typeface="Times New Roman" panose="02020603050405020304" pitchFamily="18" charset="0"/>
              </a:rPr>
              <a:t>all information is only passed forward, also referred as a </a:t>
            </a:r>
            <a:r>
              <a:rPr lang="en-US" dirty="0">
                <a:latin typeface="Times New Roman" panose="02020603050405020304" pitchFamily="18" charset="0"/>
                <a:cs typeface="Times New Roman" panose="02020603050405020304" pitchFamily="18" charset="0"/>
              </a:rPr>
              <a:t>multi-layer neural network</a:t>
            </a:r>
            <a:r>
              <a:rPr lang="en-US" dirty="0">
                <a:solidFill>
                  <a:srgbClr val="273239"/>
                </a:solidFill>
                <a:latin typeface="Times New Roman" panose="02020603050405020304" pitchFamily="18" charset="0"/>
                <a:cs typeface="Times New Roman" panose="02020603050405020304" pitchFamily="18" charset="0"/>
              </a:rPr>
              <a:t>.</a:t>
            </a:r>
          </a:p>
          <a:p>
            <a:r>
              <a:rPr lang="en-US" b="0" i="0" dirty="0">
                <a:solidFill>
                  <a:srgbClr val="273239"/>
                </a:solidFill>
                <a:effectLst/>
                <a:latin typeface="Times New Roman" panose="02020603050405020304" pitchFamily="18" charset="0"/>
                <a:cs typeface="Times New Roman" panose="02020603050405020304" pitchFamily="18" charset="0"/>
              </a:rPr>
              <a:t>appropriate for image classification tasks, for example, where input and output are independent</a:t>
            </a:r>
          </a:p>
          <a:p>
            <a:r>
              <a:rPr lang="en-US" b="1" i="0" dirty="0">
                <a:solidFill>
                  <a:srgbClr val="273239"/>
                </a:solidFill>
                <a:effectLst/>
                <a:latin typeface="Times New Roman" panose="02020603050405020304" pitchFamily="18" charset="0"/>
                <a:cs typeface="Times New Roman" panose="02020603050405020304" pitchFamily="18" charset="0"/>
              </a:rPr>
              <a:t>inability to retain previous inputs automatically renders them less useful for “sequential data analysis”</a:t>
            </a:r>
          </a:p>
          <a:p>
            <a:r>
              <a:rPr lang="en-US" b="1" dirty="0">
                <a:solidFill>
                  <a:srgbClr val="273239"/>
                </a:solidFill>
                <a:latin typeface="Times New Roman" panose="02020603050405020304" pitchFamily="18" charset="0"/>
                <a:cs typeface="Times New Roman" panose="02020603050405020304" pitchFamily="18" charset="0"/>
              </a:rPr>
              <a:t>RNN Suitable for Datasets: </a:t>
            </a:r>
            <a:r>
              <a:rPr lang="en-US" b="0" i="0" dirty="0">
                <a:solidFill>
                  <a:srgbClr val="273239"/>
                </a:solidFill>
                <a:effectLst/>
                <a:latin typeface="Times New Roman" panose="02020603050405020304" pitchFamily="18" charset="0"/>
                <a:cs typeface="Times New Roman" panose="02020603050405020304" pitchFamily="18" charset="0"/>
              </a:rPr>
              <a:t>Time-Series data and text data.</a:t>
            </a:r>
            <a:endParaRPr lang="en-US" b="1" i="0" dirty="0">
              <a:solidFill>
                <a:srgbClr val="273239"/>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03DA23D-3DFB-5056-1F67-E2C8F7A37691}"/>
              </a:ext>
            </a:extLst>
          </p:cNvPr>
          <p:cNvSpPr>
            <a:spLocks noGrp="1"/>
          </p:cNvSpPr>
          <p:nvPr>
            <p:ph type="ftr" sz="quarter" idx="11"/>
          </p:nvPr>
        </p:nvSpPr>
        <p:spPr/>
        <p:txBody>
          <a:bodyPr/>
          <a:lstStyle/>
          <a:p>
            <a:r>
              <a:rPr lang="it-IT"/>
              <a:t>Dr Anila M/2024-25/CSE</a:t>
            </a:r>
            <a:endParaRPr lang="en-IN"/>
          </a:p>
        </p:txBody>
      </p:sp>
    </p:spTree>
    <p:extLst>
      <p:ext uri="{BB962C8B-B14F-4D97-AF65-F5344CB8AC3E}">
        <p14:creationId xmlns:p14="http://schemas.microsoft.com/office/powerpoint/2010/main" val="3966041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D909-65BA-E3C6-CFC6-57043C908E84}"/>
              </a:ext>
            </a:extLst>
          </p:cNvPr>
          <p:cNvSpPr>
            <a:spLocks noGrp="1"/>
          </p:cNvSpPr>
          <p:nvPr>
            <p:ph type="title"/>
          </p:nvPr>
        </p:nvSpPr>
        <p:spPr>
          <a:xfrm>
            <a:off x="838200" y="365125"/>
            <a:ext cx="10515600" cy="671823"/>
          </a:xfrm>
        </p:spPr>
        <p:txBody>
          <a:bodyPr>
            <a:normAutofit fontScale="90000"/>
          </a:bodyPr>
          <a:lstStyle/>
          <a:p>
            <a:r>
              <a:rPr lang="en-US" dirty="0"/>
              <a:t>RNN: we know</a:t>
            </a:r>
            <a:endParaRPr lang="en-IN" dirty="0"/>
          </a:p>
        </p:txBody>
      </p:sp>
      <p:sp>
        <p:nvSpPr>
          <p:cNvPr id="3" name="Content Placeholder 2">
            <a:extLst>
              <a:ext uri="{FF2B5EF4-FFF2-40B4-BE49-F238E27FC236}">
                <a16:creationId xmlns:a16="http://schemas.microsoft.com/office/drawing/2014/main" id="{717D3DB4-FBD6-ABAF-89A2-8A00723FAAEB}"/>
              </a:ext>
            </a:extLst>
          </p:cNvPr>
          <p:cNvSpPr>
            <a:spLocks noGrp="1"/>
          </p:cNvSpPr>
          <p:nvPr>
            <p:ph idx="1"/>
          </p:nvPr>
        </p:nvSpPr>
        <p:spPr>
          <a:xfrm>
            <a:off x="339365" y="1150070"/>
            <a:ext cx="5756635" cy="5495827"/>
          </a:xfrm>
        </p:spPr>
        <p:txBody>
          <a:bodyPr>
            <a:normAutofit fontScale="92500" lnSpcReduction="10000"/>
          </a:bodyPr>
          <a:lstStyle/>
          <a:p>
            <a:r>
              <a:rPr lang="en-US" sz="2400" dirty="0"/>
              <a:t>RNN uses the previous information in the sequence to produce the current output. </a:t>
            </a:r>
          </a:p>
          <a:p>
            <a:pPr marL="0" indent="0">
              <a:buNone/>
            </a:pPr>
            <a:r>
              <a:rPr lang="en-US" sz="2400" u="sng" dirty="0"/>
              <a:t>example sentence</a:t>
            </a:r>
            <a:r>
              <a:rPr lang="en-US" sz="2400" dirty="0"/>
              <a:t>: “Today is a good day.”</a:t>
            </a:r>
          </a:p>
          <a:p>
            <a:endParaRPr lang="en-US" sz="2400" dirty="0"/>
          </a:p>
          <a:p>
            <a:r>
              <a:rPr lang="en-US" sz="2400" dirty="0"/>
              <a:t>At the time(T0 ), the first step is to feed the word “Today” into the network. the RNN produces an output.</a:t>
            </a:r>
          </a:p>
          <a:p>
            <a:endParaRPr lang="en-US" sz="2400" dirty="0"/>
          </a:p>
          <a:p>
            <a:r>
              <a:rPr lang="en-US" sz="2400" dirty="0"/>
              <a:t>At the time(T1 ), then at the next step we feed the word “is” and the activation value from the previous step. </a:t>
            </a:r>
          </a:p>
          <a:p>
            <a:r>
              <a:rPr lang="en-US" sz="2400" dirty="0"/>
              <a:t>Now the RNN has information of both words “Today” and “is”.</a:t>
            </a:r>
          </a:p>
          <a:p>
            <a:r>
              <a:rPr lang="en-US" sz="2400" b="0" i="0" dirty="0">
                <a:solidFill>
                  <a:srgbClr val="242424"/>
                </a:solidFill>
                <a:effectLst/>
                <a:latin typeface="source-serif-pro"/>
              </a:rPr>
              <a:t>And this process goes until all words in the sentence are given input</a:t>
            </a:r>
            <a:endParaRPr lang="en-IN" sz="2400" dirty="0"/>
          </a:p>
        </p:txBody>
      </p:sp>
      <p:sp>
        <p:nvSpPr>
          <p:cNvPr id="4" name="Footer Placeholder 3">
            <a:extLst>
              <a:ext uri="{FF2B5EF4-FFF2-40B4-BE49-F238E27FC236}">
                <a16:creationId xmlns:a16="http://schemas.microsoft.com/office/drawing/2014/main" id="{190F0597-686E-44ED-12FB-58F77F622944}"/>
              </a:ext>
            </a:extLst>
          </p:cNvPr>
          <p:cNvSpPr>
            <a:spLocks noGrp="1"/>
          </p:cNvSpPr>
          <p:nvPr>
            <p:ph type="ftr" sz="quarter" idx="11"/>
          </p:nvPr>
        </p:nvSpPr>
        <p:spPr/>
        <p:txBody>
          <a:bodyPr/>
          <a:lstStyle/>
          <a:p>
            <a:r>
              <a:rPr lang="it-IT"/>
              <a:t>Dr Anila M/2024-25/CSE</a:t>
            </a:r>
            <a:endParaRPr lang="en-IN"/>
          </a:p>
        </p:txBody>
      </p:sp>
      <p:sp>
        <p:nvSpPr>
          <p:cNvPr id="6" name="AutoShape 3">
            <a:extLst>
              <a:ext uri="{FF2B5EF4-FFF2-40B4-BE49-F238E27FC236}">
                <a16:creationId xmlns:a16="http://schemas.microsoft.com/office/drawing/2014/main" id="{48AAC974-1041-5F43-F59B-E1E9CB07D26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3AC273DA-1204-C526-8919-514C14CAB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76768"/>
            <a:ext cx="6060912" cy="3409263"/>
          </a:xfrm>
          <a:prstGeom prst="rect">
            <a:avLst/>
          </a:prstGeom>
        </p:spPr>
      </p:pic>
      <p:sp>
        <p:nvSpPr>
          <p:cNvPr id="10" name="TextBox 9">
            <a:extLst>
              <a:ext uri="{FF2B5EF4-FFF2-40B4-BE49-F238E27FC236}">
                <a16:creationId xmlns:a16="http://schemas.microsoft.com/office/drawing/2014/main" id="{86F7BFB1-C3F2-D177-F38E-8425C767BF98}"/>
              </a:ext>
            </a:extLst>
          </p:cNvPr>
          <p:cNvSpPr txBox="1"/>
          <p:nvPr/>
        </p:nvSpPr>
        <p:spPr>
          <a:xfrm>
            <a:off x="5856403" y="5498025"/>
            <a:ext cx="6094428" cy="646331"/>
          </a:xfrm>
          <a:prstGeom prst="rect">
            <a:avLst/>
          </a:prstGeom>
          <a:noFill/>
        </p:spPr>
        <p:txBody>
          <a:bodyPr wrap="square">
            <a:spAutoFit/>
          </a:bodyPr>
          <a:lstStyle/>
          <a:p>
            <a:r>
              <a:rPr lang="en-US" b="1" i="0" dirty="0">
                <a:solidFill>
                  <a:srgbClr val="242424"/>
                </a:solidFill>
                <a:effectLst/>
                <a:latin typeface="source-serif-pro"/>
              </a:rPr>
              <a:t>Note: </a:t>
            </a:r>
            <a:r>
              <a:rPr lang="en-US" i="0" dirty="0">
                <a:effectLst/>
              </a:rPr>
              <a:t>In RNN </a:t>
            </a:r>
            <a:r>
              <a:rPr lang="en-US" dirty="0"/>
              <a:t>weights and bias for all the nodes in the layer are same.</a:t>
            </a:r>
            <a:endParaRPr lang="en-IN" dirty="0"/>
          </a:p>
        </p:txBody>
      </p:sp>
    </p:spTree>
    <p:extLst>
      <p:ext uri="{BB962C8B-B14F-4D97-AF65-F5344CB8AC3E}">
        <p14:creationId xmlns:p14="http://schemas.microsoft.com/office/powerpoint/2010/main" val="2614768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31FB-4ECB-4DDB-3BAA-FCC36617D51F}"/>
              </a:ext>
            </a:extLst>
          </p:cNvPr>
          <p:cNvSpPr>
            <a:spLocks noGrp="1"/>
          </p:cNvSpPr>
          <p:nvPr>
            <p:ph type="title"/>
          </p:nvPr>
        </p:nvSpPr>
        <p:spPr/>
        <p:txBody>
          <a:bodyPr/>
          <a:lstStyle/>
          <a:p>
            <a:r>
              <a:rPr lang="en-US" dirty="0"/>
              <a:t>RNN: </a:t>
            </a:r>
            <a:endParaRPr lang="en-IN" dirty="0"/>
          </a:p>
        </p:txBody>
      </p:sp>
      <p:sp>
        <p:nvSpPr>
          <p:cNvPr id="3" name="Content Placeholder 2">
            <a:extLst>
              <a:ext uri="{FF2B5EF4-FFF2-40B4-BE49-F238E27FC236}">
                <a16:creationId xmlns:a16="http://schemas.microsoft.com/office/drawing/2014/main" id="{3E30F5A3-FC73-5F17-9E30-E54BA20A5D6B}"/>
              </a:ext>
            </a:extLst>
          </p:cNvPr>
          <p:cNvSpPr>
            <a:spLocks noGrp="1"/>
          </p:cNvSpPr>
          <p:nvPr>
            <p:ph idx="1"/>
          </p:nvPr>
        </p:nvSpPr>
        <p:spPr>
          <a:xfrm>
            <a:off x="838200" y="1825625"/>
            <a:ext cx="7052035" cy="4351338"/>
          </a:xfrm>
        </p:spPr>
        <p:txBody>
          <a:bodyPr/>
          <a:lstStyle/>
          <a:p>
            <a:r>
              <a:rPr lang="en-US" b="0" i="0" dirty="0">
                <a:solidFill>
                  <a:srgbClr val="242424"/>
                </a:solidFill>
                <a:effectLst/>
                <a:latin typeface="source-serif-pro"/>
              </a:rPr>
              <a:t>takes input from the previous step and current input. Here </a:t>
            </a:r>
            <a:r>
              <a:rPr lang="en-US" b="0" i="1" dirty="0">
                <a:solidFill>
                  <a:srgbClr val="242424"/>
                </a:solidFill>
                <a:effectLst/>
                <a:latin typeface="source-serif-pro"/>
              </a:rPr>
              <a:t>tanh </a:t>
            </a:r>
            <a:r>
              <a:rPr lang="en-US" b="0" i="0" dirty="0">
                <a:solidFill>
                  <a:srgbClr val="242424"/>
                </a:solidFill>
                <a:effectLst/>
                <a:latin typeface="source-serif-pro"/>
              </a:rPr>
              <a:t>is the activation function, instead of </a:t>
            </a:r>
            <a:r>
              <a:rPr lang="en-US" b="0" i="1" dirty="0">
                <a:solidFill>
                  <a:srgbClr val="242424"/>
                </a:solidFill>
                <a:effectLst/>
                <a:latin typeface="source-serif-pro"/>
              </a:rPr>
              <a:t>tanh</a:t>
            </a:r>
            <a:r>
              <a:rPr lang="en-US" b="0" i="0" dirty="0">
                <a:solidFill>
                  <a:srgbClr val="242424"/>
                </a:solidFill>
                <a:effectLst/>
                <a:latin typeface="source-serif-pro"/>
              </a:rPr>
              <a:t> </a:t>
            </a:r>
          </a:p>
          <a:p>
            <a:r>
              <a:rPr lang="en-US" dirty="0">
                <a:solidFill>
                  <a:srgbClr val="242424"/>
                </a:solidFill>
                <a:latin typeface="source-serif-pro"/>
              </a:rPr>
              <a:t>we</a:t>
            </a:r>
            <a:r>
              <a:rPr lang="en-US" b="0" i="0" dirty="0">
                <a:solidFill>
                  <a:srgbClr val="242424"/>
                </a:solidFill>
                <a:effectLst/>
                <a:latin typeface="source-serif-pro"/>
              </a:rPr>
              <a:t> can use other activation function as well.</a:t>
            </a:r>
          </a:p>
          <a:p>
            <a:r>
              <a:rPr lang="en-US" b="0" i="0" dirty="0">
                <a:solidFill>
                  <a:srgbClr val="242424"/>
                </a:solidFill>
                <a:effectLst/>
                <a:latin typeface="source-serif-pro"/>
              </a:rPr>
              <a:t>RNN’s face short-term memory problem. It is caused due to vanishing gradient problem. </a:t>
            </a:r>
          </a:p>
          <a:p>
            <a:r>
              <a:rPr lang="en-US" b="0" i="0" dirty="0">
                <a:solidFill>
                  <a:srgbClr val="242424"/>
                </a:solidFill>
                <a:effectLst/>
                <a:latin typeface="source-serif-pro"/>
              </a:rPr>
              <a:t>As RNN processes more steps it suffers from vanishing gradient more than other neural network architectures.</a:t>
            </a:r>
          </a:p>
          <a:p>
            <a:endParaRPr lang="en-US" b="0" i="0" dirty="0">
              <a:solidFill>
                <a:srgbClr val="242424"/>
              </a:solidFill>
              <a:effectLst/>
              <a:latin typeface="source-serif-pro"/>
            </a:endParaRPr>
          </a:p>
          <a:p>
            <a:pPr marL="0" indent="0">
              <a:buNone/>
            </a:pPr>
            <a:endParaRPr lang="en-IN" dirty="0"/>
          </a:p>
        </p:txBody>
      </p:sp>
      <p:sp>
        <p:nvSpPr>
          <p:cNvPr id="4" name="Footer Placeholder 3">
            <a:extLst>
              <a:ext uri="{FF2B5EF4-FFF2-40B4-BE49-F238E27FC236}">
                <a16:creationId xmlns:a16="http://schemas.microsoft.com/office/drawing/2014/main" id="{ABD0E1D6-8E92-54E0-D7DA-9CC4F77AC649}"/>
              </a:ext>
            </a:extLst>
          </p:cNvPr>
          <p:cNvSpPr>
            <a:spLocks noGrp="1"/>
          </p:cNvSpPr>
          <p:nvPr>
            <p:ph type="ftr" sz="quarter" idx="11"/>
          </p:nvPr>
        </p:nvSpPr>
        <p:spPr/>
        <p:txBody>
          <a:bodyPr/>
          <a:lstStyle/>
          <a:p>
            <a:r>
              <a:rPr lang="it-IT"/>
              <a:t>Dr Anila M/2024-25/CSE</a:t>
            </a:r>
            <a:endParaRPr lang="en-IN"/>
          </a:p>
        </p:txBody>
      </p:sp>
      <p:sp>
        <p:nvSpPr>
          <p:cNvPr id="5" name="AutoShape 2">
            <a:extLst>
              <a:ext uri="{FF2B5EF4-FFF2-40B4-BE49-F238E27FC236}">
                <a16:creationId xmlns:a16="http://schemas.microsoft.com/office/drawing/2014/main" id="{684316B9-86ED-D90D-EE6C-B626F823DB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9C092CCD-BE05-47B2-E733-6E46B9D008B6}"/>
              </a:ext>
            </a:extLst>
          </p:cNvPr>
          <p:cNvPicPr>
            <a:picLocks noChangeAspect="1"/>
          </p:cNvPicPr>
          <p:nvPr/>
        </p:nvPicPr>
        <p:blipFill>
          <a:blip r:embed="rId2"/>
          <a:stretch>
            <a:fillRect/>
          </a:stretch>
        </p:blipFill>
        <p:spPr>
          <a:xfrm>
            <a:off x="7697377" y="2587831"/>
            <a:ext cx="3867349" cy="3454578"/>
          </a:xfrm>
          <a:prstGeom prst="rect">
            <a:avLst/>
          </a:prstGeom>
        </p:spPr>
      </p:pic>
    </p:spTree>
    <p:extLst>
      <p:ext uri="{BB962C8B-B14F-4D97-AF65-F5344CB8AC3E}">
        <p14:creationId xmlns:p14="http://schemas.microsoft.com/office/powerpoint/2010/main" val="2674644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332B-67E7-D378-5F70-EF09BF0E58B1}"/>
              </a:ext>
            </a:extLst>
          </p:cNvPr>
          <p:cNvSpPr>
            <a:spLocks noGrp="1"/>
          </p:cNvSpPr>
          <p:nvPr>
            <p:ph type="title"/>
          </p:nvPr>
        </p:nvSpPr>
        <p:spPr>
          <a:xfrm>
            <a:off x="838200" y="365126"/>
            <a:ext cx="10515600" cy="652970"/>
          </a:xfrm>
        </p:spPr>
        <p:txBody>
          <a:bodyPr>
            <a:normAutofit fontScale="90000"/>
          </a:bodyPr>
          <a:lstStyle/>
          <a:p>
            <a:r>
              <a:rPr lang="en-IN" b="1" i="0" dirty="0">
                <a:solidFill>
                  <a:srgbClr val="242424"/>
                </a:solidFill>
                <a:effectLst/>
                <a:latin typeface="source-serif-pro"/>
              </a:rPr>
              <a:t>vanishing gradient problem?</a:t>
            </a:r>
            <a:endParaRPr lang="en-IN" dirty="0"/>
          </a:p>
        </p:txBody>
      </p:sp>
      <p:sp>
        <p:nvSpPr>
          <p:cNvPr id="3" name="Content Placeholder 2">
            <a:extLst>
              <a:ext uri="{FF2B5EF4-FFF2-40B4-BE49-F238E27FC236}">
                <a16:creationId xmlns:a16="http://schemas.microsoft.com/office/drawing/2014/main" id="{55DA0998-F876-325C-E526-727FD4A42E35}"/>
              </a:ext>
            </a:extLst>
          </p:cNvPr>
          <p:cNvSpPr>
            <a:spLocks noGrp="1"/>
          </p:cNvSpPr>
          <p:nvPr>
            <p:ph idx="1"/>
          </p:nvPr>
        </p:nvSpPr>
        <p:spPr>
          <a:xfrm>
            <a:off x="838200" y="1480008"/>
            <a:ext cx="10515600" cy="4696955"/>
          </a:xfrm>
        </p:spPr>
        <p:txBody>
          <a:bodyPr>
            <a:normAutofit fontScale="92500" lnSpcReduction="10000"/>
          </a:bodyPr>
          <a:lstStyle/>
          <a:p>
            <a:r>
              <a:rPr lang="en-US" b="0" i="0" dirty="0">
                <a:solidFill>
                  <a:srgbClr val="242424"/>
                </a:solidFill>
                <a:effectLst/>
                <a:latin typeface="source-serif-pro"/>
              </a:rPr>
              <a:t>In RNN to train the network you backpropagate through time, at each step the gradient is calculated. </a:t>
            </a:r>
          </a:p>
          <a:p>
            <a:r>
              <a:rPr lang="en-US" b="0" i="0" dirty="0">
                <a:solidFill>
                  <a:srgbClr val="242424"/>
                </a:solidFill>
                <a:effectLst/>
                <a:latin typeface="source-serif-pro"/>
              </a:rPr>
              <a:t>The gradient is used to update weights in the network. </a:t>
            </a:r>
          </a:p>
          <a:p>
            <a:r>
              <a:rPr lang="en-US" b="0" i="0" dirty="0">
                <a:solidFill>
                  <a:srgbClr val="242424"/>
                </a:solidFill>
                <a:effectLst/>
                <a:latin typeface="source-serif-pro"/>
              </a:rPr>
              <a:t>If the effect of the previous layer on the current layer is small then the gradient value will be small and vice-versa. </a:t>
            </a:r>
          </a:p>
          <a:p>
            <a:r>
              <a:rPr lang="en-US" b="0" i="0" dirty="0">
                <a:solidFill>
                  <a:srgbClr val="242424"/>
                </a:solidFill>
                <a:effectLst/>
                <a:latin typeface="source-serif-pro"/>
              </a:rPr>
              <a:t>If the gradient of the previous layer is smaller then the gradient of the current layer will be even smaller. </a:t>
            </a:r>
          </a:p>
          <a:p>
            <a:r>
              <a:rPr lang="en-US" b="0" i="0" dirty="0">
                <a:solidFill>
                  <a:srgbClr val="242424"/>
                </a:solidFill>
                <a:effectLst/>
                <a:latin typeface="source-serif-pro"/>
              </a:rPr>
              <a:t>This makes the gradients exponentially shrink down as we backpropagate. </a:t>
            </a:r>
          </a:p>
          <a:p>
            <a:r>
              <a:rPr lang="en-US" b="0" i="0" dirty="0">
                <a:solidFill>
                  <a:srgbClr val="242424"/>
                </a:solidFill>
                <a:effectLst/>
                <a:latin typeface="source-serif-pro"/>
              </a:rPr>
              <a:t>Smaller gradient means it will not affect the weight </a:t>
            </a:r>
            <a:r>
              <a:rPr lang="en-US" b="0" i="0" dirty="0" err="1">
                <a:solidFill>
                  <a:srgbClr val="242424"/>
                </a:solidFill>
                <a:effectLst/>
                <a:latin typeface="source-serif-pro"/>
              </a:rPr>
              <a:t>updation</a:t>
            </a:r>
            <a:r>
              <a:rPr lang="en-US" b="0" i="0" dirty="0">
                <a:solidFill>
                  <a:srgbClr val="242424"/>
                </a:solidFill>
                <a:effectLst/>
                <a:latin typeface="source-serif-pro"/>
              </a:rPr>
              <a:t>. </a:t>
            </a:r>
          </a:p>
          <a:p>
            <a:r>
              <a:rPr lang="en-US" b="0" i="0" dirty="0">
                <a:solidFill>
                  <a:srgbClr val="242424"/>
                </a:solidFill>
                <a:effectLst/>
                <a:latin typeface="source-serif-pro"/>
              </a:rPr>
              <a:t>Due to this, the network does not learn the effect of earlier inputs. Thus, causing the short-term memory problem.</a:t>
            </a:r>
            <a:endParaRPr lang="en-IN" dirty="0"/>
          </a:p>
        </p:txBody>
      </p:sp>
      <p:sp>
        <p:nvSpPr>
          <p:cNvPr id="4" name="Footer Placeholder 3">
            <a:extLst>
              <a:ext uri="{FF2B5EF4-FFF2-40B4-BE49-F238E27FC236}">
                <a16:creationId xmlns:a16="http://schemas.microsoft.com/office/drawing/2014/main" id="{B325AFD8-0C2A-1D53-BB55-D660A28265B7}"/>
              </a:ext>
            </a:extLst>
          </p:cNvPr>
          <p:cNvSpPr>
            <a:spLocks noGrp="1"/>
          </p:cNvSpPr>
          <p:nvPr>
            <p:ph type="ftr" sz="quarter" idx="11"/>
          </p:nvPr>
        </p:nvSpPr>
        <p:spPr/>
        <p:txBody>
          <a:bodyPr/>
          <a:lstStyle/>
          <a:p>
            <a:r>
              <a:rPr lang="it-IT"/>
              <a:t>Dr Anila M/2024-25/CSE</a:t>
            </a:r>
            <a:endParaRPr lang="en-IN"/>
          </a:p>
        </p:txBody>
      </p:sp>
    </p:spTree>
    <p:extLst>
      <p:ext uri="{BB962C8B-B14F-4D97-AF65-F5344CB8AC3E}">
        <p14:creationId xmlns:p14="http://schemas.microsoft.com/office/powerpoint/2010/main" val="252571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BD70-937B-FAC2-8DDB-C944CCD160EC}"/>
              </a:ext>
            </a:extLst>
          </p:cNvPr>
          <p:cNvSpPr>
            <a:spLocks noGrp="1"/>
          </p:cNvSpPr>
          <p:nvPr>
            <p:ph type="title"/>
          </p:nvPr>
        </p:nvSpPr>
        <p:spPr/>
        <p:txBody>
          <a:bodyPr/>
          <a:lstStyle/>
          <a:p>
            <a:r>
              <a:rPr lang="en-US" dirty="0"/>
              <a:t>RNN –vanishing gradient</a:t>
            </a:r>
            <a:endParaRPr lang="en-IN" dirty="0"/>
          </a:p>
        </p:txBody>
      </p:sp>
      <p:sp>
        <p:nvSpPr>
          <p:cNvPr id="3" name="Content Placeholder 2">
            <a:extLst>
              <a:ext uri="{FF2B5EF4-FFF2-40B4-BE49-F238E27FC236}">
                <a16:creationId xmlns:a16="http://schemas.microsoft.com/office/drawing/2014/main" id="{545025EA-8539-1770-A9B3-0B200AD03809}"/>
              </a:ext>
            </a:extLst>
          </p:cNvPr>
          <p:cNvSpPr>
            <a:spLocks noGrp="1"/>
          </p:cNvSpPr>
          <p:nvPr>
            <p:ph idx="1"/>
          </p:nvPr>
        </p:nvSpPr>
        <p:spPr/>
        <p:txBody>
          <a:bodyPr/>
          <a:lstStyle/>
          <a:p>
            <a:r>
              <a:rPr lang="en-US" b="0" i="1" dirty="0">
                <a:solidFill>
                  <a:srgbClr val="242424"/>
                </a:solidFill>
                <a:effectLst/>
                <a:latin typeface="source-serif-pro"/>
              </a:rPr>
              <a:t>The main problem is that </a:t>
            </a:r>
            <a:r>
              <a:rPr lang="en-US" b="1" i="1" dirty="0">
                <a:solidFill>
                  <a:srgbClr val="242424"/>
                </a:solidFill>
                <a:effectLst/>
                <a:latin typeface="source-serif-pro"/>
              </a:rPr>
              <a:t>it’s too difficult for RNN to learn to preserve information over many timesteps</a:t>
            </a:r>
            <a:r>
              <a:rPr lang="en-US" b="0" i="1" dirty="0">
                <a:solidFill>
                  <a:srgbClr val="242424"/>
                </a:solidFill>
                <a:effectLst/>
                <a:latin typeface="source-serif-pro"/>
              </a:rPr>
              <a:t>. In vanilla RNN the hidden state is constantly being </a:t>
            </a:r>
            <a:r>
              <a:rPr lang="en-US" b="1" i="1" dirty="0">
                <a:solidFill>
                  <a:srgbClr val="242424"/>
                </a:solidFill>
                <a:effectLst/>
                <a:latin typeface="source-serif-pro"/>
              </a:rPr>
              <a:t>rewritten.</a:t>
            </a:r>
          </a:p>
          <a:p>
            <a:endParaRPr lang="en-IN" dirty="0"/>
          </a:p>
        </p:txBody>
      </p:sp>
      <p:sp>
        <p:nvSpPr>
          <p:cNvPr id="4" name="Footer Placeholder 3">
            <a:extLst>
              <a:ext uri="{FF2B5EF4-FFF2-40B4-BE49-F238E27FC236}">
                <a16:creationId xmlns:a16="http://schemas.microsoft.com/office/drawing/2014/main" id="{F22E96C6-ED29-31DF-BA17-2C7A42FD26ED}"/>
              </a:ext>
            </a:extLst>
          </p:cNvPr>
          <p:cNvSpPr>
            <a:spLocks noGrp="1"/>
          </p:cNvSpPr>
          <p:nvPr>
            <p:ph type="ftr" sz="quarter" idx="11"/>
          </p:nvPr>
        </p:nvSpPr>
        <p:spPr/>
        <p:txBody>
          <a:bodyPr/>
          <a:lstStyle/>
          <a:p>
            <a:r>
              <a:rPr lang="it-IT"/>
              <a:t>Dr Anila M/2024-25/CSE</a:t>
            </a:r>
            <a:endParaRPr lang="en-IN"/>
          </a:p>
        </p:txBody>
      </p:sp>
      <p:pic>
        <p:nvPicPr>
          <p:cNvPr id="6" name="Picture 5">
            <a:extLst>
              <a:ext uri="{FF2B5EF4-FFF2-40B4-BE49-F238E27FC236}">
                <a16:creationId xmlns:a16="http://schemas.microsoft.com/office/drawing/2014/main" id="{B396789B-CF88-C9CA-B785-CA6A0A6A740E}"/>
              </a:ext>
            </a:extLst>
          </p:cNvPr>
          <p:cNvPicPr>
            <a:picLocks noChangeAspect="1"/>
          </p:cNvPicPr>
          <p:nvPr/>
        </p:nvPicPr>
        <p:blipFill>
          <a:blip r:embed="rId2"/>
          <a:stretch>
            <a:fillRect/>
          </a:stretch>
        </p:blipFill>
        <p:spPr>
          <a:xfrm>
            <a:off x="5291286" y="3133323"/>
            <a:ext cx="5105662" cy="1111307"/>
          </a:xfrm>
          <a:prstGeom prst="rect">
            <a:avLst/>
          </a:prstGeom>
        </p:spPr>
      </p:pic>
      <p:sp>
        <p:nvSpPr>
          <p:cNvPr id="8" name="TextBox 7">
            <a:extLst>
              <a:ext uri="{FF2B5EF4-FFF2-40B4-BE49-F238E27FC236}">
                <a16:creationId xmlns:a16="http://schemas.microsoft.com/office/drawing/2014/main" id="{2273744E-85A1-66FF-ED93-EB2472F481DB}"/>
              </a:ext>
            </a:extLst>
          </p:cNvPr>
          <p:cNvSpPr txBox="1"/>
          <p:nvPr/>
        </p:nvSpPr>
        <p:spPr>
          <a:xfrm>
            <a:off x="582706" y="4800908"/>
            <a:ext cx="9814242" cy="584775"/>
          </a:xfrm>
          <a:prstGeom prst="rect">
            <a:avLst/>
          </a:prstGeom>
          <a:noFill/>
        </p:spPr>
        <p:txBody>
          <a:bodyPr wrap="square">
            <a:spAutoFit/>
          </a:bodyPr>
          <a:lstStyle/>
          <a:p>
            <a:r>
              <a:rPr lang="en-US" sz="3200" b="0" i="0" dirty="0">
                <a:solidFill>
                  <a:srgbClr val="242424"/>
                </a:solidFill>
                <a:effectLst/>
                <a:latin typeface="source-serif-pro"/>
              </a:rPr>
              <a:t>At this case, </a:t>
            </a:r>
            <a:r>
              <a:rPr lang="en-US" sz="3200" dirty="0">
                <a:solidFill>
                  <a:srgbClr val="242424"/>
                </a:solidFill>
                <a:latin typeface="source-serif-pro"/>
              </a:rPr>
              <a:t>do we need </a:t>
            </a:r>
            <a:r>
              <a:rPr lang="en-US" sz="3200" b="0" i="0" dirty="0">
                <a:solidFill>
                  <a:srgbClr val="242424"/>
                </a:solidFill>
                <a:effectLst/>
                <a:latin typeface="source-serif-pro"/>
              </a:rPr>
              <a:t>RNN with a separate memory?</a:t>
            </a:r>
            <a:endParaRPr lang="en-IN" sz="3200" dirty="0"/>
          </a:p>
        </p:txBody>
      </p:sp>
    </p:spTree>
    <p:extLst>
      <p:ext uri="{BB962C8B-B14F-4D97-AF65-F5344CB8AC3E}">
        <p14:creationId xmlns:p14="http://schemas.microsoft.com/office/powerpoint/2010/main" val="60304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5559-D6D3-697B-1772-2336A6387A0F}"/>
              </a:ext>
            </a:extLst>
          </p:cNvPr>
          <p:cNvSpPr>
            <a:spLocks noGrp="1"/>
          </p:cNvSpPr>
          <p:nvPr>
            <p:ph type="title"/>
          </p:nvPr>
        </p:nvSpPr>
        <p:spPr>
          <a:xfrm>
            <a:off x="838200" y="365125"/>
            <a:ext cx="10515600" cy="594099"/>
          </a:xfrm>
        </p:spPr>
        <p:txBody>
          <a:bodyPr>
            <a:normAutofit fontScale="90000"/>
          </a:bodyPr>
          <a:lstStyle/>
          <a:p>
            <a:r>
              <a:rPr lang="en-US" dirty="0"/>
              <a:t>Vanishing gradient: solution</a:t>
            </a:r>
            <a:endParaRPr lang="en-IN" dirty="0"/>
          </a:p>
        </p:txBody>
      </p:sp>
      <p:sp>
        <p:nvSpPr>
          <p:cNvPr id="3" name="Content Placeholder 2">
            <a:extLst>
              <a:ext uri="{FF2B5EF4-FFF2-40B4-BE49-F238E27FC236}">
                <a16:creationId xmlns:a16="http://schemas.microsoft.com/office/drawing/2014/main" id="{42A7DC51-16B9-F047-D6EC-E40941409652}"/>
              </a:ext>
            </a:extLst>
          </p:cNvPr>
          <p:cNvSpPr>
            <a:spLocks noGrp="1"/>
          </p:cNvSpPr>
          <p:nvPr>
            <p:ph idx="1"/>
          </p:nvPr>
        </p:nvSpPr>
        <p:spPr>
          <a:xfrm>
            <a:off x="838200" y="1344706"/>
            <a:ext cx="10515600" cy="5280212"/>
          </a:xfrm>
        </p:spPr>
        <p:txBody>
          <a:bodyPr>
            <a:normAutofit fontScale="85000" lnSpcReduction="20000"/>
          </a:bodyPr>
          <a:lstStyle/>
          <a:p>
            <a:r>
              <a:rPr lang="en-US" b="0" i="0" dirty="0">
                <a:solidFill>
                  <a:srgbClr val="242424"/>
                </a:solidFill>
                <a:effectLst/>
                <a:latin typeface="source-serif-pro"/>
              </a:rPr>
              <a:t>To overcome this problem two specialized versions of RNN were created. They are </a:t>
            </a:r>
          </a:p>
          <a:p>
            <a:pPr marL="514350" indent="-514350">
              <a:buAutoNum type="arabicParenR"/>
            </a:pPr>
            <a:r>
              <a:rPr lang="en-US" b="0" i="0" dirty="0">
                <a:solidFill>
                  <a:srgbClr val="242424"/>
                </a:solidFill>
                <a:effectLst/>
                <a:latin typeface="source-serif-pro"/>
              </a:rPr>
              <a:t>GRU(Gated Recurrent Unit) </a:t>
            </a:r>
          </a:p>
          <a:p>
            <a:pPr marL="514350" indent="-514350">
              <a:buAutoNum type="arabicParenR"/>
            </a:pPr>
            <a:r>
              <a:rPr lang="en-US" b="0" i="0" dirty="0">
                <a:solidFill>
                  <a:srgbClr val="242424"/>
                </a:solidFill>
                <a:effectLst/>
                <a:latin typeface="source-serif-pro"/>
              </a:rPr>
              <a:t>LSTM(Long Short Term Memory). </a:t>
            </a:r>
          </a:p>
          <a:p>
            <a:pPr marL="0" indent="0">
              <a:buNone/>
            </a:pPr>
            <a:r>
              <a:rPr lang="en-US" b="0" i="0" dirty="0">
                <a:solidFill>
                  <a:srgbClr val="242424"/>
                </a:solidFill>
                <a:effectLst/>
                <a:latin typeface="source-serif-pro"/>
              </a:rPr>
              <a:t>Suppose there are 2 sentences.</a:t>
            </a:r>
          </a:p>
          <a:p>
            <a:pPr marL="0" indent="0">
              <a:buNone/>
            </a:pPr>
            <a:r>
              <a:rPr lang="en-US" b="0" i="0" dirty="0">
                <a:solidFill>
                  <a:srgbClr val="242424"/>
                </a:solidFill>
                <a:effectLst/>
                <a:latin typeface="source-serif-pro"/>
              </a:rPr>
              <a:t>Sentence one is “My </a:t>
            </a:r>
            <a:r>
              <a:rPr lang="en-US" b="1" i="1" dirty="0">
                <a:solidFill>
                  <a:srgbClr val="242424"/>
                </a:solidFill>
                <a:effectLst/>
                <a:latin typeface="source-serif-pro"/>
              </a:rPr>
              <a:t>cat </a:t>
            </a:r>
            <a:r>
              <a:rPr lang="en-US" b="0" i="0" dirty="0">
                <a:solidFill>
                  <a:srgbClr val="242424"/>
                </a:solidFill>
                <a:effectLst/>
                <a:latin typeface="source-serif-pro"/>
              </a:rPr>
              <a:t>is …… she </a:t>
            </a:r>
            <a:r>
              <a:rPr lang="en-US" b="1" i="1" dirty="0">
                <a:solidFill>
                  <a:srgbClr val="242424"/>
                </a:solidFill>
                <a:effectLst/>
                <a:latin typeface="source-serif-pro"/>
              </a:rPr>
              <a:t>was </a:t>
            </a:r>
            <a:r>
              <a:rPr lang="en-US" b="0" i="0" dirty="0">
                <a:solidFill>
                  <a:srgbClr val="242424"/>
                </a:solidFill>
                <a:effectLst/>
                <a:latin typeface="source-serif-pro"/>
              </a:rPr>
              <a:t>ill.”, </a:t>
            </a:r>
          </a:p>
          <a:p>
            <a:pPr marL="0" indent="0">
              <a:buNone/>
            </a:pPr>
            <a:r>
              <a:rPr lang="en-US" b="0" i="0" dirty="0">
                <a:solidFill>
                  <a:srgbClr val="242424"/>
                </a:solidFill>
                <a:effectLst/>
                <a:latin typeface="source-serif-pro"/>
              </a:rPr>
              <a:t>the second one is “The </a:t>
            </a:r>
            <a:r>
              <a:rPr lang="en-US" b="1" i="1" dirty="0">
                <a:solidFill>
                  <a:srgbClr val="242424"/>
                </a:solidFill>
                <a:effectLst/>
                <a:latin typeface="source-serif-pro"/>
              </a:rPr>
              <a:t>cats </a:t>
            </a:r>
            <a:r>
              <a:rPr lang="en-US" b="0" i="0" dirty="0">
                <a:solidFill>
                  <a:srgbClr val="242424"/>
                </a:solidFill>
                <a:effectLst/>
                <a:latin typeface="source-serif-pro"/>
              </a:rPr>
              <a:t>….. they </a:t>
            </a:r>
            <a:r>
              <a:rPr lang="en-US" b="1" i="1" dirty="0">
                <a:solidFill>
                  <a:srgbClr val="242424"/>
                </a:solidFill>
                <a:effectLst/>
                <a:latin typeface="source-serif-pro"/>
              </a:rPr>
              <a:t>were </a:t>
            </a:r>
            <a:r>
              <a:rPr lang="en-US" b="0" i="0" dirty="0">
                <a:solidFill>
                  <a:srgbClr val="242424"/>
                </a:solidFill>
                <a:effectLst/>
                <a:latin typeface="source-serif-pro"/>
              </a:rPr>
              <a:t>ill.” </a:t>
            </a:r>
          </a:p>
          <a:p>
            <a:pPr marL="0" indent="0">
              <a:buNone/>
            </a:pPr>
            <a:r>
              <a:rPr lang="en-US" b="0" i="0" dirty="0">
                <a:solidFill>
                  <a:srgbClr val="242424"/>
                </a:solidFill>
                <a:effectLst/>
                <a:latin typeface="source-serif-pro"/>
              </a:rPr>
              <a:t>At the ending of the sentence, if we need to predict the word “</a:t>
            </a:r>
            <a:r>
              <a:rPr lang="en-US" b="1" i="1" dirty="0">
                <a:solidFill>
                  <a:srgbClr val="242424"/>
                </a:solidFill>
                <a:effectLst/>
                <a:latin typeface="source-serif-pro"/>
              </a:rPr>
              <a:t>was” / “were” </a:t>
            </a:r>
            <a:r>
              <a:rPr lang="en-US" b="0" i="0" dirty="0">
                <a:solidFill>
                  <a:srgbClr val="242424"/>
                </a:solidFill>
                <a:effectLst/>
                <a:latin typeface="source-serif-pro"/>
              </a:rPr>
              <a:t>the network has to remember the starting word “</a:t>
            </a:r>
            <a:r>
              <a:rPr lang="en-US" b="1" i="1" dirty="0">
                <a:solidFill>
                  <a:srgbClr val="242424"/>
                </a:solidFill>
                <a:effectLst/>
                <a:latin typeface="source-serif-pro"/>
              </a:rPr>
              <a:t>cat”/”cats”</a:t>
            </a:r>
            <a:r>
              <a:rPr lang="en-US" b="0" i="0" dirty="0">
                <a:solidFill>
                  <a:srgbClr val="242424"/>
                </a:solidFill>
                <a:effectLst/>
                <a:latin typeface="source-serif-pro"/>
              </a:rPr>
              <a:t>. </a:t>
            </a:r>
          </a:p>
          <a:p>
            <a:pPr marL="0" indent="0">
              <a:buNone/>
            </a:pPr>
            <a:r>
              <a:rPr lang="en-US" b="0" i="0" dirty="0">
                <a:solidFill>
                  <a:srgbClr val="242424"/>
                </a:solidFill>
                <a:effectLst/>
                <a:latin typeface="source-serif-pro"/>
              </a:rPr>
              <a:t>So, LSTM’s and GRU’s make use of memory cell to store the activation value of previous words in the long sequences. Now the concept of </a:t>
            </a:r>
            <a:r>
              <a:rPr lang="en-US" b="1" i="1" dirty="0">
                <a:solidFill>
                  <a:srgbClr val="242424"/>
                </a:solidFill>
                <a:effectLst/>
                <a:latin typeface="source-serif-pro"/>
              </a:rPr>
              <a:t>gates </a:t>
            </a:r>
            <a:r>
              <a:rPr lang="en-US" b="0" i="0" dirty="0">
                <a:solidFill>
                  <a:srgbClr val="242424"/>
                </a:solidFill>
                <a:effectLst/>
                <a:latin typeface="source-serif-pro"/>
              </a:rPr>
              <a:t>come into the picture. </a:t>
            </a:r>
          </a:p>
          <a:p>
            <a:pPr marL="0" indent="0">
              <a:buNone/>
            </a:pPr>
            <a:r>
              <a:rPr lang="en-US" b="0" i="0" dirty="0">
                <a:solidFill>
                  <a:srgbClr val="242424"/>
                </a:solidFill>
                <a:effectLst/>
                <a:latin typeface="source-serif-pro"/>
              </a:rPr>
              <a:t>Gates are used for controlling the flow of information in the network and are capable of learning which inputs in the sequence are important and store their information in the memory unit. They can pass the information in long sequences and use them to make predictions.</a:t>
            </a:r>
            <a:endParaRPr lang="en-IN" dirty="0"/>
          </a:p>
        </p:txBody>
      </p:sp>
      <p:sp>
        <p:nvSpPr>
          <p:cNvPr id="4" name="Footer Placeholder 3">
            <a:extLst>
              <a:ext uri="{FF2B5EF4-FFF2-40B4-BE49-F238E27FC236}">
                <a16:creationId xmlns:a16="http://schemas.microsoft.com/office/drawing/2014/main" id="{0B413003-73C7-87B3-13E8-322A6F45A361}"/>
              </a:ext>
            </a:extLst>
          </p:cNvPr>
          <p:cNvSpPr>
            <a:spLocks noGrp="1"/>
          </p:cNvSpPr>
          <p:nvPr>
            <p:ph type="ftr" sz="quarter" idx="11"/>
          </p:nvPr>
        </p:nvSpPr>
        <p:spPr/>
        <p:txBody>
          <a:bodyPr/>
          <a:lstStyle/>
          <a:p>
            <a:r>
              <a:rPr lang="it-IT"/>
              <a:t>Dr Anila M/2024-25/CSE</a:t>
            </a:r>
            <a:endParaRPr lang="en-IN"/>
          </a:p>
        </p:txBody>
      </p:sp>
    </p:spTree>
    <p:extLst>
      <p:ext uri="{BB962C8B-B14F-4D97-AF65-F5344CB8AC3E}">
        <p14:creationId xmlns:p14="http://schemas.microsoft.com/office/powerpoint/2010/main" val="643900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9AF9-5C5E-E73D-3074-DE20708491AB}"/>
              </a:ext>
            </a:extLst>
          </p:cNvPr>
          <p:cNvSpPr>
            <a:spLocks noGrp="1"/>
          </p:cNvSpPr>
          <p:nvPr>
            <p:ph type="title"/>
          </p:nvPr>
        </p:nvSpPr>
        <p:spPr>
          <a:xfrm>
            <a:off x="838200" y="365126"/>
            <a:ext cx="10515600" cy="531346"/>
          </a:xfrm>
        </p:spPr>
        <p:txBody>
          <a:bodyPr>
            <a:normAutofit fontScale="90000"/>
          </a:bodyPr>
          <a:lstStyle/>
          <a:p>
            <a:r>
              <a:rPr lang="en-US" b="1" i="0" dirty="0">
                <a:solidFill>
                  <a:srgbClr val="242424"/>
                </a:solidFill>
                <a:effectLst/>
                <a:latin typeface="sohne"/>
              </a:rPr>
              <a:t>Gated Recurrent Units</a:t>
            </a:r>
            <a:br>
              <a:rPr lang="en-US"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5AE4CCF1-0F5B-631F-FD99-0D00ACCB82C3}"/>
              </a:ext>
            </a:extLst>
          </p:cNvPr>
          <p:cNvSpPr>
            <a:spLocks noGrp="1"/>
          </p:cNvSpPr>
          <p:nvPr>
            <p:ph idx="1"/>
          </p:nvPr>
        </p:nvSpPr>
        <p:spPr>
          <a:xfrm>
            <a:off x="336176" y="961651"/>
            <a:ext cx="9874624" cy="5280491"/>
          </a:xfrm>
        </p:spPr>
        <p:txBody>
          <a:bodyPr/>
          <a:lstStyle/>
          <a:p>
            <a:pPr algn="l">
              <a:lnSpc>
                <a:spcPts val="2400"/>
              </a:lnSpc>
            </a:pPr>
            <a:r>
              <a:rPr lang="en-US" b="0" i="0" dirty="0">
                <a:solidFill>
                  <a:srgbClr val="242424"/>
                </a:solidFill>
                <a:effectLst/>
                <a:latin typeface="source-serif-pro"/>
              </a:rPr>
              <a:t>The workflow of GRU is same as RNN but the difference is in the operations inside the GRU unit. </a:t>
            </a:r>
            <a:br>
              <a:rPr lang="en-US" dirty="0">
                <a:effectLst/>
              </a:rPr>
            </a:br>
            <a:endParaRPr lang="en-IN" dirty="0"/>
          </a:p>
        </p:txBody>
      </p:sp>
      <p:sp>
        <p:nvSpPr>
          <p:cNvPr id="4" name="Footer Placeholder 3">
            <a:extLst>
              <a:ext uri="{FF2B5EF4-FFF2-40B4-BE49-F238E27FC236}">
                <a16:creationId xmlns:a16="http://schemas.microsoft.com/office/drawing/2014/main" id="{07565B81-2267-0A1F-524B-CF77F047D98E}"/>
              </a:ext>
            </a:extLst>
          </p:cNvPr>
          <p:cNvSpPr>
            <a:spLocks noGrp="1"/>
          </p:cNvSpPr>
          <p:nvPr>
            <p:ph type="ftr" sz="quarter" idx="11"/>
          </p:nvPr>
        </p:nvSpPr>
        <p:spPr/>
        <p:txBody>
          <a:bodyPr/>
          <a:lstStyle/>
          <a:p>
            <a:r>
              <a:rPr lang="it-IT"/>
              <a:t>Dr Anila M/2024-25/CSE</a:t>
            </a:r>
            <a:endParaRPr lang="en-IN"/>
          </a:p>
        </p:txBody>
      </p:sp>
      <p:pic>
        <p:nvPicPr>
          <p:cNvPr id="6" name="Picture 5">
            <a:extLst>
              <a:ext uri="{FF2B5EF4-FFF2-40B4-BE49-F238E27FC236}">
                <a16:creationId xmlns:a16="http://schemas.microsoft.com/office/drawing/2014/main" id="{3E55AAC5-D5AF-EAFB-4CAF-501201858101}"/>
              </a:ext>
            </a:extLst>
          </p:cNvPr>
          <p:cNvPicPr>
            <a:picLocks noChangeAspect="1"/>
          </p:cNvPicPr>
          <p:nvPr/>
        </p:nvPicPr>
        <p:blipFill>
          <a:blip r:embed="rId2"/>
          <a:stretch>
            <a:fillRect/>
          </a:stretch>
        </p:blipFill>
        <p:spPr>
          <a:xfrm>
            <a:off x="-44824" y="2054083"/>
            <a:ext cx="6178868" cy="4553184"/>
          </a:xfrm>
          <a:prstGeom prst="rect">
            <a:avLst/>
          </a:prstGeom>
        </p:spPr>
      </p:pic>
      <p:sp>
        <p:nvSpPr>
          <p:cNvPr id="8" name="TextBox 7">
            <a:extLst>
              <a:ext uri="{FF2B5EF4-FFF2-40B4-BE49-F238E27FC236}">
                <a16:creationId xmlns:a16="http://schemas.microsoft.com/office/drawing/2014/main" id="{7001BDF8-84BE-1DFD-CA15-6A7E61C35F20}"/>
              </a:ext>
            </a:extLst>
          </p:cNvPr>
          <p:cNvSpPr txBox="1"/>
          <p:nvPr/>
        </p:nvSpPr>
        <p:spPr>
          <a:xfrm>
            <a:off x="6340233" y="5084356"/>
            <a:ext cx="5108790" cy="2185214"/>
          </a:xfrm>
          <a:prstGeom prst="rect">
            <a:avLst/>
          </a:prstGeom>
          <a:noFill/>
        </p:spPr>
        <p:txBody>
          <a:bodyPr wrap="square">
            <a:spAutoFit/>
          </a:bodyPr>
          <a:lstStyle/>
          <a:p>
            <a:pPr algn="l">
              <a:lnSpc>
                <a:spcPts val="2400"/>
              </a:lnSpc>
            </a:pPr>
            <a:r>
              <a:rPr lang="en-US" b="0" i="0" dirty="0">
                <a:solidFill>
                  <a:srgbClr val="242424"/>
                </a:solidFill>
                <a:effectLst/>
                <a:latin typeface="source-serif-pro"/>
              </a:rPr>
              <a:t>Inside GRU it has two gates </a:t>
            </a:r>
          </a:p>
          <a:p>
            <a:pPr algn="l">
              <a:lnSpc>
                <a:spcPts val="2400"/>
              </a:lnSpc>
            </a:pPr>
            <a:r>
              <a:rPr lang="en-US" b="0" i="0" dirty="0">
                <a:solidFill>
                  <a:srgbClr val="242424"/>
                </a:solidFill>
                <a:effectLst/>
                <a:latin typeface="source-serif-pro"/>
              </a:rPr>
              <a:t>1)reset gate 2)update gate</a:t>
            </a:r>
          </a:p>
          <a:p>
            <a:pPr algn="l">
              <a:lnSpc>
                <a:spcPts val="2400"/>
              </a:lnSpc>
            </a:pPr>
            <a:r>
              <a:rPr lang="en-US" b="0" i="0" dirty="0">
                <a:solidFill>
                  <a:srgbClr val="242424"/>
                </a:solidFill>
                <a:effectLst/>
                <a:latin typeface="source-serif-pro"/>
              </a:rPr>
              <a:t>Gates are nothing but neural networks, each gate has its own weights and biases(but don’t forget that weights and bias for all nodes in one layer are same).</a:t>
            </a:r>
          </a:p>
          <a:p>
            <a:br>
              <a:rPr lang="en-US" dirty="0">
                <a:effectLst/>
              </a:rPr>
            </a:br>
            <a:endParaRPr lang="en-IN" dirty="0"/>
          </a:p>
        </p:txBody>
      </p:sp>
      <p:pic>
        <p:nvPicPr>
          <p:cNvPr id="10" name="Picture 9">
            <a:extLst>
              <a:ext uri="{FF2B5EF4-FFF2-40B4-BE49-F238E27FC236}">
                <a16:creationId xmlns:a16="http://schemas.microsoft.com/office/drawing/2014/main" id="{C961536D-0B74-23C0-B3B0-17D241E84A35}"/>
              </a:ext>
            </a:extLst>
          </p:cNvPr>
          <p:cNvPicPr>
            <a:picLocks noChangeAspect="1"/>
          </p:cNvPicPr>
          <p:nvPr/>
        </p:nvPicPr>
        <p:blipFill>
          <a:blip r:embed="rId3"/>
          <a:stretch>
            <a:fillRect/>
          </a:stretch>
        </p:blipFill>
        <p:spPr>
          <a:xfrm>
            <a:off x="6134180" y="1332389"/>
            <a:ext cx="5721644" cy="2819545"/>
          </a:xfrm>
          <a:prstGeom prst="rect">
            <a:avLst/>
          </a:prstGeom>
        </p:spPr>
      </p:pic>
      <p:pic>
        <p:nvPicPr>
          <p:cNvPr id="12" name="Picture 11">
            <a:extLst>
              <a:ext uri="{FF2B5EF4-FFF2-40B4-BE49-F238E27FC236}">
                <a16:creationId xmlns:a16="http://schemas.microsoft.com/office/drawing/2014/main" id="{D2966ABB-B0F1-8361-104A-AAE343B635FD}"/>
              </a:ext>
            </a:extLst>
          </p:cNvPr>
          <p:cNvPicPr>
            <a:picLocks noChangeAspect="1"/>
          </p:cNvPicPr>
          <p:nvPr/>
        </p:nvPicPr>
        <p:blipFill>
          <a:blip r:embed="rId4"/>
          <a:stretch>
            <a:fillRect/>
          </a:stretch>
        </p:blipFill>
        <p:spPr>
          <a:xfrm>
            <a:off x="6762528" y="4266142"/>
            <a:ext cx="2711589" cy="901746"/>
          </a:xfrm>
          <a:prstGeom prst="rect">
            <a:avLst/>
          </a:prstGeom>
        </p:spPr>
      </p:pic>
    </p:spTree>
    <p:extLst>
      <p:ext uri="{BB962C8B-B14F-4D97-AF65-F5344CB8AC3E}">
        <p14:creationId xmlns:p14="http://schemas.microsoft.com/office/powerpoint/2010/main" val="1413801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59BD-1141-A796-58D4-DA6D7E7D2693}"/>
              </a:ext>
            </a:extLst>
          </p:cNvPr>
          <p:cNvSpPr>
            <a:spLocks noGrp="1"/>
          </p:cNvSpPr>
          <p:nvPr>
            <p:ph type="title"/>
          </p:nvPr>
        </p:nvSpPr>
        <p:spPr/>
        <p:txBody>
          <a:bodyPr/>
          <a:lstStyle/>
          <a:p>
            <a:r>
              <a:rPr lang="en-US" b="1" dirty="0"/>
              <a:t>GRU</a:t>
            </a:r>
            <a:endParaRPr lang="en-IN" b="1" dirty="0"/>
          </a:p>
        </p:txBody>
      </p:sp>
      <p:sp>
        <p:nvSpPr>
          <p:cNvPr id="3" name="Content Placeholder 2">
            <a:extLst>
              <a:ext uri="{FF2B5EF4-FFF2-40B4-BE49-F238E27FC236}">
                <a16:creationId xmlns:a16="http://schemas.microsoft.com/office/drawing/2014/main" id="{76CE85CC-802E-3ACE-9DEC-D3B44A9C5B06}"/>
              </a:ext>
            </a:extLst>
          </p:cNvPr>
          <p:cNvSpPr>
            <a:spLocks noGrp="1"/>
          </p:cNvSpPr>
          <p:nvPr>
            <p:ph idx="1"/>
          </p:nvPr>
        </p:nvSpPr>
        <p:spPr>
          <a:xfrm>
            <a:off x="838200" y="1613647"/>
            <a:ext cx="10515600" cy="4879228"/>
          </a:xfrm>
        </p:spPr>
        <p:txBody>
          <a:bodyPr>
            <a:normAutofit fontScale="92500"/>
          </a:bodyPr>
          <a:lstStyle/>
          <a:p>
            <a:pPr marL="0" indent="0" algn="l">
              <a:lnSpc>
                <a:spcPts val="2400"/>
              </a:lnSpc>
              <a:buNone/>
            </a:pPr>
            <a:r>
              <a:rPr lang="en-US" b="1" i="0" dirty="0">
                <a:solidFill>
                  <a:srgbClr val="242424"/>
                </a:solidFill>
                <a:effectLst/>
                <a:latin typeface="source-serif-pro"/>
              </a:rPr>
              <a:t>Update gate</a:t>
            </a:r>
            <a:endParaRPr lang="en-US" b="0" i="0" dirty="0">
              <a:solidFill>
                <a:srgbClr val="242424"/>
              </a:solidFill>
              <a:effectLst/>
              <a:latin typeface="source-serif-pro"/>
            </a:endParaRPr>
          </a:p>
          <a:p>
            <a:pPr algn="l">
              <a:lnSpc>
                <a:spcPts val="2400"/>
              </a:lnSpc>
            </a:pPr>
            <a:r>
              <a:rPr lang="en-US" b="0" i="0" dirty="0">
                <a:solidFill>
                  <a:srgbClr val="242424"/>
                </a:solidFill>
                <a:effectLst/>
                <a:latin typeface="source-serif-pro"/>
              </a:rPr>
              <a:t>Update gate decides if the cell state should be updated with the candidate state(current activation value)or not.</a:t>
            </a:r>
          </a:p>
          <a:p>
            <a:pPr marL="0" indent="0" algn="l">
              <a:lnSpc>
                <a:spcPts val="2400"/>
              </a:lnSpc>
              <a:buNone/>
            </a:pPr>
            <a:r>
              <a:rPr lang="en-US" b="1" i="0" dirty="0">
                <a:solidFill>
                  <a:srgbClr val="242424"/>
                </a:solidFill>
                <a:effectLst/>
                <a:latin typeface="source-serif-pro"/>
              </a:rPr>
              <a:t>Reset gate</a:t>
            </a:r>
            <a:endParaRPr lang="en-US" b="0" i="0" dirty="0">
              <a:solidFill>
                <a:srgbClr val="242424"/>
              </a:solidFill>
              <a:effectLst/>
              <a:latin typeface="source-serif-pro"/>
            </a:endParaRPr>
          </a:p>
          <a:p>
            <a:pPr algn="l">
              <a:lnSpc>
                <a:spcPts val="2400"/>
              </a:lnSpc>
            </a:pPr>
            <a:r>
              <a:rPr lang="en-US" b="0" i="0" dirty="0">
                <a:solidFill>
                  <a:srgbClr val="242424"/>
                </a:solidFill>
                <a:effectLst/>
                <a:latin typeface="source-serif-pro"/>
              </a:rPr>
              <a:t>The reset gate is used to decide whether the previous cell state is important or not. Sometimes the reset gate is not used in simple GRU.</a:t>
            </a:r>
          </a:p>
          <a:p>
            <a:pPr marL="0" indent="0" algn="l">
              <a:lnSpc>
                <a:spcPts val="2400"/>
              </a:lnSpc>
              <a:buNone/>
            </a:pPr>
            <a:r>
              <a:rPr lang="en-US" b="1" i="0" dirty="0">
                <a:solidFill>
                  <a:srgbClr val="242424"/>
                </a:solidFill>
                <a:effectLst/>
                <a:latin typeface="source-serif-pro"/>
              </a:rPr>
              <a:t>Candidate cell</a:t>
            </a:r>
            <a:endParaRPr lang="en-US" b="0" i="0" dirty="0">
              <a:solidFill>
                <a:srgbClr val="242424"/>
              </a:solidFill>
              <a:effectLst/>
              <a:latin typeface="source-serif-pro"/>
            </a:endParaRPr>
          </a:p>
          <a:p>
            <a:pPr algn="l">
              <a:lnSpc>
                <a:spcPts val="2400"/>
              </a:lnSpc>
            </a:pPr>
            <a:r>
              <a:rPr lang="en-US" b="0" i="0" dirty="0">
                <a:solidFill>
                  <a:srgbClr val="242424"/>
                </a:solidFill>
                <a:effectLst/>
                <a:latin typeface="source-serif-pro"/>
              </a:rPr>
              <a:t>It is just simply the same as the hidden state(activation) of RNN.</a:t>
            </a:r>
          </a:p>
          <a:p>
            <a:pPr marL="0" indent="0" algn="l">
              <a:lnSpc>
                <a:spcPts val="2400"/>
              </a:lnSpc>
              <a:buNone/>
            </a:pPr>
            <a:r>
              <a:rPr lang="en-US" b="1" i="0" dirty="0">
                <a:solidFill>
                  <a:srgbClr val="242424"/>
                </a:solidFill>
                <a:effectLst/>
                <a:latin typeface="source-serif-pro"/>
              </a:rPr>
              <a:t>Final cell state</a:t>
            </a:r>
            <a:endParaRPr lang="en-US" b="0" i="0" dirty="0">
              <a:solidFill>
                <a:srgbClr val="242424"/>
              </a:solidFill>
              <a:effectLst/>
              <a:latin typeface="source-serif-pro"/>
            </a:endParaRPr>
          </a:p>
          <a:p>
            <a:pPr algn="l">
              <a:lnSpc>
                <a:spcPts val="2400"/>
              </a:lnSpc>
            </a:pPr>
            <a:r>
              <a:rPr lang="en-US" b="0" i="0" dirty="0">
                <a:solidFill>
                  <a:srgbClr val="242424"/>
                </a:solidFill>
                <a:effectLst/>
                <a:latin typeface="source-serif-pro"/>
              </a:rPr>
              <a:t>The final cell state is dependent on the update gate. It may or may not be updated with candidate state. Remove some content from last cell state, and write some new cell content.</a:t>
            </a:r>
          </a:p>
          <a:p>
            <a:endParaRPr lang="en-IN" dirty="0"/>
          </a:p>
        </p:txBody>
      </p:sp>
      <p:sp>
        <p:nvSpPr>
          <p:cNvPr id="4" name="Footer Placeholder 3">
            <a:extLst>
              <a:ext uri="{FF2B5EF4-FFF2-40B4-BE49-F238E27FC236}">
                <a16:creationId xmlns:a16="http://schemas.microsoft.com/office/drawing/2014/main" id="{31E7B58B-D92A-794F-E792-F829FE6D5533}"/>
              </a:ext>
            </a:extLst>
          </p:cNvPr>
          <p:cNvSpPr>
            <a:spLocks noGrp="1"/>
          </p:cNvSpPr>
          <p:nvPr>
            <p:ph type="ftr" sz="quarter" idx="11"/>
          </p:nvPr>
        </p:nvSpPr>
        <p:spPr/>
        <p:txBody>
          <a:bodyPr/>
          <a:lstStyle/>
          <a:p>
            <a:r>
              <a:rPr lang="it-IT"/>
              <a:t>Dr Anila M/2024-25/CSE</a:t>
            </a:r>
            <a:endParaRPr lang="en-IN"/>
          </a:p>
        </p:txBody>
      </p:sp>
      <p:sp>
        <p:nvSpPr>
          <p:cNvPr id="6" name="TextBox 5">
            <a:extLst>
              <a:ext uri="{FF2B5EF4-FFF2-40B4-BE49-F238E27FC236}">
                <a16:creationId xmlns:a16="http://schemas.microsoft.com/office/drawing/2014/main" id="{77A214D0-E5B1-FF26-00FD-F39D3BE2BB4A}"/>
              </a:ext>
            </a:extLst>
          </p:cNvPr>
          <p:cNvSpPr txBox="1"/>
          <p:nvPr/>
        </p:nvSpPr>
        <p:spPr>
          <a:xfrm>
            <a:off x="5257800" y="1158657"/>
            <a:ext cx="6096000" cy="646331"/>
          </a:xfrm>
          <a:prstGeom prst="rect">
            <a:avLst/>
          </a:prstGeom>
          <a:noFill/>
        </p:spPr>
        <p:txBody>
          <a:bodyPr wrap="square">
            <a:spAutoFit/>
          </a:bodyPr>
          <a:lstStyle/>
          <a:p>
            <a:r>
              <a:rPr lang="en-US" dirty="0"/>
              <a:t>In GRU the final cell state is directly passing as the activation to the next cell.</a:t>
            </a:r>
          </a:p>
        </p:txBody>
      </p:sp>
    </p:spTree>
    <p:extLst>
      <p:ext uri="{BB962C8B-B14F-4D97-AF65-F5344CB8AC3E}">
        <p14:creationId xmlns:p14="http://schemas.microsoft.com/office/powerpoint/2010/main" val="375064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down)">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EFB7-49B5-A76C-8EF2-82621E48CDEA}"/>
              </a:ext>
            </a:extLst>
          </p:cNvPr>
          <p:cNvSpPr>
            <a:spLocks noGrp="1"/>
          </p:cNvSpPr>
          <p:nvPr>
            <p:ph type="title"/>
          </p:nvPr>
        </p:nvSpPr>
        <p:spPr/>
        <p:txBody>
          <a:bodyPr/>
          <a:lstStyle/>
          <a:p>
            <a:r>
              <a:rPr lang="en-US" b="1" dirty="0"/>
              <a:t>GRU</a:t>
            </a:r>
            <a:endParaRPr lang="en-IN" b="1" dirty="0"/>
          </a:p>
        </p:txBody>
      </p:sp>
      <p:sp>
        <p:nvSpPr>
          <p:cNvPr id="3" name="Content Placeholder 2">
            <a:extLst>
              <a:ext uri="{FF2B5EF4-FFF2-40B4-BE49-F238E27FC236}">
                <a16:creationId xmlns:a16="http://schemas.microsoft.com/office/drawing/2014/main" id="{5B639FB1-71B2-0FC2-6FB7-F225D6F5C5B4}"/>
              </a:ext>
            </a:extLst>
          </p:cNvPr>
          <p:cNvSpPr>
            <a:spLocks noGrp="1"/>
          </p:cNvSpPr>
          <p:nvPr>
            <p:ph idx="1"/>
          </p:nvPr>
        </p:nvSpPr>
        <p:spPr/>
        <p:txBody>
          <a:bodyPr>
            <a:normAutofit/>
          </a:bodyPr>
          <a:lstStyle/>
          <a:p>
            <a:pPr marL="0" indent="0">
              <a:buNone/>
            </a:pPr>
            <a:endParaRPr lang="en-US" dirty="0"/>
          </a:p>
          <a:p>
            <a:r>
              <a:rPr lang="en-US" dirty="0"/>
              <a:t>If reset close to 0, ignore previous hidden state (allows the model to drop information that is irrelevant in the future).</a:t>
            </a:r>
          </a:p>
          <a:p>
            <a:r>
              <a:rPr lang="en-US" dirty="0"/>
              <a:t>If gamma(update gate) close to 1, then we can copy information in that unit through many steps!</a:t>
            </a:r>
          </a:p>
          <a:p>
            <a:r>
              <a:rPr lang="en-US" dirty="0"/>
              <a:t>Gamma Controls how much of past state should matter now.</a:t>
            </a:r>
            <a:endParaRPr lang="en-IN" dirty="0"/>
          </a:p>
        </p:txBody>
      </p:sp>
      <p:sp>
        <p:nvSpPr>
          <p:cNvPr id="4" name="Footer Placeholder 3">
            <a:extLst>
              <a:ext uri="{FF2B5EF4-FFF2-40B4-BE49-F238E27FC236}">
                <a16:creationId xmlns:a16="http://schemas.microsoft.com/office/drawing/2014/main" id="{6ACAEB74-3E88-1794-9A5D-B2FA94975DB0}"/>
              </a:ext>
            </a:extLst>
          </p:cNvPr>
          <p:cNvSpPr>
            <a:spLocks noGrp="1"/>
          </p:cNvSpPr>
          <p:nvPr>
            <p:ph type="ftr" sz="quarter" idx="11"/>
          </p:nvPr>
        </p:nvSpPr>
        <p:spPr/>
        <p:txBody>
          <a:bodyPr/>
          <a:lstStyle/>
          <a:p>
            <a:r>
              <a:rPr lang="it-IT"/>
              <a:t>Dr Anila M/2024-25/CSE</a:t>
            </a:r>
            <a:endParaRPr lang="en-IN"/>
          </a:p>
        </p:txBody>
      </p:sp>
    </p:spTree>
    <p:extLst>
      <p:ext uri="{BB962C8B-B14F-4D97-AF65-F5344CB8AC3E}">
        <p14:creationId xmlns:p14="http://schemas.microsoft.com/office/powerpoint/2010/main" val="1795423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608C-4C25-C00B-052C-0E38804B60D6}"/>
              </a:ext>
            </a:extLst>
          </p:cNvPr>
          <p:cNvSpPr>
            <a:spLocks noGrp="1"/>
          </p:cNvSpPr>
          <p:nvPr>
            <p:ph type="title"/>
          </p:nvPr>
        </p:nvSpPr>
        <p:spPr>
          <a:xfrm>
            <a:off x="838200" y="365126"/>
            <a:ext cx="10515600" cy="764428"/>
          </a:xfrm>
        </p:spPr>
        <p:txBody>
          <a:bodyPr>
            <a:normAutofit fontScale="90000"/>
          </a:bodyPr>
          <a:lstStyle/>
          <a:p>
            <a:r>
              <a:rPr lang="en-IN" b="1" i="0" dirty="0">
                <a:solidFill>
                  <a:srgbClr val="242424"/>
                </a:solidFill>
                <a:effectLst/>
                <a:latin typeface="sohne"/>
              </a:rPr>
              <a:t>Long Short-Term Memory</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37F6808A-8002-BDEB-1129-A576715ABD6B}"/>
              </a:ext>
            </a:extLst>
          </p:cNvPr>
          <p:cNvSpPr>
            <a:spLocks noGrp="1"/>
          </p:cNvSpPr>
          <p:nvPr>
            <p:ph idx="1"/>
          </p:nvPr>
        </p:nvSpPr>
        <p:spPr>
          <a:xfrm>
            <a:off x="273423" y="1299977"/>
            <a:ext cx="5822577" cy="4975692"/>
          </a:xfrm>
        </p:spPr>
        <p:txBody>
          <a:bodyPr/>
          <a:lstStyle/>
          <a:p>
            <a:r>
              <a:rPr lang="en-US" b="0" i="0" dirty="0">
                <a:solidFill>
                  <a:srgbClr val="242424"/>
                </a:solidFill>
                <a:effectLst/>
                <a:latin typeface="source-serif-pro"/>
              </a:rPr>
              <a:t>LSTMs are much similar to GRU’s, they are intended to solve the vanishing gradient problem. </a:t>
            </a:r>
          </a:p>
          <a:p>
            <a:r>
              <a:rPr lang="en-US" dirty="0">
                <a:solidFill>
                  <a:srgbClr val="242424"/>
                </a:solidFill>
                <a:latin typeface="source-serif-pro"/>
              </a:rPr>
              <a:t>In </a:t>
            </a:r>
            <a:r>
              <a:rPr lang="en-US" b="0" i="0" dirty="0">
                <a:solidFill>
                  <a:srgbClr val="242424"/>
                </a:solidFill>
                <a:effectLst/>
                <a:latin typeface="source-serif-pro"/>
              </a:rPr>
              <a:t>Addition to GRU here there are 2 more gates </a:t>
            </a:r>
          </a:p>
          <a:p>
            <a:pPr marL="0" indent="0">
              <a:buNone/>
            </a:pPr>
            <a:r>
              <a:rPr lang="en-US" b="0" i="0" dirty="0">
                <a:solidFill>
                  <a:srgbClr val="242424"/>
                </a:solidFill>
                <a:effectLst/>
                <a:latin typeface="source-serif-pro"/>
              </a:rPr>
              <a:t>1)forget gate 2)output gate.</a:t>
            </a:r>
          </a:p>
          <a:p>
            <a:pPr marL="0" indent="0">
              <a:buNone/>
            </a:pPr>
            <a:endParaRPr lang="en-IN" dirty="0"/>
          </a:p>
        </p:txBody>
      </p:sp>
      <p:sp>
        <p:nvSpPr>
          <p:cNvPr id="4" name="Footer Placeholder 3">
            <a:extLst>
              <a:ext uri="{FF2B5EF4-FFF2-40B4-BE49-F238E27FC236}">
                <a16:creationId xmlns:a16="http://schemas.microsoft.com/office/drawing/2014/main" id="{2408B688-37EC-5AB7-7358-83E1A4A29683}"/>
              </a:ext>
            </a:extLst>
          </p:cNvPr>
          <p:cNvSpPr>
            <a:spLocks noGrp="1"/>
          </p:cNvSpPr>
          <p:nvPr>
            <p:ph type="ftr" sz="quarter" idx="11"/>
          </p:nvPr>
        </p:nvSpPr>
        <p:spPr/>
        <p:txBody>
          <a:bodyPr/>
          <a:lstStyle/>
          <a:p>
            <a:r>
              <a:rPr lang="it-IT"/>
              <a:t>Dr Anila M/2024-25/CSE</a:t>
            </a:r>
            <a:endParaRPr lang="en-IN"/>
          </a:p>
        </p:txBody>
      </p:sp>
      <p:pic>
        <p:nvPicPr>
          <p:cNvPr id="6" name="Picture 5">
            <a:extLst>
              <a:ext uri="{FF2B5EF4-FFF2-40B4-BE49-F238E27FC236}">
                <a16:creationId xmlns:a16="http://schemas.microsoft.com/office/drawing/2014/main" id="{DE7D8D60-8ECA-29CB-DAE6-FD806F0B6DAA}"/>
              </a:ext>
            </a:extLst>
          </p:cNvPr>
          <p:cNvPicPr>
            <a:picLocks noChangeAspect="1"/>
          </p:cNvPicPr>
          <p:nvPr/>
        </p:nvPicPr>
        <p:blipFill>
          <a:blip r:embed="rId2"/>
          <a:stretch>
            <a:fillRect/>
          </a:stretch>
        </p:blipFill>
        <p:spPr>
          <a:xfrm>
            <a:off x="5824272" y="1514130"/>
            <a:ext cx="6693244" cy="4349974"/>
          </a:xfrm>
          <a:prstGeom prst="rect">
            <a:avLst/>
          </a:prstGeom>
        </p:spPr>
      </p:pic>
    </p:spTree>
    <p:extLst>
      <p:ext uri="{BB962C8B-B14F-4D97-AF65-F5344CB8AC3E}">
        <p14:creationId xmlns:p14="http://schemas.microsoft.com/office/powerpoint/2010/main" val="240087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3FCE-CE0A-1BF4-5AA0-1BFE2240109A}"/>
              </a:ext>
            </a:extLst>
          </p:cNvPr>
          <p:cNvSpPr>
            <a:spLocks noGrp="1"/>
          </p:cNvSpPr>
          <p:nvPr>
            <p:ph type="title"/>
          </p:nvPr>
        </p:nvSpPr>
        <p:spPr/>
        <p:txBody>
          <a:bodyPr/>
          <a:lstStyle/>
          <a:p>
            <a:r>
              <a:rPr lang="en-US" dirty="0"/>
              <a:t>LSTM</a:t>
            </a:r>
            <a:endParaRPr lang="en-IN" dirty="0"/>
          </a:p>
        </p:txBody>
      </p:sp>
      <p:sp>
        <p:nvSpPr>
          <p:cNvPr id="3" name="Content Placeholder 2">
            <a:extLst>
              <a:ext uri="{FF2B5EF4-FFF2-40B4-BE49-F238E27FC236}">
                <a16:creationId xmlns:a16="http://schemas.microsoft.com/office/drawing/2014/main" id="{CC675F66-A7C8-77BB-6DFC-CBCEF84CEE53}"/>
              </a:ext>
            </a:extLst>
          </p:cNvPr>
          <p:cNvSpPr>
            <a:spLocks noGrp="1"/>
          </p:cNvSpPr>
          <p:nvPr>
            <p:ph idx="1"/>
          </p:nvPr>
        </p:nvSpPr>
        <p:spPr/>
        <p:txBody>
          <a:bodyPr/>
          <a:lstStyle/>
          <a:p>
            <a:pPr marL="0" indent="0">
              <a:buNone/>
            </a:pPr>
            <a:r>
              <a:rPr lang="en-US"/>
              <a:t> </a:t>
            </a:r>
            <a:endParaRPr lang="en-IN" dirty="0"/>
          </a:p>
        </p:txBody>
      </p:sp>
      <p:sp>
        <p:nvSpPr>
          <p:cNvPr id="4" name="Footer Placeholder 3">
            <a:extLst>
              <a:ext uri="{FF2B5EF4-FFF2-40B4-BE49-F238E27FC236}">
                <a16:creationId xmlns:a16="http://schemas.microsoft.com/office/drawing/2014/main" id="{9D9EDA57-96D0-D99F-33D4-9652A2084871}"/>
              </a:ext>
            </a:extLst>
          </p:cNvPr>
          <p:cNvSpPr>
            <a:spLocks noGrp="1"/>
          </p:cNvSpPr>
          <p:nvPr>
            <p:ph type="ftr" sz="quarter" idx="11"/>
          </p:nvPr>
        </p:nvSpPr>
        <p:spPr/>
        <p:txBody>
          <a:bodyPr/>
          <a:lstStyle/>
          <a:p>
            <a:r>
              <a:rPr lang="it-IT"/>
              <a:t>Dr Anila M/2024-25/CSE</a:t>
            </a:r>
            <a:endParaRPr lang="en-IN"/>
          </a:p>
        </p:txBody>
      </p:sp>
      <p:pic>
        <p:nvPicPr>
          <p:cNvPr id="6" name="Picture 5">
            <a:extLst>
              <a:ext uri="{FF2B5EF4-FFF2-40B4-BE49-F238E27FC236}">
                <a16:creationId xmlns:a16="http://schemas.microsoft.com/office/drawing/2014/main" id="{57D2A1CB-617C-8008-7260-EECF67BB2814}"/>
              </a:ext>
            </a:extLst>
          </p:cNvPr>
          <p:cNvPicPr>
            <a:picLocks noChangeAspect="1"/>
          </p:cNvPicPr>
          <p:nvPr/>
        </p:nvPicPr>
        <p:blipFill>
          <a:blip r:embed="rId2"/>
          <a:stretch>
            <a:fillRect/>
          </a:stretch>
        </p:blipFill>
        <p:spPr>
          <a:xfrm>
            <a:off x="5988654" y="755033"/>
            <a:ext cx="6134415" cy="4750044"/>
          </a:xfrm>
          <a:prstGeom prst="rect">
            <a:avLst/>
          </a:prstGeom>
        </p:spPr>
      </p:pic>
      <p:pic>
        <p:nvPicPr>
          <p:cNvPr id="7" name="Picture 6">
            <a:extLst>
              <a:ext uri="{FF2B5EF4-FFF2-40B4-BE49-F238E27FC236}">
                <a16:creationId xmlns:a16="http://schemas.microsoft.com/office/drawing/2014/main" id="{A3DE5BF3-190E-186A-8910-8221A3BD40AA}"/>
              </a:ext>
            </a:extLst>
          </p:cNvPr>
          <p:cNvPicPr>
            <a:picLocks noChangeAspect="1"/>
          </p:cNvPicPr>
          <p:nvPr/>
        </p:nvPicPr>
        <p:blipFill>
          <a:blip r:embed="rId3"/>
          <a:stretch>
            <a:fillRect/>
          </a:stretch>
        </p:blipFill>
        <p:spPr>
          <a:xfrm>
            <a:off x="68931" y="1961926"/>
            <a:ext cx="5767093" cy="4349974"/>
          </a:xfrm>
          <a:prstGeom prst="rect">
            <a:avLst/>
          </a:prstGeom>
        </p:spPr>
      </p:pic>
      <p:sp>
        <p:nvSpPr>
          <p:cNvPr id="9" name="TextBox 8">
            <a:extLst>
              <a:ext uri="{FF2B5EF4-FFF2-40B4-BE49-F238E27FC236}">
                <a16:creationId xmlns:a16="http://schemas.microsoft.com/office/drawing/2014/main" id="{C5EFE1DD-30EE-DCB9-8F01-0E47C26B6D20}"/>
              </a:ext>
            </a:extLst>
          </p:cNvPr>
          <p:cNvSpPr txBox="1"/>
          <p:nvPr/>
        </p:nvSpPr>
        <p:spPr>
          <a:xfrm>
            <a:off x="5988654" y="5665569"/>
            <a:ext cx="6096000" cy="646331"/>
          </a:xfrm>
          <a:prstGeom prst="rect">
            <a:avLst/>
          </a:prstGeom>
          <a:noFill/>
        </p:spPr>
        <p:txBody>
          <a:bodyPr wrap="square">
            <a:spAutoFit/>
          </a:bodyPr>
          <a:lstStyle/>
          <a:p>
            <a:r>
              <a:rPr lang="en-US" b="0" i="1" dirty="0">
                <a:solidFill>
                  <a:srgbClr val="242424"/>
                </a:solidFill>
                <a:effectLst/>
                <a:latin typeface="source-serif-pro"/>
              </a:rPr>
              <a:t>All 3 gates(input gate, output gate, forget gate) use sigmoid as activation function so all gate values are between 0 and 1.</a:t>
            </a:r>
            <a:endParaRPr lang="en-IN" dirty="0"/>
          </a:p>
        </p:txBody>
      </p:sp>
    </p:spTree>
    <p:extLst>
      <p:ext uri="{BB962C8B-B14F-4D97-AF65-F5344CB8AC3E}">
        <p14:creationId xmlns:p14="http://schemas.microsoft.com/office/powerpoint/2010/main" val="189331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E876-E460-A9C3-95A7-B40D688C3D8A}"/>
              </a:ext>
            </a:extLst>
          </p:cNvPr>
          <p:cNvSpPr>
            <a:spLocks noGrp="1"/>
          </p:cNvSpPr>
          <p:nvPr>
            <p:ph type="title"/>
          </p:nvPr>
        </p:nvSpPr>
        <p:spPr/>
        <p:txBody>
          <a:bodyPr/>
          <a:lstStyle/>
          <a:p>
            <a:r>
              <a:rPr lang="en-US" dirty="0"/>
              <a:t>RNN Vs FFNN</a:t>
            </a:r>
            <a:endParaRPr lang="en-IN" dirty="0"/>
          </a:p>
        </p:txBody>
      </p:sp>
      <p:sp>
        <p:nvSpPr>
          <p:cNvPr id="4" name="Footer Placeholder 3">
            <a:extLst>
              <a:ext uri="{FF2B5EF4-FFF2-40B4-BE49-F238E27FC236}">
                <a16:creationId xmlns:a16="http://schemas.microsoft.com/office/drawing/2014/main" id="{CDB2BCC4-73EB-689E-AEE5-7182C760BA44}"/>
              </a:ext>
            </a:extLst>
          </p:cNvPr>
          <p:cNvSpPr>
            <a:spLocks noGrp="1"/>
          </p:cNvSpPr>
          <p:nvPr>
            <p:ph type="ftr" sz="quarter" idx="11"/>
          </p:nvPr>
        </p:nvSpPr>
        <p:spPr/>
        <p:txBody>
          <a:bodyPr/>
          <a:lstStyle/>
          <a:p>
            <a:r>
              <a:rPr lang="it-IT"/>
              <a:t>Dr Anila M/2024-25/CSE</a:t>
            </a:r>
            <a:endParaRPr lang="en-IN"/>
          </a:p>
        </p:txBody>
      </p:sp>
      <p:pic>
        <p:nvPicPr>
          <p:cNvPr id="1026" name="Picture 2" descr="Lightbox">
            <a:extLst>
              <a:ext uri="{FF2B5EF4-FFF2-40B4-BE49-F238E27FC236}">
                <a16:creationId xmlns:a16="http://schemas.microsoft.com/office/drawing/2014/main" id="{B9A7726D-E75E-EC2E-BA80-2AB37A7FF7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9418" y="1743003"/>
            <a:ext cx="8737600" cy="436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540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C847-7560-FB82-B831-D9B1EE80DE1E}"/>
              </a:ext>
            </a:extLst>
          </p:cNvPr>
          <p:cNvSpPr>
            <a:spLocks noGrp="1"/>
          </p:cNvSpPr>
          <p:nvPr>
            <p:ph type="title"/>
          </p:nvPr>
        </p:nvSpPr>
        <p:spPr/>
        <p:txBody>
          <a:bodyPr/>
          <a:lstStyle/>
          <a:p>
            <a:r>
              <a:rPr lang="en-US" dirty="0"/>
              <a:t>LSTM</a:t>
            </a:r>
            <a:endParaRPr lang="en-IN" dirty="0"/>
          </a:p>
        </p:txBody>
      </p:sp>
      <p:sp>
        <p:nvSpPr>
          <p:cNvPr id="3" name="Content Placeholder 2">
            <a:extLst>
              <a:ext uri="{FF2B5EF4-FFF2-40B4-BE49-F238E27FC236}">
                <a16:creationId xmlns:a16="http://schemas.microsoft.com/office/drawing/2014/main" id="{C2CF8741-0D3F-F088-ABA0-8FF73EB0461D}"/>
              </a:ext>
            </a:extLst>
          </p:cNvPr>
          <p:cNvSpPr>
            <a:spLocks noGrp="1"/>
          </p:cNvSpPr>
          <p:nvPr>
            <p:ph idx="1"/>
          </p:nvPr>
        </p:nvSpPr>
        <p:spPr/>
        <p:txBody>
          <a:bodyPr/>
          <a:lstStyle/>
          <a:p>
            <a:pPr marL="0" indent="0" algn="l">
              <a:lnSpc>
                <a:spcPts val="2400"/>
              </a:lnSpc>
              <a:buNone/>
            </a:pPr>
            <a:r>
              <a:rPr lang="en-US" b="1" i="0" dirty="0">
                <a:solidFill>
                  <a:srgbClr val="242424"/>
                </a:solidFill>
                <a:effectLst/>
                <a:latin typeface="source-serif-pro"/>
              </a:rPr>
              <a:t>Forget gate</a:t>
            </a:r>
            <a:endParaRPr lang="en-US" b="0" i="0" dirty="0">
              <a:solidFill>
                <a:srgbClr val="242424"/>
              </a:solidFill>
              <a:effectLst/>
              <a:latin typeface="source-serif-pro"/>
            </a:endParaRPr>
          </a:p>
          <a:p>
            <a:pPr algn="l">
              <a:lnSpc>
                <a:spcPts val="2400"/>
              </a:lnSpc>
            </a:pPr>
            <a:r>
              <a:rPr lang="en-US" b="0" i="0" dirty="0">
                <a:solidFill>
                  <a:srgbClr val="242424"/>
                </a:solidFill>
                <a:effectLst/>
                <a:latin typeface="source-serif-pro"/>
              </a:rPr>
              <a:t>It controls what is kept vs forgotten, from previous cell state. In laymen terms, it will decide how much information from the previous state should be kept and forget remaining.</a:t>
            </a:r>
          </a:p>
          <a:p>
            <a:pPr marL="0" indent="0" algn="l">
              <a:lnSpc>
                <a:spcPts val="2400"/>
              </a:lnSpc>
              <a:buNone/>
            </a:pPr>
            <a:r>
              <a:rPr lang="en-US" b="1" i="0" dirty="0">
                <a:solidFill>
                  <a:srgbClr val="242424"/>
                </a:solidFill>
                <a:effectLst/>
                <a:latin typeface="source-serif-pro"/>
              </a:rPr>
              <a:t>Output gate</a:t>
            </a:r>
            <a:endParaRPr lang="en-US" b="0" i="0" dirty="0">
              <a:solidFill>
                <a:srgbClr val="242424"/>
              </a:solidFill>
              <a:effectLst/>
              <a:latin typeface="source-serif-pro"/>
            </a:endParaRPr>
          </a:p>
          <a:p>
            <a:pPr algn="l">
              <a:lnSpc>
                <a:spcPts val="2400"/>
              </a:lnSpc>
            </a:pPr>
            <a:r>
              <a:rPr lang="en-US" b="0" i="0" dirty="0">
                <a:solidFill>
                  <a:srgbClr val="242424"/>
                </a:solidFill>
                <a:effectLst/>
                <a:latin typeface="source-serif-pro"/>
              </a:rPr>
              <a:t>It controls which parts of the cell are output to the hidden state. It will determine what the next hidden state will be.</a:t>
            </a:r>
          </a:p>
          <a:p>
            <a:endParaRPr lang="en-IN" dirty="0"/>
          </a:p>
        </p:txBody>
      </p:sp>
      <p:sp>
        <p:nvSpPr>
          <p:cNvPr id="4" name="Footer Placeholder 3">
            <a:extLst>
              <a:ext uri="{FF2B5EF4-FFF2-40B4-BE49-F238E27FC236}">
                <a16:creationId xmlns:a16="http://schemas.microsoft.com/office/drawing/2014/main" id="{08E402B5-F85A-70FE-568A-818130D69C94}"/>
              </a:ext>
            </a:extLst>
          </p:cNvPr>
          <p:cNvSpPr>
            <a:spLocks noGrp="1"/>
          </p:cNvSpPr>
          <p:nvPr>
            <p:ph type="ftr" sz="quarter" idx="11"/>
          </p:nvPr>
        </p:nvSpPr>
        <p:spPr/>
        <p:txBody>
          <a:bodyPr/>
          <a:lstStyle/>
          <a:p>
            <a:r>
              <a:rPr lang="it-IT"/>
              <a:t>Dr Anila M/2024-25/CSE</a:t>
            </a:r>
            <a:endParaRPr lang="en-IN"/>
          </a:p>
        </p:txBody>
      </p:sp>
    </p:spTree>
    <p:extLst>
      <p:ext uri="{BB962C8B-B14F-4D97-AF65-F5344CB8AC3E}">
        <p14:creationId xmlns:p14="http://schemas.microsoft.com/office/powerpoint/2010/main" val="47369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3C21-04A7-8C57-3D9B-43FC8272520F}"/>
              </a:ext>
            </a:extLst>
          </p:cNvPr>
          <p:cNvSpPr>
            <a:spLocks noGrp="1"/>
          </p:cNvSpPr>
          <p:nvPr>
            <p:ph type="title"/>
          </p:nvPr>
        </p:nvSpPr>
        <p:spPr>
          <a:xfrm>
            <a:off x="838200" y="365126"/>
            <a:ext cx="10515600" cy="315912"/>
          </a:xfrm>
        </p:spPr>
        <p:txBody>
          <a:bodyPr>
            <a:normAutofit fontScale="90000"/>
          </a:bodyPr>
          <a:lstStyle/>
          <a:p>
            <a:r>
              <a:rPr lang="en-US" dirty="0"/>
              <a:t>RNN</a:t>
            </a:r>
            <a:endParaRPr lang="en-IN" dirty="0"/>
          </a:p>
        </p:txBody>
      </p:sp>
      <p:sp>
        <p:nvSpPr>
          <p:cNvPr id="3" name="Content Placeholder 2">
            <a:extLst>
              <a:ext uri="{FF2B5EF4-FFF2-40B4-BE49-F238E27FC236}">
                <a16:creationId xmlns:a16="http://schemas.microsoft.com/office/drawing/2014/main" id="{5B18DB3A-95B3-D2E3-957B-45ED54B0269C}"/>
              </a:ext>
            </a:extLst>
          </p:cNvPr>
          <p:cNvSpPr>
            <a:spLocks noGrp="1"/>
          </p:cNvSpPr>
          <p:nvPr>
            <p:ph idx="1"/>
          </p:nvPr>
        </p:nvSpPr>
        <p:spPr>
          <a:xfrm>
            <a:off x="838200" y="858982"/>
            <a:ext cx="10515600" cy="5317981"/>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An RNN is a neural network that is specialized for processing a sequence of data x(t)= x(1), . . . , x(τ) with the time step index t ranging from 1 to τ. </a:t>
            </a:r>
            <a:endParaRPr lang="en-US" b="0" i="0" dirty="0">
              <a:solidFill>
                <a:srgbClr val="273239"/>
              </a:solidFill>
              <a:effectLst/>
              <a:latin typeface="Times New Roman" panose="02020603050405020304" pitchFamily="18" charset="0"/>
              <a:cs typeface="Times New Roman" panose="02020603050405020304" pitchFamily="18" charset="0"/>
            </a:endParaRPr>
          </a:p>
          <a:p>
            <a:r>
              <a:rPr lang="en-US" b="0" i="0" dirty="0">
                <a:solidFill>
                  <a:srgbClr val="273239"/>
                </a:solidFill>
                <a:effectLst/>
                <a:latin typeface="Times New Roman" panose="02020603050405020304" pitchFamily="18" charset="0"/>
                <a:cs typeface="Times New Roman" panose="02020603050405020304" pitchFamily="18" charset="0"/>
              </a:rPr>
              <a:t>output from the previous step is fed as input to the current step</a:t>
            </a:r>
            <a:endParaRPr lang="en-US" b="1" i="0" dirty="0">
              <a:solidFill>
                <a:srgbClr val="273239"/>
              </a:solidFill>
              <a:effectLst/>
              <a:latin typeface="Times New Roman" panose="02020603050405020304" pitchFamily="18" charset="0"/>
              <a:cs typeface="Times New Roman" panose="02020603050405020304" pitchFamily="18" charset="0"/>
            </a:endParaRPr>
          </a:p>
          <a:p>
            <a:r>
              <a:rPr lang="en-US" b="1" i="0" dirty="0">
                <a:solidFill>
                  <a:srgbClr val="273239"/>
                </a:solidFill>
                <a:effectLst/>
                <a:latin typeface="Times New Roman" panose="02020603050405020304" pitchFamily="18" charset="0"/>
                <a:cs typeface="Times New Roman" panose="02020603050405020304" pitchFamily="18" charset="0"/>
              </a:rPr>
              <a:t>Ex</a:t>
            </a:r>
            <a:r>
              <a:rPr lang="en-US" b="0" i="0" dirty="0">
                <a:solidFill>
                  <a:srgbClr val="273239"/>
                </a:solidFill>
                <a:effectLst/>
                <a:latin typeface="Times New Roman" panose="02020603050405020304" pitchFamily="18" charset="0"/>
                <a:cs typeface="Times New Roman" panose="02020603050405020304" pitchFamily="18" charset="0"/>
              </a:rPr>
              <a:t>: it is required to predict the next word of a sentence; the previous words are required and hence there is a need to remember the previous words. </a:t>
            </a:r>
          </a:p>
          <a:p>
            <a:r>
              <a:rPr lang="en-US" b="0" i="0" dirty="0">
                <a:solidFill>
                  <a:srgbClr val="273239"/>
                </a:solidFill>
                <a:effectLst/>
                <a:latin typeface="Times New Roman" panose="02020603050405020304" pitchFamily="18" charset="0"/>
                <a:cs typeface="Times New Roman" panose="02020603050405020304" pitchFamily="18" charset="0"/>
              </a:rPr>
              <a:t>most important feature of RNN is its </a:t>
            </a:r>
            <a:r>
              <a:rPr lang="en-US" b="1" i="0" dirty="0">
                <a:solidFill>
                  <a:srgbClr val="273239"/>
                </a:solidFill>
                <a:effectLst/>
                <a:latin typeface="Times New Roman" panose="02020603050405020304" pitchFamily="18" charset="0"/>
                <a:cs typeface="Times New Roman" panose="02020603050405020304" pitchFamily="18" charset="0"/>
              </a:rPr>
              <a:t>Hidden state</a:t>
            </a:r>
            <a:r>
              <a:rPr lang="en-US" b="0" i="0" dirty="0">
                <a:solidFill>
                  <a:srgbClr val="273239"/>
                </a:solidFill>
                <a:effectLst/>
                <a:latin typeface="Times New Roman" panose="02020603050405020304" pitchFamily="18" charset="0"/>
                <a:cs typeface="Times New Roman" panose="02020603050405020304" pitchFamily="18" charset="0"/>
              </a:rPr>
              <a:t>, which remembers some information about a sequence. </a:t>
            </a:r>
          </a:p>
          <a:p>
            <a:r>
              <a:rPr lang="en-US" b="0" i="0" dirty="0">
                <a:solidFill>
                  <a:srgbClr val="273239"/>
                </a:solidFill>
                <a:effectLst/>
                <a:latin typeface="Times New Roman" panose="02020603050405020304" pitchFamily="18" charset="0"/>
                <a:cs typeface="Times New Roman" panose="02020603050405020304" pitchFamily="18" charset="0"/>
              </a:rPr>
              <a:t>The state is also referred to as </a:t>
            </a:r>
            <a:r>
              <a:rPr lang="en-US" b="1" i="1" dirty="0">
                <a:solidFill>
                  <a:srgbClr val="273239"/>
                </a:solidFill>
                <a:effectLst/>
                <a:latin typeface="Times New Roman" panose="02020603050405020304" pitchFamily="18" charset="0"/>
                <a:cs typeface="Times New Roman" panose="02020603050405020304" pitchFamily="18" charset="0"/>
              </a:rPr>
              <a:t>Memory State </a:t>
            </a:r>
            <a:r>
              <a:rPr lang="en-US" b="0" i="0" dirty="0">
                <a:solidFill>
                  <a:srgbClr val="273239"/>
                </a:solidFill>
                <a:effectLst/>
                <a:latin typeface="Times New Roman" panose="02020603050405020304" pitchFamily="18" charset="0"/>
                <a:cs typeface="Times New Roman" panose="02020603050405020304" pitchFamily="18" charset="0"/>
              </a:rPr>
              <a:t>since it remembers the previous input to the network. </a:t>
            </a:r>
          </a:p>
          <a:p>
            <a:r>
              <a:rPr lang="en-US" b="0" i="0" dirty="0">
                <a:solidFill>
                  <a:srgbClr val="0070C0"/>
                </a:solidFill>
                <a:effectLst/>
                <a:latin typeface="Times New Roman" panose="02020603050405020304" pitchFamily="18" charset="0"/>
                <a:cs typeface="Times New Roman" panose="02020603050405020304" pitchFamily="18" charset="0"/>
              </a:rPr>
              <a:t>It uses the same parameters for each input as it performs the same task on all the inputs or hidden layers to produce the output. </a:t>
            </a:r>
            <a:r>
              <a:rPr lang="en-US" dirty="0">
                <a:solidFill>
                  <a:srgbClr val="0070C0"/>
                </a:solidFill>
                <a:latin typeface="Times New Roman" panose="02020603050405020304" pitchFamily="18" charset="0"/>
                <a:cs typeface="Times New Roman" panose="02020603050405020304" pitchFamily="18" charset="0"/>
              </a:rPr>
              <a:t>And so </a:t>
            </a:r>
            <a:r>
              <a:rPr lang="en-US" b="0" i="0" dirty="0">
                <a:solidFill>
                  <a:srgbClr val="0070C0"/>
                </a:solidFill>
                <a:effectLst/>
                <a:latin typeface="Times New Roman" panose="02020603050405020304" pitchFamily="18" charset="0"/>
                <a:cs typeface="Times New Roman" panose="02020603050405020304" pitchFamily="18" charset="0"/>
              </a:rPr>
              <a:t>are called </a:t>
            </a:r>
            <a:r>
              <a:rPr lang="en-US" b="1" i="0" dirty="0">
                <a:solidFill>
                  <a:srgbClr val="0070C0"/>
                </a:solidFill>
                <a:effectLst/>
                <a:latin typeface="Times New Roman" panose="02020603050405020304" pitchFamily="18" charset="0"/>
                <a:cs typeface="Times New Roman" panose="02020603050405020304" pitchFamily="18" charset="0"/>
              </a:rPr>
              <a:t>recurrent</a:t>
            </a:r>
            <a:r>
              <a:rPr lang="en-US" b="0" i="0" dirty="0">
                <a:solidFill>
                  <a:srgbClr val="0070C0"/>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(because they perform the same task for every element of a sequence)</a:t>
            </a:r>
          </a:p>
          <a:p>
            <a:r>
              <a:rPr lang="en-US" b="0" i="0" dirty="0">
                <a:solidFill>
                  <a:srgbClr val="273239"/>
                </a:solidFill>
                <a:effectLst/>
                <a:latin typeface="Times New Roman" panose="02020603050405020304" pitchFamily="18" charset="0"/>
                <a:cs typeface="Times New Roman" panose="02020603050405020304" pitchFamily="18" charset="0"/>
              </a:rPr>
              <a:t>This reduces the complexity of parameters, unlike other neural networks.</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A06A0F1-F1D9-2FB7-1BE8-0A954CBCD81C}"/>
              </a:ext>
            </a:extLst>
          </p:cNvPr>
          <p:cNvSpPr>
            <a:spLocks noGrp="1"/>
          </p:cNvSpPr>
          <p:nvPr>
            <p:ph type="ftr" sz="quarter" idx="11"/>
          </p:nvPr>
        </p:nvSpPr>
        <p:spPr/>
        <p:txBody>
          <a:bodyPr/>
          <a:lstStyle/>
          <a:p>
            <a:r>
              <a:rPr lang="it-IT"/>
              <a:t>Dr Anila M/2024-25/CSE</a:t>
            </a:r>
            <a:endParaRPr lang="en-IN"/>
          </a:p>
        </p:txBody>
      </p:sp>
    </p:spTree>
    <p:extLst>
      <p:ext uri="{BB962C8B-B14F-4D97-AF65-F5344CB8AC3E}">
        <p14:creationId xmlns:p14="http://schemas.microsoft.com/office/powerpoint/2010/main" val="422534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9C39-444F-9CEC-F59D-4027746935D5}"/>
              </a:ext>
            </a:extLst>
          </p:cNvPr>
          <p:cNvSpPr>
            <a:spLocks noGrp="1"/>
          </p:cNvSpPr>
          <p:nvPr>
            <p:ph type="title"/>
          </p:nvPr>
        </p:nvSpPr>
        <p:spPr>
          <a:xfrm>
            <a:off x="838200" y="365125"/>
            <a:ext cx="10515600" cy="660111"/>
          </a:xfrm>
        </p:spPr>
        <p:txBody>
          <a:bodyPr>
            <a:normAutofit fontScale="90000"/>
          </a:bodyPr>
          <a:lstStyle/>
          <a:p>
            <a:r>
              <a:rPr lang="en-US" b="1" dirty="0"/>
              <a:t>RNN</a:t>
            </a:r>
            <a:endParaRPr lang="en-IN" b="1" dirty="0"/>
          </a:p>
        </p:txBody>
      </p:sp>
      <p:sp>
        <p:nvSpPr>
          <p:cNvPr id="3" name="Content Placeholder 2">
            <a:extLst>
              <a:ext uri="{FF2B5EF4-FFF2-40B4-BE49-F238E27FC236}">
                <a16:creationId xmlns:a16="http://schemas.microsoft.com/office/drawing/2014/main" id="{733C167E-2116-5F8B-176D-562D2FAC4FDE}"/>
              </a:ext>
            </a:extLst>
          </p:cNvPr>
          <p:cNvSpPr>
            <a:spLocks noGrp="1"/>
          </p:cNvSpPr>
          <p:nvPr>
            <p:ph idx="1"/>
          </p:nvPr>
        </p:nvSpPr>
        <p:spPr>
          <a:xfrm>
            <a:off x="838200" y="1468582"/>
            <a:ext cx="10515600" cy="4708381"/>
          </a:xfrm>
        </p:spPr>
        <p:txBody>
          <a:bodyPr>
            <a:normAutofit/>
          </a:bodyPr>
          <a:lstStyle/>
          <a:p>
            <a:r>
              <a:rPr lang="en-US" dirty="0">
                <a:solidFill>
                  <a:srgbClr val="0070C0"/>
                </a:solidFill>
                <a:latin typeface="Times New Roman" panose="02020603050405020304" pitchFamily="18" charset="0"/>
                <a:cs typeface="Times New Roman" panose="02020603050405020304" pitchFamily="18" charset="0"/>
              </a:rPr>
              <a:t>For tasks that involve sequential inputs, such as speech and language, it is often better to use RNNs. </a:t>
            </a:r>
          </a:p>
          <a:p>
            <a:r>
              <a:rPr lang="en-US" dirty="0">
                <a:latin typeface="Times New Roman" panose="02020603050405020304" pitchFamily="18" charset="0"/>
                <a:cs typeface="Times New Roman" panose="02020603050405020304" pitchFamily="18" charset="0"/>
              </a:rPr>
              <a:t>In an NLP problem, if you want to predict the next word in a sentence it is important to know the words before it. </a:t>
            </a:r>
          </a:p>
          <a:p>
            <a:r>
              <a:rPr lang="en-US" dirty="0">
                <a:latin typeface="Times New Roman" panose="02020603050405020304" pitchFamily="18" charset="0"/>
                <a:cs typeface="Times New Roman" panose="02020603050405020304" pitchFamily="18" charset="0"/>
              </a:rPr>
              <a:t>they have a “memory” which captures information about what has been calculated so far.</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6BD3089-8D1E-6B7D-9541-943BEDBC9E6D}"/>
              </a:ext>
            </a:extLst>
          </p:cNvPr>
          <p:cNvSpPr>
            <a:spLocks noGrp="1"/>
          </p:cNvSpPr>
          <p:nvPr>
            <p:ph type="ftr" sz="quarter" idx="11"/>
          </p:nvPr>
        </p:nvSpPr>
        <p:spPr/>
        <p:txBody>
          <a:bodyPr/>
          <a:lstStyle/>
          <a:p>
            <a:r>
              <a:rPr lang="it-IT"/>
              <a:t>Dr Anila M/2024-25/CSE</a:t>
            </a:r>
            <a:endParaRPr lang="en-IN"/>
          </a:p>
        </p:txBody>
      </p:sp>
    </p:spTree>
    <p:extLst>
      <p:ext uri="{BB962C8B-B14F-4D97-AF65-F5344CB8AC3E}">
        <p14:creationId xmlns:p14="http://schemas.microsoft.com/office/powerpoint/2010/main" val="229215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A123-996D-14A2-FC8D-30155DE1C652}"/>
              </a:ext>
            </a:extLst>
          </p:cNvPr>
          <p:cNvSpPr>
            <a:spLocks noGrp="1"/>
          </p:cNvSpPr>
          <p:nvPr>
            <p:ph type="title"/>
          </p:nvPr>
        </p:nvSpPr>
        <p:spPr>
          <a:xfrm>
            <a:off x="838200" y="365126"/>
            <a:ext cx="10515600" cy="891020"/>
          </a:xfrm>
        </p:spPr>
        <p:txBody>
          <a:bodyPr>
            <a:normAutofit fontScale="90000"/>
          </a:bodyPr>
          <a:lstStyle/>
          <a:p>
            <a:r>
              <a:rPr lang="en-IN" b="1" i="0" dirty="0">
                <a:solidFill>
                  <a:srgbClr val="273239"/>
                </a:solidFill>
                <a:effectLst/>
                <a:latin typeface="Nunito" pitchFamily="2" charset="0"/>
              </a:rPr>
              <a:t>Recurrent Neuron </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E987B90A-4951-2E99-C8F9-D4E285429DB2}"/>
              </a:ext>
            </a:extLst>
          </p:cNvPr>
          <p:cNvSpPr>
            <a:spLocks noGrp="1"/>
          </p:cNvSpPr>
          <p:nvPr>
            <p:ph idx="1"/>
          </p:nvPr>
        </p:nvSpPr>
        <p:spPr>
          <a:xfrm>
            <a:off x="838200" y="1696316"/>
            <a:ext cx="7659255" cy="4351338"/>
          </a:xfrm>
        </p:spPr>
        <p:txBody>
          <a:bodyPr/>
          <a:lstStyle/>
          <a:p>
            <a:r>
              <a:rPr lang="en-US" b="0" i="0" dirty="0">
                <a:solidFill>
                  <a:srgbClr val="273239"/>
                </a:solidFill>
                <a:effectLst/>
                <a:latin typeface="Times New Roman" panose="02020603050405020304" pitchFamily="18" charset="0"/>
                <a:cs typeface="Times New Roman" panose="02020603050405020304" pitchFamily="18" charset="0"/>
              </a:rPr>
              <a:t>The fundamental processing unit in a Recurrent Neural Network (RNN) is a </a:t>
            </a:r>
            <a:r>
              <a:rPr lang="en-US" b="0" i="0" dirty="0">
                <a:solidFill>
                  <a:srgbClr val="0070C0"/>
                </a:solidFill>
                <a:effectLst/>
                <a:latin typeface="Times New Roman" panose="02020603050405020304" pitchFamily="18" charset="0"/>
                <a:cs typeface="Times New Roman" panose="02020603050405020304" pitchFamily="18" charset="0"/>
              </a:rPr>
              <a:t>Recurrent Unit</a:t>
            </a:r>
            <a:r>
              <a:rPr lang="en-US" b="0" i="0" dirty="0">
                <a:solidFill>
                  <a:srgbClr val="273239"/>
                </a:solidFill>
                <a:effectLst/>
                <a:latin typeface="Times New Roman" panose="02020603050405020304" pitchFamily="18" charset="0"/>
                <a:cs typeface="Times New Roman" panose="02020603050405020304" pitchFamily="18" charset="0"/>
              </a:rPr>
              <a:t>.</a:t>
            </a:r>
          </a:p>
          <a:p>
            <a:r>
              <a:rPr lang="en-US" b="0" i="0" dirty="0">
                <a:solidFill>
                  <a:srgbClr val="273239"/>
                </a:solidFill>
                <a:effectLst/>
                <a:latin typeface="Times New Roman" panose="02020603050405020304" pitchFamily="18" charset="0"/>
                <a:cs typeface="Times New Roman" panose="02020603050405020304" pitchFamily="18" charset="0"/>
              </a:rPr>
              <a:t>This unit has the unique ability to maintain a </a:t>
            </a:r>
            <a:r>
              <a:rPr lang="en-US" b="0" i="0" dirty="0">
                <a:solidFill>
                  <a:srgbClr val="0070C0"/>
                </a:solidFill>
                <a:effectLst/>
                <a:latin typeface="Times New Roman" panose="02020603050405020304" pitchFamily="18" charset="0"/>
                <a:cs typeface="Times New Roman" panose="02020603050405020304" pitchFamily="18" charset="0"/>
              </a:rPr>
              <a:t>hidden state</a:t>
            </a:r>
            <a:r>
              <a:rPr lang="en-US" b="0" i="0" dirty="0">
                <a:solidFill>
                  <a:srgbClr val="273239"/>
                </a:solidFill>
                <a:effectLst/>
                <a:latin typeface="Times New Roman" panose="02020603050405020304" pitchFamily="18" charset="0"/>
                <a:cs typeface="Times New Roman" panose="02020603050405020304" pitchFamily="18" charset="0"/>
              </a:rPr>
              <a:t>, allowing the network to </a:t>
            </a:r>
            <a:r>
              <a:rPr lang="en-US" b="0" i="0" dirty="0">
                <a:solidFill>
                  <a:srgbClr val="0070C0"/>
                </a:solidFill>
                <a:effectLst/>
                <a:latin typeface="Times New Roman" panose="02020603050405020304" pitchFamily="18" charset="0"/>
                <a:cs typeface="Times New Roman" panose="02020603050405020304" pitchFamily="18" charset="0"/>
              </a:rPr>
              <a:t>capture sequential dependencies</a:t>
            </a:r>
            <a:r>
              <a:rPr lang="en-US" b="0" i="0" dirty="0">
                <a:solidFill>
                  <a:srgbClr val="273239"/>
                </a:solidFill>
                <a:effectLst/>
                <a:latin typeface="Times New Roman" panose="02020603050405020304" pitchFamily="18" charset="0"/>
                <a:cs typeface="Times New Roman" panose="02020603050405020304" pitchFamily="18" charset="0"/>
              </a:rPr>
              <a:t> by remembering previous inputs while processing. </a:t>
            </a:r>
          </a:p>
          <a:p>
            <a:r>
              <a:rPr lang="en-US" dirty="0">
                <a:latin typeface="Times New Roman" panose="02020603050405020304" pitchFamily="18" charset="0"/>
                <a:cs typeface="Times New Roman" panose="02020603050405020304" pitchFamily="18" charset="0"/>
              </a:rPr>
              <a:t>Long Short-Term Memory (LSTM)</a:t>
            </a:r>
            <a:r>
              <a:rPr lang="en-US" b="0" i="0" dirty="0">
                <a:solidFill>
                  <a:srgbClr val="273239"/>
                </a:solidFill>
                <a:effectLst/>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Gated Recurrent Unit (GRU)</a:t>
            </a:r>
            <a:r>
              <a:rPr lang="en-US" b="0" i="0" dirty="0">
                <a:solidFill>
                  <a:srgbClr val="273239"/>
                </a:solidFill>
                <a:effectLst/>
                <a:latin typeface="Times New Roman" panose="02020603050405020304" pitchFamily="18" charset="0"/>
                <a:cs typeface="Times New Roman" panose="02020603050405020304" pitchFamily="18" charset="0"/>
              </a:rPr>
              <a:t> versions improved the RNN’s ability to handle long-term dependencies.</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96A5DC9-B541-4B1E-EC58-D4F97B320E7B}"/>
              </a:ext>
            </a:extLst>
          </p:cNvPr>
          <p:cNvSpPr>
            <a:spLocks noGrp="1"/>
          </p:cNvSpPr>
          <p:nvPr>
            <p:ph type="ftr" sz="quarter" idx="11"/>
          </p:nvPr>
        </p:nvSpPr>
        <p:spPr/>
        <p:txBody>
          <a:bodyPr/>
          <a:lstStyle/>
          <a:p>
            <a:r>
              <a:rPr lang="it-IT"/>
              <a:t>Dr Anila M/2024-25/CSE</a:t>
            </a:r>
            <a:endParaRPr lang="en-IN"/>
          </a:p>
        </p:txBody>
      </p:sp>
      <p:pic>
        <p:nvPicPr>
          <p:cNvPr id="2052" name="Picture 4" descr="Lightbox">
            <a:extLst>
              <a:ext uri="{FF2B5EF4-FFF2-40B4-BE49-F238E27FC236}">
                <a16:creationId xmlns:a16="http://schemas.microsoft.com/office/drawing/2014/main" id="{6B6E87F3-6148-C8A8-00D1-82F95CDB7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965" y="1182254"/>
            <a:ext cx="3199171" cy="361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0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522D-A6A2-E7D6-BD3A-26C1C37B19A6}"/>
              </a:ext>
            </a:extLst>
          </p:cNvPr>
          <p:cNvSpPr>
            <a:spLocks noGrp="1"/>
          </p:cNvSpPr>
          <p:nvPr>
            <p:ph type="title"/>
          </p:nvPr>
        </p:nvSpPr>
        <p:spPr/>
        <p:txBody>
          <a:bodyPr/>
          <a:lstStyle/>
          <a:p>
            <a:r>
              <a:rPr lang="en-US" dirty="0"/>
              <a:t>Unfold RNN</a:t>
            </a:r>
            <a:endParaRPr lang="en-IN" dirty="0"/>
          </a:p>
        </p:txBody>
      </p:sp>
      <p:pic>
        <p:nvPicPr>
          <p:cNvPr id="6" name="Content Placeholder 5">
            <a:extLst>
              <a:ext uri="{FF2B5EF4-FFF2-40B4-BE49-F238E27FC236}">
                <a16:creationId xmlns:a16="http://schemas.microsoft.com/office/drawing/2014/main" id="{82CAC378-7B76-B96B-CB3C-36FAD020ACAC}"/>
              </a:ext>
            </a:extLst>
          </p:cNvPr>
          <p:cNvPicPr>
            <a:picLocks noGrp="1" noChangeAspect="1"/>
          </p:cNvPicPr>
          <p:nvPr>
            <p:ph idx="1"/>
          </p:nvPr>
        </p:nvPicPr>
        <p:blipFill>
          <a:blip r:embed="rId2"/>
          <a:stretch>
            <a:fillRect/>
          </a:stretch>
        </p:blipFill>
        <p:spPr>
          <a:xfrm>
            <a:off x="1099490" y="1827078"/>
            <a:ext cx="10254310" cy="3203844"/>
          </a:xfrm>
        </p:spPr>
      </p:pic>
      <p:sp>
        <p:nvSpPr>
          <p:cNvPr id="4" name="Footer Placeholder 3">
            <a:extLst>
              <a:ext uri="{FF2B5EF4-FFF2-40B4-BE49-F238E27FC236}">
                <a16:creationId xmlns:a16="http://schemas.microsoft.com/office/drawing/2014/main" id="{FE2A2C6E-8A0E-31E8-FA86-AE2DD60EBB15}"/>
              </a:ext>
            </a:extLst>
          </p:cNvPr>
          <p:cNvSpPr>
            <a:spLocks noGrp="1"/>
          </p:cNvSpPr>
          <p:nvPr>
            <p:ph type="ftr" sz="quarter" idx="11"/>
          </p:nvPr>
        </p:nvSpPr>
        <p:spPr/>
        <p:txBody>
          <a:bodyPr/>
          <a:lstStyle/>
          <a:p>
            <a:r>
              <a:rPr lang="it-IT"/>
              <a:t>Dr Anila M/2024-25/CSE</a:t>
            </a:r>
            <a:endParaRPr lang="en-IN"/>
          </a:p>
        </p:txBody>
      </p:sp>
    </p:spTree>
    <p:extLst>
      <p:ext uri="{BB962C8B-B14F-4D97-AF65-F5344CB8AC3E}">
        <p14:creationId xmlns:p14="http://schemas.microsoft.com/office/powerpoint/2010/main" val="28631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92D6-5D60-C07E-CBFA-B687FF545FF6}"/>
              </a:ext>
            </a:extLst>
          </p:cNvPr>
          <p:cNvSpPr>
            <a:spLocks noGrp="1"/>
          </p:cNvSpPr>
          <p:nvPr>
            <p:ph type="title"/>
          </p:nvPr>
        </p:nvSpPr>
        <p:spPr>
          <a:xfrm>
            <a:off x="838200" y="365126"/>
            <a:ext cx="10515600" cy="881784"/>
          </a:xfrm>
        </p:spPr>
        <p:txBody>
          <a:bodyPr/>
          <a:lstStyle/>
          <a:p>
            <a:r>
              <a:rPr lang="en-IN" b="1" dirty="0"/>
              <a:t>Types Of RNN</a:t>
            </a:r>
          </a:p>
        </p:txBody>
      </p:sp>
      <p:sp>
        <p:nvSpPr>
          <p:cNvPr id="3" name="Content Placeholder 2">
            <a:extLst>
              <a:ext uri="{FF2B5EF4-FFF2-40B4-BE49-F238E27FC236}">
                <a16:creationId xmlns:a16="http://schemas.microsoft.com/office/drawing/2014/main" id="{79D7E85B-F26F-2E81-7371-2A969E8C175A}"/>
              </a:ext>
            </a:extLst>
          </p:cNvPr>
          <p:cNvSpPr>
            <a:spLocks noGrp="1"/>
          </p:cNvSpPr>
          <p:nvPr>
            <p:ph idx="1"/>
          </p:nvPr>
        </p:nvSpPr>
        <p:spPr>
          <a:xfrm>
            <a:off x="838200" y="1825625"/>
            <a:ext cx="7049655" cy="4351338"/>
          </a:xfrm>
        </p:spPr>
        <p:txBody>
          <a:bodyPr/>
          <a:lstStyle/>
          <a:p>
            <a:pPr marL="0" indent="0">
              <a:buNone/>
            </a:pPr>
            <a:r>
              <a:rPr lang="en-US" b="1" dirty="0"/>
              <a:t>a) One to One  :</a:t>
            </a:r>
          </a:p>
          <a:p>
            <a:r>
              <a:rPr lang="en-US" dirty="0"/>
              <a:t>Behaves the same as any simple Neural network, known as </a:t>
            </a:r>
            <a:r>
              <a:rPr lang="en-US" i="1" dirty="0"/>
              <a:t>Vanilla Neural Network</a:t>
            </a:r>
            <a:r>
              <a:rPr lang="en-US" dirty="0"/>
              <a:t>. </a:t>
            </a:r>
          </a:p>
          <a:p>
            <a:r>
              <a:rPr lang="en-US" dirty="0"/>
              <a:t>only one input and one output.</a:t>
            </a:r>
          </a:p>
          <a:p>
            <a:r>
              <a:rPr lang="en-US" dirty="0"/>
              <a:t>Ex: </a:t>
            </a:r>
            <a:r>
              <a:rPr lang="en-IN" dirty="0"/>
              <a:t>Feed-forward Network</a:t>
            </a:r>
            <a:endParaRPr lang="en-US" dirty="0"/>
          </a:p>
          <a:p>
            <a:endParaRPr lang="en-IN" dirty="0"/>
          </a:p>
        </p:txBody>
      </p:sp>
      <p:sp>
        <p:nvSpPr>
          <p:cNvPr id="4" name="Footer Placeholder 3">
            <a:extLst>
              <a:ext uri="{FF2B5EF4-FFF2-40B4-BE49-F238E27FC236}">
                <a16:creationId xmlns:a16="http://schemas.microsoft.com/office/drawing/2014/main" id="{CAC66341-10E4-C30B-4D74-B3FBD6CFA730}"/>
              </a:ext>
            </a:extLst>
          </p:cNvPr>
          <p:cNvSpPr>
            <a:spLocks noGrp="1"/>
          </p:cNvSpPr>
          <p:nvPr>
            <p:ph type="ftr" sz="quarter" idx="11"/>
          </p:nvPr>
        </p:nvSpPr>
        <p:spPr/>
        <p:txBody>
          <a:bodyPr/>
          <a:lstStyle/>
          <a:p>
            <a:r>
              <a:rPr lang="it-IT"/>
              <a:t>Dr Anila M/2024-25/CSE</a:t>
            </a:r>
            <a:endParaRPr lang="en-IN"/>
          </a:p>
        </p:txBody>
      </p:sp>
      <p:pic>
        <p:nvPicPr>
          <p:cNvPr id="6" name="Picture 5">
            <a:extLst>
              <a:ext uri="{FF2B5EF4-FFF2-40B4-BE49-F238E27FC236}">
                <a16:creationId xmlns:a16="http://schemas.microsoft.com/office/drawing/2014/main" id="{D415633E-BD5C-DC6A-297E-B32AB33B003D}"/>
              </a:ext>
            </a:extLst>
          </p:cNvPr>
          <p:cNvPicPr>
            <a:picLocks noChangeAspect="1"/>
          </p:cNvPicPr>
          <p:nvPr/>
        </p:nvPicPr>
        <p:blipFill>
          <a:blip r:embed="rId2"/>
          <a:stretch>
            <a:fillRect/>
          </a:stretch>
        </p:blipFill>
        <p:spPr>
          <a:xfrm>
            <a:off x="7404694" y="99650"/>
            <a:ext cx="4641833" cy="6077313"/>
          </a:xfrm>
          <a:prstGeom prst="rect">
            <a:avLst/>
          </a:prstGeom>
        </p:spPr>
      </p:pic>
    </p:spTree>
    <p:extLst>
      <p:ext uri="{BB962C8B-B14F-4D97-AF65-F5344CB8AC3E}">
        <p14:creationId xmlns:p14="http://schemas.microsoft.com/office/powerpoint/2010/main" val="40401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37D1-1983-C07C-8D6B-2F916D90CE43}"/>
              </a:ext>
            </a:extLst>
          </p:cNvPr>
          <p:cNvSpPr>
            <a:spLocks noGrp="1"/>
          </p:cNvSpPr>
          <p:nvPr>
            <p:ph type="title"/>
          </p:nvPr>
        </p:nvSpPr>
        <p:spPr>
          <a:xfrm>
            <a:off x="838200" y="365126"/>
            <a:ext cx="10515600" cy="687820"/>
          </a:xfrm>
        </p:spPr>
        <p:txBody>
          <a:bodyPr>
            <a:normAutofit fontScale="90000"/>
          </a:bodyPr>
          <a:lstStyle/>
          <a:p>
            <a:r>
              <a:rPr lang="en-IN" b="1" dirty="0"/>
              <a:t>Types Of RNN</a:t>
            </a:r>
            <a:endParaRPr lang="en-IN" dirty="0"/>
          </a:p>
        </p:txBody>
      </p:sp>
      <p:sp>
        <p:nvSpPr>
          <p:cNvPr id="3" name="Content Placeholder 2">
            <a:extLst>
              <a:ext uri="{FF2B5EF4-FFF2-40B4-BE49-F238E27FC236}">
                <a16:creationId xmlns:a16="http://schemas.microsoft.com/office/drawing/2014/main" id="{83C4D2DD-FC83-FB3A-794C-AEAF62CDC1D3}"/>
              </a:ext>
            </a:extLst>
          </p:cNvPr>
          <p:cNvSpPr>
            <a:spLocks noGrp="1"/>
          </p:cNvSpPr>
          <p:nvPr>
            <p:ph idx="1"/>
          </p:nvPr>
        </p:nvSpPr>
        <p:spPr>
          <a:xfrm>
            <a:off x="232063" y="1674665"/>
            <a:ext cx="7613073" cy="4351338"/>
          </a:xfrm>
        </p:spPr>
        <p:txBody>
          <a:bodyPr/>
          <a:lstStyle/>
          <a:p>
            <a:pPr marL="0" indent="0">
              <a:buNone/>
            </a:pPr>
            <a:r>
              <a:rPr lang="en-US" b="1" dirty="0"/>
              <a:t>b) One To Many  :</a:t>
            </a:r>
          </a:p>
          <a:p>
            <a:r>
              <a:rPr lang="en-US" dirty="0"/>
              <a:t>one input and many outputs associated with it. </a:t>
            </a:r>
          </a:p>
          <a:p>
            <a:r>
              <a:rPr lang="en-US" dirty="0"/>
              <a:t>examples of this network: </a:t>
            </a:r>
            <a:r>
              <a:rPr lang="en-US" dirty="0">
                <a:solidFill>
                  <a:srgbClr val="0070C0"/>
                </a:solidFill>
              </a:rPr>
              <a:t>Image captioning (</a:t>
            </a:r>
            <a:r>
              <a:rPr lang="en-US" dirty="0"/>
              <a:t>given an image we predict a sentence having Multiple words). </a:t>
            </a:r>
            <a:endParaRPr lang="en-IN" dirty="0"/>
          </a:p>
        </p:txBody>
      </p:sp>
      <p:sp>
        <p:nvSpPr>
          <p:cNvPr id="4" name="Footer Placeholder 3">
            <a:extLst>
              <a:ext uri="{FF2B5EF4-FFF2-40B4-BE49-F238E27FC236}">
                <a16:creationId xmlns:a16="http://schemas.microsoft.com/office/drawing/2014/main" id="{E07699BB-9477-4D91-7823-7D83106DDB9C}"/>
              </a:ext>
            </a:extLst>
          </p:cNvPr>
          <p:cNvSpPr>
            <a:spLocks noGrp="1"/>
          </p:cNvSpPr>
          <p:nvPr>
            <p:ph type="ftr" sz="quarter" idx="11"/>
          </p:nvPr>
        </p:nvSpPr>
        <p:spPr/>
        <p:txBody>
          <a:bodyPr/>
          <a:lstStyle/>
          <a:p>
            <a:r>
              <a:rPr lang="it-IT"/>
              <a:t>Dr Anila M/2024-25/CSE</a:t>
            </a:r>
            <a:endParaRPr lang="en-IN"/>
          </a:p>
        </p:txBody>
      </p:sp>
      <p:pic>
        <p:nvPicPr>
          <p:cNvPr id="6" name="Picture 5">
            <a:extLst>
              <a:ext uri="{FF2B5EF4-FFF2-40B4-BE49-F238E27FC236}">
                <a16:creationId xmlns:a16="http://schemas.microsoft.com/office/drawing/2014/main" id="{F3372149-1CD0-466A-2034-437A589E3458}"/>
              </a:ext>
            </a:extLst>
          </p:cNvPr>
          <p:cNvPicPr>
            <a:picLocks noChangeAspect="1"/>
          </p:cNvPicPr>
          <p:nvPr/>
        </p:nvPicPr>
        <p:blipFill>
          <a:blip r:embed="rId2"/>
          <a:stretch>
            <a:fillRect/>
          </a:stretch>
        </p:blipFill>
        <p:spPr>
          <a:xfrm>
            <a:off x="7514407" y="1232332"/>
            <a:ext cx="4665784" cy="4614285"/>
          </a:xfrm>
          <a:prstGeom prst="rect">
            <a:avLst/>
          </a:prstGeom>
        </p:spPr>
      </p:pic>
    </p:spTree>
    <p:extLst>
      <p:ext uri="{BB962C8B-B14F-4D97-AF65-F5344CB8AC3E}">
        <p14:creationId xmlns:p14="http://schemas.microsoft.com/office/powerpoint/2010/main" val="3359403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2376</Words>
  <Application>Microsoft Office PowerPoint</Application>
  <PresentationFormat>Widescreen</PresentationFormat>
  <Paragraphs>180</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Nunito</vt:lpstr>
      <vt:lpstr>sohne</vt:lpstr>
      <vt:lpstr>source-serif-pro</vt:lpstr>
      <vt:lpstr>Times New Roman</vt:lpstr>
      <vt:lpstr>Office Theme</vt:lpstr>
      <vt:lpstr>Recurrent NN</vt:lpstr>
      <vt:lpstr>The Inception of RNN</vt:lpstr>
      <vt:lpstr>RNN Vs FFNN</vt:lpstr>
      <vt:lpstr>RNN</vt:lpstr>
      <vt:lpstr>RNN</vt:lpstr>
      <vt:lpstr>Recurrent Neuron  </vt:lpstr>
      <vt:lpstr>Unfold RNN</vt:lpstr>
      <vt:lpstr>Types Of RNN</vt:lpstr>
      <vt:lpstr>Types Of RNN</vt:lpstr>
      <vt:lpstr>Types Of RNN</vt:lpstr>
      <vt:lpstr>Types Of RNN</vt:lpstr>
      <vt:lpstr>RNN Architecture</vt:lpstr>
      <vt:lpstr>RNN</vt:lpstr>
      <vt:lpstr>RNN</vt:lpstr>
      <vt:lpstr>RNN: Forward Pass</vt:lpstr>
      <vt:lpstr>Example: RNN Fwd pass</vt:lpstr>
      <vt:lpstr>RNN</vt:lpstr>
      <vt:lpstr>RNN: Backpropagation Through Time (BPTT)</vt:lpstr>
      <vt:lpstr>Summary</vt:lpstr>
      <vt:lpstr>RNN: we know</vt:lpstr>
      <vt:lpstr>RNN: </vt:lpstr>
      <vt:lpstr>vanishing gradient problem?</vt:lpstr>
      <vt:lpstr>RNN –vanishing gradient</vt:lpstr>
      <vt:lpstr>Vanishing gradient: solution</vt:lpstr>
      <vt:lpstr>Gated Recurrent Units </vt:lpstr>
      <vt:lpstr>GRU</vt:lpstr>
      <vt:lpstr>GRU</vt:lpstr>
      <vt:lpstr>Long Short-Term Memory </vt:lpstr>
      <vt:lpstr>LSTM</vt:lpstr>
      <vt:lpstr>LSTM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Anila Rao</dc:creator>
  <cp:lastModifiedBy>Anila Rao</cp:lastModifiedBy>
  <cp:revision>81</cp:revision>
  <dcterms:created xsi:type="dcterms:W3CDTF">2024-10-27T17:41:20Z</dcterms:created>
  <dcterms:modified xsi:type="dcterms:W3CDTF">2024-11-07T03:40:42Z</dcterms:modified>
</cp:coreProperties>
</file>