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4" r:id="rId3"/>
    <p:sldId id="257" r:id="rId4"/>
    <p:sldId id="258" r:id="rId5"/>
    <p:sldId id="259" r:id="rId6"/>
    <p:sldId id="273" r:id="rId7"/>
    <p:sldId id="260" r:id="rId8"/>
    <p:sldId id="261" r:id="rId9"/>
    <p:sldId id="262" r:id="rId10"/>
    <p:sldId id="263" r:id="rId11"/>
    <p:sldId id="264" r:id="rId12"/>
    <p:sldId id="265" r:id="rId13"/>
    <p:sldId id="266" r:id="rId14"/>
    <p:sldId id="267" r:id="rId15"/>
    <p:sldId id="268" r:id="rId16"/>
    <p:sldId id="269" r:id="rId17"/>
    <p:sldId id="278" r:id="rId18"/>
    <p:sldId id="270" r:id="rId19"/>
    <p:sldId id="271" r:id="rId20"/>
    <p:sldId id="272" r:id="rId21"/>
    <p:sldId id="275" r:id="rId22"/>
    <p:sldId id="279"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18CC78-1955-4447-BDBB-C710F04E81A1}" type="datetimeFigureOut">
              <a:rPr lang="en-IN" smtClean="0"/>
              <a:t>11-11-2024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092F-C40E-4D4D-9C16-97F5E5CA1F18}" type="slidenum">
              <a:rPr lang="en-IN" smtClean="0"/>
              <a:t>‹#›</a:t>
            </a:fld>
            <a:endParaRPr lang="en-IN"/>
          </a:p>
        </p:txBody>
      </p:sp>
    </p:spTree>
    <p:extLst>
      <p:ext uri="{BB962C8B-B14F-4D97-AF65-F5344CB8AC3E}">
        <p14:creationId xmlns:p14="http://schemas.microsoft.com/office/powerpoint/2010/main" val="4009274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2E41-5533-8126-DC51-600789287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E6A0C7-E30B-71E3-A6B8-C5CA21ADE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A45513-06D7-44BD-598A-9D2AAEA2C85F}"/>
              </a:ext>
            </a:extLst>
          </p:cNvPr>
          <p:cNvSpPr>
            <a:spLocks noGrp="1"/>
          </p:cNvSpPr>
          <p:nvPr>
            <p:ph type="dt" sz="half" idx="10"/>
          </p:nvPr>
        </p:nvSpPr>
        <p:spPr/>
        <p:txBody>
          <a:bodyPr/>
          <a:lstStyle/>
          <a:p>
            <a:fld id="{FA2CF13D-CF33-4ACC-9659-B0D1C93935DA}" type="datetime1">
              <a:rPr lang="en-IN" smtClean="0"/>
              <a:t>11-11-2024</a:t>
            </a:fld>
            <a:endParaRPr lang="en-IN"/>
          </a:p>
        </p:txBody>
      </p:sp>
      <p:sp>
        <p:nvSpPr>
          <p:cNvPr id="5" name="Footer Placeholder 4">
            <a:extLst>
              <a:ext uri="{FF2B5EF4-FFF2-40B4-BE49-F238E27FC236}">
                <a16:creationId xmlns:a16="http://schemas.microsoft.com/office/drawing/2014/main" id="{C1BF2E51-32C5-3F57-C225-56C89D60679E}"/>
              </a:ext>
            </a:extLst>
          </p:cNvPr>
          <p:cNvSpPr>
            <a:spLocks noGrp="1"/>
          </p:cNvSpPr>
          <p:nvPr>
            <p:ph type="ftr" sz="quarter" idx="11"/>
          </p:nvPr>
        </p:nvSpPr>
        <p:spPr/>
        <p:txBody>
          <a:bodyPr/>
          <a:lstStyle/>
          <a:p>
            <a:r>
              <a:rPr lang="en-US"/>
              <a:t>Dr Anila M/DeepLearning/2024-25/CSE</a:t>
            </a:r>
            <a:endParaRPr lang="en-IN"/>
          </a:p>
        </p:txBody>
      </p:sp>
      <p:sp>
        <p:nvSpPr>
          <p:cNvPr id="6" name="Slide Number Placeholder 5">
            <a:extLst>
              <a:ext uri="{FF2B5EF4-FFF2-40B4-BE49-F238E27FC236}">
                <a16:creationId xmlns:a16="http://schemas.microsoft.com/office/drawing/2014/main" id="{C6EF9B6E-64D4-F6E0-089D-C90986910F8C}"/>
              </a:ext>
            </a:extLst>
          </p:cNvPr>
          <p:cNvSpPr>
            <a:spLocks noGrp="1"/>
          </p:cNvSpPr>
          <p:nvPr>
            <p:ph type="sldNum" sz="quarter" idx="12"/>
          </p:nvPr>
        </p:nvSpPr>
        <p:spPr/>
        <p:txBody>
          <a:bodyPr/>
          <a:lstStyle/>
          <a:p>
            <a:fld id="{DCC39A05-159A-48BA-B3B9-4C9037D961DD}" type="slidenum">
              <a:rPr lang="en-IN" smtClean="0"/>
              <a:t>‹#›</a:t>
            </a:fld>
            <a:endParaRPr lang="en-IN"/>
          </a:p>
        </p:txBody>
      </p:sp>
    </p:spTree>
    <p:extLst>
      <p:ext uri="{BB962C8B-B14F-4D97-AF65-F5344CB8AC3E}">
        <p14:creationId xmlns:p14="http://schemas.microsoft.com/office/powerpoint/2010/main" val="172111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DF00-92F6-6DED-2F98-9DA4B142C2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86DC33-2276-6440-E16D-7B18FDA70E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61378D-E55F-E152-6436-98D92E858AF7}"/>
              </a:ext>
            </a:extLst>
          </p:cNvPr>
          <p:cNvSpPr>
            <a:spLocks noGrp="1"/>
          </p:cNvSpPr>
          <p:nvPr>
            <p:ph type="dt" sz="half" idx="10"/>
          </p:nvPr>
        </p:nvSpPr>
        <p:spPr/>
        <p:txBody>
          <a:bodyPr/>
          <a:lstStyle/>
          <a:p>
            <a:fld id="{2812153C-8B78-4D02-B218-34EEF77CE31D}" type="datetime1">
              <a:rPr lang="en-IN" smtClean="0"/>
              <a:t>11-11-2024</a:t>
            </a:fld>
            <a:endParaRPr lang="en-IN"/>
          </a:p>
        </p:txBody>
      </p:sp>
      <p:sp>
        <p:nvSpPr>
          <p:cNvPr id="5" name="Footer Placeholder 4">
            <a:extLst>
              <a:ext uri="{FF2B5EF4-FFF2-40B4-BE49-F238E27FC236}">
                <a16:creationId xmlns:a16="http://schemas.microsoft.com/office/drawing/2014/main" id="{EDDDC49C-5F93-DCF3-3A33-3C5B5CA1B3CF}"/>
              </a:ext>
            </a:extLst>
          </p:cNvPr>
          <p:cNvSpPr>
            <a:spLocks noGrp="1"/>
          </p:cNvSpPr>
          <p:nvPr>
            <p:ph type="ftr" sz="quarter" idx="11"/>
          </p:nvPr>
        </p:nvSpPr>
        <p:spPr/>
        <p:txBody>
          <a:bodyPr/>
          <a:lstStyle/>
          <a:p>
            <a:r>
              <a:rPr lang="en-US"/>
              <a:t>Dr Anila M/DeepLearning/2024-25/CSE</a:t>
            </a:r>
            <a:endParaRPr lang="en-IN"/>
          </a:p>
        </p:txBody>
      </p:sp>
      <p:sp>
        <p:nvSpPr>
          <p:cNvPr id="6" name="Slide Number Placeholder 5">
            <a:extLst>
              <a:ext uri="{FF2B5EF4-FFF2-40B4-BE49-F238E27FC236}">
                <a16:creationId xmlns:a16="http://schemas.microsoft.com/office/drawing/2014/main" id="{9CDE7A63-671F-5730-10AE-BCC9D8713B9A}"/>
              </a:ext>
            </a:extLst>
          </p:cNvPr>
          <p:cNvSpPr>
            <a:spLocks noGrp="1"/>
          </p:cNvSpPr>
          <p:nvPr>
            <p:ph type="sldNum" sz="quarter" idx="12"/>
          </p:nvPr>
        </p:nvSpPr>
        <p:spPr/>
        <p:txBody>
          <a:bodyPr/>
          <a:lstStyle/>
          <a:p>
            <a:fld id="{DCC39A05-159A-48BA-B3B9-4C9037D961DD}" type="slidenum">
              <a:rPr lang="en-IN" smtClean="0"/>
              <a:t>‹#›</a:t>
            </a:fld>
            <a:endParaRPr lang="en-IN"/>
          </a:p>
        </p:txBody>
      </p:sp>
    </p:spTree>
    <p:extLst>
      <p:ext uri="{BB962C8B-B14F-4D97-AF65-F5344CB8AC3E}">
        <p14:creationId xmlns:p14="http://schemas.microsoft.com/office/powerpoint/2010/main" val="1988440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E4C5D3-0F4C-210E-52B7-CCD995CC97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6DC4B6-A409-76CF-05B9-3A2CEEFA17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312FA7-119B-ED59-0DB7-A4F0AFEDAEB2}"/>
              </a:ext>
            </a:extLst>
          </p:cNvPr>
          <p:cNvSpPr>
            <a:spLocks noGrp="1"/>
          </p:cNvSpPr>
          <p:nvPr>
            <p:ph type="dt" sz="half" idx="10"/>
          </p:nvPr>
        </p:nvSpPr>
        <p:spPr/>
        <p:txBody>
          <a:bodyPr/>
          <a:lstStyle/>
          <a:p>
            <a:fld id="{DCB37012-8A1F-413F-9745-499924706C20}" type="datetime1">
              <a:rPr lang="en-IN" smtClean="0"/>
              <a:t>11-11-2024</a:t>
            </a:fld>
            <a:endParaRPr lang="en-IN"/>
          </a:p>
        </p:txBody>
      </p:sp>
      <p:sp>
        <p:nvSpPr>
          <p:cNvPr id="5" name="Footer Placeholder 4">
            <a:extLst>
              <a:ext uri="{FF2B5EF4-FFF2-40B4-BE49-F238E27FC236}">
                <a16:creationId xmlns:a16="http://schemas.microsoft.com/office/drawing/2014/main" id="{75D8762E-362F-B82D-A03B-1356D82CA075}"/>
              </a:ext>
            </a:extLst>
          </p:cNvPr>
          <p:cNvSpPr>
            <a:spLocks noGrp="1"/>
          </p:cNvSpPr>
          <p:nvPr>
            <p:ph type="ftr" sz="quarter" idx="11"/>
          </p:nvPr>
        </p:nvSpPr>
        <p:spPr/>
        <p:txBody>
          <a:bodyPr/>
          <a:lstStyle/>
          <a:p>
            <a:r>
              <a:rPr lang="en-US"/>
              <a:t>Dr Anila M/DeepLearning/2024-25/CSE</a:t>
            </a:r>
            <a:endParaRPr lang="en-IN"/>
          </a:p>
        </p:txBody>
      </p:sp>
      <p:sp>
        <p:nvSpPr>
          <p:cNvPr id="6" name="Slide Number Placeholder 5">
            <a:extLst>
              <a:ext uri="{FF2B5EF4-FFF2-40B4-BE49-F238E27FC236}">
                <a16:creationId xmlns:a16="http://schemas.microsoft.com/office/drawing/2014/main" id="{8B1C9592-715F-824C-ABD8-92DCEED7BE4E}"/>
              </a:ext>
            </a:extLst>
          </p:cNvPr>
          <p:cNvSpPr>
            <a:spLocks noGrp="1"/>
          </p:cNvSpPr>
          <p:nvPr>
            <p:ph type="sldNum" sz="quarter" idx="12"/>
          </p:nvPr>
        </p:nvSpPr>
        <p:spPr/>
        <p:txBody>
          <a:bodyPr/>
          <a:lstStyle/>
          <a:p>
            <a:fld id="{DCC39A05-159A-48BA-B3B9-4C9037D961DD}" type="slidenum">
              <a:rPr lang="en-IN" smtClean="0"/>
              <a:t>‹#›</a:t>
            </a:fld>
            <a:endParaRPr lang="en-IN"/>
          </a:p>
        </p:txBody>
      </p:sp>
    </p:spTree>
    <p:extLst>
      <p:ext uri="{BB962C8B-B14F-4D97-AF65-F5344CB8AC3E}">
        <p14:creationId xmlns:p14="http://schemas.microsoft.com/office/powerpoint/2010/main" val="80086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00F5-826B-2699-952F-697E65A17A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318853-07BE-56B3-F8B9-9D8A21F930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958412-EA3F-8662-6167-A6989990E4CD}"/>
              </a:ext>
            </a:extLst>
          </p:cNvPr>
          <p:cNvSpPr>
            <a:spLocks noGrp="1"/>
          </p:cNvSpPr>
          <p:nvPr>
            <p:ph type="dt" sz="half" idx="10"/>
          </p:nvPr>
        </p:nvSpPr>
        <p:spPr/>
        <p:txBody>
          <a:bodyPr/>
          <a:lstStyle/>
          <a:p>
            <a:fld id="{75787C2C-951B-456D-8C65-409C15274618}" type="datetime1">
              <a:rPr lang="en-IN" smtClean="0"/>
              <a:t>11-11-2024</a:t>
            </a:fld>
            <a:endParaRPr lang="en-IN"/>
          </a:p>
        </p:txBody>
      </p:sp>
      <p:sp>
        <p:nvSpPr>
          <p:cNvPr id="5" name="Footer Placeholder 4">
            <a:extLst>
              <a:ext uri="{FF2B5EF4-FFF2-40B4-BE49-F238E27FC236}">
                <a16:creationId xmlns:a16="http://schemas.microsoft.com/office/drawing/2014/main" id="{CDEC24A7-E52F-4CE3-75A2-7E7A6EFC53E1}"/>
              </a:ext>
            </a:extLst>
          </p:cNvPr>
          <p:cNvSpPr>
            <a:spLocks noGrp="1"/>
          </p:cNvSpPr>
          <p:nvPr>
            <p:ph type="ftr" sz="quarter" idx="11"/>
          </p:nvPr>
        </p:nvSpPr>
        <p:spPr/>
        <p:txBody>
          <a:bodyPr/>
          <a:lstStyle/>
          <a:p>
            <a:r>
              <a:rPr lang="en-US"/>
              <a:t>Dr Anila M/DeepLearning/2024-25/CSE</a:t>
            </a:r>
            <a:endParaRPr lang="en-IN"/>
          </a:p>
        </p:txBody>
      </p:sp>
      <p:sp>
        <p:nvSpPr>
          <p:cNvPr id="6" name="Slide Number Placeholder 5">
            <a:extLst>
              <a:ext uri="{FF2B5EF4-FFF2-40B4-BE49-F238E27FC236}">
                <a16:creationId xmlns:a16="http://schemas.microsoft.com/office/drawing/2014/main" id="{DDE5F873-2DC9-C466-EE09-707F77CECC71}"/>
              </a:ext>
            </a:extLst>
          </p:cNvPr>
          <p:cNvSpPr>
            <a:spLocks noGrp="1"/>
          </p:cNvSpPr>
          <p:nvPr>
            <p:ph type="sldNum" sz="quarter" idx="12"/>
          </p:nvPr>
        </p:nvSpPr>
        <p:spPr/>
        <p:txBody>
          <a:bodyPr/>
          <a:lstStyle/>
          <a:p>
            <a:fld id="{DCC39A05-159A-48BA-B3B9-4C9037D961DD}" type="slidenum">
              <a:rPr lang="en-IN" smtClean="0"/>
              <a:t>‹#›</a:t>
            </a:fld>
            <a:endParaRPr lang="en-IN"/>
          </a:p>
        </p:txBody>
      </p:sp>
    </p:spTree>
    <p:extLst>
      <p:ext uri="{BB962C8B-B14F-4D97-AF65-F5344CB8AC3E}">
        <p14:creationId xmlns:p14="http://schemas.microsoft.com/office/powerpoint/2010/main" val="349045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CF9E-BD08-F52A-4FF6-8A80D9FA7B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9059D4-895A-8BDB-6B29-14C5E15A7E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F6D8C7-E0EA-3BAF-B467-4BC21BE28740}"/>
              </a:ext>
            </a:extLst>
          </p:cNvPr>
          <p:cNvSpPr>
            <a:spLocks noGrp="1"/>
          </p:cNvSpPr>
          <p:nvPr>
            <p:ph type="dt" sz="half" idx="10"/>
          </p:nvPr>
        </p:nvSpPr>
        <p:spPr/>
        <p:txBody>
          <a:bodyPr/>
          <a:lstStyle/>
          <a:p>
            <a:fld id="{E2D6C15D-435D-40D8-9261-201EE14F53F4}" type="datetime1">
              <a:rPr lang="en-IN" smtClean="0"/>
              <a:t>11-11-2024</a:t>
            </a:fld>
            <a:endParaRPr lang="en-IN"/>
          </a:p>
        </p:txBody>
      </p:sp>
      <p:sp>
        <p:nvSpPr>
          <p:cNvPr id="5" name="Footer Placeholder 4">
            <a:extLst>
              <a:ext uri="{FF2B5EF4-FFF2-40B4-BE49-F238E27FC236}">
                <a16:creationId xmlns:a16="http://schemas.microsoft.com/office/drawing/2014/main" id="{D2442547-C25F-D736-76E6-FD81EA58B8BC}"/>
              </a:ext>
            </a:extLst>
          </p:cNvPr>
          <p:cNvSpPr>
            <a:spLocks noGrp="1"/>
          </p:cNvSpPr>
          <p:nvPr>
            <p:ph type="ftr" sz="quarter" idx="11"/>
          </p:nvPr>
        </p:nvSpPr>
        <p:spPr/>
        <p:txBody>
          <a:bodyPr/>
          <a:lstStyle/>
          <a:p>
            <a:r>
              <a:rPr lang="en-US"/>
              <a:t>Dr Anila M/DeepLearning/2024-25/CSE</a:t>
            </a:r>
            <a:endParaRPr lang="en-IN"/>
          </a:p>
        </p:txBody>
      </p:sp>
      <p:sp>
        <p:nvSpPr>
          <p:cNvPr id="6" name="Slide Number Placeholder 5">
            <a:extLst>
              <a:ext uri="{FF2B5EF4-FFF2-40B4-BE49-F238E27FC236}">
                <a16:creationId xmlns:a16="http://schemas.microsoft.com/office/drawing/2014/main" id="{221A34D5-CE87-3059-A2DA-0CFCDB1C97F2}"/>
              </a:ext>
            </a:extLst>
          </p:cNvPr>
          <p:cNvSpPr>
            <a:spLocks noGrp="1"/>
          </p:cNvSpPr>
          <p:nvPr>
            <p:ph type="sldNum" sz="quarter" idx="12"/>
          </p:nvPr>
        </p:nvSpPr>
        <p:spPr/>
        <p:txBody>
          <a:bodyPr/>
          <a:lstStyle/>
          <a:p>
            <a:fld id="{DCC39A05-159A-48BA-B3B9-4C9037D961DD}" type="slidenum">
              <a:rPr lang="en-IN" smtClean="0"/>
              <a:t>‹#›</a:t>
            </a:fld>
            <a:endParaRPr lang="en-IN"/>
          </a:p>
        </p:txBody>
      </p:sp>
    </p:spTree>
    <p:extLst>
      <p:ext uri="{BB962C8B-B14F-4D97-AF65-F5344CB8AC3E}">
        <p14:creationId xmlns:p14="http://schemas.microsoft.com/office/powerpoint/2010/main" val="157661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A1B6-D105-116B-4B2B-F75316D37F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F7555D-4CEC-4AF9-82F3-B2E068EEEB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BA42A8-ACC1-692B-9731-92C4B78659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6653A2-346F-3A17-73D7-F6010C9EF88D}"/>
              </a:ext>
            </a:extLst>
          </p:cNvPr>
          <p:cNvSpPr>
            <a:spLocks noGrp="1"/>
          </p:cNvSpPr>
          <p:nvPr>
            <p:ph type="dt" sz="half" idx="10"/>
          </p:nvPr>
        </p:nvSpPr>
        <p:spPr/>
        <p:txBody>
          <a:bodyPr/>
          <a:lstStyle/>
          <a:p>
            <a:fld id="{B0173E51-6D63-4E9E-A08E-4893E4C51429}" type="datetime1">
              <a:rPr lang="en-IN" smtClean="0"/>
              <a:t>11-11-2024</a:t>
            </a:fld>
            <a:endParaRPr lang="en-IN"/>
          </a:p>
        </p:txBody>
      </p:sp>
      <p:sp>
        <p:nvSpPr>
          <p:cNvPr id="6" name="Footer Placeholder 5">
            <a:extLst>
              <a:ext uri="{FF2B5EF4-FFF2-40B4-BE49-F238E27FC236}">
                <a16:creationId xmlns:a16="http://schemas.microsoft.com/office/drawing/2014/main" id="{3C4A21E0-D84E-6E59-D275-C70674A3FE22}"/>
              </a:ext>
            </a:extLst>
          </p:cNvPr>
          <p:cNvSpPr>
            <a:spLocks noGrp="1"/>
          </p:cNvSpPr>
          <p:nvPr>
            <p:ph type="ftr" sz="quarter" idx="11"/>
          </p:nvPr>
        </p:nvSpPr>
        <p:spPr/>
        <p:txBody>
          <a:bodyPr/>
          <a:lstStyle/>
          <a:p>
            <a:r>
              <a:rPr lang="en-US"/>
              <a:t>Dr Anila M/DeepLearning/2024-25/CSE</a:t>
            </a:r>
            <a:endParaRPr lang="en-IN"/>
          </a:p>
        </p:txBody>
      </p:sp>
      <p:sp>
        <p:nvSpPr>
          <p:cNvPr id="7" name="Slide Number Placeholder 6">
            <a:extLst>
              <a:ext uri="{FF2B5EF4-FFF2-40B4-BE49-F238E27FC236}">
                <a16:creationId xmlns:a16="http://schemas.microsoft.com/office/drawing/2014/main" id="{E44B1CA1-5455-2506-847B-68C262D78B7A}"/>
              </a:ext>
            </a:extLst>
          </p:cNvPr>
          <p:cNvSpPr>
            <a:spLocks noGrp="1"/>
          </p:cNvSpPr>
          <p:nvPr>
            <p:ph type="sldNum" sz="quarter" idx="12"/>
          </p:nvPr>
        </p:nvSpPr>
        <p:spPr/>
        <p:txBody>
          <a:bodyPr/>
          <a:lstStyle/>
          <a:p>
            <a:fld id="{DCC39A05-159A-48BA-B3B9-4C9037D961DD}" type="slidenum">
              <a:rPr lang="en-IN" smtClean="0"/>
              <a:t>‹#›</a:t>
            </a:fld>
            <a:endParaRPr lang="en-IN"/>
          </a:p>
        </p:txBody>
      </p:sp>
    </p:spTree>
    <p:extLst>
      <p:ext uri="{BB962C8B-B14F-4D97-AF65-F5344CB8AC3E}">
        <p14:creationId xmlns:p14="http://schemas.microsoft.com/office/powerpoint/2010/main" val="260886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48E79-684E-91C5-3830-E1DCF64FB7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5EB36D-8B11-D189-3C26-67BF2D4AC3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790DAE-75B0-620E-B6F9-B3D27DA5BE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59297F-C985-CE26-27C0-D4A22990B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805C86-672C-1000-2181-F0F2F0EC86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72F252-01E0-616F-C168-44E8C52EED04}"/>
              </a:ext>
            </a:extLst>
          </p:cNvPr>
          <p:cNvSpPr>
            <a:spLocks noGrp="1"/>
          </p:cNvSpPr>
          <p:nvPr>
            <p:ph type="dt" sz="half" idx="10"/>
          </p:nvPr>
        </p:nvSpPr>
        <p:spPr/>
        <p:txBody>
          <a:bodyPr/>
          <a:lstStyle/>
          <a:p>
            <a:fld id="{754F44D1-8CAA-41B9-98A6-F81F11256DA9}" type="datetime1">
              <a:rPr lang="en-IN" smtClean="0"/>
              <a:t>11-11-2024</a:t>
            </a:fld>
            <a:endParaRPr lang="en-IN"/>
          </a:p>
        </p:txBody>
      </p:sp>
      <p:sp>
        <p:nvSpPr>
          <p:cNvPr id="8" name="Footer Placeholder 7">
            <a:extLst>
              <a:ext uri="{FF2B5EF4-FFF2-40B4-BE49-F238E27FC236}">
                <a16:creationId xmlns:a16="http://schemas.microsoft.com/office/drawing/2014/main" id="{0CEBD3E4-EAE7-0983-998C-B5EDB73016C4}"/>
              </a:ext>
            </a:extLst>
          </p:cNvPr>
          <p:cNvSpPr>
            <a:spLocks noGrp="1"/>
          </p:cNvSpPr>
          <p:nvPr>
            <p:ph type="ftr" sz="quarter" idx="11"/>
          </p:nvPr>
        </p:nvSpPr>
        <p:spPr/>
        <p:txBody>
          <a:bodyPr/>
          <a:lstStyle/>
          <a:p>
            <a:r>
              <a:rPr lang="en-US"/>
              <a:t>Dr Anila M/DeepLearning/2024-25/CSE</a:t>
            </a:r>
            <a:endParaRPr lang="en-IN"/>
          </a:p>
        </p:txBody>
      </p:sp>
      <p:sp>
        <p:nvSpPr>
          <p:cNvPr id="9" name="Slide Number Placeholder 8">
            <a:extLst>
              <a:ext uri="{FF2B5EF4-FFF2-40B4-BE49-F238E27FC236}">
                <a16:creationId xmlns:a16="http://schemas.microsoft.com/office/drawing/2014/main" id="{876B5F1B-BD69-5239-D83B-81A8E676CF29}"/>
              </a:ext>
            </a:extLst>
          </p:cNvPr>
          <p:cNvSpPr>
            <a:spLocks noGrp="1"/>
          </p:cNvSpPr>
          <p:nvPr>
            <p:ph type="sldNum" sz="quarter" idx="12"/>
          </p:nvPr>
        </p:nvSpPr>
        <p:spPr/>
        <p:txBody>
          <a:bodyPr/>
          <a:lstStyle/>
          <a:p>
            <a:fld id="{DCC39A05-159A-48BA-B3B9-4C9037D961DD}" type="slidenum">
              <a:rPr lang="en-IN" smtClean="0"/>
              <a:t>‹#›</a:t>
            </a:fld>
            <a:endParaRPr lang="en-IN"/>
          </a:p>
        </p:txBody>
      </p:sp>
    </p:spTree>
    <p:extLst>
      <p:ext uri="{BB962C8B-B14F-4D97-AF65-F5344CB8AC3E}">
        <p14:creationId xmlns:p14="http://schemas.microsoft.com/office/powerpoint/2010/main" val="1808941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5BD9D-C74C-490B-7FBE-6DAE4AF481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2E3105-3FD3-F04C-EECB-C0A483403304}"/>
              </a:ext>
            </a:extLst>
          </p:cNvPr>
          <p:cNvSpPr>
            <a:spLocks noGrp="1"/>
          </p:cNvSpPr>
          <p:nvPr>
            <p:ph type="dt" sz="half" idx="10"/>
          </p:nvPr>
        </p:nvSpPr>
        <p:spPr/>
        <p:txBody>
          <a:bodyPr/>
          <a:lstStyle/>
          <a:p>
            <a:fld id="{E245E550-3753-449A-B9B5-ED6A38A947D5}" type="datetime1">
              <a:rPr lang="en-IN" smtClean="0"/>
              <a:t>11-11-2024</a:t>
            </a:fld>
            <a:endParaRPr lang="en-IN"/>
          </a:p>
        </p:txBody>
      </p:sp>
      <p:sp>
        <p:nvSpPr>
          <p:cNvPr id="4" name="Footer Placeholder 3">
            <a:extLst>
              <a:ext uri="{FF2B5EF4-FFF2-40B4-BE49-F238E27FC236}">
                <a16:creationId xmlns:a16="http://schemas.microsoft.com/office/drawing/2014/main" id="{E67F2B35-AF2C-B0BF-2B49-99055733DDC5}"/>
              </a:ext>
            </a:extLst>
          </p:cNvPr>
          <p:cNvSpPr>
            <a:spLocks noGrp="1"/>
          </p:cNvSpPr>
          <p:nvPr>
            <p:ph type="ftr" sz="quarter" idx="11"/>
          </p:nvPr>
        </p:nvSpPr>
        <p:spPr/>
        <p:txBody>
          <a:bodyPr/>
          <a:lstStyle/>
          <a:p>
            <a:r>
              <a:rPr lang="en-US"/>
              <a:t>Dr Anila M/DeepLearning/2024-25/CSE</a:t>
            </a:r>
            <a:endParaRPr lang="en-IN"/>
          </a:p>
        </p:txBody>
      </p:sp>
      <p:sp>
        <p:nvSpPr>
          <p:cNvPr id="5" name="Slide Number Placeholder 4">
            <a:extLst>
              <a:ext uri="{FF2B5EF4-FFF2-40B4-BE49-F238E27FC236}">
                <a16:creationId xmlns:a16="http://schemas.microsoft.com/office/drawing/2014/main" id="{482E307B-BDA6-0C21-A8A8-6726B8B4DE07}"/>
              </a:ext>
            </a:extLst>
          </p:cNvPr>
          <p:cNvSpPr>
            <a:spLocks noGrp="1"/>
          </p:cNvSpPr>
          <p:nvPr>
            <p:ph type="sldNum" sz="quarter" idx="12"/>
          </p:nvPr>
        </p:nvSpPr>
        <p:spPr/>
        <p:txBody>
          <a:bodyPr/>
          <a:lstStyle/>
          <a:p>
            <a:fld id="{DCC39A05-159A-48BA-B3B9-4C9037D961DD}" type="slidenum">
              <a:rPr lang="en-IN" smtClean="0"/>
              <a:t>‹#›</a:t>
            </a:fld>
            <a:endParaRPr lang="en-IN"/>
          </a:p>
        </p:txBody>
      </p:sp>
    </p:spTree>
    <p:extLst>
      <p:ext uri="{BB962C8B-B14F-4D97-AF65-F5344CB8AC3E}">
        <p14:creationId xmlns:p14="http://schemas.microsoft.com/office/powerpoint/2010/main" val="427546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75C036-7BE3-2965-CBD0-714EBF13B33A}"/>
              </a:ext>
            </a:extLst>
          </p:cNvPr>
          <p:cNvSpPr>
            <a:spLocks noGrp="1"/>
          </p:cNvSpPr>
          <p:nvPr>
            <p:ph type="dt" sz="half" idx="10"/>
          </p:nvPr>
        </p:nvSpPr>
        <p:spPr/>
        <p:txBody>
          <a:bodyPr/>
          <a:lstStyle/>
          <a:p>
            <a:fld id="{4000364E-D861-4A7D-A867-470F84A3FBB5}" type="datetime1">
              <a:rPr lang="en-IN" smtClean="0"/>
              <a:t>11-11-2024</a:t>
            </a:fld>
            <a:endParaRPr lang="en-IN"/>
          </a:p>
        </p:txBody>
      </p:sp>
      <p:sp>
        <p:nvSpPr>
          <p:cNvPr id="3" name="Footer Placeholder 2">
            <a:extLst>
              <a:ext uri="{FF2B5EF4-FFF2-40B4-BE49-F238E27FC236}">
                <a16:creationId xmlns:a16="http://schemas.microsoft.com/office/drawing/2014/main" id="{4485DEC5-B945-DEBC-F9DB-4CB9BAF7757E}"/>
              </a:ext>
            </a:extLst>
          </p:cNvPr>
          <p:cNvSpPr>
            <a:spLocks noGrp="1"/>
          </p:cNvSpPr>
          <p:nvPr>
            <p:ph type="ftr" sz="quarter" idx="11"/>
          </p:nvPr>
        </p:nvSpPr>
        <p:spPr/>
        <p:txBody>
          <a:bodyPr/>
          <a:lstStyle/>
          <a:p>
            <a:r>
              <a:rPr lang="en-US"/>
              <a:t>Dr Anila M/DeepLearning/2024-25/CSE</a:t>
            </a:r>
            <a:endParaRPr lang="en-IN"/>
          </a:p>
        </p:txBody>
      </p:sp>
      <p:sp>
        <p:nvSpPr>
          <p:cNvPr id="4" name="Slide Number Placeholder 3">
            <a:extLst>
              <a:ext uri="{FF2B5EF4-FFF2-40B4-BE49-F238E27FC236}">
                <a16:creationId xmlns:a16="http://schemas.microsoft.com/office/drawing/2014/main" id="{95FB1F4F-6FB3-EBAF-A7D2-C9C55CE86809}"/>
              </a:ext>
            </a:extLst>
          </p:cNvPr>
          <p:cNvSpPr>
            <a:spLocks noGrp="1"/>
          </p:cNvSpPr>
          <p:nvPr>
            <p:ph type="sldNum" sz="quarter" idx="12"/>
          </p:nvPr>
        </p:nvSpPr>
        <p:spPr/>
        <p:txBody>
          <a:bodyPr/>
          <a:lstStyle/>
          <a:p>
            <a:fld id="{DCC39A05-159A-48BA-B3B9-4C9037D961DD}" type="slidenum">
              <a:rPr lang="en-IN" smtClean="0"/>
              <a:t>‹#›</a:t>
            </a:fld>
            <a:endParaRPr lang="en-IN"/>
          </a:p>
        </p:txBody>
      </p:sp>
    </p:spTree>
    <p:extLst>
      <p:ext uri="{BB962C8B-B14F-4D97-AF65-F5344CB8AC3E}">
        <p14:creationId xmlns:p14="http://schemas.microsoft.com/office/powerpoint/2010/main" val="144273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3E3E-830B-80C2-3BDD-7D13C5C0A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F710E9-BB41-5030-91C7-FE3CE27076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D6EBE1-420E-84C8-7C34-90C0A4483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04E78F-AC8B-3E60-7D85-04A66AA1C070}"/>
              </a:ext>
            </a:extLst>
          </p:cNvPr>
          <p:cNvSpPr>
            <a:spLocks noGrp="1"/>
          </p:cNvSpPr>
          <p:nvPr>
            <p:ph type="dt" sz="half" idx="10"/>
          </p:nvPr>
        </p:nvSpPr>
        <p:spPr/>
        <p:txBody>
          <a:bodyPr/>
          <a:lstStyle/>
          <a:p>
            <a:fld id="{9121B9C5-4D53-43D4-AD92-5A91C6BEE42D}" type="datetime1">
              <a:rPr lang="en-IN" smtClean="0"/>
              <a:t>11-11-2024</a:t>
            </a:fld>
            <a:endParaRPr lang="en-IN"/>
          </a:p>
        </p:txBody>
      </p:sp>
      <p:sp>
        <p:nvSpPr>
          <p:cNvPr id="6" name="Footer Placeholder 5">
            <a:extLst>
              <a:ext uri="{FF2B5EF4-FFF2-40B4-BE49-F238E27FC236}">
                <a16:creationId xmlns:a16="http://schemas.microsoft.com/office/drawing/2014/main" id="{8DF7CD6A-8419-7739-1C93-A7FC62B94197}"/>
              </a:ext>
            </a:extLst>
          </p:cNvPr>
          <p:cNvSpPr>
            <a:spLocks noGrp="1"/>
          </p:cNvSpPr>
          <p:nvPr>
            <p:ph type="ftr" sz="quarter" idx="11"/>
          </p:nvPr>
        </p:nvSpPr>
        <p:spPr/>
        <p:txBody>
          <a:bodyPr/>
          <a:lstStyle/>
          <a:p>
            <a:r>
              <a:rPr lang="en-US"/>
              <a:t>Dr Anila M/DeepLearning/2024-25/CSE</a:t>
            </a:r>
            <a:endParaRPr lang="en-IN"/>
          </a:p>
        </p:txBody>
      </p:sp>
      <p:sp>
        <p:nvSpPr>
          <p:cNvPr id="7" name="Slide Number Placeholder 6">
            <a:extLst>
              <a:ext uri="{FF2B5EF4-FFF2-40B4-BE49-F238E27FC236}">
                <a16:creationId xmlns:a16="http://schemas.microsoft.com/office/drawing/2014/main" id="{BA7A37C3-0D27-5B00-4880-6BE724D13D55}"/>
              </a:ext>
            </a:extLst>
          </p:cNvPr>
          <p:cNvSpPr>
            <a:spLocks noGrp="1"/>
          </p:cNvSpPr>
          <p:nvPr>
            <p:ph type="sldNum" sz="quarter" idx="12"/>
          </p:nvPr>
        </p:nvSpPr>
        <p:spPr/>
        <p:txBody>
          <a:bodyPr/>
          <a:lstStyle/>
          <a:p>
            <a:fld id="{DCC39A05-159A-48BA-B3B9-4C9037D961DD}" type="slidenum">
              <a:rPr lang="en-IN" smtClean="0"/>
              <a:t>‹#›</a:t>
            </a:fld>
            <a:endParaRPr lang="en-IN"/>
          </a:p>
        </p:txBody>
      </p:sp>
    </p:spTree>
    <p:extLst>
      <p:ext uri="{BB962C8B-B14F-4D97-AF65-F5344CB8AC3E}">
        <p14:creationId xmlns:p14="http://schemas.microsoft.com/office/powerpoint/2010/main" val="118158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9301-EF85-66C0-543D-D27692781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DAD6F2-23FF-AD8E-6BED-BE0D36F4F5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47D8BF-D51E-6728-A0AC-1AE308BC71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52C9C8-284B-BC5D-B9C2-F304BBDD0087}"/>
              </a:ext>
            </a:extLst>
          </p:cNvPr>
          <p:cNvSpPr>
            <a:spLocks noGrp="1"/>
          </p:cNvSpPr>
          <p:nvPr>
            <p:ph type="dt" sz="half" idx="10"/>
          </p:nvPr>
        </p:nvSpPr>
        <p:spPr/>
        <p:txBody>
          <a:bodyPr/>
          <a:lstStyle/>
          <a:p>
            <a:fld id="{DF4454CF-5743-4191-80CD-548D518E70EA}" type="datetime1">
              <a:rPr lang="en-IN" smtClean="0"/>
              <a:t>11-11-2024</a:t>
            </a:fld>
            <a:endParaRPr lang="en-IN"/>
          </a:p>
        </p:txBody>
      </p:sp>
      <p:sp>
        <p:nvSpPr>
          <p:cNvPr id="6" name="Footer Placeholder 5">
            <a:extLst>
              <a:ext uri="{FF2B5EF4-FFF2-40B4-BE49-F238E27FC236}">
                <a16:creationId xmlns:a16="http://schemas.microsoft.com/office/drawing/2014/main" id="{F0975DA5-7876-2F6A-AD28-4B238A0E8AAD}"/>
              </a:ext>
            </a:extLst>
          </p:cNvPr>
          <p:cNvSpPr>
            <a:spLocks noGrp="1"/>
          </p:cNvSpPr>
          <p:nvPr>
            <p:ph type="ftr" sz="quarter" idx="11"/>
          </p:nvPr>
        </p:nvSpPr>
        <p:spPr/>
        <p:txBody>
          <a:bodyPr/>
          <a:lstStyle/>
          <a:p>
            <a:r>
              <a:rPr lang="en-US"/>
              <a:t>Dr Anila M/DeepLearning/2024-25/CSE</a:t>
            </a:r>
            <a:endParaRPr lang="en-IN"/>
          </a:p>
        </p:txBody>
      </p:sp>
      <p:sp>
        <p:nvSpPr>
          <p:cNvPr id="7" name="Slide Number Placeholder 6">
            <a:extLst>
              <a:ext uri="{FF2B5EF4-FFF2-40B4-BE49-F238E27FC236}">
                <a16:creationId xmlns:a16="http://schemas.microsoft.com/office/drawing/2014/main" id="{F1A54789-7B33-BF2D-17D4-8B90CE7E2415}"/>
              </a:ext>
            </a:extLst>
          </p:cNvPr>
          <p:cNvSpPr>
            <a:spLocks noGrp="1"/>
          </p:cNvSpPr>
          <p:nvPr>
            <p:ph type="sldNum" sz="quarter" idx="12"/>
          </p:nvPr>
        </p:nvSpPr>
        <p:spPr/>
        <p:txBody>
          <a:bodyPr/>
          <a:lstStyle/>
          <a:p>
            <a:fld id="{DCC39A05-159A-48BA-B3B9-4C9037D961DD}" type="slidenum">
              <a:rPr lang="en-IN" smtClean="0"/>
              <a:t>‹#›</a:t>
            </a:fld>
            <a:endParaRPr lang="en-IN"/>
          </a:p>
        </p:txBody>
      </p:sp>
    </p:spTree>
    <p:extLst>
      <p:ext uri="{BB962C8B-B14F-4D97-AF65-F5344CB8AC3E}">
        <p14:creationId xmlns:p14="http://schemas.microsoft.com/office/powerpoint/2010/main" val="108067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503121-D7C1-DE56-7C01-315A32C98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F5C25F-DB95-6529-6641-8CBD9D846B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4F873C-AEB1-8932-44D7-D6B741701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A63C7-B602-4678-8CB4-0275FE07A452}" type="datetime1">
              <a:rPr lang="en-IN" smtClean="0"/>
              <a:t>11-11-2024</a:t>
            </a:fld>
            <a:endParaRPr lang="en-IN"/>
          </a:p>
        </p:txBody>
      </p:sp>
      <p:sp>
        <p:nvSpPr>
          <p:cNvPr id="5" name="Footer Placeholder 4">
            <a:extLst>
              <a:ext uri="{FF2B5EF4-FFF2-40B4-BE49-F238E27FC236}">
                <a16:creationId xmlns:a16="http://schemas.microsoft.com/office/drawing/2014/main" id="{0355F5C8-556A-D1D9-647C-FC11E96F4B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Anila M/DeepLearning/2024-25/CSE</a:t>
            </a:r>
            <a:endParaRPr lang="en-IN"/>
          </a:p>
        </p:txBody>
      </p:sp>
      <p:sp>
        <p:nvSpPr>
          <p:cNvPr id="6" name="Slide Number Placeholder 5">
            <a:extLst>
              <a:ext uri="{FF2B5EF4-FFF2-40B4-BE49-F238E27FC236}">
                <a16:creationId xmlns:a16="http://schemas.microsoft.com/office/drawing/2014/main" id="{78131125-F196-55F1-A0E5-5661DC02BB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39A05-159A-48BA-B3B9-4C9037D961DD}" type="slidenum">
              <a:rPr lang="en-IN" smtClean="0"/>
              <a:t>‹#›</a:t>
            </a:fld>
            <a:endParaRPr lang="en-IN"/>
          </a:p>
        </p:txBody>
      </p:sp>
    </p:spTree>
    <p:extLst>
      <p:ext uri="{BB962C8B-B14F-4D97-AF65-F5344CB8AC3E}">
        <p14:creationId xmlns:p14="http://schemas.microsoft.com/office/powerpoint/2010/main" val="4049464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033E-5560-A9F0-9BAF-5CC4CFF02845}"/>
              </a:ext>
            </a:extLst>
          </p:cNvPr>
          <p:cNvSpPr>
            <a:spLocks noGrp="1"/>
          </p:cNvSpPr>
          <p:nvPr>
            <p:ph type="ctrTitle"/>
          </p:nvPr>
        </p:nvSpPr>
        <p:spPr/>
        <p:txBody>
          <a:bodyPr>
            <a:normAutofit fontScale="90000"/>
          </a:bodyPr>
          <a:lstStyle/>
          <a:p>
            <a:r>
              <a:rPr lang="en-IN" dirty="0">
                <a:solidFill>
                  <a:srgbClr val="232F3E"/>
                </a:solidFill>
                <a:latin typeface="AmazonEmberBold"/>
              </a:rPr>
              <a:t>G</a:t>
            </a:r>
            <a:r>
              <a:rPr lang="en-IN" b="0" i="0" dirty="0">
                <a:solidFill>
                  <a:srgbClr val="232F3E"/>
                </a:solidFill>
                <a:effectLst/>
                <a:latin typeface="AmazonEmberBold"/>
              </a:rPr>
              <a:t>enerative </a:t>
            </a:r>
            <a:r>
              <a:rPr lang="en-IN" dirty="0">
                <a:solidFill>
                  <a:srgbClr val="232F3E"/>
                </a:solidFill>
                <a:latin typeface="AmazonEmberBold"/>
              </a:rPr>
              <a:t>A</a:t>
            </a:r>
            <a:r>
              <a:rPr lang="en-IN" b="0" i="0" dirty="0">
                <a:solidFill>
                  <a:srgbClr val="232F3E"/>
                </a:solidFill>
                <a:effectLst/>
                <a:latin typeface="AmazonEmberBold"/>
              </a:rPr>
              <a:t>dversarial </a:t>
            </a:r>
            <a:r>
              <a:rPr lang="en-IN" dirty="0">
                <a:solidFill>
                  <a:srgbClr val="232F3E"/>
                </a:solidFill>
                <a:latin typeface="AmazonEmberBold"/>
              </a:rPr>
              <a:t>N</a:t>
            </a:r>
            <a:r>
              <a:rPr lang="en-IN" b="0" i="0" dirty="0">
                <a:solidFill>
                  <a:srgbClr val="232F3E"/>
                </a:solidFill>
                <a:effectLst/>
                <a:latin typeface="AmazonEmberBold"/>
              </a:rPr>
              <a:t>etwork</a:t>
            </a:r>
            <a:br>
              <a:rPr lang="en-IN" b="0" i="0" dirty="0">
                <a:solidFill>
                  <a:srgbClr val="232F3E"/>
                </a:solidFill>
                <a:effectLst/>
                <a:latin typeface="AmazonEmberBold"/>
              </a:rPr>
            </a:br>
            <a:endParaRPr lang="en-IN" dirty="0"/>
          </a:p>
        </p:txBody>
      </p:sp>
      <p:sp>
        <p:nvSpPr>
          <p:cNvPr id="3" name="Subtitle 2">
            <a:extLst>
              <a:ext uri="{FF2B5EF4-FFF2-40B4-BE49-F238E27FC236}">
                <a16:creationId xmlns:a16="http://schemas.microsoft.com/office/drawing/2014/main" id="{23EBF371-4814-0FD0-ABFD-69A36E17DB52}"/>
              </a:ext>
            </a:extLst>
          </p:cNvPr>
          <p:cNvSpPr>
            <a:spLocks noGrp="1"/>
          </p:cNvSpPr>
          <p:nvPr>
            <p:ph type="subTitle" idx="1"/>
          </p:nvPr>
        </p:nvSpPr>
        <p:spPr>
          <a:xfrm>
            <a:off x="1274618" y="3047856"/>
            <a:ext cx="9144000" cy="1655762"/>
          </a:xfrm>
        </p:spPr>
        <p:txBody>
          <a:bodyPr/>
          <a:lstStyle/>
          <a:p>
            <a:r>
              <a:rPr lang="en-US" dirty="0"/>
              <a:t>Deep Learning</a:t>
            </a:r>
            <a:endParaRPr lang="en-IN" dirty="0"/>
          </a:p>
        </p:txBody>
      </p:sp>
      <p:sp>
        <p:nvSpPr>
          <p:cNvPr id="4" name="Footer Placeholder 3">
            <a:extLst>
              <a:ext uri="{FF2B5EF4-FFF2-40B4-BE49-F238E27FC236}">
                <a16:creationId xmlns:a16="http://schemas.microsoft.com/office/drawing/2014/main" id="{7A8F3139-7BC8-CD07-02D1-6D4682162A8E}"/>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3327645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6730-3D6B-339D-E89E-4A8EDCE8986D}"/>
              </a:ext>
            </a:extLst>
          </p:cNvPr>
          <p:cNvSpPr>
            <a:spLocks noGrp="1"/>
          </p:cNvSpPr>
          <p:nvPr>
            <p:ph type="title"/>
          </p:nvPr>
        </p:nvSpPr>
        <p:spPr>
          <a:xfrm>
            <a:off x="838200" y="365126"/>
            <a:ext cx="10515600" cy="715530"/>
          </a:xfrm>
        </p:spPr>
        <p:txBody>
          <a:bodyPr/>
          <a:lstStyle/>
          <a:p>
            <a:r>
              <a:rPr lang="en-US" dirty="0"/>
              <a:t>GAN: working</a:t>
            </a:r>
            <a:endParaRPr lang="en-IN" dirty="0"/>
          </a:p>
        </p:txBody>
      </p:sp>
      <p:sp>
        <p:nvSpPr>
          <p:cNvPr id="3" name="Content Placeholder 2">
            <a:extLst>
              <a:ext uri="{FF2B5EF4-FFF2-40B4-BE49-F238E27FC236}">
                <a16:creationId xmlns:a16="http://schemas.microsoft.com/office/drawing/2014/main" id="{85E9F67E-3EAE-67E9-4AF7-139E5AA961AD}"/>
              </a:ext>
            </a:extLst>
          </p:cNvPr>
          <p:cNvSpPr>
            <a:spLocks noGrp="1"/>
          </p:cNvSpPr>
          <p:nvPr>
            <p:ph idx="1"/>
          </p:nvPr>
        </p:nvSpPr>
        <p:spPr/>
        <p:txBody>
          <a:bodyPr/>
          <a:lstStyle/>
          <a:p>
            <a:r>
              <a:rPr lang="en-US" b="0" i="0" dirty="0">
                <a:solidFill>
                  <a:srgbClr val="333333"/>
                </a:solidFill>
                <a:effectLst/>
                <a:latin typeface="AmazonEmber"/>
              </a:rPr>
              <a:t>The generator attempts to maximize the probability of mistake by the discriminator, but the discriminator attempts to minimize the probability of error. </a:t>
            </a:r>
          </a:p>
          <a:p>
            <a:r>
              <a:rPr lang="en-US" b="0" i="0" dirty="0">
                <a:solidFill>
                  <a:srgbClr val="333333"/>
                </a:solidFill>
                <a:effectLst/>
                <a:latin typeface="AmazonEmber"/>
              </a:rPr>
              <a:t>In training iterations, both the generator and discriminator evolve and confront each other continuously until they reach an equilibrium state. In the equilibrium state, the discriminator can no longer recognize synthesized data. </a:t>
            </a:r>
          </a:p>
          <a:p>
            <a:r>
              <a:rPr lang="en-US" b="0" i="0" dirty="0">
                <a:solidFill>
                  <a:srgbClr val="333333"/>
                </a:solidFill>
                <a:effectLst/>
                <a:latin typeface="AmazonEmber"/>
              </a:rPr>
              <a:t>At this point, the training process is over.</a:t>
            </a:r>
            <a:endParaRPr lang="en-IN" dirty="0"/>
          </a:p>
        </p:txBody>
      </p:sp>
      <p:sp>
        <p:nvSpPr>
          <p:cNvPr id="4" name="Footer Placeholder 3">
            <a:extLst>
              <a:ext uri="{FF2B5EF4-FFF2-40B4-BE49-F238E27FC236}">
                <a16:creationId xmlns:a16="http://schemas.microsoft.com/office/drawing/2014/main" id="{7391AAD1-FBE0-5B4B-2C1C-665FFFDB1469}"/>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2045474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BC6E0-F576-51CE-6B5F-3A3ACE105623}"/>
              </a:ext>
            </a:extLst>
          </p:cNvPr>
          <p:cNvSpPr>
            <a:spLocks noGrp="1"/>
          </p:cNvSpPr>
          <p:nvPr>
            <p:ph type="title"/>
          </p:nvPr>
        </p:nvSpPr>
        <p:spPr>
          <a:xfrm>
            <a:off x="838200" y="365126"/>
            <a:ext cx="10515600" cy="817130"/>
          </a:xfrm>
        </p:spPr>
        <p:txBody>
          <a:bodyPr/>
          <a:lstStyle/>
          <a:p>
            <a:r>
              <a:rPr lang="en-US" dirty="0"/>
              <a:t>GAN: Example-</a:t>
            </a:r>
            <a:r>
              <a:rPr lang="en-IN" b="0" i="0" dirty="0">
                <a:solidFill>
                  <a:srgbClr val="333333"/>
                </a:solidFill>
                <a:effectLst/>
                <a:latin typeface="AmazonEmber"/>
              </a:rPr>
              <a:t>image-to-image translations</a:t>
            </a:r>
            <a:endParaRPr lang="en-IN" dirty="0"/>
          </a:p>
        </p:txBody>
      </p:sp>
      <p:sp>
        <p:nvSpPr>
          <p:cNvPr id="3" name="Content Placeholder 2">
            <a:extLst>
              <a:ext uri="{FF2B5EF4-FFF2-40B4-BE49-F238E27FC236}">
                <a16:creationId xmlns:a16="http://schemas.microsoft.com/office/drawing/2014/main" id="{BF0AEEE2-A193-0C0E-B324-DA47202FB76B}"/>
              </a:ext>
            </a:extLst>
          </p:cNvPr>
          <p:cNvSpPr>
            <a:spLocks noGrp="1"/>
          </p:cNvSpPr>
          <p:nvPr>
            <p:ph idx="1"/>
          </p:nvPr>
        </p:nvSpPr>
        <p:spPr>
          <a:xfrm>
            <a:off x="838200" y="1182256"/>
            <a:ext cx="10515600" cy="4994707"/>
          </a:xfrm>
        </p:spPr>
        <p:txBody>
          <a:bodyPr>
            <a:normAutofit fontScale="92500" lnSpcReduction="20000"/>
          </a:bodyPr>
          <a:lstStyle/>
          <a:p>
            <a:pPr algn="l">
              <a:spcBef>
                <a:spcPts val="1125"/>
              </a:spcBef>
              <a:spcAft>
                <a:spcPts val="1125"/>
              </a:spcAft>
            </a:pPr>
            <a:r>
              <a:rPr lang="en-US" b="0" i="0" dirty="0">
                <a:solidFill>
                  <a:srgbClr val="333333"/>
                </a:solidFill>
                <a:effectLst/>
                <a:latin typeface="AmazonEmber"/>
              </a:rPr>
              <a:t>Consider input image: human face </a:t>
            </a:r>
          </a:p>
          <a:p>
            <a:pPr algn="l">
              <a:spcBef>
                <a:spcPts val="1125"/>
              </a:spcBef>
              <a:spcAft>
                <a:spcPts val="1125"/>
              </a:spcAft>
            </a:pPr>
            <a:r>
              <a:rPr lang="en-US" b="0" i="0" dirty="0">
                <a:solidFill>
                  <a:srgbClr val="333333"/>
                </a:solidFill>
                <a:effectLst/>
                <a:latin typeface="AmazonEmber"/>
              </a:rPr>
              <a:t>GAN attempts to modify. </a:t>
            </a:r>
          </a:p>
          <a:p>
            <a:pPr algn="l">
              <a:spcBef>
                <a:spcPts val="1125"/>
              </a:spcBef>
              <a:spcAft>
                <a:spcPts val="1125"/>
              </a:spcAft>
            </a:pPr>
            <a:r>
              <a:rPr lang="en-US" b="1" i="0" dirty="0">
                <a:solidFill>
                  <a:srgbClr val="333333"/>
                </a:solidFill>
                <a:effectLst/>
                <a:latin typeface="AmazonEmber"/>
              </a:rPr>
              <a:t>Attributes:</a:t>
            </a:r>
            <a:r>
              <a:rPr lang="en-US" b="0" i="0" dirty="0">
                <a:solidFill>
                  <a:srgbClr val="333333"/>
                </a:solidFill>
                <a:effectLst/>
                <a:latin typeface="AmazonEmber"/>
              </a:rPr>
              <a:t> the shapes of eyes or ears. </a:t>
            </a:r>
          </a:p>
          <a:p>
            <a:pPr algn="l">
              <a:spcBef>
                <a:spcPts val="1125"/>
              </a:spcBef>
              <a:spcAft>
                <a:spcPts val="1125"/>
              </a:spcAft>
            </a:pPr>
            <a:r>
              <a:rPr lang="en-US" b="0" i="0" dirty="0">
                <a:solidFill>
                  <a:srgbClr val="333333"/>
                </a:solidFill>
                <a:effectLst/>
                <a:latin typeface="AmazonEmber"/>
              </a:rPr>
              <a:t>The generator changes the real images by adding sunglasses to them. </a:t>
            </a:r>
          </a:p>
          <a:p>
            <a:pPr algn="l">
              <a:spcBef>
                <a:spcPts val="1125"/>
              </a:spcBef>
              <a:spcAft>
                <a:spcPts val="1125"/>
              </a:spcAft>
            </a:pPr>
            <a:r>
              <a:rPr lang="en-US" b="0" i="0" dirty="0">
                <a:solidFill>
                  <a:srgbClr val="333333"/>
                </a:solidFill>
                <a:effectLst/>
                <a:latin typeface="AmazonEmber"/>
              </a:rPr>
              <a:t>The discriminator receives a set of images, some of real people with sunglasses and some generated images that were modified to include sunglasses.</a:t>
            </a:r>
          </a:p>
          <a:p>
            <a:pPr algn="l">
              <a:spcBef>
                <a:spcPts val="1125"/>
              </a:spcBef>
            </a:pPr>
            <a:r>
              <a:rPr lang="en-US" b="0" i="0" dirty="0">
                <a:solidFill>
                  <a:srgbClr val="333333"/>
                </a:solidFill>
                <a:effectLst/>
                <a:latin typeface="AmazonEmber"/>
              </a:rPr>
              <a:t>If the discriminator can differentiate between fake and real, the generator updates its parameters to generate even better fake images. </a:t>
            </a:r>
          </a:p>
          <a:p>
            <a:pPr algn="l">
              <a:spcBef>
                <a:spcPts val="1125"/>
              </a:spcBef>
            </a:pPr>
            <a:r>
              <a:rPr lang="en-US" b="0" i="0" dirty="0">
                <a:solidFill>
                  <a:srgbClr val="333333"/>
                </a:solidFill>
                <a:effectLst/>
                <a:latin typeface="AmazonEmber"/>
              </a:rPr>
              <a:t>If the generator produces images that fool the discriminator, the discriminator updates its parameters. Competition improves both networks until equilibrium is reached.</a:t>
            </a:r>
          </a:p>
          <a:p>
            <a:endParaRPr lang="en-IN" dirty="0"/>
          </a:p>
        </p:txBody>
      </p:sp>
      <p:sp>
        <p:nvSpPr>
          <p:cNvPr id="4" name="Footer Placeholder 3">
            <a:extLst>
              <a:ext uri="{FF2B5EF4-FFF2-40B4-BE49-F238E27FC236}">
                <a16:creationId xmlns:a16="http://schemas.microsoft.com/office/drawing/2014/main" id="{ACE26BA0-BF4B-887F-BFEB-165D9A308FFD}"/>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297971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B8A5-DB8F-EF25-2163-951CAA820EE8}"/>
              </a:ext>
            </a:extLst>
          </p:cNvPr>
          <p:cNvSpPr>
            <a:spLocks noGrp="1"/>
          </p:cNvSpPr>
          <p:nvPr>
            <p:ph type="title"/>
          </p:nvPr>
        </p:nvSpPr>
        <p:spPr/>
        <p:txBody>
          <a:bodyPr/>
          <a:lstStyle/>
          <a:p>
            <a:r>
              <a:rPr lang="en-US" dirty="0"/>
              <a:t>Types of GAN</a:t>
            </a:r>
            <a:endParaRPr lang="en-IN" dirty="0"/>
          </a:p>
        </p:txBody>
      </p:sp>
      <p:sp>
        <p:nvSpPr>
          <p:cNvPr id="3" name="Content Placeholder 2">
            <a:extLst>
              <a:ext uri="{FF2B5EF4-FFF2-40B4-BE49-F238E27FC236}">
                <a16:creationId xmlns:a16="http://schemas.microsoft.com/office/drawing/2014/main" id="{DFB5A808-EF3E-5F41-CD30-19E21BED80F3}"/>
              </a:ext>
            </a:extLst>
          </p:cNvPr>
          <p:cNvSpPr>
            <a:spLocks noGrp="1"/>
          </p:cNvSpPr>
          <p:nvPr>
            <p:ph idx="1"/>
          </p:nvPr>
        </p:nvSpPr>
        <p:spPr/>
        <p:txBody>
          <a:bodyPr/>
          <a:lstStyle/>
          <a:p>
            <a:pPr marL="514350" indent="-514350">
              <a:buFont typeface="+mj-lt"/>
              <a:buAutoNum type="arabicPeriod"/>
            </a:pPr>
            <a:r>
              <a:rPr lang="en-IN" b="0" i="0" dirty="0">
                <a:solidFill>
                  <a:srgbClr val="333333"/>
                </a:solidFill>
                <a:effectLst/>
                <a:latin typeface="AmazonEmberBold"/>
              </a:rPr>
              <a:t>Vanilla GAN</a:t>
            </a:r>
            <a:endParaRPr lang="en-IN" b="1" i="0" dirty="0">
              <a:solidFill>
                <a:srgbClr val="333333"/>
              </a:solidFill>
              <a:effectLst/>
              <a:latin typeface="AmazonEmber"/>
            </a:endParaRPr>
          </a:p>
          <a:p>
            <a:pPr marL="514350" indent="-514350">
              <a:buFont typeface="+mj-lt"/>
              <a:buAutoNum type="arabicPeriod"/>
            </a:pPr>
            <a:endParaRPr lang="en-IN" dirty="0"/>
          </a:p>
          <a:p>
            <a:pPr marL="514350" indent="-514350">
              <a:buFont typeface="+mj-lt"/>
              <a:buAutoNum type="arabicPeriod"/>
            </a:pPr>
            <a:r>
              <a:rPr lang="en-IN" b="0" i="0" dirty="0">
                <a:solidFill>
                  <a:srgbClr val="333333"/>
                </a:solidFill>
                <a:effectLst/>
                <a:latin typeface="AmazonEmberBold"/>
              </a:rPr>
              <a:t>Conditional GAN</a:t>
            </a:r>
            <a:endParaRPr lang="en-IN" b="1" i="0" dirty="0">
              <a:solidFill>
                <a:srgbClr val="333333"/>
              </a:solidFill>
              <a:effectLst/>
              <a:latin typeface="AmazonEmber"/>
            </a:endParaRPr>
          </a:p>
          <a:p>
            <a:pPr marL="514350" indent="-514350">
              <a:buFont typeface="+mj-lt"/>
              <a:buAutoNum type="arabicPeriod"/>
            </a:pPr>
            <a:endParaRPr lang="en-IN" dirty="0"/>
          </a:p>
          <a:p>
            <a:pPr marL="514350" indent="-514350">
              <a:buFont typeface="+mj-lt"/>
              <a:buAutoNum type="arabicPeriod"/>
            </a:pPr>
            <a:r>
              <a:rPr lang="en-IN" b="0" i="0" dirty="0">
                <a:solidFill>
                  <a:srgbClr val="333333"/>
                </a:solidFill>
                <a:effectLst/>
                <a:latin typeface="AmazonEmberBold"/>
              </a:rPr>
              <a:t>Deep convolutional GAN</a:t>
            </a:r>
            <a:endParaRPr lang="en-IN" b="1" i="0" dirty="0">
              <a:solidFill>
                <a:srgbClr val="333333"/>
              </a:solidFill>
              <a:effectLst/>
              <a:latin typeface="AmazonEmber"/>
            </a:endParaRPr>
          </a:p>
          <a:p>
            <a:pPr marL="514350" indent="-514350">
              <a:buFont typeface="+mj-lt"/>
              <a:buAutoNum type="arabicPeriod"/>
            </a:pPr>
            <a:endParaRPr lang="en-IN" dirty="0"/>
          </a:p>
          <a:p>
            <a:pPr marL="514350" indent="-514350">
              <a:buFont typeface="+mj-lt"/>
              <a:buAutoNum type="arabicPeriod"/>
            </a:pPr>
            <a:r>
              <a:rPr lang="en-IN" b="0" i="0" dirty="0">
                <a:solidFill>
                  <a:srgbClr val="333333"/>
                </a:solidFill>
                <a:effectLst/>
                <a:latin typeface="AmazonEmberBold"/>
              </a:rPr>
              <a:t>Super-resolution GAN</a:t>
            </a:r>
            <a:endParaRPr lang="en-IN" b="1" i="0" dirty="0">
              <a:solidFill>
                <a:srgbClr val="333333"/>
              </a:solidFill>
              <a:effectLst/>
              <a:latin typeface="AmazonEmber"/>
            </a:endParaRPr>
          </a:p>
          <a:p>
            <a:pPr marL="0" indent="0">
              <a:buNone/>
            </a:pPr>
            <a:endParaRPr lang="en-IN" dirty="0"/>
          </a:p>
        </p:txBody>
      </p:sp>
      <p:sp>
        <p:nvSpPr>
          <p:cNvPr id="4" name="Footer Placeholder 3">
            <a:extLst>
              <a:ext uri="{FF2B5EF4-FFF2-40B4-BE49-F238E27FC236}">
                <a16:creationId xmlns:a16="http://schemas.microsoft.com/office/drawing/2014/main" id="{23CB9102-9D91-EFA2-49E5-AD870CF251E8}"/>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2210997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A6CB-5D20-1694-EEEB-82FA15FA8097}"/>
              </a:ext>
            </a:extLst>
          </p:cNvPr>
          <p:cNvSpPr>
            <a:spLocks noGrp="1"/>
          </p:cNvSpPr>
          <p:nvPr>
            <p:ph type="title"/>
          </p:nvPr>
        </p:nvSpPr>
        <p:spPr/>
        <p:txBody>
          <a:bodyPr/>
          <a:lstStyle/>
          <a:p>
            <a:r>
              <a:rPr lang="en-US" dirty="0"/>
              <a:t>Activation </a:t>
            </a:r>
            <a:r>
              <a:rPr lang="en-US" dirty="0" err="1"/>
              <a:t>func</a:t>
            </a:r>
            <a:r>
              <a:rPr lang="en-US" dirty="0"/>
              <a:t> in GANs</a:t>
            </a:r>
            <a:endParaRPr lang="en-IN" dirty="0"/>
          </a:p>
        </p:txBody>
      </p:sp>
      <p:sp>
        <p:nvSpPr>
          <p:cNvPr id="3" name="Content Placeholder 2">
            <a:extLst>
              <a:ext uri="{FF2B5EF4-FFF2-40B4-BE49-F238E27FC236}">
                <a16:creationId xmlns:a16="http://schemas.microsoft.com/office/drawing/2014/main" id="{F0664D18-2DA5-4A43-CC81-CD6BB037CBB6}"/>
              </a:ext>
            </a:extLst>
          </p:cNvPr>
          <p:cNvSpPr>
            <a:spLocks noGrp="1"/>
          </p:cNvSpPr>
          <p:nvPr>
            <p:ph idx="1"/>
          </p:nvPr>
        </p:nvSpPr>
        <p:spPr/>
        <p:txBody>
          <a:bodyPr>
            <a:normAutofit fontScale="92500" lnSpcReduction="10000"/>
          </a:bodyPr>
          <a:lstStyle/>
          <a:p>
            <a:r>
              <a:rPr lang="en-US" dirty="0"/>
              <a:t>Leaky </a:t>
            </a:r>
            <a:r>
              <a:rPr lang="en-US" dirty="0" err="1"/>
              <a:t>ReLU</a:t>
            </a:r>
            <a:endParaRPr lang="en-US" dirty="0"/>
          </a:p>
          <a:p>
            <a:r>
              <a:rPr lang="en-US" dirty="0"/>
              <a:t>Tanh</a:t>
            </a:r>
          </a:p>
          <a:p>
            <a:endParaRPr lang="en-US" dirty="0"/>
          </a:p>
          <a:p>
            <a:r>
              <a:rPr lang="en-US" b="0" i="0" dirty="0">
                <a:solidFill>
                  <a:srgbClr val="222222"/>
                </a:solidFill>
                <a:effectLst/>
                <a:latin typeface="Arial" panose="020B0604020202020204" pitchFamily="34" charset="0"/>
              </a:rPr>
              <a:t>The </a:t>
            </a:r>
            <a:r>
              <a:rPr lang="en-US" b="0" i="0" dirty="0" err="1">
                <a:solidFill>
                  <a:srgbClr val="222222"/>
                </a:solidFill>
                <a:effectLst/>
                <a:latin typeface="Arial" panose="020B0604020202020204" pitchFamily="34" charset="0"/>
              </a:rPr>
              <a:t>ReLU</a:t>
            </a:r>
            <a:r>
              <a:rPr lang="en-US" b="0" i="0" dirty="0">
                <a:solidFill>
                  <a:srgbClr val="222222"/>
                </a:solidFill>
                <a:effectLst/>
                <a:latin typeface="Arial" panose="020B0604020202020204" pitchFamily="34" charset="0"/>
              </a:rPr>
              <a:t> activation (Nair &amp; Hinton, 2010) is used in the generator with the exception of the output layer which uses the Tanh function. </a:t>
            </a:r>
          </a:p>
          <a:p>
            <a:r>
              <a:rPr lang="en-US" b="0" i="0" dirty="0">
                <a:solidFill>
                  <a:srgbClr val="222222"/>
                </a:solidFill>
                <a:effectLst/>
                <a:latin typeface="Arial" panose="020B0604020202020204" pitchFamily="34" charset="0"/>
              </a:rPr>
              <a:t>It is observed that using a bounded activation allowed the model to learn more quickly to saturate and cover the color space of the training distribution. </a:t>
            </a:r>
          </a:p>
          <a:p>
            <a:r>
              <a:rPr lang="en-US" b="0" i="0" dirty="0">
                <a:solidFill>
                  <a:srgbClr val="222222"/>
                </a:solidFill>
                <a:effectLst/>
                <a:latin typeface="Arial" panose="020B0604020202020204" pitchFamily="34" charset="0"/>
              </a:rPr>
              <a:t>Within the discriminator we found the leaky rectified activation (Maas et al., 2013) (Xu et al., 2015) to work well, especially for higher resolution modeling.</a:t>
            </a:r>
            <a:endParaRPr lang="en-IN" dirty="0"/>
          </a:p>
        </p:txBody>
      </p:sp>
      <p:sp>
        <p:nvSpPr>
          <p:cNvPr id="4" name="Footer Placeholder 3">
            <a:extLst>
              <a:ext uri="{FF2B5EF4-FFF2-40B4-BE49-F238E27FC236}">
                <a16:creationId xmlns:a16="http://schemas.microsoft.com/office/drawing/2014/main" id="{64FD178B-5F7B-5699-969E-8EEFF0C32F9C}"/>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349278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7F61-547D-1FD8-F998-04319F2415FA}"/>
              </a:ext>
            </a:extLst>
          </p:cNvPr>
          <p:cNvSpPr>
            <a:spLocks noGrp="1"/>
          </p:cNvSpPr>
          <p:nvPr>
            <p:ph type="title"/>
          </p:nvPr>
        </p:nvSpPr>
        <p:spPr>
          <a:xfrm>
            <a:off x="838200" y="365125"/>
            <a:ext cx="10515600" cy="743239"/>
          </a:xfrm>
        </p:spPr>
        <p:txBody>
          <a:bodyPr/>
          <a:lstStyle/>
          <a:p>
            <a:r>
              <a:rPr lang="en-US" dirty="0"/>
              <a:t>Loss function in GAN: BCE</a:t>
            </a:r>
            <a:endParaRPr lang="en-IN" dirty="0"/>
          </a:p>
        </p:txBody>
      </p:sp>
      <p:sp>
        <p:nvSpPr>
          <p:cNvPr id="3" name="Content Placeholder 2">
            <a:extLst>
              <a:ext uri="{FF2B5EF4-FFF2-40B4-BE49-F238E27FC236}">
                <a16:creationId xmlns:a16="http://schemas.microsoft.com/office/drawing/2014/main" id="{A932637B-DA47-BC26-9E2E-AE0689618181}"/>
              </a:ext>
            </a:extLst>
          </p:cNvPr>
          <p:cNvSpPr>
            <a:spLocks noGrp="1"/>
          </p:cNvSpPr>
          <p:nvPr>
            <p:ph idx="1"/>
          </p:nvPr>
        </p:nvSpPr>
        <p:spPr>
          <a:xfrm>
            <a:off x="838200" y="1348509"/>
            <a:ext cx="10515600" cy="4828454"/>
          </a:xfrm>
        </p:spPr>
        <p:txBody>
          <a:bodyPr>
            <a:normAutofit fontScale="70000" lnSpcReduction="20000"/>
          </a:bodyPr>
          <a:lstStyle/>
          <a:p>
            <a:pPr marL="0" indent="0">
              <a:buNone/>
            </a:pPr>
            <a:r>
              <a:rPr lang="en-IN" b="1" i="0" dirty="0">
                <a:solidFill>
                  <a:srgbClr val="242424"/>
                </a:solidFill>
                <a:effectLst/>
                <a:latin typeface="source-serif-pro"/>
              </a:rPr>
              <a:t>Basic GAN loss function</a:t>
            </a:r>
          </a:p>
          <a:p>
            <a:pPr marL="0" indent="0">
              <a:buNone/>
            </a:pPr>
            <a:r>
              <a:rPr lang="en-US" b="0" i="0" dirty="0">
                <a:solidFill>
                  <a:srgbClr val="242424"/>
                </a:solidFill>
                <a:effectLst/>
                <a:latin typeface="source-serif-pro"/>
              </a:rPr>
              <a:t>The binary cross entropy loss, also known as log loss or logistic loss, is a commonly used loss function in binary classification tasks. </a:t>
            </a:r>
          </a:p>
          <a:p>
            <a:pPr marL="0" indent="0">
              <a:buNone/>
            </a:pPr>
            <a:r>
              <a:rPr lang="en-US" b="0" i="0" dirty="0">
                <a:solidFill>
                  <a:srgbClr val="242424"/>
                </a:solidFill>
                <a:effectLst/>
                <a:latin typeface="source-serif-pro"/>
              </a:rPr>
              <a:t>It measures the dissimilarity between predicted probabilities and true binary labels. The formula for binary cross entropy is as follows:</a:t>
            </a:r>
            <a:endParaRPr lang="en-IN" dirty="0">
              <a:solidFill>
                <a:srgbClr val="242424"/>
              </a:solidFill>
              <a:latin typeface="source-serif-pro"/>
            </a:endParaRPr>
          </a:p>
          <a:p>
            <a:pPr algn="l">
              <a:lnSpc>
                <a:spcPts val="2400"/>
              </a:lnSpc>
            </a:pPr>
            <a:r>
              <a:rPr lang="en-US" b="0" i="0" dirty="0">
                <a:solidFill>
                  <a:srgbClr val="242424"/>
                </a:solidFill>
                <a:effectLst/>
                <a:latin typeface="source-serif-pro"/>
              </a:rPr>
              <a:t>Binary Cross Entropy = -[y * log(p) + (1 — y) * log(1 — p)]</a:t>
            </a:r>
          </a:p>
          <a:p>
            <a:pPr algn="l">
              <a:lnSpc>
                <a:spcPts val="2400"/>
              </a:lnSpc>
            </a:pPr>
            <a:r>
              <a:rPr lang="en-US" b="0" i="0" dirty="0">
                <a:solidFill>
                  <a:srgbClr val="242424"/>
                </a:solidFill>
                <a:effectLst/>
                <a:latin typeface="source-serif-pro"/>
              </a:rPr>
              <a:t>where:</a:t>
            </a:r>
          </a:p>
          <a:p>
            <a:pPr algn="l">
              <a:lnSpc>
                <a:spcPts val="2400"/>
              </a:lnSpc>
              <a:buFont typeface="Arial" panose="020B0604020202020204" pitchFamily="34" charset="0"/>
              <a:buChar char="•"/>
            </a:pPr>
            <a:r>
              <a:rPr lang="en-US" b="0" i="0" dirty="0">
                <a:solidFill>
                  <a:srgbClr val="242424"/>
                </a:solidFill>
                <a:effectLst/>
                <a:latin typeface="source-serif-pro"/>
              </a:rPr>
              <a:t>y is the true binary label (0 or 1).</a:t>
            </a:r>
          </a:p>
          <a:p>
            <a:pPr algn="l">
              <a:lnSpc>
                <a:spcPts val="2400"/>
              </a:lnSpc>
              <a:buFont typeface="Arial" panose="020B0604020202020204" pitchFamily="34" charset="0"/>
              <a:buChar char="•"/>
            </a:pPr>
            <a:r>
              <a:rPr lang="en-US" b="0" i="0" dirty="0">
                <a:solidFill>
                  <a:srgbClr val="242424"/>
                </a:solidFill>
                <a:effectLst/>
                <a:latin typeface="source-serif-pro"/>
              </a:rPr>
              <a:t>p is the predicted probability of the positive class.</a:t>
            </a:r>
          </a:p>
          <a:p>
            <a:pPr algn="l">
              <a:lnSpc>
                <a:spcPts val="2400"/>
              </a:lnSpc>
            </a:pPr>
            <a:r>
              <a:rPr lang="en-US" b="0" i="0" dirty="0">
                <a:solidFill>
                  <a:srgbClr val="242424"/>
                </a:solidFill>
                <a:effectLst/>
                <a:latin typeface="source-serif-pro"/>
              </a:rPr>
              <a:t>In this formula, the first term (y * log(p)) represents the contribution to the loss when the true label is 1, and the second term ((1 — y) * log(1 — p)) represents the contribution when the true label is 0. The logarithm function is used to penalize large errors more severely, as the loss increases rapidly as the predicted probability deviates from the true label</a:t>
            </a:r>
          </a:p>
          <a:p>
            <a:pPr marL="0" indent="0">
              <a:buNone/>
            </a:pPr>
            <a:endParaRPr lang="en-IN" dirty="0"/>
          </a:p>
        </p:txBody>
      </p:sp>
      <p:sp>
        <p:nvSpPr>
          <p:cNvPr id="4" name="Footer Placeholder 3">
            <a:extLst>
              <a:ext uri="{FF2B5EF4-FFF2-40B4-BE49-F238E27FC236}">
                <a16:creationId xmlns:a16="http://schemas.microsoft.com/office/drawing/2014/main" id="{1BE3A203-73C2-1CC7-918D-DE8DF32F9697}"/>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3420113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3902-1B1D-BE0C-8DC2-0ADA9792998C}"/>
              </a:ext>
            </a:extLst>
          </p:cNvPr>
          <p:cNvSpPr>
            <a:spLocks noGrp="1"/>
          </p:cNvSpPr>
          <p:nvPr>
            <p:ph type="title"/>
          </p:nvPr>
        </p:nvSpPr>
        <p:spPr/>
        <p:txBody>
          <a:bodyPr/>
          <a:lstStyle/>
          <a:p>
            <a:r>
              <a:rPr lang="en-US" dirty="0"/>
              <a:t>Why BCE in GAN</a:t>
            </a:r>
            <a:endParaRPr lang="en-IN" dirty="0"/>
          </a:p>
        </p:txBody>
      </p:sp>
      <p:sp>
        <p:nvSpPr>
          <p:cNvPr id="3" name="Content Placeholder 2">
            <a:extLst>
              <a:ext uri="{FF2B5EF4-FFF2-40B4-BE49-F238E27FC236}">
                <a16:creationId xmlns:a16="http://schemas.microsoft.com/office/drawing/2014/main" id="{DD903138-594D-CB21-09DC-86831F7CA78E}"/>
              </a:ext>
            </a:extLst>
          </p:cNvPr>
          <p:cNvSpPr>
            <a:spLocks noGrp="1"/>
          </p:cNvSpPr>
          <p:nvPr>
            <p:ph idx="1"/>
          </p:nvPr>
        </p:nvSpPr>
        <p:spPr/>
        <p:txBody>
          <a:bodyPr/>
          <a:lstStyle/>
          <a:p>
            <a:pPr>
              <a:lnSpc>
                <a:spcPts val="2400"/>
              </a:lnSpc>
            </a:pPr>
            <a:r>
              <a:rPr lang="en-US" b="0" i="0" dirty="0">
                <a:solidFill>
                  <a:srgbClr val="242424"/>
                </a:solidFill>
                <a:effectLst/>
                <a:latin typeface="source-serif-pro"/>
              </a:rPr>
              <a:t>The binary cross entropy loss is commonly used as the objective function in </a:t>
            </a:r>
            <a:r>
              <a:rPr lang="en-US" b="1" i="0" dirty="0">
                <a:solidFill>
                  <a:srgbClr val="242424"/>
                </a:solidFill>
                <a:effectLst/>
                <a:latin typeface="source-serif-pro"/>
              </a:rPr>
              <a:t>binary classification </a:t>
            </a:r>
            <a:r>
              <a:rPr lang="en-US" b="0" i="0" dirty="0">
                <a:solidFill>
                  <a:srgbClr val="242424"/>
                </a:solidFill>
                <a:effectLst/>
                <a:latin typeface="source-serif-pro"/>
              </a:rPr>
              <a:t>models, such as logistic regression or binary classifiers within neural networks. </a:t>
            </a:r>
          </a:p>
          <a:p>
            <a:pPr>
              <a:lnSpc>
                <a:spcPts val="2400"/>
              </a:lnSpc>
            </a:pPr>
            <a:r>
              <a:rPr lang="en-US" b="0" i="0" dirty="0">
                <a:solidFill>
                  <a:srgbClr val="242424"/>
                </a:solidFill>
                <a:effectLst/>
                <a:latin typeface="source-serif-pro"/>
              </a:rPr>
              <a:t>The goal is to </a:t>
            </a:r>
            <a:r>
              <a:rPr lang="en-US" b="1" i="0" dirty="0">
                <a:solidFill>
                  <a:srgbClr val="242424"/>
                </a:solidFill>
                <a:effectLst/>
                <a:latin typeface="source-serif-pro"/>
              </a:rPr>
              <a:t>minimize the binary cross entropy loss</a:t>
            </a:r>
            <a:r>
              <a:rPr lang="en-US" b="0" i="0" dirty="0">
                <a:solidFill>
                  <a:srgbClr val="242424"/>
                </a:solidFill>
                <a:effectLst/>
                <a:latin typeface="source-serif-pro"/>
              </a:rPr>
              <a:t>, which leads to maximizing the likelihood of predicting the correct class probabilities.</a:t>
            </a:r>
          </a:p>
          <a:p>
            <a:pPr>
              <a:lnSpc>
                <a:spcPts val="2400"/>
              </a:lnSpc>
            </a:pPr>
            <a:r>
              <a:rPr lang="en-US" b="0" i="0" dirty="0">
                <a:solidFill>
                  <a:srgbClr val="242424"/>
                </a:solidFill>
                <a:effectLst/>
                <a:latin typeface="source-serif-pro"/>
              </a:rPr>
              <a:t>It’s important to note that in practice, numerical stability techniques are often applied to prevent issues with taking the logarithm of zero or near-zero…</a:t>
            </a:r>
          </a:p>
          <a:p>
            <a:pPr marL="0" indent="0">
              <a:buNone/>
            </a:pPr>
            <a:br>
              <a:rPr lang="en-US" b="0" i="0" dirty="0">
                <a:effectLst/>
                <a:latin typeface="medium-content-sans-serif-font"/>
              </a:rPr>
            </a:br>
            <a:endParaRPr lang="en-IN" dirty="0"/>
          </a:p>
        </p:txBody>
      </p:sp>
      <p:sp>
        <p:nvSpPr>
          <p:cNvPr id="4" name="Footer Placeholder 3">
            <a:extLst>
              <a:ext uri="{FF2B5EF4-FFF2-40B4-BE49-F238E27FC236}">
                <a16:creationId xmlns:a16="http://schemas.microsoft.com/office/drawing/2014/main" id="{7E385C4B-1AAD-D879-3C35-A978A5F21FED}"/>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2333078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7DFF-23BD-8919-8110-6370526CB7C2}"/>
              </a:ext>
            </a:extLst>
          </p:cNvPr>
          <p:cNvSpPr>
            <a:spLocks noGrp="1"/>
          </p:cNvSpPr>
          <p:nvPr>
            <p:ph type="title"/>
          </p:nvPr>
        </p:nvSpPr>
        <p:spPr>
          <a:xfrm>
            <a:off x="838200" y="365126"/>
            <a:ext cx="10515600" cy="715530"/>
          </a:xfrm>
        </p:spPr>
        <p:txBody>
          <a:bodyPr>
            <a:normAutofit fontScale="90000"/>
          </a:bodyPr>
          <a:lstStyle/>
          <a:p>
            <a:r>
              <a:rPr lang="en-IN" b="1" i="0" dirty="0">
                <a:solidFill>
                  <a:srgbClr val="242424"/>
                </a:solidFill>
                <a:effectLst/>
                <a:latin typeface="sohne"/>
              </a:rPr>
              <a:t>Conditional GAN</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FF732D47-F4B3-C7E7-8135-42B1696FA69A}"/>
              </a:ext>
            </a:extLst>
          </p:cNvPr>
          <p:cNvSpPr>
            <a:spLocks noGrp="1"/>
          </p:cNvSpPr>
          <p:nvPr>
            <p:ph idx="1"/>
          </p:nvPr>
        </p:nvSpPr>
        <p:spPr>
          <a:xfrm>
            <a:off x="838200" y="1385455"/>
            <a:ext cx="10515600" cy="4791508"/>
          </a:xfrm>
        </p:spPr>
        <p:txBody>
          <a:bodyPr/>
          <a:lstStyle/>
          <a:p>
            <a:r>
              <a:rPr lang="en-US" b="0" i="0" dirty="0">
                <a:solidFill>
                  <a:srgbClr val="242424"/>
                </a:solidFill>
                <a:effectLst/>
                <a:latin typeface="Times New Roman" panose="02020603050405020304" pitchFamily="18" charset="0"/>
                <a:cs typeface="Times New Roman" panose="02020603050405020304" pitchFamily="18" charset="0"/>
              </a:rPr>
              <a:t>the generator generates images randomly, and we had no control over the class of image to be generated </a:t>
            </a:r>
            <a:r>
              <a:rPr lang="en-US" b="0" i="0" dirty="0" err="1">
                <a:solidFill>
                  <a:srgbClr val="242424"/>
                </a:solidFill>
                <a:effectLst/>
                <a:latin typeface="Times New Roman" panose="02020603050405020304" pitchFamily="18" charset="0"/>
                <a:cs typeface="Times New Roman" panose="02020603050405020304" pitchFamily="18" charset="0"/>
              </a:rPr>
              <a:t>i.e</a:t>
            </a:r>
            <a:r>
              <a:rPr lang="en-US" b="0" i="0" dirty="0">
                <a:solidFill>
                  <a:srgbClr val="242424"/>
                </a:solidFill>
                <a:effectLst/>
                <a:latin typeface="Times New Roman" panose="02020603050405020304" pitchFamily="18" charset="0"/>
                <a:cs typeface="Times New Roman" panose="02020603050405020304" pitchFamily="18" charset="0"/>
              </a:rPr>
              <a:t> while training GAN, the generator was generating a random digit each time </a:t>
            </a:r>
            <a:r>
              <a:rPr lang="en-US" b="0" i="0" dirty="0" err="1">
                <a:solidFill>
                  <a:srgbClr val="242424"/>
                </a:solidFill>
                <a:effectLst/>
                <a:latin typeface="Times New Roman" panose="02020603050405020304" pitchFamily="18" charset="0"/>
                <a:cs typeface="Times New Roman" panose="02020603050405020304" pitchFamily="18" charset="0"/>
              </a:rPr>
              <a:t>i.e</a:t>
            </a:r>
            <a:r>
              <a:rPr lang="en-US" b="0" i="0" dirty="0">
                <a:solidFill>
                  <a:srgbClr val="242424"/>
                </a:solidFill>
                <a:effectLst/>
                <a:latin typeface="Times New Roman" panose="02020603050405020304" pitchFamily="18" charset="0"/>
                <a:cs typeface="Times New Roman" panose="02020603050405020304" pitchFamily="18" charset="0"/>
              </a:rPr>
              <a:t> it may generate one, four, or six, we don't know what it will generate. </a:t>
            </a:r>
          </a:p>
          <a:p>
            <a:r>
              <a:rPr lang="en-US" b="1" i="0" dirty="0">
                <a:solidFill>
                  <a:srgbClr val="242424"/>
                </a:solidFill>
                <a:effectLst/>
                <a:latin typeface="Times New Roman" panose="02020603050405020304" pitchFamily="18" charset="0"/>
                <a:cs typeface="Times New Roman" panose="02020603050405020304" pitchFamily="18" charset="0"/>
              </a:rPr>
              <a:t>conditional GANs </a:t>
            </a:r>
            <a:r>
              <a:rPr lang="en-US" b="0" i="0" dirty="0">
                <a:solidFill>
                  <a:srgbClr val="242424"/>
                </a:solidFill>
                <a:effectLst/>
                <a:latin typeface="Times New Roman" panose="02020603050405020304" pitchFamily="18" charset="0"/>
                <a:cs typeface="Times New Roman" panose="02020603050405020304" pitchFamily="18" charset="0"/>
              </a:rPr>
              <a:t>we can guide the generator to generate an image of one or six. </a:t>
            </a:r>
          </a:p>
          <a:p>
            <a:r>
              <a:rPr lang="en-US" b="0" i="0" dirty="0">
                <a:solidFill>
                  <a:srgbClr val="242424"/>
                </a:solidFill>
                <a:effectLst/>
                <a:latin typeface="Times New Roman" panose="02020603050405020304" pitchFamily="18" charset="0"/>
                <a:cs typeface="Times New Roman" panose="02020603050405020304" pitchFamily="18" charset="0"/>
              </a:rPr>
              <a:t>With conditional GAN you can generate images of the class of your choice.</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A6BC001-0052-1B31-93A1-497181B8E8A9}"/>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2610247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8D43-724E-E089-D91B-EB9741143FBC}"/>
              </a:ext>
            </a:extLst>
          </p:cNvPr>
          <p:cNvSpPr>
            <a:spLocks noGrp="1"/>
          </p:cNvSpPr>
          <p:nvPr>
            <p:ph type="title"/>
          </p:nvPr>
        </p:nvSpPr>
        <p:spPr/>
        <p:txBody>
          <a:bodyPr/>
          <a:lstStyle/>
          <a:p>
            <a:r>
              <a:rPr lang="en-US" dirty="0"/>
              <a:t>Conditional GAN</a:t>
            </a:r>
            <a:endParaRPr lang="en-IN" dirty="0"/>
          </a:p>
        </p:txBody>
      </p:sp>
      <p:sp>
        <p:nvSpPr>
          <p:cNvPr id="4" name="Footer Placeholder 3">
            <a:extLst>
              <a:ext uri="{FF2B5EF4-FFF2-40B4-BE49-F238E27FC236}">
                <a16:creationId xmlns:a16="http://schemas.microsoft.com/office/drawing/2014/main" id="{2C9B1866-6DBB-53EF-D127-C0E5676E4EF0}"/>
              </a:ext>
            </a:extLst>
          </p:cNvPr>
          <p:cNvSpPr>
            <a:spLocks noGrp="1"/>
          </p:cNvSpPr>
          <p:nvPr>
            <p:ph type="ftr" sz="quarter" idx="11"/>
          </p:nvPr>
        </p:nvSpPr>
        <p:spPr/>
        <p:txBody>
          <a:bodyPr/>
          <a:lstStyle/>
          <a:p>
            <a:r>
              <a:rPr lang="en-US"/>
              <a:t>Dr Anila M/DeepLearning/2024-25/CSE</a:t>
            </a:r>
            <a:endParaRPr lang="en-IN"/>
          </a:p>
        </p:txBody>
      </p:sp>
      <p:pic>
        <p:nvPicPr>
          <p:cNvPr id="1026" name="Picture 2" descr="cGAN: Conditional Generative Adversarial Network — How to Gain Control Over  GAN Outputs | by Saul Dobilas | Towards Data Science">
            <a:extLst>
              <a:ext uri="{FF2B5EF4-FFF2-40B4-BE49-F238E27FC236}">
                <a16:creationId xmlns:a16="http://schemas.microsoft.com/office/drawing/2014/main" id="{C0E20FDA-FC31-7888-8DD7-40913B2661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13196"/>
            <a:ext cx="10515600" cy="417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080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06DE-0291-F840-F695-D24A6E1A7F36}"/>
              </a:ext>
            </a:extLst>
          </p:cNvPr>
          <p:cNvSpPr>
            <a:spLocks noGrp="1"/>
          </p:cNvSpPr>
          <p:nvPr>
            <p:ph type="title"/>
          </p:nvPr>
        </p:nvSpPr>
        <p:spPr>
          <a:xfrm>
            <a:off x="838200" y="365126"/>
            <a:ext cx="10515600" cy="687820"/>
          </a:xfrm>
        </p:spPr>
        <p:txBody>
          <a:bodyPr>
            <a:normAutofit fontScale="90000"/>
          </a:bodyPr>
          <a:lstStyle/>
          <a:p>
            <a:r>
              <a:rPr lang="en-US" dirty="0"/>
              <a:t>Working of Conditional GAN</a:t>
            </a:r>
            <a:endParaRPr lang="en-IN" dirty="0"/>
          </a:p>
        </p:txBody>
      </p:sp>
      <p:sp>
        <p:nvSpPr>
          <p:cNvPr id="3" name="Content Placeholder 2">
            <a:extLst>
              <a:ext uri="{FF2B5EF4-FFF2-40B4-BE49-F238E27FC236}">
                <a16:creationId xmlns:a16="http://schemas.microsoft.com/office/drawing/2014/main" id="{782C0F43-F9C4-9D7A-50B2-6097D04C0415}"/>
              </a:ext>
            </a:extLst>
          </p:cNvPr>
          <p:cNvSpPr>
            <a:spLocks noGrp="1"/>
          </p:cNvSpPr>
          <p:nvPr>
            <p:ph idx="1"/>
          </p:nvPr>
        </p:nvSpPr>
        <p:spPr>
          <a:xfrm>
            <a:off x="838200" y="1330036"/>
            <a:ext cx="10515600" cy="4846927"/>
          </a:xfrm>
        </p:spPr>
        <p:txBody>
          <a:bodyPr/>
          <a:lstStyle/>
          <a:p>
            <a:r>
              <a:rPr lang="en-US" dirty="0">
                <a:solidFill>
                  <a:srgbClr val="242424"/>
                </a:solidFill>
                <a:latin typeface="Times New Roman" panose="02020603050405020304" pitchFamily="18" charset="0"/>
                <a:cs typeface="Times New Roman" panose="02020603050405020304" pitchFamily="18" charset="0"/>
              </a:rPr>
              <a:t>For a GAN, </a:t>
            </a:r>
            <a:r>
              <a:rPr lang="en-US" b="0" i="0" dirty="0">
                <a:solidFill>
                  <a:srgbClr val="242424"/>
                </a:solidFill>
                <a:effectLst/>
                <a:latin typeface="Times New Roman" panose="02020603050405020304" pitchFamily="18" charset="0"/>
                <a:cs typeface="Times New Roman" panose="02020603050405020304" pitchFamily="18" charset="0"/>
              </a:rPr>
              <a:t>we feed images as an only input to our generator and discriminator. </a:t>
            </a:r>
          </a:p>
          <a:p>
            <a:r>
              <a:rPr lang="en-US" b="0" i="0" dirty="0">
                <a:solidFill>
                  <a:srgbClr val="242424"/>
                </a:solidFill>
                <a:effectLst/>
                <a:latin typeface="Times New Roman" panose="02020603050405020304" pitchFamily="18" charset="0"/>
                <a:cs typeface="Times New Roman" panose="02020603050405020304" pitchFamily="18" charset="0"/>
              </a:rPr>
              <a:t>But for conditional GAN, we will be feeding class information to both the networks.</a:t>
            </a:r>
          </a:p>
          <a:p>
            <a:pPr marL="514350" indent="-514350" algn="l">
              <a:lnSpc>
                <a:spcPts val="2400"/>
              </a:lnSpc>
              <a:buFont typeface="+mj-lt"/>
              <a:buAutoNum type="arabicPeriod"/>
            </a:pPr>
            <a:r>
              <a:rPr lang="en-US" b="0" i="0" dirty="0">
                <a:solidFill>
                  <a:srgbClr val="7030A0"/>
                </a:solidFill>
                <a:effectLst/>
                <a:latin typeface="Times New Roman" panose="02020603050405020304" pitchFamily="18" charset="0"/>
                <a:cs typeface="Times New Roman" panose="02020603050405020304" pitchFamily="18" charset="0"/>
              </a:rPr>
              <a:t>The generator takes random noise and a one-hot encoded class label as input. And outputs a fake image of a particular class.</a:t>
            </a:r>
          </a:p>
          <a:p>
            <a:pPr marL="514350" indent="-514350" algn="l">
              <a:lnSpc>
                <a:spcPts val="2400"/>
              </a:lnSpc>
              <a:buFont typeface="+mj-lt"/>
              <a:buAutoNum type="arabicPeriod"/>
            </a:pPr>
            <a:r>
              <a:rPr lang="en-US" b="0" i="0" dirty="0">
                <a:solidFill>
                  <a:srgbClr val="7030A0"/>
                </a:solidFill>
                <a:effectLst/>
                <a:latin typeface="Times New Roman" panose="02020603050405020304" pitchFamily="18" charset="0"/>
                <a:cs typeface="Times New Roman" panose="02020603050405020304" pitchFamily="18" charset="0"/>
              </a:rPr>
              <a:t>The discriminator takes an image with one-hot labels added as depth to the image(channels) </a:t>
            </a:r>
            <a:r>
              <a:rPr lang="en-US" b="0" i="0" dirty="0" err="1">
                <a:solidFill>
                  <a:srgbClr val="7030A0"/>
                </a:solidFill>
                <a:effectLst/>
                <a:latin typeface="Times New Roman" panose="02020603050405020304" pitchFamily="18" charset="0"/>
                <a:cs typeface="Times New Roman" panose="02020603050405020304" pitchFamily="18" charset="0"/>
              </a:rPr>
              <a:t>i.e</a:t>
            </a:r>
            <a:r>
              <a:rPr lang="en-US" b="0" i="0" dirty="0">
                <a:solidFill>
                  <a:srgbClr val="7030A0"/>
                </a:solidFill>
                <a:effectLst/>
                <a:latin typeface="Times New Roman" panose="02020603050405020304" pitchFamily="18" charset="0"/>
                <a:cs typeface="Times New Roman" panose="02020603050405020304" pitchFamily="18" charset="0"/>
              </a:rPr>
              <a:t> if you have an image of 28 * 28 *1 size and one-hot vector of size n than image size will be 28 * 28 * (n+1).</a:t>
            </a:r>
          </a:p>
          <a:p>
            <a:pPr marL="514350" indent="-514350" algn="l">
              <a:lnSpc>
                <a:spcPts val="2400"/>
              </a:lnSpc>
              <a:buFont typeface="+mj-lt"/>
              <a:buAutoNum type="arabicPeriod"/>
            </a:pPr>
            <a:r>
              <a:rPr lang="en-US" b="0" i="0" dirty="0">
                <a:solidFill>
                  <a:srgbClr val="7030A0"/>
                </a:solidFill>
                <a:effectLst/>
                <a:latin typeface="Times New Roman" panose="02020603050405020304" pitchFamily="18" charset="0"/>
                <a:cs typeface="Times New Roman" panose="02020603050405020304" pitchFamily="18" charset="0"/>
              </a:rPr>
              <a:t>Discriminator outputs whether the image belongs to that class or not </a:t>
            </a:r>
            <a:r>
              <a:rPr lang="en-US" b="0" i="0" dirty="0" err="1">
                <a:solidFill>
                  <a:srgbClr val="7030A0"/>
                </a:solidFill>
                <a:effectLst/>
                <a:latin typeface="Times New Roman" panose="02020603050405020304" pitchFamily="18" charset="0"/>
                <a:cs typeface="Times New Roman" panose="02020603050405020304" pitchFamily="18" charset="0"/>
              </a:rPr>
              <a:t>i.e</a:t>
            </a:r>
            <a:r>
              <a:rPr lang="en-US" b="0" i="0" dirty="0">
                <a:solidFill>
                  <a:srgbClr val="7030A0"/>
                </a:solidFill>
                <a:effectLst/>
                <a:latin typeface="Times New Roman" panose="02020603050405020304" pitchFamily="18" charset="0"/>
                <a:cs typeface="Times New Roman" panose="02020603050405020304" pitchFamily="18" charset="0"/>
              </a:rPr>
              <a:t> real or fake.</a:t>
            </a: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70149D8-AF4B-5DE6-B738-DE6A20A5C01C}"/>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2223616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0169-D704-ED1D-8307-4D385765C3EA}"/>
              </a:ext>
            </a:extLst>
          </p:cNvPr>
          <p:cNvSpPr>
            <a:spLocks noGrp="1"/>
          </p:cNvSpPr>
          <p:nvPr>
            <p:ph type="title"/>
          </p:nvPr>
        </p:nvSpPr>
        <p:spPr>
          <a:xfrm>
            <a:off x="838200" y="365125"/>
            <a:ext cx="10515600" cy="549275"/>
          </a:xfrm>
        </p:spPr>
        <p:txBody>
          <a:bodyPr>
            <a:normAutofit fontScale="90000"/>
          </a:bodyPr>
          <a:lstStyle/>
          <a:p>
            <a:r>
              <a:rPr lang="en-IN" b="1" i="0" dirty="0">
                <a:solidFill>
                  <a:srgbClr val="242424"/>
                </a:solidFill>
                <a:effectLst/>
                <a:latin typeface="sohne"/>
              </a:rPr>
              <a:t>Controllable GANs</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76E1C6C4-E73C-787B-F966-1B605332529D}"/>
              </a:ext>
            </a:extLst>
          </p:cNvPr>
          <p:cNvSpPr>
            <a:spLocks noGrp="1"/>
          </p:cNvSpPr>
          <p:nvPr>
            <p:ph idx="1"/>
          </p:nvPr>
        </p:nvSpPr>
        <p:spPr>
          <a:xfrm>
            <a:off x="838200" y="914400"/>
            <a:ext cx="10515600" cy="5262563"/>
          </a:xfrm>
        </p:spPr>
        <p:txBody>
          <a:bodyPr/>
          <a:lstStyle/>
          <a:p>
            <a:r>
              <a:rPr lang="en-US" b="0" i="0" dirty="0">
                <a:solidFill>
                  <a:srgbClr val="242424"/>
                </a:solidFill>
                <a:effectLst/>
                <a:latin typeface="Times New Roman" panose="02020603050405020304" pitchFamily="18" charset="0"/>
                <a:cs typeface="Times New Roman" panose="02020603050405020304" pitchFamily="18" charset="0"/>
              </a:rPr>
              <a:t>Conditional GANs help generate images of classes of our choice. </a:t>
            </a:r>
          </a:p>
          <a:p>
            <a:r>
              <a:rPr lang="en-US" b="0" i="0" dirty="0">
                <a:solidFill>
                  <a:srgbClr val="242424"/>
                </a:solidFill>
                <a:effectLst/>
                <a:latin typeface="Times New Roman" panose="02020603050405020304" pitchFamily="18" charset="0"/>
                <a:cs typeface="Times New Roman" panose="02020603050405020304" pitchFamily="18" charset="0"/>
              </a:rPr>
              <a:t>But we don’t have control over the content of the output image </a:t>
            </a:r>
            <a:r>
              <a:rPr lang="en-US" b="0" i="0" dirty="0" err="1">
                <a:solidFill>
                  <a:srgbClr val="242424"/>
                </a:solidFill>
                <a:effectLst/>
                <a:latin typeface="Times New Roman" panose="02020603050405020304" pitchFamily="18" charset="0"/>
                <a:cs typeface="Times New Roman" panose="02020603050405020304" pitchFamily="18" charset="0"/>
              </a:rPr>
              <a:t>i.e</a:t>
            </a:r>
            <a:r>
              <a:rPr lang="en-US" b="0" i="0" dirty="0">
                <a:solidFill>
                  <a:srgbClr val="242424"/>
                </a:solidFill>
                <a:effectLst/>
                <a:latin typeface="Times New Roman" panose="02020603050405020304" pitchFamily="18" charset="0"/>
                <a:cs typeface="Times New Roman" panose="02020603050405020304" pitchFamily="18" charset="0"/>
              </a:rPr>
              <a:t> what if we want a dog with RED HAT or Glasses. </a:t>
            </a:r>
          </a:p>
          <a:p>
            <a:r>
              <a:rPr lang="en-US" b="0" i="0" dirty="0">
                <a:solidFill>
                  <a:srgbClr val="242424"/>
                </a:solidFill>
                <a:effectLst/>
                <a:latin typeface="Times New Roman" panose="02020603050405020304" pitchFamily="18" charset="0"/>
                <a:cs typeface="Times New Roman" panose="02020603050405020304" pitchFamily="18" charset="0"/>
              </a:rPr>
              <a:t>this is where controllable GANs can help.</a:t>
            </a:r>
          </a:p>
          <a:p>
            <a:r>
              <a:rPr lang="en-US" b="0" i="0" dirty="0">
                <a:solidFill>
                  <a:srgbClr val="242424"/>
                </a:solidFill>
                <a:effectLst/>
                <a:latin typeface="Times New Roman" panose="02020603050405020304" pitchFamily="18" charset="0"/>
                <a:cs typeface="Times New Roman" panose="02020603050405020304" pitchFamily="18" charset="0"/>
              </a:rPr>
              <a:t>Controllable GANs are useful for getting features of choice in generated images</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B12F566-436C-7547-8E0A-90AD552FA178}"/>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210810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C6AC-BA21-135D-2D31-921EB5C432A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6509A19-2455-BB0C-A5C8-AFE7E8928026}"/>
              </a:ext>
            </a:extLst>
          </p:cNvPr>
          <p:cNvSpPr>
            <a:spLocks noGrp="1"/>
          </p:cNvSpPr>
          <p:nvPr>
            <p:ph idx="1"/>
          </p:nvPr>
        </p:nvSpPr>
        <p:spPr/>
        <p:txBody>
          <a:bodyPr/>
          <a:lstStyle/>
          <a:p>
            <a:pPr marL="0" indent="0">
              <a:buNone/>
            </a:pPr>
            <a:r>
              <a:rPr lang="en-US" dirty="0"/>
              <a:t> </a:t>
            </a:r>
            <a:endParaRPr lang="en-IN" dirty="0"/>
          </a:p>
        </p:txBody>
      </p:sp>
      <p:sp>
        <p:nvSpPr>
          <p:cNvPr id="4" name="Footer Placeholder 3">
            <a:extLst>
              <a:ext uri="{FF2B5EF4-FFF2-40B4-BE49-F238E27FC236}">
                <a16:creationId xmlns:a16="http://schemas.microsoft.com/office/drawing/2014/main" id="{BF4B0677-83D2-A579-F316-C5FE105EA809}"/>
              </a:ext>
            </a:extLst>
          </p:cNvPr>
          <p:cNvSpPr>
            <a:spLocks noGrp="1"/>
          </p:cNvSpPr>
          <p:nvPr>
            <p:ph type="ftr" sz="quarter" idx="11"/>
          </p:nvPr>
        </p:nvSpPr>
        <p:spPr/>
        <p:txBody>
          <a:bodyPr/>
          <a:lstStyle/>
          <a:p>
            <a:r>
              <a:rPr lang="en-US"/>
              <a:t>Dr Anila M/DeepLearning/2024-25/CSE</a:t>
            </a:r>
            <a:endParaRPr lang="en-IN"/>
          </a:p>
        </p:txBody>
      </p:sp>
      <p:pic>
        <p:nvPicPr>
          <p:cNvPr id="2050" name="Picture 2">
            <a:extLst>
              <a:ext uri="{FF2B5EF4-FFF2-40B4-BE49-F238E27FC236}">
                <a16:creationId xmlns:a16="http://schemas.microsoft.com/office/drawing/2014/main" id="{61ACA8B2-229C-5C38-2880-0AADB9B1E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225" y="61913"/>
            <a:ext cx="9353550" cy="673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003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8EF6-7323-CD3C-04E7-7852F3A01017}"/>
              </a:ext>
            </a:extLst>
          </p:cNvPr>
          <p:cNvSpPr>
            <a:spLocks noGrp="1"/>
          </p:cNvSpPr>
          <p:nvPr>
            <p:ph type="title"/>
          </p:nvPr>
        </p:nvSpPr>
        <p:spPr>
          <a:xfrm>
            <a:off x="838200" y="365126"/>
            <a:ext cx="10515600" cy="410730"/>
          </a:xfrm>
        </p:spPr>
        <p:txBody>
          <a:bodyPr>
            <a:normAutofit fontScale="90000"/>
          </a:bodyPr>
          <a:lstStyle/>
          <a:p>
            <a:r>
              <a:rPr lang="en-IN" b="1" i="0" dirty="0">
                <a:solidFill>
                  <a:srgbClr val="242424"/>
                </a:solidFill>
                <a:effectLst/>
                <a:latin typeface="sohne"/>
              </a:rPr>
              <a:t>Controllable GANs</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4EF953FF-8C75-6B29-BF14-CB51DA7B3EEB}"/>
              </a:ext>
            </a:extLst>
          </p:cNvPr>
          <p:cNvSpPr>
            <a:spLocks noGrp="1"/>
          </p:cNvSpPr>
          <p:nvPr>
            <p:ph idx="1"/>
          </p:nvPr>
        </p:nvSpPr>
        <p:spPr>
          <a:xfrm>
            <a:off x="838200" y="877454"/>
            <a:ext cx="10515600" cy="5478895"/>
          </a:xfrm>
        </p:spPr>
        <p:txBody>
          <a:bodyPr/>
          <a:lstStyle/>
          <a:p>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t>
            </a:r>
            <a:r>
              <a:rPr lang="en-US" b="0" i="0" dirty="0">
                <a:solidFill>
                  <a:srgbClr val="242424"/>
                </a:solidFill>
                <a:effectLst/>
                <a:latin typeface="Times New Roman" panose="02020603050405020304" pitchFamily="18" charset="0"/>
                <a:cs typeface="Times New Roman" panose="02020603050405020304" pitchFamily="18" charset="0"/>
              </a:rPr>
              <a:t>generate an image of a person with black hair and green eyes, then you need to tweak the input noise.</a:t>
            </a:r>
          </a:p>
          <a:p>
            <a:pPr marL="514350" indent="-514350" algn="l">
              <a:lnSpc>
                <a:spcPts val="2400"/>
              </a:lnSpc>
              <a:buFont typeface="+mj-lt"/>
              <a:buAutoNum type="arabicPeriod"/>
            </a:pPr>
            <a:r>
              <a:rPr lang="en-US" b="0" dirty="0">
                <a:solidFill>
                  <a:srgbClr val="242424"/>
                </a:solidFill>
                <a:effectLst/>
                <a:latin typeface="Times New Roman" panose="02020603050405020304" pitchFamily="18" charset="0"/>
                <a:cs typeface="Times New Roman" panose="02020603050405020304" pitchFamily="18" charset="0"/>
              </a:rPr>
              <a:t>When you feed a generator with a random noise vector, elements in this noise vector corresponds to some feature in the generated image.</a:t>
            </a:r>
          </a:p>
          <a:p>
            <a:pPr marL="514350" indent="-514350" algn="l">
              <a:lnSpc>
                <a:spcPts val="2400"/>
              </a:lnSpc>
              <a:buFont typeface="+mj-lt"/>
              <a:buAutoNum type="arabicPeriod"/>
            </a:pPr>
            <a:r>
              <a:rPr lang="en-US" b="0" dirty="0">
                <a:solidFill>
                  <a:srgbClr val="7030A0"/>
                </a:solidFill>
                <a:effectLst/>
                <a:latin typeface="Times New Roman" panose="02020603050405020304" pitchFamily="18" charset="0"/>
                <a:cs typeface="Times New Roman" panose="02020603050405020304" pitchFamily="18" charset="0"/>
              </a:rPr>
              <a:t>When you change an element in the noise vector, it changes some features in the image, like some change in the vector may change the color of the hair or eyes of a person.</a:t>
            </a:r>
          </a:p>
          <a:p>
            <a:pPr marL="514350" indent="-514350" algn="l">
              <a:lnSpc>
                <a:spcPts val="2400"/>
              </a:lnSpc>
              <a:buFont typeface="+mj-lt"/>
              <a:buAutoNum type="arabicPeriod"/>
            </a:pPr>
            <a:r>
              <a:rPr lang="en-US" b="0" dirty="0">
                <a:solidFill>
                  <a:srgbClr val="242424"/>
                </a:solidFill>
                <a:effectLst/>
                <a:latin typeface="Times New Roman" panose="02020603050405020304" pitchFamily="18" charset="0"/>
                <a:cs typeface="Times New Roman" panose="02020603050405020304" pitchFamily="18" charset="0"/>
              </a:rPr>
              <a:t>This can be done by mapping vectors with respected features in some vector space.</a:t>
            </a:r>
          </a:p>
          <a:p>
            <a:pPr marL="514350" indent="-514350" algn="l">
              <a:lnSpc>
                <a:spcPts val="2400"/>
              </a:lnSpc>
              <a:buFont typeface="+mj-lt"/>
              <a:buAutoNum type="arabicPeriod"/>
            </a:pPr>
            <a:r>
              <a:rPr lang="en-US" b="0" dirty="0">
                <a:solidFill>
                  <a:srgbClr val="7030A0"/>
                </a:solidFill>
                <a:effectLst/>
                <a:latin typeface="Times New Roman" panose="02020603050405020304" pitchFamily="18" charset="0"/>
                <a:cs typeface="Times New Roman" panose="02020603050405020304" pitchFamily="18" charset="0"/>
              </a:rPr>
              <a:t>This can be performed by using a pre-trained classifier that tells if a particular feature is present in a generated image or not, like if a person’s eyes are green or not. This can be used to find noise vectors for different features.</a:t>
            </a: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5E5C357-745B-CCA5-17F5-CEC567F61471}"/>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3476317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3542-8B82-380E-F62A-0120DDE358D9}"/>
              </a:ext>
            </a:extLst>
          </p:cNvPr>
          <p:cNvSpPr>
            <a:spLocks noGrp="1"/>
          </p:cNvSpPr>
          <p:nvPr>
            <p:ph type="title"/>
          </p:nvPr>
        </p:nvSpPr>
        <p:spPr>
          <a:xfrm>
            <a:off x="838200" y="365126"/>
            <a:ext cx="10515600" cy="687820"/>
          </a:xfrm>
        </p:spPr>
        <p:txBody>
          <a:bodyPr>
            <a:normAutofit fontScale="90000"/>
          </a:bodyPr>
          <a:lstStyle/>
          <a:p>
            <a:r>
              <a:rPr lang="en-IN" b="1" i="0" dirty="0">
                <a:solidFill>
                  <a:srgbClr val="242424"/>
                </a:solidFill>
                <a:effectLst/>
                <a:latin typeface="sohne"/>
              </a:rPr>
              <a:t>Challenges to controllable GANs</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43F665F5-7CBC-E4D5-E3D7-97FF921EB525}"/>
              </a:ext>
            </a:extLst>
          </p:cNvPr>
          <p:cNvSpPr>
            <a:spLocks noGrp="1"/>
          </p:cNvSpPr>
          <p:nvPr>
            <p:ph idx="1"/>
          </p:nvPr>
        </p:nvSpPr>
        <p:spPr>
          <a:xfrm>
            <a:off x="838200" y="1450109"/>
            <a:ext cx="10515600" cy="4726854"/>
          </a:xfrm>
        </p:spPr>
        <p:txBody>
          <a:bodyPr/>
          <a:lstStyle/>
          <a:p>
            <a:pPr algn="l">
              <a:lnSpc>
                <a:spcPts val="2400"/>
              </a:lnSpc>
              <a:buFont typeface="+mj-lt"/>
              <a:buAutoNum type="arabicPeriod"/>
            </a:pPr>
            <a:r>
              <a:rPr lang="en-US" b="1" i="0" dirty="0">
                <a:solidFill>
                  <a:srgbClr val="242424"/>
                </a:solidFill>
                <a:effectLst/>
                <a:latin typeface="source-serif-pro"/>
              </a:rPr>
              <a:t>Correlation b/w features: </a:t>
            </a:r>
            <a:r>
              <a:rPr lang="en-US" b="0" i="0" dirty="0">
                <a:solidFill>
                  <a:srgbClr val="242424"/>
                </a:solidFill>
                <a:effectLst/>
                <a:latin typeface="source-serif-pro"/>
              </a:rPr>
              <a:t>When we change an element of the noise vector in order to change one feature(like adding facial hair to an image of a female) leads to a change in other feature (like changing the gender of a person in an image). This may be because models have seen facial hair with a masculine face.</a:t>
            </a:r>
          </a:p>
          <a:p>
            <a:pPr algn="l">
              <a:lnSpc>
                <a:spcPts val="2400"/>
              </a:lnSpc>
              <a:buFont typeface="+mj-lt"/>
              <a:buAutoNum type="arabicPeriod"/>
            </a:pPr>
            <a:r>
              <a:rPr lang="en-US" b="1" i="0" dirty="0">
                <a:solidFill>
                  <a:srgbClr val="242424"/>
                </a:solidFill>
                <a:effectLst/>
                <a:latin typeface="source-serif-pro"/>
              </a:rPr>
              <a:t>Vector space entanglement: </a:t>
            </a:r>
            <a:r>
              <a:rPr lang="en-US" b="0" i="0" dirty="0">
                <a:solidFill>
                  <a:srgbClr val="242424"/>
                </a:solidFill>
                <a:effectLst/>
                <a:latin typeface="source-serif-pro"/>
              </a:rPr>
              <a:t>When elements in noise vector are entangled while corresponding to features.</a:t>
            </a:r>
          </a:p>
          <a:p>
            <a:pPr marL="0" indent="0">
              <a:buNone/>
            </a:pPr>
            <a:endParaRPr lang="en-IN" dirty="0"/>
          </a:p>
        </p:txBody>
      </p:sp>
      <p:sp>
        <p:nvSpPr>
          <p:cNvPr id="4" name="Footer Placeholder 3">
            <a:extLst>
              <a:ext uri="{FF2B5EF4-FFF2-40B4-BE49-F238E27FC236}">
                <a16:creationId xmlns:a16="http://schemas.microsoft.com/office/drawing/2014/main" id="{B20CA17D-7914-4335-50DA-83DB931CFFB2}"/>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4141229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8228-E37E-0D42-3E64-5C3472FF40CB}"/>
              </a:ext>
            </a:extLst>
          </p:cNvPr>
          <p:cNvSpPr>
            <a:spLocks noGrp="1"/>
          </p:cNvSpPr>
          <p:nvPr>
            <p:ph type="title"/>
          </p:nvPr>
        </p:nvSpPr>
        <p:spPr>
          <a:xfrm>
            <a:off x="838200" y="365126"/>
            <a:ext cx="10515600" cy="466148"/>
          </a:xfrm>
        </p:spPr>
        <p:txBody>
          <a:bodyPr>
            <a:normAutofit fontScale="90000"/>
          </a:bodyPr>
          <a:lstStyle/>
          <a:p>
            <a:r>
              <a:rPr lang="en-US" dirty="0"/>
              <a:t>Architecture</a:t>
            </a:r>
            <a:endParaRPr lang="en-IN" dirty="0"/>
          </a:p>
        </p:txBody>
      </p:sp>
      <p:sp>
        <p:nvSpPr>
          <p:cNvPr id="4" name="Footer Placeholder 3">
            <a:extLst>
              <a:ext uri="{FF2B5EF4-FFF2-40B4-BE49-F238E27FC236}">
                <a16:creationId xmlns:a16="http://schemas.microsoft.com/office/drawing/2014/main" id="{EC87B4D5-EF49-FD7F-5DC2-6FBD847FAF2E}"/>
              </a:ext>
            </a:extLst>
          </p:cNvPr>
          <p:cNvSpPr>
            <a:spLocks noGrp="1"/>
          </p:cNvSpPr>
          <p:nvPr>
            <p:ph type="ftr" sz="quarter" idx="11"/>
          </p:nvPr>
        </p:nvSpPr>
        <p:spPr/>
        <p:txBody>
          <a:bodyPr/>
          <a:lstStyle/>
          <a:p>
            <a:r>
              <a:rPr lang="en-US"/>
              <a:t>Dr Anila M/DeepLearning/2024-25/CSE</a:t>
            </a:r>
            <a:endParaRPr lang="en-IN"/>
          </a:p>
        </p:txBody>
      </p:sp>
      <p:pic>
        <p:nvPicPr>
          <p:cNvPr id="2050" name="Picture 2">
            <a:extLst>
              <a:ext uri="{FF2B5EF4-FFF2-40B4-BE49-F238E27FC236}">
                <a16:creationId xmlns:a16="http://schemas.microsoft.com/office/drawing/2014/main" id="{13A716D6-09F5-09E8-F328-B623BCE061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748" y="921310"/>
            <a:ext cx="11366488" cy="543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516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44DE-F92E-DFE3-292F-B1D320ABD836}"/>
              </a:ext>
            </a:extLst>
          </p:cNvPr>
          <p:cNvSpPr>
            <a:spLocks noGrp="1"/>
          </p:cNvSpPr>
          <p:nvPr>
            <p:ph type="title"/>
          </p:nvPr>
        </p:nvSpPr>
        <p:spPr/>
        <p:txBody>
          <a:bodyPr/>
          <a:lstStyle/>
          <a:p>
            <a:r>
              <a:rPr lang="en-US" dirty="0"/>
              <a:t>Conditional and controllable GAN</a:t>
            </a:r>
            <a:endParaRPr lang="en-IN" dirty="0"/>
          </a:p>
        </p:txBody>
      </p:sp>
      <p:sp>
        <p:nvSpPr>
          <p:cNvPr id="3" name="Content Placeholder 2">
            <a:extLst>
              <a:ext uri="{FF2B5EF4-FFF2-40B4-BE49-F238E27FC236}">
                <a16:creationId xmlns:a16="http://schemas.microsoft.com/office/drawing/2014/main" id="{E783C157-0B6E-BBF5-2094-3198DA3C2E31}"/>
              </a:ext>
            </a:extLst>
          </p:cNvPr>
          <p:cNvSpPr>
            <a:spLocks noGrp="1"/>
          </p:cNvSpPr>
          <p:nvPr>
            <p:ph idx="1"/>
          </p:nvPr>
        </p:nvSpPr>
        <p:spPr/>
        <p:txBody>
          <a:bodyPr/>
          <a:lstStyle/>
          <a:p>
            <a:pPr>
              <a:lnSpc>
                <a:spcPts val="2400"/>
              </a:lnSpc>
            </a:pPr>
            <a:r>
              <a:rPr lang="en-US" b="0" i="0" dirty="0">
                <a:solidFill>
                  <a:srgbClr val="242424"/>
                </a:solidFill>
                <a:effectLst/>
                <a:latin typeface="source-serif-pro"/>
              </a:rPr>
              <a:t>Conditional GANs are used for generating images belonging to classes of our choice, while Controllable GANs are used for controlling features in images.</a:t>
            </a:r>
          </a:p>
          <a:p>
            <a:pPr marL="0" indent="0">
              <a:buNone/>
            </a:pPr>
            <a:endParaRPr lang="en-IN" dirty="0"/>
          </a:p>
        </p:txBody>
      </p:sp>
      <p:sp>
        <p:nvSpPr>
          <p:cNvPr id="4" name="Footer Placeholder 3">
            <a:extLst>
              <a:ext uri="{FF2B5EF4-FFF2-40B4-BE49-F238E27FC236}">
                <a16:creationId xmlns:a16="http://schemas.microsoft.com/office/drawing/2014/main" id="{18924A0D-3451-3D2B-7202-E4ABACE553C0}"/>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1559602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5CF9E-5772-8FF2-73D5-C77CAEC624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3FC860-6A54-C61A-C00D-D10D8F94DA85}"/>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4300142A-449C-F2A5-C4B0-BC1662FC9566}"/>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426753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CE64-3376-40AC-C67B-EF9054D63C5D}"/>
              </a:ext>
            </a:extLst>
          </p:cNvPr>
          <p:cNvSpPr>
            <a:spLocks noGrp="1"/>
          </p:cNvSpPr>
          <p:nvPr>
            <p:ph type="title"/>
          </p:nvPr>
        </p:nvSpPr>
        <p:spPr/>
        <p:txBody>
          <a:bodyPr/>
          <a:lstStyle/>
          <a:p>
            <a:r>
              <a:rPr lang="en-US" dirty="0"/>
              <a:t>GAN</a:t>
            </a:r>
            <a:endParaRPr lang="en-IN" dirty="0"/>
          </a:p>
        </p:txBody>
      </p:sp>
      <p:sp>
        <p:nvSpPr>
          <p:cNvPr id="3" name="Content Placeholder 2">
            <a:extLst>
              <a:ext uri="{FF2B5EF4-FFF2-40B4-BE49-F238E27FC236}">
                <a16:creationId xmlns:a16="http://schemas.microsoft.com/office/drawing/2014/main" id="{63A2D555-656F-E2DB-51CA-14AB899A81F4}"/>
              </a:ext>
            </a:extLst>
          </p:cNvPr>
          <p:cNvSpPr>
            <a:spLocks noGrp="1"/>
          </p:cNvSpPr>
          <p:nvPr>
            <p:ph idx="1"/>
          </p:nvPr>
        </p:nvSpPr>
        <p:spPr/>
        <p:txBody>
          <a:bodyPr/>
          <a:lstStyle/>
          <a:p>
            <a:pPr algn="just"/>
            <a:r>
              <a:rPr lang="en-US" b="0" i="0" dirty="0">
                <a:solidFill>
                  <a:srgbClr val="333333"/>
                </a:solidFill>
                <a:effectLst/>
                <a:latin typeface="AmazonEmber"/>
              </a:rPr>
              <a:t>A generative adversarial network (GAN) is a </a:t>
            </a:r>
            <a:r>
              <a:rPr lang="en-US" dirty="0">
                <a:solidFill>
                  <a:srgbClr val="0972D3"/>
                </a:solidFill>
                <a:latin typeface="AmazonEmber"/>
              </a:rPr>
              <a:t>deep learning</a:t>
            </a:r>
            <a:r>
              <a:rPr lang="en-US" b="0" i="0" dirty="0">
                <a:solidFill>
                  <a:srgbClr val="333333"/>
                </a:solidFill>
                <a:effectLst/>
                <a:latin typeface="AmazonEmber"/>
              </a:rPr>
              <a:t> architecture. </a:t>
            </a:r>
          </a:p>
          <a:p>
            <a:pPr algn="just"/>
            <a:r>
              <a:rPr lang="en-US" b="0" i="0" dirty="0">
                <a:solidFill>
                  <a:srgbClr val="333333"/>
                </a:solidFill>
                <a:effectLst/>
                <a:latin typeface="AmazonEmber"/>
              </a:rPr>
              <a:t>It trains two neural networks to compete against each other to generate more authentic new data from a given training dataset. </a:t>
            </a:r>
          </a:p>
          <a:p>
            <a:pPr algn="just"/>
            <a:r>
              <a:rPr lang="en-US" b="0" i="0" dirty="0">
                <a:solidFill>
                  <a:srgbClr val="333333"/>
                </a:solidFill>
                <a:effectLst/>
                <a:latin typeface="AmazonEmber"/>
              </a:rPr>
              <a:t>For instance, you can generate new images from an existing image database or original music from a database of songs. </a:t>
            </a:r>
          </a:p>
          <a:p>
            <a:pPr algn="just"/>
            <a:r>
              <a:rPr lang="en-US" b="0" i="0" dirty="0">
                <a:solidFill>
                  <a:srgbClr val="333333"/>
                </a:solidFill>
                <a:effectLst/>
                <a:latin typeface="AmazonEmber"/>
              </a:rPr>
              <a:t>A GAN is called </a:t>
            </a:r>
            <a:r>
              <a:rPr lang="en-US" b="1" i="1" dirty="0">
                <a:solidFill>
                  <a:srgbClr val="333333"/>
                </a:solidFill>
                <a:effectLst/>
                <a:latin typeface="AmazonEmber"/>
              </a:rPr>
              <a:t>adversarial</a:t>
            </a:r>
            <a:r>
              <a:rPr lang="en-US" b="0" i="0" dirty="0">
                <a:solidFill>
                  <a:srgbClr val="333333"/>
                </a:solidFill>
                <a:effectLst/>
                <a:latin typeface="AmazonEmber"/>
              </a:rPr>
              <a:t> because it trains two different networks and pits them against each other.</a:t>
            </a:r>
            <a:endParaRPr lang="en-IN" dirty="0"/>
          </a:p>
        </p:txBody>
      </p:sp>
      <p:sp>
        <p:nvSpPr>
          <p:cNvPr id="4" name="Footer Placeholder 3">
            <a:extLst>
              <a:ext uri="{FF2B5EF4-FFF2-40B4-BE49-F238E27FC236}">
                <a16:creationId xmlns:a16="http://schemas.microsoft.com/office/drawing/2014/main" id="{22314626-4358-5763-B820-35B7A0FA43CE}"/>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103185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391C-AE57-11DD-1255-5FB06CCBD1FC}"/>
              </a:ext>
            </a:extLst>
          </p:cNvPr>
          <p:cNvSpPr>
            <a:spLocks noGrp="1"/>
          </p:cNvSpPr>
          <p:nvPr>
            <p:ph type="title"/>
          </p:nvPr>
        </p:nvSpPr>
        <p:spPr/>
        <p:txBody>
          <a:bodyPr/>
          <a:lstStyle/>
          <a:p>
            <a:r>
              <a:rPr lang="en-US" dirty="0"/>
              <a:t>GAN can do</a:t>
            </a:r>
            <a:endParaRPr lang="en-IN" dirty="0"/>
          </a:p>
        </p:txBody>
      </p:sp>
      <p:sp>
        <p:nvSpPr>
          <p:cNvPr id="3" name="Content Placeholder 2">
            <a:extLst>
              <a:ext uri="{FF2B5EF4-FFF2-40B4-BE49-F238E27FC236}">
                <a16:creationId xmlns:a16="http://schemas.microsoft.com/office/drawing/2014/main" id="{1EA06B0E-9BE6-BA2F-2947-85E6ADF66569}"/>
              </a:ext>
            </a:extLst>
          </p:cNvPr>
          <p:cNvSpPr>
            <a:spLocks noGrp="1"/>
          </p:cNvSpPr>
          <p:nvPr>
            <p:ph idx="1"/>
          </p:nvPr>
        </p:nvSpPr>
        <p:spPr/>
        <p:txBody>
          <a:bodyPr/>
          <a:lstStyle/>
          <a:p>
            <a:r>
              <a:rPr lang="en-US" b="0" i="1" dirty="0">
                <a:solidFill>
                  <a:srgbClr val="333333"/>
                </a:solidFill>
                <a:effectLst/>
                <a:latin typeface="AmazonEmber"/>
              </a:rPr>
              <a:t>One network generates new data by taking an input data sample and modifying it as much as possible. </a:t>
            </a:r>
          </a:p>
          <a:p>
            <a:r>
              <a:rPr lang="en-US" b="0" i="0" dirty="0">
                <a:solidFill>
                  <a:srgbClr val="7030A0"/>
                </a:solidFill>
                <a:effectLst/>
                <a:latin typeface="AmazonEmber"/>
              </a:rPr>
              <a:t>The other network tries to predict whether the generated data output belongs in the original dataset. </a:t>
            </a:r>
          </a:p>
          <a:p>
            <a:r>
              <a:rPr lang="en-US" b="0" i="0" dirty="0">
                <a:solidFill>
                  <a:srgbClr val="333333"/>
                </a:solidFill>
                <a:effectLst/>
                <a:latin typeface="AmazonEmber"/>
              </a:rPr>
              <a:t>In other words, the predicting network determines whether the generated data is fake or real. </a:t>
            </a:r>
          </a:p>
          <a:p>
            <a:r>
              <a:rPr lang="en-US" b="0" i="1" dirty="0">
                <a:solidFill>
                  <a:srgbClr val="7030A0"/>
                </a:solidFill>
                <a:effectLst/>
                <a:latin typeface="AmazonEmber"/>
              </a:rPr>
              <a:t>The system generates newer, improved versions of fake data values until the predicting network can no longer distinguish fake from original.</a:t>
            </a:r>
            <a:endParaRPr lang="en-IN" i="1" dirty="0">
              <a:solidFill>
                <a:srgbClr val="7030A0"/>
              </a:solidFill>
            </a:endParaRPr>
          </a:p>
        </p:txBody>
      </p:sp>
      <p:sp>
        <p:nvSpPr>
          <p:cNvPr id="4" name="Footer Placeholder 3">
            <a:extLst>
              <a:ext uri="{FF2B5EF4-FFF2-40B4-BE49-F238E27FC236}">
                <a16:creationId xmlns:a16="http://schemas.microsoft.com/office/drawing/2014/main" id="{6556D734-020B-9526-D139-8795D7BFD5C1}"/>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170684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0F94-CA30-63C6-7492-6DAB5D29DEDC}"/>
              </a:ext>
            </a:extLst>
          </p:cNvPr>
          <p:cNvSpPr>
            <a:spLocks noGrp="1"/>
          </p:cNvSpPr>
          <p:nvPr>
            <p:ph type="title"/>
          </p:nvPr>
        </p:nvSpPr>
        <p:spPr>
          <a:xfrm>
            <a:off x="838200" y="365126"/>
            <a:ext cx="10515600" cy="937202"/>
          </a:xfrm>
        </p:spPr>
        <p:txBody>
          <a:bodyPr/>
          <a:lstStyle/>
          <a:p>
            <a:r>
              <a:rPr lang="en-US" dirty="0"/>
              <a:t>GAN </a:t>
            </a:r>
            <a:r>
              <a:rPr lang="en-IN" b="0" i="0" dirty="0">
                <a:solidFill>
                  <a:srgbClr val="333333"/>
                </a:solidFill>
                <a:effectLst/>
                <a:latin typeface="AmazonEmber"/>
              </a:rPr>
              <a:t>applications across different industries</a:t>
            </a:r>
            <a:endParaRPr lang="en-IN" dirty="0"/>
          </a:p>
        </p:txBody>
      </p:sp>
      <p:sp>
        <p:nvSpPr>
          <p:cNvPr id="3" name="Content Placeholder 2">
            <a:extLst>
              <a:ext uri="{FF2B5EF4-FFF2-40B4-BE49-F238E27FC236}">
                <a16:creationId xmlns:a16="http://schemas.microsoft.com/office/drawing/2014/main" id="{BBB26B8E-62F9-1AC0-C95B-D22539A5CC1B}"/>
              </a:ext>
            </a:extLst>
          </p:cNvPr>
          <p:cNvSpPr>
            <a:spLocks noGrp="1"/>
          </p:cNvSpPr>
          <p:nvPr>
            <p:ph idx="1"/>
          </p:nvPr>
        </p:nvSpPr>
        <p:spPr>
          <a:xfrm>
            <a:off x="838200" y="1237673"/>
            <a:ext cx="10515600" cy="4939290"/>
          </a:xfrm>
        </p:spPr>
        <p:txBody>
          <a:bodyPr/>
          <a:lstStyle/>
          <a:p>
            <a:r>
              <a:rPr lang="en-IN" b="1" i="0" dirty="0">
                <a:solidFill>
                  <a:srgbClr val="333333"/>
                </a:solidFill>
                <a:effectLst/>
                <a:latin typeface="AmazonEmberBold"/>
              </a:rPr>
              <a:t>Generate images</a:t>
            </a:r>
            <a:r>
              <a:rPr lang="en-IN" b="0" i="0" dirty="0">
                <a:solidFill>
                  <a:srgbClr val="333333"/>
                </a:solidFill>
                <a:effectLst/>
                <a:latin typeface="AmazonEmberBold"/>
              </a:rPr>
              <a:t>: </a:t>
            </a:r>
            <a:r>
              <a:rPr lang="en-US" b="0" i="0" dirty="0">
                <a:solidFill>
                  <a:srgbClr val="333333"/>
                </a:solidFill>
                <a:effectLst/>
                <a:latin typeface="AmazonEmber"/>
              </a:rPr>
              <a:t> create realistic images through text-based prompts or by modifying existing images, </a:t>
            </a:r>
            <a:r>
              <a:rPr lang="en-IN" b="0" i="0" dirty="0">
                <a:solidFill>
                  <a:srgbClr val="333333"/>
                </a:solidFill>
                <a:effectLst/>
                <a:latin typeface="AmazonEmber"/>
              </a:rPr>
              <a:t>edit images.</a:t>
            </a:r>
          </a:p>
          <a:p>
            <a:r>
              <a:rPr lang="en-IN" b="1" i="0" dirty="0">
                <a:solidFill>
                  <a:srgbClr val="333333"/>
                </a:solidFill>
                <a:effectLst/>
                <a:latin typeface="AmazonEmberBold"/>
              </a:rPr>
              <a:t>Generate training data for other models: </a:t>
            </a:r>
            <a:r>
              <a:rPr lang="en-IN" i="0" dirty="0">
                <a:solidFill>
                  <a:srgbClr val="333333"/>
                </a:solidFill>
                <a:effectLst/>
                <a:latin typeface="AmazonEmberBold"/>
              </a:rPr>
              <a:t>data </a:t>
            </a:r>
            <a:r>
              <a:rPr lang="en-IN" i="0" dirty="0" err="1">
                <a:solidFill>
                  <a:srgbClr val="333333"/>
                </a:solidFill>
                <a:effectLst/>
                <a:latin typeface="AmazonEmberBold"/>
              </a:rPr>
              <a:t>aug</a:t>
            </a:r>
            <a:endParaRPr lang="en-IN" i="0" dirty="0">
              <a:solidFill>
                <a:srgbClr val="333333"/>
              </a:solidFill>
              <a:effectLst/>
              <a:latin typeface="AmazonEmberBold"/>
            </a:endParaRPr>
          </a:p>
          <a:p>
            <a:r>
              <a:rPr lang="en-IN" b="1" i="0" dirty="0">
                <a:solidFill>
                  <a:srgbClr val="333333"/>
                </a:solidFill>
                <a:effectLst/>
                <a:latin typeface="AmazonEmberBold"/>
              </a:rPr>
              <a:t>Complete missing information: </a:t>
            </a:r>
            <a:r>
              <a:rPr lang="en-US" b="0" i="0" dirty="0">
                <a:solidFill>
                  <a:srgbClr val="333333"/>
                </a:solidFill>
                <a:effectLst/>
                <a:latin typeface="AmazonEmber"/>
              </a:rPr>
              <a:t>accurately guess and complete some missing information in a dataset.</a:t>
            </a:r>
          </a:p>
          <a:p>
            <a:r>
              <a:rPr lang="en-US" b="0" i="1" dirty="0">
                <a:solidFill>
                  <a:srgbClr val="7030A0"/>
                </a:solidFill>
                <a:effectLst/>
                <a:latin typeface="AmazonEmber"/>
              </a:rPr>
              <a:t>can train GAN to generate images of the surface below ground (sub-surface) by understanding the correlation between surface data and underground structures. </a:t>
            </a:r>
          </a:p>
          <a:p>
            <a:r>
              <a:rPr lang="en-US" b="0" i="0" dirty="0">
                <a:solidFill>
                  <a:srgbClr val="333333"/>
                </a:solidFill>
                <a:effectLst/>
                <a:latin typeface="AmazonEmber"/>
              </a:rPr>
              <a:t>By studying known sub-surface images, it can create new ones using terrain maps for energy applications like geothermal mapping or carbon capture and storage.</a:t>
            </a:r>
            <a:endParaRPr lang="en-IN" b="1" i="0" dirty="0">
              <a:solidFill>
                <a:srgbClr val="333333"/>
              </a:solidFill>
              <a:effectLst/>
              <a:latin typeface="AmazonEmberBold"/>
            </a:endParaRPr>
          </a:p>
          <a:p>
            <a:endParaRPr lang="en-IN" b="1" i="0" dirty="0">
              <a:solidFill>
                <a:srgbClr val="333333"/>
              </a:solidFill>
              <a:effectLst/>
              <a:latin typeface="AmazonEmber"/>
            </a:endParaRPr>
          </a:p>
          <a:p>
            <a:endParaRPr lang="en-IN" i="0" dirty="0">
              <a:solidFill>
                <a:srgbClr val="333333"/>
              </a:solidFill>
              <a:effectLst/>
              <a:latin typeface="AmazonEmber"/>
            </a:endParaRPr>
          </a:p>
          <a:p>
            <a:endParaRPr lang="en-US" b="0" i="0" dirty="0">
              <a:solidFill>
                <a:srgbClr val="333333"/>
              </a:solidFill>
              <a:effectLst/>
              <a:latin typeface="AmazonEmber"/>
            </a:endParaRPr>
          </a:p>
          <a:p>
            <a:endParaRPr lang="en-IN" b="1" i="0" dirty="0">
              <a:solidFill>
                <a:srgbClr val="333333"/>
              </a:solidFill>
              <a:effectLst/>
              <a:latin typeface="AmazonEmber"/>
            </a:endParaRPr>
          </a:p>
          <a:p>
            <a:endParaRPr lang="en-IN" dirty="0"/>
          </a:p>
        </p:txBody>
      </p:sp>
      <p:sp>
        <p:nvSpPr>
          <p:cNvPr id="4" name="Footer Placeholder 3">
            <a:extLst>
              <a:ext uri="{FF2B5EF4-FFF2-40B4-BE49-F238E27FC236}">
                <a16:creationId xmlns:a16="http://schemas.microsoft.com/office/drawing/2014/main" id="{9D44CFFA-1D87-9E21-3A2C-73503064D979}"/>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15250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4657-0890-57C5-CAB1-75777FD677E3}"/>
              </a:ext>
            </a:extLst>
          </p:cNvPr>
          <p:cNvSpPr>
            <a:spLocks noGrp="1"/>
          </p:cNvSpPr>
          <p:nvPr>
            <p:ph type="title"/>
          </p:nvPr>
        </p:nvSpPr>
        <p:spPr>
          <a:xfrm>
            <a:off x="838200" y="365126"/>
            <a:ext cx="10515600" cy="687820"/>
          </a:xfrm>
        </p:spPr>
        <p:txBody>
          <a:bodyPr>
            <a:normAutofit fontScale="90000"/>
          </a:bodyPr>
          <a:lstStyle/>
          <a:p>
            <a:r>
              <a:rPr lang="en-IN" b="0" i="0" dirty="0">
                <a:solidFill>
                  <a:srgbClr val="333333"/>
                </a:solidFill>
                <a:effectLst/>
                <a:latin typeface="AmazonEmberBold"/>
              </a:rPr>
              <a:t>Generate 3D models from 2D data</a:t>
            </a:r>
            <a:br>
              <a:rPr lang="en-IN" b="1" i="0" dirty="0">
                <a:solidFill>
                  <a:srgbClr val="333333"/>
                </a:solidFill>
                <a:effectLst/>
                <a:latin typeface="AmazonEmber"/>
              </a:rPr>
            </a:br>
            <a:endParaRPr lang="en-IN" dirty="0"/>
          </a:p>
        </p:txBody>
      </p:sp>
      <p:pic>
        <p:nvPicPr>
          <p:cNvPr id="6" name="Content Placeholder 5">
            <a:extLst>
              <a:ext uri="{FF2B5EF4-FFF2-40B4-BE49-F238E27FC236}">
                <a16:creationId xmlns:a16="http://schemas.microsoft.com/office/drawing/2014/main" id="{C75622F9-31D5-5503-0FB3-E8AF511030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156" y="627540"/>
            <a:ext cx="6863833" cy="5985263"/>
          </a:xfrm>
        </p:spPr>
      </p:pic>
      <p:sp>
        <p:nvSpPr>
          <p:cNvPr id="4" name="Footer Placeholder 3">
            <a:extLst>
              <a:ext uri="{FF2B5EF4-FFF2-40B4-BE49-F238E27FC236}">
                <a16:creationId xmlns:a16="http://schemas.microsoft.com/office/drawing/2014/main" id="{35A720BB-15C3-ECE9-03AE-1BAB41E586FE}"/>
              </a:ext>
            </a:extLst>
          </p:cNvPr>
          <p:cNvSpPr>
            <a:spLocks noGrp="1"/>
          </p:cNvSpPr>
          <p:nvPr>
            <p:ph type="ftr" sz="quarter" idx="11"/>
          </p:nvPr>
        </p:nvSpPr>
        <p:spPr/>
        <p:txBody>
          <a:bodyPr/>
          <a:lstStyle/>
          <a:p>
            <a:r>
              <a:rPr lang="en-US"/>
              <a:t>Dr Anila M/DeepLearning/2024-25/CSE</a:t>
            </a:r>
            <a:endParaRPr lang="en-IN"/>
          </a:p>
        </p:txBody>
      </p:sp>
      <p:sp>
        <p:nvSpPr>
          <p:cNvPr id="8" name="TextBox 7">
            <a:extLst>
              <a:ext uri="{FF2B5EF4-FFF2-40B4-BE49-F238E27FC236}">
                <a16:creationId xmlns:a16="http://schemas.microsoft.com/office/drawing/2014/main" id="{8C1FCDE7-C91A-7FC0-3524-0B603FFF77FE}"/>
              </a:ext>
            </a:extLst>
          </p:cNvPr>
          <p:cNvSpPr txBox="1"/>
          <p:nvPr/>
        </p:nvSpPr>
        <p:spPr>
          <a:xfrm>
            <a:off x="7458971" y="3533016"/>
            <a:ext cx="4733029" cy="923330"/>
          </a:xfrm>
          <a:prstGeom prst="rect">
            <a:avLst/>
          </a:prstGeom>
          <a:noFill/>
        </p:spPr>
        <p:txBody>
          <a:bodyPr wrap="square">
            <a:spAutoFit/>
          </a:bodyPr>
          <a:lstStyle/>
          <a:p>
            <a:r>
              <a:rPr lang="en-US" b="0" i="0" dirty="0">
                <a:solidFill>
                  <a:srgbClr val="333333"/>
                </a:solidFill>
                <a:effectLst/>
                <a:latin typeface="AmazonEmber"/>
              </a:rPr>
              <a:t>GAN combines X-rays and other body scans to create realistic images of organs for surgical planning and simulation.</a:t>
            </a:r>
            <a:endParaRPr lang="en-IN" dirty="0"/>
          </a:p>
        </p:txBody>
      </p:sp>
    </p:spTree>
    <p:extLst>
      <p:ext uri="{BB962C8B-B14F-4D97-AF65-F5344CB8AC3E}">
        <p14:creationId xmlns:p14="http://schemas.microsoft.com/office/powerpoint/2010/main" val="2566397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AA860-831D-5077-5A6B-70C5A9556FC4}"/>
              </a:ext>
            </a:extLst>
          </p:cNvPr>
          <p:cNvSpPr>
            <a:spLocks noGrp="1"/>
          </p:cNvSpPr>
          <p:nvPr>
            <p:ph type="title"/>
          </p:nvPr>
        </p:nvSpPr>
        <p:spPr>
          <a:xfrm>
            <a:off x="838200" y="365125"/>
            <a:ext cx="10515600" cy="909493"/>
          </a:xfrm>
        </p:spPr>
        <p:txBody>
          <a:bodyPr/>
          <a:lstStyle/>
          <a:p>
            <a:r>
              <a:rPr lang="en-US" dirty="0"/>
              <a:t>GAN: </a:t>
            </a:r>
            <a:r>
              <a:rPr lang="en-IN" b="0" i="0" dirty="0">
                <a:solidFill>
                  <a:srgbClr val="232F3E"/>
                </a:solidFill>
                <a:effectLst/>
                <a:latin typeface="AmazonEmberBold"/>
              </a:rPr>
              <a:t>working</a:t>
            </a:r>
            <a:endParaRPr lang="en-IN" dirty="0"/>
          </a:p>
        </p:txBody>
      </p:sp>
      <p:sp>
        <p:nvSpPr>
          <p:cNvPr id="3" name="Content Placeholder 2">
            <a:extLst>
              <a:ext uri="{FF2B5EF4-FFF2-40B4-BE49-F238E27FC236}">
                <a16:creationId xmlns:a16="http://schemas.microsoft.com/office/drawing/2014/main" id="{0B69C032-6C2F-4385-C68E-64A66A8380C0}"/>
              </a:ext>
            </a:extLst>
          </p:cNvPr>
          <p:cNvSpPr>
            <a:spLocks noGrp="1"/>
          </p:cNvSpPr>
          <p:nvPr>
            <p:ph idx="1"/>
          </p:nvPr>
        </p:nvSpPr>
        <p:spPr>
          <a:xfrm>
            <a:off x="838200" y="1394691"/>
            <a:ext cx="10515600" cy="4782272"/>
          </a:xfrm>
        </p:spPr>
        <p:txBody>
          <a:bodyPr/>
          <a:lstStyle/>
          <a:p>
            <a:r>
              <a:rPr lang="en-US" b="0" i="0" dirty="0">
                <a:solidFill>
                  <a:srgbClr val="333333"/>
                </a:solidFill>
                <a:effectLst/>
                <a:latin typeface="AmazonEmber"/>
              </a:rPr>
              <a:t>comprises two deep neural networks—the </a:t>
            </a:r>
            <a:r>
              <a:rPr lang="en-US" b="0" i="1" dirty="0">
                <a:solidFill>
                  <a:srgbClr val="333333"/>
                </a:solidFill>
                <a:effectLst/>
                <a:latin typeface="AmazonEmber"/>
              </a:rPr>
              <a:t>generator network</a:t>
            </a:r>
            <a:r>
              <a:rPr lang="en-US" b="0" i="0" dirty="0">
                <a:solidFill>
                  <a:srgbClr val="333333"/>
                </a:solidFill>
                <a:effectLst/>
                <a:latin typeface="AmazonEmber"/>
              </a:rPr>
              <a:t> and the </a:t>
            </a:r>
            <a:r>
              <a:rPr lang="en-US" b="0" i="1" dirty="0">
                <a:solidFill>
                  <a:srgbClr val="333333"/>
                </a:solidFill>
                <a:effectLst/>
                <a:latin typeface="AmazonEmber"/>
              </a:rPr>
              <a:t>discriminator network</a:t>
            </a:r>
            <a:r>
              <a:rPr lang="en-US" b="0" i="0" dirty="0">
                <a:solidFill>
                  <a:srgbClr val="333333"/>
                </a:solidFill>
                <a:effectLst/>
                <a:latin typeface="AmazonEmber"/>
              </a:rPr>
              <a:t>. </a:t>
            </a:r>
          </a:p>
          <a:p>
            <a:r>
              <a:rPr lang="en-US" b="0" i="0" dirty="0">
                <a:solidFill>
                  <a:srgbClr val="333333"/>
                </a:solidFill>
                <a:effectLst/>
                <a:latin typeface="AmazonEmber"/>
              </a:rPr>
              <a:t>Both networks train in an adversarial game, where one tries to </a:t>
            </a:r>
            <a:r>
              <a:rPr lang="en-US" b="1" i="0" dirty="0">
                <a:solidFill>
                  <a:srgbClr val="333333"/>
                </a:solidFill>
                <a:effectLst/>
                <a:latin typeface="AmazonEmber"/>
              </a:rPr>
              <a:t>generate new data </a:t>
            </a:r>
            <a:r>
              <a:rPr lang="en-US" b="0" i="0" dirty="0">
                <a:solidFill>
                  <a:srgbClr val="333333"/>
                </a:solidFill>
                <a:effectLst/>
                <a:latin typeface="AmazonEmber"/>
              </a:rPr>
              <a:t>and the other attempts to </a:t>
            </a:r>
            <a:r>
              <a:rPr lang="en-US" b="1" i="0" dirty="0">
                <a:solidFill>
                  <a:srgbClr val="333333"/>
                </a:solidFill>
                <a:effectLst/>
                <a:latin typeface="AmazonEmber"/>
              </a:rPr>
              <a:t>predict </a:t>
            </a:r>
            <a:r>
              <a:rPr lang="en-US" b="0" i="0" dirty="0">
                <a:solidFill>
                  <a:srgbClr val="333333"/>
                </a:solidFill>
                <a:effectLst/>
                <a:latin typeface="AmazonEmber"/>
              </a:rPr>
              <a:t>if the output is fake or real data.</a:t>
            </a:r>
          </a:p>
          <a:p>
            <a:endParaRPr lang="en-IN" dirty="0"/>
          </a:p>
        </p:txBody>
      </p:sp>
      <p:sp>
        <p:nvSpPr>
          <p:cNvPr id="4" name="Footer Placeholder 3">
            <a:extLst>
              <a:ext uri="{FF2B5EF4-FFF2-40B4-BE49-F238E27FC236}">
                <a16:creationId xmlns:a16="http://schemas.microsoft.com/office/drawing/2014/main" id="{3D68C3E4-D70A-6B0B-FB0C-8E0D93EA997B}"/>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2966692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E70D-9C16-2F9F-B10E-288F3CF715E6}"/>
              </a:ext>
            </a:extLst>
          </p:cNvPr>
          <p:cNvSpPr>
            <a:spLocks noGrp="1"/>
          </p:cNvSpPr>
          <p:nvPr>
            <p:ph type="title"/>
          </p:nvPr>
        </p:nvSpPr>
        <p:spPr>
          <a:xfrm>
            <a:off x="838200" y="365126"/>
            <a:ext cx="10515600" cy="817130"/>
          </a:xfrm>
        </p:spPr>
        <p:txBody>
          <a:bodyPr/>
          <a:lstStyle/>
          <a:p>
            <a:r>
              <a:rPr lang="en-US" dirty="0"/>
              <a:t>GAN: </a:t>
            </a:r>
            <a:r>
              <a:rPr lang="en-IN" b="0" i="0" dirty="0">
                <a:solidFill>
                  <a:srgbClr val="232F3E"/>
                </a:solidFill>
                <a:effectLst/>
                <a:latin typeface="AmazonEmberBold"/>
              </a:rPr>
              <a:t>working</a:t>
            </a:r>
            <a:endParaRPr lang="en-IN" dirty="0"/>
          </a:p>
        </p:txBody>
      </p:sp>
      <p:sp>
        <p:nvSpPr>
          <p:cNvPr id="3" name="Content Placeholder 2">
            <a:extLst>
              <a:ext uri="{FF2B5EF4-FFF2-40B4-BE49-F238E27FC236}">
                <a16:creationId xmlns:a16="http://schemas.microsoft.com/office/drawing/2014/main" id="{16065794-DBF1-7883-221D-14242BA5418B}"/>
              </a:ext>
            </a:extLst>
          </p:cNvPr>
          <p:cNvSpPr>
            <a:spLocks noGrp="1"/>
          </p:cNvSpPr>
          <p:nvPr>
            <p:ph idx="1"/>
          </p:nvPr>
        </p:nvSpPr>
        <p:spPr>
          <a:xfrm>
            <a:off x="838200" y="1320800"/>
            <a:ext cx="10515600" cy="4856163"/>
          </a:xfrm>
        </p:spPr>
        <p:txBody>
          <a:bodyPr>
            <a:normAutofit fontScale="92500" lnSpcReduction="10000"/>
          </a:bodyPr>
          <a:lstStyle/>
          <a:p>
            <a:pPr algn="l">
              <a:spcAft>
                <a:spcPts val="750"/>
              </a:spcAft>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The generator neural network analyzes the training set and identifies data attributes</a:t>
            </a:r>
          </a:p>
          <a:p>
            <a:pPr algn="l">
              <a:spcAft>
                <a:spcPts val="750"/>
              </a:spcAft>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The discriminator neural network also analyzes the initial training data and distinguishes between the attributes independently</a:t>
            </a:r>
          </a:p>
          <a:p>
            <a:pPr algn="l">
              <a:spcAft>
                <a:spcPts val="750"/>
              </a:spcAft>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The generator modifies some data attributes by adding noise (or random changes) to certain attributes</a:t>
            </a:r>
          </a:p>
          <a:p>
            <a:pPr algn="l">
              <a:spcAft>
                <a:spcPts val="750"/>
              </a:spcAft>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The generator passes the modified data to the discriminator</a:t>
            </a:r>
          </a:p>
          <a:p>
            <a:pPr algn="l">
              <a:spcAft>
                <a:spcPts val="750"/>
              </a:spcAft>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The discriminator calculates the probability that the generated output belongs to the original dataset</a:t>
            </a:r>
          </a:p>
          <a:p>
            <a:pPr algn="l">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The discriminator gives some guidance to the generator to reduce the noise vector randomization in the next cycle</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AB848C0-DF22-2963-6E97-EEB04194CB1A}"/>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150994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43FA-E473-B44F-2DC0-85076F89A3DD}"/>
              </a:ext>
            </a:extLst>
          </p:cNvPr>
          <p:cNvSpPr>
            <a:spLocks noGrp="1"/>
          </p:cNvSpPr>
          <p:nvPr>
            <p:ph type="title"/>
          </p:nvPr>
        </p:nvSpPr>
        <p:spPr/>
        <p:txBody>
          <a:bodyPr/>
          <a:lstStyle/>
          <a:p>
            <a:r>
              <a:rPr lang="en-US" dirty="0"/>
              <a:t>GAN: Architecture</a:t>
            </a:r>
            <a:endParaRPr lang="en-IN" dirty="0"/>
          </a:p>
        </p:txBody>
      </p:sp>
      <p:pic>
        <p:nvPicPr>
          <p:cNvPr id="6" name="Content Placeholder 5">
            <a:extLst>
              <a:ext uri="{FF2B5EF4-FFF2-40B4-BE49-F238E27FC236}">
                <a16:creationId xmlns:a16="http://schemas.microsoft.com/office/drawing/2014/main" id="{3794272C-9E62-778F-0AF9-E144BBA14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03563"/>
            <a:ext cx="10515600" cy="3595462"/>
          </a:xfrm>
        </p:spPr>
      </p:pic>
      <p:sp>
        <p:nvSpPr>
          <p:cNvPr id="4" name="Footer Placeholder 3">
            <a:extLst>
              <a:ext uri="{FF2B5EF4-FFF2-40B4-BE49-F238E27FC236}">
                <a16:creationId xmlns:a16="http://schemas.microsoft.com/office/drawing/2014/main" id="{502036CF-35F0-C13F-993F-82310009B53F}"/>
              </a:ext>
            </a:extLst>
          </p:cNvPr>
          <p:cNvSpPr>
            <a:spLocks noGrp="1"/>
          </p:cNvSpPr>
          <p:nvPr>
            <p:ph type="ftr" sz="quarter" idx="11"/>
          </p:nvPr>
        </p:nvSpPr>
        <p:spPr/>
        <p:txBody>
          <a:bodyPr/>
          <a:lstStyle/>
          <a:p>
            <a:r>
              <a:rPr lang="en-US"/>
              <a:t>Dr Anila M/DeepLearning/2024-25/CSE</a:t>
            </a:r>
            <a:endParaRPr lang="en-IN"/>
          </a:p>
        </p:txBody>
      </p:sp>
    </p:spTree>
    <p:extLst>
      <p:ext uri="{BB962C8B-B14F-4D97-AF65-F5344CB8AC3E}">
        <p14:creationId xmlns:p14="http://schemas.microsoft.com/office/powerpoint/2010/main" val="1375465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1748</Words>
  <Application>Microsoft Office PowerPoint</Application>
  <PresentationFormat>Widescreen</PresentationFormat>
  <Paragraphs>129</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AmazonEmber</vt:lpstr>
      <vt:lpstr>AmazonEmberBold</vt:lpstr>
      <vt:lpstr>Arial</vt:lpstr>
      <vt:lpstr>Calibri</vt:lpstr>
      <vt:lpstr>Calibri Light</vt:lpstr>
      <vt:lpstr>medium-content-sans-serif-font</vt:lpstr>
      <vt:lpstr>sohne</vt:lpstr>
      <vt:lpstr>source-serif-pro</vt:lpstr>
      <vt:lpstr>Times New Roman</vt:lpstr>
      <vt:lpstr>Office Theme</vt:lpstr>
      <vt:lpstr>Generative Adversarial Network </vt:lpstr>
      <vt:lpstr> </vt:lpstr>
      <vt:lpstr>GAN</vt:lpstr>
      <vt:lpstr>GAN can do</vt:lpstr>
      <vt:lpstr>GAN applications across different industries</vt:lpstr>
      <vt:lpstr>Generate 3D models from 2D data </vt:lpstr>
      <vt:lpstr>GAN: working</vt:lpstr>
      <vt:lpstr>GAN: working</vt:lpstr>
      <vt:lpstr>GAN: Architecture</vt:lpstr>
      <vt:lpstr>GAN: working</vt:lpstr>
      <vt:lpstr>GAN: Example-image-to-image translations</vt:lpstr>
      <vt:lpstr>Types of GAN</vt:lpstr>
      <vt:lpstr>Activation func in GANs</vt:lpstr>
      <vt:lpstr>Loss function in GAN: BCE</vt:lpstr>
      <vt:lpstr>Why BCE in GAN</vt:lpstr>
      <vt:lpstr>Conditional GAN </vt:lpstr>
      <vt:lpstr>Conditional GAN</vt:lpstr>
      <vt:lpstr>Working of Conditional GAN</vt:lpstr>
      <vt:lpstr>Controllable GANs </vt:lpstr>
      <vt:lpstr>Controllable GANs </vt:lpstr>
      <vt:lpstr>Challenges to controllable GANs </vt:lpstr>
      <vt:lpstr>Architecture</vt:lpstr>
      <vt:lpstr>Conditional and controllable GAN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Anila Rao</dc:creator>
  <cp:lastModifiedBy>Anila Rao</cp:lastModifiedBy>
  <cp:revision>32</cp:revision>
  <dcterms:created xsi:type="dcterms:W3CDTF">2024-11-09T02:26:05Z</dcterms:created>
  <dcterms:modified xsi:type="dcterms:W3CDTF">2024-11-11T04:25:27Z</dcterms:modified>
</cp:coreProperties>
</file>