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B5133-E47F-4CDE-9646-C1BCEB12B181}" type="datetimeFigureOut">
              <a:rPr lang="en-IN" smtClean="0"/>
              <a:t>28-08-2024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3A3F4-ACED-4E11-95D2-301B688C49E8}" type="slidenum">
              <a:rPr lang="en-IN" smtClean="0"/>
              <a:t>‹#›</a:t>
            </a:fld>
            <a:endParaRPr lang="en-IN"/>
          </a:p>
        </p:txBody>
      </p:sp>
    </p:spTree>
    <p:extLst>
      <p:ext uri="{BB962C8B-B14F-4D97-AF65-F5344CB8AC3E}">
        <p14:creationId xmlns:p14="http://schemas.microsoft.com/office/powerpoint/2010/main" val="41951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E8F3-40B3-D825-B1A0-E7ACB0DD74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E47777-D1CF-B8E6-63EE-6164B5428E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6F13CA-BA9E-44D2-DE8A-D42650B16A5A}"/>
              </a:ext>
            </a:extLst>
          </p:cNvPr>
          <p:cNvSpPr>
            <a:spLocks noGrp="1"/>
          </p:cNvSpPr>
          <p:nvPr>
            <p:ph type="dt" sz="half" idx="10"/>
          </p:nvPr>
        </p:nvSpPr>
        <p:spPr/>
        <p:txBody>
          <a:bodyPr/>
          <a:lstStyle/>
          <a:p>
            <a:fld id="{C4C65A8B-52E0-43C3-BA73-EFD2FD034AE0}" type="datetime1">
              <a:rPr lang="en-IN" smtClean="0"/>
              <a:t>28-08-2024</a:t>
            </a:fld>
            <a:endParaRPr lang="en-IN"/>
          </a:p>
        </p:txBody>
      </p:sp>
      <p:sp>
        <p:nvSpPr>
          <p:cNvPr id="5" name="Footer Placeholder 4">
            <a:extLst>
              <a:ext uri="{FF2B5EF4-FFF2-40B4-BE49-F238E27FC236}">
                <a16:creationId xmlns:a16="http://schemas.microsoft.com/office/drawing/2014/main" id="{490D1306-EA13-BD3F-FE50-051426788D27}"/>
              </a:ext>
            </a:extLst>
          </p:cNvPr>
          <p:cNvSpPr>
            <a:spLocks noGrp="1"/>
          </p:cNvSpPr>
          <p:nvPr>
            <p:ph type="ftr" sz="quarter" idx="11"/>
          </p:nvPr>
        </p:nvSpPr>
        <p:spPr/>
        <p:txBody>
          <a:bodyPr/>
          <a:lstStyle/>
          <a:p>
            <a:r>
              <a:rPr lang="en-US"/>
              <a:t>Dr Anila M/Deep Learning/VII SEM B.E-CSE 2024-25</a:t>
            </a:r>
            <a:endParaRPr lang="en-IN"/>
          </a:p>
        </p:txBody>
      </p:sp>
      <p:sp>
        <p:nvSpPr>
          <p:cNvPr id="6" name="Slide Number Placeholder 5">
            <a:extLst>
              <a:ext uri="{FF2B5EF4-FFF2-40B4-BE49-F238E27FC236}">
                <a16:creationId xmlns:a16="http://schemas.microsoft.com/office/drawing/2014/main" id="{C2F82A92-878F-15E9-8FB6-DB4D1D5DDF43}"/>
              </a:ext>
            </a:extLst>
          </p:cNvPr>
          <p:cNvSpPr>
            <a:spLocks noGrp="1"/>
          </p:cNvSpPr>
          <p:nvPr>
            <p:ph type="sldNum" sz="quarter" idx="12"/>
          </p:nvPr>
        </p:nvSpPr>
        <p:spPr/>
        <p:txBody>
          <a:bodyPr/>
          <a:lstStyle/>
          <a:p>
            <a:fld id="{F86D0E0C-04CB-4DC1-8EBD-F1CBD5C0468F}" type="slidenum">
              <a:rPr lang="en-IN" smtClean="0"/>
              <a:t>‹#›</a:t>
            </a:fld>
            <a:endParaRPr lang="en-IN"/>
          </a:p>
        </p:txBody>
      </p:sp>
    </p:spTree>
    <p:extLst>
      <p:ext uri="{BB962C8B-B14F-4D97-AF65-F5344CB8AC3E}">
        <p14:creationId xmlns:p14="http://schemas.microsoft.com/office/powerpoint/2010/main" val="69124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546D-76C9-CAF2-4BA5-23863EE26E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AB9ABA-AFDD-7D46-B1F3-F66B58E9C3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39286B-7AD9-B9C9-3343-DDBC26B5514B}"/>
              </a:ext>
            </a:extLst>
          </p:cNvPr>
          <p:cNvSpPr>
            <a:spLocks noGrp="1"/>
          </p:cNvSpPr>
          <p:nvPr>
            <p:ph type="dt" sz="half" idx="10"/>
          </p:nvPr>
        </p:nvSpPr>
        <p:spPr/>
        <p:txBody>
          <a:bodyPr/>
          <a:lstStyle/>
          <a:p>
            <a:fld id="{2A708218-B9EC-4243-98D1-9A6F70D31E6F}" type="datetime1">
              <a:rPr lang="en-IN" smtClean="0"/>
              <a:t>28-08-2024</a:t>
            </a:fld>
            <a:endParaRPr lang="en-IN"/>
          </a:p>
        </p:txBody>
      </p:sp>
      <p:sp>
        <p:nvSpPr>
          <p:cNvPr id="5" name="Footer Placeholder 4">
            <a:extLst>
              <a:ext uri="{FF2B5EF4-FFF2-40B4-BE49-F238E27FC236}">
                <a16:creationId xmlns:a16="http://schemas.microsoft.com/office/drawing/2014/main" id="{86C5367C-475D-5BF2-3F5F-FD6690141427}"/>
              </a:ext>
            </a:extLst>
          </p:cNvPr>
          <p:cNvSpPr>
            <a:spLocks noGrp="1"/>
          </p:cNvSpPr>
          <p:nvPr>
            <p:ph type="ftr" sz="quarter" idx="11"/>
          </p:nvPr>
        </p:nvSpPr>
        <p:spPr/>
        <p:txBody>
          <a:bodyPr/>
          <a:lstStyle/>
          <a:p>
            <a:r>
              <a:rPr lang="en-US"/>
              <a:t>Dr Anila M/Deep Learning/VII SEM B.E-CSE 2024-25</a:t>
            </a:r>
            <a:endParaRPr lang="en-IN"/>
          </a:p>
        </p:txBody>
      </p:sp>
      <p:sp>
        <p:nvSpPr>
          <p:cNvPr id="6" name="Slide Number Placeholder 5">
            <a:extLst>
              <a:ext uri="{FF2B5EF4-FFF2-40B4-BE49-F238E27FC236}">
                <a16:creationId xmlns:a16="http://schemas.microsoft.com/office/drawing/2014/main" id="{6820F98B-4D74-1A6A-28DD-4F40573D436D}"/>
              </a:ext>
            </a:extLst>
          </p:cNvPr>
          <p:cNvSpPr>
            <a:spLocks noGrp="1"/>
          </p:cNvSpPr>
          <p:nvPr>
            <p:ph type="sldNum" sz="quarter" idx="12"/>
          </p:nvPr>
        </p:nvSpPr>
        <p:spPr/>
        <p:txBody>
          <a:bodyPr/>
          <a:lstStyle/>
          <a:p>
            <a:fld id="{F86D0E0C-04CB-4DC1-8EBD-F1CBD5C0468F}" type="slidenum">
              <a:rPr lang="en-IN" smtClean="0"/>
              <a:t>‹#›</a:t>
            </a:fld>
            <a:endParaRPr lang="en-IN"/>
          </a:p>
        </p:txBody>
      </p:sp>
    </p:spTree>
    <p:extLst>
      <p:ext uri="{BB962C8B-B14F-4D97-AF65-F5344CB8AC3E}">
        <p14:creationId xmlns:p14="http://schemas.microsoft.com/office/powerpoint/2010/main" val="352789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593B4-61B8-1BDA-B335-30B2A96DEE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597154-BF27-0107-2D85-D10AB8692D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E2053C-5DE5-6BB6-5EE9-F621C5DBEEA9}"/>
              </a:ext>
            </a:extLst>
          </p:cNvPr>
          <p:cNvSpPr>
            <a:spLocks noGrp="1"/>
          </p:cNvSpPr>
          <p:nvPr>
            <p:ph type="dt" sz="half" idx="10"/>
          </p:nvPr>
        </p:nvSpPr>
        <p:spPr/>
        <p:txBody>
          <a:bodyPr/>
          <a:lstStyle/>
          <a:p>
            <a:fld id="{29AFB9C6-FAC0-45D0-8929-0B2E2E7B7092}" type="datetime1">
              <a:rPr lang="en-IN" smtClean="0"/>
              <a:t>28-08-2024</a:t>
            </a:fld>
            <a:endParaRPr lang="en-IN"/>
          </a:p>
        </p:txBody>
      </p:sp>
      <p:sp>
        <p:nvSpPr>
          <p:cNvPr id="5" name="Footer Placeholder 4">
            <a:extLst>
              <a:ext uri="{FF2B5EF4-FFF2-40B4-BE49-F238E27FC236}">
                <a16:creationId xmlns:a16="http://schemas.microsoft.com/office/drawing/2014/main" id="{9E430670-1D52-C44D-9818-999BD8F8127C}"/>
              </a:ext>
            </a:extLst>
          </p:cNvPr>
          <p:cNvSpPr>
            <a:spLocks noGrp="1"/>
          </p:cNvSpPr>
          <p:nvPr>
            <p:ph type="ftr" sz="quarter" idx="11"/>
          </p:nvPr>
        </p:nvSpPr>
        <p:spPr/>
        <p:txBody>
          <a:bodyPr/>
          <a:lstStyle/>
          <a:p>
            <a:r>
              <a:rPr lang="en-US"/>
              <a:t>Dr Anila M/Deep Learning/VII SEM B.E-CSE 2024-25</a:t>
            </a:r>
            <a:endParaRPr lang="en-IN"/>
          </a:p>
        </p:txBody>
      </p:sp>
      <p:sp>
        <p:nvSpPr>
          <p:cNvPr id="6" name="Slide Number Placeholder 5">
            <a:extLst>
              <a:ext uri="{FF2B5EF4-FFF2-40B4-BE49-F238E27FC236}">
                <a16:creationId xmlns:a16="http://schemas.microsoft.com/office/drawing/2014/main" id="{C7B29E7D-0140-64D9-AF86-58B17FE1F0D8}"/>
              </a:ext>
            </a:extLst>
          </p:cNvPr>
          <p:cNvSpPr>
            <a:spLocks noGrp="1"/>
          </p:cNvSpPr>
          <p:nvPr>
            <p:ph type="sldNum" sz="quarter" idx="12"/>
          </p:nvPr>
        </p:nvSpPr>
        <p:spPr/>
        <p:txBody>
          <a:bodyPr/>
          <a:lstStyle/>
          <a:p>
            <a:fld id="{F86D0E0C-04CB-4DC1-8EBD-F1CBD5C0468F}" type="slidenum">
              <a:rPr lang="en-IN" smtClean="0"/>
              <a:t>‹#›</a:t>
            </a:fld>
            <a:endParaRPr lang="en-IN"/>
          </a:p>
        </p:txBody>
      </p:sp>
    </p:spTree>
    <p:extLst>
      <p:ext uri="{BB962C8B-B14F-4D97-AF65-F5344CB8AC3E}">
        <p14:creationId xmlns:p14="http://schemas.microsoft.com/office/powerpoint/2010/main" val="2186588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6A594-2A8B-DCCC-1F23-AF6955F870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A37D60-B74A-812A-F8AA-35C4A764A6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EB1C06-136B-4935-C956-494C243B3121}"/>
              </a:ext>
            </a:extLst>
          </p:cNvPr>
          <p:cNvSpPr>
            <a:spLocks noGrp="1"/>
          </p:cNvSpPr>
          <p:nvPr>
            <p:ph type="dt" sz="half" idx="10"/>
          </p:nvPr>
        </p:nvSpPr>
        <p:spPr/>
        <p:txBody>
          <a:bodyPr/>
          <a:lstStyle/>
          <a:p>
            <a:fld id="{EC6993F7-1E5C-4443-BCFA-A1F6C689E5E7}" type="datetime1">
              <a:rPr lang="en-IN" smtClean="0"/>
              <a:t>28-08-2024</a:t>
            </a:fld>
            <a:endParaRPr lang="en-IN"/>
          </a:p>
        </p:txBody>
      </p:sp>
      <p:sp>
        <p:nvSpPr>
          <p:cNvPr id="5" name="Footer Placeholder 4">
            <a:extLst>
              <a:ext uri="{FF2B5EF4-FFF2-40B4-BE49-F238E27FC236}">
                <a16:creationId xmlns:a16="http://schemas.microsoft.com/office/drawing/2014/main" id="{D284DEA1-06CA-6BE3-ABA1-E249B9C60482}"/>
              </a:ext>
            </a:extLst>
          </p:cNvPr>
          <p:cNvSpPr>
            <a:spLocks noGrp="1"/>
          </p:cNvSpPr>
          <p:nvPr>
            <p:ph type="ftr" sz="quarter" idx="11"/>
          </p:nvPr>
        </p:nvSpPr>
        <p:spPr/>
        <p:txBody>
          <a:bodyPr/>
          <a:lstStyle/>
          <a:p>
            <a:r>
              <a:rPr lang="en-US"/>
              <a:t>Dr Anila M/Deep Learning/VII SEM B.E-CSE 2024-25</a:t>
            </a:r>
            <a:endParaRPr lang="en-IN"/>
          </a:p>
        </p:txBody>
      </p:sp>
      <p:sp>
        <p:nvSpPr>
          <p:cNvPr id="6" name="Slide Number Placeholder 5">
            <a:extLst>
              <a:ext uri="{FF2B5EF4-FFF2-40B4-BE49-F238E27FC236}">
                <a16:creationId xmlns:a16="http://schemas.microsoft.com/office/drawing/2014/main" id="{BA0A4316-F534-7AFB-7479-1F93ECCE0C07}"/>
              </a:ext>
            </a:extLst>
          </p:cNvPr>
          <p:cNvSpPr>
            <a:spLocks noGrp="1"/>
          </p:cNvSpPr>
          <p:nvPr>
            <p:ph type="sldNum" sz="quarter" idx="12"/>
          </p:nvPr>
        </p:nvSpPr>
        <p:spPr/>
        <p:txBody>
          <a:bodyPr/>
          <a:lstStyle/>
          <a:p>
            <a:fld id="{F86D0E0C-04CB-4DC1-8EBD-F1CBD5C0468F}" type="slidenum">
              <a:rPr lang="en-IN" smtClean="0"/>
              <a:t>‹#›</a:t>
            </a:fld>
            <a:endParaRPr lang="en-IN"/>
          </a:p>
        </p:txBody>
      </p:sp>
    </p:spTree>
    <p:extLst>
      <p:ext uri="{BB962C8B-B14F-4D97-AF65-F5344CB8AC3E}">
        <p14:creationId xmlns:p14="http://schemas.microsoft.com/office/powerpoint/2010/main" val="869441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A4E0-1C61-7D02-2E4F-6752C5ADB8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492BD8-50EB-1E60-48DD-B3248605B2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7D4397-5827-A3FE-7F5C-2B3E8E5932CD}"/>
              </a:ext>
            </a:extLst>
          </p:cNvPr>
          <p:cNvSpPr>
            <a:spLocks noGrp="1"/>
          </p:cNvSpPr>
          <p:nvPr>
            <p:ph type="dt" sz="half" idx="10"/>
          </p:nvPr>
        </p:nvSpPr>
        <p:spPr/>
        <p:txBody>
          <a:bodyPr/>
          <a:lstStyle/>
          <a:p>
            <a:fld id="{F0AC4F1A-ED2C-4443-8BB8-7565E644AF0D}" type="datetime1">
              <a:rPr lang="en-IN" smtClean="0"/>
              <a:t>28-08-2024</a:t>
            </a:fld>
            <a:endParaRPr lang="en-IN"/>
          </a:p>
        </p:txBody>
      </p:sp>
      <p:sp>
        <p:nvSpPr>
          <p:cNvPr id="5" name="Footer Placeholder 4">
            <a:extLst>
              <a:ext uri="{FF2B5EF4-FFF2-40B4-BE49-F238E27FC236}">
                <a16:creationId xmlns:a16="http://schemas.microsoft.com/office/drawing/2014/main" id="{4975639A-B22E-6830-09BF-032C501B633A}"/>
              </a:ext>
            </a:extLst>
          </p:cNvPr>
          <p:cNvSpPr>
            <a:spLocks noGrp="1"/>
          </p:cNvSpPr>
          <p:nvPr>
            <p:ph type="ftr" sz="quarter" idx="11"/>
          </p:nvPr>
        </p:nvSpPr>
        <p:spPr/>
        <p:txBody>
          <a:bodyPr/>
          <a:lstStyle/>
          <a:p>
            <a:r>
              <a:rPr lang="en-US"/>
              <a:t>Dr Anila M/Deep Learning/VII SEM B.E-CSE 2024-25</a:t>
            </a:r>
            <a:endParaRPr lang="en-IN"/>
          </a:p>
        </p:txBody>
      </p:sp>
      <p:sp>
        <p:nvSpPr>
          <p:cNvPr id="6" name="Slide Number Placeholder 5">
            <a:extLst>
              <a:ext uri="{FF2B5EF4-FFF2-40B4-BE49-F238E27FC236}">
                <a16:creationId xmlns:a16="http://schemas.microsoft.com/office/drawing/2014/main" id="{9F24A358-27EF-8018-3946-6A811809A98C}"/>
              </a:ext>
            </a:extLst>
          </p:cNvPr>
          <p:cNvSpPr>
            <a:spLocks noGrp="1"/>
          </p:cNvSpPr>
          <p:nvPr>
            <p:ph type="sldNum" sz="quarter" idx="12"/>
          </p:nvPr>
        </p:nvSpPr>
        <p:spPr/>
        <p:txBody>
          <a:bodyPr/>
          <a:lstStyle/>
          <a:p>
            <a:fld id="{F86D0E0C-04CB-4DC1-8EBD-F1CBD5C0468F}" type="slidenum">
              <a:rPr lang="en-IN" smtClean="0"/>
              <a:t>‹#›</a:t>
            </a:fld>
            <a:endParaRPr lang="en-IN"/>
          </a:p>
        </p:txBody>
      </p:sp>
    </p:spTree>
    <p:extLst>
      <p:ext uri="{BB962C8B-B14F-4D97-AF65-F5344CB8AC3E}">
        <p14:creationId xmlns:p14="http://schemas.microsoft.com/office/powerpoint/2010/main" val="351798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50D5-91B3-D864-DFB7-988E4F823C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5B881F-50AB-F914-3ACA-713F0E727D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C93A5F-308F-F8D4-8117-20DE4F8A5F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996522-1742-91A8-AAB4-11BE798B1BB5}"/>
              </a:ext>
            </a:extLst>
          </p:cNvPr>
          <p:cNvSpPr>
            <a:spLocks noGrp="1"/>
          </p:cNvSpPr>
          <p:nvPr>
            <p:ph type="dt" sz="half" idx="10"/>
          </p:nvPr>
        </p:nvSpPr>
        <p:spPr/>
        <p:txBody>
          <a:bodyPr/>
          <a:lstStyle/>
          <a:p>
            <a:fld id="{5D172D54-B3B5-4F23-919A-18695F579D56}" type="datetime1">
              <a:rPr lang="en-IN" smtClean="0"/>
              <a:t>28-08-2024</a:t>
            </a:fld>
            <a:endParaRPr lang="en-IN"/>
          </a:p>
        </p:txBody>
      </p:sp>
      <p:sp>
        <p:nvSpPr>
          <p:cNvPr id="6" name="Footer Placeholder 5">
            <a:extLst>
              <a:ext uri="{FF2B5EF4-FFF2-40B4-BE49-F238E27FC236}">
                <a16:creationId xmlns:a16="http://schemas.microsoft.com/office/drawing/2014/main" id="{627EC581-F85D-A92B-F3C3-4A6B01EEDA78}"/>
              </a:ext>
            </a:extLst>
          </p:cNvPr>
          <p:cNvSpPr>
            <a:spLocks noGrp="1"/>
          </p:cNvSpPr>
          <p:nvPr>
            <p:ph type="ftr" sz="quarter" idx="11"/>
          </p:nvPr>
        </p:nvSpPr>
        <p:spPr/>
        <p:txBody>
          <a:bodyPr/>
          <a:lstStyle/>
          <a:p>
            <a:r>
              <a:rPr lang="en-US"/>
              <a:t>Dr Anila M/Deep Learning/VII SEM B.E-CSE 2024-25</a:t>
            </a:r>
            <a:endParaRPr lang="en-IN"/>
          </a:p>
        </p:txBody>
      </p:sp>
      <p:sp>
        <p:nvSpPr>
          <p:cNvPr id="7" name="Slide Number Placeholder 6">
            <a:extLst>
              <a:ext uri="{FF2B5EF4-FFF2-40B4-BE49-F238E27FC236}">
                <a16:creationId xmlns:a16="http://schemas.microsoft.com/office/drawing/2014/main" id="{5611DE06-5318-3B38-1CE1-03EDC8C97DAC}"/>
              </a:ext>
            </a:extLst>
          </p:cNvPr>
          <p:cNvSpPr>
            <a:spLocks noGrp="1"/>
          </p:cNvSpPr>
          <p:nvPr>
            <p:ph type="sldNum" sz="quarter" idx="12"/>
          </p:nvPr>
        </p:nvSpPr>
        <p:spPr/>
        <p:txBody>
          <a:bodyPr/>
          <a:lstStyle/>
          <a:p>
            <a:fld id="{F86D0E0C-04CB-4DC1-8EBD-F1CBD5C0468F}" type="slidenum">
              <a:rPr lang="en-IN" smtClean="0"/>
              <a:t>‹#›</a:t>
            </a:fld>
            <a:endParaRPr lang="en-IN"/>
          </a:p>
        </p:txBody>
      </p:sp>
    </p:spTree>
    <p:extLst>
      <p:ext uri="{BB962C8B-B14F-4D97-AF65-F5344CB8AC3E}">
        <p14:creationId xmlns:p14="http://schemas.microsoft.com/office/powerpoint/2010/main" val="347555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FC7A-3791-B53C-F56D-0A21C96A29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09C986-55A1-C6E1-7720-E3609EF4F1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631D4A-2B68-D99C-D914-B22288571D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E36F2E-A0C0-043A-7AE2-50F5B3B5E1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A72720-D789-74E3-C0F3-321D6480D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5E195F-C137-8B6F-FE94-92D8FF7B6C62}"/>
              </a:ext>
            </a:extLst>
          </p:cNvPr>
          <p:cNvSpPr>
            <a:spLocks noGrp="1"/>
          </p:cNvSpPr>
          <p:nvPr>
            <p:ph type="dt" sz="half" idx="10"/>
          </p:nvPr>
        </p:nvSpPr>
        <p:spPr/>
        <p:txBody>
          <a:bodyPr/>
          <a:lstStyle/>
          <a:p>
            <a:fld id="{EFE59FBF-DEBF-4C46-AC06-56135AE412CD}" type="datetime1">
              <a:rPr lang="en-IN" smtClean="0"/>
              <a:t>28-08-2024</a:t>
            </a:fld>
            <a:endParaRPr lang="en-IN"/>
          </a:p>
        </p:txBody>
      </p:sp>
      <p:sp>
        <p:nvSpPr>
          <p:cNvPr id="8" name="Footer Placeholder 7">
            <a:extLst>
              <a:ext uri="{FF2B5EF4-FFF2-40B4-BE49-F238E27FC236}">
                <a16:creationId xmlns:a16="http://schemas.microsoft.com/office/drawing/2014/main" id="{16E8F482-DDA2-AF16-2927-9CA6203CED1C}"/>
              </a:ext>
            </a:extLst>
          </p:cNvPr>
          <p:cNvSpPr>
            <a:spLocks noGrp="1"/>
          </p:cNvSpPr>
          <p:nvPr>
            <p:ph type="ftr" sz="quarter" idx="11"/>
          </p:nvPr>
        </p:nvSpPr>
        <p:spPr/>
        <p:txBody>
          <a:bodyPr/>
          <a:lstStyle/>
          <a:p>
            <a:r>
              <a:rPr lang="en-US"/>
              <a:t>Dr Anila M/Deep Learning/VII SEM B.E-CSE 2024-25</a:t>
            </a:r>
            <a:endParaRPr lang="en-IN"/>
          </a:p>
        </p:txBody>
      </p:sp>
      <p:sp>
        <p:nvSpPr>
          <p:cNvPr id="9" name="Slide Number Placeholder 8">
            <a:extLst>
              <a:ext uri="{FF2B5EF4-FFF2-40B4-BE49-F238E27FC236}">
                <a16:creationId xmlns:a16="http://schemas.microsoft.com/office/drawing/2014/main" id="{0C5CCC2B-4D56-C356-D278-32E00E55D555}"/>
              </a:ext>
            </a:extLst>
          </p:cNvPr>
          <p:cNvSpPr>
            <a:spLocks noGrp="1"/>
          </p:cNvSpPr>
          <p:nvPr>
            <p:ph type="sldNum" sz="quarter" idx="12"/>
          </p:nvPr>
        </p:nvSpPr>
        <p:spPr/>
        <p:txBody>
          <a:bodyPr/>
          <a:lstStyle/>
          <a:p>
            <a:fld id="{F86D0E0C-04CB-4DC1-8EBD-F1CBD5C0468F}" type="slidenum">
              <a:rPr lang="en-IN" smtClean="0"/>
              <a:t>‹#›</a:t>
            </a:fld>
            <a:endParaRPr lang="en-IN"/>
          </a:p>
        </p:txBody>
      </p:sp>
    </p:spTree>
    <p:extLst>
      <p:ext uri="{BB962C8B-B14F-4D97-AF65-F5344CB8AC3E}">
        <p14:creationId xmlns:p14="http://schemas.microsoft.com/office/powerpoint/2010/main" val="10071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D956-C7F8-3390-AF3D-AE8EEA972E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D834E7-565B-996A-E393-8FF690191851}"/>
              </a:ext>
            </a:extLst>
          </p:cNvPr>
          <p:cNvSpPr>
            <a:spLocks noGrp="1"/>
          </p:cNvSpPr>
          <p:nvPr>
            <p:ph type="dt" sz="half" idx="10"/>
          </p:nvPr>
        </p:nvSpPr>
        <p:spPr/>
        <p:txBody>
          <a:bodyPr/>
          <a:lstStyle/>
          <a:p>
            <a:fld id="{E6A4B724-FCEF-4552-82B2-1D180F3BA994}" type="datetime1">
              <a:rPr lang="en-IN" smtClean="0"/>
              <a:t>28-08-2024</a:t>
            </a:fld>
            <a:endParaRPr lang="en-IN"/>
          </a:p>
        </p:txBody>
      </p:sp>
      <p:sp>
        <p:nvSpPr>
          <p:cNvPr id="4" name="Footer Placeholder 3">
            <a:extLst>
              <a:ext uri="{FF2B5EF4-FFF2-40B4-BE49-F238E27FC236}">
                <a16:creationId xmlns:a16="http://schemas.microsoft.com/office/drawing/2014/main" id="{AE8A9BD9-F378-8D97-7A4D-2202F7BC242A}"/>
              </a:ext>
            </a:extLst>
          </p:cNvPr>
          <p:cNvSpPr>
            <a:spLocks noGrp="1"/>
          </p:cNvSpPr>
          <p:nvPr>
            <p:ph type="ftr" sz="quarter" idx="11"/>
          </p:nvPr>
        </p:nvSpPr>
        <p:spPr/>
        <p:txBody>
          <a:bodyPr/>
          <a:lstStyle/>
          <a:p>
            <a:r>
              <a:rPr lang="en-US"/>
              <a:t>Dr Anila M/Deep Learning/VII SEM B.E-CSE 2024-25</a:t>
            </a:r>
            <a:endParaRPr lang="en-IN"/>
          </a:p>
        </p:txBody>
      </p:sp>
      <p:sp>
        <p:nvSpPr>
          <p:cNvPr id="5" name="Slide Number Placeholder 4">
            <a:extLst>
              <a:ext uri="{FF2B5EF4-FFF2-40B4-BE49-F238E27FC236}">
                <a16:creationId xmlns:a16="http://schemas.microsoft.com/office/drawing/2014/main" id="{C62D4F76-651E-C0C3-A0BC-3EF4A4224BD1}"/>
              </a:ext>
            </a:extLst>
          </p:cNvPr>
          <p:cNvSpPr>
            <a:spLocks noGrp="1"/>
          </p:cNvSpPr>
          <p:nvPr>
            <p:ph type="sldNum" sz="quarter" idx="12"/>
          </p:nvPr>
        </p:nvSpPr>
        <p:spPr/>
        <p:txBody>
          <a:bodyPr/>
          <a:lstStyle/>
          <a:p>
            <a:fld id="{F86D0E0C-04CB-4DC1-8EBD-F1CBD5C0468F}" type="slidenum">
              <a:rPr lang="en-IN" smtClean="0"/>
              <a:t>‹#›</a:t>
            </a:fld>
            <a:endParaRPr lang="en-IN"/>
          </a:p>
        </p:txBody>
      </p:sp>
    </p:spTree>
    <p:extLst>
      <p:ext uri="{BB962C8B-B14F-4D97-AF65-F5344CB8AC3E}">
        <p14:creationId xmlns:p14="http://schemas.microsoft.com/office/powerpoint/2010/main" val="248156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DEB21-0775-0F0A-F63E-67CB70D038D9}"/>
              </a:ext>
            </a:extLst>
          </p:cNvPr>
          <p:cNvSpPr>
            <a:spLocks noGrp="1"/>
          </p:cNvSpPr>
          <p:nvPr>
            <p:ph type="dt" sz="half" idx="10"/>
          </p:nvPr>
        </p:nvSpPr>
        <p:spPr/>
        <p:txBody>
          <a:bodyPr/>
          <a:lstStyle/>
          <a:p>
            <a:fld id="{49CC953E-BBB6-4897-87A4-291DE92B6329}" type="datetime1">
              <a:rPr lang="en-IN" smtClean="0"/>
              <a:t>28-08-2024</a:t>
            </a:fld>
            <a:endParaRPr lang="en-IN"/>
          </a:p>
        </p:txBody>
      </p:sp>
      <p:sp>
        <p:nvSpPr>
          <p:cNvPr id="3" name="Footer Placeholder 2">
            <a:extLst>
              <a:ext uri="{FF2B5EF4-FFF2-40B4-BE49-F238E27FC236}">
                <a16:creationId xmlns:a16="http://schemas.microsoft.com/office/drawing/2014/main" id="{B45E7F8F-B3D2-2965-FBBD-380AB09FF9E2}"/>
              </a:ext>
            </a:extLst>
          </p:cNvPr>
          <p:cNvSpPr>
            <a:spLocks noGrp="1"/>
          </p:cNvSpPr>
          <p:nvPr>
            <p:ph type="ftr" sz="quarter" idx="11"/>
          </p:nvPr>
        </p:nvSpPr>
        <p:spPr/>
        <p:txBody>
          <a:bodyPr/>
          <a:lstStyle/>
          <a:p>
            <a:r>
              <a:rPr lang="en-US"/>
              <a:t>Dr Anila M/Deep Learning/VII SEM B.E-CSE 2024-25</a:t>
            </a:r>
            <a:endParaRPr lang="en-IN"/>
          </a:p>
        </p:txBody>
      </p:sp>
      <p:sp>
        <p:nvSpPr>
          <p:cNvPr id="4" name="Slide Number Placeholder 3">
            <a:extLst>
              <a:ext uri="{FF2B5EF4-FFF2-40B4-BE49-F238E27FC236}">
                <a16:creationId xmlns:a16="http://schemas.microsoft.com/office/drawing/2014/main" id="{D9815ADB-7576-AD78-8C7E-B45145838135}"/>
              </a:ext>
            </a:extLst>
          </p:cNvPr>
          <p:cNvSpPr>
            <a:spLocks noGrp="1"/>
          </p:cNvSpPr>
          <p:nvPr>
            <p:ph type="sldNum" sz="quarter" idx="12"/>
          </p:nvPr>
        </p:nvSpPr>
        <p:spPr/>
        <p:txBody>
          <a:bodyPr/>
          <a:lstStyle/>
          <a:p>
            <a:fld id="{F86D0E0C-04CB-4DC1-8EBD-F1CBD5C0468F}" type="slidenum">
              <a:rPr lang="en-IN" smtClean="0"/>
              <a:t>‹#›</a:t>
            </a:fld>
            <a:endParaRPr lang="en-IN"/>
          </a:p>
        </p:txBody>
      </p:sp>
    </p:spTree>
    <p:extLst>
      <p:ext uri="{BB962C8B-B14F-4D97-AF65-F5344CB8AC3E}">
        <p14:creationId xmlns:p14="http://schemas.microsoft.com/office/powerpoint/2010/main" val="158162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508D-ACE4-0346-3FE2-089C8F6F4D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83CA3D-3C05-35A7-197C-4030430A9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C116D7-7609-A362-F75C-69A1D36FBA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C8C17-AC46-CE3E-2D62-40DD165EAD04}"/>
              </a:ext>
            </a:extLst>
          </p:cNvPr>
          <p:cNvSpPr>
            <a:spLocks noGrp="1"/>
          </p:cNvSpPr>
          <p:nvPr>
            <p:ph type="dt" sz="half" idx="10"/>
          </p:nvPr>
        </p:nvSpPr>
        <p:spPr/>
        <p:txBody>
          <a:bodyPr/>
          <a:lstStyle/>
          <a:p>
            <a:fld id="{A135BC56-04AB-4042-BDA3-8EECAB107D8C}" type="datetime1">
              <a:rPr lang="en-IN" smtClean="0"/>
              <a:t>28-08-2024</a:t>
            </a:fld>
            <a:endParaRPr lang="en-IN"/>
          </a:p>
        </p:txBody>
      </p:sp>
      <p:sp>
        <p:nvSpPr>
          <p:cNvPr id="6" name="Footer Placeholder 5">
            <a:extLst>
              <a:ext uri="{FF2B5EF4-FFF2-40B4-BE49-F238E27FC236}">
                <a16:creationId xmlns:a16="http://schemas.microsoft.com/office/drawing/2014/main" id="{5A371FF3-E84B-17AF-E354-2D8D8758B80B}"/>
              </a:ext>
            </a:extLst>
          </p:cNvPr>
          <p:cNvSpPr>
            <a:spLocks noGrp="1"/>
          </p:cNvSpPr>
          <p:nvPr>
            <p:ph type="ftr" sz="quarter" idx="11"/>
          </p:nvPr>
        </p:nvSpPr>
        <p:spPr/>
        <p:txBody>
          <a:bodyPr/>
          <a:lstStyle/>
          <a:p>
            <a:r>
              <a:rPr lang="en-US"/>
              <a:t>Dr Anila M/Deep Learning/VII SEM B.E-CSE 2024-25</a:t>
            </a:r>
            <a:endParaRPr lang="en-IN"/>
          </a:p>
        </p:txBody>
      </p:sp>
      <p:sp>
        <p:nvSpPr>
          <p:cNvPr id="7" name="Slide Number Placeholder 6">
            <a:extLst>
              <a:ext uri="{FF2B5EF4-FFF2-40B4-BE49-F238E27FC236}">
                <a16:creationId xmlns:a16="http://schemas.microsoft.com/office/drawing/2014/main" id="{91414DEC-D29D-3531-9715-54D16F37C50E}"/>
              </a:ext>
            </a:extLst>
          </p:cNvPr>
          <p:cNvSpPr>
            <a:spLocks noGrp="1"/>
          </p:cNvSpPr>
          <p:nvPr>
            <p:ph type="sldNum" sz="quarter" idx="12"/>
          </p:nvPr>
        </p:nvSpPr>
        <p:spPr/>
        <p:txBody>
          <a:bodyPr/>
          <a:lstStyle/>
          <a:p>
            <a:fld id="{F86D0E0C-04CB-4DC1-8EBD-F1CBD5C0468F}" type="slidenum">
              <a:rPr lang="en-IN" smtClean="0"/>
              <a:t>‹#›</a:t>
            </a:fld>
            <a:endParaRPr lang="en-IN"/>
          </a:p>
        </p:txBody>
      </p:sp>
    </p:spTree>
    <p:extLst>
      <p:ext uri="{BB962C8B-B14F-4D97-AF65-F5344CB8AC3E}">
        <p14:creationId xmlns:p14="http://schemas.microsoft.com/office/powerpoint/2010/main" val="274441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533E-F5F2-B616-52C6-9345C920B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03B335-C5D7-DEA4-63CA-1270B30ED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1E758C-538D-1329-CEDE-A5480B6CA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1BD27B-140C-C654-1ABB-AF525A40CB96}"/>
              </a:ext>
            </a:extLst>
          </p:cNvPr>
          <p:cNvSpPr>
            <a:spLocks noGrp="1"/>
          </p:cNvSpPr>
          <p:nvPr>
            <p:ph type="dt" sz="half" idx="10"/>
          </p:nvPr>
        </p:nvSpPr>
        <p:spPr/>
        <p:txBody>
          <a:bodyPr/>
          <a:lstStyle/>
          <a:p>
            <a:fld id="{0B12AD6B-9083-494E-B423-3DA70A92C8E3}" type="datetime1">
              <a:rPr lang="en-IN" smtClean="0"/>
              <a:t>28-08-2024</a:t>
            </a:fld>
            <a:endParaRPr lang="en-IN"/>
          </a:p>
        </p:txBody>
      </p:sp>
      <p:sp>
        <p:nvSpPr>
          <p:cNvPr id="6" name="Footer Placeholder 5">
            <a:extLst>
              <a:ext uri="{FF2B5EF4-FFF2-40B4-BE49-F238E27FC236}">
                <a16:creationId xmlns:a16="http://schemas.microsoft.com/office/drawing/2014/main" id="{11441FF7-9868-B6E9-41A9-AE10F6C0680A}"/>
              </a:ext>
            </a:extLst>
          </p:cNvPr>
          <p:cNvSpPr>
            <a:spLocks noGrp="1"/>
          </p:cNvSpPr>
          <p:nvPr>
            <p:ph type="ftr" sz="quarter" idx="11"/>
          </p:nvPr>
        </p:nvSpPr>
        <p:spPr/>
        <p:txBody>
          <a:bodyPr/>
          <a:lstStyle/>
          <a:p>
            <a:r>
              <a:rPr lang="en-US"/>
              <a:t>Dr Anila M/Deep Learning/VII SEM B.E-CSE 2024-25</a:t>
            </a:r>
            <a:endParaRPr lang="en-IN"/>
          </a:p>
        </p:txBody>
      </p:sp>
      <p:sp>
        <p:nvSpPr>
          <p:cNvPr id="7" name="Slide Number Placeholder 6">
            <a:extLst>
              <a:ext uri="{FF2B5EF4-FFF2-40B4-BE49-F238E27FC236}">
                <a16:creationId xmlns:a16="http://schemas.microsoft.com/office/drawing/2014/main" id="{71285229-1E9E-731F-137B-33F0D0A550A7}"/>
              </a:ext>
            </a:extLst>
          </p:cNvPr>
          <p:cNvSpPr>
            <a:spLocks noGrp="1"/>
          </p:cNvSpPr>
          <p:nvPr>
            <p:ph type="sldNum" sz="quarter" idx="12"/>
          </p:nvPr>
        </p:nvSpPr>
        <p:spPr/>
        <p:txBody>
          <a:bodyPr/>
          <a:lstStyle/>
          <a:p>
            <a:fld id="{F86D0E0C-04CB-4DC1-8EBD-F1CBD5C0468F}" type="slidenum">
              <a:rPr lang="en-IN" smtClean="0"/>
              <a:t>‹#›</a:t>
            </a:fld>
            <a:endParaRPr lang="en-IN"/>
          </a:p>
        </p:txBody>
      </p:sp>
    </p:spTree>
    <p:extLst>
      <p:ext uri="{BB962C8B-B14F-4D97-AF65-F5344CB8AC3E}">
        <p14:creationId xmlns:p14="http://schemas.microsoft.com/office/powerpoint/2010/main" val="172555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B226C2-8D97-25DA-F6A2-9856F88DBA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CC95D9-8B6D-61C0-0EE2-4AA14DE9A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AB793-FAD1-F73A-8892-9564DA5134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0C502F-50BD-4F23-A7D5-48B0483E90B8}" type="datetime1">
              <a:rPr lang="en-IN" smtClean="0"/>
              <a:t>28-08-2024</a:t>
            </a:fld>
            <a:endParaRPr lang="en-IN"/>
          </a:p>
        </p:txBody>
      </p:sp>
      <p:sp>
        <p:nvSpPr>
          <p:cNvPr id="5" name="Footer Placeholder 4">
            <a:extLst>
              <a:ext uri="{FF2B5EF4-FFF2-40B4-BE49-F238E27FC236}">
                <a16:creationId xmlns:a16="http://schemas.microsoft.com/office/drawing/2014/main" id="{89BFD170-7911-4EB3-0D3D-E065AAEE8C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Dr Anila M/Deep Learning/VII SEM B.E-CSE 2024-25</a:t>
            </a:r>
            <a:endParaRPr lang="en-IN"/>
          </a:p>
        </p:txBody>
      </p:sp>
      <p:sp>
        <p:nvSpPr>
          <p:cNvPr id="6" name="Slide Number Placeholder 5">
            <a:extLst>
              <a:ext uri="{FF2B5EF4-FFF2-40B4-BE49-F238E27FC236}">
                <a16:creationId xmlns:a16="http://schemas.microsoft.com/office/drawing/2014/main" id="{4AEED2E5-A80E-4F0C-0DD1-8AA0E250BC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6D0E0C-04CB-4DC1-8EBD-F1CBD5C0468F}" type="slidenum">
              <a:rPr lang="en-IN" smtClean="0"/>
              <a:t>‹#›</a:t>
            </a:fld>
            <a:endParaRPr lang="en-IN"/>
          </a:p>
        </p:txBody>
      </p:sp>
    </p:spTree>
    <p:extLst>
      <p:ext uri="{BB962C8B-B14F-4D97-AF65-F5344CB8AC3E}">
        <p14:creationId xmlns:p14="http://schemas.microsoft.com/office/powerpoint/2010/main" val="1059812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5C83-9EE6-A8A0-B14C-E8DBE0151D2B}"/>
              </a:ext>
            </a:extLst>
          </p:cNvPr>
          <p:cNvSpPr>
            <a:spLocks noGrp="1"/>
          </p:cNvSpPr>
          <p:nvPr>
            <p:ph type="ctrTitle"/>
          </p:nvPr>
        </p:nvSpPr>
        <p:spPr/>
        <p:txBody>
          <a:bodyPr/>
          <a:lstStyle/>
          <a:p>
            <a:r>
              <a:rPr lang="en-IN" b="1" i="0" dirty="0">
                <a:effectLst/>
                <a:highlight>
                  <a:srgbClr val="FAFBFC"/>
                </a:highlight>
                <a:latin typeface="__Source_Sans_Pro_fa6df0"/>
              </a:rPr>
              <a:t>Gradient Descent</a:t>
            </a:r>
            <a:br>
              <a:rPr lang="en-IN" b="1" i="0" dirty="0">
                <a:effectLst/>
                <a:highlight>
                  <a:srgbClr val="FAFBFC"/>
                </a:highlight>
                <a:latin typeface="__Source_Sans_Pro_fa6df0"/>
              </a:rPr>
            </a:br>
            <a:r>
              <a:rPr lang="en-IN" b="1" i="0" dirty="0">
                <a:effectLst/>
                <a:highlight>
                  <a:srgbClr val="FAFBFC"/>
                </a:highlight>
                <a:latin typeface="__Source_Sans_Pro_fa6df0"/>
              </a:rPr>
              <a:t>&amp; its variants</a:t>
            </a:r>
            <a:endParaRPr lang="en-IN" dirty="0"/>
          </a:p>
        </p:txBody>
      </p:sp>
      <p:sp>
        <p:nvSpPr>
          <p:cNvPr id="3" name="Subtitle 2">
            <a:extLst>
              <a:ext uri="{FF2B5EF4-FFF2-40B4-BE49-F238E27FC236}">
                <a16:creationId xmlns:a16="http://schemas.microsoft.com/office/drawing/2014/main" id="{D084E405-0DC9-B79F-7EC5-B980B8FD4980}"/>
              </a:ext>
            </a:extLst>
          </p:cNvPr>
          <p:cNvSpPr>
            <a:spLocks noGrp="1"/>
          </p:cNvSpPr>
          <p:nvPr>
            <p:ph type="subTitle" idx="1"/>
          </p:nvPr>
        </p:nvSpPr>
        <p:spPr/>
        <p:txBody>
          <a:bodyPr/>
          <a:lstStyle/>
          <a:p>
            <a:r>
              <a:rPr lang="en-US" dirty="0"/>
              <a:t>Deep Learning</a:t>
            </a:r>
            <a:endParaRPr lang="en-IN" dirty="0"/>
          </a:p>
        </p:txBody>
      </p:sp>
      <p:sp>
        <p:nvSpPr>
          <p:cNvPr id="4" name="Footer Placeholder 3">
            <a:extLst>
              <a:ext uri="{FF2B5EF4-FFF2-40B4-BE49-F238E27FC236}">
                <a16:creationId xmlns:a16="http://schemas.microsoft.com/office/drawing/2014/main" id="{5AFA1A62-052E-2D60-1003-2F5748C06FE9}"/>
              </a:ext>
            </a:extLst>
          </p:cNvPr>
          <p:cNvSpPr>
            <a:spLocks noGrp="1"/>
          </p:cNvSpPr>
          <p:nvPr>
            <p:ph type="ftr" sz="quarter" idx="11"/>
          </p:nvPr>
        </p:nvSpPr>
        <p:spPr/>
        <p:txBody>
          <a:bodyPr/>
          <a:lstStyle/>
          <a:p>
            <a:r>
              <a:rPr lang="en-US"/>
              <a:t>Dr Anila M/Deep Learning/VII SEM B.E-CSE 2024-25</a:t>
            </a:r>
            <a:endParaRPr lang="en-IN"/>
          </a:p>
        </p:txBody>
      </p:sp>
    </p:spTree>
    <p:extLst>
      <p:ext uri="{BB962C8B-B14F-4D97-AF65-F5344CB8AC3E}">
        <p14:creationId xmlns:p14="http://schemas.microsoft.com/office/powerpoint/2010/main" val="235943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7EE50-388D-7F41-D719-AE6E3DAFE7AD}"/>
              </a:ext>
            </a:extLst>
          </p:cNvPr>
          <p:cNvSpPr>
            <a:spLocks noGrp="1"/>
          </p:cNvSpPr>
          <p:nvPr>
            <p:ph type="title"/>
          </p:nvPr>
        </p:nvSpPr>
        <p:spPr/>
        <p:txBody>
          <a:bodyPr/>
          <a:lstStyle/>
          <a:p>
            <a:r>
              <a:rPr lang="en-US" dirty="0"/>
              <a:t>Process</a:t>
            </a:r>
            <a:endParaRPr lang="en-IN" dirty="0"/>
          </a:p>
        </p:txBody>
      </p:sp>
      <p:sp>
        <p:nvSpPr>
          <p:cNvPr id="3" name="Content Placeholder 2">
            <a:extLst>
              <a:ext uri="{FF2B5EF4-FFF2-40B4-BE49-F238E27FC236}">
                <a16:creationId xmlns:a16="http://schemas.microsoft.com/office/drawing/2014/main" id="{8E210F17-759A-1ED3-8899-CBF692F5EF60}"/>
              </a:ext>
            </a:extLst>
          </p:cNvPr>
          <p:cNvSpPr>
            <a:spLocks noGrp="1"/>
          </p:cNvSpPr>
          <p:nvPr>
            <p:ph idx="1"/>
          </p:nvPr>
        </p:nvSpPr>
        <p:spPr>
          <a:xfrm>
            <a:off x="838200" y="1825624"/>
            <a:ext cx="10515600" cy="4831207"/>
          </a:xfrm>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Initialization</a:t>
            </a:r>
            <a:r>
              <a:rPr lang="en-US" dirty="0">
                <a:latin typeface="Times New Roman" panose="02020603050405020304" pitchFamily="18" charset="0"/>
                <a:cs typeface="Times New Roman" panose="02020603050405020304" pitchFamily="18" charset="0"/>
              </a:rPr>
              <a:t>: Start with initial values for the model parameters (weights and biases). These are often initialized randomly.</a:t>
            </a:r>
          </a:p>
          <a:p>
            <a:r>
              <a:rPr lang="en-US" b="1" dirty="0">
                <a:latin typeface="Times New Roman" panose="02020603050405020304" pitchFamily="18" charset="0"/>
                <a:cs typeface="Times New Roman" panose="02020603050405020304" pitchFamily="18" charset="0"/>
              </a:rPr>
              <a:t>Forward Pass</a:t>
            </a:r>
            <a:r>
              <a:rPr lang="en-US" dirty="0">
                <a:latin typeface="Times New Roman" panose="02020603050405020304" pitchFamily="18" charset="0"/>
                <a:cs typeface="Times New Roman" panose="02020603050405020304" pitchFamily="18" charset="0"/>
              </a:rPr>
              <a:t>: Compute the model’s predictions by passing input data through the network.</a:t>
            </a:r>
          </a:p>
          <a:p>
            <a:r>
              <a:rPr lang="en-US" b="1" dirty="0">
                <a:latin typeface="Times New Roman" panose="02020603050405020304" pitchFamily="18" charset="0"/>
                <a:cs typeface="Times New Roman" panose="02020603050405020304" pitchFamily="18" charset="0"/>
              </a:rPr>
              <a:t>Loss Calculation</a:t>
            </a:r>
            <a:r>
              <a:rPr lang="en-US" dirty="0">
                <a:latin typeface="Times New Roman" panose="02020603050405020304" pitchFamily="18" charset="0"/>
                <a:cs typeface="Times New Roman" panose="02020603050405020304" pitchFamily="18" charset="0"/>
              </a:rPr>
              <a:t>: Calculate the loss using the model’s predictions and the actual target values. The loss function quantifies the error or difference.</a:t>
            </a:r>
          </a:p>
          <a:p>
            <a:r>
              <a:rPr lang="en-US" b="1" dirty="0">
                <a:latin typeface="Times New Roman" panose="02020603050405020304" pitchFamily="18" charset="0"/>
                <a:cs typeface="Times New Roman" panose="02020603050405020304" pitchFamily="18" charset="0"/>
              </a:rPr>
              <a:t>Backward Pass (Backpropagation</a:t>
            </a:r>
            <a:r>
              <a:rPr lang="en-US" dirty="0">
                <a:latin typeface="Times New Roman" panose="02020603050405020304" pitchFamily="18" charset="0"/>
                <a:cs typeface="Times New Roman" panose="02020603050405020304" pitchFamily="18" charset="0"/>
              </a:rPr>
              <a:t>): Compute the gradient of the loss function with respect to each model parameter. This involves calculating how changes in each parameter affect the loss.</a:t>
            </a:r>
          </a:p>
          <a:p>
            <a:r>
              <a:rPr lang="en-US" b="1" dirty="0">
                <a:latin typeface="Times New Roman" panose="02020603050405020304" pitchFamily="18" charset="0"/>
                <a:cs typeface="Times New Roman" panose="02020603050405020304" pitchFamily="18" charset="0"/>
              </a:rPr>
              <a:t>Update Parameters</a:t>
            </a:r>
            <a:r>
              <a:rPr lang="en-US" dirty="0">
                <a:latin typeface="Times New Roman" panose="02020603050405020304" pitchFamily="18" charset="0"/>
                <a:cs typeface="Times New Roman" panose="02020603050405020304" pitchFamily="18" charset="0"/>
              </a:rPr>
              <a:t>: Adjust the parameters in the direction that reduces the loss. This is done using the gradients computed in the backward pass. The parameters are updated using the following </a:t>
            </a:r>
            <a:r>
              <a:rPr lang="en-US" i="1" dirty="0">
                <a:latin typeface="Times New Roman" panose="02020603050405020304" pitchFamily="18" charset="0"/>
                <a:cs typeface="Times New Roman" panose="02020603050405020304" pitchFamily="18" charset="0"/>
              </a:rPr>
              <a:t>formula</a:t>
            </a:r>
            <a:r>
              <a:rPr lang="en-US" dirty="0">
                <a:latin typeface="Times New Roman" panose="02020603050405020304" pitchFamily="18" charset="0"/>
                <a:cs typeface="Times New Roman" panose="02020603050405020304" pitchFamily="18" charset="0"/>
              </a:rPr>
              <a:t>:</a:t>
            </a:r>
          </a:p>
          <a:p>
            <a:pPr marL="0" indent="0" algn="ctr">
              <a:buNone/>
            </a:pPr>
            <a:r>
              <a:rPr lang="en-US" dirty="0">
                <a:solidFill>
                  <a:schemeClr val="accent5">
                    <a:lumMod val="60000"/>
                    <a:lumOff val="40000"/>
                  </a:schemeClr>
                </a:solidFill>
                <a:latin typeface="Times New Roman" panose="02020603050405020304" pitchFamily="18" charset="0"/>
                <a:cs typeface="Times New Roman" panose="02020603050405020304" pitchFamily="18" charset="0"/>
              </a:rPr>
              <a:t>p=</a:t>
            </a:r>
            <a:r>
              <a:rPr lang="en-US" dirty="0" err="1">
                <a:solidFill>
                  <a:schemeClr val="accent5">
                    <a:lumMod val="60000"/>
                    <a:lumOff val="40000"/>
                  </a:schemeClr>
                </a:solidFill>
                <a:latin typeface="Times New Roman" panose="02020603050405020304" pitchFamily="18" charset="0"/>
                <a:cs typeface="Times New Roman" panose="02020603050405020304" pitchFamily="18" charset="0"/>
              </a:rPr>
              <a:t>p−alpha×gradient</a:t>
            </a:r>
            <a:endParaRPr lang="en-US" dirty="0">
              <a:solidFill>
                <a:schemeClr val="accent5">
                  <a:lumMod val="60000"/>
                  <a:lumOff val="40000"/>
                </a:schemeClr>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Iteration</a:t>
            </a:r>
            <a:r>
              <a:rPr lang="en-US" dirty="0">
                <a:latin typeface="Times New Roman" panose="02020603050405020304" pitchFamily="18" charset="0"/>
                <a:cs typeface="Times New Roman" panose="02020603050405020304" pitchFamily="18" charset="0"/>
              </a:rPr>
              <a:t>: Repeat the process for a number of iterations or until convergence is achieved (i.e., the loss function does not significantly change).</a:t>
            </a:r>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5ED101F-163B-AF37-70C9-AC7F9F8AFDA1}"/>
              </a:ext>
            </a:extLst>
          </p:cNvPr>
          <p:cNvSpPr>
            <a:spLocks noGrp="1"/>
          </p:cNvSpPr>
          <p:nvPr>
            <p:ph type="ftr" sz="quarter" idx="11"/>
          </p:nvPr>
        </p:nvSpPr>
        <p:spPr/>
        <p:txBody>
          <a:bodyPr/>
          <a:lstStyle/>
          <a:p>
            <a:r>
              <a:rPr lang="en-US"/>
              <a:t>Dr Anila M/Deep Learning/VII SEM B.E-CSE 2024-25</a:t>
            </a:r>
            <a:endParaRPr lang="en-IN"/>
          </a:p>
        </p:txBody>
      </p:sp>
    </p:spTree>
    <p:extLst>
      <p:ext uri="{BB962C8B-B14F-4D97-AF65-F5344CB8AC3E}">
        <p14:creationId xmlns:p14="http://schemas.microsoft.com/office/powerpoint/2010/main" val="3091785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132B-9518-26AC-7014-8C1B85E2FB73}"/>
              </a:ext>
            </a:extLst>
          </p:cNvPr>
          <p:cNvSpPr>
            <a:spLocks noGrp="1"/>
          </p:cNvSpPr>
          <p:nvPr>
            <p:ph type="title"/>
          </p:nvPr>
        </p:nvSpPr>
        <p:spPr/>
        <p:txBody>
          <a:bodyPr/>
          <a:lstStyle/>
          <a:p>
            <a:r>
              <a:rPr lang="en-IN" dirty="0"/>
              <a:t>Types of Gradient Descent</a:t>
            </a:r>
          </a:p>
        </p:txBody>
      </p:sp>
      <p:sp>
        <p:nvSpPr>
          <p:cNvPr id="3" name="Content Placeholder 2">
            <a:extLst>
              <a:ext uri="{FF2B5EF4-FFF2-40B4-BE49-F238E27FC236}">
                <a16:creationId xmlns:a16="http://schemas.microsoft.com/office/drawing/2014/main" id="{E2D3D438-480F-4726-45C2-3FCEFA51E7D6}"/>
              </a:ext>
            </a:extLst>
          </p:cNvPr>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Batch Gradient Descent</a:t>
            </a:r>
            <a:r>
              <a:rPr lang="en-US" dirty="0">
                <a:latin typeface="Times New Roman" panose="02020603050405020304" pitchFamily="18" charset="0"/>
                <a:cs typeface="Times New Roman" panose="02020603050405020304" pitchFamily="18" charset="0"/>
              </a:rPr>
              <a:t>: Uses the entire dataset to compute the gradient and update the parameters. This can be computationally expensive for large datasets.</a:t>
            </a:r>
          </a:p>
          <a:p>
            <a:r>
              <a:rPr lang="en-US" b="1" dirty="0">
                <a:latin typeface="Times New Roman" panose="02020603050405020304" pitchFamily="18" charset="0"/>
                <a:cs typeface="Times New Roman" panose="02020603050405020304" pitchFamily="18" charset="0"/>
              </a:rPr>
              <a:t>Stochastic Gradient Descent (SGD)</a:t>
            </a:r>
            <a:r>
              <a:rPr lang="en-US" dirty="0">
                <a:latin typeface="Times New Roman" panose="02020603050405020304" pitchFamily="18" charset="0"/>
                <a:cs typeface="Times New Roman" panose="02020603050405020304" pitchFamily="18" charset="0"/>
              </a:rPr>
              <a:t>: Uses a single data point to compute the gradient and update the parameters. It’s much faster and can help escape local minima, but introduces more noise into the updates.</a:t>
            </a:r>
          </a:p>
          <a:p>
            <a:r>
              <a:rPr lang="en-US" b="1" dirty="0">
                <a:latin typeface="Times New Roman" panose="02020603050405020304" pitchFamily="18" charset="0"/>
                <a:cs typeface="Times New Roman" panose="02020603050405020304" pitchFamily="18" charset="0"/>
              </a:rPr>
              <a:t>Mini-Batch Gradient Descent</a:t>
            </a:r>
            <a:r>
              <a:rPr lang="en-US" dirty="0">
                <a:latin typeface="Times New Roman" panose="02020603050405020304" pitchFamily="18" charset="0"/>
                <a:cs typeface="Times New Roman" panose="02020603050405020304" pitchFamily="18" charset="0"/>
              </a:rPr>
              <a:t>: Combines the benefits of both batch and stochastic gradient descent by using a subset of the dataset (mini-batch) to compute the gradient and update the parameters. It balances efficiency and convergence.</a:t>
            </a:r>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58A881C-4502-7FE8-B6B5-E276EA73B480}"/>
              </a:ext>
            </a:extLst>
          </p:cNvPr>
          <p:cNvSpPr>
            <a:spLocks noGrp="1"/>
          </p:cNvSpPr>
          <p:nvPr>
            <p:ph type="ftr" sz="quarter" idx="11"/>
          </p:nvPr>
        </p:nvSpPr>
        <p:spPr/>
        <p:txBody>
          <a:bodyPr/>
          <a:lstStyle/>
          <a:p>
            <a:r>
              <a:rPr lang="en-US"/>
              <a:t>Dr Anila M/Deep Learning/VII SEM B.E-CSE 2024-25</a:t>
            </a:r>
            <a:endParaRPr lang="en-IN"/>
          </a:p>
        </p:txBody>
      </p:sp>
    </p:spTree>
    <p:extLst>
      <p:ext uri="{BB962C8B-B14F-4D97-AF65-F5344CB8AC3E}">
        <p14:creationId xmlns:p14="http://schemas.microsoft.com/office/powerpoint/2010/main" val="3321821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BF30-E316-D4C1-7340-8E60545E3416}"/>
              </a:ext>
            </a:extLst>
          </p:cNvPr>
          <p:cNvSpPr>
            <a:spLocks noGrp="1"/>
          </p:cNvSpPr>
          <p:nvPr>
            <p:ph type="title"/>
          </p:nvPr>
        </p:nvSpPr>
        <p:spPr>
          <a:xfrm>
            <a:off x="233362" y="365125"/>
            <a:ext cx="10515600" cy="430403"/>
          </a:xfrm>
        </p:spPr>
        <p:txBody>
          <a:bodyPr>
            <a:normAutofit fontScale="90000"/>
          </a:bodyPr>
          <a:lstStyle/>
          <a:p>
            <a:r>
              <a:rPr lang="en-IN" dirty="0"/>
              <a:t>Variants of GD</a:t>
            </a:r>
          </a:p>
        </p:txBody>
      </p:sp>
      <p:sp>
        <p:nvSpPr>
          <p:cNvPr id="4" name="Rectangle 1">
            <a:extLst>
              <a:ext uri="{FF2B5EF4-FFF2-40B4-BE49-F238E27FC236}">
                <a16:creationId xmlns:a16="http://schemas.microsoft.com/office/drawing/2014/main" id="{A830B216-F5B9-9610-068F-EF6B28548178}"/>
              </a:ext>
            </a:extLst>
          </p:cNvPr>
          <p:cNvSpPr>
            <a:spLocks noGrp="1" noChangeArrowheads="1"/>
          </p:cNvSpPr>
          <p:nvPr>
            <p:ph idx="1"/>
          </p:nvPr>
        </p:nvSpPr>
        <p:spPr bwMode="auto">
          <a:xfrm>
            <a:off x="233362" y="1136690"/>
            <a:ext cx="1172527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Momentum: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accelerate gradient descent by considering the past gradients in the update. This can smooth out updates and help escape local minima.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Nesterov Accelerated Gradient (NAG):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variant of momentum that calculates gradients with a lookahead mechanism, potentially providing better convergence.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Adagrad: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Adapts the learning rate for each parameter based on past gradients, which can be useful for dealing with sparse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RMSprop:</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Modifies Adagrad to use a moving average of the squared gradients, addressing the issue of a decreasing learning rate.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Adam (Adaptive Moment Estimation):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Combines the benefits of momentum and RMSprop. It uses both the moving average of the gradients and their squared values to adaptively adjust the learning rate.</a:t>
            </a:r>
          </a:p>
        </p:txBody>
      </p:sp>
      <p:sp>
        <p:nvSpPr>
          <p:cNvPr id="5" name="Footer Placeholder 4">
            <a:extLst>
              <a:ext uri="{FF2B5EF4-FFF2-40B4-BE49-F238E27FC236}">
                <a16:creationId xmlns:a16="http://schemas.microsoft.com/office/drawing/2014/main" id="{8AAD449F-AF98-C704-5F1C-05C9C90DAA6D}"/>
              </a:ext>
            </a:extLst>
          </p:cNvPr>
          <p:cNvSpPr>
            <a:spLocks noGrp="1"/>
          </p:cNvSpPr>
          <p:nvPr>
            <p:ph type="ftr" sz="quarter" idx="11"/>
          </p:nvPr>
        </p:nvSpPr>
        <p:spPr/>
        <p:txBody>
          <a:bodyPr/>
          <a:lstStyle/>
          <a:p>
            <a:r>
              <a:rPr lang="en-US"/>
              <a:t>Dr Anila M/Deep Learning/VII SEM B.E-CSE 2024-25</a:t>
            </a:r>
            <a:endParaRPr lang="en-IN"/>
          </a:p>
        </p:txBody>
      </p:sp>
    </p:spTree>
    <p:extLst>
      <p:ext uri="{BB962C8B-B14F-4D97-AF65-F5344CB8AC3E}">
        <p14:creationId xmlns:p14="http://schemas.microsoft.com/office/powerpoint/2010/main" val="2018012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B587-E0F9-F600-4F38-F507592579F3}"/>
              </a:ext>
            </a:extLst>
          </p:cNvPr>
          <p:cNvSpPr>
            <a:spLocks noGrp="1"/>
          </p:cNvSpPr>
          <p:nvPr>
            <p:ph type="title"/>
          </p:nvPr>
        </p:nvSpPr>
        <p:spPr>
          <a:xfrm>
            <a:off x="243840" y="136525"/>
            <a:ext cx="10515600" cy="663384"/>
          </a:xfrm>
        </p:spPr>
        <p:txBody>
          <a:bodyPr>
            <a:normAutofit fontScale="90000"/>
          </a:bodyPr>
          <a:lstStyle/>
          <a:p>
            <a:r>
              <a:rPr lang="en-US" dirty="0"/>
              <a:t>GD: An Example</a:t>
            </a:r>
            <a:endParaRPr lang="en-IN" dirty="0"/>
          </a:p>
        </p:txBody>
      </p:sp>
      <p:sp>
        <p:nvSpPr>
          <p:cNvPr id="3" name="Content Placeholder 2">
            <a:extLst>
              <a:ext uri="{FF2B5EF4-FFF2-40B4-BE49-F238E27FC236}">
                <a16:creationId xmlns:a16="http://schemas.microsoft.com/office/drawing/2014/main" id="{12D76932-14F1-AFC1-872E-FC621E19A85C}"/>
              </a:ext>
            </a:extLst>
          </p:cNvPr>
          <p:cNvSpPr>
            <a:spLocks noGrp="1"/>
          </p:cNvSpPr>
          <p:nvPr>
            <p:ph idx="1"/>
          </p:nvPr>
        </p:nvSpPr>
        <p:spPr>
          <a:xfrm>
            <a:off x="243840" y="1112393"/>
            <a:ext cx="11222736" cy="4351338"/>
          </a:xfrm>
        </p:spPr>
        <p:txBody>
          <a:bodyPr>
            <a:noAutofit/>
          </a:bodyPr>
          <a:lstStyle/>
          <a:p>
            <a:pPr algn="l"/>
            <a:r>
              <a:rPr lang="en-US" sz="2400" b="0" i="0" dirty="0">
                <a:effectLst/>
                <a:highlight>
                  <a:srgbClr val="FFFFFF"/>
                </a:highlight>
                <a:latin typeface="Times New Roman" panose="02020603050405020304" pitchFamily="18" charset="0"/>
                <a:cs typeface="Times New Roman" panose="02020603050405020304" pitchFamily="18" charset="0"/>
              </a:rPr>
              <a:t>We imagine a person who has lost his way in the mountains. Basically, it will be a matter of finding the way back by first looking for the direction with a steep downward slope. After having followed this direction for a certain distance, this method must be repeated until a valley is reached (the lowest value). </a:t>
            </a:r>
          </a:p>
          <a:p>
            <a:pPr algn="l"/>
            <a:r>
              <a:rPr lang="en-US" sz="2400" b="0" i="0" dirty="0">
                <a:effectLst/>
                <a:highlight>
                  <a:srgbClr val="FFFFFF"/>
                </a:highlight>
                <a:latin typeface="Times New Roman" panose="02020603050405020304" pitchFamily="18" charset="0"/>
                <a:cs typeface="Times New Roman" panose="02020603050405020304" pitchFamily="18" charset="0"/>
              </a:rPr>
              <a:t>In machine learning, the gradient descent consists of repeating this method in a loop until finding a minimum for the cost function. This is why it is called an iterative algorithm and why it requires a lot of calculation.</a:t>
            </a:r>
          </a:p>
          <a:p>
            <a:pPr marL="0" indent="0" algn="l">
              <a:buNone/>
            </a:pPr>
            <a:r>
              <a:rPr lang="en-US" sz="2400" b="0" i="0" u="sng" dirty="0">
                <a:effectLst/>
                <a:highlight>
                  <a:srgbClr val="FFFFFF"/>
                </a:highlight>
                <a:latin typeface="Times New Roman" panose="02020603050405020304" pitchFamily="18" charset="0"/>
                <a:cs typeface="Times New Roman" panose="02020603050405020304" pitchFamily="18" charset="0"/>
              </a:rPr>
              <a:t>Here is a 2-step strategy that will help you out if you are lost in the mountains:</a:t>
            </a:r>
          </a:p>
          <a:p>
            <a:pPr marL="0" indent="0" algn="l">
              <a:buNone/>
            </a:pPr>
            <a:r>
              <a:rPr lang="en-US" sz="2400" b="0" i="0" dirty="0">
                <a:effectLst/>
                <a:highlight>
                  <a:srgbClr val="FFFFFF"/>
                </a:highlight>
                <a:latin typeface="Times New Roman" panose="02020603050405020304" pitchFamily="18" charset="0"/>
                <a:cs typeface="Times New Roman" panose="02020603050405020304" pitchFamily="18" charset="0"/>
              </a:rPr>
              <a:t>1. From your current position, you look all around you for the direction of where the slope is going down the hardest.</a:t>
            </a:r>
          </a:p>
          <a:p>
            <a:pPr marL="0" indent="0" algn="l">
              <a:buNone/>
            </a:pPr>
            <a:r>
              <a:rPr lang="en-US" sz="2400" b="0" i="0" dirty="0">
                <a:effectLst/>
                <a:highlight>
                  <a:srgbClr val="FFFFFF"/>
                </a:highlight>
                <a:latin typeface="Times New Roman" panose="02020603050405020304" pitchFamily="18" charset="0"/>
                <a:cs typeface="Times New Roman" panose="02020603050405020304" pitchFamily="18" charset="0"/>
              </a:rPr>
              <a:t>2. Once you find that direction, you follow it for a distance (say you walk 300 meters) and repeat step 1.</a:t>
            </a:r>
          </a:p>
          <a:p>
            <a:pPr algn="l"/>
            <a:r>
              <a:rPr lang="en-US" sz="2400" b="0" i="0" dirty="0">
                <a:effectLst/>
                <a:highlight>
                  <a:srgbClr val="FFFFFF"/>
                </a:highlight>
                <a:latin typeface="Times New Roman" panose="02020603050405020304" pitchFamily="18" charset="0"/>
                <a:cs typeface="Times New Roman" panose="02020603050405020304" pitchFamily="18" charset="0"/>
              </a:rPr>
              <a:t>By repeating steps 1 and 2 in a loop, you are sure to converge on the minimum of the valley. This strategy is nothing more or less than the gradient descent algorithm.</a:t>
            </a:r>
          </a:p>
          <a:p>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2D7E6A5-B370-01B9-FD88-7CDA65D25C07}"/>
              </a:ext>
            </a:extLst>
          </p:cNvPr>
          <p:cNvSpPr>
            <a:spLocks noGrp="1"/>
          </p:cNvSpPr>
          <p:nvPr>
            <p:ph type="ftr" sz="quarter" idx="11"/>
          </p:nvPr>
        </p:nvSpPr>
        <p:spPr/>
        <p:txBody>
          <a:bodyPr/>
          <a:lstStyle/>
          <a:p>
            <a:r>
              <a:rPr lang="en-US"/>
              <a:t>Dr Anila M/Deep Learning/VII SEM B.E-CSE 2024-25</a:t>
            </a:r>
            <a:endParaRPr lang="en-IN"/>
          </a:p>
        </p:txBody>
      </p:sp>
    </p:spTree>
    <p:extLst>
      <p:ext uri="{BB962C8B-B14F-4D97-AF65-F5344CB8AC3E}">
        <p14:creationId xmlns:p14="http://schemas.microsoft.com/office/powerpoint/2010/main" val="3319483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B05C-6F6F-9F7C-9EA0-815D83656C19}"/>
              </a:ext>
            </a:extLst>
          </p:cNvPr>
          <p:cNvSpPr>
            <a:spLocks noGrp="1"/>
          </p:cNvSpPr>
          <p:nvPr>
            <p:ph type="title"/>
          </p:nvPr>
        </p:nvSpPr>
        <p:spPr>
          <a:xfrm>
            <a:off x="838200" y="365125"/>
            <a:ext cx="10515600" cy="622427"/>
          </a:xfrm>
        </p:spPr>
        <p:txBody>
          <a:bodyPr>
            <a:normAutofit fontScale="90000"/>
          </a:bodyPr>
          <a:lstStyle/>
          <a:p>
            <a:r>
              <a:rPr lang="en-US" dirty="0"/>
              <a:t>Steps in GD for finding min cost Function</a:t>
            </a:r>
            <a:endParaRPr lang="en-IN" dirty="0"/>
          </a:p>
        </p:txBody>
      </p:sp>
      <p:sp>
        <p:nvSpPr>
          <p:cNvPr id="3" name="Content Placeholder 2">
            <a:extLst>
              <a:ext uri="{FF2B5EF4-FFF2-40B4-BE49-F238E27FC236}">
                <a16:creationId xmlns:a16="http://schemas.microsoft.com/office/drawing/2014/main" id="{8D98C185-3316-B0E5-34A5-7227DFB07713}"/>
              </a:ext>
            </a:extLst>
          </p:cNvPr>
          <p:cNvSpPr>
            <a:spLocks noGrp="1"/>
          </p:cNvSpPr>
          <p:nvPr>
            <p:ph idx="1"/>
          </p:nvPr>
        </p:nvSpPr>
        <p:spPr>
          <a:xfrm>
            <a:off x="573024" y="1460500"/>
            <a:ext cx="10515600" cy="4351338"/>
          </a:xfrm>
        </p:spPr>
        <p:txBody>
          <a:bodyPr>
            <a:normAutofit fontScale="92500"/>
          </a:bodyPr>
          <a:lstStyle/>
          <a:p>
            <a:pPr marL="0" indent="0" algn="l">
              <a:buNone/>
            </a:pPr>
            <a:r>
              <a:rPr lang="en-US" b="1" i="0" dirty="0">
                <a:solidFill>
                  <a:srgbClr val="05192D"/>
                </a:solidFill>
                <a:effectLst/>
                <a:highlight>
                  <a:srgbClr val="FFFFFF"/>
                </a:highlight>
                <a:latin typeface="Studio-Feixen-Sans"/>
              </a:rPr>
              <a:t>Step 1: Compute the derivative of the cost function</a:t>
            </a:r>
          </a:p>
          <a:p>
            <a:pPr algn="l"/>
            <a:r>
              <a:rPr lang="en-US" b="0" i="0" dirty="0">
                <a:solidFill>
                  <a:srgbClr val="05192D"/>
                </a:solidFill>
                <a:effectLst/>
                <a:highlight>
                  <a:srgbClr val="FFFFFF"/>
                </a:highlight>
                <a:latin typeface="Studio-Feixen-Sans"/>
              </a:rPr>
              <a:t>We start from a random initial point (as if we were lost in the mountains) and then measure the value of the slope at that point. In mathematics, you measure a slope by calculating the derivative of the function.</a:t>
            </a:r>
          </a:p>
          <a:p>
            <a:pPr marL="0" indent="0" algn="l">
              <a:buNone/>
            </a:pPr>
            <a:r>
              <a:rPr lang="en-US" b="1" i="0" dirty="0">
                <a:solidFill>
                  <a:srgbClr val="05192D"/>
                </a:solidFill>
                <a:effectLst/>
                <a:highlight>
                  <a:srgbClr val="FFFFFF"/>
                </a:highlight>
                <a:latin typeface="Studio-Feixen-Sans"/>
              </a:rPr>
              <a:t>Step 2: Updating the model parameters</a:t>
            </a:r>
          </a:p>
          <a:p>
            <a:pPr algn="l"/>
            <a:r>
              <a:rPr lang="en-US" b="0" i="0" dirty="0">
                <a:solidFill>
                  <a:srgbClr val="05192D"/>
                </a:solidFill>
                <a:effectLst/>
                <a:highlight>
                  <a:srgbClr val="FFFFFF"/>
                </a:highlight>
                <a:latin typeface="Studio-Feixen-Sans"/>
              </a:rPr>
              <a:t>We then progress by a certain distance d in the slope direction, which goes down, but not 300 meters this time. This distance is called the “learning rate”.</a:t>
            </a:r>
          </a:p>
          <a:p>
            <a:pPr algn="l"/>
            <a:r>
              <a:rPr lang="en-US" b="0" i="0" dirty="0">
                <a:solidFill>
                  <a:srgbClr val="05192D"/>
                </a:solidFill>
                <a:effectLst/>
                <a:highlight>
                  <a:srgbClr val="FFFFFF"/>
                </a:highlight>
                <a:latin typeface="Studio-Feixen-Sans"/>
              </a:rPr>
              <a:t>The result of this operation is to modify the value of the parameters of our model (our coordinates in the valley change when we move).</a:t>
            </a:r>
          </a:p>
          <a:p>
            <a:endParaRPr lang="en-IN" dirty="0"/>
          </a:p>
        </p:txBody>
      </p:sp>
      <p:sp>
        <p:nvSpPr>
          <p:cNvPr id="4" name="Footer Placeholder 3">
            <a:extLst>
              <a:ext uri="{FF2B5EF4-FFF2-40B4-BE49-F238E27FC236}">
                <a16:creationId xmlns:a16="http://schemas.microsoft.com/office/drawing/2014/main" id="{084434C3-4FCE-107B-FE11-0993031A336A}"/>
              </a:ext>
            </a:extLst>
          </p:cNvPr>
          <p:cNvSpPr>
            <a:spLocks noGrp="1"/>
          </p:cNvSpPr>
          <p:nvPr>
            <p:ph type="ftr" sz="quarter" idx="11"/>
          </p:nvPr>
        </p:nvSpPr>
        <p:spPr/>
        <p:txBody>
          <a:bodyPr/>
          <a:lstStyle/>
          <a:p>
            <a:r>
              <a:rPr lang="en-US"/>
              <a:t>Dr Anila M/Deep Learning/VII SEM B.E-CSE 2024-25</a:t>
            </a:r>
            <a:endParaRPr lang="en-IN"/>
          </a:p>
        </p:txBody>
      </p:sp>
    </p:spTree>
    <p:extLst>
      <p:ext uri="{BB962C8B-B14F-4D97-AF65-F5344CB8AC3E}">
        <p14:creationId xmlns:p14="http://schemas.microsoft.com/office/powerpoint/2010/main" val="1097170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02AB-AE7D-0A23-EA81-5445210A407A}"/>
              </a:ext>
            </a:extLst>
          </p:cNvPr>
          <p:cNvSpPr>
            <a:spLocks noGrp="1"/>
          </p:cNvSpPr>
          <p:nvPr>
            <p:ph type="title"/>
          </p:nvPr>
        </p:nvSpPr>
        <p:spPr/>
        <p:txBody>
          <a:bodyPr/>
          <a:lstStyle/>
          <a:p>
            <a:r>
              <a:rPr lang="en-US" dirty="0"/>
              <a:t>Implementation of GD</a:t>
            </a:r>
            <a:endParaRPr lang="en-IN" dirty="0"/>
          </a:p>
        </p:txBody>
      </p:sp>
      <p:sp>
        <p:nvSpPr>
          <p:cNvPr id="3" name="Content Placeholder 2">
            <a:extLst>
              <a:ext uri="{FF2B5EF4-FFF2-40B4-BE49-F238E27FC236}">
                <a16:creationId xmlns:a16="http://schemas.microsoft.com/office/drawing/2014/main" id="{9ABF1AB9-4543-6EDD-D234-AA1FDCF8136C}"/>
              </a:ext>
            </a:extLst>
          </p:cNvPr>
          <p:cNvSpPr>
            <a:spLocks noGrp="1"/>
          </p:cNvSpPr>
          <p:nvPr>
            <p:ph idx="1"/>
          </p:nvPr>
        </p:nvSpPr>
        <p:spPr/>
        <p:txBody>
          <a:bodyPr/>
          <a:lstStyle/>
          <a:p>
            <a:r>
              <a:rPr lang="en-US" b="0" i="0" dirty="0">
                <a:solidFill>
                  <a:srgbClr val="05192D"/>
                </a:solidFill>
                <a:effectLst/>
                <a:highlight>
                  <a:srgbClr val="FFFFFF"/>
                </a:highlight>
                <a:latin typeface="Studio-Feixen-Sans"/>
              </a:rPr>
              <a:t>The general mathematical formula for gradient descent is </a:t>
            </a:r>
          </a:p>
          <a:p>
            <a:pPr marL="0" indent="0">
              <a:buNone/>
            </a:pPr>
            <a:r>
              <a:rPr lang="en-US" b="0" i="0" dirty="0">
                <a:solidFill>
                  <a:srgbClr val="05192D"/>
                </a:solidFill>
                <a:effectLst/>
                <a:highlight>
                  <a:srgbClr val="FFFFFF"/>
                </a:highlight>
                <a:latin typeface="Studio-Feixen-Sans"/>
              </a:rPr>
              <a:t>xt+1= </a:t>
            </a:r>
            <a:r>
              <a:rPr lang="en-US" b="0" i="0" dirty="0" err="1">
                <a:solidFill>
                  <a:srgbClr val="05192D"/>
                </a:solidFill>
                <a:effectLst/>
                <a:highlight>
                  <a:srgbClr val="FFFFFF"/>
                </a:highlight>
                <a:latin typeface="Studio-Feixen-Sans"/>
              </a:rPr>
              <a:t>xt</a:t>
            </a:r>
            <a:r>
              <a:rPr lang="en-US" b="0" i="0" dirty="0">
                <a:solidFill>
                  <a:srgbClr val="05192D"/>
                </a:solidFill>
                <a:effectLst/>
                <a:highlight>
                  <a:srgbClr val="FFFFFF"/>
                </a:highlight>
                <a:latin typeface="Studio-Feixen-Sans"/>
              </a:rPr>
              <a:t>- </a:t>
            </a:r>
            <a:r>
              <a:rPr lang="en-US" b="0" i="0" dirty="0" err="1">
                <a:solidFill>
                  <a:srgbClr val="05192D"/>
                </a:solidFill>
                <a:effectLst/>
                <a:highlight>
                  <a:srgbClr val="FFFFFF"/>
                </a:highlight>
                <a:latin typeface="Studio-Feixen-Sans"/>
              </a:rPr>
              <a:t>η∆xt</a:t>
            </a:r>
            <a:r>
              <a:rPr lang="en-US" b="0" i="0" dirty="0">
                <a:solidFill>
                  <a:srgbClr val="05192D"/>
                </a:solidFill>
                <a:effectLst/>
                <a:highlight>
                  <a:srgbClr val="FFFFFF"/>
                </a:highlight>
                <a:latin typeface="Studio-Feixen-Sans"/>
              </a:rPr>
              <a:t>, </a:t>
            </a:r>
          </a:p>
          <a:p>
            <a:pPr marL="0" indent="0">
              <a:buNone/>
            </a:pPr>
            <a:r>
              <a:rPr lang="en-US" b="0" i="0" dirty="0">
                <a:solidFill>
                  <a:srgbClr val="05192D"/>
                </a:solidFill>
                <a:effectLst/>
                <a:highlight>
                  <a:srgbClr val="FFFFFF"/>
                </a:highlight>
                <a:latin typeface="Studio-Feixen-Sans"/>
              </a:rPr>
              <a:t>with η representing the learning rate and ∆</a:t>
            </a:r>
            <a:r>
              <a:rPr lang="en-US" b="0" i="0" dirty="0" err="1">
                <a:solidFill>
                  <a:srgbClr val="05192D"/>
                </a:solidFill>
                <a:effectLst/>
                <a:highlight>
                  <a:srgbClr val="FFFFFF"/>
                </a:highlight>
                <a:latin typeface="Studio-Feixen-Sans"/>
              </a:rPr>
              <a:t>xt</a:t>
            </a:r>
            <a:r>
              <a:rPr lang="en-US" b="0" i="0" dirty="0">
                <a:solidFill>
                  <a:srgbClr val="05192D"/>
                </a:solidFill>
                <a:effectLst/>
                <a:highlight>
                  <a:srgbClr val="FFFFFF"/>
                </a:highlight>
                <a:latin typeface="Studio-Feixen-Sans"/>
              </a:rPr>
              <a:t> the direction of descent. </a:t>
            </a:r>
          </a:p>
          <a:p>
            <a:r>
              <a:rPr lang="en-US" b="0" i="0" dirty="0">
                <a:solidFill>
                  <a:srgbClr val="05192D"/>
                </a:solidFill>
                <a:effectLst/>
                <a:highlight>
                  <a:srgbClr val="FFFFFF"/>
                </a:highlight>
                <a:latin typeface="Studio-Feixen-Sans"/>
              </a:rPr>
              <a:t>Gradient descent is an algorithm applicable to convex functions. Taking ƒ as a convex function to be minimized, the goal will be to obtain ƒ(xt+1) ≤ ƒ (</a:t>
            </a:r>
            <a:r>
              <a:rPr lang="en-US" b="0" i="0" dirty="0" err="1">
                <a:solidFill>
                  <a:srgbClr val="05192D"/>
                </a:solidFill>
                <a:effectLst/>
                <a:highlight>
                  <a:srgbClr val="FFFFFF"/>
                </a:highlight>
                <a:latin typeface="Studio-Feixen-Sans"/>
              </a:rPr>
              <a:t>xt</a:t>
            </a:r>
            <a:r>
              <a:rPr lang="en-US" b="0" i="0" dirty="0">
                <a:solidFill>
                  <a:srgbClr val="05192D"/>
                </a:solidFill>
                <a:effectLst/>
                <a:highlight>
                  <a:srgbClr val="FFFFFF"/>
                </a:highlight>
                <a:latin typeface="Studio-Feixen-Sans"/>
              </a:rPr>
              <a:t>) at each iteration.</a:t>
            </a:r>
          </a:p>
          <a:p>
            <a:r>
              <a:rPr lang="en-US" b="0" i="1" dirty="0">
                <a:solidFill>
                  <a:srgbClr val="7030A0"/>
                </a:solidFill>
                <a:effectLst/>
                <a:highlight>
                  <a:srgbClr val="FFFFFF"/>
                </a:highlight>
                <a:latin typeface="Studio-Feixen-Sans"/>
              </a:rPr>
              <a:t>use this algorithm which will gradually compute the minimum of a mathematical function</a:t>
            </a:r>
            <a:endParaRPr lang="en-IN" i="1" dirty="0">
              <a:solidFill>
                <a:srgbClr val="7030A0"/>
              </a:solidFill>
            </a:endParaRPr>
          </a:p>
        </p:txBody>
      </p:sp>
      <p:sp>
        <p:nvSpPr>
          <p:cNvPr id="4" name="Footer Placeholder 3">
            <a:extLst>
              <a:ext uri="{FF2B5EF4-FFF2-40B4-BE49-F238E27FC236}">
                <a16:creationId xmlns:a16="http://schemas.microsoft.com/office/drawing/2014/main" id="{A2233054-9B07-858E-D715-C32C6293CC00}"/>
              </a:ext>
            </a:extLst>
          </p:cNvPr>
          <p:cNvSpPr>
            <a:spLocks noGrp="1"/>
          </p:cNvSpPr>
          <p:nvPr>
            <p:ph type="ftr" sz="quarter" idx="11"/>
          </p:nvPr>
        </p:nvSpPr>
        <p:spPr/>
        <p:txBody>
          <a:bodyPr/>
          <a:lstStyle/>
          <a:p>
            <a:r>
              <a:rPr lang="en-US"/>
              <a:t>Dr Anila M/Deep Learning/VII SEM B.E-CSE 2024-25</a:t>
            </a:r>
            <a:endParaRPr lang="en-IN"/>
          </a:p>
        </p:txBody>
      </p:sp>
    </p:spTree>
    <p:extLst>
      <p:ext uri="{BB962C8B-B14F-4D97-AF65-F5344CB8AC3E}">
        <p14:creationId xmlns:p14="http://schemas.microsoft.com/office/powerpoint/2010/main" val="1601623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A168-ACAA-EA98-BA66-644CE986143B}"/>
              </a:ext>
            </a:extLst>
          </p:cNvPr>
          <p:cNvSpPr>
            <a:spLocks noGrp="1"/>
          </p:cNvSpPr>
          <p:nvPr>
            <p:ph type="title"/>
          </p:nvPr>
        </p:nvSpPr>
        <p:spPr>
          <a:xfrm>
            <a:off x="838200" y="365125"/>
            <a:ext cx="10515600" cy="659003"/>
          </a:xfrm>
        </p:spPr>
        <p:txBody>
          <a:bodyPr>
            <a:normAutofit fontScale="90000"/>
          </a:bodyPr>
          <a:lstStyle/>
          <a:p>
            <a:r>
              <a:rPr lang="en-US" dirty="0"/>
              <a:t>Implementation of GD</a:t>
            </a:r>
            <a:endParaRPr lang="en-IN" dirty="0"/>
          </a:p>
        </p:txBody>
      </p:sp>
      <p:sp>
        <p:nvSpPr>
          <p:cNvPr id="3" name="Content Placeholder 2">
            <a:extLst>
              <a:ext uri="{FF2B5EF4-FFF2-40B4-BE49-F238E27FC236}">
                <a16:creationId xmlns:a16="http://schemas.microsoft.com/office/drawing/2014/main" id="{3260A34E-3261-5C6F-3120-92769157FCCE}"/>
              </a:ext>
            </a:extLst>
          </p:cNvPr>
          <p:cNvSpPr>
            <a:spLocks noGrp="1"/>
          </p:cNvSpPr>
          <p:nvPr>
            <p:ph idx="1"/>
          </p:nvPr>
        </p:nvSpPr>
        <p:spPr>
          <a:xfrm>
            <a:off x="838200" y="1212659"/>
            <a:ext cx="10515600" cy="5152835"/>
          </a:xfrm>
        </p:spPr>
        <p:txBody>
          <a:bodyPr>
            <a:normAutofit fontScale="92500" lnSpcReduction="20000"/>
          </a:bodyPr>
          <a:lstStyle/>
          <a:p>
            <a:pPr algn="l"/>
            <a:r>
              <a:rPr lang="en-US" b="0" i="0" dirty="0">
                <a:solidFill>
                  <a:srgbClr val="05192D"/>
                </a:solidFill>
                <a:effectLst/>
                <a:highlight>
                  <a:srgbClr val="FFFFFF"/>
                </a:highlight>
                <a:latin typeface="Times New Roman" panose="02020603050405020304" pitchFamily="18" charset="0"/>
                <a:cs typeface="Times New Roman" panose="02020603050405020304" pitchFamily="18" charset="0"/>
              </a:rPr>
              <a:t>The application of gradient descent also uses the notion of learning rate. </a:t>
            </a:r>
          </a:p>
          <a:p>
            <a:pPr algn="l"/>
            <a:r>
              <a:rPr lang="en-US" b="0" i="0" dirty="0">
                <a:solidFill>
                  <a:srgbClr val="05192D"/>
                </a:solidFill>
                <a:effectLst/>
                <a:highlight>
                  <a:srgbClr val="FFFFFF"/>
                </a:highlight>
                <a:latin typeface="Times New Roman" panose="02020603050405020304" pitchFamily="18" charset="0"/>
                <a:cs typeface="Times New Roman" panose="02020603050405020304" pitchFamily="18" charset="0"/>
              </a:rPr>
              <a:t>It is a hyperparameter that allows control of the adjustment of the network weights with respect to the loss gradient. </a:t>
            </a:r>
          </a:p>
          <a:p>
            <a:pPr algn="l"/>
            <a:r>
              <a:rPr lang="en-US" b="0" i="0" dirty="0">
                <a:solidFill>
                  <a:srgbClr val="05192D"/>
                </a:solidFill>
                <a:effectLst/>
                <a:highlight>
                  <a:srgbClr val="FFFFFF"/>
                </a:highlight>
                <a:latin typeface="Times New Roman" panose="02020603050405020304" pitchFamily="18" charset="0"/>
                <a:cs typeface="Times New Roman" panose="02020603050405020304" pitchFamily="18" charset="0"/>
              </a:rPr>
              <a:t>It should be noted that an optimal learning rate is very important to obtain a minimum more quickly and efficiently. </a:t>
            </a:r>
          </a:p>
          <a:p>
            <a:pPr algn="l"/>
            <a:r>
              <a:rPr lang="en-US" b="0" i="0" dirty="0">
                <a:solidFill>
                  <a:srgbClr val="7030A0"/>
                </a:solidFill>
                <a:effectLst/>
                <a:highlight>
                  <a:srgbClr val="FFFFFF"/>
                </a:highlight>
                <a:latin typeface="Times New Roman" panose="02020603050405020304" pitchFamily="18" charset="0"/>
                <a:cs typeface="Times New Roman" panose="02020603050405020304" pitchFamily="18" charset="0"/>
              </a:rPr>
              <a:t>It should be neither too high nor too low.</a:t>
            </a:r>
          </a:p>
          <a:p>
            <a:pPr algn="l"/>
            <a:r>
              <a:rPr lang="en-US" b="0" i="0" dirty="0">
                <a:solidFill>
                  <a:srgbClr val="05192D"/>
                </a:solidFill>
                <a:effectLst/>
                <a:highlight>
                  <a:srgbClr val="FFFFFF"/>
                </a:highlight>
                <a:latin typeface="Times New Roman" panose="02020603050405020304" pitchFamily="18" charset="0"/>
                <a:cs typeface="Times New Roman" panose="02020603050405020304" pitchFamily="18" charset="0"/>
              </a:rPr>
              <a:t>As the value goes down, it shows that one is gradually moving along the downward slope. </a:t>
            </a:r>
          </a:p>
          <a:p>
            <a:pPr algn="l"/>
            <a:r>
              <a:rPr lang="en-US" b="0" i="0" dirty="0">
                <a:solidFill>
                  <a:srgbClr val="05192D"/>
                </a:solidFill>
                <a:effectLst/>
                <a:highlight>
                  <a:srgbClr val="FFFFFF"/>
                </a:highlight>
                <a:latin typeface="Times New Roman" panose="02020603050405020304" pitchFamily="18" charset="0"/>
                <a:cs typeface="Times New Roman" panose="02020603050405020304" pitchFamily="18" charset="0"/>
              </a:rPr>
              <a:t>Several optimization methods use the gradient descent algorithm, such as RMSprop, Adam, and SGD. </a:t>
            </a:r>
          </a:p>
          <a:p>
            <a:pPr algn="l"/>
            <a:r>
              <a:rPr lang="en-US" b="0" i="0" dirty="0">
                <a:solidFill>
                  <a:srgbClr val="05192D"/>
                </a:solidFill>
                <a:effectLst/>
                <a:highlight>
                  <a:srgbClr val="FFFFFF"/>
                </a:highlight>
                <a:latin typeface="Times New Roman" panose="02020603050405020304" pitchFamily="18" charset="0"/>
                <a:cs typeface="Times New Roman" panose="02020603050405020304" pitchFamily="18" charset="0"/>
              </a:rPr>
              <a:t>In order not to make mistakes when using this algorithm, it is recommended to choose its parameters carefully. </a:t>
            </a:r>
          </a:p>
          <a:p>
            <a:pPr algn="l"/>
            <a:r>
              <a:rPr lang="en-US" b="0" i="0" dirty="0">
                <a:solidFill>
                  <a:srgbClr val="7030A0"/>
                </a:solidFill>
                <a:effectLst/>
                <a:highlight>
                  <a:srgbClr val="FFFFFF"/>
                </a:highlight>
                <a:latin typeface="Times New Roman" panose="02020603050405020304" pitchFamily="18" charset="0"/>
                <a:cs typeface="Times New Roman" panose="02020603050405020304" pitchFamily="18" charset="0"/>
              </a:rPr>
              <a:t>One should also keep in mind that the minimum found might not be considered as a global minimum.</a:t>
            </a: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E5C40CC-BB97-6517-8486-F6807A27F508}"/>
              </a:ext>
            </a:extLst>
          </p:cNvPr>
          <p:cNvSpPr>
            <a:spLocks noGrp="1"/>
          </p:cNvSpPr>
          <p:nvPr>
            <p:ph type="ftr" sz="quarter" idx="11"/>
          </p:nvPr>
        </p:nvSpPr>
        <p:spPr/>
        <p:txBody>
          <a:bodyPr/>
          <a:lstStyle/>
          <a:p>
            <a:r>
              <a:rPr lang="en-US"/>
              <a:t>Dr Anila M/Deep Learning/VII SEM B.E-CSE 2024-25</a:t>
            </a:r>
            <a:endParaRPr lang="en-IN"/>
          </a:p>
        </p:txBody>
      </p:sp>
    </p:spTree>
    <p:extLst>
      <p:ext uri="{BB962C8B-B14F-4D97-AF65-F5344CB8AC3E}">
        <p14:creationId xmlns:p14="http://schemas.microsoft.com/office/powerpoint/2010/main" val="770642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9E87EA-5A0A-DAAC-2E09-6CEFE89FD817}"/>
              </a:ext>
            </a:extLst>
          </p:cNvPr>
          <p:cNvSpPr>
            <a:spLocks noGrp="1"/>
          </p:cNvSpPr>
          <p:nvPr>
            <p:ph type="title"/>
          </p:nvPr>
        </p:nvSpPr>
        <p:spPr>
          <a:xfrm>
            <a:off x="630936" y="502920"/>
            <a:ext cx="3419856" cy="1463040"/>
          </a:xfrm>
        </p:spPr>
        <p:txBody>
          <a:bodyPr anchor="ctr">
            <a:normAutofit/>
          </a:bodyPr>
          <a:lstStyle/>
          <a:p>
            <a:r>
              <a:rPr lang="en-US" sz="4800" dirty="0"/>
              <a:t>GD</a:t>
            </a:r>
            <a:endParaRPr lang="en-IN" sz="4800" dirty="0"/>
          </a:p>
        </p:txBody>
      </p:sp>
      <p:sp>
        <p:nvSpPr>
          <p:cNvPr id="410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463E01-D21B-27A2-3ECD-1B68061A1071}"/>
              </a:ext>
            </a:extLst>
          </p:cNvPr>
          <p:cNvSpPr>
            <a:spLocks noGrp="1"/>
          </p:cNvSpPr>
          <p:nvPr>
            <p:ph idx="1"/>
          </p:nvPr>
        </p:nvSpPr>
        <p:spPr>
          <a:xfrm>
            <a:off x="4523232" y="235331"/>
            <a:ext cx="6894576" cy="1463040"/>
          </a:xfrm>
        </p:spPr>
        <p:txBody>
          <a:bodyPr anchor="ctr">
            <a:normAutofit/>
          </a:bodyPr>
          <a:lstStyle/>
          <a:p>
            <a:pPr marL="0" indent="0">
              <a:buNone/>
            </a:pPr>
            <a:r>
              <a:rPr lang="en-US" sz="2200" b="0" i="0" dirty="0">
                <a:effectLst/>
                <a:highlight>
                  <a:srgbClr val="FFFFFF"/>
                </a:highlight>
                <a:latin typeface="Studio-Feixen-Sans"/>
              </a:rPr>
              <a:t>the model will stop learning if the slope becomes zero. Mathematically speaking, a gradient could be described as a finite derivative with respect to its inputs.</a:t>
            </a:r>
            <a:endParaRPr lang="en-IN" sz="2200" dirty="0"/>
          </a:p>
        </p:txBody>
      </p:sp>
      <p:pic>
        <p:nvPicPr>
          <p:cNvPr id="4098" name="Picture 2">
            <a:extLst>
              <a:ext uri="{FF2B5EF4-FFF2-40B4-BE49-F238E27FC236}">
                <a16:creationId xmlns:a16="http://schemas.microsoft.com/office/drawing/2014/main" id="{A164BF25-CFA5-5279-82E6-E9D6482CD0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18944" y="1451737"/>
            <a:ext cx="6894576" cy="517093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141365C-AC90-B10A-4968-D98F710AEE3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Dr Anila M/Deep Learning/VII SEM B.E-CSE 2024-25</a:t>
            </a:r>
            <a:endParaRPr lang="en-IN"/>
          </a:p>
        </p:txBody>
      </p:sp>
    </p:spTree>
    <p:extLst>
      <p:ext uri="{BB962C8B-B14F-4D97-AF65-F5344CB8AC3E}">
        <p14:creationId xmlns:p14="http://schemas.microsoft.com/office/powerpoint/2010/main" val="3464088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B8E49810-AE75-B4A5-3A08-31A472BB6B95}"/>
              </a:ext>
            </a:extLst>
          </p:cNvPr>
          <p:cNvSpPr>
            <a:spLocks noGrp="1"/>
          </p:cNvSpPr>
          <p:nvPr>
            <p:ph type="title"/>
          </p:nvPr>
        </p:nvSpPr>
        <p:spPr>
          <a:xfrm>
            <a:off x="723901" y="509587"/>
            <a:ext cx="9202419" cy="780733"/>
          </a:xfrm>
        </p:spPr>
        <p:txBody>
          <a:bodyPr vert="horz" lIns="91440" tIns="45720" rIns="91440" bIns="45720" rtlCol="0" anchor="ctr">
            <a:noAutofit/>
          </a:bodyPr>
          <a:lstStyle/>
          <a:p>
            <a:r>
              <a:rPr lang="en-US" sz="3200" b="1" i="0" kern="1200" dirty="0">
                <a:solidFill>
                  <a:schemeClr val="tx1"/>
                </a:solidFill>
                <a:effectLst/>
                <a:highlight>
                  <a:srgbClr val="FFFFFF"/>
                </a:highlight>
                <a:latin typeface="Times New Roman" panose="02020603050405020304" pitchFamily="18" charset="0"/>
                <a:cs typeface="Times New Roman" panose="02020603050405020304" pitchFamily="18" charset="0"/>
              </a:rPr>
              <a:t>Learning Rate: the Role of the Hyper-parameter</a:t>
            </a:r>
            <a:br>
              <a:rPr lang="en-US" sz="3200" b="1" i="0" kern="1200" dirty="0">
                <a:solidFill>
                  <a:schemeClr val="tx1"/>
                </a:solidFill>
                <a:effectLst/>
                <a:highlight>
                  <a:srgbClr val="FFFFFF"/>
                </a:highlight>
                <a:latin typeface="Times New Roman" panose="02020603050405020304" pitchFamily="18" charset="0"/>
                <a:cs typeface="Times New Roman" panose="02020603050405020304" pitchFamily="18" charset="0"/>
              </a:rPr>
            </a:br>
            <a:endParaRPr lang="en-US" sz="3200" kern="1200"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5E8E3E2-C231-D461-82DF-DBB57CB0FAEC}"/>
              </a:ext>
            </a:extLst>
          </p:cNvPr>
          <p:cNvPicPr>
            <a:picLocks noGrp="1" noChangeAspect="1"/>
          </p:cNvPicPr>
          <p:nvPr>
            <p:ph idx="1"/>
          </p:nvPr>
        </p:nvPicPr>
        <p:blipFill>
          <a:blip r:embed="rId2"/>
          <a:stretch>
            <a:fillRect/>
          </a:stretch>
        </p:blipFill>
        <p:spPr>
          <a:xfrm>
            <a:off x="797581" y="2072640"/>
            <a:ext cx="10584962" cy="4128135"/>
          </a:xfrm>
          <a:prstGeom prst="rect">
            <a:avLst/>
          </a:prstGeom>
        </p:spPr>
      </p:pic>
      <p:sp>
        <p:nvSpPr>
          <p:cNvPr id="15" name="Freeform: Shape 14">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9DEE3E6-4410-6513-B631-D99104BC1E0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000" kern="1200">
                <a:solidFill>
                  <a:schemeClr val="tx1">
                    <a:tint val="75000"/>
                  </a:schemeClr>
                </a:solidFill>
                <a:latin typeface="+mn-lt"/>
                <a:ea typeface="+mn-ea"/>
                <a:cs typeface="+mn-cs"/>
              </a:rPr>
              <a:t>Dr Anila M/Deep Learning/VII SEM B.E-CSE 2024-25</a:t>
            </a:r>
          </a:p>
        </p:txBody>
      </p:sp>
    </p:spTree>
    <p:extLst>
      <p:ext uri="{BB962C8B-B14F-4D97-AF65-F5344CB8AC3E}">
        <p14:creationId xmlns:p14="http://schemas.microsoft.com/office/powerpoint/2010/main" val="3042582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E5B6896-61BE-24D3-EBD0-3BFAD73146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71208" y="136525"/>
            <a:ext cx="6172927" cy="557106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F242953-FCF3-A4E0-8E83-CDC7FED7C8F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Dr Anila M/Deep Learning/VII SEM B.E-CSE 2024-25</a:t>
            </a:r>
          </a:p>
        </p:txBody>
      </p:sp>
      <p:sp>
        <p:nvSpPr>
          <p:cNvPr id="6" name="TextBox 5">
            <a:extLst>
              <a:ext uri="{FF2B5EF4-FFF2-40B4-BE49-F238E27FC236}">
                <a16:creationId xmlns:a16="http://schemas.microsoft.com/office/drawing/2014/main" id="{BF4A5884-C01A-7AB6-B48E-41B8A13B3DAD}"/>
              </a:ext>
            </a:extLst>
          </p:cNvPr>
          <p:cNvSpPr txBox="1"/>
          <p:nvPr/>
        </p:nvSpPr>
        <p:spPr>
          <a:xfrm>
            <a:off x="2983992" y="5662639"/>
            <a:ext cx="6096000" cy="369332"/>
          </a:xfrm>
          <a:prstGeom prst="rect">
            <a:avLst/>
          </a:prstGeom>
          <a:noFill/>
        </p:spPr>
        <p:txBody>
          <a:bodyPr wrap="square">
            <a:spAutoFit/>
          </a:bodyPr>
          <a:lstStyle/>
          <a:p>
            <a:r>
              <a:rPr lang="en-US" b="0" i="0" dirty="0">
                <a:solidFill>
                  <a:srgbClr val="05192D"/>
                </a:solidFill>
                <a:effectLst/>
                <a:highlight>
                  <a:srgbClr val="FFFFFF"/>
                </a:highlight>
                <a:latin typeface="Studio-Feixen-Sans"/>
              </a:rPr>
              <a:t>Effect of various learning rates on convergence</a:t>
            </a:r>
            <a:endParaRPr lang="en-IN" dirty="0"/>
          </a:p>
        </p:txBody>
      </p:sp>
    </p:spTree>
    <p:extLst>
      <p:ext uri="{BB962C8B-B14F-4D97-AF65-F5344CB8AC3E}">
        <p14:creationId xmlns:p14="http://schemas.microsoft.com/office/powerpoint/2010/main" val="178599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CADA-3CEA-C168-AC89-9E116F871B9E}"/>
              </a:ext>
            </a:extLst>
          </p:cNvPr>
          <p:cNvSpPr>
            <a:spLocks noGrp="1"/>
          </p:cNvSpPr>
          <p:nvPr>
            <p:ph type="title"/>
          </p:nvPr>
        </p:nvSpPr>
        <p:spPr/>
        <p:txBody>
          <a:bodyPr/>
          <a:lstStyle/>
          <a:p>
            <a:r>
              <a:rPr lang="en-IN" b="1" i="0" dirty="0">
                <a:effectLst/>
                <a:highlight>
                  <a:srgbClr val="FAFBFC"/>
                </a:highlight>
                <a:latin typeface="__Source_Sans_Pro_fa6df0"/>
              </a:rPr>
              <a:t>Gradient Descent</a:t>
            </a:r>
            <a:endParaRPr lang="en-IN" dirty="0"/>
          </a:p>
        </p:txBody>
      </p:sp>
      <p:sp>
        <p:nvSpPr>
          <p:cNvPr id="3" name="Content Placeholder 2">
            <a:extLst>
              <a:ext uri="{FF2B5EF4-FFF2-40B4-BE49-F238E27FC236}">
                <a16:creationId xmlns:a16="http://schemas.microsoft.com/office/drawing/2014/main" id="{F9123280-4F05-26BB-3787-0466F86D901F}"/>
              </a:ext>
            </a:extLst>
          </p:cNvPr>
          <p:cNvSpPr>
            <a:spLocks noGrp="1"/>
          </p:cNvSpPr>
          <p:nvPr>
            <p:ph idx="1"/>
          </p:nvPr>
        </p:nvSpPr>
        <p:spPr/>
        <p:txBody>
          <a:bodyPr/>
          <a:lstStyle/>
          <a:p>
            <a:r>
              <a:rPr lang="en-US" b="0" i="0" dirty="0">
                <a:solidFill>
                  <a:srgbClr val="61738E"/>
                </a:solidFill>
                <a:effectLst/>
                <a:highlight>
                  <a:srgbClr val="FAFBFC"/>
                </a:highlight>
                <a:latin typeface="Times New Roman" panose="02020603050405020304" pitchFamily="18" charset="0"/>
                <a:cs typeface="Times New Roman" panose="02020603050405020304" pitchFamily="18" charset="0"/>
              </a:rPr>
              <a:t> </a:t>
            </a:r>
            <a:r>
              <a:rPr lang="en-US" b="0" i="0" dirty="0">
                <a:effectLst/>
                <a:highlight>
                  <a:srgbClr val="FAFBFC"/>
                </a:highlight>
                <a:latin typeface="Times New Roman" panose="02020603050405020304" pitchFamily="18" charset="0"/>
                <a:cs typeface="Times New Roman" panose="02020603050405020304" pitchFamily="18" charset="0"/>
              </a:rPr>
              <a:t>An optimization algorithm used to minimize a loss function by iteratively moving in the direction of the steepest descent as defined by the </a:t>
            </a:r>
            <a:r>
              <a:rPr lang="en-US" b="1" i="0" dirty="0">
                <a:effectLst/>
                <a:highlight>
                  <a:srgbClr val="FAFBFC"/>
                </a:highlight>
                <a:latin typeface="Times New Roman" panose="02020603050405020304" pitchFamily="18" charset="0"/>
                <a:cs typeface="Times New Roman" panose="02020603050405020304" pitchFamily="18" charset="0"/>
              </a:rPr>
              <a:t>negative of the gradient.</a:t>
            </a:r>
          </a:p>
          <a:p>
            <a:r>
              <a:rPr lang="en-US" dirty="0">
                <a:latin typeface="Times New Roman" panose="02020603050405020304" pitchFamily="18" charset="0"/>
                <a:cs typeface="Times New Roman" panose="02020603050405020304" pitchFamily="18" charset="0"/>
              </a:rPr>
              <a:t>which measures how well the model's predictions match the actual target values.</a:t>
            </a:r>
            <a:endParaRPr lang="en-US" b="1" i="0" dirty="0">
              <a:solidFill>
                <a:srgbClr val="61738E"/>
              </a:solidFill>
              <a:effectLst/>
              <a:highlight>
                <a:srgbClr val="FAFBFC"/>
              </a:highligh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7AFCA63-1C71-5EB9-057F-D3096A745031}"/>
              </a:ext>
            </a:extLst>
          </p:cNvPr>
          <p:cNvSpPr>
            <a:spLocks noGrp="1"/>
          </p:cNvSpPr>
          <p:nvPr>
            <p:ph type="ftr" sz="quarter" idx="11"/>
          </p:nvPr>
        </p:nvSpPr>
        <p:spPr/>
        <p:txBody>
          <a:bodyPr/>
          <a:lstStyle/>
          <a:p>
            <a:r>
              <a:rPr lang="en-US"/>
              <a:t>Dr Anila M/Deep Learning/VII SEM B.E-CSE 2024-25</a:t>
            </a:r>
            <a:endParaRPr lang="en-IN"/>
          </a:p>
        </p:txBody>
      </p:sp>
    </p:spTree>
    <p:extLst>
      <p:ext uri="{BB962C8B-B14F-4D97-AF65-F5344CB8AC3E}">
        <p14:creationId xmlns:p14="http://schemas.microsoft.com/office/powerpoint/2010/main" val="2350779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5C49-7AAE-AE84-001D-B4F55674DB8C}"/>
              </a:ext>
            </a:extLst>
          </p:cNvPr>
          <p:cNvSpPr>
            <a:spLocks noGrp="1"/>
          </p:cNvSpPr>
          <p:nvPr>
            <p:ph type="title"/>
          </p:nvPr>
        </p:nvSpPr>
        <p:spPr/>
        <p:txBody>
          <a:bodyPr/>
          <a:lstStyle/>
          <a:p>
            <a:r>
              <a:rPr lang="en-US" b="1" i="0" dirty="0">
                <a:solidFill>
                  <a:srgbClr val="05192D"/>
                </a:solidFill>
                <a:effectLst/>
                <a:highlight>
                  <a:srgbClr val="FFFFFF"/>
                </a:highlight>
                <a:latin typeface="Studio-Feixen-Sans"/>
              </a:rPr>
              <a:t>How to find the best learning rates</a:t>
            </a:r>
            <a:r>
              <a:rPr lang="en-US" dirty="0">
                <a:solidFill>
                  <a:srgbClr val="05192D"/>
                </a:solidFill>
                <a:highlight>
                  <a:srgbClr val="FFFFFF"/>
                </a:highlight>
                <a:latin typeface="Studio-Feixen-Sans"/>
              </a:rPr>
              <a:t>?</a:t>
            </a:r>
            <a:endParaRPr lang="en-IN" dirty="0"/>
          </a:p>
        </p:txBody>
      </p:sp>
      <p:sp>
        <p:nvSpPr>
          <p:cNvPr id="3" name="Content Placeholder 2">
            <a:extLst>
              <a:ext uri="{FF2B5EF4-FFF2-40B4-BE49-F238E27FC236}">
                <a16:creationId xmlns:a16="http://schemas.microsoft.com/office/drawing/2014/main" id="{03994376-A025-6F00-B026-FDE86B4966FE}"/>
              </a:ext>
            </a:extLst>
          </p:cNvPr>
          <p:cNvSpPr>
            <a:spLocks noGrp="1"/>
          </p:cNvSpPr>
          <p:nvPr>
            <p:ph idx="1"/>
          </p:nvPr>
        </p:nvSpPr>
        <p:spPr/>
        <p:txBody>
          <a:bodyPr/>
          <a:lstStyle/>
          <a:p>
            <a:r>
              <a:rPr lang="en-US" b="0" i="0" dirty="0">
                <a:solidFill>
                  <a:srgbClr val="05192D"/>
                </a:solidFill>
                <a:effectLst/>
                <a:highlight>
                  <a:srgbClr val="FFFFFF"/>
                </a:highlight>
                <a:latin typeface="Studio-Feixen-Sans"/>
              </a:rPr>
              <a:t>Unfortunately, there is no magic formula to find the right learning rate. </a:t>
            </a:r>
          </a:p>
          <a:p>
            <a:r>
              <a:rPr lang="en-US" b="0" i="0" dirty="0">
                <a:solidFill>
                  <a:srgbClr val="05192D"/>
                </a:solidFill>
                <a:effectLst/>
                <a:highlight>
                  <a:srgbClr val="FFFFFF"/>
                </a:highlight>
                <a:latin typeface="Studio-Feixen-Sans"/>
              </a:rPr>
              <a:t>Most of the time, you have to fumble around and try several values before you find the right one. </a:t>
            </a:r>
          </a:p>
          <a:p>
            <a:r>
              <a:rPr lang="en-US" b="0" i="0" dirty="0">
                <a:solidFill>
                  <a:srgbClr val="05192D"/>
                </a:solidFill>
                <a:effectLst/>
                <a:highlight>
                  <a:srgbClr val="FFFFFF"/>
                </a:highlight>
                <a:latin typeface="Studio-Feixen-Sans"/>
              </a:rPr>
              <a:t>This is called </a:t>
            </a:r>
            <a:r>
              <a:rPr lang="en-US" b="0" i="1">
                <a:solidFill>
                  <a:srgbClr val="7030A0"/>
                </a:solidFill>
                <a:effectLst/>
                <a:highlight>
                  <a:srgbClr val="FFFFFF"/>
                </a:highlight>
                <a:latin typeface="Studio-Feixen-Sans"/>
              </a:rPr>
              <a:t>hyperparameter tuning</a:t>
            </a:r>
            <a:r>
              <a:rPr lang="en-US" dirty="0">
                <a:solidFill>
                  <a:srgbClr val="05192D"/>
                </a:solidFill>
                <a:highlight>
                  <a:srgbClr val="FFFFFF"/>
                </a:highlight>
                <a:latin typeface="Studio-Feixen-Sans"/>
              </a:rPr>
              <a:t>.</a:t>
            </a:r>
            <a:endParaRPr lang="en-IN" dirty="0"/>
          </a:p>
        </p:txBody>
      </p:sp>
      <p:sp>
        <p:nvSpPr>
          <p:cNvPr id="4" name="Footer Placeholder 3">
            <a:extLst>
              <a:ext uri="{FF2B5EF4-FFF2-40B4-BE49-F238E27FC236}">
                <a16:creationId xmlns:a16="http://schemas.microsoft.com/office/drawing/2014/main" id="{6D68D27B-5282-C759-96A6-9756C499F8DF}"/>
              </a:ext>
            </a:extLst>
          </p:cNvPr>
          <p:cNvSpPr>
            <a:spLocks noGrp="1"/>
          </p:cNvSpPr>
          <p:nvPr>
            <p:ph type="ftr" sz="quarter" idx="11"/>
          </p:nvPr>
        </p:nvSpPr>
        <p:spPr/>
        <p:txBody>
          <a:bodyPr/>
          <a:lstStyle/>
          <a:p>
            <a:r>
              <a:rPr lang="en-US"/>
              <a:t>Dr Anila M/Deep Learning/VII SEM B.E-CSE 2024-25</a:t>
            </a:r>
            <a:endParaRPr lang="en-IN"/>
          </a:p>
        </p:txBody>
      </p:sp>
    </p:spTree>
    <p:extLst>
      <p:ext uri="{BB962C8B-B14F-4D97-AF65-F5344CB8AC3E}">
        <p14:creationId xmlns:p14="http://schemas.microsoft.com/office/powerpoint/2010/main" val="350084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87CAE2-DE20-651F-A16F-2FA791787F96}"/>
              </a:ext>
            </a:extLst>
          </p:cNvPr>
          <p:cNvSpPr>
            <a:spLocks noGrp="1"/>
          </p:cNvSpPr>
          <p:nvPr>
            <p:ph type="title"/>
          </p:nvPr>
        </p:nvSpPr>
        <p:spPr>
          <a:xfrm>
            <a:off x="572493" y="238539"/>
            <a:ext cx="11018520" cy="1434415"/>
          </a:xfrm>
        </p:spPr>
        <p:txBody>
          <a:bodyPr anchor="b">
            <a:normAutofit/>
          </a:bodyPr>
          <a:lstStyle/>
          <a:p>
            <a:r>
              <a:rPr lang="en-US" sz="4600" b="0" i="0">
                <a:effectLst/>
                <a:highlight>
                  <a:srgbClr val="FAFBFC"/>
                </a:highlight>
                <a:latin typeface="__Source_Sans_Pro_fa6df0"/>
              </a:rPr>
              <a:t>problems that can occur when using gradient descent:</a:t>
            </a:r>
            <a:endParaRPr lang="en-IN" sz="4600"/>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948C2A-4AAC-3F60-D776-1AFA33A6A8E1}"/>
              </a:ext>
            </a:extLst>
          </p:cNvPr>
          <p:cNvSpPr>
            <a:spLocks noGrp="1"/>
          </p:cNvSpPr>
          <p:nvPr>
            <p:ph idx="1"/>
          </p:nvPr>
        </p:nvSpPr>
        <p:spPr>
          <a:xfrm>
            <a:off x="572493" y="2071316"/>
            <a:ext cx="5320307" cy="4119172"/>
          </a:xfrm>
        </p:spPr>
        <p:txBody>
          <a:bodyPr anchor="t">
            <a:normAutofit/>
          </a:bodyPr>
          <a:lstStyle/>
          <a:p>
            <a:pPr marL="0" indent="0">
              <a:buNone/>
            </a:pPr>
            <a:r>
              <a:rPr lang="en-US" sz="2200" b="1" i="0" dirty="0">
                <a:effectLst/>
                <a:highlight>
                  <a:srgbClr val="FAFBFC"/>
                </a:highlight>
                <a:latin typeface="__Source_Sans_Pro_fa6df0"/>
              </a:rPr>
              <a:t>1. Local Minima:</a:t>
            </a:r>
            <a:endParaRPr lang="en-US" sz="2200" b="0" i="0" dirty="0">
              <a:effectLst/>
              <a:highlight>
                <a:srgbClr val="FAFBFC"/>
              </a:highlight>
              <a:latin typeface="__Source_Sans_Pro_fa6df0"/>
            </a:endParaRPr>
          </a:p>
          <a:p>
            <a:r>
              <a:rPr lang="en-US" sz="2200" b="0" i="0" dirty="0">
                <a:effectLst/>
                <a:highlight>
                  <a:srgbClr val="FAFBFC"/>
                </a:highlight>
                <a:latin typeface="__Source_Sans_Pro_fa6df0"/>
              </a:rPr>
              <a:t>Gradient descent can get stuck in </a:t>
            </a:r>
            <a:r>
              <a:rPr lang="en-US" sz="2200" b="1" i="0" dirty="0">
                <a:effectLst/>
                <a:highlight>
                  <a:srgbClr val="FAFBFC"/>
                </a:highlight>
                <a:latin typeface="__Source_Sans_Pro_fa6df0"/>
              </a:rPr>
              <a:t>local minima</a:t>
            </a:r>
            <a:r>
              <a:rPr lang="en-US" sz="2200" b="0" i="0" dirty="0">
                <a:effectLst/>
                <a:highlight>
                  <a:srgbClr val="FAFBFC"/>
                </a:highlight>
                <a:latin typeface="__Source_Sans_Pro_fa6df0"/>
              </a:rPr>
              <a:t>, points that are not the </a:t>
            </a:r>
            <a:r>
              <a:rPr lang="en-US" sz="2200" b="1" i="0" dirty="0">
                <a:effectLst/>
                <a:highlight>
                  <a:srgbClr val="FAFBFC"/>
                </a:highlight>
                <a:latin typeface="__Source_Sans_Pro_fa6df0"/>
              </a:rPr>
              <a:t>global minimum</a:t>
            </a:r>
            <a:r>
              <a:rPr lang="en-US" sz="2200" b="0" i="0" dirty="0">
                <a:effectLst/>
                <a:highlight>
                  <a:srgbClr val="FAFBFC"/>
                </a:highlight>
                <a:latin typeface="__Source_Sans_Pro_fa6df0"/>
              </a:rPr>
              <a:t> of the cost function but are still lower than the surrounding points. </a:t>
            </a:r>
          </a:p>
          <a:p>
            <a:r>
              <a:rPr lang="en-US" sz="2200" b="0" i="0" dirty="0">
                <a:effectLst/>
                <a:highlight>
                  <a:srgbClr val="FAFBFC"/>
                </a:highlight>
                <a:latin typeface="__Source_Sans_Pro_fa6df0"/>
              </a:rPr>
              <a:t>This can happen when the cost function has multiple valleys, and the algorithm gets stuck in one instead of reaching the global minimum.</a:t>
            </a:r>
          </a:p>
          <a:p>
            <a:endParaRPr lang="en-IN" sz="2200" dirty="0"/>
          </a:p>
        </p:txBody>
      </p:sp>
      <p:pic>
        <p:nvPicPr>
          <p:cNvPr id="5" name="Picture 4">
            <a:extLst>
              <a:ext uri="{FF2B5EF4-FFF2-40B4-BE49-F238E27FC236}">
                <a16:creationId xmlns:a16="http://schemas.microsoft.com/office/drawing/2014/main" id="{D433EB8D-16DF-A024-702F-A77BE5D75D27}"/>
              </a:ext>
            </a:extLst>
          </p:cNvPr>
          <p:cNvPicPr>
            <a:picLocks noChangeAspect="1"/>
          </p:cNvPicPr>
          <p:nvPr/>
        </p:nvPicPr>
        <p:blipFill>
          <a:blip r:embed="rId2"/>
          <a:srcRect l="6876" r="3415" b="4"/>
          <a:stretch/>
        </p:blipFill>
        <p:spPr>
          <a:xfrm>
            <a:off x="6200385" y="1229426"/>
            <a:ext cx="5419122" cy="5632869"/>
          </a:xfrm>
          <a:prstGeom prst="rect">
            <a:avLst/>
          </a:prstGeom>
        </p:spPr>
      </p:pic>
      <p:sp>
        <p:nvSpPr>
          <p:cNvPr id="6" name="Footer Placeholder 5">
            <a:extLst>
              <a:ext uri="{FF2B5EF4-FFF2-40B4-BE49-F238E27FC236}">
                <a16:creationId xmlns:a16="http://schemas.microsoft.com/office/drawing/2014/main" id="{DB416912-E324-155A-A545-5CDDD3704DB6}"/>
              </a:ext>
            </a:extLst>
          </p:cNvPr>
          <p:cNvSpPr>
            <a:spLocks noGrp="1"/>
          </p:cNvSpPr>
          <p:nvPr>
            <p:ph type="ftr" sz="quarter" idx="11"/>
          </p:nvPr>
        </p:nvSpPr>
        <p:spPr/>
        <p:txBody>
          <a:bodyPr/>
          <a:lstStyle/>
          <a:p>
            <a:r>
              <a:rPr lang="en-US"/>
              <a:t>Dr Anila M/Deep Learning/VII SEM B.E-CSE 2024-25</a:t>
            </a:r>
            <a:endParaRPr lang="en-IN"/>
          </a:p>
        </p:txBody>
      </p:sp>
    </p:spTree>
    <p:extLst>
      <p:ext uri="{BB962C8B-B14F-4D97-AF65-F5344CB8AC3E}">
        <p14:creationId xmlns:p14="http://schemas.microsoft.com/office/powerpoint/2010/main" val="242787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A5E07-E87B-185D-B330-2389F2398134}"/>
              </a:ext>
            </a:extLst>
          </p:cNvPr>
          <p:cNvSpPr>
            <a:spLocks noGrp="1"/>
          </p:cNvSpPr>
          <p:nvPr>
            <p:ph type="title"/>
          </p:nvPr>
        </p:nvSpPr>
        <p:spPr>
          <a:xfrm>
            <a:off x="572493" y="238539"/>
            <a:ext cx="11018520" cy="1434415"/>
          </a:xfrm>
        </p:spPr>
        <p:txBody>
          <a:bodyPr anchor="b">
            <a:normAutofit/>
          </a:bodyPr>
          <a:lstStyle/>
          <a:p>
            <a:r>
              <a:rPr lang="en-US" sz="4600" b="0" i="0" dirty="0">
                <a:effectLst/>
                <a:highlight>
                  <a:srgbClr val="FAFBFC"/>
                </a:highlight>
                <a:latin typeface="__Source_Sans_Pro_fa6df0"/>
              </a:rPr>
              <a:t>problems that can occur when using gradient descent:</a:t>
            </a:r>
            <a:endParaRPr lang="en-IN" sz="4600" dirty="0"/>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6E52E9-27CC-78C0-CF3E-101FAB1CDA02}"/>
              </a:ext>
            </a:extLst>
          </p:cNvPr>
          <p:cNvSpPr>
            <a:spLocks noGrp="1"/>
          </p:cNvSpPr>
          <p:nvPr>
            <p:ph idx="1"/>
          </p:nvPr>
        </p:nvSpPr>
        <p:spPr>
          <a:xfrm>
            <a:off x="572493" y="2071316"/>
            <a:ext cx="5523507" cy="4119172"/>
          </a:xfrm>
        </p:spPr>
        <p:txBody>
          <a:bodyPr anchor="t">
            <a:normAutofit/>
          </a:bodyPr>
          <a:lstStyle/>
          <a:p>
            <a:pPr marL="0" indent="0">
              <a:buNone/>
            </a:pPr>
            <a:r>
              <a:rPr lang="en-US" sz="2200" b="1" i="0" dirty="0">
                <a:effectLst/>
                <a:highlight>
                  <a:srgbClr val="FAFBFC"/>
                </a:highlight>
                <a:latin typeface="__Source_Sans_Pro_fa6df0"/>
              </a:rPr>
              <a:t>2. Saddle Points:</a:t>
            </a:r>
            <a:endParaRPr lang="en-US" sz="2200" b="0" i="0" dirty="0">
              <a:effectLst/>
              <a:highlight>
                <a:srgbClr val="FAFBFC"/>
              </a:highlight>
              <a:latin typeface="__Source_Sans_Pro_fa6df0"/>
            </a:endParaRPr>
          </a:p>
          <a:p>
            <a:r>
              <a:rPr lang="en-US" sz="2200" b="0" i="0" dirty="0">
                <a:effectLst/>
                <a:highlight>
                  <a:srgbClr val="FAFBFC"/>
                </a:highlight>
                <a:latin typeface="__Source_Sans_Pro_fa6df0"/>
              </a:rPr>
              <a:t>A </a:t>
            </a:r>
            <a:r>
              <a:rPr lang="en-US" sz="2200" b="1" i="0" dirty="0">
                <a:effectLst/>
                <a:highlight>
                  <a:srgbClr val="FAFBFC"/>
                </a:highlight>
                <a:latin typeface="__Source_Sans_Pro_fa6df0"/>
              </a:rPr>
              <a:t>saddle point</a:t>
            </a:r>
            <a:r>
              <a:rPr lang="en-US" sz="2200" b="0" i="0" dirty="0">
                <a:effectLst/>
                <a:highlight>
                  <a:srgbClr val="FAFBFC"/>
                </a:highlight>
                <a:latin typeface="__Source_Sans_Pro_fa6df0"/>
              </a:rPr>
              <a:t> is a point in the cost function where one dimension has a higher value than the surrounding points, and the other has a lower value. </a:t>
            </a:r>
          </a:p>
          <a:p>
            <a:r>
              <a:rPr lang="en-US" sz="2200" b="0" i="0" dirty="0">
                <a:effectLst/>
                <a:highlight>
                  <a:srgbClr val="FAFBFC"/>
                </a:highlight>
                <a:latin typeface="__Source_Sans_Pro_fa6df0"/>
              </a:rPr>
              <a:t>Gradient descent can get stuck at these points because the gradients in one direction point towards a lower value, while those in the other direction point towards a higher value.</a:t>
            </a:r>
          </a:p>
          <a:p>
            <a:endParaRPr lang="en-IN" sz="2200" dirty="0"/>
          </a:p>
        </p:txBody>
      </p:sp>
      <p:pic>
        <p:nvPicPr>
          <p:cNvPr id="5" name="Picture 4">
            <a:extLst>
              <a:ext uri="{FF2B5EF4-FFF2-40B4-BE49-F238E27FC236}">
                <a16:creationId xmlns:a16="http://schemas.microsoft.com/office/drawing/2014/main" id="{6C526113-2FDB-1587-C472-A9A7F2B7E402}"/>
              </a:ext>
            </a:extLst>
          </p:cNvPr>
          <p:cNvPicPr>
            <a:picLocks noChangeAspect="1"/>
          </p:cNvPicPr>
          <p:nvPr/>
        </p:nvPicPr>
        <p:blipFill>
          <a:blip r:embed="rId2"/>
          <a:srcRect r="3792" b="-3"/>
          <a:stretch/>
        </p:blipFill>
        <p:spPr>
          <a:xfrm>
            <a:off x="6495025" y="1292853"/>
            <a:ext cx="5124482" cy="5326608"/>
          </a:xfrm>
          <a:prstGeom prst="rect">
            <a:avLst/>
          </a:prstGeom>
        </p:spPr>
      </p:pic>
      <p:sp>
        <p:nvSpPr>
          <p:cNvPr id="6" name="Footer Placeholder 5">
            <a:extLst>
              <a:ext uri="{FF2B5EF4-FFF2-40B4-BE49-F238E27FC236}">
                <a16:creationId xmlns:a16="http://schemas.microsoft.com/office/drawing/2014/main" id="{F7F6ADF3-2F31-F155-9AFD-096E2458DD0D}"/>
              </a:ext>
            </a:extLst>
          </p:cNvPr>
          <p:cNvSpPr>
            <a:spLocks noGrp="1"/>
          </p:cNvSpPr>
          <p:nvPr>
            <p:ph type="ftr" sz="quarter" idx="11"/>
          </p:nvPr>
        </p:nvSpPr>
        <p:spPr/>
        <p:txBody>
          <a:bodyPr/>
          <a:lstStyle/>
          <a:p>
            <a:r>
              <a:rPr lang="en-US"/>
              <a:t>Dr Anila M/Deep Learning/VII SEM B.E-CSE 2024-25</a:t>
            </a:r>
            <a:endParaRPr lang="en-IN"/>
          </a:p>
        </p:txBody>
      </p:sp>
    </p:spTree>
    <p:extLst>
      <p:ext uri="{BB962C8B-B14F-4D97-AF65-F5344CB8AC3E}">
        <p14:creationId xmlns:p14="http://schemas.microsoft.com/office/powerpoint/2010/main" val="387078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C25017-0ABE-7A1C-40A3-9967B0039DCD}"/>
              </a:ext>
            </a:extLst>
          </p:cNvPr>
          <p:cNvSpPr>
            <a:spLocks noGrp="1"/>
          </p:cNvSpPr>
          <p:nvPr>
            <p:ph type="title"/>
          </p:nvPr>
        </p:nvSpPr>
        <p:spPr>
          <a:xfrm>
            <a:off x="793662" y="386930"/>
            <a:ext cx="10066122" cy="1298448"/>
          </a:xfrm>
        </p:spPr>
        <p:txBody>
          <a:bodyPr anchor="b">
            <a:normAutofit/>
          </a:bodyPr>
          <a:lstStyle/>
          <a:p>
            <a:r>
              <a:rPr lang="en-US" sz="4100" b="0" i="0" dirty="0">
                <a:effectLst/>
                <a:highlight>
                  <a:srgbClr val="FAFBFC"/>
                </a:highlight>
                <a:latin typeface="__Source_Sans_Pro_fa6df0"/>
              </a:rPr>
              <a:t>problems that can occur when using gradient descent:</a:t>
            </a:r>
            <a:endParaRPr lang="en-IN" sz="4100"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D35BC4-A79B-9900-63A5-F519C0716559}"/>
              </a:ext>
            </a:extLst>
          </p:cNvPr>
          <p:cNvSpPr>
            <a:spLocks noGrp="1"/>
          </p:cNvSpPr>
          <p:nvPr>
            <p:ph idx="1"/>
          </p:nvPr>
        </p:nvSpPr>
        <p:spPr>
          <a:xfrm>
            <a:off x="184061" y="2389218"/>
            <a:ext cx="4530898" cy="3639450"/>
          </a:xfrm>
        </p:spPr>
        <p:txBody>
          <a:bodyPr anchor="ctr">
            <a:normAutofit/>
          </a:bodyPr>
          <a:lstStyle/>
          <a:p>
            <a:pPr marL="0" indent="0">
              <a:buNone/>
            </a:pPr>
            <a:r>
              <a:rPr lang="en-US" b="1" i="0" dirty="0">
                <a:effectLst/>
                <a:highlight>
                  <a:srgbClr val="FAFBFC"/>
                </a:highlight>
                <a:latin typeface="Times New Roman" panose="02020603050405020304" pitchFamily="18" charset="0"/>
                <a:cs typeface="Times New Roman" panose="02020603050405020304" pitchFamily="18" charset="0"/>
              </a:rPr>
              <a:t>3. Plateaus:</a:t>
            </a:r>
            <a:endParaRPr lang="en-US" b="0" i="0" dirty="0">
              <a:effectLst/>
              <a:highlight>
                <a:srgbClr val="FAFBFC"/>
              </a:highlight>
              <a:latin typeface="Times New Roman" panose="02020603050405020304" pitchFamily="18" charset="0"/>
              <a:cs typeface="Times New Roman" panose="02020603050405020304" pitchFamily="18" charset="0"/>
            </a:endParaRPr>
          </a:p>
          <a:p>
            <a:r>
              <a:rPr lang="en-US" b="0" i="0" dirty="0">
                <a:effectLst/>
                <a:highlight>
                  <a:srgbClr val="FAFBFC"/>
                </a:highlight>
                <a:latin typeface="Times New Roman" panose="02020603050405020304" pitchFamily="18" charset="0"/>
                <a:cs typeface="Times New Roman" panose="02020603050405020304" pitchFamily="18" charset="0"/>
              </a:rPr>
              <a:t>A </a:t>
            </a:r>
            <a:r>
              <a:rPr lang="en-US" b="1" i="0" dirty="0">
                <a:effectLst/>
                <a:highlight>
                  <a:srgbClr val="FAFBFC"/>
                </a:highlight>
                <a:latin typeface="Times New Roman" panose="02020603050405020304" pitchFamily="18" charset="0"/>
                <a:cs typeface="Times New Roman" panose="02020603050405020304" pitchFamily="18" charset="0"/>
              </a:rPr>
              <a:t>plateau</a:t>
            </a:r>
            <a:r>
              <a:rPr lang="en-US" b="0" i="0" dirty="0">
                <a:effectLst/>
                <a:highlight>
                  <a:srgbClr val="FAFBFC"/>
                </a:highlight>
                <a:latin typeface="Times New Roman" panose="02020603050405020304" pitchFamily="18" charset="0"/>
                <a:cs typeface="Times New Roman" panose="02020603050405020304" pitchFamily="18" charset="0"/>
              </a:rPr>
              <a:t> is a region in the cost function where the gradients are very small or close to zero. This can cause gradient descent to take a long time or not converge.</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C42BFB7-D2E0-4E86-4E34-C8B6B888D4CC}"/>
              </a:ext>
            </a:extLst>
          </p:cNvPr>
          <p:cNvPicPr>
            <a:picLocks noChangeAspect="1"/>
          </p:cNvPicPr>
          <p:nvPr/>
        </p:nvPicPr>
        <p:blipFill>
          <a:blip r:embed="rId2"/>
          <a:stretch>
            <a:fillRect/>
          </a:stretch>
        </p:blipFill>
        <p:spPr>
          <a:xfrm>
            <a:off x="5129212" y="1956976"/>
            <a:ext cx="7761584" cy="3395691"/>
          </a:xfrm>
          <a:prstGeom prst="rect">
            <a:avLst/>
          </a:prstGeom>
        </p:spPr>
      </p:pic>
      <p:sp>
        <p:nvSpPr>
          <p:cNvPr id="8" name="Rectangle 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2251A624-770B-9062-98BE-0E98BAA56D63}"/>
              </a:ext>
            </a:extLst>
          </p:cNvPr>
          <p:cNvSpPr>
            <a:spLocks noGrp="1"/>
          </p:cNvSpPr>
          <p:nvPr>
            <p:ph type="ftr" sz="quarter" idx="11"/>
          </p:nvPr>
        </p:nvSpPr>
        <p:spPr/>
        <p:txBody>
          <a:bodyPr/>
          <a:lstStyle/>
          <a:p>
            <a:r>
              <a:rPr lang="en-US"/>
              <a:t>Dr Anila M/Deep Learning/VII SEM B.E-CSE 2024-25</a:t>
            </a:r>
            <a:endParaRPr lang="en-IN"/>
          </a:p>
        </p:txBody>
      </p:sp>
    </p:spTree>
    <p:extLst>
      <p:ext uri="{BB962C8B-B14F-4D97-AF65-F5344CB8AC3E}">
        <p14:creationId xmlns:p14="http://schemas.microsoft.com/office/powerpoint/2010/main" val="422116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F343B6-2237-CA94-4DC8-DAFC83F38437}"/>
              </a:ext>
            </a:extLst>
          </p:cNvPr>
          <p:cNvSpPr>
            <a:spLocks noGrp="1"/>
          </p:cNvSpPr>
          <p:nvPr>
            <p:ph type="title"/>
          </p:nvPr>
        </p:nvSpPr>
        <p:spPr>
          <a:xfrm>
            <a:off x="572493" y="238539"/>
            <a:ext cx="11018520" cy="1434415"/>
          </a:xfrm>
        </p:spPr>
        <p:txBody>
          <a:bodyPr anchor="b">
            <a:normAutofit/>
          </a:bodyPr>
          <a:lstStyle/>
          <a:p>
            <a:r>
              <a:rPr lang="en-US" sz="4600" b="0" i="0" dirty="0">
                <a:effectLst/>
                <a:highlight>
                  <a:srgbClr val="FAFBFC"/>
                </a:highlight>
                <a:latin typeface="__Source_Sans_Pro_fa6df0"/>
              </a:rPr>
              <a:t>problems that can occur when using gradient descent:</a:t>
            </a:r>
            <a:endParaRPr lang="en-IN" sz="4600" dirty="0"/>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54EB78-6065-3BB6-6D3A-A799AC5A69E6}"/>
              </a:ext>
            </a:extLst>
          </p:cNvPr>
          <p:cNvSpPr>
            <a:spLocks noGrp="1"/>
          </p:cNvSpPr>
          <p:nvPr>
            <p:ph idx="1"/>
          </p:nvPr>
        </p:nvSpPr>
        <p:spPr>
          <a:xfrm>
            <a:off x="572493" y="2071316"/>
            <a:ext cx="4141747" cy="4119172"/>
          </a:xfrm>
        </p:spPr>
        <p:txBody>
          <a:bodyPr anchor="t">
            <a:normAutofit/>
          </a:bodyPr>
          <a:lstStyle/>
          <a:p>
            <a:pPr marL="0" indent="0">
              <a:buNone/>
            </a:pPr>
            <a:r>
              <a:rPr lang="en-US" sz="2200" b="1" i="0" dirty="0">
                <a:effectLst/>
                <a:highlight>
                  <a:srgbClr val="FAFBFC"/>
                </a:highlight>
                <a:latin typeface="__Source_Sans_Pro_fa6df0"/>
              </a:rPr>
              <a:t>4. Oscillations:</a:t>
            </a:r>
            <a:endParaRPr lang="en-US" sz="2200" b="0" i="0" dirty="0">
              <a:effectLst/>
              <a:highlight>
                <a:srgbClr val="FAFBFC"/>
              </a:highlight>
              <a:latin typeface="__Source_Sans_Pro_fa6df0"/>
            </a:endParaRPr>
          </a:p>
          <a:p>
            <a:r>
              <a:rPr lang="en-US" sz="2200" b="0" i="0" dirty="0">
                <a:effectLst/>
                <a:highlight>
                  <a:srgbClr val="FAFBFC"/>
                </a:highlight>
                <a:latin typeface="__Source_Sans_Pro_fa6df0"/>
              </a:rPr>
              <a:t>Oscillations occur when the learning rate is too high, causing the algorithm to overshoot the minimum and oscillate back and forth.</a:t>
            </a:r>
          </a:p>
          <a:p>
            <a:endParaRPr lang="en-IN" sz="2200" dirty="0"/>
          </a:p>
        </p:txBody>
      </p:sp>
      <p:pic>
        <p:nvPicPr>
          <p:cNvPr id="5" name="Picture 4">
            <a:extLst>
              <a:ext uri="{FF2B5EF4-FFF2-40B4-BE49-F238E27FC236}">
                <a16:creationId xmlns:a16="http://schemas.microsoft.com/office/drawing/2014/main" id="{01519E6F-90D9-C0A3-5487-422A7C0B470D}"/>
              </a:ext>
            </a:extLst>
          </p:cNvPr>
          <p:cNvPicPr>
            <a:picLocks noChangeAspect="1"/>
          </p:cNvPicPr>
          <p:nvPr/>
        </p:nvPicPr>
        <p:blipFill>
          <a:blip r:embed="rId2"/>
          <a:srcRect l="7243" r="19032"/>
          <a:stretch/>
        </p:blipFill>
        <p:spPr>
          <a:xfrm>
            <a:off x="6232938" y="1809496"/>
            <a:ext cx="4556982" cy="4736724"/>
          </a:xfrm>
          <a:prstGeom prst="rect">
            <a:avLst/>
          </a:prstGeom>
        </p:spPr>
      </p:pic>
      <p:sp>
        <p:nvSpPr>
          <p:cNvPr id="6" name="Footer Placeholder 5">
            <a:extLst>
              <a:ext uri="{FF2B5EF4-FFF2-40B4-BE49-F238E27FC236}">
                <a16:creationId xmlns:a16="http://schemas.microsoft.com/office/drawing/2014/main" id="{FB313A1E-199C-8075-718B-553D25DE92A5}"/>
              </a:ext>
            </a:extLst>
          </p:cNvPr>
          <p:cNvSpPr>
            <a:spLocks noGrp="1"/>
          </p:cNvSpPr>
          <p:nvPr>
            <p:ph type="ftr" sz="quarter" idx="11"/>
          </p:nvPr>
        </p:nvSpPr>
        <p:spPr/>
        <p:txBody>
          <a:bodyPr/>
          <a:lstStyle/>
          <a:p>
            <a:r>
              <a:rPr lang="en-US"/>
              <a:t>Dr Anila M/Deep Learning/VII SEM B.E-CSE 2024-25</a:t>
            </a:r>
            <a:endParaRPr lang="en-IN"/>
          </a:p>
        </p:txBody>
      </p:sp>
    </p:spTree>
    <p:extLst>
      <p:ext uri="{BB962C8B-B14F-4D97-AF65-F5344CB8AC3E}">
        <p14:creationId xmlns:p14="http://schemas.microsoft.com/office/powerpoint/2010/main" val="3376421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F541B0-F286-7EC9-0D94-40D03B203A84}"/>
              </a:ext>
            </a:extLst>
          </p:cNvPr>
          <p:cNvSpPr>
            <a:spLocks noGrp="1"/>
          </p:cNvSpPr>
          <p:nvPr>
            <p:ph type="title"/>
          </p:nvPr>
        </p:nvSpPr>
        <p:spPr>
          <a:xfrm>
            <a:off x="572493" y="238539"/>
            <a:ext cx="11018520" cy="1434415"/>
          </a:xfrm>
        </p:spPr>
        <p:txBody>
          <a:bodyPr anchor="b">
            <a:normAutofit/>
          </a:bodyPr>
          <a:lstStyle/>
          <a:p>
            <a:r>
              <a:rPr lang="en-US" sz="4600" b="0" i="0" dirty="0">
                <a:effectLst/>
                <a:highlight>
                  <a:srgbClr val="FAFBFC"/>
                </a:highlight>
                <a:latin typeface="__Source_Sans_Pro_fa6df0"/>
              </a:rPr>
              <a:t>problems that can occur when using gradient descent:</a:t>
            </a:r>
            <a:endParaRPr lang="en-IN" sz="4600" dirty="0"/>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8F0031-0963-8AAD-5496-CAD91DFE8758}"/>
              </a:ext>
            </a:extLst>
          </p:cNvPr>
          <p:cNvSpPr>
            <a:spLocks noGrp="1"/>
          </p:cNvSpPr>
          <p:nvPr>
            <p:ph idx="1"/>
          </p:nvPr>
        </p:nvSpPr>
        <p:spPr>
          <a:xfrm>
            <a:off x="572493" y="2071316"/>
            <a:ext cx="4954547" cy="4119172"/>
          </a:xfrm>
        </p:spPr>
        <p:txBody>
          <a:bodyPr anchor="t">
            <a:normAutofit/>
          </a:bodyPr>
          <a:lstStyle/>
          <a:p>
            <a:pPr marL="0" indent="0">
              <a:buNone/>
            </a:pPr>
            <a:r>
              <a:rPr lang="en-US" b="1" i="0" dirty="0">
                <a:effectLst/>
                <a:highlight>
                  <a:srgbClr val="FAFBFC"/>
                </a:highlight>
                <a:latin typeface="Times New Roman" panose="02020603050405020304" pitchFamily="18" charset="0"/>
                <a:cs typeface="Times New Roman" panose="02020603050405020304" pitchFamily="18" charset="0"/>
              </a:rPr>
              <a:t>5. Slow convergence:</a:t>
            </a:r>
            <a:endParaRPr lang="en-US" b="0" i="0" dirty="0">
              <a:effectLst/>
              <a:highlight>
                <a:srgbClr val="FAFBFC"/>
              </a:highlight>
              <a:latin typeface="Times New Roman" panose="02020603050405020304" pitchFamily="18" charset="0"/>
              <a:cs typeface="Times New Roman" panose="02020603050405020304" pitchFamily="18" charset="0"/>
            </a:endParaRPr>
          </a:p>
          <a:p>
            <a:r>
              <a:rPr lang="en-US" b="0" i="0" dirty="0">
                <a:effectLst/>
                <a:highlight>
                  <a:srgbClr val="FAFBFC"/>
                </a:highlight>
                <a:latin typeface="Times New Roman" panose="02020603050405020304" pitchFamily="18" charset="0"/>
                <a:cs typeface="Times New Roman" panose="02020603050405020304" pitchFamily="18" charset="0"/>
              </a:rPr>
              <a:t>Gradient descent can converge very slowly when the cost function is complex or has many local minima. </a:t>
            </a:r>
          </a:p>
          <a:p>
            <a:r>
              <a:rPr lang="en-US" b="0" i="0" dirty="0">
                <a:effectLst/>
                <a:highlight>
                  <a:srgbClr val="FAFBFC"/>
                </a:highlight>
                <a:latin typeface="Times New Roman" panose="02020603050405020304" pitchFamily="18" charset="0"/>
                <a:cs typeface="Times New Roman" panose="02020603050405020304" pitchFamily="18" charset="0"/>
              </a:rPr>
              <a:t>This means the algorithm may take a long time to find the global minimum.</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FDA023-3854-3F59-4EC1-566F44053D4D}"/>
              </a:ext>
            </a:extLst>
          </p:cNvPr>
          <p:cNvPicPr>
            <a:picLocks noChangeAspect="1"/>
          </p:cNvPicPr>
          <p:nvPr/>
        </p:nvPicPr>
        <p:blipFill>
          <a:blip r:embed="rId2"/>
          <a:srcRect l="106" r="16439" b="4"/>
          <a:stretch/>
        </p:blipFill>
        <p:spPr>
          <a:xfrm>
            <a:off x="6081753" y="985378"/>
            <a:ext cx="5429282" cy="5643430"/>
          </a:xfrm>
          <a:prstGeom prst="rect">
            <a:avLst/>
          </a:prstGeom>
        </p:spPr>
      </p:pic>
      <p:sp>
        <p:nvSpPr>
          <p:cNvPr id="6" name="Footer Placeholder 5">
            <a:extLst>
              <a:ext uri="{FF2B5EF4-FFF2-40B4-BE49-F238E27FC236}">
                <a16:creationId xmlns:a16="http://schemas.microsoft.com/office/drawing/2014/main" id="{EF292889-AA5E-8C3C-103F-D286BC4435D8}"/>
              </a:ext>
            </a:extLst>
          </p:cNvPr>
          <p:cNvSpPr>
            <a:spLocks noGrp="1"/>
          </p:cNvSpPr>
          <p:nvPr>
            <p:ph type="ftr" sz="quarter" idx="11"/>
          </p:nvPr>
        </p:nvSpPr>
        <p:spPr/>
        <p:txBody>
          <a:bodyPr/>
          <a:lstStyle/>
          <a:p>
            <a:r>
              <a:rPr lang="en-US"/>
              <a:t>Dr Anila M/Deep Learning/VII SEM B.E-CSE 2024-25</a:t>
            </a:r>
            <a:endParaRPr lang="en-IN"/>
          </a:p>
        </p:txBody>
      </p:sp>
    </p:spTree>
    <p:extLst>
      <p:ext uri="{BB962C8B-B14F-4D97-AF65-F5344CB8AC3E}">
        <p14:creationId xmlns:p14="http://schemas.microsoft.com/office/powerpoint/2010/main" val="248294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5915C-1A1A-D96D-1B37-DF4CAB271251}"/>
              </a:ext>
            </a:extLst>
          </p:cNvPr>
          <p:cNvSpPr>
            <a:spLocks noGrp="1"/>
          </p:cNvSpPr>
          <p:nvPr>
            <p:ph type="title"/>
          </p:nvPr>
        </p:nvSpPr>
        <p:spPr>
          <a:xfrm>
            <a:off x="572493" y="238539"/>
            <a:ext cx="11018520" cy="1434415"/>
          </a:xfrm>
        </p:spPr>
        <p:txBody>
          <a:bodyPr anchor="b">
            <a:normAutofit/>
          </a:bodyPr>
          <a:lstStyle/>
          <a:p>
            <a:r>
              <a:rPr lang="en-US" sz="4600" b="0" i="0" dirty="0">
                <a:effectLst/>
                <a:highlight>
                  <a:srgbClr val="FAFBFC"/>
                </a:highlight>
                <a:latin typeface="__Source_Sans_Pro_fa6df0"/>
              </a:rPr>
              <a:t>problems that can occur when using gradient descent:</a:t>
            </a:r>
            <a:endParaRPr lang="en-IN" sz="4600" dirty="0"/>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CCCCA1-E779-8DBE-8AE5-D4D2E7E2B600}"/>
              </a:ext>
            </a:extLst>
          </p:cNvPr>
          <p:cNvSpPr>
            <a:spLocks noGrp="1"/>
          </p:cNvSpPr>
          <p:nvPr>
            <p:ph idx="1"/>
          </p:nvPr>
        </p:nvSpPr>
        <p:spPr>
          <a:xfrm>
            <a:off x="572493" y="2071316"/>
            <a:ext cx="5401587" cy="4119172"/>
          </a:xfrm>
        </p:spPr>
        <p:txBody>
          <a:bodyPr anchor="t">
            <a:normAutofit lnSpcReduction="10000"/>
          </a:bodyPr>
          <a:lstStyle/>
          <a:p>
            <a:pPr marL="0" indent="0">
              <a:buNone/>
            </a:pPr>
            <a:r>
              <a:rPr lang="en-US" sz="3200" b="1" i="0" dirty="0">
                <a:effectLst/>
                <a:highlight>
                  <a:srgbClr val="FAFBFC"/>
                </a:highlight>
                <a:latin typeface="Times New Roman" panose="02020603050405020304" pitchFamily="18" charset="0"/>
                <a:cs typeface="Times New Roman" panose="02020603050405020304" pitchFamily="18" charset="0"/>
              </a:rPr>
              <a:t>6. Stochasticity:</a:t>
            </a:r>
            <a:endParaRPr lang="en-US" sz="3200" b="0" i="0" dirty="0">
              <a:effectLst/>
              <a:highlight>
                <a:srgbClr val="FAFBFC"/>
              </a:highlight>
              <a:latin typeface="Times New Roman" panose="02020603050405020304" pitchFamily="18" charset="0"/>
              <a:cs typeface="Times New Roman" panose="02020603050405020304" pitchFamily="18" charset="0"/>
            </a:endParaRPr>
          </a:p>
          <a:p>
            <a:r>
              <a:rPr lang="en-US" sz="3200" b="0" i="0" dirty="0">
                <a:effectLst/>
                <a:highlight>
                  <a:srgbClr val="FAFBFC"/>
                </a:highlight>
                <a:latin typeface="Times New Roman" panose="02020603050405020304" pitchFamily="18" charset="0"/>
                <a:cs typeface="Times New Roman" panose="02020603050405020304" pitchFamily="18" charset="0"/>
              </a:rPr>
              <a:t>In stochastic gradient descent, the cost function is evaluated at random samples from the data set. </a:t>
            </a:r>
          </a:p>
          <a:p>
            <a:r>
              <a:rPr lang="en-US" sz="3200" b="0" i="0" dirty="0">
                <a:effectLst/>
                <a:highlight>
                  <a:srgbClr val="FAFBFC"/>
                </a:highlight>
                <a:latin typeface="Times New Roman" panose="02020603050405020304" pitchFamily="18" charset="0"/>
                <a:cs typeface="Times New Roman" panose="02020603050405020304" pitchFamily="18" charset="0"/>
              </a:rPr>
              <a:t>This introduces randomness into the algorithm, making converging to a global minimum more difficult.</a:t>
            </a:r>
          </a:p>
          <a:p>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1BC6F41-F43C-5EB1-84A9-F394E95E6FB4}"/>
              </a:ext>
            </a:extLst>
          </p:cNvPr>
          <p:cNvPicPr>
            <a:picLocks noChangeAspect="1"/>
          </p:cNvPicPr>
          <p:nvPr/>
        </p:nvPicPr>
        <p:blipFill>
          <a:blip r:embed="rId2"/>
          <a:srcRect l="1223" r="7860" b="-3"/>
          <a:stretch/>
        </p:blipFill>
        <p:spPr>
          <a:xfrm>
            <a:off x="7675658" y="2093976"/>
            <a:ext cx="3941064" cy="4096512"/>
          </a:xfrm>
          <a:prstGeom prst="rect">
            <a:avLst/>
          </a:prstGeom>
        </p:spPr>
      </p:pic>
      <p:sp>
        <p:nvSpPr>
          <p:cNvPr id="6" name="Footer Placeholder 5">
            <a:extLst>
              <a:ext uri="{FF2B5EF4-FFF2-40B4-BE49-F238E27FC236}">
                <a16:creationId xmlns:a16="http://schemas.microsoft.com/office/drawing/2014/main" id="{C8578958-B4A4-6AC1-251E-58406BF783CD}"/>
              </a:ext>
            </a:extLst>
          </p:cNvPr>
          <p:cNvSpPr>
            <a:spLocks noGrp="1"/>
          </p:cNvSpPr>
          <p:nvPr>
            <p:ph type="ftr" sz="quarter" idx="11"/>
          </p:nvPr>
        </p:nvSpPr>
        <p:spPr/>
        <p:txBody>
          <a:bodyPr/>
          <a:lstStyle/>
          <a:p>
            <a:r>
              <a:rPr lang="en-US"/>
              <a:t>Dr Anila M/Deep Learning/VII SEM B.E-CSE 2024-25</a:t>
            </a:r>
            <a:endParaRPr lang="en-IN"/>
          </a:p>
        </p:txBody>
      </p:sp>
    </p:spTree>
    <p:extLst>
      <p:ext uri="{BB962C8B-B14F-4D97-AF65-F5344CB8AC3E}">
        <p14:creationId xmlns:p14="http://schemas.microsoft.com/office/powerpoint/2010/main" val="176710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38DC2-C15F-9ED8-455E-2F4548AD7BE4}"/>
              </a:ext>
            </a:extLst>
          </p:cNvPr>
          <p:cNvSpPr>
            <a:spLocks noGrp="1"/>
          </p:cNvSpPr>
          <p:nvPr>
            <p:ph type="title"/>
          </p:nvPr>
        </p:nvSpPr>
        <p:spPr>
          <a:xfrm>
            <a:off x="630936" y="502920"/>
            <a:ext cx="3419856" cy="1463040"/>
          </a:xfrm>
        </p:spPr>
        <p:txBody>
          <a:bodyPr anchor="ctr">
            <a:normAutofit/>
          </a:bodyPr>
          <a:lstStyle/>
          <a:p>
            <a:r>
              <a:rPr lang="en-US" sz="3000" b="0" i="0">
                <a:effectLst/>
                <a:highlight>
                  <a:srgbClr val="FAFBFC"/>
                </a:highlight>
                <a:latin typeface="__Source_Sans_Pro_fa6df0"/>
              </a:rPr>
              <a:t>problems that can occur when using gradient descent:</a:t>
            </a:r>
            <a:endParaRPr lang="en-IN" sz="30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DC9B78-0820-5447-FACD-7B62A2C38A25}"/>
              </a:ext>
            </a:extLst>
          </p:cNvPr>
          <p:cNvSpPr>
            <a:spLocks noGrp="1"/>
          </p:cNvSpPr>
          <p:nvPr>
            <p:ph idx="1"/>
          </p:nvPr>
        </p:nvSpPr>
        <p:spPr>
          <a:xfrm>
            <a:off x="4654295" y="502920"/>
            <a:ext cx="6894576" cy="1463040"/>
          </a:xfrm>
        </p:spPr>
        <p:txBody>
          <a:bodyPr anchor="ctr">
            <a:normAutofit/>
          </a:bodyPr>
          <a:lstStyle/>
          <a:p>
            <a:pPr marL="0" indent="0">
              <a:buNone/>
            </a:pPr>
            <a:r>
              <a:rPr lang="en-US" sz="1700" b="1" i="0">
                <a:effectLst/>
                <a:highlight>
                  <a:srgbClr val="FAFBFC"/>
                </a:highlight>
                <a:latin typeface="Times New Roman" panose="02020603050405020304" pitchFamily="18" charset="0"/>
                <a:cs typeface="Times New Roman" panose="02020603050405020304" pitchFamily="18" charset="0"/>
              </a:rPr>
              <a:t>7. Vanishing or Exploding Gradients:</a:t>
            </a:r>
            <a:endParaRPr lang="en-US" sz="1700" b="0" i="0">
              <a:effectLst/>
              <a:highlight>
                <a:srgbClr val="FAFBFC"/>
              </a:highlight>
              <a:latin typeface="Times New Roman" panose="02020603050405020304" pitchFamily="18" charset="0"/>
              <a:cs typeface="Times New Roman" panose="02020603050405020304" pitchFamily="18" charset="0"/>
            </a:endParaRPr>
          </a:p>
          <a:p>
            <a:r>
              <a:rPr lang="en-US" sz="1700" b="0" i="0">
                <a:effectLst/>
                <a:highlight>
                  <a:srgbClr val="FAFBFC"/>
                </a:highlight>
                <a:latin typeface="Times New Roman" panose="02020603050405020304" pitchFamily="18" charset="0"/>
                <a:cs typeface="Times New Roman" panose="02020603050405020304" pitchFamily="18" charset="0"/>
              </a:rPr>
              <a:t>Deep neural networks with many layers can suffer from vanishing or exploding gradients. This occurs when the gradients become very small or large, respectively, as they are backpropagated through the layers. This can make it difficult for the algorithm to update the weights and biases.</a:t>
            </a:r>
          </a:p>
          <a:p>
            <a:pPr marL="0" indent="0">
              <a:buNone/>
            </a:pPr>
            <a:endParaRPr lang="en-IN" sz="17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6ED530A-8E21-BDBC-8407-1AC04E87BB77}"/>
              </a:ext>
            </a:extLst>
          </p:cNvPr>
          <p:cNvPicPr>
            <a:picLocks noChangeAspect="1"/>
          </p:cNvPicPr>
          <p:nvPr/>
        </p:nvPicPr>
        <p:blipFill>
          <a:blip r:embed="rId2"/>
          <a:stretch>
            <a:fillRect/>
          </a:stretch>
        </p:blipFill>
        <p:spPr>
          <a:xfrm>
            <a:off x="666135" y="2290936"/>
            <a:ext cx="10847537" cy="3959352"/>
          </a:xfrm>
          <a:prstGeom prst="rect">
            <a:avLst/>
          </a:prstGeom>
        </p:spPr>
      </p:pic>
      <p:sp>
        <p:nvSpPr>
          <p:cNvPr id="6" name="Footer Placeholder 5">
            <a:extLst>
              <a:ext uri="{FF2B5EF4-FFF2-40B4-BE49-F238E27FC236}">
                <a16:creationId xmlns:a16="http://schemas.microsoft.com/office/drawing/2014/main" id="{E8541567-19B7-55C7-8041-7D093A1EA3FD}"/>
              </a:ext>
            </a:extLst>
          </p:cNvPr>
          <p:cNvSpPr>
            <a:spLocks noGrp="1"/>
          </p:cNvSpPr>
          <p:nvPr>
            <p:ph type="ftr" sz="quarter" idx="11"/>
          </p:nvPr>
        </p:nvSpPr>
        <p:spPr/>
        <p:txBody>
          <a:bodyPr/>
          <a:lstStyle/>
          <a:p>
            <a:r>
              <a:rPr lang="en-US"/>
              <a:t>Dr Anila M/Deep Learning/VII SEM B.E-CSE 2024-25</a:t>
            </a:r>
            <a:endParaRPr lang="en-IN"/>
          </a:p>
        </p:txBody>
      </p:sp>
    </p:spTree>
    <p:extLst>
      <p:ext uri="{BB962C8B-B14F-4D97-AF65-F5344CB8AC3E}">
        <p14:creationId xmlns:p14="http://schemas.microsoft.com/office/powerpoint/2010/main" val="2008984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TotalTime>
  <Words>1769</Words>
  <Application>Microsoft Office PowerPoint</Application>
  <PresentationFormat>Widescreen</PresentationFormat>
  <Paragraphs>108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__Source_Sans_Pro_fa6df0</vt:lpstr>
      <vt:lpstr>Aptos</vt:lpstr>
      <vt:lpstr>Aptos Display</vt:lpstr>
      <vt:lpstr>Arial</vt:lpstr>
      <vt:lpstr>Studio-Feixen-Sans</vt:lpstr>
      <vt:lpstr>Times New Roman</vt:lpstr>
      <vt:lpstr>Office Theme</vt:lpstr>
      <vt:lpstr>Gradient Descent &amp; its variants</vt:lpstr>
      <vt:lpstr>Gradient Descent</vt:lpstr>
      <vt:lpstr>problems that can occur when using gradient descent:</vt:lpstr>
      <vt:lpstr>problems that can occur when using gradient descent:</vt:lpstr>
      <vt:lpstr>problems that can occur when using gradient descent:</vt:lpstr>
      <vt:lpstr>problems that can occur when using gradient descent:</vt:lpstr>
      <vt:lpstr>problems that can occur when using gradient descent:</vt:lpstr>
      <vt:lpstr>problems that can occur when using gradient descent:</vt:lpstr>
      <vt:lpstr>problems that can occur when using gradient descent:</vt:lpstr>
      <vt:lpstr>Process</vt:lpstr>
      <vt:lpstr>Types of Gradient Descent</vt:lpstr>
      <vt:lpstr>Variants of GD</vt:lpstr>
      <vt:lpstr>GD: An Example</vt:lpstr>
      <vt:lpstr>Steps in GD for finding min cost Function</vt:lpstr>
      <vt:lpstr>Implementation of GD</vt:lpstr>
      <vt:lpstr>Implementation of GD</vt:lpstr>
      <vt:lpstr>GD</vt:lpstr>
      <vt:lpstr>Learning Rate: the Role of the Hyper-parameter </vt:lpstr>
      <vt:lpstr>PowerPoint Presentation</vt:lpstr>
      <vt:lpstr>How to find the best learning rates?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Anila M</dc:creator>
  <cp:lastModifiedBy>Anila M</cp:lastModifiedBy>
  <cp:revision>24</cp:revision>
  <dcterms:created xsi:type="dcterms:W3CDTF">2024-08-28T18:09:41Z</dcterms:created>
  <dcterms:modified xsi:type="dcterms:W3CDTF">2024-08-28T18:47:03Z</dcterms:modified>
</cp:coreProperties>
</file>