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78" r:id="rId2"/>
    <p:sldId id="279" r:id="rId3"/>
    <p:sldId id="280" r:id="rId4"/>
    <p:sldId id="281" r:id="rId5"/>
    <p:sldId id="282" r:id="rId6"/>
    <p:sldId id="283" r:id="rId7"/>
    <p:sldId id="284" r:id="rId8"/>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22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6D25A620-E414-4DC0-8099-205BA9BD15F5}" type="datetimeFigureOut">
              <a:rPr lang="en-IN" smtClean="0"/>
              <a:t>30-09-2024</a:t>
            </a:fld>
            <a:endParaRPr lang="en-IN"/>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46027961-A8AF-4672-9CD8-2CACAB550440}" type="slidenum">
              <a:rPr lang="en-IN" smtClean="0"/>
              <a:t>‹#›</a:t>
            </a:fld>
            <a:endParaRPr lang="en-IN"/>
          </a:p>
        </p:txBody>
      </p:sp>
    </p:spTree>
    <p:extLst>
      <p:ext uri="{BB962C8B-B14F-4D97-AF65-F5344CB8AC3E}">
        <p14:creationId xmlns:p14="http://schemas.microsoft.com/office/powerpoint/2010/main" val="11986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sz="3600" b="0" i="0">
                <a:solidFill>
                  <a:srgbClr val="FF0000"/>
                </a:solidFill>
                <a:latin typeface="Arial MT"/>
                <a:cs typeface="Arial MT"/>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2400" b="0" i="0">
                <a:solidFill>
                  <a:srgbClr val="808080"/>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127000">
              <a:lnSpc>
                <a:spcPts val="163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400" b="0" i="0">
                <a:solidFill>
                  <a:srgbClr val="808080"/>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127000">
              <a:lnSpc>
                <a:spcPts val="163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MT"/>
                <a:cs typeface="Arial MT"/>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127000">
              <a:lnSpc>
                <a:spcPts val="163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127000">
              <a:lnSpc>
                <a:spcPts val="163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127000">
              <a:lnSpc>
                <a:spcPts val="163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28874" y="1313181"/>
            <a:ext cx="8800650" cy="574039"/>
          </a:xfrm>
          <a:prstGeom prst="rect">
            <a:avLst/>
          </a:prstGeom>
        </p:spPr>
        <p:txBody>
          <a:bodyPr wrap="square" lIns="0" tIns="0" rIns="0" bIns="0">
            <a:spAutoFit/>
          </a:bodyPr>
          <a:lstStyle>
            <a:lvl1pPr>
              <a:defRPr sz="3600" b="0" i="0">
                <a:solidFill>
                  <a:srgbClr val="FF0000"/>
                </a:solidFill>
                <a:latin typeface="Arial MT"/>
                <a:cs typeface="Arial MT"/>
              </a:defRPr>
            </a:lvl1pPr>
          </a:lstStyle>
          <a:p>
            <a:endParaRPr/>
          </a:p>
        </p:txBody>
      </p:sp>
      <p:sp>
        <p:nvSpPr>
          <p:cNvPr id="3" name="Holder 3"/>
          <p:cNvSpPr>
            <a:spLocks noGrp="1"/>
          </p:cNvSpPr>
          <p:nvPr>
            <p:ph type="body" idx="1"/>
          </p:nvPr>
        </p:nvSpPr>
        <p:spPr>
          <a:xfrm>
            <a:off x="536863" y="1798828"/>
            <a:ext cx="7648575" cy="4832984"/>
          </a:xfrm>
          <a:prstGeom prst="rect">
            <a:avLst/>
          </a:prstGeom>
        </p:spPr>
        <p:txBody>
          <a:bodyPr wrap="square" lIns="0" tIns="0" rIns="0" bIns="0">
            <a:spAutoFit/>
          </a:bodyPr>
          <a:lstStyle>
            <a:lvl1pPr>
              <a:defRPr sz="2400" b="0" i="0">
                <a:solidFill>
                  <a:srgbClr val="808080"/>
                </a:solidFill>
                <a:latin typeface="Arial MT"/>
                <a:cs typeface="Arial MT"/>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8614061" y="6529380"/>
            <a:ext cx="266700" cy="222884"/>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127000">
              <a:lnSpc>
                <a:spcPts val="163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874" y="1313181"/>
            <a:ext cx="8800650" cy="1107996"/>
          </a:xfrm>
        </p:spPr>
        <p:txBody>
          <a:bodyPr/>
          <a:lstStyle/>
          <a:p>
            <a:r>
              <a:rPr lang="en-IN" b="1" dirty="0"/>
              <a:t>The Convolutional Operation</a:t>
            </a:r>
            <a:br>
              <a:rPr lang="en-IN" b="1" dirty="0"/>
            </a:br>
            <a:endParaRPr lang="en-IN" dirty="0"/>
          </a:p>
        </p:txBody>
      </p:sp>
      <p:sp>
        <p:nvSpPr>
          <p:cNvPr id="3" name="Content Placeholder 2"/>
          <p:cNvSpPr>
            <a:spLocks noGrp="1"/>
          </p:cNvSpPr>
          <p:nvPr>
            <p:ph idx="1"/>
          </p:nvPr>
        </p:nvSpPr>
        <p:spPr>
          <a:xfrm>
            <a:off x="442913" y="2541309"/>
            <a:ext cx="6310074" cy="2954655"/>
          </a:xfrm>
        </p:spPr>
        <p:txBody>
          <a:bodyPr/>
          <a:lstStyle/>
          <a:p>
            <a:r>
              <a:rPr lang="en-GB"/>
              <a:t>Convolution is an operation on two function of a real valued argument.</a:t>
            </a:r>
          </a:p>
          <a:p>
            <a:r>
              <a:rPr lang="en-GB"/>
              <a:t>The conv operation is usually denoted with an asterisk</a:t>
            </a:r>
          </a:p>
          <a:p>
            <a:r>
              <a:rPr lang="en-GB"/>
              <a:t>In the case of indiscrete value:</a:t>
            </a:r>
          </a:p>
          <a:p>
            <a:endParaRPr lang="en-GB" i="1"/>
          </a:p>
          <a:p>
            <a:r>
              <a:rPr lang="en-GB"/>
              <a:t>In the case of discrete value:</a:t>
            </a:r>
          </a:p>
          <a:p>
            <a:endParaRPr lang="en-IN" dirty="0"/>
          </a:p>
        </p:txBody>
      </p:sp>
      <p:pic>
        <p:nvPicPr>
          <p:cNvPr id="4" name="Picture 3"/>
          <p:cNvPicPr>
            <a:picLocks noChangeAspect="1"/>
          </p:cNvPicPr>
          <p:nvPr/>
        </p:nvPicPr>
        <p:blipFill>
          <a:blip r:embed="rId2"/>
          <a:stretch>
            <a:fillRect/>
          </a:stretch>
        </p:blipFill>
        <p:spPr>
          <a:xfrm>
            <a:off x="4786470" y="3669138"/>
            <a:ext cx="3989729" cy="771428"/>
          </a:xfrm>
          <a:prstGeom prst="rect">
            <a:avLst/>
          </a:prstGeom>
        </p:spPr>
      </p:pic>
      <p:pic>
        <p:nvPicPr>
          <p:cNvPr id="5" name="Picture 4"/>
          <p:cNvPicPr>
            <a:picLocks noChangeAspect="1"/>
          </p:cNvPicPr>
          <p:nvPr/>
        </p:nvPicPr>
        <p:blipFill>
          <a:blip r:embed="rId3"/>
          <a:stretch>
            <a:fillRect/>
          </a:stretch>
        </p:blipFill>
        <p:spPr>
          <a:xfrm>
            <a:off x="4638863" y="4440566"/>
            <a:ext cx="4728022" cy="802406"/>
          </a:xfrm>
          <a:prstGeom prst="rect">
            <a:avLst/>
          </a:prstGeom>
        </p:spPr>
      </p:pic>
      <p:sp>
        <p:nvSpPr>
          <p:cNvPr id="6" name="Rectangle 5"/>
          <p:cNvSpPr/>
          <p:nvPr/>
        </p:nvSpPr>
        <p:spPr>
          <a:xfrm>
            <a:off x="849444" y="5327446"/>
            <a:ext cx="5029200" cy="1200329"/>
          </a:xfrm>
          <a:prstGeom prst="rect">
            <a:avLst/>
          </a:prstGeom>
        </p:spPr>
        <p:txBody>
          <a:bodyPr>
            <a:spAutoFit/>
          </a:bodyPr>
          <a:lstStyle/>
          <a:p>
            <a:r>
              <a:rPr lang="en-GB" b="0" i="0" dirty="0">
                <a:solidFill>
                  <a:srgbClr val="404040"/>
                </a:solidFill>
                <a:effectLst/>
                <a:latin typeface="Lato"/>
              </a:rPr>
              <a:t>w needs to be 0 for all negative arguments</a:t>
            </a:r>
          </a:p>
          <a:p>
            <a:pPr>
              <a:buFont typeface="Arial" panose="020B0604020202020204" pitchFamily="34" charset="0"/>
              <a:buChar char="•"/>
            </a:pPr>
            <a:r>
              <a:rPr lang="en-GB" b="0" i="0" dirty="0">
                <a:solidFill>
                  <a:srgbClr val="404040"/>
                </a:solidFill>
                <a:effectLst/>
                <a:latin typeface="Lato"/>
              </a:rPr>
              <a:t>x: input</a:t>
            </a:r>
          </a:p>
          <a:p>
            <a:pPr>
              <a:buFont typeface="Arial" panose="020B0604020202020204" pitchFamily="34" charset="0"/>
              <a:buChar char="•"/>
            </a:pPr>
            <a:r>
              <a:rPr lang="en-GB" b="0" i="0" dirty="0">
                <a:solidFill>
                  <a:srgbClr val="404040"/>
                </a:solidFill>
                <a:effectLst/>
                <a:latin typeface="Lato"/>
              </a:rPr>
              <a:t>w: kernel</a:t>
            </a:r>
          </a:p>
          <a:p>
            <a:pPr>
              <a:buFont typeface="Arial" panose="020B0604020202020204" pitchFamily="34" charset="0"/>
              <a:buChar char="•"/>
            </a:pPr>
            <a:r>
              <a:rPr lang="en-GB" b="0" i="0" dirty="0">
                <a:solidFill>
                  <a:srgbClr val="404040"/>
                </a:solidFill>
                <a:effectLst/>
                <a:latin typeface="Lato"/>
              </a:rPr>
              <a:t>s: feature map</a:t>
            </a:r>
          </a:p>
        </p:txBody>
      </p:sp>
    </p:spTree>
    <p:extLst>
      <p:ext uri="{BB962C8B-B14F-4D97-AF65-F5344CB8AC3E}">
        <p14:creationId xmlns:p14="http://schemas.microsoft.com/office/powerpoint/2010/main" val="309820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0">
              <a:lnSpc>
                <a:spcPts val="1630"/>
              </a:lnSpc>
            </a:pPr>
            <a:fld id="{81D60167-4931-47E6-BA6A-407CBD079E47}" type="slidenum">
              <a:rPr spc="-50" dirty="0"/>
              <a:t>10</a:t>
            </a:fld>
            <a:endParaRPr spc="-50" dirty="0"/>
          </a:p>
        </p:txBody>
      </p:sp>
      <p:sp>
        <p:nvSpPr>
          <p:cNvPr id="3" name="object 3"/>
          <p:cNvSpPr txBox="1">
            <a:spLocks noGrp="1"/>
          </p:cNvSpPr>
          <p:nvPr>
            <p:ph type="title"/>
          </p:nvPr>
        </p:nvSpPr>
        <p:spPr>
          <a:xfrm>
            <a:off x="1221993" y="901701"/>
            <a:ext cx="7621905" cy="1244600"/>
          </a:xfrm>
          <a:prstGeom prst="rect">
            <a:avLst/>
          </a:prstGeom>
        </p:spPr>
        <p:txBody>
          <a:bodyPr vert="horz" wrap="square" lIns="0" tIns="12700" rIns="0" bIns="0" rtlCol="0">
            <a:spAutoFit/>
          </a:bodyPr>
          <a:lstStyle/>
          <a:p>
            <a:pPr marR="133350" algn="ctr">
              <a:lnSpc>
                <a:spcPct val="100000"/>
              </a:lnSpc>
              <a:spcBef>
                <a:spcPts val="100"/>
              </a:spcBef>
            </a:pPr>
            <a:r>
              <a:rPr sz="4000" dirty="0"/>
              <a:t>Topics</a:t>
            </a:r>
            <a:r>
              <a:rPr sz="4000" spc="-55" dirty="0"/>
              <a:t> </a:t>
            </a:r>
            <a:r>
              <a:rPr sz="4000" spc="-25" dirty="0"/>
              <a:t>in</a:t>
            </a:r>
            <a:endParaRPr sz="4000"/>
          </a:p>
          <a:p>
            <a:pPr algn="ctr">
              <a:lnSpc>
                <a:spcPct val="100000"/>
              </a:lnSpc>
              <a:tabLst>
                <a:tab pos="5393055" algn="l"/>
              </a:tabLst>
            </a:pPr>
            <a:r>
              <a:rPr sz="4000" dirty="0"/>
              <a:t>Variants</a:t>
            </a:r>
            <a:r>
              <a:rPr sz="4000" spc="-70" dirty="0"/>
              <a:t> </a:t>
            </a:r>
            <a:r>
              <a:rPr sz="4000" dirty="0"/>
              <a:t>of</a:t>
            </a:r>
            <a:r>
              <a:rPr sz="4000" spc="-70" dirty="0"/>
              <a:t> </a:t>
            </a:r>
            <a:r>
              <a:rPr sz="4000" spc="-10" dirty="0"/>
              <a:t>Convolution</a:t>
            </a:r>
            <a:r>
              <a:rPr sz="4000" dirty="0"/>
              <a:t>	</a:t>
            </a:r>
            <a:r>
              <a:rPr sz="4000" spc="-10" dirty="0"/>
              <a:t>Functions</a:t>
            </a:r>
            <a:endParaRPr sz="4000"/>
          </a:p>
        </p:txBody>
      </p:sp>
      <p:sp>
        <p:nvSpPr>
          <p:cNvPr id="4" name="object 4"/>
          <p:cNvSpPr txBox="1"/>
          <p:nvPr/>
        </p:nvSpPr>
        <p:spPr>
          <a:xfrm>
            <a:off x="536863" y="2349692"/>
            <a:ext cx="8975090" cy="3080385"/>
          </a:xfrm>
          <a:prstGeom prst="rect">
            <a:avLst/>
          </a:prstGeom>
        </p:spPr>
        <p:txBody>
          <a:bodyPr vert="horz" wrap="square" lIns="0" tIns="75565" rIns="0" bIns="0" rtlCol="0">
            <a:spAutoFit/>
          </a:bodyPr>
          <a:lstStyle/>
          <a:p>
            <a:pPr marL="354965" indent="-342265">
              <a:lnSpc>
                <a:spcPct val="100000"/>
              </a:lnSpc>
              <a:spcBef>
                <a:spcPts val="595"/>
              </a:spcBef>
              <a:buChar char="•"/>
              <a:tabLst>
                <a:tab pos="354965" algn="l"/>
              </a:tabLst>
            </a:pPr>
            <a:r>
              <a:rPr sz="2400" dirty="0">
                <a:solidFill>
                  <a:srgbClr val="3333CC"/>
                </a:solidFill>
                <a:latin typeface="Arial MT"/>
                <a:cs typeface="Arial MT"/>
              </a:rPr>
              <a:t>Neural</a:t>
            </a:r>
            <a:r>
              <a:rPr sz="2400" spc="-65" dirty="0">
                <a:solidFill>
                  <a:srgbClr val="3333CC"/>
                </a:solidFill>
                <a:latin typeface="Arial MT"/>
                <a:cs typeface="Arial MT"/>
              </a:rPr>
              <a:t> </a:t>
            </a:r>
            <a:r>
              <a:rPr sz="2400" dirty="0">
                <a:solidFill>
                  <a:srgbClr val="3333CC"/>
                </a:solidFill>
                <a:latin typeface="Arial MT"/>
                <a:cs typeface="Arial MT"/>
              </a:rPr>
              <a:t>net</a:t>
            </a:r>
            <a:r>
              <a:rPr sz="2400" spc="-70" dirty="0">
                <a:solidFill>
                  <a:srgbClr val="3333CC"/>
                </a:solidFill>
                <a:latin typeface="Arial MT"/>
                <a:cs typeface="Arial MT"/>
              </a:rPr>
              <a:t> </a:t>
            </a:r>
            <a:r>
              <a:rPr sz="2400" dirty="0">
                <a:solidFill>
                  <a:srgbClr val="3333CC"/>
                </a:solidFill>
                <a:latin typeface="Arial MT"/>
                <a:cs typeface="Arial MT"/>
              </a:rPr>
              <a:t>convolution</a:t>
            </a:r>
            <a:r>
              <a:rPr sz="2400" spc="-60" dirty="0">
                <a:solidFill>
                  <a:srgbClr val="3333CC"/>
                </a:solidFill>
                <a:latin typeface="Arial MT"/>
                <a:cs typeface="Arial MT"/>
              </a:rPr>
              <a:t> </a:t>
            </a:r>
            <a:r>
              <a:rPr sz="2400" dirty="0">
                <a:solidFill>
                  <a:srgbClr val="3333CC"/>
                </a:solidFill>
                <a:latin typeface="Arial MT"/>
                <a:cs typeface="Arial MT"/>
              </a:rPr>
              <a:t>is</a:t>
            </a:r>
            <a:r>
              <a:rPr sz="2400" spc="-70" dirty="0">
                <a:solidFill>
                  <a:srgbClr val="3333CC"/>
                </a:solidFill>
                <a:latin typeface="Arial MT"/>
                <a:cs typeface="Arial MT"/>
              </a:rPr>
              <a:t> </a:t>
            </a:r>
            <a:r>
              <a:rPr sz="2400" dirty="0">
                <a:solidFill>
                  <a:srgbClr val="3333CC"/>
                </a:solidFill>
                <a:latin typeface="Arial MT"/>
                <a:cs typeface="Arial MT"/>
              </a:rPr>
              <a:t>not</a:t>
            </a:r>
            <a:r>
              <a:rPr sz="2400" spc="-65" dirty="0">
                <a:solidFill>
                  <a:srgbClr val="3333CC"/>
                </a:solidFill>
                <a:latin typeface="Arial MT"/>
                <a:cs typeface="Arial MT"/>
              </a:rPr>
              <a:t> </a:t>
            </a:r>
            <a:r>
              <a:rPr sz="2400" dirty="0">
                <a:solidFill>
                  <a:srgbClr val="3333CC"/>
                </a:solidFill>
                <a:latin typeface="Arial MT"/>
                <a:cs typeface="Arial MT"/>
              </a:rPr>
              <a:t>same</a:t>
            </a:r>
            <a:r>
              <a:rPr sz="2400" spc="-65" dirty="0">
                <a:solidFill>
                  <a:srgbClr val="3333CC"/>
                </a:solidFill>
                <a:latin typeface="Arial MT"/>
                <a:cs typeface="Arial MT"/>
              </a:rPr>
              <a:t> </a:t>
            </a:r>
            <a:r>
              <a:rPr sz="2400" dirty="0">
                <a:solidFill>
                  <a:srgbClr val="3333CC"/>
                </a:solidFill>
                <a:latin typeface="Arial MT"/>
                <a:cs typeface="Arial MT"/>
              </a:rPr>
              <a:t>as</a:t>
            </a:r>
            <a:r>
              <a:rPr sz="2400" spc="-65" dirty="0">
                <a:solidFill>
                  <a:srgbClr val="3333CC"/>
                </a:solidFill>
                <a:latin typeface="Arial MT"/>
                <a:cs typeface="Arial MT"/>
              </a:rPr>
              <a:t> </a:t>
            </a:r>
            <a:r>
              <a:rPr sz="2400" dirty="0">
                <a:solidFill>
                  <a:srgbClr val="3333CC"/>
                </a:solidFill>
                <a:latin typeface="Arial MT"/>
                <a:cs typeface="Arial MT"/>
              </a:rPr>
              <a:t>mathematical</a:t>
            </a:r>
            <a:r>
              <a:rPr sz="2400" spc="-65" dirty="0">
                <a:solidFill>
                  <a:srgbClr val="3333CC"/>
                </a:solidFill>
                <a:latin typeface="Arial MT"/>
                <a:cs typeface="Arial MT"/>
              </a:rPr>
              <a:t> </a:t>
            </a:r>
            <a:r>
              <a:rPr sz="2400" spc="-10" dirty="0">
                <a:solidFill>
                  <a:srgbClr val="3333CC"/>
                </a:solidFill>
                <a:latin typeface="Arial MT"/>
                <a:cs typeface="Arial MT"/>
              </a:rPr>
              <a:t>convolution</a:t>
            </a:r>
            <a:endParaRPr sz="2400">
              <a:latin typeface="Arial MT"/>
              <a:cs typeface="Arial MT"/>
            </a:endParaRPr>
          </a:p>
          <a:p>
            <a:pPr marL="354965" indent="-342265">
              <a:lnSpc>
                <a:spcPct val="100000"/>
              </a:lnSpc>
              <a:spcBef>
                <a:spcPts val="495"/>
              </a:spcBef>
              <a:buChar char="•"/>
              <a:tabLst>
                <a:tab pos="354965" algn="l"/>
              </a:tabLst>
            </a:pPr>
            <a:r>
              <a:rPr sz="2400" dirty="0">
                <a:solidFill>
                  <a:srgbClr val="3333CC"/>
                </a:solidFill>
                <a:latin typeface="Arial MT"/>
                <a:cs typeface="Arial MT"/>
              </a:rPr>
              <a:t>How</a:t>
            </a:r>
            <a:r>
              <a:rPr sz="2400" spc="-65" dirty="0">
                <a:solidFill>
                  <a:srgbClr val="3333CC"/>
                </a:solidFill>
                <a:latin typeface="Arial MT"/>
                <a:cs typeface="Arial MT"/>
              </a:rPr>
              <a:t> </a:t>
            </a:r>
            <a:r>
              <a:rPr sz="2400" dirty="0">
                <a:solidFill>
                  <a:srgbClr val="3333CC"/>
                </a:solidFill>
                <a:latin typeface="Arial MT"/>
                <a:cs typeface="Arial MT"/>
              </a:rPr>
              <a:t>convolution</a:t>
            </a:r>
            <a:r>
              <a:rPr sz="2400" spc="-60" dirty="0">
                <a:solidFill>
                  <a:srgbClr val="3333CC"/>
                </a:solidFill>
                <a:latin typeface="Arial MT"/>
                <a:cs typeface="Arial MT"/>
              </a:rPr>
              <a:t> </a:t>
            </a:r>
            <a:r>
              <a:rPr sz="2400" dirty="0">
                <a:solidFill>
                  <a:srgbClr val="3333CC"/>
                </a:solidFill>
                <a:latin typeface="Arial MT"/>
                <a:cs typeface="Arial MT"/>
              </a:rPr>
              <a:t>in</a:t>
            </a:r>
            <a:r>
              <a:rPr sz="2400" spc="-60" dirty="0">
                <a:solidFill>
                  <a:srgbClr val="3333CC"/>
                </a:solidFill>
                <a:latin typeface="Arial MT"/>
                <a:cs typeface="Arial MT"/>
              </a:rPr>
              <a:t> </a:t>
            </a:r>
            <a:r>
              <a:rPr sz="2400" dirty="0">
                <a:solidFill>
                  <a:srgbClr val="3333CC"/>
                </a:solidFill>
                <a:latin typeface="Arial MT"/>
                <a:cs typeface="Arial MT"/>
              </a:rPr>
              <a:t>neural</a:t>
            </a:r>
            <a:r>
              <a:rPr sz="2400" spc="-65" dirty="0">
                <a:solidFill>
                  <a:srgbClr val="3333CC"/>
                </a:solidFill>
                <a:latin typeface="Arial MT"/>
                <a:cs typeface="Arial MT"/>
              </a:rPr>
              <a:t> </a:t>
            </a:r>
            <a:r>
              <a:rPr sz="2400" dirty="0">
                <a:solidFill>
                  <a:srgbClr val="3333CC"/>
                </a:solidFill>
                <a:latin typeface="Arial MT"/>
                <a:cs typeface="Arial MT"/>
              </a:rPr>
              <a:t>networks</a:t>
            </a:r>
            <a:r>
              <a:rPr sz="2400" spc="-65" dirty="0">
                <a:solidFill>
                  <a:srgbClr val="3333CC"/>
                </a:solidFill>
                <a:latin typeface="Arial MT"/>
                <a:cs typeface="Arial MT"/>
              </a:rPr>
              <a:t> </a:t>
            </a:r>
            <a:r>
              <a:rPr sz="2400" dirty="0">
                <a:solidFill>
                  <a:srgbClr val="3333CC"/>
                </a:solidFill>
                <a:latin typeface="Arial MT"/>
                <a:cs typeface="Arial MT"/>
              </a:rPr>
              <a:t>is</a:t>
            </a:r>
            <a:r>
              <a:rPr sz="2400" spc="-65" dirty="0">
                <a:solidFill>
                  <a:srgbClr val="3333CC"/>
                </a:solidFill>
                <a:latin typeface="Arial MT"/>
                <a:cs typeface="Arial MT"/>
              </a:rPr>
              <a:t> </a:t>
            </a:r>
            <a:r>
              <a:rPr sz="2400" spc="-10" dirty="0">
                <a:solidFill>
                  <a:srgbClr val="3333CC"/>
                </a:solidFill>
                <a:latin typeface="Arial MT"/>
                <a:cs typeface="Arial MT"/>
              </a:rPr>
              <a:t>different</a:t>
            </a:r>
            <a:endParaRPr sz="2400">
              <a:latin typeface="Arial MT"/>
              <a:cs typeface="Arial MT"/>
            </a:endParaRPr>
          </a:p>
          <a:p>
            <a:pPr marL="354965" indent="-342265">
              <a:lnSpc>
                <a:spcPct val="100000"/>
              </a:lnSpc>
              <a:spcBef>
                <a:spcPts val="620"/>
              </a:spcBef>
              <a:buChar char="•"/>
              <a:tabLst>
                <a:tab pos="354965" algn="l"/>
              </a:tabLst>
            </a:pPr>
            <a:r>
              <a:rPr sz="2400" dirty="0">
                <a:solidFill>
                  <a:srgbClr val="3333CC"/>
                </a:solidFill>
                <a:latin typeface="Arial MT"/>
                <a:cs typeface="Arial MT"/>
              </a:rPr>
              <a:t>Multichannel</a:t>
            </a:r>
            <a:r>
              <a:rPr sz="2400" spc="-75" dirty="0">
                <a:solidFill>
                  <a:srgbClr val="3333CC"/>
                </a:solidFill>
                <a:latin typeface="Arial MT"/>
                <a:cs typeface="Arial MT"/>
              </a:rPr>
              <a:t> </a:t>
            </a:r>
            <a:r>
              <a:rPr sz="2400" dirty="0">
                <a:solidFill>
                  <a:srgbClr val="3333CC"/>
                </a:solidFill>
                <a:latin typeface="Arial MT"/>
                <a:cs typeface="Arial MT"/>
              </a:rPr>
              <a:t>convolution</a:t>
            </a:r>
            <a:r>
              <a:rPr sz="2400" spc="-70" dirty="0">
                <a:solidFill>
                  <a:srgbClr val="3333CC"/>
                </a:solidFill>
                <a:latin typeface="Arial MT"/>
                <a:cs typeface="Arial MT"/>
              </a:rPr>
              <a:t> </a:t>
            </a:r>
            <a:r>
              <a:rPr sz="2400" dirty="0">
                <a:solidFill>
                  <a:srgbClr val="3333CC"/>
                </a:solidFill>
                <a:latin typeface="Arial MT"/>
                <a:cs typeface="Arial MT"/>
              </a:rPr>
              <a:t>due</a:t>
            </a:r>
            <a:r>
              <a:rPr sz="2400" spc="-70" dirty="0">
                <a:solidFill>
                  <a:srgbClr val="3333CC"/>
                </a:solidFill>
                <a:latin typeface="Arial MT"/>
                <a:cs typeface="Arial MT"/>
              </a:rPr>
              <a:t> </a:t>
            </a:r>
            <a:r>
              <a:rPr sz="2400" dirty="0">
                <a:solidFill>
                  <a:srgbClr val="3333CC"/>
                </a:solidFill>
                <a:latin typeface="Arial MT"/>
                <a:cs typeface="Arial MT"/>
              </a:rPr>
              <a:t>to</a:t>
            </a:r>
            <a:r>
              <a:rPr sz="2400" spc="-75" dirty="0">
                <a:solidFill>
                  <a:srgbClr val="3333CC"/>
                </a:solidFill>
                <a:latin typeface="Arial MT"/>
                <a:cs typeface="Arial MT"/>
              </a:rPr>
              <a:t> </a:t>
            </a:r>
            <a:r>
              <a:rPr sz="2400" dirty="0">
                <a:solidFill>
                  <a:srgbClr val="3333CC"/>
                </a:solidFill>
                <a:latin typeface="Arial MT"/>
                <a:cs typeface="Arial MT"/>
              </a:rPr>
              <a:t>image</a:t>
            </a:r>
            <a:r>
              <a:rPr sz="2400" spc="-70" dirty="0">
                <a:solidFill>
                  <a:srgbClr val="3333CC"/>
                </a:solidFill>
                <a:latin typeface="Arial MT"/>
                <a:cs typeface="Arial MT"/>
              </a:rPr>
              <a:t> </a:t>
            </a:r>
            <a:r>
              <a:rPr sz="2400" dirty="0">
                <a:solidFill>
                  <a:srgbClr val="3333CC"/>
                </a:solidFill>
                <a:latin typeface="Arial MT"/>
                <a:cs typeface="Arial MT"/>
              </a:rPr>
              <a:t>color</a:t>
            </a:r>
            <a:r>
              <a:rPr sz="2400" spc="-75" dirty="0">
                <a:solidFill>
                  <a:srgbClr val="3333CC"/>
                </a:solidFill>
                <a:latin typeface="Arial MT"/>
                <a:cs typeface="Arial MT"/>
              </a:rPr>
              <a:t> </a:t>
            </a:r>
            <a:r>
              <a:rPr sz="2400" dirty="0">
                <a:solidFill>
                  <a:srgbClr val="3333CC"/>
                </a:solidFill>
                <a:latin typeface="Arial MT"/>
                <a:cs typeface="Arial MT"/>
              </a:rPr>
              <a:t>and</a:t>
            </a:r>
            <a:r>
              <a:rPr sz="2400" spc="-70" dirty="0">
                <a:solidFill>
                  <a:srgbClr val="3333CC"/>
                </a:solidFill>
                <a:latin typeface="Arial MT"/>
                <a:cs typeface="Arial MT"/>
              </a:rPr>
              <a:t> </a:t>
            </a:r>
            <a:r>
              <a:rPr sz="2400" spc="-10" dirty="0">
                <a:solidFill>
                  <a:srgbClr val="3333CC"/>
                </a:solidFill>
                <a:latin typeface="Arial MT"/>
                <a:cs typeface="Arial MT"/>
              </a:rPr>
              <a:t>batches</a:t>
            </a:r>
            <a:endParaRPr sz="2400">
              <a:latin typeface="Arial MT"/>
              <a:cs typeface="Arial MT"/>
            </a:endParaRPr>
          </a:p>
          <a:p>
            <a:pPr marL="354965" indent="-342265">
              <a:lnSpc>
                <a:spcPct val="100000"/>
              </a:lnSpc>
              <a:spcBef>
                <a:spcPts val="520"/>
              </a:spcBef>
              <a:buChar char="•"/>
              <a:tabLst>
                <a:tab pos="354965" algn="l"/>
              </a:tabLst>
            </a:pPr>
            <a:r>
              <a:rPr sz="2400" dirty="0">
                <a:solidFill>
                  <a:srgbClr val="3333CC"/>
                </a:solidFill>
                <a:latin typeface="Arial MT"/>
                <a:cs typeface="Arial MT"/>
              </a:rPr>
              <a:t>Convolution</a:t>
            </a:r>
            <a:r>
              <a:rPr sz="2400" spc="-65" dirty="0">
                <a:solidFill>
                  <a:srgbClr val="3333CC"/>
                </a:solidFill>
                <a:latin typeface="Arial MT"/>
                <a:cs typeface="Arial MT"/>
              </a:rPr>
              <a:t> </a:t>
            </a:r>
            <a:r>
              <a:rPr sz="2400" dirty="0">
                <a:solidFill>
                  <a:srgbClr val="3333CC"/>
                </a:solidFill>
                <a:latin typeface="Arial MT"/>
                <a:cs typeface="Arial MT"/>
              </a:rPr>
              <a:t>with</a:t>
            </a:r>
            <a:r>
              <a:rPr sz="2400" spc="-60" dirty="0">
                <a:solidFill>
                  <a:srgbClr val="3333CC"/>
                </a:solidFill>
                <a:latin typeface="Arial MT"/>
                <a:cs typeface="Arial MT"/>
              </a:rPr>
              <a:t> </a:t>
            </a:r>
            <a:r>
              <a:rPr sz="2400" dirty="0">
                <a:solidFill>
                  <a:srgbClr val="3333CC"/>
                </a:solidFill>
                <a:latin typeface="Arial MT"/>
                <a:cs typeface="Arial MT"/>
              </a:rPr>
              <a:t>a</a:t>
            </a:r>
            <a:r>
              <a:rPr sz="2400" spc="-60" dirty="0">
                <a:solidFill>
                  <a:srgbClr val="3333CC"/>
                </a:solidFill>
                <a:latin typeface="Arial MT"/>
                <a:cs typeface="Arial MT"/>
              </a:rPr>
              <a:t> </a:t>
            </a:r>
            <a:r>
              <a:rPr sz="2400" spc="-10" dirty="0">
                <a:solidFill>
                  <a:srgbClr val="3333CC"/>
                </a:solidFill>
                <a:latin typeface="Arial MT"/>
                <a:cs typeface="Arial MT"/>
              </a:rPr>
              <a:t>stride</a:t>
            </a:r>
            <a:endParaRPr sz="2400">
              <a:latin typeface="Arial MT"/>
              <a:cs typeface="Arial MT"/>
            </a:endParaRPr>
          </a:p>
          <a:p>
            <a:pPr marL="354965" indent="-342265">
              <a:lnSpc>
                <a:spcPct val="100000"/>
              </a:lnSpc>
              <a:spcBef>
                <a:spcPts val="620"/>
              </a:spcBef>
              <a:buChar char="•"/>
              <a:tabLst>
                <a:tab pos="354965" algn="l"/>
              </a:tabLst>
            </a:pPr>
            <a:r>
              <a:rPr sz="2400" dirty="0">
                <a:solidFill>
                  <a:srgbClr val="3333CC"/>
                </a:solidFill>
                <a:latin typeface="Arial MT"/>
                <a:cs typeface="Arial MT"/>
              </a:rPr>
              <a:t>Locally</a:t>
            </a:r>
            <a:r>
              <a:rPr sz="2400" spc="-100" dirty="0">
                <a:solidFill>
                  <a:srgbClr val="3333CC"/>
                </a:solidFill>
                <a:latin typeface="Arial MT"/>
                <a:cs typeface="Arial MT"/>
              </a:rPr>
              <a:t> </a:t>
            </a:r>
            <a:r>
              <a:rPr sz="2400" dirty="0">
                <a:solidFill>
                  <a:srgbClr val="3333CC"/>
                </a:solidFill>
                <a:latin typeface="Arial MT"/>
                <a:cs typeface="Arial MT"/>
              </a:rPr>
              <a:t>connected</a:t>
            </a:r>
            <a:r>
              <a:rPr sz="2400" spc="-90" dirty="0">
                <a:solidFill>
                  <a:srgbClr val="3333CC"/>
                </a:solidFill>
                <a:latin typeface="Arial MT"/>
                <a:cs typeface="Arial MT"/>
              </a:rPr>
              <a:t> </a:t>
            </a:r>
            <a:r>
              <a:rPr sz="2400" dirty="0">
                <a:solidFill>
                  <a:srgbClr val="3333CC"/>
                </a:solidFill>
                <a:latin typeface="Arial MT"/>
                <a:cs typeface="Arial MT"/>
              </a:rPr>
              <a:t>layers</a:t>
            </a:r>
            <a:r>
              <a:rPr sz="2400" spc="-95" dirty="0">
                <a:solidFill>
                  <a:srgbClr val="3333CC"/>
                </a:solidFill>
                <a:latin typeface="Arial MT"/>
                <a:cs typeface="Arial MT"/>
              </a:rPr>
              <a:t> </a:t>
            </a:r>
            <a:r>
              <a:rPr sz="2400" dirty="0">
                <a:solidFill>
                  <a:srgbClr val="3333CC"/>
                </a:solidFill>
                <a:latin typeface="Arial MT"/>
                <a:cs typeface="Arial MT"/>
              </a:rPr>
              <a:t>(unshared</a:t>
            </a:r>
            <a:r>
              <a:rPr sz="2400" spc="-90" dirty="0">
                <a:solidFill>
                  <a:srgbClr val="3333CC"/>
                </a:solidFill>
                <a:latin typeface="Arial MT"/>
                <a:cs typeface="Arial MT"/>
              </a:rPr>
              <a:t> </a:t>
            </a:r>
            <a:r>
              <a:rPr sz="2400" spc="-10" dirty="0">
                <a:solidFill>
                  <a:srgbClr val="3333CC"/>
                </a:solidFill>
                <a:latin typeface="Arial MT"/>
                <a:cs typeface="Arial MT"/>
              </a:rPr>
              <a:t>convolution)</a:t>
            </a:r>
            <a:endParaRPr sz="2400">
              <a:latin typeface="Arial MT"/>
              <a:cs typeface="Arial MT"/>
            </a:endParaRPr>
          </a:p>
          <a:p>
            <a:pPr marL="354965" indent="-342265">
              <a:lnSpc>
                <a:spcPct val="100000"/>
              </a:lnSpc>
              <a:spcBef>
                <a:spcPts val="620"/>
              </a:spcBef>
              <a:buChar char="•"/>
              <a:tabLst>
                <a:tab pos="354965" algn="l"/>
              </a:tabLst>
            </a:pPr>
            <a:r>
              <a:rPr sz="2400" dirty="0">
                <a:solidFill>
                  <a:srgbClr val="3333CC"/>
                </a:solidFill>
                <a:latin typeface="Arial MT"/>
                <a:cs typeface="Arial MT"/>
              </a:rPr>
              <a:t>Tiled</a:t>
            </a:r>
            <a:r>
              <a:rPr sz="2400" spc="-45" dirty="0">
                <a:solidFill>
                  <a:srgbClr val="3333CC"/>
                </a:solidFill>
                <a:latin typeface="Arial MT"/>
                <a:cs typeface="Arial MT"/>
              </a:rPr>
              <a:t> </a:t>
            </a:r>
            <a:r>
              <a:rPr sz="2400" spc="-10" dirty="0">
                <a:solidFill>
                  <a:srgbClr val="3333CC"/>
                </a:solidFill>
                <a:latin typeface="Arial MT"/>
                <a:cs typeface="Arial MT"/>
              </a:rPr>
              <a:t>convolution</a:t>
            </a:r>
            <a:endParaRPr sz="2400">
              <a:latin typeface="Arial MT"/>
              <a:cs typeface="Arial MT"/>
            </a:endParaRPr>
          </a:p>
          <a:p>
            <a:pPr marL="354965" indent="-342265">
              <a:lnSpc>
                <a:spcPct val="100000"/>
              </a:lnSpc>
              <a:spcBef>
                <a:spcPts val="520"/>
              </a:spcBef>
              <a:buChar char="•"/>
              <a:tabLst>
                <a:tab pos="354965" algn="l"/>
              </a:tabLst>
            </a:pPr>
            <a:r>
              <a:rPr sz="2400" spc="-10" dirty="0">
                <a:solidFill>
                  <a:srgbClr val="3333CC"/>
                </a:solidFill>
                <a:latin typeface="Arial MT"/>
                <a:cs typeface="Arial MT"/>
              </a:rPr>
              <a:t>Implementation</a:t>
            </a:r>
            <a:r>
              <a:rPr sz="2400" spc="-55" dirty="0">
                <a:solidFill>
                  <a:srgbClr val="3333CC"/>
                </a:solidFill>
                <a:latin typeface="Arial MT"/>
                <a:cs typeface="Arial MT"/>
              </a:rPr>
              <a:t> </a:t>
            </a:r>
            <a:r>
              <a:rPr sz="2400" dirty="0">
                <a:solidFill>
                  <a:srgbClr val="3333CC"/>
                </a:solidFill>
                <a:latin typeface="Arial MT"/>
                <a:cs typeface="Arial MT"/>
              </a:rPr>
              <a:t>of</a:t>
            </a:r>
            <a:r>
              <a:rPr sz="2400" spc="-55" dirty="0">
                <a:solidFill>
                  <a:srgbClr val="3333CC"/>
                </a:solidFill>
                <a:latin typeface="Arial MT"/>
                <a:cs typeface="Arial MT"/>
              </a:rPr>
              <a:t> </a:t>
            </a:r>
            <a:r>
              <a:rPr sz="2400" dirty="0">
                <a:solidFill>
                  <a:srgbClr val="3333CC"/>
                </a:solidFill>
                <a:latin typeface="Arial MT"/>
                <a:cs typeface="Arial MT"/>
              </a:rPr>
              <a:t>a</a:t>
            </a:r>
            <a:r>
              <a:rPr sz="2400" spc="-50" dirty="0">
                <a:solidFill>
                  <a:srgbClr val="3333CC"/>
                </a:solidFill>
                <a:latin typeface="Arial MT"/>
                <a:cs typeface="Arial MT"/>
              </a:rPr>
              <a:t> </a:t>
            </a:r>
            <a:r>
              <a:rPr sz="2400" dirty="0">
                <a:solidFill>
                  <a:srgbClr val="3333CC"/>
                </a:solidFill>
                <a:latin typeface="Arial MT"/>
                <a:cs typeface="Arial MT"/>
              </a:rPr>
              <a:t>convolutional</a:t>
            </a:r>
            <a:r>
              <a:rPr sz="2400" spc="-50" dirty="0">
                <a:solidFill>
                  <a:srgbClr val="3333CC"/>
                </a:solidFill>
                <a:latin typeface="Arial MT"/>
                <a:cs typeface="Arial MT"/>
              </a:rPr>
              <a:t> </a:t>
            </a:r>
            <a:r>
              <a:rPr sz="2400" spc="-10" dirty="0">
                <a:solidFill>
                  <a:srgbClr val="3333CC"/>
                </a:solidFill>
                <a:latin typeface="Arial MT"/>
                <a:cs typeface="Arial MT"/>
              </a:rPr>
              <a:t>network</a:t>
            </a:r>
            <a:endParaRPr sz="24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0">
              <a:lnSpc>
                <a:spcPts val="1630"/>
              </a:lnSpc>
            </a:pPr>
            <a:fld id="{81D60167-4931-47E6-BA6A-407CBD079E47}" type="slidenum">
              <a:rPr spc="-50" dirty="0"/>
              <a:t>11</a:t>
            </a:fld>
            <a:endParaRPr spc="-50" dirty="0"/>
          </a:p>
        </p:txBody>
      </p:sp>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1109380" y="1282701"/>
            <a:ext cx="7846695" cy="635000"/>
          </a:xfrm>
          <a:prstGeom prst="rect">
            <a:avLst/>
          </a:prstGeom>
        </p:spPr>
        <p:txBody>
          <a:bodyPr vert="horz" wrap="square" lIns="0" tIns="12700" rIns="0" bIns="0" rtlCol="0">
            <a:spAutoFit/>
          </a:bodyPr>
          <a:lstStyle/>
          <a:p>
            <a:pPr marL="12700">
              <a:lnSpc>
                <a:spcPct val="100000"/>
              </a:lnSpc>
              <a:spcBef>
                <a:spcPts val="100"/>
              </a:spcBef>
              <a:tabLst>
                <a:tab pos="1649730" algn="l"/>
                <a:tab pos="5405755" algn="l"/>
              </a:tabLst>
            </a:pPr>
            <a:r>
              <a:rPr sz="4000" spc="-10" dirty="0"/>
              <a:t>Neural</a:t>
            </a:r>
            <a:r>
              <a:rPr sz="4000" dirty="0"/>
              <a:t>	Net</a:t>
            </a:r>
            <a:r>
              <a:rPr sz="4000" spc="-40" dirty="0"/>
              <a:t> </a:t>
            </a:r>
            <a:r>
              <a:rPr sz="4000" spc="-10" dirty="0"/>
              <a:t>Convolution</a:t>
            </a:r>
            <a:r>
              <a:rPr sz="4000" dirty="0"/>
              <a:t>	is</a:t>
            </a:r>
            <a:r>
              <a:rPr sz="4000" spc="-15" dirty="0"/>
              <a:t> </a:t>
            </a:r>
            <a:r>
              <a:rPr sz="4000" spc="-10" dirty="0"/>
              <a:t>Different</a:t>
            </a:r>
            <a:endParaRPr sz="4000"/>
          </a:p>
        </p:txBody>
      </p:sp>
      <p:sp>
        <p:nvSpPr>
          <p:cNvPr id="5" name="object 5"/>
          <p:cNvSpPr txBox="1"/>
          <p:nvPr/>
        </p:nvSpPr>
        <p:spPr>
          <a:xfrm>
            <a:off x="536863" y="2412683"/>
            <a:ext cx="8552180" cy="1991360"/>
          </a:xfrm>
          <a:prstGeom prst="rect">
            <a:avLst/>
          </a:prstGeom>
        </p:spPr>
        <p:txBody>
          <a:bodyPr vert="horz" wrap="square" lIns="0" tIns="33020" rIns="0" bIns="0" rtlCol="0">
            <a:spAutoFit/>
          </a:bodyPr>
          <a:lstStyle/>
          <a:p>
            <a:pPr marL="355600" marR="5080" indent="-342900">
              <a:lnSpc>
                <a:spcPts val="2800"/>
              </a:lnSpc>
              <a:spcBef>
                <a:spcPts val="260"/>
              </a:spcBef>
              <a:buChar char="•"/>
              <a:tabLst>
                <a:tab pos="355600" algn="l"/>
              </a:tabLst>
            </a:pPr>
            <a:r>
              <a:rPr sz="2400" dirty="0">
                <a:solidFill>
                  <a:srgbClr val="3333CC"/>
                </a:solidFill>
                <a:latin typeface="Arial MT"/>
                <a:cs typeface="Arial MT"/>
              </a:rPr>
              <a:t>Convolution</a:t>
            </a:r>
            <a:r>
              <a:rPr sz="2400" spc="-55" dirty="0">
                <a:solidFill>
                  <a:srgbClr val="3333CC"/>
                </a:solidFill>
                <a:latin typeface="Arial MT"/>
                <a:cs typeface="Arial MT"/>
              </a:rPr>
              <a:t> </a:t>
            </a:r>
            <a:r>
              <a:rPr sz="2400" dirty="0">
                <a:solidFill>
                  <a:srgbClr val="3333CC"/>
                </a:solidFill>
                <a:latin typeface="Arial MT"/>
                <a:cs typeface="Arial MT"/>
              </a:rPr>
              <a:t>in</a:t>
            </a:r>
            <a:r>
              <a:rPr sz="2400" spc="-55" dirty="0">
                <a:solidFill>
                  <a:srgbClr val="3333CC"/>
                </a:solidFill>
                <a:latin typeface="Arial MT"/>
                <a:cs typeface="Arial MT"/>
              </a:rPr>
              <a:t> </a:t>
            </a:r>
            <a:r>
              <a:rPr sz="2400" dirty="0">
                <a:solidFill>
                  <a:srgbClr val="3333CC"/>
                </a:solidFill>
                <a:latin typeface="Arial MT"/>
                <a:cs typeface="Arial MT"/>
              </a:rPr>
              <a:t>the</a:t>
            </a:r>
            <a:r>
              <a:rPr sz="2400" spc="-55" dirty="0">
                <a:solidFill>
                  <a:srgbClr val="3333CC"/>
                </a:solidFill>
                <a:latin typeface="Arial MT"/>
                <a:cs typeface="Arial MT"/>
              </a:rPr>
              <a:t> </a:t>
            </a:r>
            <a:r>
              <a:rPr sz="2400" dirty="0">
                <a:solidFill>
                  <a:srgbClr val="3333CC"/>
                </a:solidFill>
                <a:latin typeface="Arial MT"/>
                <a:cs typeface="Arial MT"/>
              </a:rPr>
              <a:t>context</a:t>
            </a:r>
            <a:r>
              <a:rPr sz="2400" spc="-60" dirty="0">
                <a:solidFill>
                  <a:srgbClr val="3333CC"/>
                </a:solidFill>
                <a:latin typeface="Arial MT"/>
                <a:cs typeface="Arial MT"/>
              </a:rPr>
              <a:t> </a:t>
            </a:r>
            <a:r>
              <a:rPr sz="2400" dirty="0">
                <a:solidFill>
                  <a:srgbClr val="3333CC"/>
                </a:solidFill>
                <a:latin typeface="Arial MT"/>
                <a:cs typeface="Arial MT"/>
              </a:rPr>
              <a:t>of</a:t>
            </a:r>
            <a:r>
              <a:rPr sz="2400" spc="-60" dirty="0">
                <a:solidFill>
                  <a:srgbClr val="3333CC"/>
                </a:solidFill>
                <a:latin typeface="Arial MT"/>
                <a:cs typeface="Arial MT"/>
              </a:rPr>
              <a:t> </a:t>
            </a:r>
            <a:r>
              <a:rPr sz="2400" dirty="0">
                <a:solidFill>
                  <a:srgbClr val="3333CC"/>
                </a:solidFill>
                <a:latin typeface="Arial MT"/>
                <a:cs typeface="Arial MT"/>
              </a:rPr>
              <a:t>neural</a:t>
            </a:r>
            <a:r>
              <a:rPr sz="2400" spc="-55" dirty="0">
                <a:solidFill>
                  <a:srgbClr val="3333CC"/>
                </a:solidFill>
                <a:latin typeface="Arial MT"/>
                <a:cs typeface="Arial MT"/>
              </a:rPr>
              <a:t> </a:t>
            </a:r>
            <a:r>
              <a:rPr sz="2400" dirty="0">
                <a:solidFill>
                  <a:srgbClr val="3333CC"/>
                </a:solidFill>
                <a:latin typeface="Arial MT"/>
                <a:cs typeface="Arial MT"/>
              </a:rPr>
              <a:t>networks</a:t>
            </a:r>
            <a:r>
              <a:rPr sz="2400" spc="-60" dirty="0">
                <a:solidFill>
                  <a:srgbClr val="3333CC"/>
                </a:solidFill>
                <a:latin typeface="Arial MT"/>
                <a:cs typeface="Arial MT"/>
              </a:rPr>
              <a:t> </a:t>
            </a:r>
            <a:r>
              <a:rPr sz="2400" dirty="0">
                <a:solidFill>
                  <a:srgbClr val="3333CC"/>
                </a:solidFill>
                <a:latin typeface="Arial MT"/>
                <a:cs typeface="Arial MT"/>
              </a:rPr>
              <a:t>does</a:t>
            </a:r>
            <a:r>
              <a:rPr sz="2400" spc="-60" dirty="0">
                <a:solidFill>
                  <a:srgbClr val="3333CC"/>
                </a:solidFill>
                <a:latin typeface="Arial MT"/>
                <a:cs typeface="Arial MT"/>
              </a:rPr>
              <a:t> </a:t>
            </a:r>
            <a:r>
              <a:rPr sz="2400" dirty="0">
                <a:solidFill>
                  <a:srgbClr val="3333CC"/>
                </a:solidFill>
                <a:latin typeface="Arial MT"/>
                <a:cs typeface="Arial MT"/>
              </a:rPr>
              <a:t>not</a:t>
            </a:r>
            <a:r>
              <a:rPr sz="2400" spc="-55" dirty="0">
                <a:solidFill>
                  <a:srgbClr val="3333CC"/>
                </a:solidFill>
                <a:latin typeface="Arial MT"/>
                <a:cs typeface="Arial MT"/>
              </a:rPr>
              <a:t> </a:t>
            </a:r>
            <a:r>
              <a:rPr sz="2400" spc="-10" dirty="0">
                <a:solidFill>
                  <a:srgbClr val="3333CC"/>
                </a:solidFill>
                <a:latin typeface="Arial MT"/>
                <a:cs typeface="Arial MT"/>
              </a:rPr>
              <a:t>refer </a:t>
            </a:r>
            <a:r>
              <a:rPr sz="2400" dirty="0">
                <a:solidFill>
                  <a:srgbClr val="3333CC"/>
                </a:solidFill>
                <a:latin typeface="Arial MT"/>
                <a:cs typeface="Arial MT"/>
              </a:rPr>
              <a:t>exactly</a:t>
            </a:r>
            <a:r>
              <a:rPr sz="2400" spc="-70" dirty="0">
                <a:solidFill>
                  <a:srgbClr val="3333CC"/>
                </a:solidFill>
                <a:latin typeface="Arial MT"/>
                <a:cs typeface="Arial MT"/>
              </a:rPr>
              <a:t> </a:t>
            </a:r>
            <a:r>
              <a:rPr sz="2400" dirty="0">
                <a:solidFill>
                  <a:srgbClr val="3333CC"/>
                </a:solidFill>
                <a:latin typeface="Arial MT"/>
                <a:cs typeface="Arial MT"/>
              </a:rPr>
              <a:t>to</a:t>
            </a:r>
            <a:r>
              <a:rPr sz="2400" spc="-65" dirty="0">
                <a:solidFill>
                  <a:srgbClr val="3333CC"/>
                </a:solidFill>
                <a:latin typeface="Arial MT"/>
                <a:cs typeface="Arial MT"/>
              </a:rPr>
              <a:t> </a:t>
            </a:r>
            <a:r>
              <a:rPr sz="2400" dirty="0">
                <a:solidFill>
                  <a:srgbClr val="3333CC"/>
                </a:solidFill>
                <a:latin typeface="Arial MT"/>
                <a:cs typeface="Arial MT"/>
              </a:rPr>
              <a:t>the</a:t>
            </a:r>
            <a:r>
              <a:rPr sz="2400" spc="-60" dirty="0">
                <a:solidFill>
                  <a:srgbClr val="3333CC"/>
                </a:solidFill>
                <a:latin typeface="Arial MT"/>
                <a:cs typeface="Arial MT"/>
              </a:rPr>
              <a:t> </a:t>
            </a:r>
            <a:r>
              <a:rPr sz="2400" dirty="0">
                <a:solidFill>
                  <a:srgbClr val="3333CC"/>
                </a:solidFill>
                <a:latin typeface="Arial MT"/>
                <a:cs typeface="Arial MT"/>
              </a:rPr>
              <a:t>standard</a:t>
            </a:r>
            <a:r>
              <a:rPr sz="2400" spc="-65" dirty="0">
                <a:solidFill>
                  <a:srgbClr val="3333CC"/>
                </a:solidFill>
                <a:latin typeface="Arial MT"/>
                <a:cs typeface="Arial MT"/>
              </a:rPr>
              <a:t> </a:t>
            </a:r>
            <a:r>
              <a:rPr sz="2400" dirty="0">
                <a:solidFill>
                  <a:srgbClr val="3333CC"/>
                </a:solidFill>
                <a:latin typeface="Arial MT"/>
                <a:cs typeface="Arial MT"/>
              </a:rPr>
              <a:t>convolution</a:t>
            </a:r>
            <a:r>
              <a:rPr sz="2400" spc="-65" dirty="0">
                <a:solidFill>
                  <a:srgbClr val="3333CC"/>
                </a:solidFill>
                <a:latin typeface="Arial MT"/>
                <a:cs typeface="Arial MT"/>
              </a:rPr>
              <a:t> </a:t>
            </a:r>
            <a:r>
              <a:rPr sz="2400" dirty="0">
                <a:solidFill>
                  <a:srgbClr val="3333CC"/>
                </a:solidFill>
                <a:latin typeface="Arial MT"/>
                <a:cs typeface="Arial MT"/>
              </a:rPr>
              <a:t>operation</a:t>
            </a:r>
            <a:r>
              <a:rPr sz="2400" spc="-60" dirty="0">
                <a:solidFill>
                  <a:srgbClr val="3333CC"/>
                </a:solidFill>
                <a:latin typeface="Arial MT"/>
                <a:cs typeface="Arial MT"/>
              </a:rPr>
              <a:t> </a:t>
            </a:r>
            <a:r>
              <a:rPr sz="2400" dirty="0">
                <a:solidFill>
                  <a:srgbClr val="3333CC"/>
                </a:solidFill>
                <a:latin typeface="Arial MT"/>
                <a:cs typeface="Arial MT"/>
              </a:rPr>
              <a:t>in</a:t>
            </a:r>
            <a:r>
              <a:rPr sz="2400" spc="-65" dirty="0">
                <a:solidFill>
                  <a:srgbClr val="3333CC"/>
                </a:solidFill>
                <a:latin typeface="Arial MT"/>
                <a:cs typeface="Arial MT"/>
              </a:rPr>
              <a:t> </a:t>
            </a:r>
            <a:r>
              <a:rPr sz="2400" spc="-10" dirty="0">
                <a:solidFill>
                  <a:srgbClr val="3333CC"/>
                </a:solidFill>
                <a:latin typeface="Arial MT"/>
                <a:cs typeface="Arial MT"/>
              </a:rPr>
              <a:t>mathematics</a:t>
            </a:r>
            <a:endParaRPr sz="2400">
              <a:latin typeface="Arial MT"/>
              <a:cs typeface="Arial MT"/>
            </a:endParaRPr>
          </a:p>
          <a:p>
            <a:pPr marL="354965" indent="-342265">
              <a:lnSpc>
                <a:spcPct val="100000"/>
              </a:lnSpc>
              <a:spcBef>
                <a:spcPts val="515"/>
              </a:spcBef>
              <a:buChar char="•"/>
              <a:tabLst>
                <a:tab pos="354965" algn="l"/>
              </a:tabLst>
            </a:pPr>
            <a:r>
              <a:rPr sz="2400" dirty="0">
                <a:solidFill>
                  <a:srgbClr val="3333CC"/>
                </a:solidFill>
                <a:latin typeface="Arial MT"/>
                <a:cs typeface="Arial MT"/>
              </a:rPr>
              <a:t>The</a:t>
            </a:r>
            <a:r>
              <a:rPr sz="2400" spc="-55" dirty="0">
                <a:solidFill>
                  <a:srgbClr val="3333CC"/>
                </a:solidFill>
                <a:latin typeface="Arial MT"/>
                <a:cs typeface="Arial MT"/>
              </a:rPr>
              <a:t> </a:t>
            </a:r>
            <a:r>
              <a:rPr sz="2400" dirty="0">
                <a:solidFill>
                  <a:srgbClr val="3333CC"/>
                </a:solidFill>
                <a:latin typeface="Arial MT"/>
                <a:cs typeface="Arial MT"/>
              </a:rPr>
              <a:t>functions</a:t>
            </a:r>
            <a:r>
              <a:rPr sz="2400" spc="-55" dirty="0">
                <a:solidFill>
                  <a:srgbClr val="3333CC"/>
                </a:solidFill>
                <a:latin typeface="Arial MT"/>
                <a:cs typeface="Arial MT"/>
              </a:rPr>
              <a:t> </a:t>
            </a:r>
            <a:r>
              <a:rPr sz="2400" dirty="0">
                <a:solidFill>
                  <a:srgbClr val="3333CC"/>
                </a:solidFill>
                <a:latin typeface="Arial MT"/>
                <a:cs typeface="Arial MT"/>
              </a:rPr>
              <a:t>used</a:t>
            </a:r>
            <a:r>
              <a:rPr sz="2400" spc="-55" dirty="0">
                <a:solidFill>
                  <a:srgbClr val="3333CC"/>
                </a:solidFill>
                <a:latin typeface="Arial MT"/>
                <a:cs typeface="Arial MT"/>
              </a:rPr>
              <a:t> </a:t>
            </a:r>
            <a:r>
              <a:rPr sz="2400" dirty="0">
                <a:solidFill>
                  <a:srgbClr val="3333CC"/>
                </a:solidFill>
                <a:latin typeface="Arial MT"/>
                <a:cs typeface="Arial MT"/>
              </a:rPr>
              <a:t>differ</a:t>
            </a:r>
            <a:r>
              <a:rPr sz="2400" spc="-55" dirty="0">
                <a:solidFill>
                  <a:srgbClr val="3333CC"/>
                </a:solidFill>
                <a:latin typeface="Arial MT"/>
                <a:cs typeface="Arial MT"/>
              </a:rPr>
              <a:t> </a:t>
            </a:r>
            <a:r>
              <a:rPr sz="2400" spc="-10" dirty="0">
                <a:solidFill>
                  <a:srgbClr val="3333CC"/>
                </a:solidFill>
                <a:latin typeface="Arial MT"/>
                <a:cs typeface="Arial MT"/>
              </a:rPr>
              <a:t>slightly</a:t>
            </a:r>
            <a:endParaRPr sz="2400">
              <a:latin typeface="Arial MT"/>
              <a:cs typeface="Arial MT"/>
            </a:endParaRPr>
          </a:p>
          <a:p>
            <a:pPr marL="355600" marR="106045" indent="-342900">
              <a:lnSpc>
                <a:spcPts val="2820"/>
              </a:lnSpc>
              <a:spcBef>
                <a:spcPts val="765"/>
              </a:spcBef>
              <a:buChar char="•"/>
              <a:tabLst>
                <a:tab pos="355600" algn="l"/>
              </a:tabLst>
            </a:pPr>
            <a:r>
              <a:rPr sz="2400" dirty="0">
                <a:solidFill>
                  <a:srgbClr val="3333CC"/>
                </a:solidFill>
                <a:latin typeface="Arial MT"/>
                <a:cs typeface="Arial MT"/>
              </a:rPr>
              <a:t>Here</a:t>
            </a:r>
            <a:r>
              <a:rPr sz="2400" spc="-60" dirty="0">
                <a:solidFill>
                  <a:srgbClr val="3333CC"/>
                </a:solidFill>
                <a:latin typeface="Arial MT"/>
                <a:cs typeface="Arial MT"/>
              </a:rPr>
              <a:t> </a:t>
            </a:r>
            <a:r>
              <a:rPr sz="2400" dirty="0">
                <a:solidFill>
                  <a:srgbClr val="3333CC"/>
                </a:solidFill>
                <a:latin typeface="Arial MT"/>
                <a:cs typeface="Arial MT"/>
              </a:rPr>
              <a:t>we</a:t>
            </a:r>
            <a:r>
              <a:rPr sz="2400" spc="-60" dirty="0">
                <a:solidFill>
                  <a:srgbClr val="3333CC"/>
                </a:solidFill>
                <a:latin typeface="Arial MT"/>
                <a:cs typeface="Arial MT"/>
              </a:rPr>
              <a:t> </a:t>
            </a:r>
            <a:r>
              <a:rPr sz="2400" dirty="0">
                <a:solidFill>
                  <a:srgbClr val="3333CC"/>
                </a:solidFill>
                <a:latin typeface="Arial MT"/>
                <a:cs typeface="Arial MT"/>
              </a:rPr>
              <a:t>describe</a:t>
            </a:r>
            <a:r>
              <a:rPr sz="2400" spc="-60" dirty="0">
                <a:solidFill>
                  <a:srgbClr val="3333CC"/>
                </a:solidFill>
                <a:latin typeface="Arial MT"/>
                <a:cs typeface="Arial MT"/>
              </a:rPr>
              <a:t> </a:t>
            </a:r>
            <a:r>
              <a:rPr sz="2400" dirty="0">
                <a:solidFill>
                  <a:srgbClr val="3333CC"/>
                </a:solidFill>
                <a:latin typeface="Arial MT"/>
                <a:cs typeface="Arial MT"/>
              </a:rPr>
              <a:t>the</a:t>
            </a:r>
            <a:r>
              <a:rPr sz="2400" spc="-60" dirty="0">
                <a:solidFill>
                  <a:srgbClr val="3333CC"/>
                </a:solidFill>
                <a:latin typeface="Arial MT"/>
                <a:cs typeface="Arial MT"/>
              </a:rPr>
              <a:t> </a:t>
            </a:r>
            <a:r>
              <a:rPr sz="2400" dirty="0">
                <a:solidFill>
                  <a:srgbClr val="3333CC"/>
                </a:solidFill>
                <a:latin typeface="Arial MT"/>
                <a:cs typeface="Arial MT"/>
              </a:rPr>
              <a:t>differences</a:t>
            </a:r>
            <a:r>
              <a:rPr sz="2400" spc="-65" dirty="0">
                <a:solidFill>
                  <a:srgbClr val="3333CC"/>
                </a:solidFill>
                <a:latin typeface="Arial MT"/>
                <a:cs typeface="Arial MT"/>
              </a:rPr>
              <a:t> </a:t>
            </a:r>
            <a:r>
              <a:rPr sz="2400" dirty="0">
                <a:solidFill>
                  <a:srgbClr val="3333CC"/>
                </a:solidFill>
                <a:latin typeface="Arial MT"/>
                <a:cs typeface="Arial MT"/>
              </a:rPr>
              <a:t>in</a:t>
            </a:r>
            <a:r>
              <a:rPr sz="2400" spc="-60" dirty="0">
                <a:solidFill>
                  <a:srgbClr val="3333CC"/>
                </a:solidFill>
                <a:latin typeface="Arial MT"/>
                <a:cs typeface="Arial MT"/>
              </a:rPr>
              <a:t> </a:t>
            </a:r>
            <a:r>
              <a:rPr sz="2400" dirty="0">
                <a:solidFill>
                  <a:srgbClr val="3333CC"/>
                </a:solidFill>
                <a:latin typeface="Arial MT"/>
                <a:cs typeface="Arial MT"/>
              </a:rPr>
              <a:t>detail</a:t>
            </a:r>
            <a:r>
              <a:rPr sz="2400" spc="-60" dirty="0">
                <a:solidFill>
                  <a:srgbClr val="3333CC"/>
                </a:solidFill>
                <a:latin typeface="Arial MT"/>
                <a:cs typeface="Arial MT"/>
              </a:rPr>
              <a:t> </a:t>
            </a:r>
            <a:r>
              <a:rPr sz="2400" dirty="0">
                <a:solidFill>
                  <a:srgbClr val="3333CC"/>
                </a:solidFill>
                <a:latin typeface="Arial MT"/>
                <a:cs typeface="Arial MT"/>
              </a:rPr>
              <a:t>and</a:t>
            </a:r>
            <a:r>
              <a:rPr sz="2400" spc="-60" dirty="0">
                <a:solidFill>
                  <a:srgbClr val="3333CC"/>
                </a:solidFill>
                <a:latin typeface="Arial MT"/>
                <a:cs typeface="Arial MT"/>
              </a:rPr>
              <a:t> </a:t>
            </a:r>
            <a:r>
              <a:rPr sz="2400" dirty="0">
                <a:solidFill>
                  <a:srgbClr val="3333CC"/>
                </a:solidFill>
                <a:latin typeface="Arial MT"/>
                <a:cs typeface="Arial MT"/>
              </a:rPr>
              <a:t>highlight</a:t>
            </a:r>
            <a:r>
              <a:rPr sz="2400" spc="-65" dirty="0">
                <a:solidFill>
                  <a:srgbClr val="3333CC"/>
                </a:solidFill>
                <a:latin typeface="Arial MT"/>
                <a:cs typeface="Arial MT"/>
              </a:rPr>
              <a:t> </a:t>
            </a:r>
            <a:r>
              <a:rPr sz="2400" spc="-10" dirty="0">
                <a:solidFill>
                  <a:srgbClr val="3333CC"/>
                </a:solidFill>
                <a:latin typeface="Arial MT"/>
                <a:cs typeface="Arial MT"/>
              </a:rPr>
              <a:t>their </a:t>
            </a:r>
            <a:r>
              <a:rPr sz="2400" dirty="0">
                <a:solidFill>
                  <a:srgbClr val="3333CC"/>
                </a:solidFill>
                <a:latin typeface="Arial MT"/>
                <a:cs typeface="Arial MT"/>
              </a:rPr>
              <a:t>useful</a:t>
            </a:r>
            <a:r>
              <a:rPr sz="2400" spc="-70" dirty="0">
                <a:solidFill>
                  <a:srgbClr val="3333CC"/>
                </a:solidFill>
                <a:latin typeface="Arial MT"/>
                <a:cs typeface="Arial MT"/>
              </a:rPr>
              <a:t> </a:t>
            </a:r>
            <a:r>
              <a:rPr sz="2400" spc="-10" dirty="0">
                <a:solidFill>
                  <a:srgbClr val="3333CC"/>
                </a:solidFill>
                <a:latin typeface="Arial MT"/>
                <a:cs typeface="Arial MT"/>
              </a:rPr>
              <a:t>propertied</a:t>
            </a:r>
            <a:endParaRPr sz="24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0">
              <a:lnSpc>
                <a:spcPts val="1630"/>
              </a:lnSpc>
            </a:pPr>
            <a:fld id="{81D60167-4931-47E6-BA6A-407CBD079E47}" type="slidenum">
              <a:rPr spc="-50" dirty="0"/>
              <a:t>12</a:t>
            </a:fld>
            <a:endParaRPr spc="-50" dirty="0"/>
          </a:p>
        </p:txBody>
      </p:sp>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72085">
              <a:lnSpc>
                <a:spcPct val="100000"/>
              </a:lnSpc>
              <a:spcBef>
                <a:spcPts val="100"/>
              </a:spcBef>
            </a:pPr>
            <a:r>
              <a:rPr dirty="0"/>
              <a:t>Convolution</a:t>
            </a:r>
            <a:r>
              <a:rPr spc="-25" dirty="0"/>
              <a:t> </a:t>
            </a:r>
            <a:r>
              <a:rPr dirty="0"/>
              <a:t>Operation</a:t>
            </a:r>
            <a:r>
              <a:rPr spc="-25" dirty="0"/>
              <a:t> </a:t>
            </a:r>
            <a:r>
              <a:rPr dirty="0"/>
              <a:t>in</a:t>
            </a:r>
            <a:r>
              <a:rPr spc="-25" dirty="0"/>
              <a:t> </a:t>
            </a:r>
            <a:r>
              <a:rPr dirty="0"/>
              <a:t>Neural</a:t>
            </a:r>
            <a:r>
              <a:rPr spc="-25" dirty="0"/>
              <a:t> </a:t>
            </a:r>
            <a:r>
              <a:rPr spc="-10" dirty="0"/>
              <a:t>Networks</a:t>
            </a:r>
          </a:p>
        </p:txBody>
      </p:sp>
      <p:sp>
        <p:nvSpPr>
          <p:cNvPr id="5" name="object 5"/>
          <p:cNvSpPr txBox="1"/>
          <p:nvPr/>
        </p:nvSpPr>
        <p:spPr>
          <a:xfrm>
            <a:off x="536863" y="2412683"/>
            <a:ext cx="8615045" cy="3997960"/>
          </a:xfrm>
          <a:prstGeom prst="rect">
            <a:avLst/>
          </a:prstGeom>
        </p:spPr>
        <p:txBody>
          <a:bodyPr vert="horz" wrap="square" lIns="0" tIns="33020" rIns="0" bIns="0" rtlCol="0">
            <a:spAutoFit/>
          </a:bodyPr>
          <a:lstStyle/>
          <a:p>
            <a:pPr marL="469900" marR="5080" indent="-457200">
              <a:lnSpc>
                <a:spcPts val="2800"/>
              </a:lnSpc>
              <a:spcBef>
                <a:spcPts val="260"/>
              </a:spcBef>
              <a:buAutoNum type="arabicPeriod"/>
              <a:tabLst>
                <a:tab pos="469900" algn="l"/>
              </a:tabLst>
            </a:pPr>
            <a:r>
              <a:rPr sz="2400" dirty="0">
                <a:solidFill>
                  <a:srgbClr val="3333CC"/>
                </a:solidFill>
                <a:latin typeface="Arial MT"/>
                <a:cs typeface="Arial MT"/>
              </a:rPr>
              <a:t>It</a:t>
            </a:r>
            <a:r>
              <a:rPr sz="2400" spc="-60" dirty="0">
                <a:solidFill>
                  <a:srgbClr val="3333CC"/>
                </a:solidFill>
                <a:latin typeface="Arial MT"/>
                <a:cs typeface="Arial MT"/>
              </a:rPr>
              <a:t> </a:t>
            </a:r>
            <a:r>
              <a:rPr sz="2400" dirty="0">
                <a:solidFill>
                  <a:srgbClr val="3333CC"/>
                </a:solidFill>
                <a:latin typeface="Arial MT"/>
                <a:cs typeface="Arial MT"/>
              </a:rPr>
              <a:t>refers</a:t>
            </a:r>
            <a:r>
              <a:rPr sz="2400" spc="-55" dirty="0">
                <a:solidFill>
                  <a:srgbClr val="3333CC"/>
                </a:solidFill>
                <a:latin typeface="Arial MT"/>
                <a:cs typeface="Arial MT"/>
              </a:rPr>
              <a:t> </a:t>
            </a:r>
            <a:r>
              <a:rPr sz="2400" dirty="0">
                <a:solidFill>
                  <a:srgbClr val="3333CC"/>
                </a:solidFill>
                <a:latin typeface="Arial MT"/>
                <a:cs typeface="Arial MT"/>
              </a:rPr>
              <a:t>to</a:t>
            </a:r>
            <a:r>
              <a:rPr sz="2400" spc="-50" dirty="0">
                <a:solidFill>
                  <a:srgbClr val="3333CC"/>
                </a:solidFill>
                <a:latin typeface="Arial MT"/>
                <a:cs typeface="Arial MT"/>
              </a:rPr>
              <a:t> </a:t>
            </a:r>
            <a:r>
              <a:rPr sz="2400" dirty="0">
                <a:solidFill>
                  <a:srgbClr val="3333CC"/>
                </a:solidFill>
                <a:latin typeface="Arial MT"/>
                <a:cs typeface="Arial MT"/>
              </a:rPr>
              <a:t>an</a:t>
            </a:r>
            <a:r>
              <a:rPr sz="2400" spc="-50" dirty="0">
                <a:solidFill>
                  <a:srgbClr val="3333CC"/>
                </a:solidFill>
                <a:latin typeface="Arial MT"/>
                <a:cs typeface="Arial MT"/>
              </a:rPr>
              <a:t> </a:t>
            </a:r>
            <a:r>
              <a:rPr sz="2400" dirty="0">
                <a:solidFill>
                  <a:srgbClr val="3333CC"/>
                </a:solidFill>
                <a:latin typeface="Arial MT"/>
                <a:cs typeface="Arial MT"/>
              </a:rPr>
              <a:t>operation</a:t>
            </a:r>
            <a:r>
              <a:rPr sz="2400" spc="-50" dirty="0">
                <a:solidFill>
                  <a:srgbClr val="3333CC"/>
                </a:solidFill>
                <a:latin typeface="Arial MT"/>
                <a:cs typeface="Arial MT"/>
              </a:rPr>
              <a:t> </a:t>
            </a:r>
            <a:r>
              <a:rPr sz="2400" dirty="0">
                <a:solidFill>
                  <a:srgbClr val="3333CC"/>
                </a:solidFill>
                <a:latin typeface="Arial MT"/>
                <a:cs typeface="Arial MT"/>
              </a:rPr>
              <a:t>that</a:t>
            </a:r>
            <a:r>
              <a:rPr sz="2400" spc="-55" dirty="0">
                <a:solidFill>
                  <a:srgbClr val="3333CC"/>
                </a:solidFill>
                <a:latin typeface="Arial MT"/>
                <a:cs typeface="Arial MT"/>
              </a:rPr>
              <a:t> </a:t>
            </a:r>
            <a:r>
              <a:rPr sz="2400" dirty="0">
                <a:solidFill>
                  <a:srgbClr val="3333CC"/>
                </a:solidFill>
                <a:latin typeface="Arial MT"/>
                <a:cs typeface="Arial MT"/>
              </a:rPr>
              <a:t>consists</a:t>
            </a:r>
            <a:r>
              <a:rPr sz="2400" spc="-55" dirty="0">
                <a:solidFill>
                  <a:srgbClr val="3333CC"/>
                </a:solidFill>
                <a:latin typeface="Arial MT"/>
                <a:cs typeface="Arial MT"/>
              </a:rPr>
              <a:t> </a:t>
            </a:r>
            <a:r>
              <a:rPr sz="2400" dirty="0">
                <a:solidFill>
                  <a:srgbClr val="3333CC"/>
                </a:solidFill>
                <a:latin typeface="Arial MT"/>
                <a:cs typeface="Arial MT"/>
              </a:rPr>
              <a:t>of</a:t>
            </a:r>
            <a:r>
              <a:rPr sz="2400" spc="-55" dirty="0">
                <a:solidFill>
                  <a:srgbClr val="3333CC"/>
                </a:solidFill>
                <a:latin typeface="Arial MT"/>
                <a:cs typeface="Arial MT"/>
              </a:rPr>
              <a:t> </a:t>
            </a:r>
            <a:r>
              <a:rPr sz="2400" dirty="0">
                <a:solidFill>
                  <a:srgbClr val="3333CC"/>
                </a:solidFill>
                <a:latin typeface="Arial MT"/>
                <a:cs typeface="Arial MT"/>
              </a:rPr>
              <a:t>many</a:t>
            </a:r>
            <a:r>
              <a:rPr sz="2400" spc="-55" dirty="0">
                <a:solidFill>
                  <a:srgbClr val="3333CC"/>
                </a:solidFill>
                <a:latin typeface="Arial MT"/>
                <a:cs typeface="Arial MT"/>
              </a:rPr>
              <a:t> </a:t>
            </a:r>
            <a:r>
              <a:rPr sz="2400" dirty="0">
                <a:solidFill>
                  <a:srgbClr val="3333CC"/>
                </a:solidFill>
                <a:latin typeface="Arial MT"/>
                <a:cs typeface="Arial MT"/>
              </a:rPr>
              <a:t>applications</a:t>
            </a:r>
            <a:r>
              <a:rPr sz="2400" spc="-55" dirty="0">
                <a:solidFill>
                  <a:srgbClr val="3333CC"/>
                </a:solidFill>
                <a:latin typeface="Arial MT"/>
                <a:cs typeface="Arial MT"/>
              </a:rPr>
              <a:t> </a:t>
            </a:r>
            <a:r>
              <a:rPr sz="2400" spc="-25" dirty="0">
                <a:solidFill>
                  <a:srgbClr val="3333CC"/>
                </a:solidFill>
                <a:latin typeface="Arial MT"/>
                <a:cs typeface="Arial MT"/>
              </a:rPr>
              <a:t>of </a:t>
            </a:r>
            <a:r>
              <a:rPr sz="2400" dirty="0">
                <a:solidFill>
                  <a:srgbClr val="3333CC"/>
                </a:solidFill>
                <a:latin typeface="Arial MT"/>
                <a:cs typeface="Arial MT"/>
              </a:rPr>
              <a:t>convolution</a:t>
            </a:r>
            <a:r>
              <a:rPr sz="2400" spc="-75" dirty="0">
                <a:solidFill>
                  <a:srgbClr val="3333CC"/>
                </a:solidFill>
                <a:latin typeface="Arial MT"/>
                <a:cs typeface="Arial MT"/>
              </a:rPr>
              <a:t> </a:t>
            </a:r>
            <a:r>
              <a:rPr sz="2400" dirty="0">
                <a:solidFill>
                  <a:srgbClr val="3333CC"/>
                </a:solidFill>
                <a:latin typeface="Arial MT"/>
                <a:cs typeface="Arial MT"/>
              </a:rPr>
              <a:t>in</a:t>
            </a:r>
            <a:r>
              <a:rPr sz="2400" spc="-75" dirty="0">
                <a:solidFill>
                  <a:srgbClr val="3333CC"/>
                </a:solidFill>
                <a:latin typeface="Arial MT"/>
                <a:cs typeface="Arial MT"/>
              </a:rPr>
              <a:t> </a:t>
            </a:r>
            <a:r>
              <a:rPr sz="2400" spc="-10" dirty="0">
                <a:solidFill>
                  <a:srgbClr val="3333CC"/>
                </a:solidFill>
                <a:latin typeface="Arial MT"/>
                <a:cs typeface="Arial MT"/>
              </a:rPr>
              <a:t>parallel</a:t>
            </a:r>
            <a:endParaRPr sz="2400">
              <a:latin typeface="Arial MT"/>
              <a:cs typeface="Arial MT"/>
            </a:endParaRPr>
          </a:p>
          <a:p>
            <a:pPr marL="755015" lvl="1" indent="-285115">
              <a:lnSpc>
                <a:spcPct val="100000"/>
              </a:lnSpc>
              <a:spcBef>
                <a:spcPts val="420"/>
              </a:spcBef>
              <a:buClr>
                <a:srgbClr val="3333CC"/>
              </a:buClr>
              <a:buChar char="•"/>
              <a:tabLst>
                <a:tab pos="755015" algn="l"/>
              </a:tabLst>
            </a:pPr>
            <a:r>
              <a:rPr sz="2000" dirty="0">
                <a:solidFill>
                  <a:srgbClr val="006600"/>
                </a:solidFill>
                <a:latin typeface="Arial MT"/>
                <a:cs typeface="Arial MT"/>
              </a:rPr>
              <a:t>This</a:t>
            </a:r>
            <a:r>
              <a:rPr sz="2000" spc="-45" dirty="0">
                <a:solidFill>
                  <a:srgbClr val="006600"/>
                </a:solidFill>
                <a:latin typeface="Arial MT"/>
                <a:cs typeface="Arial MT"/>
              </a:rPr>
              <a:t> </a:t>
            </a:r>
            <a:r>
              <a:rPr sz="2000" dirty="0">
                <a:solidFill>
                  <a:srgbClr val="006600"/>
                </a:solidFill>
                <a:latin typeface="Arial MT"/>
                <a:cs typeface="Arial MT"/>
              </a:rPr>
              <a:t>is</a:t>
            </a:r>
            <a:r>
              <a:rPr sz="2000" spc="-45" dirty="0">
                <a:solidFill>
                  <a:srgbClr val="006600"/>
                </a:solidFill>
                <a:latin typeface="Arial MT"/>
                <a:cs typeface="Arial MT"/>
              </a:rPr>
              <a:t> </a:t>
            </a:r>
            <a:r>
              <a:rPr sz="2000" dirty="0">
                <a:solidFill>
                  <a:srgbClr val="006600"/>
                </a:solidFill>
                <a:latin typeface="Arial MT"/>
                <a:cs typeface="Arial MT"/>
              </a:rPr>
              <a:t>because</a:t>
            </a:r>
            <a:r>
              <a:rPr sz="2000" spc="-40" dirty="0">
                <a:solidFill>
                  <a:srgbClr val="006600"/>
                </a:solidFill>
                <a:latin typeface="Arial MT"/>
                <a:cs typeface="Arial MT"/>
              </a:rPr>
              <a:t> </a:t>
            </a:r>
            <a:r>
              <a:rPr sz="2000" dirty="0">
                <a:solidFill>
                  <a:srgbClr val="006600"/>
                </a:solidFill>
                <a:latin typeface="Arial MT"/>
                <a:cs typeface="Arial MT"/>
              </a:rPr>
              <a:t>convolution</a:t>
            </a:r>
            <a:r>
              <a:rPr sz="2000" spc="-40" dirty="0">
                <a:solidFill>
                  <a:srgbClr val="006600"/>
                </a:solidFill>
                <a:latin typeface="Arial MT"/>
                <a:cs typeface="Arial MT"/>
              </a:rPr>
              <a:t> </a:t>
            </a:r>
            <a:r>
              <a:rPr sz="2000" dirty="0">
                <a:solidFill>
                  <a:srgbClr val="006600"/>
                </a:solidFill>
                <a:latin typeface="Arial MT"/>
                <a:cs typeface="Arial MT"/>
              </a:rPr>
              <a:t>with</a:t>
            </a:r>
            <a:r>
              <a:rPr sz="2000" spc="-40" dirty="0">
                <a:solidFill>
                  <a:srgbClr val="006600"/>
                </a:solidFill>
                <a:latin typeface="Arial MT"/>
                <a:cs typeface="Arial MT"/>
              </a:rPr>
              <a:t> </a:t>
            </a:r>
            <a:r>
              <a:rPr sz="2000" dirty="0">
                <a:solidFill>
                  <a:srgbClr val="006600"/>
                </a:solidFill>
                <a:latin typeface="Arial MT"/>
                <a:cs typeface="Arial MT"/>
              </a:rPr>
              <a:t>a</a:t>
            </a:r>
            <a:r>
              <a:rPr sz="2000" spc="-40" dirty="0">
                <a:solidFill>
                  <a:srgbClr val="006600"/>
                </a:solidFill>
                <a:latin typeface="Arial MT"/>
                <a:cs typeface="Arial MT"/>
              </a:rPr>
              <a:t> </a:t>
            </a:r>
            <a:r>
              <a:rPr sz="2000" dirty="0">
                <a:solidFill>
                  <a:srgbClr val="006600"/>
                </a:solidFill>
                <a:latin typeface="Arial MT"/>
                <a:cs typeface="Arial MT"/>
              </a:rPr>
              <a:t>single</a:t>
            </a:r>
            <a:r>
              <a:rPr sz="2000" spc="-35" dirty="0">
                <a:solidFill>
                  <a:srgbClr val="006600"/>
                </a:solidFill>
                <a:latin typeface="Arial MT"/>
                <a:cs typeface="Arial MT"/>
              </a:rPr>
              <a:t> </a:t>
            </a:r>
            <a:r>
              <a:rPr sz="2000" dirty="0">
                <a:solidFill>
                  <a:srgbClr val="006600"/>
                </a:solidFill>
                <a:latin typeface="Arial MT"/>
                <a:cs typeface="Arial MT"/>
              </a:rPr>
              <a:t>kernel</a:t>
            </a:r>
            <a:r>
              <a:rPr sz="2000" spc="-40" dirty="0">
                <a:solidFill>
                  <a:srgbClr val="006600"/>
                </a:solidFill>
                <a:latin typeface="Arial MT"/>
                <a:cs typeface="Arial MT"/>
              </a:rPr>
              <a:t> </a:t>
            </a:r>
            <a:r>
              <a:rPr sz="2000" dirty="0">
                <a:solidFill>
                  <a:srgbClr val="006600"/>
                </a:solidFill>
                <a:latin typeface="Arial MT"/>
                <a:cs typeface="Arial MT"/>
              </a:rPr>
              <a:t>can</a:t>
            </a:r>
            <a:r>
              <a:rPr sz="2000" spc="-40" dirty="0">
                <a:solidFill>
                  <a:srgbClr val="006600"/>
                </a:solidFill>
                <a:latin typeface="Arial MT"/>
                <a:cs typeface="Arial MT"/>
              </a:rPr>
              <a:t> </a:t>
            </a:r>
            <a:r>
              <a:rPr sz="2000" dirty="0">
                <a:solidFill>
                  <a:srgbClr val="006600"/>
                </a:solidFill>
                <a:latin typeface="Arial MT"/>
                <a:cs typeface="Arial MT"/>
              </a:rPr>
              <a:t>only</a:t>
            </a:r>
            <a:r>
              <a:rPr sz="2000" spc="-45" dirty="0">
                <a:solidFill>
                  <a:srgbClr val="006600"/>
                </a:solidFill>
                <a:latin typeface="Arial MT"/>
                <a:cs typeface="Arial MT"/>
              </a:rPr>
              <a:t> </a:t>
            </a:r>
            <a:r>
              <a:rPr sz="2000" dirty="0">
                <a:solidFill>
                  <a:srgbClr val="006600"/>
                </a:solidFill>
                <a:latin typeface="Arial MT"/>
                <a:cs typeface="Arial MT"/>
              </a:rPr>
              <a:t>extract</a:t>
            </a:r>
            <a:r>
              <a:rPr sz="2000" spc="-45" dirty="0">
                <a:solidFill>
                  <a:srgbClr val="006600"/>
                </a:solidFill>
                <a:latin typeface="Arial MT"/>
                <a:cs typeface="Arial MT"/>
              </a:rPr>
              <a:t> </a:t>
            </a:r>
            <a:r>
              <a:rPr sz="2000" i="1" spc="-25" dirty="0">
                <a:solidFill>
                  <a:srgbClr val="006600"/>
                </a:solidFill>
                <a:latin typeface="Arial"/>
                <a:cs typeface="Arial"/>
              </a:rPr>
              <a:t>one</a:t>
            </a:r>
            <a:endParaRPr sz="2000">
              <a:latin typeface="Arial"/>
              <a:cs typeface="Arial"/>
            </a:endParaRPr>
          </a:p>
          <a:p>
            <a:pPr marL="748665">
              <a:lnSpc>
                <a:spcPct val="100000"/>
              </a:lnSpc>
              <a:spcBef>
                <a:spcPts val="20"/>
              </a:spcBef>
            </a:pPr>
            <a:r>
              <a:rPr sz="2000" dirty="0">
                <a:solidFill>
                  <a:srgbClr val="006600"/>
                </a:solidFill>
                <a:latin typeface="Arial MT"/>
                <a:cs typeface="Arial MT"/>
              </a:rPr>
              <a:t>kind</a:t>
            </a:r>
            <a:r>
              <a:rPr sz="2000" spc="-25" dirty="0">
                <a:solidFill>
                  <a:srgbClr val="006600"/>
                </a:solidFill>
                <a:latin typeface="Arial MT"/>
                <a:cs typeface="Arial MT"/>
              </a:rPr>
              <a:t> </a:t>
            </a:r>
            <a:r>
              <a:rPr sz="2000" dirty="0">
                <a:solidFill>
                  <a:srgbClr val="006600"/>
                </a:solidFill>
                <a:latin typeface="Arial MT"/>
                <a:cs typeface="Arial MT"/>
              </a:rPr>
              <a:t>of</a:t>
            </a:r>
            <a:r>
              <a:rPr sz="2000" spc="-30" dirty="0">
                <a:solidFill>
                  <a:srgbClr val="006600"/>
                </a:solidFill>
                <a:latin typeface="Arial MT"/>
                <a:cs typeface="Arial MT"/>
              </a:rPr>
              <a:t> </a:t>
            </a:r>
            <a:r>
              <a:rPr sz="2000" dirty="0">
                <a:solidFill>
                  <a:srgbClr val="006600"/>
                </a:solidFill>
                <a:latin typeface="Arial MT"/>
                <a:cs typeface="Arial MT"/>
              </a:rPr>
              <a:t>feature,</a:t>
            </a:r>
            <a:r>
              <a:rPr sz="2000" spc="-30" dirty="0">
                <a:solidFill>
                  <a:srgbClr val="006600"/>
                </a:solidFill>
                <a:latin typeface="Arial MT"/>
                <a:cs typeface="Arial MT"/>
              </a:rPr>
              <a:t> </a:t>
            </a:r>
            <a:r>
              <a:rPr sz="2000" dirty="0">
                <a:solidFill>
                  <a:srgbClr val="006600"/>
                </a:solidFill>
                <a:latin typeface="Arial MT"/>
                <a:cs typeface="Arial MT"/>
              </a:rPr>
              <a:t>albeit</a:t>
            </a:r>
            <a:r>
              <a:rPr sz="2000" spc="-30" dirty="0">
                <a:solidFill>
                  <a:srgbClr val="006600"/>
                </a:solidFill>
                <a:latin typeface="Arial MT"/>
                <a:cs typeface="Arial MT"/>
              </a:rPr>
              <a:t> </a:t>
            </a:r>
            <a:r>
              <a:rPr sz="2000" dirty="0">
                <a:solidFill>
                  <a:srgbClr val="006600"/>
                </a:solidFill>
                <a:latin typeface="Arial MT"/>
                <a:cs typeface="Arial MT"/>
              </a:rPr>
              <a:t>at</a:t>
            </a:r>
            <a:r>
              <a:rPr sz="2000" spc="-30" dirty="0">
                <a:solidFill>
                  <a:srgbClr val="006600"/>
                </a:solidFill>
                <a:latin typeface="Arial MT"/>
                <a:cs typeface="Arial MT"/>
              </a:rPr>
              <a:t> </a:t>
            </a:r>
            <a:r>
              <a:rPr sz="2000" dirty="0">
                <a:solidFill>
                  <a:srgbClr val="006600"/>
                </a:solidFill>
                <a:latin typeface="Arial MT"/>
                <a:cs typeface="Arial MT"/>
              </a:rPr>
              <a:t>many</a:t>
            </a:r>
            <a:r>
              <a:rPr sz="2000" spc="-30" dirty="0">
                <a:solidFill>
                  <a:srgbClr val="006600"/>
                </a:solidFill>
                <a:latin typeface="Arial MT"/>
                <a:cs typeface="Arial MT"/>
              </a:rPr>
              <a:t> </a:t>
            </a:r>
            <a:r>
              <a:rPr sz="2000" spc="-10" dirty="0">
                <a:solidFill>
                  <a:srgbClr val="006600"/>
                </a:solidFill>
                <a:latin typeface="Arial MT"/>
                <a:cs typeface="Arial MT"/>
              </a:rPr>
              <a:t>locations</a:t>
            </a:r>
            <a:endParaRPr sz="2000">
              <a:latin typeface="Arial MT"/>
              <a:cs typeface="Arial MT"/>
            </a:endParaRPr>
          </a:p>
          <a:p>
            <a:pPr marL="755015" lvl="1" indent="-285115">
              <a:lnSpc>
                <a:spcPct val="100000"/>
              </a:lnSpc>
              <a:spcBef>
                <a:spcPts val="480"/>
              </a:spcBef>
              <a:buClr>
                <a:srgbClr val="3333CC"/>
              </a:buClr>
              <a:buChar char="•"/>
              <a:tabLst>
                <a:tab pos="755015" algn="l"/>
              </a:tabLst>
            </a:pPr>
            <a:r>
              <a:rPr sz="2000" dirty="0">
                <a:solidFill>
                  <a:srgbClr val="006600"/>
                </a:solidFill>
                <a:latin typeface="Arial MT"/>
                <a:cs typeface="Arial MT"/>
              </a:rPr>
              <a:t>Usually</a:t>
            </a:r>
            <a:r>
              <a:rPr sz="2000" spc="-35" dirty="0">
                <a:solidFill>
                  <a:srgbClr val="006600"/>
                </a:solidFill>
                <a:latin typeface="Arial MT"/>
                <a:cs typeface="Arial MT"/>
              </a:rPr>
              <a:t> </a:t>
            </a:r>
            <a:r>
              <a:rPr sz="2000" dirty="0">
                <a:solidFill>
                  <a:srgbClr val="006600"/>
                </a:solidFill>
                <a:latin typeface="Arial MT"/>
                <a:cs typeface="Arial MT"/>
              </a:rPr>
              <a:t>we</a:t>
            </a:r>
            <a:r>
              <a:rPr sz="2000" spc="-25" dirty="0">
                <a:solidFill>
                  <a:srgbClr val="006600"/>
                </a:solidFill>
                <a:latin typeface="Arial MT"/>
                <a:cs typeface="Arial MT"/>
              </a:rPr>
              <a:t> </a:t>
            </a:r>
            <a:r>
              <a:rPr sz="2000" dirty="0">
                <a:solidFill>
                  <a:srgbClr val="006600"/>
                </a:solidFill>
                <a:latin typeface="Arial MT"/>
                <a:cs typeface="Arial MT"/>
              </a:rPr>
              <a:t>want</a:t>
            </a:r>
            <a:r>
              <a:rPr sz="2000" spc="-30" dirty="0">
                <a:solidFill>
                  <a:srgbClr val="006600"/>
                </a:solidFill>
                <a:latin typeface="Arial MT"/>
                <a:cs typeface="Arial MT"/>
              </a:rPr>
              <a:t> </a:t>
            </a:r>
            <a:r>
              <a:rPr sz="2000" dirty="0">
                <a:solidFill>
                  <a:srgbClr val="006600"/>
                </a:solidFill>
                <a:latin typeface="Arial MT"/>
                <a:cs typeface="Arial MT"/>
              </a:rPr>
              <a:t>to</a:t>
            </a:r>
            <a:r>
              <a:rPr sz="2000" spc="-25" dirty="0">
                <a:solidFill>
                  <a:srgbClr val="006600"/>
                </a:solidFill>
                <a:latin typeface="Arial MT"/>
                <a:cs typeface="Arial MT"/>
              </a:rPr>
              <a:t> </a:t>
            </a:r>
            <a:r>
              <a:rPr sz="2000" dirty="0">
                <a:solidFill>
                  <a:srgbClr val="006600"/>
                </a:solidFill>
                <a:latin typeface="Arial MT"/>
                <a:cs typeface="Arial MT"/>
              </a:rPr>
              <a:t>extract</a:t>
            </a:r>
            <a:r>
              <a:rPr sz="2000" spc="-30" dirty="0">
                <a:solidFill>
                  <a:srgbClr val="006600"/>
                </a:solidFill>
                <a:latin typeface="Arial MT"/>
                <a:cs typeface="Arial MT"/>
              </a:rPr>
              <a:t> </a:t>
            </a:r>
            <a:r>
              <a:rPr sz="2000" dirty="0">
                <a:solidFill>
                  <a:srgbClr val="006600"/>
                </a:solidFill>
                <a:latin typeface="Arial MT"/>
                <a:cs typeface="Arial MT"/>
              </a:rPr>
              <a:t>many</a:t>
            </a:r>
            <a:r>
              <a:rPr sz="2000" spc="-30" dirty="0">
                <a:solidFill>
                  <a:srgbClr val="006600"/>
                </a:solidFill>
                <a:latin typeface="Arial MT"/>
                <a:cs typeface="Arial MT"/>
              </a:rPr>
              <a:t> </a:t>
            </a:r>
            <a:r>
              <a:rPr sz="2000" dirty="0">
                <a:solidFill>
                  <a:srgbClr val="006600"/>
                </a:solidFill>
                <a:latin typeface="Arial MT"/>
                <a:cs typeface="Arial MT"/>
              </a:rPr>
              <a:t>kinds</a:t>
            </a:r>
            <a:r>
              <a:rPr sz="2000" spc="-30" dirty="0">
                <a:solidFill>
                  <a:srgbClr val="006600"/>
                </a:solidFill>
                <a:latin typeface="Arial MT"/>
                <a:cs typeface="Arial MT"/>
              </a:rPr>
              <a:t> </a:t>
            </a:r>
            <a:r>
              <a:rPr sz="2000" dirty="0">
                <a:solidFill>
                  <a:srgbClr val="006600"/>
                </a:solidFill>
                <a:latin typeface="Arial MT"/>
                <a:cs typeface="Arial MT"/>
              </a:rPr>
              <a:t>of</a:t>
            </a:r>
            <a:r>
              <a:rPr sz="2000" spc="-30" dirty="0">
                <a:solidFill>
                  <a:srgbClr val="006600"/>
                </a:solidFill>
                <a:latin typeface="Arial MT"/>
                <a:cs typeface="Arial MT"/>
              </a:rPr>
              <a:t> </a:t>
            </a:r>
            <a:r>
              <a:rPr sz="2000" dirty="0">
                <a:solidFill>
                  <a:srgbClr val="006600"/>
                </a:solidFill>
                <a:latin typeface="Arial MT"/>
                <a:cs typeface="Arial MT"/>
              </a:rPr>
              <a:t>features</a:t>
            </a:r>
            <a:r>
              <a:rPr sz="2000" spc="-30" dirty="0">
                <a:solidFill>
                  <a:srgbClr val="006600"/>
                </a:solidFill>
                <a:latin typeface="Arial MT"/>
                <a:cs typeface="Arial MT"/>
              </a:rPr>
              <a:t> </a:t>
            </a:r>
            <a:r>
              <a:rPr sz="2000" dirty="0">
                <a:solidFill>
                  <a:srgbClr val="006600"/>
                </a:solidFill>
                <a:latin typeface="Arial MT"/>
                <a:cs typeface="Arial MT"/>
              </a:rPr>
              <a:t>at</a:t>
            </a:r>
            <a:r>
              <a:rPr sz="2000" spc="-35" dirty="0">
                <a:solidFill>
                  <a:srgbClr val="006600"/>
                </a:solidFill>
                <a:latin typeface="Arial MT"/>
                <a:cs typeface="Arial MT"/>
              </a:rPr>
              <a:t> </a:t>
            </a:r>
            <a:r>
              <a:rPr sz="2000" dirty="0">
                <a:solidFill>
                  <a:srgbClr val="006600"/>
                </a:solidFill>
                <a:latin typeface="Arial MT"/>
                <a:cs typeface="Arial MT"/>
              </a:rPr>
              <a:t>many</a:t>
            </a:r>
            <a:r>
              <a:rPr sz="2000" spc="-30" dirty="0">
                <a:solidFill>
                  <a:srgbClr val="006600"/>
                </a:solidFill>
                <a:latin typeface="Arial MT"/>
                <a:cs typeface="Arial MT"/>
              </a:rPr>
              <a:t> </a:t>
            </a:r>
            <a:r>
              <a:rPr sz="2000" spc="-10" dirty="0">
                <a:solidFill>
                  <a:srgbClr val="006600"/>
                </a:solidFill>
                <a:latin typeface="Arial MT"/>
                <a:cs typeface="Arial MT"/>
              </a:rPr>
              <a:t>locations</a:t>
            </a:r>
            <a:endParaRPr sz="2000">
              <a:latin typeface="Arial MT"/>
              <a:cs typeface="Arial MT"/>
            </a:endParaRPr>
          </a:p>
          <a:p>
            <a:pPr marL="469265" indent="-456565">
              <a:lnSpc>
                <a:spcPct val="100000"/>
              </a:lnSpc>
              <a:spcBef>
                <a:spcPts val="595"/>
              </a:spcBef>
              <a:buAutoNum type="arabicPeriod"/>
              <a:tabLst>
                <a:tab pos="469265" algn="l"/>
              </a:tabLst>
            </a:pPr>
            <a:r>
              <a:rPr sz="2400" dirty="0">
                <a:solidFill>
                  <a:srgbClr val="3333CC"/>
                </a:solidFill>
                <a:latin typeface="Arial MT"/>
                <a:cs typeface="Arial MT"/>
              </a:rPr>
              <a:t>Input</a:t>
            </a:r>
            <a:r>
              <a:rPr sz="2400" spc="-40" dirty="0">
                <a:solidFill>
                  <a:srgbClr val="3333CC"/>
                </a:solidFill>
                <a:latin typeface="Arial MT"/>
                <a:cs typeface="Arial MT"/>
              </a:rPr>
              <a:t> </a:t>
            </a:r>
            <a:r>
              <a:rPr sz="2400" dirty="0">
                <a:solidFill>
                  <a:srgbClr val="3333CC"/>
                </a:solidFill>
                <a:latin typeface="Arial MT"/>
                <a:cs typeface="Arial MT"/>
              </a:rPr>
              <a:t>is</a:t>
            </a:r>
            <a:r>
              <a:rPr sz="2400" spc="-40" dirty="0">
                <a:solidFill>
                  <a:srgbClr val="3333CC"/>
                </a:solidFill>
                <a:latin typeface="Arial MT"/>
                <a:cs typeface="Arial MT"/>
              </a:rPr>
              <a:t> </a:t>
            </a:r>
            <a:r>
              <a:rPr sz="2400" dirty="0">
                <a:solidFill>
                  <a:srgbClr val="3333CC"/>
                </a:solidFill>
                <a:latin typeface="Arial MT"/>
                <a:cs typeface="Arial MT"/>
              </a:rPr>
              <a:t>usually</a:t>
            </a:r>
            <a:r>
              <a:rPr sz="2400" spc="-35" dirty="0">
                <a:solidFill>
                  <a:srgbClr val="3333CC"/>
                </a:solidFill>
                <a:latin typeface="Arial MT"/>
                <a:cs typeface="Arial MT"/>
              </a:rPr>
              <a:t> </a:t>
            </a:r>
            <a:r>
              <a:rPr sz="2400" dirty="0">
                <a:solidFill>
                  <a:srgbClr val="3333CC"/>
                </a:solidFill>
                <a:latin typeface="Arial MT"/>
                <a:cs typeface="Arial MT"/>
              </a:rPr>
              <a:t>not</a:t>
            </a:r>
            <a:r>
              <a:rPr sz="2400" spc="-40" dirty="0">
                <a:solidFill>
                  <a:srgbClr val="3333CC"/>
                </a:solidFill>
                <a:latin typeface="Arial MT"/>
                <a:cs typeface="Arial MT"/>
              </a:rPr>
              <a:t> </a:t>
            </a:r>
            <a:r>
              <a:rPr sz="2400" dirty="0">
                <a:solidFill>
                  <a:srgbClr val="3333CC"/>
                </a:solidFill>
                <a:latin typeface="Arial MT"/>
                <a:cs typeface="Arial MT"/>
              </a:rPr>
              <a:t>a</a:t>
            </a:r>
            <a:r>
              <a:rPr sz="2400" spc="-30" dirty="0">
                <a:solidFill>
                  <a:srgbClr val="3333CC"/>
                </a:solidFill>
                <a:latin typeface="Arial MT"/>
                <a:cs typeface="Arial MT"/>
              </a:rPr>
              <a:t> </a:t>
            </a:r>
            <a:r>
              <a:rPr sz="2400" dirty="0">
                <a:solidFill>
                  <a:srgbClr val="3333CC"/>
                </a:solidFill>
                <a:latin typeface="Arial MT"/>
                <a:cs typeface="Arial MT"/>
              </a:rPr>
              <a:t>grid</a:t>
            </a:r>
            <a:r>
              <a:rPr sz="2400" spc="-35" dirty="0">
                <a:solidFill>
                  <a:srgbClr val="3333CC"/>
                </a:solidFill>
                <a:latin typeface="Arial MT"/>
                <a:cs typeface="Arial MT"/>
              </a:rPr>
              <a:t> </a:t>
            </a:r>
            <a:r>
              <a:rPr sz="2400" dirty="0">
                <a:solidFill>
                  <a:srgbClr val="3333CC"/>
                </a:solidFill>
                <a:latin typeface="Arial MT"/>
                <a:cs typeface="Arial MT"/>
              </a:rPr>
              <a:t>of</a:t>
            </a:r>
            <a:r>
              <a:rPr sz="2400" spc="-35" dirty="0">
                <a:solidFill>
                  <a:srgbClr val="3333CC"/>
                </a:solidFill>
                <a:latin typeface="Arial MT"/>
                <a:cs typeface="Arial MT"/>
              </a:rPr>
              <a:t> </a:t>
            </a:r>
            <a:r>
              <a:rPr sz="2400" dirty="0">
                <a:solidFill>
                  <a:srgbClr val="3333CC"/>
                </a:solidFill>
                <a:latin typeface="Arial MT"/>
                <a:cs typeface="Arial MT"/>
              </a:rPr>
              <a:t>real</a:t>
            </a:r>
            <a:r>
              <a:rPr sz="2400" spc="-35" dirty="0">
                <a:solidFill>
                  <a:srgbClr val="3333CC"/>
                </a:solidFill>
                <a:latin typeface="Arial MT"/>
                <a:cs typeface="Arial MT"/>
              </a:rPr>
              <a:t> </a:t>
            </a:r>
            <a:r>
              <a:rPr sz="2400" spc="-10" dirty="0">
                <a:solidFill>
                  <a:srgbClr val="3333CC"/>
                </a:solidFill>
                <a:latin typeface="Arial MT"/>
                <a:cs typeface="Arial MT"/>
              </a:rPr>
              <a:t>values</a:t>
            </a:r>
            <a:endParaRPr sz="2400">
              <a:latin typeface="Arial MT"/>
              <a:cs typeface="Arial MT"/>
            </a:endParaRPr>
          </a:p>
          <a:p>
            <a:pPr marL="862965" lvl="1" indent="-456565">
              <a:lnSpc>
                <a:spcPct val="100000"/>
              </a:lnSpc>
              <a:spcBef>
                <a:spcPts val="425"/>
              </a:spcBef>
              <a:buClr>
                <a:srgbClr val="3333CC"/>
              </a:buClr>
              <a:buChar char="•"/>
              <a:tabLst>
                <a:tab pos="862965" algn="l"/>
              </a:tabLst>
            </a:pPr>
            <a:r>
              <a:rPr sz="2000" dirty="0">
                <a:solidFill>
                  <a:srgbClr val="006600"/>
                </a:solidFill>
                <a:latin typeface="Arial MT"/>
                <a:cs typeface="Arial MT"/>
              </a:rPr>
              <a:t>Rather</a:t>
            </a:r>
            <a:r>
              <a:rPr sz="2000" spc="-25" dirty="0">
                <a:solidFill>
                  <a:srgbClr val="006600"/>
                </a:solidFill>
                <a:latin typeface="Arial MT"/>
                <a:cs typeface="Arial MT"/>
              </a:rPr>
              <a:t> </a:t>
            </a:r>
            <a:r>
              <a:rPr sz="2000" dirty="0">
                <a:solidFill>
                  <a:srgbClr val="006600"/>
                </a:solidFill>
                <a:latin typeface="Arial MT"/>
                <a:cs typeface="Arial MT"/>
              </a:rPr>
              <a:t>it</a:t>
            </a:r>
            <a:r>
              <a:rPr sz="2000" spc="-20" dirty="0">
                <a:solidFill>
                  <a:srgbClr val="006600"/>
                </a:solidFill>
                <a:latin typeface="Arial MT"/>
                <a:cs typeface="Arial MT"/>
              </a:rPr>
              <a:t> </a:t>
            </a:r>
            <a:r>
              <a:rPr sz="2000" dirty="0">
                <a:solidFill>
                  <a:srgbClr val="006600"/>
                </a:solidFill>
                <a:latin typeface="Arial MT"/>
                <a:cs typeface="Arial MT"/>
              </a:rPr>
              <a:t>is</a:t>
            </a:r>
            <a:r>
              <a:rPr sz="2000" spc="-20" dirty="0">
                <a:solidFill>
                  <a:srgbClr val="006600"/>
                </a:solidFill>
                <a:latin typeface="Arial MT"/>
                <a:cs typeface="Arial MT"/>
              </a:rPr>
              <a:t> </a:t>
            </a:r>
            <a:r>
              <a:rPr sz="2000" dirty="0">
                <a:solidFill>
                  <a:srgbClr val="006600"/>
                </a:solidFill>
                <a:latin typeface="Arial MT"/>
                <a:cs typeface="Arial MT"/>
              </a:rPr>
              <a:t>a</a:t>
            </a:r>
            <a:r>
              <a:rPr sz="2000" spc="-20" dirty="0">
                <a:solidFill>
                  <a:srgbClr val="006600"/>
                </a:solidFill>
                <a:latin typeface="Arial MT"/>
                <a:cs typeface="Arial MT"/>
              </a:rPr>
              <a:t> </a:t>
            </a:r>
            <a:r>
              <a:rPr sz="2000" dirty="0">
                <a:solidFill>
                  <a:srgbClr val="006600"/>
                </a:solidFill>
                <a:latin typeface="Arial MT"/>
                <a:cs typeface="Arial MT"/>
              </a:rPr>
              <a:t>vector</a:t>
            </a:r>
            <a:r>
              <a:rPr sz="2000" spc="-20" dirty="0">
                <a:solidFill>
                  <a:srgbClr val="006600"/>
                </a:solidFill>
                <a:latin typeface="Arial MT"/>
                <a:cs typeface="Arial MT"/>
              </a:rPr>
              <a:t> </a:t>
            </a:r>
            <a:r>
              <a:rPr sz="2000" dirty="0">
                <a:solidFill>
                  <a:srgbClr val="006600"/>
                </a:solidFill>
                <a:latin typeface="Arial MT"/>
                <a:cs typeface="Arial MT"/>
              </a:rPr>
              <a:t>of</a:t>
            </a:r>
            <a:r>
              <a:rPr sz="2000" spc="-20" dirty="0">
                <a:solidFill>
                  <a:srgbClr val="006600"/>
                </a:solidFill>
                <a:latin typeface="Arial MT"/>
                <a:cs typeface="Arial MT"/>
              </a:rPr>
              <a:t> </a:t>
            </a:r>
            <a:r>
              <a:rPr sz="2000" spc="-10" dirty="0">
                <a:solidFill>
                  <a:srgbClr val="006600"/>
                </a:solidFill>
                <a:latin typeface="Arial MT"/>
                <a:cs typeface="Arial MT"/>
              </a:rPr>
              <a:t>observations</a:t>
            </a:r>
            <a:endParaRPr sz="2000">
              <a:latin typeface="Arial MT"/>
              <a:cs typeface="Arial MT"/>
            </a:endParaRPr>
          </a:p>
          <a:p>
            <a:pPr marL="1269365" lvl="2" indent="-457200">
              <a:lnSpc>
                <a:spcPct val="100000"/>
              </a:lnSpc>
              <a:spcBef>
                <a:spcPts val="500"/>
              </a:spcBef>
              <a:buClr>
                <a:srgbClr val="3333CC"/>
              </a:buClr>
              <a:buChar char="•"/>
              <a:tabLst>
                <a:tab pos="1269365" algn="l"/>
              </a:tabLst>
            </a:pPr>
            <a:r>
              <a:rPr sz="2000" dirty="0">
                <a:solidFill>
                  <a:srgbClr val="660066"/>
                </a:solidFill>
                <a:latin typeface="Arial MT"/>
                <a:cs typeface="Arial MT"/>
              </a:rPr>
              <a:t>E.g.,</a:t>
            </a:r>
            <a:r>
              <a:rPr sz="2000" spc="-25" dirty="0">
                <a:solidFill>
                  <a:srgbClr val="660066"/>
                </a:solidFill>
                <a:latin typeface="Arial MT"/>
                <a:cs typeface="Arial MT"/>
              </a:rPr>
              <a:t> </a:t>
            </a:r>
            <a:r>
              <a:rPr sz="2000" dirty="0">
                <a:solidFill>
                  <a:srgbClr val="660066"/>
                </a:solidFill>
                <a:latin typeface="Arial MT"/>
                <a:cs typeface="Arial MT"/>
              </a:rPr>
              <a:t>a</a:t>
            </a:r>
            <a:r>
              <a:rPr sz="2000" spc="-15" dirty="0">
                <a:solidFill>
                  <a:srgbClr val="660066"/>
                </a:solidFill>
                <a:latin typeface="Arial MT"/>
                <a:cs typeface="Arial MT"/>
              </a:rPr>
              <a:t> </a:t>
            </a:r>
            <a:r>
              <a:rPr sz="2000" dirty="0">
                <a:solidFill>
                  <a:srgbClr val="660066"/>
                </a:solidFill>
                <a:latin typeface="Arial MT"/>
                <a:cs typeface="Arial MT"/>
              </a:rPr>
              <a:t>color</a:t>
            </a:r>
            <a:r>
              <a:rPr sz="2000" spc="-20" dirty="0">
                <a:solidFill>
                  <a:srgbClr val="660066"/>
                </a:solidFill>
                <a:latin typeface="Arial MT"/>
                <a:cs typeface="Arial MT"/>
              </a:rPr>
              <a:t> </a:t>
            </a:r>
            <a:r>
              <a:rPr sz="2000" dirty="0">
                <a:solidFill>
                  <a:srgbClr val="660066"/>
                </a:solidFill>
                <a:latin typeface="Arial MT"/>
                <a:cs typeface="Arial MT"/>
              </a:rPr>
              <a:t>image</a:t>
            </a:r>
            <a:r>
              <a:rPr sz="2000" spc="-20" dirty="0">
                <a:solidFill>
                  <a:srgbClr val="660066"/>
                </a:solidFill>
                <a:latin typeface="Arial MT"/>
                <a:cs typeface="Arial MT"/>
              </a:rPr>
              <a:t> </a:t>
            </a:r>
            <a:r>
              <a:rPr sz="2000" dirty="0">
                <a:solidFill>
                  <a:srgbClr val="660066"/>
                </a:solidFill>
                <a:latin typeface="Arial MT"/>
                <a:cs typeface="Arial MT"/>
              </a:rPr>
              <a:t>has</a:t>
            </a:r>
            <a:r>
              <a:rPr sz="2000" spc="-20" dirty="0">
                <a:solidFill>
                  <a:srgbClr val="660066"/>
                </a:solidFill>
                <a:latin typeface="Arial MT"/>
                <a:cs typeface="Arial MT"/>
              </a:rPr>
              <a:t> </a:t>
            </a:r>
            <a:r>
              <a:rPr sz="2000" spc="220" dirty="0">
                <a:latin typeface="Cambria"/>
                <a:cs typeface="Cambria"/>
              </a:rPr>
              <a:t>R</a:t>
            </a:r>
            <a:r>
              <a:rPr sz="2000" spc="200" dirty="0">
                <a:latin typeface="Cambria"/>
                <a:cs typeface="Cambria"/>
              </a:rPr>
              <a:t> </a:t>
            </a:r>
            <a:r>
              <a:rPr sz="2000" spc="204" dirty="0">
                <a:latin typeface="Cambria"/>
                <a:cs typeface="Cambria"/>
              </a:rPr>
              <a:t>,G,</a:t>
            </a:r>
            <a:r>
              <a:rPr sz="2000" spc="200" dirty="0">
                <a:latin typeface="Cambria"/>
                <a:cs typeface="Cambria"/>
              </a:rPr>
              <a:t> </a:t>
            </a:r>
            <a:r>
              <a:rPr sz="2000" spc="180" dirty="0">
                <a:latin typeface="Cambria"/>
                <a:cs typeface="Cambria"/>
              </a:rPr>
              <a:t>B</a:t>
            </a:r>
            <a:r>
              <a:rPr sz="2000" spc="204" dirty="0">
                <a:latin typeface="Cambria"/>
                <a:cs typeface="Cambria"/>
              </a:rPr>
              <a:t> </a:t>
            </a:r>
            <a:r>
              <a:rPr sz="2000" dirty="0">
                <a:solidFill>
                  <a:srgbClr val="660066"/>
                </a:solidFill>
                <a:latin typeface="Arial MT"/>
                <a:cs typeface="Arial MT"/>
              </a:rPr>
              <a:t>values</a:t>
            </a:r>
            <a:r>
              <a:rPr sz="2000" spc="-25" dirty="0">
                <a:solidFill>
                  <a:srgbClr val="660066"/>
                </a:solidFill>
                <a:latin typeface="Arial MT"/>
                <a:cs typeface="Arial MT"/>
              </a:rPr>
              <a:t> </a:t>
            </a:r>
            <a:r>
              <a:rPr sz="2000" dirty="0">
                <a:solidFill>
                  <a:srgbClr val="660066"/>
                </a:solidFill>
                <a:latin typeface="Arial MT"/>
                <a:cs typeface="Arial MT"/>
              </a:rPr>
              <a:t>at</a:t>
            </a:r>
            <a:r>
              <a:rPr sz="2000" spc="-20" dirty="0">
                <a:solidFill>
                  <a:srgbClr val="660066"/>
                </a:solidFill>
                <a:latin typeface="Arial MT"/>
                <a:cs typeface="Arial MT"/>
              </a:rPr>
              <a:t> </a:t>
            </a:r>
            <a:r>
              <a:rPr sz="2000" dirty="0">
                <a:solidFill>
                  <a:srgbClr val="660066"/>
                </a:solidFill>
                <a:latin typeface="Arial MT"/>
                <a:cs typeface="Arial MT"/>
              </a:rPr>
              <a:t>each</a:t>
            </a:r>
            <a:r>
              <a:rPr sz="2000" spc="-15" dirty="0">
                <a:solidFill>
                  <a:srgbClr val="660066"/>
                </a:solidFill>
                <a:latin typeface="Arial MT"/>
                <a:cs typeface="Arial MT"/>
              </a:rPr>
              <a:t> </a:t>
            </a:r>
            <a:r>
              <a:rPr sz="2000" spc="-10" dirty="0">
                <a:solidFill>
                  <a:srgbClr val="660066"/>
                </a:solidFill>
                <a:latin typeface="Arial MT"/>
                <a:cs typeface="Arial MT"/>
              </a:rPr>
              <a:t>pixel</a:t>
            </a:r>
            <a:endParaRPr sz="2000">
              <a:latin typeface="Arial MT"/>
              <a:cs typeface="Arial MT"/>
            </a:endParaRPr>
          </a:p>
          <a:p>
            <a:pPr marL="862965" marR="147320" lvl="1" indent="-457200">
              <a:lnSpc>
                <a:spcPct val="100800"/>
              </a:lnSpc>
              <a:spcBef>
                <a:spcPts val="480"/>
              </a:spcBef>
              <a:buClr>
                <a:srgbClr val="3333CC"/>
              </a:buClr>
              <a:buChar char="•"/>
              <a:tabLst>
                <a:tab pos="862965" algn="l"/>
              </a:tabLst>
            </a:pPr>
            <a:r>
              <a:rPr sz="2000" dirty="0">
                <a:solidFill>
                  <a:srgbClr val="006600"/>
                </a:solidFill>
                <a:latin typeface="Arial MT"/>
                <a:cs typeface="Arial MT"/>
              </a:rPr>
              <a:t>Input</a:t>
            </a:r>
            <a:r>
              <a:rPr sz="2000" spc="-35" dirty="0">
                <a:solidFill>
                  <a:srgbClr val="006600"/>
                </a:solidFill>
                <a:latin typeface="Arial MT"/>
                <a:cs typeface="Arial MT"/>
              </a:rPr>
              <a:t> </a:t>
            </a:r>
            <a:r>
              <a:rPr sz="2000" dirty="0">
                <a:solidFill>
                  <a:srgbClr val="006600"/>
                </a:solidFill>
                <a:latin typeface="Arial MT"/>
                <a:cs typeface="Arial MT"/>
              </a:rPr>
              <a:t>to</a:t>
            </a:r>
            <a:r>
              <a:rPr sz="2000" spc="-25" dirty="0">
                <a:solidFill>
                  <a:srgbClr val="006600"/>
                </a:solidFill>
                <a:latin typeface="Arial MT"/>
                <a:cs typeface="Arial MT"/>
              </a:rPr>
              <a:t> </a:t>
            </a:r>
            <a:r>
              <a:rPr sz="2000" dirty="0">
                <a:solidFill>
                  <a:srgbClr val="006600"/>
                </a:solidFill>
                <a:latin typeface="Arial MT"/>
                <a:cs typeface="Arial MT"/>
              </a:rPr>
              <a:t>the</a:t>
            </a:r>
            <a:r>
              <a:rPr sz="2000" spc="-25" dirty="0">
                <a:solidFill>
                  <a:srgbClr val="006600"/>
                </a:solidFill>
                <a:latin typeface="Arial MT"/>
                <a:cs typeface="Arial MT"/>
              </a:rPr>
              <a:t> </a:t>
            </a:r>
            <a:r>
              <a:rPr sz="2000" dirty="0">
                <a:solidFill>
                  <a:srgbClr val="006600"/>
                </a:solidFill>
                <a:latin typeface="Arial MT"/>
                <a:cs typeface="Arial MT"/>
              </a:rPr>
              <a:t>next</a:t>
            </a:r>
            <a:r>
              <a:rPr sz="2000" spc="-30" dirty="0">
                <a:solidFill>
                  <a:srgbClr val="006600"/>
                </a:solidFill>
                <a:latin typeface="Arial MT"/>
                <a:cs typeface="Arial MT"/>
              </a:rPr>
              <a:t> </a:t>
            </a:r>
            <a:r>
              <a:rPr sz="2000" dirty="0">
                <a:solidFill>
                  <a:srgbClr val="006600"/>
                </a:solidFill>
                <a:latin typeface="Arial MT"/>
                <a:cs typeface="Arial MT"/>
              </a:rPr>
              <a:t>layer</a:t>
            </a:r>
            <a:r>
              <a:rPr sz="2000" spc="-30" dirty="0">
                <a:solidFill>
                  <a:srgbClr val="006600"/>
                </a:solidFill>
                <a:latin typeface="Arial MT"/>
                <a:cs typeface="Arial MT"/>
              </a:rPr>
              <a:t> </a:t>
            </a:r>
            <a:r>
              <a:rPr sz="2000" dirty="0">
                <a:solidFill>
                  <a:srgbClr val="006600"/>
                </a:solidFill>
                <a:latin typeface="Arial MT"/>
                <a:cs typeface="Arial MT"/>
              </a:rPr>
              <a:t>is</a:t>
            </a:r>
            <a:r>
              <a:rPr sz="2000" spc="-30" dirty="0">
                <a:solidFill>
                  <a:srgbClr val="006600"/>
                </a:solidFill>
                <a:latin typeface="Arial MT"/>
                <a:cs typeface="Arial MT"/>
              </a:rPr>
              <a:t> </a:t>
            </a:r>
            <a:r>
              <a:rPr sz="2000" dirty="0">
                <a:solidFill>
                  <a:srgbClr val="006600"/>
                </a:solidFill>
                <a:latin typeface="Arial MT"/>
                <a:cs typeface="Arial MT"/>
              </a:rPr>
              <a:t>the</a:t>
            </a:r>
            <a:r>
              <a:rPr sz="2000" spc="-25" dirty="0">
                <a:solidFill>
                  <a:srgbClr val="006600"/>
                </a:solidFill>
                <a:latin typeface="Arial MT"/>
                <a:cs typeface="Arial MT"/>
              </a:rPr>
              <a:t> </a:t>
            </a:r>
            <a:r>
              <a:rPr sz="2000" dirty="0">
                <a:solidFill>
                  <a:srgbClr val="006600"/>
                </a:solidFill>
                <a:latin typeface="Arial MT"/>
                <a:cs typeface="Arial MT"/>
              </a:rPr>
              <a:t>output</a:t>
            </a:r>
            <a:r>
              <a:rPr sz="2000" spc="-30" dirty="0">
                <a:solidFill>
                  <a:srgbClr val="006600"/>
                </a:solidFill>
                <a:latin typeface="Arial MT"/>
                <a:cs typeface="Arial MT"/>
              </a:rPr>
              <a:t> </a:t>
            </a:r>
            <a:r>
              <a:rPr sz="2000" dirty="0">
                <a:solidFill>
                  <a:srgbClr val="006600"/>
                </a:solidFill>
                <a:latin typeface="Arial MT"/>
                <a:cs typeface="Arial MT"/>
              </a:rPr>
              <a:t>of</a:t>
            </a:r>
            <a:r>
              <a:rPr sz="2000" spc="-30" dirty="0">
                <a:solidFill>
                  <a:srgbClr val="006600"/>
                </a:solidFill>
                <a:latin typeface="Arial MT"/>
                <a:cs typeface="Arial MT"/>
              </a:rPr>
              <a:t> </a:t>
            </a:r>
            <a:r>
              <a:rPr sz="2000" dirty="0">
                <a:solidFill>
                  <a:srgbClr val="006600"/>
                </a:solidFill>
                <a:latin typeface="Arial MT"/>
                <a:cs typeface="Arial MT"/>
              </a:rPr>
              <a:t>the</a:t>
            </a:r>
            <a:r>
              <a:rPr sz="2000" spc="-25" dirty="0">
                <a:solidFill>
                  <a:srgbClr val="006600"/>
                </a:solidFill>
                <a:latin typeface="Arial MT"/>
                <a:cs typeface="Arial MT"/>
              </a:rPr>
              <a:t> </a:t>
            </a:r>
            <a:r>
              <a:rPr sz="2000" dirty="0">
                <a:solidFill>
                  <a:srgbClr val="006600"/>
                </a:solidFill>
                <a:latin typeface="Arial MT"/>
                <a:cs typeface="Arial MT"/>
              </a:rPr>
              <a:t>first</a:t>
            </a:r>
            <a:r>
              <a:rPr sz="2000" spc="-30" dirty="0">
                <a:solidFill>
                  <a:srgbClr val="006600"/>
                </a:solidFill>
                <a:latin typeface="Arial MT"/>
                <a:cs typeface="Arial MT"/>
              </a:rPr>
              <a:t> </a:t>
            </a:r>
            <a:r>
              <a:rPr sz="2000" dirty="0">
                <a:solidFill>
                  <a:srgbClr val="006600"/>
                </a:solidFill>
                <a:latin typeface="Arial MT"/>
                <a:cs typeface="Arial MT"/>
              </a:rPr>
              <a:t>layer</a:t>
            </a:r>
            <a:r>
              <a:rPr sz="2000" spc="-35" dirty="0">
                <a:solidFill>
                  <a:srgbClr val="006600"/>
                </a:solidFill>
                <a:latin typeface="Arial MT"/>
                <a:cs typeface="Arial MT"/>
              </a:rPr>
              <a:t> </a:t>
            </a:r>
            <a:r>
              <a:rPr sz="2000" dirty="0">
                <a:solidFill>
                  <a:srgbClr val="006600"/>
                </a:solidFill>
                <a:latin typeface="Arial MT"/>
                <a:cs typeface="Arial MT"/>
              </a:rPr>
              <a:t>which</a:t>
            </a:r>
            <a:r>
              <a:rPr sz="2000" spc="-35" dirty="0">
                <a:solidFill>
                  <a:srgbClr val="006600"/>
                </a:solidFill>
                <a:latin typeface="Arial MT"/>
                <a:cs typeface="Arial MT"/>
              </a:rPr>
              <a:t> </a:t>
            </a:r>
            <a:r>
              <a:rPr sz="2000" dirty="0">
                <a:solidFill>
                  <a:srgbClr val="006600"/>
                </a:solidFill>
                <a:latin typeface="Arial MT"/>
                <a:cs typeface="Arial MT"/>
              </a:rPr>
              <a:t>has</a:t>
            </a:r>
            <a:r>
              <a:rPr sz="2000" spc="-40" dirty="0">
                <a:solidFill>
                  <a:srgbClr val="006600"/>
                </a:solidFill>
                <a:latin typeface="Arial MT"/>
                <a:cs typeface="Arial MT"/>
              </a:rPr>
              <a:t> </a:t>
            </a:r>
            <a:r>
              <a:rPr sz="2000" spc="-20" dirty="0">
                <a:solidFill>
                  <a:srgbClr val="006600"/>
                </a:solidFill>
                <a:latin typeface="Arial MT"/>
                <a:cs typeface="Arial MT"/>
              </a:rPr>
              <a:t>many </a:t>
            </a:r>
            <a:r>
              <a:rPr sz="2000" dirty="0">
                <a:solidFill>
                  <a:srgbClr val="006600"/>
                </a:solidFill>
                <a:latin typeface="Arial MT"/>
                <a:cs typeface="Arial MT"/>
              </a:rPr>
              <a:t>different</a:t>
            </a:r>
            <a:r>
              <a:rPr sz="2000" spc="-55" dirty="0">
                <a:solidFill>
                  <a:srgbClr val="006600"/>
                </a:solidFill>
                <a:latin typeface="Arial MT"/>
                <a:cs typeface="Arial MT"/>
              </a:rPr>
              <a:t> </a:t>
            </a:r>
            <a:r>
              <a:rPr sz="2000" dirty="0">
                <a:solidFill>
                  <a:srgbClr val="006600"/>
                </a:solidFill>
                <a:latin typeface="Arial MT"/>
                <a:cs typeface="Arial MT"/>
              </a:rPr>
              <a:t>convolutions</a:t>
            </a:r>
            <a:r>
              <a:rPr sz="2000" spc="-50" dirty="0">
                <a:solidFill>
                  <a:srgbClr val="006600"/>
                </a:solidFill>
                <a:latin typeface="Arial MT"/>
                <a:cs typeface="Arial MT"/>
              </a:rPr>
              <a:t> </a:t>
            </a:r>
            <a:r>
              <a:rPr sz="2000" dirty="0">
                <a:solidFill>
                  <a:srgbClr val="006600"/>
                </a:solidFill>
                <a:latin typeface="Arial MT"/>
                <a:cs typeface="Arial MT"/>
              </a:rPr>
              <a:t>at</a:t>
            </a:r>
            <a:r>
              <a:rPr sz="2000" spc="-55" dirty="0">
                <a:solidFill>
                  <a:srgbClr val="006600"/>
                </a:solidFill>
                <a:latin typeface="Arial MT"/>
                <a:cs typeface="Arial MT"/>
              </a:rPr>
              <a:t> </a:t>
            </a:r>
            <a:r>
              <a:rPr sz="2000" dirty="0">
                <a:solidFill>
                  <a:srgbClr val="006600"/>
                </a:solidFill>
                <a:latin typeface="Arial MT"/>
                <a:cs typeface="Arial MT"/>
              </a:rPr>
              <a:t>each</a:t>
            </a:r>
            <a:r>
              <a:rPr sz="2000" spc="-45" dirty="0">
                <a:solidFill>
                  <a:srgbClr val="006600"/>
                </a:solidFill>
                <a:latin typeface="Arial MT"/>
                <a:cs typeface="Arial MT"/>
              </a:rPr>
              <a:t> </a:t>
            </a:r>
            <a:r>
              <a:rPr sz="2000" spc="-10" dirty="0">
                <a:solidFill>
                  <a:srgbClr val="006600"/>
                </a:solidFill>
                <a:latin typeface="Arial MT"/>
                <a:cs typeface="Arial MT"/>
              </a:rPr>
              <a:t>position</a:t>
            </a:r>
            <a:endParaRPr sz="2000">
              <a:latin typeface="Arial MT"/>
              <a:cs typeface="Arial MT"/>
            </a:endParaRPr>
          </a:p>
          <a:p>
            <a:pPr marL="862965" lvl="1" indent="-456565">
              <a:lnSpc>
                <a:spcPct val="100000"/>
              </a:lnSpc>
              <a:spcBef>
                <a:spcPts val="480"/>
              </a:spcBef>
              <a:buClr>
                <a:srgbClr val="3333CC"/>
              </a:buClr>
              <a:buChar char="•"/>
              <a:tabLst>
                <a:tab pos="862965" algn="l"/>
              </a:tabLst>
            </a:pPr>
            <a:r>
              <a:rPr sz="2000" dirty="0">
                <a:solidFill>
                  <a:srgbClr val="006600"/>
                </a:solidFill>
                <a:latin typeface="Arial MT"/>
                <a:cs typeface="Arial MT"/>
              </a:rPr>
              <a:t>When</a:t>
            </a:r>
            <a:r>
              <a:rPr sz="2000" spc="-25" dirty="0">
                <a:solidFill>
                  <a:srgbClr val="006600"/>
                </a:solidFill>
                <a:latin typeface="Arial MT"/>
                <a:cs typeface="Arial MT"/>
              </a:rPr>
              <a:t> </a:t>
            </a:r>
            <a:r>
              <a:rPr sz="2000" dirty="0">
                <a:solidFill>
                  <a:srgbClr val="006600"/>
                </a:solidFill>
                <a:latin typeface="Arial MT"/>
                <a:cs typeface="Arial MT"/>
              </a:rPr>
              <a:t>working</a:t>
            </a:r>
            <a:r>
              <a:rPr sz="2000" spc="-25" dirty="0">
                <a:solidFill>
                  <a:srgbClr val="006600"/>
                </a:solidFill>
                <a:latin typeface="Arial MT"/>
                <a:cs typeface="Arial MT"/>
              </a:rPr>
              <a:t> </a:t>
            </a:r>
            <a:r>
              <a:rPr sz="2000" dirty="0">
                <a:solidFill>
                  <a:srgbClr val="006600"/>
                </a:solidFill>
                <a:latin typeface="Arial MT"/>
                <a:cs typeface="Arial MT"/>
              </a:rPr>
              <a:t>with</a:t>
            </a:r>
            <a:r>
              <a:rPr sz="2000" spc="-25" dirty="0">
                <a:solidFill>
                  <a:srgbClr val="006600"/>
                </a:solidFill>
                <a:latin typeface="Arial MT"/>
                <a:cs typeface="Arial MT"/>
              </a:rPr>
              <a:t> </a:t>
            </a:r>
            <a:r>
              <a:rPr sz="2000" dirty="0">
                <a:solidFill>
                  <a:srgbClr val="006600"/>
                </a:solidFill>
                <a:latin typeface="Arial MT"/>
                <a:cs typeface="Arial MT"/>
              </a:rPr>
              <a:t>images,</a:t>
            </a:r>
            <a:r>
              <a:rPr sz="2000" spc="-30" dirty="0">
                <a:solidFill>
                  <a:srgbClr val="006600"/>
                </a:solidFill>
                <a:latin typeface="Arial MT"/>
                <a:cs typeface="Arial MT"/>
              </a:rPr>
              <a:t> </a:t>
            </a:r>
            <a:r>
              <a:rPr sz="2000" dirty="0">
                <a:solidFill>
                  <a:srgbClr val="006600"/>
                </a:solidFill>
                <a:latin typeface="Arial MT"/>
                <a:cs typeface="Arial MT"/>
              </a:rPr>
              <a:t>input</a:t>
            </a:r>
            <a:r>
              <a:rPr sz="2000" spc="-30" dirty="0">
                <a:solidFill>
                  <a:srgbClr val="006600"/>
                </a:solidFill>
                <a:latin typeface="Arial MT"/>
                <a:cs typeface="Arial MT"/>
              </a:rPr>
              <a:t> </a:t>
            </a:r>
            <a:r>
              <a:rPr sz="2000" dirty="0">
                <a:solidFill>
                  <a:srgbClr val="006600"/>
                </a:solidFill>
                <a:latin typeface="Arial MT"/>
                <a:cs typeface="Arial MT"/>
              </a:rPr>
              <a:t>and</a:t>
            </a:r>
            <a:r>
              <a:rPr sz="2000" spc="-25" dirty="0">
                <a:solidFill>
                  <a:srgbClr val="006600"/>
                </a:solidFill>
                <a:latin typeface="Arial MT"/>
                <a:cs typeface="Arial MT"/>
              </a:rPr>
              <a:t> </a:t>
            </a:r>
            <a:r>
              <a:rPr sz="2000" dirty="0">
                <a:solidFill>
                  <a:srgbClr val="006600"/>
                </a:solidFill>
                <a:latin typeface="Arial MT"/>
                <a:cs typeface="Arial MT"/>
              </a:rPr>
              <a:t>output</a:t>
            </a:r>
            <a:r>
              <a:rPr sz="2000" spc="-30" dirty="0">
                <a:solidFill>
                  <a:srgbClr val="006600"/>
                </a:solidFill>
                <a:latin typeface="Arial MT"/>
                <a:cs typeface="Arial MT"/>
              </a:rPr>
              <a:t> </a:t>
            </a:r>
            <a:r>
              <a:rPr sz="2000" dirty="0">
                <a:solidFill>
                  <a:srgbClr val="006600"/>
                </a:solidFill>
                <a:latin typeface="Arial MT"/>
                <a:cs typeface="Arial MT"/>
              </a:rPr>
              <a:t>are</a:t>
            </a:r>
            <a:r>
              <a:rPr sz="2000" spc="-25" dirty="0">
                <a:solidFill>
                  <a:srgbClr val="006600"/>
                </a:solidFill>
                <a:latin typeface="Arial MT"/>
                <a:cs typeface="Arial MT"/>
              </a:rPr>
              <a:t> </a:t>
            </a:r>
            <a:r>
              <a:rPr sz="2000" dirty="0">
                <a:latin typeface="Cambria"/>
                <a:cs typeface="Cambria"/>
              </a:rPr>
              <a:t>3-D</a:t>
            </a:r>
            <a:r>
              <a:rPr sz="2000" spc="90" dirty="0">
                <a:latin typeface="Cambria"/>
                <a:cs typeface="Cambria"/>
              </a:rPr>
              <a:t> </a:t>
            </a:r>
            <a:r>
              <a:rPr sz="2000" spc="-10" dirty="0">
                <a:solidFill>
                  <a:srgbClr val="006600"/>
                </a:solidFill>
                <a:latin typeface="Arial MT"/>
                <a:cs typeface="Arial MT"/>
              </a:rPr>
              <a:t>tensors</a:t>
            </a:r>
            <a:endParaRPr sz="20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0">
              <a:lnSpc>
                <a:spcPts val="1630"/>
              </a:lnSpc>
            </a:pPr>
            <a:fld id="{81D60167-4931-47E6-BA6A-407CBD079E47}" type="slidenum">
              <a:rPr spc="-50" dirty="0"/>
              <a:t>13</a:t>
            </a:fld>
            <a:endParaRPr spc="-50" dirty="0"/>
          </a:p>
        </p:txBody>
      </p:sp>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837173" y="947420"/>
            <a:ext cx="8162290" cy="695960"/>
          </a:xfrm>
          <a:prstGeom prst="rect">
            <a:avLst/>
          </a:prstGeom>
        </p:spPr>
        <p:txBody>
          <a:bodyPr vert="horz" wrap="square" lIns="0" tIns="12700" rIns="0" bIns="0" rtlCol="0">
            <a:spAutoFit/>
          </a:bodyPr>
          <a:lstStyle/>
          <a:p>
            <a:pPr marL="12700">
              <a:lnSpc>
                <a:spcPct val="100000"/>
              </a:lnSpc>
              <a:spcBef>
                <a:spcPts val="100"/>
              </a:spcBef>
              <a:tabLst>
                <a:tab pos="4360545" algn="l"/>
                <a:tab pos="6037580" algn="l"/>
              </a:tabLst>
            </a:pPr>
            <a:r>
              <a:rPr sz="4400" dirty="0"/>
              <a:t>Four</a:t>
            </a:r>
            <a:r>
              <a:rPr sz="4400" spc="-85" dirty="0"/>
              <a:t> </a:t>
            </a:r>
            <a:r>
              <a:rPr sz="4400" dirty="0"/>
              <a:t>indices</a:t>
            </a:r>
            <a:r>
              <a:rPr sz="4400" spc="-80" dirty="0"/>
              <a:t> </a:t>
            </a:r>
            <a:r>
              <a:rPr sz="4400" spc="-20" dirty="0"/>
              <a:t>with</a:t>
            </a:r>
            <a:r>
              <a:rPr sz="4400" dirty="0"/>
              <a:t>	</a:t>
            </a:r>
            <a:r>
              <a:rPr sz="4400" spc="-10" dirty="0"/>
              <a:t>image</a:t>
            </a:r>
            <a:r>
              <a:rPr sz="4400" dirty="0"/>
              <a:t>	</a:t>
            </a:r>
            <a:r>
              <a:rPr sz="4400" spc="-10" dirty="0"/>
              <a:t>software</a:t>
            </a:r>
            <a:endParaRPr sz="4400"/>
          </a:p>
        </p:txBody>
      </p:sp>
      <p:sp>
        <p:nvSpPr>
          <p:cNvPr id="5" name="object 5"/>
          <p:cNvSpPr txBox="1"/>
          <p:nvPr/>
        </p:nvSpPr>
        <p:spPr>
          <a:xfrm>
            <a:off x="1222663" y="2349692"/>
            <a:ext cx="7395845" cy="1686560"/>
          </a:xfrm>
          <a:prstGeom prst="rect">
            <a:avLst/>
          </a:prstGeom>
        </p:spPr>
        <p:txBody>
          <a:bodyPr vert="horz" wrap="square" lIns="0" tIns="75565" rIns="0" bIns="0" rtlCol="0">
            <a:spAutoFit/>
          </a:bodyPr>
          <a:lstStyle/>
          <a:p>
            <a:pPr marL="469265" indent="-456565">
              <a:lnSpc>
                <a:spcPct val="100000"/>
              </a:lnSpc>
              <a:spcBef>
                <a:spcPts val="595"/>
              </a:spcBef>
              <a:buAutoNum type="arabicPeriod"/>
              <a:tabLst>
                <a:tab pos="469265" algn="l"/>
              </a:tabLst>
            </a:pPr>
            <a:r>
              <a:rPr sz="2400" dirty="0">
                <a:solidFill>
                  <a:srgbClr val="3333CC"/>
                </a:solidFill>
                <a:latin typeface="Arial MT"/>
                <a:cs typeface="Arial MT"/>
              </a:rPr>
              <a:t>One</a:t>
            </a:r>
            <a:r>
              <a:rPr sz="2400" spc="-35" dirty="0">
                <a:solidFill>
                  <a:srgbClr val="3333CC"/>
                </a:solidFill>
                <a:latin typeface="Arial MT"/>
                <a:cs typeface="Arial MT"/>
              </a:rPr>
              <a:t> </a:t>
            </a:r>
            <a:r>
              <a:rPr sz="2400" dirty="0">
                <a:solidFill>
                  <a:srgbClr val="3333CC"/>
                </a:solidFill>
                <a:latin typeface="Arial MT"/>
                <a:cs typeface="Arial MT"/>
              </a:rPr>
              <a:t>index</a:t>
            </a:r>
            <a:r>
              <a:rPr sz="2400" spc="-40" dirty="0">
                <a:solidFill>
                  <a:srgbClr val="3333CC"/>
                </a:solidFill>
                <a:latin typeface="Arial MT"/>
                <a:cs typeface="Arial MT"/>
              </a:rPr>
              <a:t> </a:t>
            </a:r>
            <a:r>
              <a:rPr sz="2400" dirty="0">
                <a:solidFill>
                  <a:srgbClr val="3333CC"/>
                </a:solidFill>
                <a:latin typeface="Arial MT"/>
                <a:cs typeface="Arial MT"/>
              </a:rPr>
              <a:t>for</a:t>
            </a:r>
            <a:r>
              <a:rPr sz="2400" spc="-40" dirty="0">
                <a:solidFill>
                  <a:srgbClr val="3333CC"/>
                </a:solidFill>
                <a:latin typeface="Arial MT"/>
                <a:cs typeface="Arial MT"/>
              </a:rPr>
              <a:t> </a:t>
            </a:r>
            <a:r>
              <a:rPr sz="2400" spc="-10" dirty="0">
                <a:solidFill>
                  <a:srgbClr val="3333CC"/>
                </a:solidFill>
                <a:latin typeface="Arial MT"/>
                <a:cs typeface="Arial MT"/>
              </a:rPr>
              <a:t>Channel</a:t>
            </a:r>
            <a:endParaRPr sz="2400">
              <a:latin typeface="Arial MT"/>
              <a:cs typeface="Arial MT"/>
            </a:endParaRPr>
          </a:p>
          <a:p>
            <a:pPr marL="469265" indent="-456565">
              <a:lnSpc>
                <a:spcPct val="100000"/>
              </a:lnSpc>
              <a:spcBef>
                <a:spcPts val="495"/>
              </a:spcBef>
              <a:buAutoNum type="arabicPeriod"/>
              <a:tabLst>
                <a:tab pos="469265" algn="l"/>
              </a:tabLst>
            </a:pPr>
            <a:r>
              <a:rPr sz="2400" dirty="0">
                <a:solidFill>
                  <a:srgbClr val="3333CC"/>
                </a:solidFill>
                <a:latin typeface="Arial MT"/>
                <a:cs typeface="Arial MT"/>
              </a:rPr>
              <a:t>Two</a:t>
            </a:r>
            <a:r>
              <a:rPr sz="2400" spc="-60" dirty="0">
                <a:solidFill>
                  <a:srgbClr val="3333CC"/>
                </a:solidFill>
                <a:latin typeface="Arial MT"/>
                <a:cs typeface="Arial MT"/>
              </a:rPr>
              <a:t> </a:t>
            </a:r>
            <a:r>
              <a:rPr sz="2400" dirty="0">
                <a:solidFill>
                  <a:srgbClr val="3333CC"/>
                </a:solidFill>
                <a:latin typeface="Arial MT"/>
                <a:cs typeface="Arial MT"/>
              </a:rPr>
              <a:t>indices</a:t>
            </a:r>
            <a:r>
              <a:rPr sz="2400" spc="-60" dirty="0">
                <a:solidFill>
                  <a:srgbClr val="3333CC"/>
                </a:solidFill>
                <a:latin typeface="Arial MT"/>
                <a:cs typeface="Arial MT"/>
              </a:rPr>
              <a:t> </a:t>
            </a:r>
            <a:r>
              <a:rPr sz="2400" dirty="0">
                <a:solidFill>
                  <a:srgbClr val="3333CC"/>
                </a:solidFill>
                <a:latin typeface="Arial MT"/>
                <a:cs typeface="Arial MT"/>
              </a:rPr>
              <a:t>for</a:t>
            </a:r>
            <a:r>
              <a:rPr sz="2400" spc="-60" dirty="0">
                <a:solidFill>
                  <a:srgbClr val="3333CC"/>
                </a:solidFill>
                <a:latin typeface="Arial MT"/>
                <a:cs typeface="Arial MT"/>
              </a:rPr>
              <a:t> </a:t>
            </a:r>
            <a:r>
              <a:rPr sz="2400" dirty="0">
                <a:solidFill>
                  <a:srgbClr val="3333CC"/>
                </a:solidFill>
                <a:latin typeface="Arial MT"/>
                <a:cs typeface="Arial MT"/>
              </a:rPr>
              <a:t>spatial</a:t>
            </a:r>
            <a:r>
              <a:rPr sz="2400" spc="-60" dirty="0">
                <a:solidFill>
                  <a:srgbClr val="3333CC"/>
                </a:solidFill>
                <a:latin typeface="Arial MT"/>
                <a:cs typeface="Arial MT"/>
              </a:rPr>
              <a:t> </a:t>
            </a:r>
            <a:r>
              <a:rPr sz="2400" dirty="0">
                <a:solidFill>
                  <a:srgbClr val="3333CC"/>
                </a:solidFill>
                <a:latin typeface="Arial MT"/>
                <a:cs typeface="Arial MT"/>
              </a:rPr>
              <a:t>coordinates</a:t>
            </a:r>
            <a:r>
              <a:rPr sz="2400" spc="-60" dirty="0">
                <a:solidFill>
                  <a:srgbClr val="3333CC"/>
                </a:solidFill>
                <a:latin typeface="Arial MT"/>
                <a:cs typeface="Arial MT"/>
              </a:rPr>
              <a:t> </a:t>
            </a:r>
            <a:r>
              <a:rPr sz="2400" dirty="0">
                <a:solidFill>
                  <a:srgbClr val="3333CC"/>
                </a:solidFill>
                <a:latin typeface="Arial MT"/>
                <a:cs typeface="Arial MT"/>
              </a:rPr>
              <a:t>of</a:t>
            </a:r>
            <a:r>
              <a:rPr sz="2400" spc="-60" dirty="0">
                <a:solidFill>
                  <a:srgbClr val="3333CC"/>
                </a:solidFill>
                <a:latin typeface="Arial MT"/>
                <a:cs typeface="Arial MT"/>
              </a:rPr>
              <a:t> </a:t>
            </a:r>
            <a:r>
              <a:rPr sz="2400" dirty="0">
                <a:solidFill>
                  <a:srgbClr val="3333CC"/>
                </a:solidFill>
                <a:latin typeface="Arial MT"/>
                <a:cs typeface="Arial MT"/>
              </a:rPr>
              <a:t>each</a:t>
            </a:r>
            <a:r>
              <a:rPr sz="2400" spc="-55" dirty="0">
                <a:solidFill>
                  <a:srgbClr val="3333CC"/>
                </a:solidFill>
                <a:latin typeface="Arial MT"/>
                <a:cs typeface="Arial MT"/>
              </a:rPr>
              <a:t> </a:t>
            </a:r>
            <a:r>
              <a:rPr sz="2400" spc="-10" dirty="0">
                <a:solidFill>
                  <a:srgbClr val="3333CC"/>
                </a:solidFill>
                <a:latin typeface="Arial MT"/>
                <a:cs typeface="Arial MT"/>
              </a:rPr>
              <a:t>channel</a:t>
            </a:r>
            <a:endParaRPr sz="2400">
              <a:latin typeface="Arial MT"/>
              <a:cs typeface="Arial MT"/>
            </a:endParaRPr>
          </a:p>
          <a:p>
            <a:pPr marL="469265" indent="-456565">
              <a:lnSpc>
                <a:spcPct val="100000"/>
              </a:lnSpc>
              <a:spcBef>
                <a:spcPts val="620"/>
              </a:spcBef>
              <a:buAutoNum type="arabicPeriod"/>
              <a:tabLst>
                <a:tab pos="469265" algn="l"/>
              </a:tabLst>
            </a:pPr>
            <a:r>
              <a:rPr sz="2400" dirty="0">
                <a:solidFill>
                  <a:srgbClr val="3333CC"/>
                </a:solidFill>
                <a:latin typeface="Arial MT"/>
                <a:cs typeface="Arial MT"/>
              </a:rPr>
              <a:t>Fourth</a:t>
            </a:r>
            <a:r>
              <a:rPr sz="2400" spc="-50" dirty="0">
                <a:solidFill>
                  <a:srgbClr val="3333CC"/>
                </a:solidFill>
                <a:latin typeface="Arial MT"/>
                <a:cs typeface="Arial MT"/>
              </a:rPr>
              <a:t> </a:t>
            </a:r>
            <a:r>
              <a:rPr sz="2400" dirty="0">
                <a:solidFill>
                  <a:srgbClr val="3333CC"/>
                </a:solidFill>
                <a:latin typeface="Arial MT"/>
                <a:cs typeface="Arial MT"/>
              </a:rPr>
              <a:t>index</a:t>
            </a:r>
            <a:r>
              <a:rPr sz="2400" spc="-50" dirty="0">
                <a:solidFill>
                  <a:srgbClr val="3333CC"/>
                </a:solidFill>
                <a:latin typeface="Arial MT"/>
                <a:cs typeface="Arial MT"/>
              </a:rPr>
              <a:t> </a:t>
            </a:r>
            <a:r>
              <a:rPr sz="2400" dirty="0">
                <a:solidFill>
                  <a:srgbClr val="3333CC"/>
                </a:solidFill>
                <a:latin typeface="Arial MT"/>
                <a:cs typeface="Arial MT"/>
              </a:rPr>
              <a:t>for</a:t>
            </a:r>
            <a:r>
              <a:rPr sz="2400" spc="-50" dirty="0">
                <a:solidFill>
                  <a:srgbClr val="3333CC"/>
                </a:solidFill>
                <a:latin typeface="Arial MT"/>
                <a:cs typeface="Arial MT"/>
              </a:rPr>
              <a:t> </a:t>
            </a:r>
            <a:r>
              <a:rPr sz="2400" dirty="0">
                <a:solidFill>
                  <a:srgbClr val="3333CC"/>
                </a:solidFill>
                <a:latin typeface="Arial MT"/>
                <a:cs typeface="Arial MT"/>
              </a:rPr>
              <a:t>different</a:t>
            </a:r>
            <a:r>
              <a:rPr sz="2400" spc="-50" dirty="0">
                <a:solidFill>
                  <a:srgbClr val="3333CC"/>
                </a:solidFill>
                <a:latin typeface="Arial MT"/>
                <a:cs typeface="Arial MT"/>
              </a:rPr>
              <a:t> </a:t>
            </a:r>
            <a:r>
              <a:rPr sz="2400" dirty="0">
                <a:solidFill>
                  <a:srgbClr val="3333CC"/>
                </a:solidFill>
                <a:latin typeface="Arial MT"/>
                <a:cs typeface="Arial MT"/>
              </a:rPr>
              <a:t>samples</a:t>
            </a:r>
            <a:r>
              <a:rPr sz="2400" spc="-55" dirty="0">
                <a:solidFill>
                  <a:srgbClr val="3333CC"/>
                </a:solidFill>
                <a:latin typeface="Arial MT"/>
                <a:cs typeface="Arial MT"/>
              </a:rPr>
              <a:t> </a:t>
            </a:r>
            <a:r>
              <a:rPr sz="2400" dirty="0">
                <a:solidFill>
                  <a:srgbClr val="3333CC"/>
                </a:solidFill>
                <a:latin typeface="Arial MT"/>
                <a:cs typeface="Arial MT"/>
              </a:rPr>
              <a:t>in</a:t>
            </a:r>
            <a:r>
              <a:rPr sz="2400" spc="-45" dirty="0">
                <a:solidFill>
                  <a:srgbClr val="3333CC"/>
                </a:solidFill>
                <a:latin typeface="Arial MT"/>
                <a:cs typeface="Arial MT"/>
              </a:rPr>
              <a:t> </a:t>
            </a:r>
            <a:r>
              <a:rPr sz="2400" dirty="0">
                <a:solidFill>
                  <a:srgbClr val="3333CC"/>
                </a:solidFill>
                <a:latin typeface="Arial MT"/>
                <a:cs typeface="Arial MT"/>
              </a:rPr>
              <a:t>a</a:t>
            </a:r>
            <a:r>
              <a:rPr sz="2400" spc="-45" dirty="0">
                <a:solidFill>
                  <a:srgbClr val="3333CC"/>
                </a:solidFill>
                <a:latin typeface="Arial MT"/>
                <a:cs typeface="Arial MT"/>
              </a:rPr>
              <a:t> </a:t>
            </a:r>
            <a:r>
              <a:rPr sz="2400" spc="-10" dirty="0">
                <a:solidFill>
                  <a:srgbClr val="3333CC"/>
                </a:solidFill>
                <a:latin typeface="Arial MT"/>
                <a:cs typeface="Arial MT"/>
              </a:rPr>
              <a:t>batch</a:t>
            </a:r>
            <a:endParaRPr sz="2400">
              <a:latin typeface="Arial MT"/>
              <a:cs typeface="Arial MT"/>
            </a:endParaRPr>
          </a:p>
          <a:p>
            <a:pPr marL="755015" lvl="1" indent="-285750">
              <a:lnSpc>
                <a:spcPct val="100000"/>
              </a:lnSpc>
              <a:spcBef>
                <a:spcPts val="425"/>
              </a:spcBef>
              <a:buClr>
                <a:srgbClr val="3333CC"/>
              </a:buClr>
              <a:buChar char="•"/>
              <a:tabLst>
                <a:tab pos="755015" algn="l"/>
              </a:tabLst>
            </a:pPr>
            <a:r>
              <a:rPr sz="2000" dirty="0">
                <a:solidFill>
                  <a:srgbClr val="006600"/>
                </a:solidFill>
                <a:latin typeface="Arial MT"/>
                <a:cs typeface="Arial MT"/>
              </a:rPr>
              <a:t>We</a:t>
            </a:r>
            <a:r>
              <a:rPr sz="2000" spc="-30" dirty="0">
                <a:solidFill>
                  <a:srgbClr val="006600"/>
                </a:solidFill>
                <a:latin typeface="Arial MT"/>
                <a:cs typeface="Arial MT"/>
              </a:rPr>
              <a:t> </a:t>
            </a:r>
            <a:r>
              <a:rPr sz="2000" dirty="0">
                <a:solidFill>
                  <a:srgbClr val="006600"/>
                </a:solidFill>
                <a:latin typeface="Arial MT"/>
                <a:cs typeface="Arial MT"/>
              </a:rPr>
              <a:t>omit</a:t>
            </a:r>
            <a:r>
              <a:rPr sz="2000" spc="-35" dirty="0">
                <a:solidFill>
                  <a:srgbClr val="006600"/>
                </a:solidFill>
                <a:latin typeface="Arial MT"/>
                <a:cs typeface="Arial MT"/>
              </a:rPr>
              <a:t> </a:t>
            </a:r>
            <a:r>
              <a:rPr sz="2000" dirty="0">
                <a:solidFill>
                  <a:srgbClr val="006600"/>
                </a:solidFill>
                <a:latin typeface="Arial MT"/>
                <a:cs typeface="Arial MT"/>
              </a:rPr>
              <a:t>the</a:t>
            </a:r>
            <a:r>
              <a:rPr sz="2000" spc="-25" dirty="0">
                <a:solidFill>
                  <a:srgbClr val="006600"/>
                </a:solidFill>
                <a:latin typeface="Arial MT"/>
                <a:cs typeface="Arial MT"/>
              </a:rPr>
              <a:t> </a:t>
            </a:r>
            <a:r>
              <a:rPr sz="2000" dirty="0">
                <a:solidFill>
                  <a:srgbClr val="006600"/>
                </a:solidFill>
                <a:latin typeface="Arial MT"/>
                <a:cs typeface="Arial MT"/>
              </a:rPr>
              <a:t>batch</a:t>
            </a:r>
            <a:r>
              <a:rPr sz="2000" spc="-40" dirty="0">
                <a:solidFill>
                  <a:srgbClr val="006600"/>
                </a:solidFill>
                <a:latin typeface="Arial MT"/>
                <a:cs typeface="Arial MT"/>
              </a:rPr>
              <a:t> </a:t>
            </a:r>
            <a:r>
              <a:rPr sz="2000" dirty="0">
                <a:solidFill>
                  <a:srgbClr val="006600"/>
                </a:solidFill>
                <a:latin typeface="Arial MT"/>
                <a:cs typeface="Arial MT"/>
              </a:rPr>
              <a:t>axis</a:t>
            </a:r>
            <a:r>
              <a:rPr sz="2000" spc="-30" dirty="0">
                <a:solidFill>
                  <a:srgbClr val="006600"/>
                </a:solidFill>
                <a:latin typeface="Arial MT"/>
                <a:cs typeface="Arial MT"/>
              </a:rPr>
              <a:t> </a:t>
            </a:r>
            <a:r>
              <a:rPr sz="2000" dirty="0">
                <a:solidFill>
                  <a:srgbClr val="006600"/>
                </a:solidFill>
                <a:latin typeface="Arial MT"/>
                <a:cs typeface="Arial MT"/>
              </a:rPr>
              <a:t>for</a:t>
            </a:r>
            <a:r>
              <a:rPr sz="2000" spc="-35" dirty="0">
                <a:solidFill>
                  <a:srgbClr val="006600"/>
                </a:solidFill>
                <a:latin typeface="Arial MT"/>
                <a:cs typeface="Arial MT"/>
              </a:rPr>
              <a:t> </a:t>
            </a:r>
            <a:r>
              <a:rPr sz="2000" dirty="0">
                <a:solidFill>
                  <a:srgbClr val="006600"/>
                </a:solidFill>
                <a:latin typeface="Arial MT"/>
                <a:cs typeface="Arial MT"/>
              </a:rPr>
              <a:t>simplicity</a:t>
            </a:r>
            <a:r>
              <a:rPr sz="2000" spc="-30" dirty="0">
                <a:solidFill>
                  <a:srgbClr val="006600"/>
                </a:solidFill>
                <a:latin typeface="Arial MT"/>
                <a:cs typeface="Arial MT"/>
              </a:rPr>
              <a:t> </a:t>
            </a:r>
            <a:r>
              <a:rPr sz="2000" dirty="0">
                <a:solidFill>
                  <a:srgbClr val="006600"/>
                </a:solidFill>
                <a:latin typeface="Arial MT"/>
                <a:cs typeface="Arial MT"/>
              </a:rPr>
              <a:t>of</a:t>
            </a:r>
            <a:r>
              <a:rPr sz="2000" spc="-35" dirty="0">
                <a:solidFill>
                  <a:srgbClr val="006600"/>
                </a:solidFill>
                <a:latin typeface="Arial MT"/>
                <a:cs typeface="Arial MT"/>
              </a:rPr>
              <a:t> </a:t>
            </a:r>
            <a:r>
              <a:rPr sz="2000" spc="-10" dirty="0">
                <a:solidFill>
                  <a:srgbClr val="006600"/>
                </a:solidFill>
                <a:latin typeface="Arial MT"/>
                <a:cs typeface="Arial MT"/>
              </a:rPr>
              <a:t>discussion</a:t>
            </a:r>
            <a:endParaRPr sz="20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0">
              <a:lnSpc>
                <a:spcPts val="1630"/>
              </a:lnSpc>
            </a:pPr>
            <a:fld id="{81D60167-4931-47E6-BA6A-407CBD079E47}" type="slidenum">
              <a:rPr spc="-50" dirty="0"/>
              <a:t>14</a:t>
            </a:fld>
            <a:endParaRPr spc="-50" dirty="0"/>
          </a:p>
        </p:txBody>
      </p:sp>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2181935" y="1282701"/>
            <a:ext cx="5701665" cy="635000"/>
          </a:xfrm>
          <a:prstGeom prst="rect">
            <a:avLst/>
          </a:prstGeom>
        </p:spPr>
        <p:txBody>
          <a:bodyPr vert="horz" wrap="square" lIns="0" tIns="12700" rIns="0" bIns="0" rtlCol="0">
            <a:spAutoFit/>
          </a:bodyPr>
          <a:lstStyle/>
          <a:p>
            <a:pPr marL="12700">
              <a:lnSpc>
                <a:spcPct val="100000"/>
              </a:lnSpc>
              <a:spcBef>
                <a:spcPts val="100"/>
              </a:spcBef>
              <a:tabLst>
                <a:tab pos="3005455" algn="l"/>
              </a:tabLst>
            </a:pPr>
            <a:r>
              <a:rPr sz="4000" spc="-10" dirty="0"/>
              <a:t>Multichannel</a:t>
            </a:r>
            <a:r>
              <a:rPr sz="4000" dirty="0"/>
              <a:t>	</a:t>
            </a:r>
            <a:r>
              <a:rPr sz="4000" spc="-10" dirty="0"/>
              <a:t>Convolution</a:t>
            </a:r>
            <a:endParaRPr sz="4000"/>
          </a:p>
        </p:txBody>
      </p:sp>
      <p:sp>
        <p:nvSpPr>
          <p:cNvPr id="5" name="object 5"/>
          <p:cNvSpPr txBox="1"/>
          <p:nvPr/>
        </p:nvSpPr>
        <p:spPr>
          <a:xfrm>
            <a:off x="536863" y="2412683"/>
            <a:ext cx="8806180" cy="2283460"/>
          </a:xfrm>
          <a:prstGeom prst="rect">
            <a:avLst/>
          </a:prstGeom>
        </p:spPr>
        <p:txBody>
          <a:bodyPr vert="horz" wrap="square" lIns="0" tIns="15875" rIns="0" bIns="0" rtlCol="0">
            <a:spAutoFit/>
          </a:bodyPr>
          <a:lstStyle/>
          <a:p>
            <a:pPr marL="355600" marR="5080" indent="-342900">
              <a:lnSpc>
                <a:spcPct val="99000"/>
              </a:lnSpc>
              <a:spcBef>
                <a:spcPts val="125"/>
              </a:spcBef>
              <a:buChar char="•"/>
              <a:tabLst>
                <a:tab pos="355600" algn="l"/>
              </a:tabLst>
            </a:pPr>
            <a:r>
              <a:rPr sz="2400" dirty="0">
                <a:solidFill>
                  <a:srgbClr val="3333CC"/>
                </a:solidFill>
                <a:latin typeface="Arial MT"/>
                <a:cs typeface="Arial MT"/>
              </a:rPr>
              <a:t>Because</a:t>
            </a:r>
            <a:r>
              <a:rPr sz="2400" spc="-85" dirty="0">
                <a:solidFill>
                  <a:srgbClr val="3333CC"/>
                </a:solidFill>
                <a:latin typeface="Arial MT"/>
                <a:cs typeface="Arial MT"/>
              </a:rPr>
              <a:t> </a:t>
            </a:r>
            <a:r>
              <a:rPr sz="2400" dirty="0">
                <a:solidFill>
                  <a:srgbClr val="3333CC"/>
                </a:solidFill>
                <a:latin typeface="Arial MT"/>
                <a:cs typeface="Arial MT"/>
              </a:rPr>
              <a:t>we</a:t>
            </a:r>
            <a:r>
              <a:rPr sz="2400" spc="-80" dirty="0">
                <a:solidFill>
                  <a:srgbClr val="3333CC"/>
                </a:solidFill>
                <a:latin typeface="Arial MT"/>
                <a:cs typeface="Arial MT"/>
              </a:rPr>
              <a:t> </a:t>
            </a:r>
            <a:r>
              <a:rPr sz="2400" dirty="0">
                <a:solidFill>
                  <a:srgbClr val="3333CC"/>
                </a:solidFill>
                <a:latin typeface="Arial MT"/>
                <a:cs typeface="Arial MT"/>
              </a:rPr>
              <a:t>are</a:t>
            </a:r>
            <a:r>
              <a:rPr sz="2400" spc="-80" dirty="0">
                <a:solidFill>
                  <a:srgbClr val="3333CC"/>
                </a:solidFill>
                <a:latin typeface="Arial MT"/>
                <a:cs typeface="Arial MT"/>
              </a:rPr>
              <a:t> </a:t>
            </a:r>
            <a:r>
              <a:rPr sz="2400" dirty="0">
                <a:solidFill>
                  <a:srgbClr val="3333CC"/>
                </a:solidFill>
                <a:latin typeface="Arial MT"/>
                <a:cs typeface="Arial MT"/>
              </a:rPr>
              <a:t>dealing</a:t>
            </a:r>
            <a:r>
              <a:rPr sz="2400" spc="-85" dirty="0">
                <a:solidFill>
                  <a:srgbClr val="3333CC"/>
                </a:solidFill>
                <a:latin typeface="Arial MT"/>
                <a:cs typeface="Arial MT"/>
              </a:rPr>
              <a:t> </a:t>
            </a:r>
            <a:r>
              <a:rPr sz="2400" dirty="0">
                <a:solidFill>
                  <a:srgbClr val="3333CC"/>
                </a:solidFill>
                <a:latin typeface="Arial MT"/>
                <a:cs typeface="Arial MT"/>
              </a:rPr>
              <a:t>with</a:t>
            </a:r>
            <a:r>
              <a:rPr sz="2400" spc="-80" dirty="0">
                <a:solidFill>
                  <a:srgbClr val="3333CC"/>
                </a:solidFill>
                <a:latin typeface="Arial MT"/>
                <a:cs typeface="Arial MT"/>
              </a:rPr>
              <a:t> </a:t>
            </a:r>
            <a:r>
              <a:rPr sz="2400" dirty="0">
                <a:solidFill>
                  <a:srgbClr val="3333CC"/>
                </a:solidFill>
                <a:latin typeface="Arial MT"/>
                <a:cs typeface="Arial MT"/>
              </a:rPr>
              <a:t>multichannel</a:t>
            </a:r>
            <a:r>
              <a:rPr sz="2400" spc="-85" dirty="0">
                <a:solidFill>
                  <a:srgbClr val="3333CC"/>
                </a:solidFill>
                <a:latin typeface="Arial MT"/>
                <a:cs typeface="Arial MT"/>
              </a:rPr>
              <a:t> </a:t>
            </a:r>
            <a:r>
              <a:rPr sz="2400" dirty="0">
                <a:solidFill>
                  <a:srgbClr val="3333CC"/>
                </a:solidFill>
                <a:latin typeface="Arial MT"/>
                <a:cs typeface="Arial MT"/>
              </a:rPr>
              <a:t>convolution,</a:t>
            </a:r>
            <a:r>
              <a:rPr sz="2400" spc="-85" dirty="0">
                <a:solidFill>
                  <a:srgbClr val="3333CC"/>
                </a:solidFill>
                <a:latin typeface="Arial MT"/>
                <a:cs typeface="Arial MT"/>
              </a:rPr>
              <a:t> </a:t>
            </a:r>
            <a:r>
              <a:rPr sz="2400" spc="-10" dirty="0">
                <a:solidFill>
                  <a:srgbClr val="3333CC"/>
                </a:solidFill>
                <a:latin typeface="Arial MT"/>
                <a:cs typeface="Arial MT"/>
              </a:rPr>
              <a:t>linear </a:t>
            </a:r>
            <a:r>
              <a:rPr sz="2400" dirty="0">
                <a:solidFill>
                  <a:srgbClr val="3333CC"/>
                </a:solidFill>
                <a:latin typeface="Arial MT"/>
                <a:cs typeface="Arial MT"/>
              </a:rPr>
              <a:t>operations</a:t>
            </a:r>
            <a:r>
              <a:rPr sz="2400" spc="-75" dirty="0">
                <a:solidFill>
                  <a:srgbClr val="3333CC"/>
                </a:solidFill>
                <a:latin typeface="Arial MT"/>
                <a:cs typeface="Arial MT"/>
              </a:rPr>
              <a:t> </a:t>
            </a:r>
            <a:r>
              <a:rPr sz="2400" dirty="0">
                <a:solidFill>
                  <a:srgbClr val="3333CC"/>
                </a:solidFill>
                <a:latin typeface="Arial MT"/>
                <a:cs typeface="Arial MT"/>
              </a:rPr>
              <a:t>are</a:t>
            </a:r>
            <a:r>
              <a:rPr sz="2400" spc="-65" dirty="0">
                <a:solidFill>
                  <a:srgbClr val="3333CC"/>
                </a:solidFill>
                <a:latin typeface="Arial MT"/>
                <a:cs typeface="Arial MT"/>
              </a:rPr>
              <a:t> </a:t>
            </a:r>
            <a:r>
              <a:rPr sz="2400" dirty="0">
                <a:solidFill>
                  <a:srgbClr val="3333CC"/>
                </a:solidFill>
                <a:latin typeface="Arial MT"/>
                <a:cs typeface="Arial MT"/>
              </a:rPr>
              <a:t>not</a:t>
            </a:r>
            <a:r>
              <a:rPr sz="2400" spc="-75" dirty="0">
                <a:solidFill>
                  <a:srgbClr val="3333CC"/>
                </a:solidFill>
                <a:latin typeface="Arial MT"/>
                <a:cs typeface="Arial MT"/>
              </a:rPr>
              <a:t> </a:t>
            </a:r>
            <a:r>
              <a:rPr sz="2400" dirty="0">
                <a:solidFill>
                  <a:srgbClr val="3333CC"/>
                </a:solidFill>
                <a:latin typeface="Arial MT"/>
                <a:cs typeface="Arial MT"/>
              </a:rPr>
              <a:t>usually</a:t>
            </a:r>
            <a:r>
              <a:rPr sz="2400" spc="-70" dirty="0">
                <a:solidFill>
                  <a:srgbClr val="3333CC"/>
                </a:solidFill>
                <a:latin typeface="Arial MT"/>
                <a:cs typeface="Arial MT"/>
              </a:rPr>
              <a:t> </a:t>
            </a:r>
            <a:r>
              <a:rPr sz="2400" dirty="0">
                <a:solidFill>
                  <a:srgbClr val="3333CC"/>
                </a:solidFill>
                <a:latin typeface="Arial MT"/>
                <a:cs typeface="Arial MT"/>
              </a:rPr>
              <a:t>commutative,</a:t>
            </a:r>
            <a:r>
              <a:rPr sz="2400" spc="-75" dirty="0">
                <a:solidFill>
                  <a:srgbClr val="3333CC"/>
                </a:solidFill>
                <a:latin typeface="Arial MT"/>
                <a:cs typeface="Arial MT"/>
              </a:rPr>
              <a:t> </a:t>
            </a:r>
            <a:r>
              <a:rPr sz="2400" dirty="0">
                <a:solidFill>
                  <a:srgbClr val="3333CC"/>
                </a:solidFill>
                <a:latin typeface="Arial MT"/>
                <a:cs typeface="Arial MT"/>
              </a:rPr>
              <a:t>even</a:t>
            </a:r>
            <a:r>
              <a:rPr sz="2400" spc="-65" dirty="0">
                <a:solidFill>
                  <a:srgbClr val="3333CC"/>
                </a:solidFill>
                <a:latin typeface="Arial MT"/>
                <a:cs typeface="Arial MT"/>
              </a:rPr>
              <a:t> </a:t>
            </a:r>
            <a:r>
              <a:rPr sz="2400" dirty="0">
                <a:solidFill>
                  <a:srgbClr val="3333CC"/>
                </a:solidFill>
                <a:latin typeface="Arial MT"/>
                <a:cs typeface="Arial MT"/>
              </a:rPr>
              <a:t>of</a:t>
            </a:r>
            <a:r>
              <a:rPr sz="2400" spc="-70" dirty="0">
                <a:solidFill>
                  <a:srgbClr val="3333CC"/>
                </a:solidFill>
                <a:latin typeface="Arial MT"/>
                <a:cs typeface="Arial MT"/>
              </a:rPr>
              <a:t> </a:t>
            </a:r>
            <a:r>
              <a:rPr sz="2400" dirty="0">
                <a:solidFill>
                  <a:srgbClr val="3333CC"/>
                </a:solidFill>
                <a:latin typeface="Arial MT"/>
                <a:cs typeface="Arial MT"/>
              </a:rPr>
              <a:t>kernel</a:t>
            </a:r>
            <a:r>
              <a:rPr sz="2400" spc="-70" dirty="0">
                <a:solidFill>
                  <a:srgbClr val="3333CC"/>
                </a:solidFill>
                <a:latin typeface="Arial MT"/>
                <a:cs typeface="Arial MT"/>
              </a:rPr>
              <a:t> </a:t>
            </a:r>
            <a:r>
              <a:rPr sz="2400" spc="-10" dirty="0">
                <a:solidFill>
                  <a:srgbClr val="3333CC"/>
                </a:solidFill>
                <a:latin typeface="Arial MT"/>
                <a:cs typeface="Arial MT"/>
              </a:rPr>
              <a:t>flipping </a:t>
            </a:r>
            <a:r>
              <a:rPr sz="2400" dirty="0">
                <a:solidFill>
                  <a:srgbClr val="3333CC"/>
                </a:solidFill>
                <a:latin typeface="Arial MT"/>
                <a:cs typeface="Arial MT"/>
              </a:rPr>
              <a:t>is</a:t>
            </a:r>
            <a:r>
              <a:rPr sz="2400" spc="-15" dirty="0">
                <a:solidFill>
                  <a:srgbClr val="3333CC"/>
                </a:solidFill>
                <a:latin typeface="Arial MT"/>
                <a:cs typeface="Arial MT"/>
              </a:rPr>
              <a:t> </a:t>
            </a:r>
            <a:r>
              <a:rPr sz="2400" spc="-20" dirty="0">
                <a:solidFill>
                  <a:srgbClr val="3333CC"/>
                </a:solidFill>
                <a:latin typeface="Arial MT"/>
                <a:cs typeface="Arial MT"/>
              </a:rPr>
              <a:t>used</a:t>
            </a:r>
            <a:endParaRPr sz="2400">
              <a:latin typeface="Arial MT"/>
              <a:cs typeface="Arial MT"/>
            </a:endParaRPr>
          </a:p>
          <a:p>
            <a:pPr marL="355600" marR="140970" indent="-342900">
              <a:lnSpc>
                <a:spcPct val="99400"/>
              </a:lnSpc>
              <a:spcBef>
                <a:spcPts val="615"/>
              </a:spcBef>
              <a:buChar char="•"/>
              <a:tabLst>
                <a:tab pos="355600" algn="l"/>
                <a:tab pos="7995284" algn="l"/>
              </a:tabLst>
            </a:pPr>
            <a:r>
              <a:rPr sz="2400" dirty="0">
                <a:solidFill>
                  <a:srgbClr val="3333CC"/>
                </a:solidFill>
                <a:latin typeface="Arial MT"/>
                <a:cs typeface="Arial MT"/>
              </a:rPr>
              <a:t>These</a:t>
            </a:r>
            <a:r>
              <a:rPr sz="2400" spc="-75" dirty="0">
                <a:solidFill>
                  <a:srgbClr val="3333CC"/>
                </a:solidFill>
                <a:latin typeface="Arial MT"/>
                <a:cs typeface="Arial MT"/>
              </a:rPr>
              <a:t> </a:t>
            </a:r>
            <a:r>
              <a:rPr sz="2400" spc="-20" dirty="0">
                <a:solidFill>
                  <a:srgbClr val="3333CC"/>
                </a:solidFill>
                <a:latin typeface="Arial MT"/>
                <a:cs typeface="Arial MT"/>
              </a:rPr>
              <a:t>multi-</a:t>
            </a:r>
            <a:r>
              <a:rPr sz="2400" dirty="0">
                <a:solidFill>
                  <a:srgbClr val="3333CC"/>
                </a:solidFill>
                <a:latin typeface="Arial MT"/>
                <a:cs typeface="Arial MT"/>
              </a:rPr>
              <a:t>channel</a:t>
            </a:r>
            <a:r>
              <a:rPr sz="2400" spc="-70" dirty="0">
                <a:solidFill>
                  <a:srgbClr val="3333CC"/>
                </a:solidFill>
                <a:latin typeface="Arial MT"/>
                <a:cs typeface="Arial MT"/>
              </a:rPr>
              <a:t> </a:t>
            </a:r>
            <a:r>
              <a:rPr sz="2400" dirty="0">
                <a:solidFill>
                  <a:srgbClr val="3333CC"/>
                </a:solidFill>
                <a:latin typeface="Arial MT"/>
                <a:cs typeface="Arial MT"/>
              </a:rPr>
              <a:t>operations</a:t>
            </a:r>
            <a:r>
              <a:rPr sz="2400" spc="-75" dirty="0">
                <a:solidFill>
                  <a:srgbClr val="3333CC"/>
                </a:solidFill>
                <a:latin typeface="Arial MT"/>
                <a:cs typeface="Arial MT"/>
              </a:rPr>
              <a:t> </a:t>
            </a:r>
            <a:r>
              <a:rPr sz="2400" dirty="0">
                <a:solidFill>
                  <a:srgbClr val="3333CC"/>
                </a:solidFill>
                <a:latin typeface="Arial MT"/>
                <a:cs typeface="Arial MT"/>
              </a:rPr>
              <a:t>are</a:t>
            </a:r>
            <a:r>
              <a:rPr sz="2400" spc="-70" dirty="0">
                <a:solidFill>
                  <a:srgbClr val="3333CC"/>
                </a:solidFill>
                <a:latin typeface="Arial MT"/>
                <a:cs typeface="Arial MT"/>
              </a:rPr>
              <a:t> </a:t>
            </a:r>
            <a:r>
              <a:rPr sz="2400" dirty="0">
                <a:solidFill>
                  <a:srgbClr val="3333CC"/>
                </a:solidFill>
                <a:latin typeface="Arial MT"/>
                <a:cs typeface="Arial MT"/>
              </a:rPr>
              <a:t>only</a:t>
            </a:r>
            <a:r>
              <a:rPr sz="2400" spc="-80" dirty="0">
                <a:solidFill>
                  <a:srgbClr val="3333CC"/>
                </a:solidFill>
                <a:latin typeface="Arial MT"/>
                <a:cs typeface="Arial MT"/>
              </a:rPr>
              <a:t> </a:t>
            </a:r>
            <a:r>
              <a:rPr sz="2400" dirty="0">
                <a:solidFill>
                  <a:srgbClr val="3333CC"/>
                </a:solidFill>
                <a:latin typeface="Arial MT"/>
                <a:cs typeface="Arial MT"/>
              </a:rPr>
              <a:t>commutative</a:t>
            </a:r>
            <a:r>
              <a:rPr sz="2400" spc="-70" dirty="0">
                <a:solidFill>
                  <a:srgbClr val="3333CC"/>
                </a:solidFill>
                <a:latin typeface="Arial MT"/>
                <a:cs typeface="Arial MT"/>
              </a:rPr>
              <a:t> </a:t>
            </a:r>
            <a:r>
              <a:rPr sz="2400" spc="-25" dirty="0">
                <a:solidFill>
                  <a:srgbClr val="3333CC"/>
                </a:solidFill>
                <a:latin typeface="Arial MT"/>
                <a:cs typeface="Arial MT"/>
              </a:rPr>
              <a:t>if</a:t>
            </a:r>
            <a:r>
              <a:rPr sz="2400" dirty="0">
                <a:solidFill>
                  <a:srgbClr val="3333CC"/>
                </a:solidFill>
                <a:latin typeface="Arial MT"/>
                <a:cs typeface="Arial MT"/>
              </a:rPr>
              <a:t>	</a:t>
            </a:r>
            <a:r>
              <a:rPr sz="2400" spc="-20" dirty="0">
                <a:solidFill>
                  <a:srgbClr val="3333CC"/>
                </a:solidFill>
                <a:latin typeface="Arial MT"/>
                <a:cs typeface="Arial MT"/>
              </a:rPr>
              <a:t>each </a:t>
            </a:r>
            <a:r>
              <a:rPr sz="2400" dirty="0">
                <a:solidFill>
                  <a:srgbClr val="3333CC"/>
                </a:solidFill>
                <a:latin typeface="Arial MT"/>
                <a:cs typeface="Arial MT"/>
              </a:rPr>
              <a:t>operation</a:t>
            </a:r>
            <a:r>
              <a:rPr sz="2400" spc="-55" dirty="0">
                <a:solidFill>
                  <a:srgbClr val="3333CC"/>
                </a:solidFill>
                <a:latin typeface="Arial MT"/>
                <a:cs typeface="Arial MT"/>
              </a:rPr>
              <a:t> </a:t>
            </a:r>
            <a:r>
              <a:rPr sz="2400" dirty="0">
                <a:solidFill>
                  <a:srgbClr val="3333CC"/>
                </a:solidFill>
                <a:latin typeface="Arial MT"/>
                <a:cs typeface="Arial MT"/>
              </a:rPr>
              <a:t>has</a:t>
            </a:r>
            <a:r>
              <a:rPr sz="2400" spc="-60" dirty="0">
                <a:solidFill>
                  <a:srgbClr val="3333CC"/>
                </a:solidFill>
                <a:latin typeface="Arial MT"/>
                <a:cs typeface="Arial MT"/>
              </a:rPr>
              <a:t> </a:t>
            </a:r>
            <a:r>
              <a:rPr sz="2400" dirty="0">
                <a:solidFill>
                  <a:srgbClr val="3333CC"/>
                </a:solidFill>
                <a:latin typeface="Arial MT"/>
                <a:cs typeface="Arial MT"/>
              </a:rPr>
              <a:t>the</a:t>
            </a:r>
            <a:r>
              <a:rPr sz="2400" spc="-55" dirty="0">
                <a:solidFill>
                  <a:srgbClr val="3333CC"/>
                </a:solidFill>
                <a:latin typeface="Arial MT"/>
                <a:cs typeface="Arial MT"/>
              </a:rPr>
              <a:t> </a:t>
            </a:r>
            <a:r>
              <a:rPr sz="2400" dirty="0">
                <a:solidFill>
                  <a:srgbClr val="3333CC"/>
                </a:solidFill>
                <a:latin typeface="Arial MT"/>
                <a:cs typeface="Arial MT"/>
              </a:rPr>
              <a:t>same</a:t>
            </a:r>
            <a:r>
              <a:rPr sz="2400" spc="-55" dirty="0">
                <a:solidFill>
                  <a:srgbClr val="3333CC"/>
                </a:solidFill>
                <a:latin typeface="Arial MT"/>
                <a:cs typeface="Arial MT"/>
              </a:rPr>
              <a:t> </a:t>
            </a:r>
            <a:r>
              <a:rPr sz="2400" dirty="0">
                <a:solidFill>
                  <a:srgbClr val="3333CC"/>
                </a:solidFill>
                <a:latin typeface="Arial MT"/>
                <a:cs typeface="Arial MT"/>
              </a:rPr>
              <a:t>number</a:t>
            </a:r>
            <a:r>
              <a:rPr sz="2400" spc="-60" dirty="0">
                <a:solidFill>
                  <a:srgbClr val="3333CC"/>
                </a:solidFill>
                <a:latin typeface="Arial MT"/>
                <a:cs typeface="Arial MT"/>
              </a:rPr>
              <a:t> </a:t>
            </a:r>
            <a:r>
              <a:rPr sz="2400" dirty="0">
                <a:solidFill>
                  <a:srgbClr val="3333CC"/>
                </a:solidFill>
                <a:latin typeface="Arial MT"/>
                <a:cs typeface="Arial MT"/>
              </a:rPr>
              <a:t>of</a:t>
            </a:r>
            <a:r>
              <a:rPr sz="2400" spc="-60" dirty="0">
                <a:solidFill>
                  <a:srgbClr val="3333CC"/>
                </a:solidFill>
                <a:latin typeface="Arial MT"/>
                <a:cs typeface="Arial MT"/>
              </a:rPr>
              <a:t> </a:t>
            </a:r>
            <a:r>
              <a:rPr sz="2400" dirty="0">
                <a:solidFill>
                  <a:srgbClr val="3333CC"/>
                </a:solidFill>
                <a:latin typeface="Arial MT"/>
                <a:cs typeface="Arial MT"/>
              </a:rPr>
              <a:t>output</a:t>
            </a:r>
            <a:r>
              <a:rPr sz="2400" spc="-60" dirty="0">
                <a:solidFill>
                  <a:srgbClr val="3333CC"/>
                </a:solidFill>
                <a:latin typeface="Arial MT"/>
                <a:cs typeface="Arial MT"/>
              </a:rPr>
              <a:t> </a:t>
            </a:r>
            <a:r>
              <a:rPr sz="2400" dirty="0">
                <a:solidFill>
                  <a:srgbClr val="3333CC"/>
                </a:solidFill>
                <a:latin typeface="Arial MT"/>
                <a:cs typeface="Arial MT"/>
              </a:rPr>
              <a:t>channels</a:t>
            </a:r>
            <a:r>
              <a:rPr sz="2400" spc="-60" dirty="0">
                <a:solidFill>
                  <a:srgbClr val="3333CC"/>
                </a:solidFill>
                <a:latin typeface="Arial MT"/>
                <a:cs typeface="Arial MT"/>
              </a:rPr>
              <a:t> </a:t>
            </a:r>
            <a:r>
              <a:rPr sz="2400" dirty="0">
                <a:solidFill>
                  <a:srgbClr val="3333CC"/>
                </a:solidFill>
                <a:latin typeface="Arial MT"/>
                <a:cs typeface="Arial MT"/>
              </a:rPr>
              <a:t>as</a:t>
            </a:r>
            <a:r>
              <a:rPr sz="2400" spc="-60" dirty="0">
                <a:solidFill>
                  <a:srgbClr val="3333CC"/>
                </a:solidFill>
                <a:latin typeface="Arial MT"/>
                <a:cs typeface="Arial MT"/>
              </a:rPr>
              <a:t> </a:t>
            </a:r>
            <a:r>
              <a:rPr sz="2400" spc="-10" dirty="0">
                <a:solidFill>
                  <a:srgbClr val="3333CC"/>
                </a:solidFill>
                <a:latin typeface="Arial MT"/>
                <a:cs typeface="Arial MT"/>
              </a:rPr>
              <a:t>input channels.</a:t>
            </a:r>
            <a:endParaRPr sz="24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1587363" y="825501"/>
            <a:ext cx="6738620" cy="635000"/>
          </a:xfrm>
          <a:prstGeom prst="rect">
            <a:avLst/>
          </a:prstGeom>
        </p:spPr>
        <p:txBody>
          <a:bodyPr vert="horz" wrap="square" lIns="0" tIns="12700" rIns="0" bIns="0" rtlCol="0">
            <a:spAutoFit/>
          </a:bodyPr>
          <a:lstStyle/>
          <a:p>
            <a:pPr marL="12700">
              <a:lnSpc>
                <a:spcPct val="100000"/>
              </a:lnSpc>
              <a:spcBef>
                <a:spcPts val="100"/>
              </a:spcBef>
              <a:tabLst>
                <a:tab pos="2271395" algn="l"/>
                <a:tab pos="5313045" algn="l"/>
              </a:tabLst>
            </a:pPr>
            <a:r>
              <a:rPr sz="4000" spc="-10" dirty="0"/>
              <a:t>Definition</a:t>
            </a:r>
            <a:r>
              <a:rPr sz="4000" dirty="0"/>
              <a:t>	of</a:t>
            </a:r>
            <a:r>
              <a:rPr sz="4000" spc="-20" dirty="0"/>
              <a:t> </a:t>
            </a:r>
            <a:r>
              <a:rPr sz="4000" spc="50" dirty="0">
                <a:solidFill>
                  <a:srgbClr val="000000"/>
                </a:solidFill>
                <a:latin typeface="Cambria"/>
                <a:cs typeface="Cambria"/>
              </a:rPr>
              <a:t>4-</a:t>
            </a:r>
            <a:r>
              <a:rPr sz="4000" spc="75" dirty="0">
                <a:solidFill>
                  <a:srgbClr val="000000"/>
                </a:solidFill>
                <a:latin typeface="Cambria"/>
                <a:cs typeface="Cambria"/>
              </a:rPr>
              <a:t>D</a:t>
            </a:r>
            <a:r>
              <a:rPr sz="4000" spc="220" dirty="0">
                <a:solidFill>
                  <a:srgbClr val="000000"/>
                </a:solidFill>
                <a:latin typeface="Cambria"/>
                <a:cs typeface="Cambria"/>
              </a:rPr>
              <a:t> </a:t>
            </a:r>
            <a:r>
              <a:rPr sz="4000" spc="-10" dirty="0"/>
              <a:t>kernel</a:t>
            </a:r>
            <a:r>
              <a:rPr sz="4000" dirty="0"/>
              <a:t>	</a:t>
            </a:r>
            <a:r>
              <a:rPr sz="4000" spc="-10" dirty="0"/>
              <a:t>tensor</a:t>
            </a:r>
            <a:endParaRPr sz="4000">
              <a:latin typeface="Cambria"/>
              <a:cs typeface="Cambria"/>
            </a:endParaRPr>
          </a:p>
        </p:txBody>
      </p:sp>
      <p:sp>
        <p:nvSpPr>
          <p:cNvPr id="5" name="object 5"/>
          <p:cNvSpPr txBox="1"/>
          <p:nvPr/>
        </p:nvSpPr>
        <p:spPr>
          <a:xfrm>
            <a:off x="486063" y="1633220"/>
            <a:ext cx="8780780" cy="4378960"/>
          </a:xfrm>
          <a:prstGeom prst="rect">
            <a:avLst/>
          </a:prstGeom>
        </p:spPr>
        <p:txBody>
          <a:bodyPr vert="horz" wrap="square" lIns="0" tIns="12700" rIns="0" bIns="0" rtlCol="0">
            <a:spAutoFit/>
          </a:bodyPr>
          <a:lstStyle/>
          <a:p>
            <a:pPr marL="405765" indent="-342265">
              <a:lnSpc>
                <a:spcPts val="3329"/>
              </a:lnSpc>
              <a:spcBef>
                <a:spcPts val="100"/>
              </a:spcBef>
              <a:buChar char="•"/>
              <a:tabLst>
                <a:tab pos="405765" algn="l"/>
              </a:tabLst>
            </a:pPr>
            <a:r>
              <a:rPr sz="2800" dirty="0">
                <a:solidFill>
                  <a:srgbClr val="3333CC"/>
                </a:solidFill>
                <a:latin typeface="Arial MT"/>
                <a:cs typeface="Arial MT"/>
              </a:rPr>
              <a:t>Assume</a:t>
            </a:r>
            <a:r>
              <a:rPr sz="2800" spc="-40" dirty="0">
                <a:solidFill>
                  <a:srgbClr val="3333CC"/>
                </a:solidFill>
                <a:latin typeface="Arial MT"/>
                <a:cs typeface="Arial MT"/>
              </a:rPr>
              <a:t> </a:t>
            </a:r>
            <a:r>
              <a:rPr sz="2800" dirty="0">
                <a:solidFill>
                  <a:srgbClr val="3333CC"/>
                </a:solidFill>
                <a:latin typeface="Arial MT"/>
                <a:cs typeface="Arial MT"/>
              </a:rPr>
              <a:t>we</a:t>
            </a:r>
            <a:r>
              <a:rPr sz="2800" spc="-35" dirty="0">
                <a:solidFill>
                  <a:srgbClr val="3333CC"/>
                </a:solidFill>
                <a:latin typeface="Arial MT"/>
                <a:cs typeface="Arial MT"/>
              </a:rPr>
              <a:t> </a:t>
            </a:r>
            <a:r>
              <a:rPr sz="2800" dirty="0">
                <a:solidFill>
                  <a:srgbClr val="3333CC"/>
                </a:solidFill>
                <a:latin typeface="Arial MT"/>
                <a:cs typeface="Arial MT"/>
              </a:rPr>
              <a:t>have</a:t>
            </a:r>
            <a:r>
              <a:rPr sz="2800" spc="-35" dirty="0">
                <a:solidFill>
                  <a:srgbClr val="3333CC"/>
                </a:solidFill>
                <a:latin typeface="Arial MT"/>
                <a:cs typeface="Arial MT"/>
              </a:rPr>
              <a:t> </a:t>
            </a:r>
            <a:r>
              <a:rPr sz="2800" dirty="0">
                <a:solidFill>
                  <a:srgbClr val="3333CC"/>
                </a:solidFill>
                <a:latin typeface="Arial MT"/>
                <a:cs typeface="Arial MT"/>
              </a:rPr>
              <a:t>a</a:t>
            </a:r>
            <a:r>
              <a:rPr sz="2800" spc="-35" dirty="0">
                <a:solidFill>
                  <a:srgbClr val="3333CC"/>
                </a:solidFill>
                <a:latin typeface="Arial MT"/>
                <a:cs typeface="Arial MT"/>
              </a:rPr>
              <a:t> </a:t>
            </a:r>
            <a:r>
              <a:rPr sz="2800" dirty="0">
                <a:latin typeface="Cambria"/>
                <a:cs typeface="Cambria"/>
              </a:rPr>
              <a:t>4-</a:t>
            </a:r>
            <a:r>
              <a:rPr sz="2800" spc="55" dirty="0">
                <a:latin typeface="Cambria"/>
                <a:cs typeface="Cambria"/>
              </a:rPr>
              <a:t>D</a:t>
            </a:r>
            <a:r>
              <a:rPr sz="2800" spc="125" dirty="0">
                <a:latin typeface="Cambria"/>
                <a:cs typeface="Cambria"/>
              </a:rPr>
              <a:t> </a:t>
            </a:r>
            <a:r>
              <a:rPr sz="2800" dirty="0">
                <a:solidFill>
                  <a:srgbClr val="3333CC"/>
                </a:solidFill>
                <a:latin typeface="Arial MT"/>
                <a:cs typeface="Arial MT"/>
              </a:rPr>
              <a:t>kernel</a:t>
            </a:r>
            <a:r>
              <a:rPr sz="2800" spc="-35" dirty="0">
                <a:solidFill>
                  <a:srgbClr val="3333CC"/>
                </a:solidFill>
                <a:latin typeface="Arial MT"/>
                <a:cs typeface="Arial MT"/>
              </a:rPr>
              <a:t> </a:t>
            </a:r>
            <a:r>
              <a:rPr sz="2800" dirty="0">
                <a:solidFill>
                  <a:srgbClr val="3333CC"/>
                </a:solidFill>
                <a:latin typeface="Arial MT"/>
                <a:cs typeface="Arial MT"/>
              </a:rPr>
              <a:t>tensor</a:t>
            </a:r>
            <a:r>
              <a:rPr sz="2800" spc="-35" dirty="0">
                <a:solidFill>
                  <a:srgbClr val="3333CC"/>
                </a:solidFill>
                <a:latin typeface="Arial MT"/>
                <a:cs typeface="Arial MT"/>
              </a:rPr>
              <a:t> </a:t>
            </a:r>
            <a:r>
              <a:rPr sz="2800" b="1" dirty="0">
                <a:latin typeface="Times New Roman"/>
                <a:cs typeface="Times New Roman"/>
              </a:rPr>
              <a:t>K</a:t>
            </a:r>
            <a:r>
              <a:rPr sz="2800" b="1" spc="40" dirty="0">
                <a:latin typeface="Times New Roman"/>
                <a:cs typeface="Times New Roman"/>
              </a:rPr>
              <a:t> </a:t>
            </a:r>
            <a:r>
              <a:rPr sz="2800" dirty="0">
                <a:solidFill>
                  <a:srgbClr val="3333CC"/>
                </a:solidFill>
                <a:latin typeface="Arial MT"/>
                <a:cs typeface="Arial MT"/>
              </a:rPr>
              <a:t>with</a:t>
            </a:r>
            <a:r>
              <a:rPr sz="2800" spc="-35" dirty="0">
                <a:solidFill>
                  <a:srgbClr val="3333CC"/>
                </a:solidFill>
                <a:latin typeface="Arial MT"/>
                <a:cs typeface="Arial MT"/>
              </a:rPr>
              <a:t> </a:t>
            </a:r>
            <a:r>
              <a:rPr sz="2800" spc="-10" dirty="0">
                <a:solidFill>
                  <a:srgbClr val="3333CC"/>
                </a:solidFill>
                <a:latin typeface="Arial MT"/>
                <a:cs typeface="Arial MT"/>
              </a:rPr>
              <a:t>element</a:t>
            </a:r>
            <a:endParaRPr sz="2800">
              <a:latin typeface="Arial MT"/>
              <a:cs typeface="Arial MT"/>
            </a:endParaRPr>
          </a:p>
          <a:p>
            <a:pPr marL="406400">
              <a:lnSpc>
                <a:spcPts val="3329"/>
              </a:lnSpc>
            </a:pPr>
            <a:r>
              <a:rPr sz="2800" i="1" spc="140" dirty="0">
                <a:latin typeface="Cambria"/>
                <a:cs typeface="Cambria"/>
              </a:rPr>
              <a:t>K</a:t>
            </a:r>
            <a:r>
              <a:rPr sz="2775" i="1" spc="209" baseline="-21021" dirty="0">
                <a:latin typeface="Cambria"/>
                <a:cs typeface="Cambria"/>
              </a:rPr>
              <a:t>i,j,k,l</a:t>
            </a:r>
            <a:r>
              <a:rPr sz="2775" i="1" spc="247" baseline="-21021" dirty="0">
                <a:latin typeface="Cambria"/>
                <a:cs typeface="Cambria"/>
              </a:rPr>
              <a:t> </a:t>
            </a:r>
            <a:r>
              <a:rPr sz="2400" dirty="0">
                <a:solidFill>
                  <a:srgbClr val="3333CC"/>
                </a:solidFill>
                <a:latin typeface="Arial MT"/>
                <a:cs typeface="Arial MT"/>
              </a:rPr>
              <a:t>giving</a:t>
            </a:r>
            <a:r>
              <a:rPr sz="2400" spc="-50" dirty="0">
                <a:solidFill>
                  <a:srgbClr val="3333CC"/>
                </a:solidFill>
                <a:latin typeface="Arial MT"/>
                <a:cs typeface="Arial MT"/>
              </a:rPr>
              <a:t> </a:t>
            </a:r>
            <a:r>
              <a:rPr sz="2400" dirty="0">
                <a:solidFill>
                  <a:srgbClr val="3333CC"/>
                </a:solidFill>
                <a:latin typeface="Arial MT"/>
                <a:cs typeface="Arial MT"/>
              </a:rPr>
              <a:t>the</a:t>
            </a:r>
            <a:r>
              <a:rPr sz="2400" spc="-50" dirty="0">
                <a:solidFill>
                  <a:srgbClr val="3333CC"/>
                </a:solidFill>
                <a:latin typeface="Arial MT"/>
                <a:cs typeface="Arial MT"/>
              </a:rPr>
              <a:t> </a:t>
            </a:r>
            <a:r>
              <a:rPr sz="2400" dirty="0">
                <a:solidFill>
                  <a:srgbClr val="3333CC"/>
                </a:solidFill>
                <a:latin typeface="Arial MT"/>
                <a:cs typeface="Arial MT"/>
              </a:rPr>
              <a:t>connection</a:t>
            </a:r>
            <a:r>
              <a:rPr sz="2400" spc="-50" dirty="0">
                <a:solidFill>
                  <a:srgbClr val="3333CC"/>
                </a:solidFill>
                <a:latin typeface="Arial MT"/>
                <a:cs typeface="Arial MT"/>
              </a:rPr>
              <a:t> </a:t>
            </a:r>
            <a:r>
              <a:rPr sz="2400" dirty="0">
                <a:solidFill>
                  <a:srgbClr val="3333CC"/>
                </a:solidFill>
                <a:latin typeface="Arial MT"/>
                <a:cs typeface="Arial MT"/>
              </a:rPr>
              <a:t>strength</a:t>
            </a:r>
            <a:r>
              <a:rPr sz="2400" spc="-55" dirty="0">
                <a:solidFill>
                  <a:srgbClr val="3333CC"/>
                </a:solidFill>
                <a:latin typeface="Arial MT"/>
                <a:cs typeface="Arial MT"/>
              </a:rPr>
              <a:t> </a:t>
            </a:r>
            <a:r>
              <a:rPr sz="2400" spc="-10" dirty="0">
                <a:solidFill>
                  <a:srgbClr val="3333CC"/>
                </a:solidFill>
                <a:latin typeface="Arial MT"/>
                <a:cs typeface="Arial MT"/>
              </a:rPr>
              <a:t>between</a:t>
            </a:r>
            <a:endParaRPr sz="2400">
              <a:latin typeface="Arial MT"/>
              <a:cs typeface="Arial MT"/>
            </a:endParaRPr>
          </a:p>
          <a:p>
            <a:pPr marL="805815" lvl="1" indent="-285115">
              <a:lnSpc>
                <a:spcPct val="100000"/>
              </a:lnSpc>
              <a:spcBef>
                <a:spcPts val="520"/>
              </a:spcBef>
              <a:buClr>
                <a:srgbClr val="3333CC"/>
              </a:buClr>
              <a:buChar char="•"/>
              <a:tabLst>
                <a:tab pos="805815" algn="l"/>
              </a:tabLst>
            </a:pPr>
            <a:r>
              <a:rPr sz="2000" dirty="0">
                <a:solidFill>
                  <a:srgbClr val="006600"/>
                </a:solidFill>
                <a:latin typeface="Arial MT"/>
                <a:cs typeface="Arial MT"/>
              </a:rPr>
              <a:t>a</a:t>
            </a:r>
            <a:r>
              <a:rPr sz="2000" spc="-15" dirty="0">
                <a:solidFill>
                  <a:srgbClr val="006600"/>
                </a:solidFill>
                <a:latin typeface="Arial MT"/>
                <a:cs typeface="Arial MT"/>
              </a:rPr>
              <a:t> </a:t>
            </a:r>
            <a:r>
              <a:rPr sz="2000" dirty="0">
                <a:solidFill>
                  <a:srgbClr val="006600"/>
                </a:solidFill>
                <a:latin typeface="Arial MT"/>
                <a:cs typeface="Arial MT"/>
              </a:rPr>
              <a:t>unit</a:t>
            </a:r>
            <a:r>
              <a:rPr sz="2000" spc="-20" dirty="0">
                <a:solidFill>
                  <a:srgbClr val="006600"/>
                </a:solidFill>
                <a:latin typeface="Arial MT"/>
                <a:cs typeface="Arial MT"/>
              </a:rPr>
              <a:t> </a:t>
            </a:r>
            <a:r>
              <a:rPr sz="2000" dirty="0">
                <a:solidFill>
                  <a:srgbClr val="006600"/>
                </a:solidFill>
                <a:latin typeface="Arial MT"/>
                <a:cs typeface="Arial MT"/>
              </a:rPr>
              <a:t>in</a:t>
            </a:r>
            <a:r>
              <a:rPr sz="2000" spc="-15" dirty="0">
                <a:solidFill>
                  <a:srgbClr val="006600"/>
                </a:solidFill>
                <a:latin typeface="Arial MT"/>
                <a:cs typeface="Arial MT"/>
              </a:rPr>
              <a:t> </a:t>
            </a:r>
            <a:r>
              <a:rPr sz="2000" dirty="0">
                <a:solidFill>
                  <a:srgbClr val="006600"/>
                </a:solidFill>
                <a:latin typeface="Arial MT"/>
                <a:cs typeface="Arial MT"/>
              </a:rPr>
              <a:t>channel</a:t>
            </a:r>
            <a:r>
              <a:rPr sz="2000" spc="-20" dirty="0">
                <a:solidFill>
                  <a:srgbClr val="006600"/>
                </a:solidFill>
                <a:latin typeface="Arial MT"/>
                <a:cs typeface="Arial MT"/>
              </a:rPr>
              <a:t> </a:t>
            </a:r>
            <a:r>
              <a:rPr sz="2000" i="1" spc="75" dirty="0">
                <a:latin typeface="Cambria"/>
                <a:cs typeface="Cambria"/>
              </a:rPr>
              <a:t>i</a:t>
            </a:r>
            <a:r>
              <a:rPr sz="2000" i="1" spc="100" dirty="0">
                <a:latin typeface="Cambria"/>
                <a:cs typeface="Cambria"/>
              </a:rPr>
              <a:t> </a:t>
            </a:r>
            <a:r>
              <a:rPr sz="2000" dirty="0">
                <a:solidFill>
                  <a:srgbClr val="006600"/>
                </a:solidFill>
                <a:latin typeface="Arial MT"/>
                <a:cs typeface="Arial MT"/>
              </a:rPr>
              <a:t>of</a:t>
            </a:r>
            <a:r>
              <a:rPr sz="2000" spc="-15" dirty="0">
                <a:solidFill>
                  <a:srgbClr val="006600"/>
                </a:solidFill>
                <a:latin typeface="Arial MT"/>
                <a:cs typeface="Arial MT"/>
              </a:rPr>
              <a:t> </a:t>
            </a:r>
            <a:r>
              <a:rPr sz="2000" dirty="0">
                <a:solidFill>
                  <a:srgbClr val="006600"/>
                </a:solidFill>
                <a:latin typeface="Arial MT"/>
                <a:cs typeface="Arial MT"/>
              </a:rPr>
              <a:t>the</a:t>
            </a:r>
            <a:r>
              <a:rPr sz="2000" spc="-15" dirty="0">
                <a:solidFill>
                  <a:srgbClr val="006600"/>
                </a:solidFill>
                <a:latin typeface="Arial MT"/>
                <a:cs typeface="Arial MT"/>
              </a:rPr>
              <a:t> </a:t>
            </a:r>
            <a:r>
              <a:rPr sz="2000" dirty="0">
                <a:solidFill>
                  <a:srgbClr val="006600"/>
                </a:solidFill>
                <a:latin typeface="Arial MT"/>
                <a:cs typeface="Arial MT"/>
              </a:rPr>
              <a:t>output</a:t>
            </a:r>
            <a:r>
              <a:rPr sz="2000" spc="-15" dirty="0">
                <a:solidFill>
                  <a:srgbClr val="006600"/>
                </a:solidFill>
                <a:latin typeface="Arial MT"/>
                <a:cs typeface="Arial MT"/>
              </a:rPr>
              <a:t> </a:t>
            </a:r>
            <a:r>
              <a:rPr sz="2000" spc="-25" dirty="0">
                <a:solidFill>
                  <a:srgbClr val="006600"/>
                </a:solidFill>
                <a:latin typeface="Arial MT"/>
                <a:cs typeface="Arial MT"/>
              </a:rPr>
              <a:t>and</a:t>
            </a:r>
            <a:endParaRPr sz="2000">
              <a:latin typeface="Arial MT"/>
              <a:cs typeface="Arial MT"/>
            </a:endParaRPr>
          </a:p>
          <a:p>
            <a:pPr marL="805815" lvl="1" indent="-285115">
              <a:lnSpc>
                <a:spcPct val="100000"/>
              </a:lnSpc>
              <a:spcBef>
                <a:spcPts val="500"/>
              </a:spcBef>
              <a:buClr>
                <a:srgbClr val="3333CC"/>
              </a:buClr>
              <a:buChar char="•"/>
              <a:tabLst>
                <a:tab pos="805815" algn="l"/>
              </a:tabLst>
            </a:pPr>
            <a:r>
              <a:rPr sz="2000" dirty="0">
                <a:solidFill>
                  <a:srgbClr val="006600"/>
                </a:solidFill>
                <a:latin typeface="Arial MT"/>
                <a:cs typeface="Arial MT"/>
              </a:rPr>
              <a:t>a</a:t>
            </a:r>
            <a:r>
              <a:rPr sz="2000" spc="-20" dirty="0">
                <a:solidFill>
                  <a:srgbClr val="006600"/>
                </a:solidFill>
                <a:latin typeface="Arial MT"/>
                <a:cs typeface="Arial MT"/>
              </a:rPr>
              <a:t> </a:t>
            </a:r>
            <a:r>
              <a:rPr sz="2000" dirty="0">
                <a:solidFill>
                  <a:srgbClr val="006600"/>
                </a:solidFill>
                <a:latin typeface="Arial MT"/>
                <a:cs typeface="Arial MT"/>
              </a:rPr>
              <a:t>unit</a:t>
            </a:r>
            <a:r>
              <a:rPr sz="2000" spc="-20" dirty="0">
                <a:solidFill>
                  <a:srgbClr val="006600"/>
                </a:solidFill>
                <a:latin typeface="Arial MT"/>
                <a:cs typeface="Arial MT"/>
              </a:rPr>
              <a:t> </a:t>
            </a:r>
            <a:r>
              <a:rPr sz="2000" dirty="0">
                <a:solidFill>
                  <a:srgbClr val="006600"/>
                </a:solidFill>
                <a:latin typeface="Arial MT"/>
                <a:cs typeface="Arial MT"/>
              </a:rPr>
              <a:t>in</a:t>
            </a:r>
            <a:r>
              <a:rPr sz="2000" spc="-15" dirty="0">
                <a:solidFill>
                  <a:srgbClr val="006600"/>
                </a:solidFill>
                <a:latin typeface="Arial MT"/>
                <a:cs typeface="Arial MT"/>
              </a:rPr>
              <a:t> </a:t>
            </a:r>
            <a:r>
              <a:rPr sz="2000" dirty="0">
                <a:solidFill>
                  <a:srgbClr val="006600"/>
                </a:solidFill>
                <a:latin typeface="Arial MT"/>
                <a:cs typeface="Arial MT"/>
              </a:rPr>
              <a:t>channel</a:t>
            </a:r>
            <a:r>
              <a:rPr sz="2000" spc="85" dirty="0">
                <a:solidFill>
                  <a:srgbClr val="006600"/>
                </a:solidFill>
                <a:latin typeface="Arial MT"/>
                <a:cs typeface="Arial MT"/>
              </a:rPr>
              <a:t> </a:t>
            </a:r>
            <a:r>
              <a:rPr sz="2000" i="1" spc="75" dirty="0">
                <a:latin typeface="Cambria"/>
                <a:cs typeface="Cambria"/>
              </a:rPr>
              <a:t>j</a:t>
            </a:r>
            <a:r>
              <a:rPr sz="2000" i="1" spc="204" dirty="0">
                <a:latin typeface="Cambria"/>
                <a:cs typeface="Cambria"/>
              </a:rPr>
              <a:t> </a:t>
            </a:r>
            <a:r>
              <a:rPr sz="2000" dirty="0">
                <a:solidFill>
                  <a:srgbClr val="006600"/>
                </a:solidFill>
                <a:latin typeface="Arial MT"/>
                <a:cs typeface="Arial MT"/>
              </a:rPr>
              <a:t>of</a:t>
            </a:r>
            <a:r>
              <a:rPr sz="2000" spc="-15" dirty="0">
                <a:solidFill>
                  <a:srgbClr val="006600"/>
                </a:solidFill>
                <a:latin typeface="Arial MT"/>
                <a:cs typeface="Arial MT"/>
              </a:rPr>
              <a:t> </a:t>
            </a:r>
            <a:r>
              <a:rPr sz="2000" dirty="0">
                <a:solidFill>
                  <a:srgbClr val="006600"/>
                </a:solidFill>
                <a:latin typeface="Arial MT"/>
                <a:cs typeface="Arial MT"/>
              </a:rPr>
              <a:t>the</a:t>
            </a:r>
            <a:r>
              <a:rPr sz="2000" spc="-20" dirty="0">
                <a:solidFill>
                  <a:srgbClr val="006600"/>
                </a:solidFill>
                <a:latin typeface="Arial MT"/>
                <a:cs typeface="Arial MT"/>
              </a:rPr>
              <a:t> </a:t>
            </a:r>
            <a:r>
              <a:rPr sz="2000" spc="-10" dirty="0">
                <a:solidFill>
                  <a:srgbClr val="006600"/>
                </a:solidFill>
                <a:latin typeface="Arial MT"/>
                <a:cs typeface="Arial MT"/>
              </a:rPr>
              <a:t>input,</a:t>
            </a:r>
            <a:endParaRPr sz="2000">
              <a:latin typeface="Arial MT"/>
              <a:cs typeface="Arial MT"/>
            </a:endParaRPr>
          </a:p>
          <a:p>
            <a:pPr marL="805815" lvl="1" indent="-285115">
              <a:lnSpc>
                <a:spcPct val="100000"/>
              </a:lnSpc>
              <a:spcBef>
                <a:spcPts val="400"/>
              </a:spcBef>
              <a:buClr>
                <a:srgbClr val="3333CC"/>
              </a:buClr>
              <a:buChar char="•"/>
              <a:tabLst>
                <a:tab pos="805815" algn="l"/>
              </a:tabLst>
            </a:pPr>
            <a:r>
              <a:rPr sz="2000" dirty="0">
                <a:solidFill>
                  <a:srgbClr val="006600"/>
                </a:solidFill>
                <a:latin typeface="Arial MT"/>
                <a:cs typeface="Arial MT"/>
              </a:rPr>
              <a:t>with</a:t>
            </a:r>
            <a:r>
              <a:rPr sz="2000" spc="-40" dirty="0">
                <a:solidFill>
                  <a:srgbClr val="006600"/>
                </a:solidFill>
                <a:latin typeface="Arial MT"/>
                <a:cs typeface="Arial MT"/>
              </a:rPr>
              <a:t> </a:t>
            </a:r>
            <a:r>
              <a:rPr sz="2000" dirty="0">
                <a:solidFill>
                  <a:srgbClr val="006600"/>
                </a:solidFill>
                <a:latin typeface="Arial MT"/>
                <a:cs typeface="Arial MT"/>
              </a:rPr>
              <a:t>an</a:t>
            </a:r>
            <a:r>
              <a:rPr sz="2000" spc="-35" dirty="0">
                <a:solidFill>
                  <a:srgbClr val="006600"/>
                </a:solidFill>
                <a:latin typeface="Arial MT"/>
                <a:cs typeface="Arial MT"/>
              </a:rPr>
              <a:t> </a:t>
            </a:r>
            <a:r>
              <a:rPr sz="2000" dirty="0">
                <a:solidFill>
                  <a:srgbClr val="006600"/>
                </a:solidFill>
                <a:latin typeface="Arial MT"/>
                <a:cs typeface="Arial MT"/>
              </a:rPr>
              <a:t>offset</a:t>
            </a:r>
            <a:r>
              <a:rPr sz="2000" spc="-40" dirty="0">
                <a:solidFill>
                  <a:srgbClr val="006600"/>
                </a:solidFill>
                <a:latin typeface="Arial MT"/>
                <a:cs typeface="Arial MT"/>
              </a:rPr>
              <a:t> </a:t>
            </a:r>
            <a:r>
              <a:rPr sz="2000" dirty="0">
                <a:solidFill>
                  <a:srgbClr val="006600"/>
                </a:solidFill>
                <a:latin typeface="Arial MT"/>
                <a:cs typeface="Arial MT"/>
              </a:rPr>
              <a:t>of</a:t>
            </a:r>
            <a:r>
              <a:rPr sz="2000" spc="-35" dirty="0">
                <a:solidFill>
                  <a:srgbClr val="006600"/>
                </a:solidFill>
                <a:latin typeface="Arial MT"/>
                <a:cs typeface="Arial MT"/>
              </a:rPr>
              <a:t> </a:t>
            </a:r>
            <a:r>
              <a:rPr sz="2000" i="1" dirty="0">
                <a:latin typeface="Cambria"/>
                <a:cs typeface="Cambria"/>
              </a:rPr>
              <a:t>k</a:t>
            </a:r>
            <a:r>
              <a:rPr sz="2000" i="1" spc="80" dirty="0">
                <a:latin typeface="Cambria"/>
                <a:cs typeface="Cambria"/>
              </a:rPr>
              <a:t> </a:t>
            </a:r>
            <a:r>
              <a:rPr sz="2000" dirty="0">
                <a:solidFill>
                  <a:srgbClr val="006600"/>
                </a:solidFill>
                <a:latin typeface="Arial MT"/>
                <a:cs typeface="Arial MT"/>
              </a:rPr>
              <a:t>rows</a:t>
            </a:r>
            <a:r>
              <a:rPr sz="2000" spc="-45" dirty="0">
                <a:solidFill>
                  <a:srgbClr val="006600"/>
                </a:solidFill>
                <a:latin typeface="Arial MT"/>
                <a:cs typeface="Arial MT"/>
              </a:rPr>
              <a:t> </a:t>
            </a:r>
            <a:r>
              <a:rPr sz="2000" dirty="0">
                <a:solidFill>
                  <a:srgbClr val="006600"/>
                </a:solidFill>
                <a:latin typeface="Arial MT"/>
                <a:cs typeface="Arial MT"/>
              </a:rPr>
              <a:t>and</a:t>
            </a:r>
            <a:r>
              <a:rPr sz="2000" spc="-35" dirty="0">
                <a:solidFill>
                  <a:srgbClr val="006600"/>
                </a:solidFill>
                <a:latin typeface="Arial MT"/>
                <a:cs typeface="Arial MT"/>
              </a:rPr>
              <a:t> </a:t>
            </a:r>
            <a:r>
              <a:rPr sz="2000" i="1" dirty="0">
                <a:latin typeface="Cambria"/>
                <a:cs typeface="Cambria"/>
              </a:rPr>
              <a:t>l</a:t>
            </a:r>
            <a:r>
              <a:rPr sz="2000" i="1" spc="80" dirty="0">
                <a:latin typeface="Cambria"/>
                <a:cs typeface="Cambria"/>
              </a:rPr>
              <a:t> </a:t>
            </a:r>
            <a:r>
              <a:rPr sz="2000" dirty="0">
                <a:solidFill>
                  <a:srgbClr val="006600"/>
                </a:solidFill>
                <a:latin typeface="Arial MT"/>
                <a:cs typeface="Arial MT"/>
              </a:rPr>
              <a:t>columns</a:t>
            </a:r>
            <a:r>
              <a:rPr sz="2000" spc="-40" dirty="0">
                <a:solidFill>
                  <a:srgbClr val="006600"/>
                </a:solidFill>
                <a:latin typeface="Arial MT"/>
                <a:cs typeface="Arial MT"/>
              </a:rPr>
              <a:t> </a:t>
            </a:r>
            <a:r>
              <a:rPr sz="2000" dirty="0">
                <a:solidFill>
                  <a:srgbClr val="006600"/>
                </a:solidFill>
                <a:latin typeface="Arial MT"/>
                <a:cs typeface="Arial MT"/>
              </a:rPr>
              <a:t>between</a:t>
            </a:r>
            <a:r>
              <a:rPr sz="2000" spc="-35" dirty="0">
                <a:solidFill>
                  <a:srgbClr val="006600"/>
                </a:solidFill>
                <a:latin typeface="Arial MT"/>
                <a:cs typeface="Arial MT"/>
              </a:rPr>
              <a:t> </a:t>
            </a:r>
            <a:r>
              <a:rPr sz="2000" dirty="0">
                <a:solidFill>
                  <a:srgbClr val="006600"/>
                </a:solidFill>
                <a:latin typeface="Arial MT"/>
                <a:cs typeface="Arial MT"/>
              </a:rPr>
              <a:t>output</a:t>
            </a:r>
            <a:r>
              <a:rPr sz="2000" spc="-40" dirty="0">
                <a:solidFill>
                  <a:srgbClr val="006600"/>
                </a:solidFill>
                <a:latin typeface="Arial MT"/>
                <a:cs typeface="Arial MT"/>
              </a:rPr>
              <a:t> </a:t>
            </a:r>
            <a:r>
              <a:rPr sz="2000" dirty="0">
                <a:solidFill>
                  <a:srgbClr val="006600"/>
                </a:solidFill>
                <a:latin typeface="Arial MT"/>
                <a:cs typeface="Arial MT"/>
              </a:rPr>
              <a:t>and</a:t>
            </a:r>
            <a:r>
              <a:rPr sz="2000" spc="-40" dirty="0">
                <a:solidFill>
                  <a:srgbClr val="006600"/>
                </a:solidFill>
                <a:latin typeface="Arial MT"/>
                <a:cs typeface="Arial MT"/>
              </a:rPr>
              <a:t> </a:t>
            </a:r>
            <a:r>
              <a:rPr sz="2000" dirty="0">
                <a:solidFill>
                  <a:srgbClr val="006600"/>
                </a:solidFill>
                <a:latin typeface="Arial MT"/>
                <a:cs typeface="Arial MT"/>
              </a:rPr>
              <a:t>input</a:t>
            </a:r>
            <a:r>
              <a:rPr sz="2000" spc="-40" dirty="0">
                <a:solidFill>
                  <a:srgbClr val="006600"/>
                </a:solidFill>
                <a:latin typeface="Arial MT"/>
                <a:cs typeface="Arial MT"/>
              </a:rPr>
              <a:t> </a:t>
            </a:r>
            <a:r>
              <a:rPr sz="2000" spc="-10" dirty="0">
                <a:solidFill>
                  <a:srgbClr val="006600"/>
                </a:solidFill>
                <a:latin typeface="Arial MT"/>
                <a:cs typeface="Arial MT"/>
              </a:rPr>
              <a:t>units</a:t>
            </a:r>
            <a:endParaRPr sz="2000">
              <a:latin typeface="Arial MT"/>
              <a:cs typeface="Arial MT"/>
            </a:endParaRPr>
          </a:p>
          <a:p>
            <a:pPr marL="490855" indent="-427355">
              <a:lnSpc>
                <a:spcPct val="100000"/>
              </a:lnSpc>
              <a:spcBef>
                <a:spcPts val="595"/>
              </a:spcBef>
              <a:buChar char="•"/>
              <a:tabLst>
                <a:tab pos="490855" algn="l"/>
              </a:tabLst>
            </a:pPr>
            <a:r>
              <a:rPr sz="2400" dirty="0">
                <a:solidFill>
                  <a:srgbClr val="3333CC"/>
                </a:solidFill>
                <a:latin typeface="Arial MT"/>
                <a:cs typeface="Arial MT"/>
              </a:rPr>
              <a:t>Assume</a:t>
            </a:r>
            <a:r>
              <a:rPr sz="2400" spc="-55" dirty="0">
                <a:solidFill>
                  <a:srgbClr val="3333CC"/>
                </a:solidFill>
                <a:latin typeface="Arial MT"/>
                <a:cs typeface="Arial MT"/>
              </a:rPr>
              <a:t> </a:t>
            </a:r>
            <a:r>
              <a:rPr sz="2400" dirty="0">
                <a:solidFill>
                  <a:srgbClr val="3333CC"/>
                </a:solidFill>
                <a:latin typeface="Arial MT"/>
                <a:cs typeface="Arial MT"/>
              </a:rPr>
              <a:t>our</a:t>
            </a:r>
            <a:r>
              <a:rPr sz="2400" spc="-55" dirty="0">
                <a:solidFill>
                  <a:srgbClr val="3333CC"/>
                </a:solidFill>
                <a:latin typeface="Arial MT"/>
                <a:cs typeface="Arial MT"/>
              </a:rPr>
              <a:t> </a:t>
            </a:r>
            <a:r>
              <a:rPr sz="2400" dirty="0">
                <a:solidFill>
                  <a:srgbClr val="3333CC"/>
                </a:solidFill>
                <a:latin typeface="Arial MT"/>
                <a:cs typeface="Arial MT"/>
              </a:rPr>
              <a:t>input</a:t>
            </a:r>
            <a:r>
              <a:rPr sz="2400" spc="-60" dirty="0">
                <a:solidFill>
                  <a:srgbClr val="3333CC"/>
                </a:solidFill>
                <a:latin typeface="Arial MT"/>
                <a:cs typeface="Arial MT"/>
              </a:rPr>
              <a:t> </a:t>
            </a:r>
            <a:r>
              <a:rPr sz="2400" dirty="0">
                <a:solidFill>
                  <a:srgbClr val="3333CC"/>
                </a:solidFill>
                <a:latin typeface="Arial MT"/>
                <a:cs typeface="Arial MT"/>
              </a:rPr>
              <a:t>consists</a:t>
            </a:r>
            <a:r>
              <a:rPr sz="2400" spc="-55" dirty="0">
                <a:solidFill>
                  <a:srgbClr val="3333CC"/>
                </a:solidFill>
                <a:latin typeface="Arial MT"/>
                <a:cs typeface="Arial MT"/>
              </a:rPr>
              <a:t> </a:t>
            </a:r>
            <a:r>
              <a:rPr sz="2400" dirty="0">
                <a:solidFill>
                  <a:srgbClr val="3333CC"/>
                </a:solidFill>
                <a:latin typeface="Arial MT"/>
                <a:cs typeface="Arial MT"/>
              </a:rPr>
              <a:t>of</a:t>
            </a:r>
            <a:r>
              <a:rPr sz="2400" spc="-55" dirty="0">
                <a:solidFill>
                  <a:srgbClr val="3333CC"/>
                </a:solidFill>
                <a:latin typeface="Arial MT"/>
                <a:cs typeface="Arial MT"/>
              </a:rPr>
              <a:t> </a:t>
            </a:r>
            <a:r>
              <a:rPr sz="2400" dirty="0">
                <a:solidFill>
                  <a:srgbClr val="3333CC"/>
                </a:solidFill>
                <a:latin typeface="Arial MT"/>
                <a:cs typeface="Arial MT"/>
              </a:rPr>
              <a:t>observed</a:t>
            </a:r>
            <a:r>
              <a:rPr sz="2400" spc="-55" dirty="0">
                <a:solidFill>
                  <a:srgbClr val="3333CC"/>
                </a:solidFill>
                <a:latin typeface="Arial MT"/>
                <a:cs typeface="Arial MT"/>
              </a:rPr>
              <a:t> </a:t>
            </a:r>
            <a:r>
              <a:rPr sz="2400" dirty="0">
                <a:solidFill>
                  <a:srgbClr val="3333CC"/>
                </a:solidFill>
                <a:latin typeface="Arial MT"/>
                <a:cs typeface="Arial MT"/>
              </a:rPr>
              <a:t>data</a:t>
            </a:r>
            <a:r>
              <a:rPr sz="2400" spc="-50" dirty="0">
                <a:solidFill>
                  <a:srgbClr val="3333CC"/>
                </a:solidFill>
                <a:latin typeface="Arial MT"/>
                <a:cs typeface="Arial MT"/>
              </a:rPr>
              <a:t> </a:t>
            </a:r>
            <a:r>
              <a:rPr sz="2400" b="1" spc="65" dirty="0">
                <a:latin typeface="Times New Roman"/>
                <a:cs typeface="Times New Roman"/>
              </a:rPr>
              <a:t>V</a:t>
            </a:r>
            <a:r>
              <a:rPr sz="2400" b="1" spc="10" dirty="0">
                <a:latin typeface="Times New Roman"/>
                <a:cs typeface="Times New Roman"/>
              </a:rPr>
              <a:t> </a:t>
            </a:r>
            <a:r>
              <a:rPr sz="2400" dirty="0">
                <a:solidFill>
                  <a:srgbClr val="3333CC"/>
                </a:solidFill>
                <a:latin typeface="Arial MT"/>
                <a:cs typeface="Arial MT"/>
              </a:rPr>
              <a:t>with</a:t>
            </a:r>
            <a:r>
              <a:rPr sz="2400" spc="-50" dirty="0">
                <a:solidFill>
                  <a:srgbClr val="3333CC"/>
                </a:solidFill>
                <a:latin typeface="Arial MT"/>
                <a:cs typeface="Arial MT"/>
              </a:rPr>
              <a:t> </a:t>
            </a:r>
            <a:r>
              <a:rPr sz="2400" spc="-10" dirty="0">
                <a:solidFill>
                  <a:srgbClr val="3333CC"/>
                </a:solidFill>
                <a:latin typeface="Arial MT"/>
                <a:cs typeface="Arial MT"/>
              </a:rPr>
              <a:t>element</a:t>
            </a:r>
            <a:endParaRPr sz="2400">
              <a:latin typeface="Arial MT"/>
              <a:cs typeface="Arial MT"/>
            </a:endParaRPr>
          </a:p>
          <a:p>
            <a:pPr marL="406400">
              <a:lnSpc>
                <a:spcPct val="100000"/>
              </a:lnSpc>
              <a:spcBef>
                <a:spcPts val="45"/>
              </a:spcBef>
            </a:pPr>
            <a:r>
              <a:rPr sz="2400" i="1" spc="125" dirty="0">
                <a:solidFill>
                  <a:srgbClr val="3333CC"/>
                </a:solidFill>
                <a:latin typeface="Cambria"/>
                <a:cs typeface="Cambria"/>
              </a:rPr>
              <a:t>V</a:t>
            </a:r>
            <a:r>
              <a:rPr sz="2400" i="1" spc="187" baseline="-20833" dirty="0">
                <a:solidFill>
                  <a:srgbClr val="434DD6"/>
                </a:solidFill>
                <a:latin typeface="Cambria"/>
                <a:cs typeface="Cambria"/>
              </a:rPr>
              <a:t>i,j,k</a:t>
            </a:r>
            <a:r>
              <a:rPr sz="2400" i="1" spc="217" baseline="-20833" dirty="0">
                <a:solidFill>
                  <a:srgbClr val="434DD6"/>
                </a:solidFill>
                <a:latin typeface="Cambria"/>
                <a:cs typeface="Cambria"/>
              </a:rPr>
              <a:t> </a:t>
            </a:r>
            <a:r>
              <a:rPr sz="2400" dirty="0">
                <a:solidFill>
                  <a:srgbClr val="3333CC"/>
                </a:solidFill>
                <a:latin typeface="Arial MT"/>
                <a:cs typeface="Arial MT"/>
              </a:rPr>
              <a:t>giving</a:t>
            </a:r>
            <a:r>
              <a:rPr sz="2400" spc="-35" dirty="0">
                <a:solidFill>
                  <a:srgbClr val="3333CC"/>
                </a:solidFill>
                <a:latin typeface="Arial MT"/>
                <a:cs typeface="Arial MT"/>
              </a:rPr>
              <a:t> </a:t>
            </a:r>
            <a:r>
              <a:rPr sz="2400" dirty="0">
                <a:solidFill>
                  <a:srgbClr val="3333CC"/>
                </a:solidFill>
                <a:latin typeface="Arial MT"/>
                <a:cs typeface="Arial MT"/>
              </a:rPr>
              <a:t>the</a:t>
            </a:r>
            <a:r>
              <a:rPr sz="2400" spc="-35" dirty="0">
                <a:solidFill>
                  <a:srgbClr val="3333CC"/>
                </a:solidFill>
                <a:latin typeface="Arial MT"/>
                <a:cs typeface="Arial MT"/>
              </a:rPr>
              <a:t> </a:t>
            </a:r>
            <a:r>
              <a:rPr sz="2400" dirty="0">
                <a:solidFill>
                  <a:srgbClr val="3333CC"/>
                </a:solidFill>
                <a:latin typeface="Arial MT"/>
                <a:cs typeface="Arial MT"/>
              </a:rPr>
              <a:t>value</a:t>
            </a:r>
            <a:r>
              <a:rPr sz="2400" spc="-35" dirty="0">
                <a:solidFill>
                  <a:srgbClr val="3333CC"/>
                </a:solidFill>
                <a:latin typeface="Arial MT"/>
                <a:cs typeface="Arial MT"/>
              </a:rPr>
              <a:t> </a:t>
            </a:r>
            <a:r>
              <a:rPr sz="2400" dirty="0">
                <a:solidFill>
                  <a:srgbClr val="3333CC"/>
                </a:solidFill>
                <a:latin typeface="Arial MT"/>
                <a:cs typeface="Arial MT"/>
              </a:rPr>
              <a:t>of</a:t>
            </a:r>
            <a:r>
              <a:rPr sz="2400" spc="-40" dirty="0">
                <a:solidFill>
                  <a:srgbClr val="3333CC"/>
                </a:solidFill>
                <a:latin typeface="Arial MT"/>
                <a:cs typeface="Arial MT"/>
              </a:rPr>
              <a:t> </a:t>
            </a:r>
            <a:r>
              <a:rPr sz="2400" dirty="0">
                <a:solidFill>
                  <a:srgbClr val="3333CC"/>
                </a:solidFill>
                <a:latin typeface="Arial MT"/>
                <a:cs typeface="Arial MT"/>
              </a:rPr>
              <a:t>the</a:t>
            </a:r>
            <a:r>
              <a:rPr sz="2400" spc="-30" dirty="0">
                <a:solidFill>
                  <a:srgbClr val="3333CC"/>
                </a:solidFill>
                <a:latin typeface="Arial MT"/>
                <a:cs typeface="Arial MT"/>
              </a:rPr>
              <a:t> </a:t>
            </a:r>
            <a:r>
              <a:rPr sz="2400" dirty="0">
                <a:solidFill>
                  <a:srgbClr val="3333CC"/>
                </a:solidFill>
                <a:latin typeface="Arial MT"/>
                <a:cs typeface="Arial MT"/>
              </a:rPr>
              <a:t>input</a:t>
            </a:r>
            <a:r>
              <a:rPr sz="2400" spc="-40" dirty="0">
                <a:solidFill>
                  <a:srgbClr val="3333CC"/>
                </a:solidFill>
                <a:latin typeface="Arial MT"/>
                <a:cs typeface="Arial MT"/>
              </a:rPr>
              <a:t> </a:t>
            </a:r>
            <a:r>
              <a:rPr sz="2400" spc="-20" dirty="0">
                <a:solidFill>
                  <a:srgbClr val="3333CC"/>
                </a:solidFill>
                <a:latin typeface="Arial MT"/>
                <a:cs typeface="Arial MT"/>
              </a:rPr>
              <a:t>unit</a:t>
            </a:r>
            <a:endParaRPr sz="2400">
              <a:latin typeface="Arial MT"/>
              <a:cs typeface="Arial MT"/>
            </a:endParaRPr>
          </a:p>
          <a:p>
            <a:pPr marL="805815" lvl="1" indent="-285115">
              <a:lnSpc>
                <a:spcPct val="100000"/>
              </a:lnSpc>
              <a:spcBef>
                <a:spcPts val="400"/>
              </a:spcBef>
              <a:buClr>
                <a:srgbClr val="3333CC"/>
              </a:buClr>
              <a:buChar char="•"/>
              <a:tabLst>
                <a:tab pos="805815" algn="l"/>
              </a:tabLst>
            </a:pPr>
            <a:r>
              <a:rPr sz="2000" dirty="0">
                <a:solidFill>
                  <a:srgbClr val="006600"/>
                </a:solidFill>
                <a:latin typeface="Arial MT"/>
                <a:cs typeface="Arial MT"/>
              </a:rPr>
              <a:t>within</a:t>
            </a:r>
            <a:r>
              <a:rPr sz="2000" spc="-25" dirty="0">
                <a:solidFill>
                  <a:srgbClr val="006600"/>
                </a:solidFill>
                <a:latin typeface="Arial MT"/>
                <a:cs typeface="Arial MT"/>
              </a:rPr>
              <a:t> </a:t>
            </a:r>
            <a:r>
              <a:rPr sz="2000" dirty="0">
                <a:solidFill>
                  <a:srgbClr val="006600"/>
                </a:solidFill>
                <a:latin typeface="Arial MT"/>
                <a:cs typeface="Arial MT"/>
              </a:rPr>
              <a:t>channel</a:t>
            </a:r>
            <a:r>
              <a:rPr sz="2000" spc="-30" dirty="0">
                <a:solidFill>
                  <a:srgbClr val="006600"/>
                </a:solidFill>
                <a:latin typeface="Arial MT"/>
                <a:cs typeface="Arial MT"/>
              </a:rPr>
              <a:t> </a:t>
            </a:r>
            <a:r>
              <a:rPr sz="2000" i="1" spc="75" dirty="0">
                <a:latin typeface="Cambria"/>
                <a:cs typeface="Cambria"/>
              </a:rPr>
              <a:t>i</a:t>
            </a:r>
            <a:r>
              <a:rPr sz="2000" i="1" spc="190" dirty="0">
                <a:latin typeface="Cambria"/>
                <a:cs typeface="Cambria"/>
              </a:rPr>
              <a:t> </a:t>
            </a:r>
            <a:r>
              <a:rPr sz="2000" dirty="0">
                <a:solidFill>
                  <a:srgbClr val="006600"/>
                </a:solidFill>
                <a:latin typeface="Arial MT"/>
                <a:cs typeface="Arial MT"/>
              </a:rPr>
              <a:t>at</a:t>
            </a:r>
            <a:r>
              <a:rPr sz="2000" spc="-30" dirty="0">
                <a:solidFill>
                  <a:srgbClr val="006600"/>
                </a:solidFill>
                <a:latin typeface="Arial MT"/>
                <a:cs typeface="Arial MT"/>
              </a:rPr>
              <a:t> </a:t>
            </a:r>
            <a:r>
              <a:rPr sz="2000" dirty="0">
                <a:solidFill>
                  <a:srgbClr val="006600"/>
                </a:solidFill>
                <a:latin typeface="Arial MT"/>
                <a:cs typeface="Arial MT"/>
              </a:rPr>
              <a:t>row</a:t>
            </a:r>
            <a:r>
              <a:rPr sz="2000" spc="-25" dirty="0">
                <a:solidFill>
                  <a:srgbClr val="006600"/>
                </a:solidFill>
                <a:latin typeface="Arial MT"/>
                <a:cs typeface="Arial MT"/>
              </a:rPr>
              <a:t> </a:t>
            </a:r>
            <a:r>
              <a:rPr sz="2000" i="1" spc="75" dirty="0">
                <a:latin typeface="Cambria"/>
                <a:cs typeface="Cambria"/>
              </a:rPr>
              <a:t>j</a:t>
            </a:r>
            <a:r>
              <a:rPr sz="2000" i="1" spc="90" dirty="0">
                <a:latin typeface="Cambria"/>
                <a:cs typeface="Cambria"/>
              </a:rPr>
              <a:t> </a:t>
            </a:r>
            <a:r>
              <a:rPr sz="2000" dirty="0">
                <a:solidFill>
                  <a:srgbClr val="006600"/>
                </a:solidFill>
                <a:latin typeface="Arial MT"/>
                <a:cs typeface="Arial MT"/>
              </a:rPr>
              <a:t>and</a:t>
            </a:r>
            <a:r>
              <a:rPr sz="2000" spc="-25" dirty="0">
                <a:solidFill>
                  <a:srgbClr val="006600"/>
                </a:solidFill>
                <a:latin typeface="Arial MT"/>
                <a:cs typeface="Arial MT"/>
              </a:rPr>
              <a:t> </a:t>
            </a:r>
            <a:r>
              <a:rPr sz="2000" dirty="0">
                <a:solidFill>
                  <a:srgbClr val="006600"/>
                </a:solidFill>
                <a:latin typeface="Arial MT"/>
                <a:cs typeface="Arial MT"/>
              </a:rPr>
              <a:t>column</a:t>
            </a:r>
            <a:r>
              <a:rPr sz="2000" spc="-25" dirty="0">
                <a:solidFill>
                  <a:srgbClr val="006600"/>
                </a:solidFill>
                <a:latin typeface="Arial MT"/>
                <a:cs typeface="Arial MT"/>
              </a:rPr>
              <a:t> </a:t>
            </a:r>
            <a:r>
              <a:rPr sz="2000" i="1" spc="-25" dirty="0">
                <a:latin typeface="Cambria"/>
                <a:cs typeface="Cambria"/>
              </a:rPr>
              <a:t>k</a:t>
            </a:r>
            <a:r>
              <a:rPr sz="2000" spc="-25" dirty="0">
                <a:solidFill>
                  <a:srgbClr val="006600"/>
                </a:solidFill>
                <a:latin typeface="Arial MT"/>
                <a:cs typeface="Arial MT"/>
              </a:rPr>
              <a:t>.</a:t>
            </a:r>
            <a:endParaRPr sz="2000">
              <a:latin typeface="Arial MT"/>
              <a:cs typeface="Arial MT"/>
            </a:endParaRPr>
          </a:p>
          <a:p>
            <a:pPr marL="405765" indent="-342265">
              <a:lnSpc>
                <a:spcPct val="100000"/>
              </a:lnSpc>
              <a:spcBef>
                <a:spcPts val="595"/>
              </a:spcBef>
              <a:buChar char="•"/>
              <a:tabLst>
                <a:tab pos="405765" algn="l"/>
              </a:tabLst>
            </a:pPr>
            <a:r>
              <a:rPr sz="2400" dirty="0">
                <a:solidFill>
                  <a:srgbClr val="3333CC"/>
                </a:solidFill>
                <a:latin typeface="Arial MT"/>
                <a:cs typeface="Arial MT"/>
              </a:rPr>
              <a:t>Assume</a:t>
            </a:r>
            <a:r>
              <a:rPr sz="2400" spc="-60" dirty="0">
                <a:solidFill>
                  <a:srgbClr val="3333CC"/>
                </a:solidFill>
                <a:latin typeface="Arial MT"/>
                <a:cs typeface="Arial MT"/>
              </a:rPr>
              <a:t> </a:t>
            </a:r>
            <a:r>
              <a:rPr sz="2400" dirty="0">
                <a:solidFill>
                  <a:srgbClr val="3333CC"/>
                </a:solidFill>
                <a:latin typeface="Arial MT"/>
                <a:cs typeface="Arial MT"/>
              </a:rPr>
              <a:t>our</a:t>
            </a:r>
            <a:r>
              <a:rPr sz="2400" spc="-65" dirty="0">
                <a:solidFill>
                  <a:srgbClr val="3333CC"/>
                </a:solidFill>
                <a:latin typeface="Arial MT"/>
                <a:cs typeface="Arial MT"/>
              </a:rPr>
              <a:t> </a:t>
            </a:r>
            <a:r>
              <a:rPr sz="2400" dirty="0">
                <a:solidFill>
                  <a:srgbClr val="3333CC"/>
                </a:solidFill>
                <a:latin typeface="Arial MT"/>
                <a:cs typeface="Arial MT"/>
              </a:rPr>
              <a:t>output</a:t>
            </a:r>
            <a:r>
              <a:rPr sz="2400" spc="-65" dirty="0">
                <a:solidFill>
                  <a:srgbClr val="3333CC"/>
                </a:solidFill>
                <a:latin typeface="Arial MT"/>
                <a:cs typeface="Arial MT"/>
              </a:rPr>
              <a:t> </a:t>
            </a:r>
            <a:r>
              <a:rPr sz="2400" dirty="0">
                <a:solidFill>
                  <a:srgbClr val="3333CC"/>
                </a:solidFill>
                <a:latin typeface="Arial MT"/>
                <a:cs typeface="Arial MT"/>
              </a:rPr>
              <a:t>consists</a:t>
            </a:r>
            <a:r>
              <a:rPr sz="2400" spc="-65" dirty="0">
                <a:solidFill>
                  <a:srgbClr val="3333CC"/>
                </a:solidFill>
                <a:latin typeface="Arial MT"/>
                <a:cs typeface="Arial MT"/>
              </a:rPr>
              <a:t> </a:t>
            </a:r>
            <a:r>
              <a:rPr sz="2400" dirty="0">
                <a:solidFill>
                  <a:srgbClr val="3333CC"/>
                </a:solidFill>
                <a:latin typeface="Arial MT"/>
                <a:cs typeface="Arial MT"/>
              </a:rPr>
              <a:t>of</a:t>
            </a:r>
            <a:r>
              <a:rPr sz="2400" spc="-60" dirty="0">
                <a:solidFill>
                  <a:srgbClr val="3333CC"/>
                </a:solidFill>
                <a:latin typeface="Arial MT"/>
                <a:cs typeface="Arial MT"/>
              </a:rPr>
              <a:t> </a:t>
            </a:r>
            <a:r>
              <a:rPr sz="2400" b="1" dirty="0">
                <a:latin typeface="Times New Roman"/>
                <a:cs typeface="Times New Roman"/>
              </a:rPr>
              <a:t>Z</a:t>
            </a:r>
            <a:r>
              <a:rPr sz="2400" b="1" spc="5" dirty="0">
                <a:latin typeface="Times New Roman"/>
                <a:cs typeface="Times New Roman"/>
              </a:rPr>
              <a:t> </a:t>
            </a:r>
            <a:r>
              <a:rPr sz="2400" dirty="0">
                <a:solidFill>
                  <a:srgbClr val="3333CC"/>
                </a:solidFill>
                <a:latin typeface="Arial MT"/>
                <a:cs typeface="Arial MT"/>
              </a:rPr>
              <a:t>with</a:t>
            </a:r>
            <a:r>
              <a:rPr sz="2400" spc="-60" dirty="0">
                <a:solidFill>
                  <a:srgbClr val="3333CC"/>
                </a:solidFill>
                <a:latin typeface="Arial MT"/>
                <a:cs typeface="Arial MT"/>
              </a:rPr>
              <a:t> </a:t>
            </a:r>
            <a:r>
              <a:rPr sz="2400" dirty="0">
                <a:solidFill>
                  <a:srgbClr val="3333CC"/>
                </a:solidFill>
                <a:latin typeface="Arial MT"/>
                <a:cs typeface="Arial MT"/>
              </a:rPr>
              <a:t>the</a:t>
            </a:r>
            <a:r>
              <a:rPr sz="2400" spc="-60" dirty="0">
                <a:solidFill>
                  <a:srgbClr val="3333CC"/>
                </a:solidFill>
                <a:latin typeface="Arial MT"/>
                <a:cs typeface="Arial MT"/>
              </a:rPr>
              <a:t> </a:t>
            </a:r>
            <a:r>
              <a:rPr sz="2400" dirty="0">
                <a:solidFill>
                  <a:srgbClr val="3333CC"/>
                </a:solidFill>
                <a:latin typeface="Arial MT"/>
                <a:cs typeface="Arial MT"/>
              </a:rPr>
              <a:t>same</a:t>
            </a:r>
            <a:r>
              <a:rPr sz="2400" spc="-55" dirty="0">
                <a:solidFill>
                  <a:srgbClr val="3333CC"/>
                </a:solidFill>
                <a:latin typeface="Arial MT"/>
                <a:cs typeface="Arial MT"/>
              </a:rPr>
              <a:t> </a:t>
            </a:r>
            <a:r>
              <a:rPr sz="2400" dirty="0">
                <a:solidFill>
                  <a:srgbClr val="3333CC"/>
                </a:solidFill>
                <a:latin typeface="Arial MT"/>
                <a:cs typeface="Arial MT"/>
              </a:rPr>
              <a:t>format</a:t>
            </a:r>
            <a:r>
              <a:rPr sz="2400" spc="-65" dirty="0">
                <a:solidFill>
                  <a:srgbClr val="3333CC"/>
                </a:solidFill>
                <a:latin typeface="Arial MT"/>
                <a:cs typeface="Arial MT"/>
              </a:rPr>
              <a:t> </a:t>
            </a:r>
            <a:r>
              <a:rPr sz="2400" dirty="0">
                <a:solidFill>
                  <a:srgbClr val="3333CC"/>
                </a:solidFill>
                <a:latin typeface="Arial MT"/>
                <a:cs typeface="Arial MT"/>
              </a:rPr>
              <a:t>as</a:t>
            </a:r>
            <a:r>
              <a:rPr sz="2400" spc="-60" dirty="0">
                <a:solidFill>
                  <a:srgbClr val="3333CC"/>
                </a:solidFill>
                <a:latin typeface="Arial MT"/>
                <a:cs typeface="Arial MT"/>
              </a:rPr>
              <a:t> </a:t>
            </a:r>
            <a:r>
              <a:rPr sz="2400" b="1" spc="-25" dirty="0">
                <a:latin typeface="Times New Roman"/>
                <a:cs typeface="Times New Roman"/>
              </a:rPr>
              <a:t>V</a:t>
            </a:r>
            <a:r>
              <a:rPr sz="2400" spc="-25" dirty="0">
                <a:solidFill>
                  <a:srgbClr val="3333CC"/>
                </a:solidFill>
                <a:latin typeface="Arial MT"/>
                <a:cs typeface="Arial MT"/>
              </a:rPr>
              <a:t>.</a:t>
            </a:r>
            <a:endParaRPr sz="2400">
              <a:latin typeface="Arial MT"/>
              <a:cs typeface="Arial MT"/>
            </a:endParaRPr>
          </a:p>
          <a:p>
            <a:pPr marL="406400" marR="187325" indent="-342900">
              <a:lnSpc>
                <a:spcPts val="2820"/>
              </a:lnSpc>
              <a:spcBef>
                <a:spcPts val="765"/>
              </a:spcBef>
              <a:buChar char="•"/>
              <a:tabLst>
                <a:tab pos="406400" algn="l"/>
              </a:tabLst>
            </a:pPr>
            <a:r>
              <a:rPr sz="2400" dirty="0">
                <a:solidFill>
                  <a:srgbClr val="3333CC"/>
                </a:solidFill>
                <a:latin typeface="Arial MT"/>
                <a:cs typeface="Arial MT"/>
              </a:rPr>
              <a:t>If</a:t>
            </a:r>
            <a:r>
              <a:rPr sz="2400" spc="-55" dirty="0">
                <a:solidFill>
                  <a:srgbClr val="3333CC"/>
                </a:solidFill>
                <a:latin typeface="Arial MT"/>
                <a:cs typeface="Arial MT"/>
              </a:rPr>
              <a:t> </a:t>
            </a:r>
            <a:r>
              <a:rPr sz="2400" b="1" dirty="0">
                <a:latin typeface="Times New Roman"/>
                <a:cs typeface="Times New Roman"/>
              </a:rPr>
              <a:t>Z</a:t>
            </a:r>
            <a:r>
              <a:rPr sz="2400" b="1" spc="10" dirty="0">
                <a:latin typeface="Times New Roman"/>
                <a:cs typeface="Times New Roman"/>
              </a:rPr>
              <a:t> </a:t>
            </a:r>
            <a:r>
              <a:rPr sz="2400" dirty="0">
                <a:solidFill>
                  <a:srgbClr val="3333CC"/>
                </a:solidFill>
                <a:latin typeface="Arial MT"/>
                <a:cs typeface="Arial MT"/>
              </a:rPr>
              <a:t>is</a:t>
            </a:r>
            <a:r>
              <a:rPr sz="2400" spc="-60" dirty="0">
                <a:solidFill>
                  <a:srgbClr val="3333CC"/>
                </a:solidFill>
                <a:latin typeface="Arial MT"/>
                <a:cs typeface="Arial MT"/>
              </a:rPr>
              <a:t> </a:t>
            </a:r>
            <a:r>
              <a:rPr sz="2400" dirty="0">
                <a:solidFill>
                  <a:srgbClr val="3333CC"/>
                </a:solidFill>
                <a:latin typeface="Arial MT"/>
                <a:cs typeface="Arial MT"/>
              </a:rPr>
              <a:t>produced</a:t>
            </a:r>
            <a:r>
              <a:rPr sz="2400" spc="-55" dirty="0">
                <a:solidFill>
                  <a:srgbClr val="3333CC"/>
                </a:solidFill>
                <a:latin typeface="Arial MT"/>
                <a:cs typeface="Arial MT"/>
              </a:rPr>
              <a:t> </a:t>
            </a:r>
            <a:r>
              <a:rPr sz="2400" dirty="0">
                <a:solidFill>
                  <a:srgbClr val="3333CC"/>
                </a:solidFill>
                <a:latin typeface="Arial MT"/>
                <a:cs typeface="Arial MT"/>
              </a:rPr>
              <a:t>by</a:t>
            </a:r>
            <a:r>
              <a:rPr sz="2400" spc="-60" dirty="0">
                <a:solidFill>
                  <a:srgbClr val="3333CC"/>
                </a:solidFill>
                <a:latin typeface="Arial MT"/>
                <a:cs typeface="Arial MT"/>
              </a:rPr>
              <a:t> </a:t>
            </a:r>
            <a:r>
              <a:rPr sz="2400" dirty="0">
                <a:solidFill>
                  <a:srgbClr val="3333CC"/>
                </a:solidFill>
                <a:latin typeface="Arial MT"/>
                <a:cs typeface="Arial MT"/>
              </a:rPr>
              <a:t>convolving</a:t>
            </a:r>
            <a:r>
              <a:rPr sz="2400" spc="-55" dirty="0">
                <a:solidFill>
                  <a:srgbClr val="3333CC"/>
                </a:solidFill>
                <a:latin typeface="Arial MT"/>
                <a:cs typeface="Arial MT"/>
              </a:rPr>
              <a:t> </a:t>
            </a:r>
            <a:r>
              <a:rPr sz="2400" b="1" dirty="0">
                <a:latin typeface="Times New Roman"/>
                <a:cs typeface="Times New Roman"/>
              </a:rPr>
              <a:t>K</a:t>
            </a:r>
            <a:r>
              <a:rPr sz="2400" b="1" spc="130" dirty="0">
                <a:latin typeface="Times New Roman"/>
                <a:cs typeface="Times New Roman"/>
              </a:rPr>
              <a:t> </a:t>
            </a:r>
            <a:r>
              <a:rPr sz="2400" dirty="0">
                <a:solidFill>
                  <a:srgbClr val="3333CC"/>
                </a:solidFill>
                <a:latin typeface="Arial MT"/>
                <a:cs typeface="Arial MT"/>
              </a:rPr>
              <a:t>across</a:t>
            </a:r>
            <a:r>
              <a:rPr sz="2400" spc="-55" dirty="0">
                <a:solidFill>
                  <a:srgbClr val="3333CC"/>
                </a:solidFill>
                <a:latin typeface="Arial MT"/>
                <a:cs typeface="Arial MT"/>
              </a:rPr>
              <a:t> </a:t>
            </a:r>
            <a:r>
              <a:rPr sz="2400" b="1" spc="65" dirty="0">
                <a:latin typeface="Times New Roman"/>
                <a:cs typeface="Times New Roman"/>
              </a:rPr>
              <a:t>V</a:t>
            </a:r>
            <a:r>
              <a:rPr sz="2400" b="1" spc="10" dirty="0">
                <a:latin typeface="Times New Roman"/>
                <a:cs typeface="Times New Roman"/>
              </a:rPr>
              <a:t> </a:t>
            </a:r>
            <a:r>
              <a:rPr sz="2400" dirty="0">
                <a:solidFill>
                  <a:srgbClr val="3333CC"/>
                </a:solidFill>
                <a:latin typeface="Arial MT"/>
                <a:cs typeface="Arial MT"/>
              </a:rPr>
              <a:t>without</a:t>
            </a:r>
            <a:r>
              <a:rPr sz="2400" spc="-60" dirty="0">
                <a:solidFill>
                  <a:srgbClr val="3333CC"/>
                </a:solidFill>
                <a:latin typeface="Arial MT"/>
                <a:cs typeface="Arial MT"/>
              </a:rPr>
              <a:t> </a:t>
            </a:r>
            <a:r>
              <a:rPr sz="2400" dirty="0">
                <a:solidFill>
                  <a:srgbClr val="3333CC"/>
                </a:solidFill>
                <a:latin typeface="Arial MT"/>
                <a:cs typeface="Arial MT"/>
              </a:rPr>
              <a:t>flipping</a:t>
            </a:r>
            <a:r>
              <a:rPr sz="2400" spc="-60" dirty="0">
                <a:solidFill>
                  <a:srgbClr val="3333CC"/>
                </a:solidFill>
                <a:latin typeface="Arial MT"/>
                <a:cs typeface="Arial MT"/>
              </a:rPr>
              <a:t> </a:t>
            </a:r>
            <a:r>
              <a:rPr sz="2400" b="1" spc="-25" dirty="0">
                <a:latin typeface="Times New Roman"/>
                <a:cs typeface="Times New Roman"/>
              </a:rPr>
              <a:t>K</a:t>
            </a:r>
            <a:r>
              <a:rPr sz="2400" spc="-25" dirty="0">
                <a:solidFill>
                  <a:srgbClr val="3333CC"/>
                </a:solidFill>
                <a:latin typeface="Arial MT"/>
                <a:cs typeface="Arial MT"/>
              </a:rPr>
              <a:t>, </a:t>
            </a:r>
            <a:r>
              <a:rPr sz="2400" spc="-20" dirty="0">
                <a:solidFill>
                  <a:srgbClr val="3333CC"/>
                </a:solidFill>
                <a:latin typeface="Arial MT"/>
                <a:cs typeface="Arial MT"/>
              </a:rPr>
              <a:t>then</a:t>
            </a:r>
            <a:endParaRPr sz="2400">
              <a:latin typeface="Arial MT"/>
              <a:cs typeface="Arial MT"/>
            </a:endParaRPr>
          </a:p>
        </p:txBody>
      </p:sp>
      <p:grpSp>
        <p:nvGrpSpPr>
          <p:cNvPr id="6" name="object 6"/>
          <p:cNvGrpSpPr/>
          <p:nvPr/>
        </p:nvGrpSpPr>
        <p:grpSpPr>
          <a:xfrm>
            <a:off x="1972598" y="6010275"/>
            <a:ext cx="4718050" cy="823594"/>
            <a:chOff x="1972598" y="6010275"/>
            <a:chExt cx="4718050" cy="823594"/>
          </a:xfrm>
        </p:grpSpPr>
        <p:pic>
          <p:nvPicPr>
            <p:cNvPr id="7" name="object 7"/>
            <p:cNvPicPr/>
            <p:nvPr/>
          </p:nvPicPr>
          <p:blipFill>
            <a:blip r:embed="rId2" cstate="print"/>
            <a:stretch>
              <a:fillRect/>
            </a:stretch>
          </p:blipFill>
          <p:spPr>
            <a:xfrm>
              <a:off x="1992565" y="6092895"/>
              <a:ext cx="4636345" cy="720512"/>
            </a:xfrm>
            <a:prstGeom prst="rect">
              <a:avLst/>
            </a:prstGeom>
          </p:spPr>
        </p:pic>
        <p:sp>
          <p:nvSpPr>
            <p:cNvPr id="8" name="object 8"/>
            <p:cNvSpPr/>
            <p:nvPr/>
          </p:nvSpPr>
          <p:spPr>
            <a:xfrm>
              <a:off x="1977360" y="6015037"/>
              <a:ext cx="4708525" cy="814069"/>
            </a:xfrm>
            <a:custGeom>
              <a:avLst/>
              <a:gdLst/>
              <a:ahLst/>
              <a:cxnLst/>
              <a:rect l="l" t="t" r="r" b="b"/>
              <a:pathLst>
                <a:path w="4708525" h="814070">
                  <a:moveTo>
                    <a:pt x="0" y="0"/>
                  </a:moveTo>
                  <a:lnTo>
                    <a:pt x="4708523" y="0"/>
                  </a:lnTo>
                  <a:lnTo>
                    <a:pt x="4708523" y="813593"/>
                  </a:lnTo>
                  <a:lnTo>
                    <a:pt x="0" y="813593"/>
                  </a:lnTo>
                  <a:lnTo>
                    <a:pt x="0" y="0"/>
                  </a:lnTo>
                  <a:close/>
                </a:path>
              </a:pathLst>
            </a:custGeom>
            <a:ln w="9524">
              <a:solidFill>
                <a:srgbClr val="000000"/>
              </a:solidFill>
            </a:ln>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0">
              <a:lnSpc>
                <a:spcPts val="1630"/>
              </a:lnSpc>
            </a:pPr>
            <a:fld id="{81D60167-4931-47E6-BA6A-407CBD079E47}" type="slidenum">
              <a:rPr spc="-50" dirty="0"/>
              <a:t>15</a:t>
            </a:fld>
            <a:endParaRPr spc="-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52701" y="825501"/>
            <a:ext cx="7960359" cy="635000"/>
          </a:xfrm>
          <a:prstGeom prst="rect">
            <a:avLst/>
          </a:prstGeom>
        </p:spPr>
        <p:txBody>
          <a:bodyPr vert="horz" wrap="square" lIns="0" tIns="12700" rIns="0" bIns="0" rtlCol="0">
            <a:spAutoFit/>
          </a:bodyPr>
          <a:lstStyle/>
          <a:p>
            <a:pPr marL="12700">
              <a:lnSpc>
                <a:spcPct val="100000"/>
              </a:lnSpc>
              <a:spcBef>
                <a:spcPts val="100"/>
              </a:spcBef>
              <a:tabLst>
                <a:tab pos="2836545" algn="l"/>
                <a:tab pos="3881120" algn="l"/>
                <a:tab pos="4304665" algn="l"/>
              </a:tabLst>
            </a:pPr>
            <a:r>
              <a:rPr sz="4000" spc="-10" dirty="0"/>
              <a:t>Convolution</a:t>
            </a:r>
            <a:r>
              <a:rPr sz="4000" dirty="0"/>
              <a:t>	</a:t>
            </a:r>
            <a:r>
              <a:rPr sz="4000" spc="-20" dirty="0"/>
              <a:t>with</a:t>
            </a:r>
            <a:r>
              <a:rPr sz="4000" dirty="0"/>
              <a:t>	</a:t>
            </a:r>
            <a:r>
              <a:rPr sz="4000" spc="-50" dirty="0"/>
              <a:t>a</a:t>
            </a:r>
            <a:r>
              <a:rPr sz="4000" dirty="0"/>
              <a:t>	stride:</a:t>
            </a:r>
            <a:r>
              <a:rPr sz="4000" spc="-125" dirty="0"/>
              <a:t> </a:t>
            </a:r>
            <a:r>
              <a:rPr sz="4000" spc="-10" dirty="0"/>
              <a:t>Definition</a:t>
            </a:r>
            <a:endParaRPr sz="4000"/>
          </a:p>
        </p:txBody>
      </p:sp>
      <p:sp>
        <p:nvSpPr>
          <p:cNvPr id="4" name="object 4"/>
          <p:cNvSpPr txBox="1"/>
          <p:nvPr/>
        </p:nvSpPr>
        <p:spPr>
          <a:xfrm>
            <a:off x="524163" y="1785620"/>
            <a:ext cx="8337550" cy="3096260"/>
          </a:xfrm>
          <a:prstGeom prst="rect">
            <a:avLst/>
          </a:prstGeom>
        </p:spPr>
        <p:txBody>
          <a:bodyPr vert="horz" wrap="square" lIns="0" tIns="33020" rIns="0" bIns="0" rtlCol="0">
            <a:spAutoFit/>
          </a:bodyPr>
          <a:lstStyle/>
          <a:p>
            <a:pPr marL="355600" marR="282575" indent="-342900">
              <a:lnSpc>
                <a:spcPts val="2800"/>
              </a:lnSpc>
              <a:spcBef>
                <a:spcPts val="260"/>
              </a:spcBef>
              <a:buChar char="•"/>
              <a:tabLst>
                <a:tab pos="355600" algn="l"/>
              </a:tabLst>
            </a:pPr>
            <a:r>
              <a:rPr sz="2400" dirty="0">
                <a:solidFill>
                  <a:srgbClr val="3333CC"/>
                </a:solidFill>
                <a:latin typeface="Arial MT"/>
                <a:cs typeface="Arial MT"/>
              </a:rPr>
              <a:t>We</a:t>
            </a:r>
            <a:r>
              <a:rPr sz="2400" spc="-50" dirty="0">
                <a:solidFill>
                  <a:srgbClr val="3333CC"/>
                </a:solidFill>
                <a:latin typeface="Arial MT"/>
                <a:cs typeface="Arial MT"/>
              </a:rPr>
              <a:t> </a:t>
            </a:r>
            <a:r>
              <a:rPr sz="2400" dirty="0">
                <a:solidFill>
                  <a:srgbClr val="3333CC"/>
                </a:solidFill>
                <a:latin typeface="Arial MT"/>
                <a:cs typeface="Arial MT"/>
              </a:rPr>
              <a:t>may</a:t>
            </a:r>
            <a:r>
              <a:rPr sz="2400" spc="-50" dirty="0">
                <a:solidFill>
                  <a:srgbClr val="3333CC"/>
                </a:solidFill>
                <a:latin typeface="Arial MT"/>
                <a:cs typeface="Arial MT"/>
              </a:rPr>
              <a:t> </a:t>
            </a:r>
            <a:r>
              <a:rPr sz="2400" dirty="0">
                <a:solidFill>
                  <a:srgbClr val="3333CC"/>
                </a:solidFill>
                <a:latin typeface="Arial MT"/>
                <a:cs typeface="Arial MT"/>
              </a:rPr>
              <a:t>want</a:t>
            </a:r>
            <a:r>
              <a:rPr sz="2400" spc="-50" dirty="0">
                <a:solidFill>
                  <a:srgbClr val="3333CC"/>
                </a:solidFill>
                <a:latin typeface="Arial MT"/>
                <a:cs typeface="Arial MT"/>
              </a:rPr>
              <a:t> </a:t>
            </a:r>
            <a:r>
              <a:rPr sz="2400" dirty="0">
                <a:solidFill>
                  <a:srgbClr val="3333CC"/>
                </a:solidFill>
                <a:latin typeface="Arial MT"/>
                <a:cs typeface="Arial MT"/>
              </a:rPr>
              <a:t>to</a:t>
            </a:r>
            <a:r>
              <a:rPr sz="2400" spc="-45" dirty="0">
                <a:solidFill>
                  <a:srgbClr val="3333CC"/>
                </a:solidFill>
                <a:latin typeface="Arial MT"/>
                <a:cs typeface="Arial MT"/>
              </a:rPr>
              <a:t> </a:t>
            </a:r>
            <a:r>
              <a:rPr sz="2400" dirty="0">
                <a:solidFill>
                  <a:srgbClr val="3333CC"/>
                </a:solidFill>
                <a:latin typeface="Arial MT"/>
                <a:cs typeface="Arial MT"/>
              </a:rPr>
              <a:t>skip</a:t>
            </a:r>
            <a:r>
              <a:rPr sz="2400" spc="-45" dirty="0">
                <a:solidFill>
                  <a:srgbClr val="3333CC"/>
                </a:solidFill>
                <a:latin typeface="Arial MT"/>
                <a:cs typeface="Arial MT"/>
              </a:rPr>
              <a:t> </a:t>
            </a:r>
            <a:r>
              <a:rPr sz="2400" dirty="0">
                <a:solidFill>
                  <a:srgbClr val="3333CC"/>
                </a:solidFill>
                <a:latin typeface="Arial MT"/>
                <a:cs typeface="Arial MT"/>
              </a:rPr>
              <a:t>over</a:t>
            </a:r>
            <a:r>
              <a:rPr sz="2400" spc="-50" dirty="0">
                <a:solidFill>
                  <a:srgbClr val="3333CC"/>
                </a:solidFill>
                <a:latin typeface="Arial MT"/>
                <a:cs typeface="Arial MT"/>
              </a:rPr>
              <a:t> </a:t>
            </a:r>
            <a:r>
              <a:rPr sz="2400" dirty="0">
                <a:solidFill>
                  <a:srgbClr val="3333CC"/>
                </a:solidFill>
                <a:latin typeface="Arial MT"/>
                <a:cs typeface="Arial MT"/>
              </a:rPr>
              <a:t>some</a:t>
            </a:r>
            <a:r>
              <a:rPr sz="2400" spc="-50" dirty="0">
                <a:solidFill>
                  <a:srgbClr val="3333CC"/>
                </a:solidFill>
                <a:latin typeface="Arial MT"/>
                <a:cs typeface="Arial MT"/>
              </a:rPr>
              <a:t> </a:t>
            </a:r>
            <a:r>
              <a:rPr sz="2400" dirty="0">
                <a:solidFill>
                  <a:srgbClr val="3333CC"/>
                </a:solidFill>
                <a:latin typeface="Arial MT"/>
                <a:cs typeface="Arial MT"/>
              </a:rPr>
              <a:t>positions</a:t>
            </a:r>
            <a:r>
              <a:rPr sz="2400" spc="-50" dirty="0">
                <a:solidFill>
                  <a:srgbClr val="3333CC"/>
                </a:solidFill>
                <a:latin typeface="Arial MT"/>
                <a:cs typeface="Arial MT"/>
              </a:rPr>
              <a:t> </a:t>
            </a:r>
            <a:r>
              <a:rPr sz="2400" dirty="0">
                <a:solidFill>
                  <a:srgbClr val="3333CC"/>
                </a:solidFill>
                <a:latin typeface="Arial MT"/>
                <a:cs typeface="Arial MT"/>
              </a:rPr>
              <a:t>in</a:t>
            </a:r>
            <a:r>
              <a:rPr sz="2400" spc="-45" dirty="0">
                <a:solidFill>
                  <a:srgbClr val="3333CC"/>
                </a:solidFill>
                <a:latin typeface="Arial MT"/>
                <a:cs typeface="Arial MT"/>
              </a:rPr>
              <a:t> </a:t>
            </a:r>
            <a:r>
              <a:rPr sz="2400" dirty="0">
                <a:solidFill>
                  <a:srgbClr val="3333CC"/>
                </a:solidFill>
                <a:latin typeface="Arial MT"/>
                <a:cs typeface="Arial MT"/>
              </a:rPr>
              <a:t>the</a:t>
            </a:r>
            <a:r>
              <a:rPr sz="2400" spc="-45" dirty="0">
                <a:solidFill>
                  <a:srgbClr val="3333CC"/>
                </a:solidFill>
                <a:latin typeface="Arial MT"/>
                <a:cs typeface="Arial MT"/>
              </a:rPr>
              <a:t> </a:t>
            </a:r>
            <a:r>
              <a:rPr sz="2400" dirty="0">
                <a:solidFill>
                  <a:srgbClr val="3333CC"/>
                </a:solidFill>
                <a:latin typeface="Arial MT"/>
                <a:cs typeface="Arial MT"/>
              </a:rPr>
              <a:t>kernel</a:t>
            </a:r>
            <a:r>
              <a:rPr sz="2400" spc="-45" dirty="0">
                <a:solidFill>
                  <a:srgbClr val="3333CC"/>
                </a:solidFill>
                <a:latin typeface="Arial MT"/>
                <a:cs typeface="Arial MT"/>
              </a:rPr>
              <a:t> </a:t>
            </a:r>
            <a:r>
              <a:rPr sz="2400" spc="-25" dirty="0">
                <a:solidFill>
                  <a:srgbClr val="3333CC"/>
                </a:solidFill>
                <a:latin typeface="Arial MT"/>
                <a:cs typeface="Arial MT"/>
              </a:rPr>
              <a:t>to </a:t>
            </a:r>
            <a:r>
              <a:rPr sz="2400" dirty="0">
                <a:solidFill>
                  <a:srgbClr val="3333CC"/>
                </a:solidFill>
                <a:latin typeface="Arial MT"/>
                <a:cs typeface="Arial MT"/>
              </a:rPr>
              <a:t>reduce</a:t>
            </a:r>
            <a:r>
              <a:rPr sz="2400" spc="-120" dirty="0">
                <a:solidFill>
                  <a:srgbClr val="3333CC"/>
                </a:solidFill>
                <a:latin typeface="Arial MT"/>
                <a:cs typeface="Arial MT"/>
              </a:rPr>
              <a:t> </a:t>
            </a:r>
            <a:r>
              <a:rPr sz="2400" dirty="0">
                <a:solidFill>
                  <a:srgbClr val="3333CC"/>
                </a:solidFill>
                <a:latin typeface="Arial MT"/>
                <a:cs typeface="Arial MT"/>
              </a:rPr>
              <a:t>computational</a:t>
            </a:r>
            <a:r>
              <a:rPr sz="2400" spc="-120" dirty="0">
                <a:solidFill>
                  <a:srgbClr val="3333CC"/>
                </a:solidFill>
                <a:latin typeface="Arial MT"/>
                <a:cs typeface="Arial MT"/>
              </a:rPr>
              <a:t> </a:t>
            </a:r>
            <a:r>
              <a:rPr sz="2400" spc="-20" dirty="0">
                <a:solidFill>
                  <a:srgbClr val="3333CC"/>
                </a:solidFill>
                <a:latin typeface="Arial MT"/>
                <a:cs typeface="Arial MT"/>
              </a:rPr>
              <a:t>cost</a:t>
            </a:r>
            <a:endParaRPr sz="2400">
              <a:latin typeface="Arial MT"/>
              <a:cs typeface="Arial MT"/>
            </a:endParaRPr>
          </a:p>
          <a:p>
            <a:pPr marL="755015" lvl="1" indent="-285115">
              <a:lnSpc>
                <a:spcPct val="100000"/>
              </a:lnSpc>
              <a:spcBef>
                <a:spcPts val="420"/>
              </a:spcBef>
              <a:buClr>
                <a:srgbClr val="3333CC"/>
              </a:buClr>
              <a:buChar char="•"/>
              <a:tabLst>
                <a:tab pos="755015" algn="l"/>
              </a:tabLst>
            </a:pPr>
            <a:r>
              <a:rPr sz="2000" dirty="0">
                <a:solidFill>
                  <a:srgbClr val="006600"/>
                </a:solidFill>
                <a:latin typeface="Arial MT"/>
                <a:cs typeface="Arial MT"/>
              </a:rPr>
              <a:t>At</a:t>
            </a:r>
            <a:r>
              <a:rPr sz="2000" spc="-25" dirty="0">
                <a:solidFill>
                  <a:srgbClr val="006600"/>
                </a:solidFill>
                <a:latin typeface="Arial MT"/>
                <a:cs typeface="Arial MT"/>
              </a:rPr>
              <a:t> </a:t>
            </a:r>
            <a:r>
              <a:rPr sz="2000" dirty="0">
                <a:solidFill>
                  <a:srgbClr val="006600"/>
                </a:solidFill>
                <a:latin typeface="Arial MT"/>
                <a:cs typeface="Arial MT"/>
              </a:rPr>
              <a:t>the</a:t>
            </a:r>
            <a:r>
              <a:rPr sz="2000" spc="-20" dirty="0">
                <a:solidFill>
                  <a:srgbClr val="006600"/>
                </a:solidFill>
                <a:latin typeface="Arial MT"/>
                <a:cs typeface="Arial MT"/>
              </a:rPr>
              <a:t> </a:t>
            </a:r>
            <a:r>
              <a:rPr sz="2000" dirty="0">
                <a:solidFill>
                  <a:srgbClr val="006600"/>
                </a:solidFill>
                <a:latin typeface="Arial MT"/>
                <a:cs typeface="Arial MT"/>
              </a:rPr>
              <a:t>cost</a:t>
            </a:r>
            <a:r>
              <a:rPr sz="2000" spc="-20" dirty="0">
                <a:solidFill>
                  <a:srgbClr val="006600"/>
                </a:solidFill>
                <a:latin typeface="Arial MT"/>
                <a:cs typeface="Arial MT"/>
              </a:rPr>
              <a:t> </a:t>
            </a:r>
            <a:r>
              <a:rPr sz="2000" dirty="0">
                <a:solidFill>
                  <a:srgbClr val="006600"/>
                </a:solidFill>
                <a:latin typeface="Arial MT"/>
                <a:cs typeface="Arial MT"/>
              </a:rPr>
              <a:t>of</a:t>
            </a:r>
            <a:r>
              <a:rPr sz="2000" spc="-25" dirty="0">
                <a:solidFill>
                  <a:srgbClr val="006600"/>
                </a:solidFill>
                <a:latin typeface="Arial MT"/>
                <a:cs typeface="Arial MT"/>
              </a:rPr>
              <a:t> </a:t>
            </a:r>
            <a:r>
              <a:rPr sz="2000" dirty="0">
                <a:solidFill>
                  <a:srgbClr val="006600"/>
                </a:solidFill>
                <a:latin typeface="Arial MT"/>
                <a:cs typeface="Arial MT"/>
              </a:rPr>
              <a:t>not</a:t>
            </a:r>
            <a:r>
              <a:rPr sz="2000" spc="-25" dirty="0">
                <a:solidFill>
                  <a:srgbClr val="006600"/>
                </a:solidFill>
                <a:latin typeface="Arial MT"/>
                <a:cs typeface="Arial MT"/>
              </a:rPr>
              <a:t> </a:t>
            </a:r>
            <a:r>
              <a:rPr sz="2000" dirty="0">
                <a:solidFill>
                  <a:srgbClr val="006600"/>
                </a:solidFill>
                <a:latin typeface="Arial MT"/>
                <a:cs typeface="Arial MT"/>
              </a:rPr>
              <a:t>extracting</a:t>
            </a:r>
            <a:r>
              <a:rPr sz="2000" spc="-15" dirty="0">
                <a:solidFill>
                  <a:srgbClr val="006600"/>
                </a:solidFill>
                <a:latin typeface="Arial MT"/>
                <a:cs typeface="Arial MT"/>
              </a:rPr>
              <a:t> </a:t>
            </a:r>
            <a:r>
              <a:rPr sz="2000" dirty="0">
                <a:solidFill>
                  <a:srgbClr val="006600"/>
                </a:solidFill>
                <a:latin typeface="Arial MT"/>
                <a:cs typeface="Arial MT"/>
              </a:rPr>
              <a:t>fine</a:t>
            </a:r>
            <a:r>
              <a:rPr sz="2000" spc="-20" dirty="0">
                <a:solidFill>
                  <a:srgbClr val="006600"/>
                </a:solidFill>
                <a:latin typeface="Arial MT"/>
                <a:cs typeface="Arial MT"/>
              </a:rPr>
              <a:t> </a:t>
            </a:r>
            <a:r>
              <a:rPr sz="2000" spc="-10" dirty="0">
                <a:solidFill>
                  <a:srgbClr val="006600"/>
                </a:solidFill>
                <a:latin typeface="Arial MT"/>
                <a:cs typeface="Arial MT"/>
              </a:rPr>
              <a:t>features</a:t>
            </a:r>
            <a:endParaRPr sz="2000">
              <a:latin typeface="Arial MT"/>
              <a:cs typeface="Arial MT"/>
            </a:endParaRPr>
          </a:p>
          <a:p>
            <a:pPr marL="355600" marR="10160" indent="-342900">
              <a:lnSpc>
                <a:spcPts val="2820"/>
              </a:lnSpc>
              <a:spcBef>
                <a:spcPts val="740"/>
              </a:spcBef>
              <a:buChar char="•"/>
              <a:tabLst>
                <a:tab pos="355600" algn="l"/>
              </a:tabLst>
            </a:pPr>
            <a:r>
              <a:rPr sz="2400" dirty="0">
                <a:solidFill>
                  <a:srgbClr val="3333CC"/>
                </a:solidFill>
                <a:latin typeface="Arial MT"/>
                <a:cs typeface="Arial MT"/>
              </a:rPr>
              <a:t>We</a:t>
            </a:r>
            <a:r>
              <a:rPr sz="2400" spc="-35" dirty="0">
                <a:solidFill>
                  <a:srgbClr val="3333CC"/>
                </a:solidFill>
                <a:latin typeface="Arial MT"/>
                <a:cs typeface="Arial MT"/>
              </a:rPr>
              <a:t> </a:t>
            </a:r>
            <a:r>
              <a:rPr sz="2400" dirty="0">
                <a:solidFill>
                  <a:srgbClr val="3333CC"/>
                </a:solidFill>
                <a:latin typeface="Arial MT"/>
                <a:cs typeface="Arial MT"/>
              </a:rPr>
              <a:t>can</a:t>
            </a:r>
            <a:r>
              <a:rPr sz="2400" spc="-35" dirty="0">
                <a:solidFill>
                  <a:srgbClr val="3333CC"/>
                </a:solidFill>
                <a:latin typeface="Arial MT"/>
                <a:cs typeface="Arial MT"/>
              </a:rPr>
              <a:t> </a:t>
            </a:r>
            <a:r>
              <a:rPr sz="2400" dirty="0">
                <a:solidFill>
                  <a:srgbClr val="3333CC"/>
                </a:solidFill>
                <a:latin typeface="Arial MT"/>
                <a:cs typeface="Arial MT"/>
              </a:rPr>
              <a:t>think</a:t>
            </a:r>
            <a:r>
              <a:rPr sz="2400" spc="-35" dirty="0">
                <a:solidFill>
                  <a:srgbClr val="3333CC"/>
                </a:solidFill>
                <a:latin typeface="Arial MT"/>
                <a:cs typeface="Arial MT"/>
              </a:rPr>
              <a:t> </a:t>
            </a:r>
            <a:r>
              <a:rPr sz="2400" dirty="0">
                <a:solidFill>
                  <a:srgbClr val="3333CC"/>
                </a:solidFill>
                <a:latin typeface="Arial MT"/>
                <a:cs typeface="Arial MT"/>
              </a:rPr>
              <a:t>of</a:t>
            </a:r>
            <a:r>
              <a:rPr sz="2400" spc="-40" dirty="0">
                <a:solidFill>
                  <a:srgbClr val="3333CC"/>
                </a:solidFill>
                <a:latin typeface="Arial MT"/>
                <a:cs typeface="Arial MT"/>
              </a:rPr>
              <a:t> </a:t>
            </a:r>
            <a:r>
              <a:rPr sz="2400" dirty="0">
                <a:solidFill>
                  <a:srgbClr val="3333CC"/>
                </a:solidFill>
                <a:latin typeface="Arial MT"/>
                <a:cs typeface="Arial MT"/>
              </a:rPr>
              <a:t>this</a:t>
            </a:r>
            <a:r>
              <a:rPr sz="2400" spc="-35" dirty="0">
                <a:solidFill>
                  <a:srgbClr val="3333CC"/>
                </a:solidFill>
                <a:latin typeface="Arial MT"/>
                <a:cs typeface="Arial MT"/>
              </a:rPr>
              <a:t> </a:t>
            </a:r>
            <a:r>
              <a:rPr sz="2400" dirty="0">
                <a:solidFill>
                  <a:srgbClr val="3333CC"/>
                </a:solidFill>
                <a:latin typeface="Arial MT"/>
                <a:cs typeface="Arial MT"/>
              </a:rPr>
              <a:t>as</a:t>
            </a:r>
            <a:r>
              <a:rPr sz="2400" spc="-40" dirty="0">
                <a:solidFill>
                  <a:srgbClr val="3333CC"/>
                </a:solidFill>
                <a:latin typeface="Arial MT"/>
                <a:cs typeface="Arial MT"/>
              </a:rPr>
              <a:t> </a:t>
            </a:r>
            <a:r>
              <a:rPr sz="2400" spc="-20" dirty="0">
                <a:solidFill>
                  <a:srgbClr val="3333CC"/>
                </a:solidFill>
                <a:latin typeface="Arial MT"/>
                <a:cs typeface="Arial MT"/>
              </a:rPr>
              <a:t>down-</a:t>
            </a:r>
            <a:r>
              <a:rPr sz="2400" dirty="0">
                <a:solidFill>
                  <a:srgbClr val="3333CC"/>
                </a:solidFill>
                <a:latin typeface="Arial MT"/>
                <a:cs typeface="Arial MT"/>
              </a:rPr>
              <a:t>sampling</a:t>
            </a:r>
            <a:r>
              <a:rPr sz="2400" spc="-35" dirty="0">
                <a:solidFill>
                  <a:srgbClr val="3333CC"/>
                </a:solidFill>
                <a:latin typeface="Arial MT"/>
                <a:cs typeface="Arial MT"/>
              </a:rPr>
              <a:t> </a:t>
            </a:r>
            <a:r>
              <a:rPr sz="2400" dirty="0">
                <a:solidFill>
                  <a:srgbClr val="3333CC"/>
                </a:solidFill>
                <a:latin typeface="Arial MT"/>
                <a:cs typeface="Arial MT"/>
              </a:rPr>
              <a:t>the</a:t>
            </a:r>
            <a:r>
              <a:rPr sz="2400" spc="-30" dirty="0">
                <a:solidFill>
                  <a:srgbClr val="3333CC"/>
                </a:solidFill>
                <a:latin typeface="Arial MT"/>
                <a:cs typeface="Arial MT"/>
              </a:rPr>
              <a:t> </a:t>
            </a:r>
            <a:r>
              <a:rPr sz="2400" dirty="0">
                <a:solidFill>
                  <a:srgbClr val="3333CC"/>
                </a:solidFill>
                <a:latin typeface="Arial MT"/>
                <a:cs typeface="Arial MT"/>
              </a:rPr>
              <a:t>output</a:t>
            </a:r>
            <a:r>
              <a:rPr sz="2400" spc="-40" dirty="0">
                <a:solidFill>
                  <a:srgbClr val="3333CC"/>
                </a:solidFill>
                <a:latin typeface="Arial MT"/>
                <a:cs typeface="Arial MT"/>
              </a:rPr>
              <a:t> </a:t>
            </a:r>
            <a:r>
              <a:rPr sz="2400" dirty="0">
                <a:solidFill>
                  <a:srgbClr val="3333CC"/>
                </a:solidFill>
                <a:latin typeface="Arial MT"/>
                <a:cs typeface="Arial MT"/>
              </a:rPr>
              <a:t>of</a:t>
            </a:r>
            <a:r>
              <a:rPr sz="2400" spc="-35" dirty="0">
                <a:solidFill>
                  <a:srgbClr val="3333CC"/>
                </a:solidFill>
                <a:latin typeface="Arial MT"/>
                <a:cs typeface="Arial MT"/>
              </a:rPr>
              <a:t> </a:t>
            </a:r>
            <a:r>
              <a:rPr sz="2400" dirty="0">
                <a:solidFill>
                  <a:srgbClr val="3333CC"/>
                </a:solidFill>
                <a:latin typeface="Arial MT"/>
                <a:cs typeface="Arial MT"/>
              </a:rPr>
              <a:t>the</a:t>
            </a:r>
            <a:r>
              <a:rPr sz="2400" spc="-35" dirty="0">
                <a:solidFill>
                  <a:srgbClr val="3333CC"/>
                </a:solidFill>
                <a:latin typeface="Arial MT"/>
                <a:cs typeface="Arial MT"/>
              </a:rPr>
              <a:t> </a:t>
            </a:r>
            <a:r>
              <a:rPr sz="2400" spc="-20" dirty="0">
                <a:solidFill>
                  <a:srgbClr val="3333CC"/>
                </a:solidFill>
                <a:latin typeface="Arial MT"/>
                <a:cs typeface="Arial MT"/>
              </a:rPr>
              <a:t>full </a:t>
            </a:r>
            <a:r>
              <a:rPr sz="2400" dirty="0">
                <a:solidFill>
                  <a:srgbClr val="3333CC"/>
                </a:solidFill>
                <a:latin typeface="Arial MT"/>
                <a:cs typeface="Arial MT"/>
              </a:rPr>
              <a:t>convolution</a:t>
            </a:r>
            <a:r>
              <a:rPr sz="2400" spc="-130" dirty="0">
                <a:solidFill>
                  <a:srgbClr val="3333CC"/>
                </a:solidFill>
                <a:latin typeface="Arial MT"/>
                <a:cs typeface="Arial MT"/>
              </a:rPr>
              <a:t> </a:t>
            </a:r>
            <a:r>
              <a:rPr sz="2400" spc="-10" dirty="0">
                <a:solidFill>
                  <a:srgbClr val="3333CC"/>
                </a:solidFill>
                <a:latin typeface="Arial MT"/>
                <a:cs typeface="Arial MT"/>
              </a:rPr>
              <a:t>function</a:t>
            </a:r>
            <a:endParaRPr sz="2400">
              <a:latin typeface="Arial MT"/>
              <a:cs typeface="Arial MT"/>
            </a:endParaRPr>
          </a:p>
          <a:p>
            <a:pPr marL="355600" marR="5080" indent="-342900">
              <a:lnSpc>
                <a:spcPct val="101099"/>
              </a:lnSpc>
              <a:spcBef>
                <a:spcPts val="484"/>
              </a:spcBef>
              <a:buChar char="•"/>
              <a:tabLst>
                <a:tab pos="355600" algn="l"/>
              </a:tabLst>
            </a:pPr>
            <a:r>
              <a:rPr sz="2400" dirty="0">
                <a:solidFill>
                  <a:srgbClr val="3333CC"/>
                </a:solidFill>
                <a:latin typeface="Arial MT"/>
                <a:cs typeface="Arial MT"/>
              </a:rPr>
              <a:t>If</a:t>
            </a:r>
            <a:r>
              <a:rPr sz="2400" spc="-50" dirty="0">
                <a:solidFill>
                  <a:srgbClr val="3333CC"/>
                </a:solidFill>
                <a:latin typeface="Arial MT"/>
                <a:cs typeface="Arial MT"/>
              </a:rPr>
              <a:t> </a:t>
            </a:r>
            <a:r>
              <a:rPr sz="2400" dirty="0">
                <a:solidFill>
                  <a:srgbClr val="3333CC"/>
                </a:solidFill>
                <a:latin typeface="Arial MT"/>
                <a:cs typeface="Arial MT"/>
              </a:rPr>
              <a:t>we</a:t>
            </a:r>
            <a:r>
              <a:rPr sz="2400" spc="-40" dirty="0">
                <a:solidFill>
                  <a:srgbClr val="3333CC"/>
                </a:solidFill>
                <a:latin typeface="Arial MT"/>
                <a:cs typeface="Arial MT"/>
              </a:rPr>
              <a:t> </a:t>
            </a:r>
            <a:r>
              <a:rPr sz="2400" dirty="0">
                <a:solidFill>
                  <a:srgbClr val="3333CC"/>
                </a:solidFill>
                <a:latin typeface="Arial MT"/>
                <a:cs typeface="Arial MT"/>
              </a:rPr>
              <a:t>want</a:t>
            </a:r>
            <a:r>
              <a:rPr sz="2400" spc="-45" dirty="0">
                <a:solidFill>
                  <a:srgbClr val="3333CC"/>
                </a:solidFill>
                <a:latin typeface="Arial MT"/>
                <a:cs typeface="Arial MT"/>
              </a:rPr>
              <a:t> </a:t>
            </a:r>
            <a:r>
              <a:rPr sz="2400" dirty="0">
                <a:solidFill>
                  <a:srgbClr val="3333CC"/>
                </a:solidFill>
                <a:latin typeface="Arial MT"/>
                <a:cs typeface="Arial MT"/>
              </a:rPr>
              <a:t>to</a:t>
            </a:r>
            <a:r>
              <a:rPr sz="2400" spc="-40" dirty="0">
                <a:solidFill>
                  <a:srgbClr val="3333CC"/>
                </a:solidFill>
                <a:latin typeface="Arial MT"/>
                <a:cs typeface="Arial MT"/>
              </a:rPr>
              <a:t> </a:t>
            </a:r>
            <a:r>
              <a:rPr sz="2400" dirty="0">
                <a:solidFill>
                  <a:srgbClr val="3333CC"/>
                </a:solidFill>
                <a:latin typeface="Arial MT"/>
                <a:cs typeface="Arial MT"/>
              </a:rPr>
              <a:t>sample</a:t>
            </a:r>
            <a:r>
              <a:rPr sz="2400" spc="-40" dirty="0">
                <a:solidFill>
                  <a:srgbClr val="3333CC"/>
                </a:solidFill>
                <a:latin typeface="Arial MT"/>
                <a:cs typeface="Arial MT"/>
              </a:rPr>
              <a:t> </a:t>
            </a:r>
            <a:r>
              <a:rPr sz="2400" dirty="0">
                <a:solidFill>
                  <a:srgbClr val="3333CC"/>
                </a:solidFill>
                <a:latin typeface="Arial MT"/>
                <a:cs typeface="Arial MT"/>
              </a:rPr>
              <a:t>only</a:t>
            </a:r>
            <a:r>
              <a:rPr sz="2400" spc="-45" dirty="0">
                <a:solidFill>
                  <a:srgbClr val="3333CC"/>
                </a:solidFill>
                <a:latin typeface="Arial MT"/>
                <a:cs typeface="Arial MT"/>
              </a:rPr>
              <a:t> </a:t>
            </a:r>
            <a:r>
              <a:rPr sz="2400" dirty="0">
                <a:solidFill>
                  <a:srgbClr val="3333CC"/>
                </a:solidFill>
                <a:latin typeface="Arial MT"/>
                <a:cs typeface="Arial MT"/>
              </a:rPr>
              <a:t>every</a:t>
            </a:r>
            <a:r>
              <a:rPr sz="2400" spc="-45" dirty="0">
                <a:solidFill>
                  <a:srgbClr val="3333CC"/>
                </a:solidFill>
                <a:latin typeface="Arial MT"/>
                <a:cs typeface="Arial MT"/>
              </a:rPr>
              <a:t> </a:t>
            </a:r>
            <a:r>
              <a:rPr sz="2400" i="1" spc="60" dirty="0">
                <a:solidFill>
                  <a:srgbClr val="660066"/>
                </a:solidFill>
                <a:latin typeface="Cambria"/>
                <a:cs typeface="Cambria"/>
              </a:rPr>
              <a:t>s</a:t>
            </a:r>
            <a:r>
              <a:rPr sz="2400" i="1" spc="95" dirty="0">
                <a:solidFill>
                  <a:srgbClr val="660066"/>
                </a:solidFill>
                <a:latin typeface="Cambria"/>
                <a:cs typeface="Cambria"/>
              </a:rPr>
              <a:t> </a:t>
            </a:r>
            <a:r>
              <a:rPr sz="2400" dirty="0">
                <a:solidFill>
                  <a:srgbClr val="3333CC"/>
                </a:solidFill>
                <a:latin typeface="Arial MT"/>
                <a:cs typeface="Arial MT"/>
              </a:rPr>
              <a:t>pixels</a:t>
            </a:r>
            <a:r>
              <a:rPr sz="2400" spc="-45" dirty="0">
                <a:solidFill>
                  <a:srgbClr val="3333CC"/>
                </a:solidFill>
                <a:latin typeface="Arial MT"/>
                <a:cs typeface="Arial MT"/>
              </a:rPr>
              <a:t> </a:t>
            </a:r>
            <a:r>
              <a:rPr sz="2400" dirty="0">
                <a:solidFill>
                  <a:srgbClr val="3333CC"/>
                </a:solidFill>
                <a:latin typeface="Arial MT"/>
                <a:cs typeface="Arial MT"/>
              </a:rPr>
              <a:t>in</a:t>
            </a:r>
            <a:r>
              <a:rPr sz="2400" spc="-40" dirty="0">
                <a:solidFill>
                  <a:srgbClr val="3333CC"/>
                </a:solidFill>
                <a:latin typeface="Arial MT"/>
                <a:cs typeface="Arial MT"/>
              </a:rPr>
              <a:t> </a:t>
            </a:r>
            <a:r>
              <a:rPr sz="2400" dirty="0">
                <a:solidFill>
                  <a:srgbClr val="3333CC"/>
                </a:solidFill>
                <a:latin typeface="Arial MT"/>
                <a:cs typeface="Arial MT"/>
              </a:rPr>
              <a:t>each</a:t>
            </a:r>
            <a:r>
              <a:rPr sz="2400" spc="-40" dirty="0">
                <a:solidFill>
                  <a:srgbClr val="3333CC"/>
                </a:solidFill>
                <a:latin typeface="Arial MT"/>
                <a:cs typeface="Arial MT"/>
              </a:rPr>
              <a:t> </a:t>
            </a:r>
            <a:r>
              <a:rPr sz="2400" dirty="0">
                <a:solidFill>
                  <a:srgbClr val="3333CC"/>
                </a:solidFill>
                <a:latin typeface="Arial MT"/>
                <a:cs typeface="Arial MT"/>
              </a:rPr>
              <a:t>direction</a:t>
            </a:r>
            <a:r>
              <a:rPr sz="2400" spc="-45" dirty="0">
                <a:solidFill>
                  <a:srgbClr val="3333CC"/>
                </a:solidFill>
                <a:latin typeface="Arial MT"/>
                <a:cs typeface="Arial MT"/>
              </a:rPr>
              <a:t> </a:t>
            </a:r>
            <a:r>
              <a:rPr sz="2400" spc="-25" dirty="0">
                <a:solidFill>
                  <a:srgbClr val="3333CC"/>
                </a:solidFill>
                <a:latin typeface="Arial MT"/>
                <a:cs typeface="Arial MT"/>
              </a:rPr>
              <a:t>of </a:t>
            </a:r>
            <a:r>
              <a:rPr sz="2400" dirty="0">
                <a:solidFill>
                  <a:srgbClr val="3333CC"/>
                </a:solidFill>
                <a:latin typeface="Arial MT"/>
                <a:cs typeface="Arial MT"/>
              </a:rPr>
              <a:t>output,</a:t>
            </a:r>
            <a:r>
              <a:rPr sz="2400" spc="-55" dirty="0">
                <a:solidFill>
                  <a:srgbClr val="3333CC"/>
                </a:solidFill>
                <a:latin typeface="Arial MT"/>
                <a:cs typeface="Arial MT"/>
              </a:rPr>
              <a:t> </a:t>
            </a:r>
            <a:r>
              <a:rPr sz="2400" dirty="0">
                <a:solidFill>
                  <a:srgbClr val="3333CC"/>
                </a:solidFill>
                <a:latin typeface="Arial MT"/>
                <a:cs typeface="Arial MT"/>
              </a:rPr>
              <a:t>then</a:t>
            </a:r>
            <a:r>
              <a:rPr sz="2400" spc="-50" dirty="0">
                <a:solidFill>
                  <a:srgbClr val="3333CC"/>
                </a:solidFill>
                <a:latin typeface="Arial MT"/>
                <a:cs typeface="Arial MT"/>
              </a:rPr>
              <a:t> </a:t>
            </a:r>
            <a:r>
              <a:rPr sz="2400" dirty="0">
                <a:solidFill>
                  <a:srgbClr val="3333CC"/>
                </a:solidFill>
                <a:latin typeface="Arial MT"/>
                <a:cs typeface="Arial MT"/>
              </a:rPr>
              <a:t>we</a:t>
            </a:r>
            <a:r>
              <a:rPr sz="2400" spc="-50" dirty="0">
                <a:solidFill>
                  <a:srgbClr val="3333CC"/>
                </a:solidFill>
                <a:latin typeface="Arial MT"/>
                <a:cs typeface="Arial MT"/>
              </a:rPr>
              <a:t> </a:t>
            </a:r>
            <a:r>
              <a:rPr sz="2400" dirty="0">
                <a:solidFill>
                  <a:srgbClr val="3333CC"/>
                </a:solidFill>
                <a:latin typeface="Arial MT"/>
                <a:cs typeface="Arial MT"/>
              </a:rPr>
              <a:t>can</a:t>
            </a:r>
            <a:r>
              <a:rPr sz="2400" spc="-50" dirty="0">
                <a:solidFill>
                  <a:srgbClr val="3333CC"/>
                </a:solidFill>
                <a:latin typeface="Arial MT"/>
                <a:cs typeface="Arial MT"/>
              </a:rPr>
              <a:t> </a:t>
            </a:r>
            <a:r>
              <a:rPr sz="2400" dirty="0">
                <a:solidFill>
                  <a:srgbClr val="3333CC"/>
                </a:solidFill>
                <a:latin typeface="Arial MT"/>
                <a:cs typeface="Arial MT"/>
              </a:rPr>
              <a:t>define</a:t>
            </a:r>
            <a:r>
              <a:rPr sz="2400" spc="-50" dirty="0">
                <a:solidFill>
                  <a:srgbClr val="3333CC"/>
                </a:solidFill>
                <a:latin typeface="Arial MT"/>
                <a:cs typeface="Arial MT"/>
              </a:rPr>
              <a:t> </a:t>
            </a:r>
            <a:r>
              <a:rPr sz="2400" dirty="0">
                <a:solidFill>
                  <a:srgbClr val="3333CC"/>
                </a:solidFill>
                <a:latin typeface="Arial MT"/>
                <a:cs typeface="Arial MT"/>
              </a:rPr>
              <a:t>a</a:t>
            </a:r>
            <a:r>
              <a:rPr sz="2400" spc="-45" dirty="0">
                <a:solidFill>
                  <a:srgbClr val="3333CC"/>
                </a:solidFill>
                <a:latin typeface="Arial MT"/>
                <a:cs typeface="Arial MT"/>
              </a:rPr>
              <a:t> </a:t>
            </a:r>
            <a:r>
              <a:rPr sz="2400" spc="-20" dirty="0">
                <a:solidFill>
                  <a:srgbClr val="3333CC"/>
                </a:solidFill>
                <a:latin typeface="Arial MT"/>
                <a:cs typeface="Arial MT"/>
              </a:rPr>
              <a:t>down-</a:t>
            </a:r>
            <a:r>
              <a:rPr sz="2400" dirty="0">
                <a:solidFill>
                  <a:srgbClr val="3333CC"/>
                </a:solidFill>
                <a:latin typeface="Arial MT"/>
                <a:cs typeface="Arial MT"/>
              </a:rPr>
              <a:t>sampled</a:t>
            </a:r>
            <a:r>
              <a:rPr sz="2400" spc="-50" dirty="0">
                <a:solidFill>
                  <a:srgbClr val="3333CC"/>
                </a:solidFill>
                <a:latin typeface="Arial MT"/>
                <a:cs typeface="Arial MT"/>
              </a:rPr>
              <a:t> </a:t>
            </a:r>
            <a:r>
              <a:rPr sz="2400" spc="-10" dirty="0">
                <a:solidFill>
                  <a:srgbClr val="3333CC"/>
                </a:solidFill>
                <a:latin typeface="Arial MT"/>
                <a:cs typeface="Arial MT"/>
              </a:rPr>
              <a:t>convolution </a:t>
            </a:r>
            <a:r>
              <a:rPr sz="2400" dirty="0">
                <a:solidFill>
                  <a:srgbClr val="3333CC"/>
                </a:solidFill>
                <a:latin typeface="Arial MT"/>
                <a:cs typeface="Arial MT"/>
              </a:rPr>
              <a:t>function</a:t>
            </a:r>
            <a:r>
              <a:rPr sz="2400" spc="-50" dirty="0">
                <a:solidFill>
                  <a:srgbClr val="3333CC"/>
                </a:solidFill>
                <a:latin typeface="Arial MT"/>
                <a:cs typeface="Arial MT"/>
              </a:rPr>
              <a:t> </a:t>
            </a:r>
            <a:r>
              <a:rPr sz="2400" i="1" spc="60" dirty="0">
                <a:solidFill>
                  <a:srgbClr val="660066"/>
                </a:solidFill>
                <a:latin typeface="Cambria"/>
                <a:cs typeface="Cambria"/>
              </a:rPr>
              <a:t>c</a:t>
            </a:r>
            <a:r>
              <a:rPr sz="2400" i="1" spc="95" dirty="0">
                <a:solidFill>
                  <a:srgbClr val="660066"/>
                </a:solidFill>
                <a:latin typeface="Cambria"/>
                <a:cs typeface="Cambria"/>
              </a:rPr>
              <a:t> </a:t>
            </a:r>
            <a:r>
              <a:rPr sz="2400" dirty="0">
                <a:solidFill>
                  <a:srgbClr val="3333CC"/>
                </a:solidFill>
                <a:latin typeface="Arial MT"/>
                <a:cs typeface="Arial MT"/>
              </a:rPr>
              <a:t>such</a:t>
            </a:r>
            <a:r>
              <a:rPr sz="2400" spc="-45" dirty="0">
                <a:solidFill>
                  <a:srgbClr val="3333CC"/>
                </a:solidFill>
                <a:latin typeface="Arial MT"/>
                <a:cs typeface="Arial MT"/>
              </a:rPr>
              <a:t> </a:t>
            </a:r>
            <a:r>
              <a:rPr sz="2400" spc="-20" dirty="0">
                <a:solidFill>
                  <a:srgbClr val="3333CC"/>
                </a:solidFill>
                <a:latin typeface="Arial MT"/>
                <a:cs typeface="Arial MT"/>
              </a:rPr>
              <a:t>that</a:t>
            </a:r>
            <a:endParaRPr sz="2400">
              <a:latin typeface="Arial MT"/>
              <a:cs typeface="Arial MT"/>
            </a:endParaRPr>
          </a:p>
        </p:txBody>
      </p:sp>
      <p:sp>
        <p:nvSpPr>
          <p:cNvPr id="5" name="object 5"/>
          <p:cNvSpPr txBox="1"/>
          <p:nvPr/>
        </p:nvSpPr>
        <p:spPr>
          <a:xfrm>
            <a:off x="524163" y="6240271"/>
            <a:ext cx="8371205" cy="391160"/>
          </a:xfrm>
          <a:prstGeom prst="rect">
            <a:avLst/>
          </a:prstGeom>
        </p:spPr>
        <p:txBody>
          <a:bodyPr vert="horz" wrap="square" lIns="0" tIns="12700" rIns="0" bIns="0" rtlCol="0">
            <a:spAutoFit/>
          </a:bodyPr>
          <a:lstStyle/>
          <a:p>
            <a:pPr marL="354965" indent="-342265">
              <a:lnSpc>
                <a:spcPct val="100000"/>
              </a:lnSpc>
              <a:spcBef>
                <a:spcPts val="100"/>
              </a:spcBef>
              <a:buChar char="•"/>
              <a:tabLst>
                <a:tab pos="354965" algn="l"/>
              </a:tabLst>
            </a:pPr>
            <a:r>
              <a:rPr sz="2400" dirty="0">
                <a:solidFill>
                  <a:srgbClr val="3333CC"/>
                </a:solidFill>
                <a:latin typeface="Arial MT"/>
                <a:cs typeface="Arial MT"/>
              </a:rPr>
              <a:t>We</a:t>
            </a:r>
            <a:r>
              <a:rPr sz="2400" spc="-35" dirty="0">
                <a:solidFill>
                  <a:srgbClr val="3333CC"/>
                </a:solidFill>
                <a:latin typeface="Arial MT"/>
                <a:cs typeface="Arial MT"/>
              </a:rPr>
              <a:t> </a:t>
            </a:r>
            <a:r>
              <a:rPr sz="2400" dirty="0">
                <a:solidFill>
                  <a:srgbClr val="3333CC"/>
                </a:solidFill>
                <a:latin typeface="Arial MT"/>
                <a:cs typeface="Arial MT"/>
              </a:rPr>
              <a:t>refer</a:t>
            </a:r>
            <a:r>
              <a:rPr sz="2400" spc="-35" dirty="0">
                <a:solidFill>
                  <a:srgbClr val="3333CC"/>
                </a:solidFill>
                <a:latin typeface="Arial MT"/>
                <a:cs typeface="Arial MT"/>
              </a:rPr>
              <a:t> </a:t>
            </a:r>
            <a:r>
              <a:rPr sz="2400" dirty="0">
                <a:solidFill>
                  <a:srgbClr val="3333CC"/>
                </a:solidFill>
                <a:latin typeface="Arial MT"/>
                <a:cs typeface="Arial MT"/>
              </a:rPr>
              <a:t>to</a:t>
            </a:r>
            <a:r>
              <a:rPr sz="2400" spc="-30" dirty="0">
                <a:solidFill>
                  <a:srgbClr val="3333CC"/>
                </a:solidFill>
                <a:latin typeface="Arial MT"/>
                <a:cs typeface="Arial MT"/>
              </a:rPr>
              <a:t> </a:t>
            </a:r>
            <a:r>
              <a:rPr sz="2400" i="1" spc="60" dirty="0">
                <a:latin typeface="Cambria"/>
                <a:cs typeface="Cambria"/>
              </a:rPr>
              <a:t>s</a:t>
            </a:r>
            <a:r>
              <a:rPr sz="2400" i="1" spc="105" dirty="0">
                <a:latin typeface="Cambria"/>
                <a:cs typeface="Cambria"/>
              </a:rPr>
              <a:t> </a:t>
            </a:r>
            <a:r>
              <a:rPr sz="2400" dirty="0">
                <a:solidFill>
                  <a:srgbClr val="3333CC"/>
                </a:solidFill>
                <a:latin typeface="Arial MT"/>
                <a:cs typeface="Arial MT"/>
              </a:rPr>
              <a:t>as</a:t>
            </a:r>
            <a:r>
              <a:rPr sz="2400" spc="-35" dirty="0">
                <a:solidFill>
                  <a:srgbClr val="3333CC"/>
                </a:solidFill>
                <a:latin typeface="Arial MT"/>
                <a:cs typeface="Arial MT"/>
              </a:rPr>
              <a:t> </a:t>
            </a:r>
            <a:r>
              <a:rPr sz="2400" dirty="0">
                <a:solidFill>
                  <a:srgbClr val="3333CC"/>
                </a:solidFill>
                <a:latin typeface="Arial MT"/>
                <a:cs typeface="Arial MT"/>
              </a:rPr>
              <a:t>the</a:t>
            </a:r>
            <a:r>
              <a:rPr sz="2400" spc="-30" dirty="0">
                <a:solidFill>
                  <a:srgbClr val="3333CC"/>
                </a:solidFill>
                <a:latin typeface="Arial MT"/>
                <a:cs typeface="Arial MT"/>
              </a:rPr>
              <a:t> </a:t>
            </a:r>
            <a:r>
              <a:rPr sz="2400" dirty="0">
                <a:solidFill>
                  <a:srgbClr val="3333CC"/>
                </a:solidFill>
                <a:latin typeface="Arial MT"/>
                <a:cs typeface="Arial MT"/>
              </a:rPr>
              <a:t>stride.</a:t>
            </a:r>
            <a:r>
              <a:rPr sz="2400" spc="-35" dirty="0">
                <a:solidFill>
                  <a:srgbClr val="3333CC"/>
                </a:solidFill>
                <a:latin typeface="Arial MT"/>
                <a:cs typeface="Arial MT"/>
              </a:rPr>
              <a:t> </a:t>
            </a:r>
            <a:r>
              <a:rPr sz="2400" dirty="0">
                <a:solidFill>
                  <a:srgbClr val="3333CC"/>
                </a:solidFill>
                <a:latin typeface="Arial MT"/>
                <a:cs typeface="Arial MT"/>
              </a:rPr>
              <a:t>It</a:t>
            </a:r>
            <a:r>
              <a:rPr sz="2400" spc="-35" dirty="0">
                <a:solidFill>
                  <a:srgbClr val="3333CC"/>
                </a:solidFill>
                <a:latin typeface="Arial MT"/>
                <a:cs typeface="Arial MT"/>
              </a:rPr>
              <a:t> </a:t>
            </a:r>
            <a:r>
              <a:rPr sz="2400" dirty="0">
                <a:solidFill>
                  <a:srgbClr val="3333CC"/>
                </a:solidFill>
                <a:latin typeface="Arial MT"/>
                <a:cs typeface="Arial MT"/>
              </a:rPr>
              <a:t>is</a:t>
            </a:r>
            <a:r>
              <a:rPr sz="2400" spc="-35" dirty="0">
                <a:solidFill>
                  <a:srgbClr val="3333CC"/>
                </a:solidFill>
                <a:latin typeface="Arial MT"/>
                <a:cs typeface="Arial MT"/>
              </a:rPr>
              <a:t> </a:t>
            </a:r>
            <a:r>
              <a:rPr sz="2400" dirty="0">
                <a:solidFill>
                  <a:srgbClr val="3333CC"/>
                </a:solidFill>
                <a:latin typeface="Arial MT"/>
                <a:cs typeface="Arial MT"/>
              </a:rPr>
              <a:t>possible</a:t>
            </a:r>
            <a:r>
              <a:rPr sz="2400" spc="-30" dirty="0">
                <a:solidFill>
                  <a:srgbClr val="3333CC"/>
                </a:solidFill>
                <a:latin typeface="Arial MT"/>
                <a:cs typeface="Arial MT"/>
              </a:rPr>
              <a:t> </a:t>
            </a:r>
            <a:r>
              <a:rPr sz="2400" dirty="0">
                <a:solidFill>
                  <a:srgbClr val="3333CC"/>
                </a:solidFill>
                <a:latin typeface="Arial MT"/>
                <a:cs typeface="Arial MT"/>
              </a:rPr>
              <a:t>to</a:t>
            </a:r>
            <a:r>
              <a:rPr sz="2400" spc="-35" dirty="0">
                <a:solidFill>
                  <a:srgbClr val="3333CC"/>
                </a:solidFill>
                <a:latin typeface="Arial MT"/>
                <a:cs typeface="Arial MT"/>
              </a:rPr>
              <a:t> </a:t>
            </a:r>
            <a:r>
              <a:rPr sz="2400" dirty="0">
                <a:solidFill>
                  <a:srgbClr val="3333CC"/>
                </a:solidFill>
                <a:latin typeface="Arial MT"/>
                <a:cs typeface="Arial MT"/>
              </a:rPr>
              <a:t>define</a:t>
            </a:r>
            <a:r>
              <a:rPr sz="2400" spc="-30" dirty="0">
                <a:solidFill>
                  <a:srgbClr val="3333CC"/>
                </a:solidFill>
                <a:latin typeface="Arial MT"/>
                <a:cs typeface="Arial MT"/>
              </a:rPr>
              <a:t> </a:t>
            </a:r>
            <a:r>
              <a:rPr sz="2400" dirty="0">
                <a:solidFill>
                  <a:srgbClr val="3333CC"/>
                </a:solidFill>
                <a:latin typeface="Arial MT"/>
                <a:cs typeface="Arial MT"/>
              </a:rPr>
              <a:t>a</a:t>
            </a:r>
            <a:r>
              <a:rPr sz="2400" spc="-30" dirty="0">
                <a:solidFill>
                  <a:srgbClr val="3333CC"/>
                </a:solidFill>
                <a:latin typeface="Arial MT"/>
                <a:cs typeface="Arial MT"/>
              </a:rPr>
              <a:t> </a:t>
            </a:r>
            <a:r>
              <a:rPr sz="2400" spc="-10" dirty="0">
                <a:solidFill>
                  <a:srgbClr val="3333CC"/>
                </a:solidFill>
                <a:latin typeface="Arial MT"/>
                <a:cs typeface="Arial MT"/>
              </a:rPr>
              <a:t>different</a:t>
            </a:r>
            <a:endParaRPr sz="2400">
              <a:latin typeface="Arial MT"/>
              <a:cs typeface="Arial MT"/>
            </a:endParaRPr>
          </a:p>
        </p:txBody>
      </p:sp>
      <p:sp>
        <p:nvSpPr>
          <p:cNvPr id="6" name="object 6"/>
          <p:cNvSpPr txBox="1"/>
          <p:nvPr/>
        </p:nvSpPr>
        <p:spPr>
          <a:xfrm>
            <a:off x="867063" y="6611620"/>
            <a:ext cx="319405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333CC"/>
                </a:solidFill>
                <a:latin typeface="Arial MT"/>
                <a:cs typeface="Arial MT"/>
              </a:rPr>
              <a:t>stride</a:t>
            </a:r>
            <a:r>
              <a:rPr sz="2400" spc="-45" dirty="0">
                <a:solidFill>
                  <a:srgbClr val="3333CC"/>
                </a:solidFill>
                <a:latin typeface="Arial MT"/>
                <a:cs typeface="Arial MT"/>
              </a:rPr>
              <a:t> </a:t>
            </a:r>
            <a:r>
              <a:rPr sz="2400" dirty="0">
                <a:solidFill>
                  <a:srgbClr val="3333CC"/>
                </a:solidFill>
                <a:latin typeface="Arial MT"/>
                <a:cs typeface="Arial MT"/>
              </a:rPr>
              <a:t>for</a:t>
            </a:r>
            <a:r>
              <a:rPr sz="2400" spc="-50" dirty="0">
                <a:solidFill>
                  <a:srgbClr val="3333CC"/>
                </a:solidFill>
                <a:latin typeface="Arial MT"/>
                <a:cs typeface="Arial MT"/>
              </a:rPr>
              <a:t> </a:t>
            </a:r>
            <a:r>
              <a:rPr sz="2400" dirty="0">
                <a:solidFill>
                  <a:srgbClr val="3333CC"/>
                </a:solidFill>
                <a:latin typeface="Arial MT"/>
                <a:cs typeface="Arial MT"/>
              </a:rPr>
              <a:t>each</a:t>
            </a:r>
            <a:r>
              <a:rPr sz="2400" spc="-45" dirty="0">
                <a:solidFill>
                  <a:srgbClr val="3333CC"/>
                </a:solidFill>
                <a:latin typeface="Arial MT"/>
                <a:cs typeface="Arial MT"/>
              </a:rPr>
              <a:t> </a:t>
            </a:r>
            <a:r>
              <a:rPr sz="2400" spc="-10" dirty="0">
                <a:solidFill>
                  <a:srgbClr val="3333CC"/>
                </a:solidFill>
                <a:latin typeface="Arial MT"/>
                <a:cs typeface="Arial MT"/>
              </a:rPr>
              <a:t>direction</a:t>
            </a:r>
            <a:endParaRPr sz="2400">
              <a:latin typeface="Arial MT"/>
              <a:cs typeface="Arial MT"/>
            </a:endParaRPr>
          </a:p>
        </p:txBody>
      </p:sp>
      <p:sp>
        <p:nvSpPr>
          <p:cNvPr id="7" name="object 7"/>
          <p:cNvSpPr txBox="1"/>
          <p:nvPr/>
        </p:nvSpPr>
        <p:spPr>
          <a:xfrm>
            <a:off x="8728361" y="6510020"/>
            <a:ext cx="114300" cy="238760"/>
          </a:xfrm>
          <a:prstGeom prst="rect">
            <a:avLst/>
          </a:prstGeom>
        </p:spPr>
        <p:txBody>
          <a:bodyPr vert="horz" wrap="square" lIns="0" tIns="12700" rIns="0" bIns="0" rtlCol="0">
            <a:spAutoFit/>
          </a:bodyPr>
          <a:lstStyle/>
          <a:p>
            <a:pPr marL="12700">
              <a:lnSpc>
                <a:spcPct val="100000"/>
              </a:lnSpc>
              <a:spcBef>
                <a:spcPts val="100"/>
              </a:spcBef>
            </a:pPr>
            <a:r>
              <a:rPr sz="1400" spc="-50" dirty="0">
                <a:latin typeface="Times New Roman"/>
                <a:cs typeface="Times New Roman"/>
              </a:rPr>
              <a:t>9</a:t>
            </a:r>
            <a:endParaRPr sz="1400">
              <a:latin typeface="Times New Roman"/>
              <a:cs typeface="Times New Roman"/>
            </a:endParaRPr>
          </a:p>
        </p:txBody>
      </p:sp>
      <p:grpSp>
        <p:nvGrpSpPr>
          <p:cNvPr id="8" name="object 8"/>
          <p:cNvGrpSpPr/>
          <p:nvPr/>
        </p:nvGrpSpPr>
        <p:grpSpPr>
          <a:xfrm>
            <a:off x="905798" y="4943475"/>
            <a:ext cx="7943850" cy="930275"/>
            <a:chOff x="905798" y="4943475"/>
            <a:chExt cx="7943850" cy="930275"/>
          </a:xfrm>
        </p:grpSpPr>
        <p:pic>
          <p:nvPicPr>
            <p:cNvPr id="9" name="object 9"/>
            <p:cNvPicPr/>
            <p:nvPr/>
          </p:nvPicPr>
          <p:blipFill>
            <a:blip r:embed="rId2" cstate="print"/>
            <a:stretch>
              <a:fillRect/>
            </a:stretch>
          </p:blipFill>
          <p:spPr>
            <a:xfrm>
              <a:off x="966517" y="5075864"/>
              <a:ext cx="7771217" cy="726951"/>
            </a:xfrm>
            <a:prstGeom prst="rect">
              <a:avLst/>
            </a:prstGeom>
          </p:spPr>
        </p:pic>
        <p:sp>
          <p:nvSpPr>
            <p:cNvPr id="10" name="object 10"/>
            <p:cNvSpPr/>
            <p:nvPr/>
          </p:nvSpPr>
          <p:spPr>
            <a:xfrm>
              <a:off x="910561" y="4948237"/>
              <a:ext cx="7934325" cy="920750"/>
            </a:xfrm>
            <a:custGeom>
              <a:avLst/>
              <a:gdLst/>
              <a:ahLst/>
              <a:cxnLst/>
              <a:rect l="l" t="t" r="r" b="b"/>
              <a:pathLst>
                <a:path w="7934325" h="920750">
                  <a:moveTo>
                    <a:pt x="0" y="0"/>
                  </a:moveTo>
                  <a:lnTo>
                    <a:pt x="7934323" y="0"/>
                  </a:lnTo>
                  <a:lnTo>
                    <a:pt x="7934323" y="920749"/>
                  </a:lnTo>
                  <a:lnTo>
                    <a:pt x="0" y="920749"/>
                  </a:lnTo>
                  <a:lnTo>
                    <a:pt x="0" y="0"/>
                  </a:lnTo>
                  <a:close/>
                </a:path>
              </a:pathLst>
            </a:custGeom>
            <a:ln w="9524">
              <a:solidFill>
                <a:srgbClr val="000000"/>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77630" y="703581"/>
            <a:ext cx="8386445" cy="574040"/>
          </a:xfrm>
          <a:prstGeom prst="rect">
            <a:avLst/>
          </a:prstGeom>
        </p:spPr>
        <p:txBody>
          <a:bodyPr vert="horz" wrap="square" lIns="0" tIns="12700" rIns="0" bIns="0" rtlCol="0">
            <a:spAutoFit/>
          </a:bodyPr>
          <a:lstStyle/>
          <a:p>
            <a:pPr marL="12700">
              <a:lnSpc>
                <a:spcPct val="100000"/>
              </a:lnSpc>
              <a:spcBef>
                <a:spcPts val="100"/>
              </a:spcBef>
            </a:pPr>
            <a:r>
              <a:rPr dirty="0"/>
              <a:t>Convolution</a:t>
            </a:r>
            <a:r>
              <a:rPr spc="-35" dirty="0"/>
              <a:t> </a:t>
            </a:r>
            <a:r>
              <a:rPr dirty="0"/>
              <a:t>with</a:t>
            </a:r>
            <a:r>
              <a:rPr spc="-25" dirty="0"/>
              <a:t> </a:t>
            </a:r>
            <a:r>
              <a:rPr dirty="0"/>
              <a:t>a</a:t>
            </a:r>
            <a:r>
              <a:rPr spc="-25" dirty="0"/>
              <a:t> </a:t>
            </a:r>
            <a:r>
              <a:rPr dirty="0"/>
              <a:t>stride:</a:t>
            </a:r>
            <a:r>
              <a:rPr spc="-25" dirty="0"/>
              <a:t> </a:t>
            </a:r>
            <a:r>
              <a:rPr spc="-10" dirty="0"/>
              <a:t>Implementation</a:t>
            </a:r>
          </a:p>
        </p:txBody>
      </p:sp>
      <p:sp>
        <p:nvSpPr>
          <p:cNvPr id="4" name="object 4"/>
          <p:cNvSpPr txBox="1"/>
          <p:nvPr/>
        </p:nvSpPr>
        <p:spPr>
          <a:xfrm>
            <a:off x="5633739" y="3995420"/>
            <a:ext cx="3850640" cy="2753360"/>
          </a:xfrm>
          <a:prstGeom prst="rect">
            <a:avLst/>
          </a:prstGeom>
        </p:spPr>
        <p:txBody>
          <a:bodyPr vert="horz" wrap="square" lIns="0" tIns="15875" rIns="0" bIns="0" rtlCol="0">
            <a:spAutoFit/>
          </a:bodyPr>
          <a:lstStyle/>
          <a:p>
            <a:pPr marL="12700" marR="42545">
              <a:lnSpc>
                <a:spcPct val="98800"/>
              </a:lnSpc>
              <a:spcBef>
                <a:spcPts val="125"/>
              </a:spcBef>
            </a:pPr>
            <a:r>
              <a:rPr sz="1800" dirty="0">
                <a:solidFill>
                  <a:srgbClr val="660066"/>
                </a:solidFill>
                <a:latin typeface="Arial MT"/>
                <a:cs typeface="Arial MT"/>
              </a:rPr>
              <a:t>Convolution</a:t>
            </a:r>
            <a:r>
              <a:rPr sz="1800" spc="-20" dirty="0">
                <a:solidFill>
                  <a:srgbClr val="660066"/>
                </a:solidFill>
                <a:latin typeface="Arial MT"/>
                <a:cs typeface="Arial MT"/>
              </a:rPr>
              <a:t> </a:t>
            </a:r>
            <a:r>
              <a:rPr sz="1800" dirty="0">
                <a:solidFill>
                  <a:srgbClr val="660066"/>
                </a:solidFill>
                <a:latin typeface="Arial MT"/>
                <a:cs typeface="Arial MT"/>
              </a:rPr>
              <a:t>with</a:t>
            </a:r>
            <a:r>
              <a:rPr sz="1800" spc="-15" dirty="0">
                <a:solidFill>
                  <a:srgbClr val="660066"/>
                </a:solidFill>
                <a:latin typeface="Arial MT"/>
                <a:cs typeface="Arial MT"/>
              </a:rPr>
              <a:t> </a:t>
            </a:r>
            <a:r>
              <a:rPr sz="1800" dirty="0">
                <a:solidFill>
                  <a:srgbClr val="660066"/>
                </a:solidFill>
                <a:latin typeface="Arial MT"/>
                <a:cs typeface="Arial MT"/>
              </a:rPr>
              <a:t>a</a:t>
            </a:r>
            <a:r>
              <a:rPr sz="1800" spc="-15" dirty="0">
                <a:solidFill>
                  <a:srgbClr val="660066"/>
                </a:solidFill>
                <a:latin typeface="Arial MT"/>
                <a:cs typeface="Arial MT"/>
              </a:rPr>
              <a:t> </a:t>
            </a:r>
            <a:r>
              <a:rPr sz="1800" dirty="0">
                <a:solidFill>
                  <a:srgbClr val="660066"/>
                </a:solidFill>
                <a:latin typeface="Arial MT"/>
                <a:cs typeface="Arial MT"/>
              </a:rPr>
              <a:t>stride</a:t>
            </a:r>
            <a:r>
              <a:rPr sz="1800" spc="-15" dirty="0">
                <a:solidFill>
                  <a:srgbClr val="660066"/>
                </a:solidFill>
                <a:latin typeface="Arial MT"/>
                <a:cs typeface="Arial MT"/>
              </a:rPr>
              <a:t> </a:t>
            </a:r>
            <a:r>
              <a:rPr sz="1800" dirty="0">
                <a:solidFill>
                  <a:srgbClr val="660066"/>
                </a:solidFill>
                <a:latin typeface="Arial MT"/>
                <a:cs typeface="Arial MT"/>
              </a:rPr>
              <a:t>greater</a:t>
            </a:r>
            <a:r>
              <a:rPr sz="1800" spc="-20" dirty="0">
                <a:solidFill>
                  <a:srgbClr val="660066"/>
                </a:solidFill>
                <a:latin typeface="Arial MT"/>
                <a:cs typeface="Arial MT"/>
              </a:rPr>
              <a:t> than </a:t>
            </a:r>
            <a:r>
              <a:rPr sz="1800" dirty="0">
                <a:solidFill>
                  <a:srgbClr val="660066"/>
                </a:solidFill>
                <a:latin typeface="Arial MT"/>
                <a:cs typeface="Arial MT"/>
              </a:rPr>
              <a:t>one</a:t>
            </a:r>
            <a:r>
              <a:rPr sz="1800" spc="-10" dirty="0">
                <a:solidFill>
                  <a:srgbClr val="660066"/>
                </a:solidFill>
                <a:latin typeface="Arial MT"/>
                <a:cs typeface="Arial MT"/>
              </a:rPr>
              <a:t> </a:t>
            </a:r>
            <a:r>
              <a:rPr sz="1800" dirty="0">
                <a:solidFill>
                  <a:srgbClr val="660066"/>
                </a:solidFill>
                <a:latin typeface="Arial MT"/>
                <a:cs typeface="Arial MT"/>
              </a:rPr>
              <a:t>pixel</a:t>
            </a:r>
            <a:r>
              <a:rPr sz="1800" spc="-5" dirty="0">
                <a:solidFill>
                  <a:srgbClr val="660066"/>
                </a:solidFill>
                <a:latin typeface="Arial MT"/>
                <a:cs typeface="Arial MT"/>
              </a:rPr>
              <a:t> </a:t>
            </a:r>
            <a:r>
              <a:rPr sz="1800" dirty="0">
                <a:solidFill>
                  <a:srgbClr val="660066"/>
                </a:solidFill>
                <a:latin typeface="Arial MT"/>
                <a:cs typeface="Arial MT"/>
              </a:rPr>
              <a:t>is</a:t>
            </a:r>
            <a:r>
              <a:rPr sz="1800" spc="-10" dirty="0">
                <a:solidFill>
                  <a:srgbClr val="660066"/>
                </a:solidFill>
                <a:latin typeface="Arial MT"/>
                <a:cs typeface="Arial MT"/>
              </a:rPr>
              <a:t> mathematically</a:t>
            </a:r>
            <a:r>
              <a:rPr sz="1800" dirty="0">
                <a:solidFill>
                  <a:srgbClr val="660066"/>
                </a:solidFill>
                <a:latin typeface="Arial MT"/>
                <a:cs typeface="Arial MT"/>
              </a:rPr>
              <a:t> equivalent</a:t>
            </a:r>
            <a:r>
              <a:rPr sz="1800" spc="-15" dirty="0">
                <a:solidFill>
                  <a:srgbClr val="660066"/>
                </a:solidFill>
                <a:latin typeface="Arial MT"/>
                <a:cs typeface="Arial MT"/>
              </a:rPr>
              <a:t> </a:t>
            </a:r>
            <a:r>
              <a:rPr sz="1800" dirty="0">
                <a:solidFill>
                  <a:srgbClr val="660066"/>
                </a:solidFill>
                <a:latin typeface="Arial MT"/>
                <a:cs typeface="Arial MT"/>
              </a:rPr>
              <a:t>to</a:t>
            </a:r>
            <a:r>
              <a:rPr sz="1800" spc="-10" dirty="0">
                <a:solidFill>
                  <a:srgbClr val="660066"/>
                </a:solidFill>
                <a:latin typeface="Arial MT"/>
                <a:cs typeface="Arial MT"/>
              </a:rPr>
              <a:t> </a:t>
            </a:r>
            <a:r>
              <a:rPr sz="1800" dirty="0">
                <a:solidFill>
                  <a:srgbClr val="660066"/>
                </a:solidFill>
                <a:latin typeface="Arial MT"/>
                <a:cs typeface="Arial MT"/>
              </a:rPr>
              <a:t>convolution</a:t>
            </a:r>
            <a:r>
              <a:rPr sz="1800" spc="-10" dirty="0">
                <a:solidFill>
                  <a:srgbClr val="660066"/>
                </a:solidFill>
                <a:latin typeface="Arial MT"/>
                <a:cs typeface="Arial MT"/>
              </a:rPr>
              <a:t> </a:t>
            </a:r>
            <a:r>
              <a:rPr sz="1800" dirty="0">
                <a:solidFill>
                  <a:srgbClr val="660066"/>
                </a:solidFill>
                <a:latin typeface="Arial MT"/>
                <a:cs typeface="Arial MT"/>
              </a:rPr>
              <a:t>with</a:t>
            </a:r>
            <a:r>
              <a:rPr sz="1800" spc="-10" dirty="0">
                <a:solidFill>
                  <a:srgbClr val="660066"/>
                </a:solidFill>
                <a:latin typeface="Arial MT"/>
                <a:cs typeface="Arial MT"/>
              </a:rPr>
              <a:t> </a:t>
            </a:r>
            <a:r>
              <a:rPr sz="1800" dirty="0">
                <a:solidFill>
                  <a:srgbClr val="660066"/>
                </a:solidFill>
                <a:latin typeface="Arial MT"/>
                <a:cs typeface="Arial MT"/>
              </a:rPr>
              <a:t>a</a:t>
            </a:r>
            <a:r>
              <a:rPr sz="1800" spc="-10" dirty="0">
                <a:solidFill>
                  <a:srgbClr val="660066"/>
                </a:solidFill>
                <a:latin typeface="Arial MT"/>
                <a:cs typeface="Arial MT"/>
              </a:rPr>
              <a:t> </a:t>
            </a:r>
            <a:r>
              <a:rPr sz="1800" spc="-20" dirty="0">
                <a:solidFill>
                  <a:srgbClr val="660066"/>
                </a:solidFill>
                <a:latin typeface="Arial MT"/>
                <a:cs typeface="Arial MT"/>
              </a:rPr>
              <a:t>unit </a:t>
            </a:r>
            <a:r>
              <a:rPr sz="1800" dirty="0">
                <a:solidFill>
                  <a:srgbClr val="660066"/>
                </a:solidFill>
                <a:latin typeface="Arial MT"/>
                <a:cs typeface="Arial MT"/>
              </a:rPr>
              <a:t>stride</a:t>
            </a:r>
            <a:r>
              <a:rPr sz="1800" spc="-5" dirty="0">
                <a:solidFill>
                  <a:srgbClr val="660066"/>
                </a:solidFill>
                <a:latin typeface="Arial MT"/>
                <a:cs typeface="Arial MT"/>
              </a:rPr>
              <a:t> </a:t>
            </a:r>
            <a:r>
              <a:rPr sz="1800" dirty="0">
                <a:solidFill>
                  <a:srgbClr val="660066"/>
                </a:solidFill>
                <a:latin typeface="Arial MT"/>
                <a:cs typeface="Arial MT"/>
              </a:rPr>
              <a:t>followed</a:t>
            </a:r>
            <a:r>
              <a:rPr sz="1800" spc="-5" dirty="0">
                <a:solidFill>
                  <a:srgbClr val="660066"/>
                </a:solidFill>
                <a:latin typeface="Arial MT"/>
                <a:cs typeface="Arial MT"/>
              </a:rPr>
              <a:t> </a:t>
            </a:r>
            <a:r>
              <a:rPr sz="1800" dirty="0">
                <a:solidFill>
                  <a:srgbClr val="660066"/>
                </a:solidFill>
                <a:latin typeface="Arial MT"/>
                <a:cs typeface="Arial MT"/>
              </a:rPr>
              <a:t>by</a:t>
            </a:r>
            <a:r>
              <a:rPr sz="1800" spc="-10" dirty="0">
                <a:solidFill>
                  <a:srgbClr val="660066"/>
                </a:solidFill>
                <a:latin typeface="Arial MT"/>
                <a:cs typeface="Arial MT"/>
              </a:rPr>
              <a:t> down-sampling.</a:t>
            </a:r>
            <a:endParaRPr sz="1800">
              <a:latin typeface="Arial MT"/>
              <a:cs typeface="Arial MT"/>
            </a:endParaRPr>
          </a:p>
          <a:p>
            <a:pPr>
              <a:lnSpc>
                <a:spcPct val="100000"/>
              </a:lnSpc>
              <a:spcBef>
                <a:spcPts val="30"/>
              </a:spcBef>
            </a:pPr>
            <a:endParaRPr sz="1800">
              <a:latin typeface="Arial MT"/>
              <a:cs typeface="Arial MT"/>
            </a:endParaRPr>
          </a:p>
          <a:p>
            <a:pPr marL="12700" marR="5080">
              <a:lnSpc>
                <a:spcPct val="101899"/>
              </a:lnSpc>
            </a:pPr>
            <a:r>
              <a:rPr sz="1800" spc="-40" dirty="0">
                <a:solidFill>
                  <a:srgbClr val="660066"/>
                </a:solidFill>
                <a:latin typeface="Arial MT"/>
                <a:cs typeface="Arial MT"/>
              </a:rPr>
              <a:t>Two-</a:t>
            </a:r>
            <a:r>
              <a:rPr sz="1800" dirty="0">
                <a:solidFill>
                  <a:srgbClr val="660066"/>
                </a:solidFill>
                <a:latin typeface="Arial MT"/>
                <a:cs typeface="Arial MT"/>
              </a:rPr>
              <a:t>step</a:t>
            </a:r>
            <a:r>
              <a:rPr sz="1800" spc="-5" dirty="0">
                <a:solidFill>
                  <a:srgbClr val="660066"/>
                </a:solidFill>
                <a:latin typeface="Arial MT"/>
                <a:cs typeface="Arial MT"/>
              </a:rPr>
              <a:t> </a:t>
            </a:r>
            <a:r>
              <a:rPr sz="1800" dirty="0">
                <a:solidFill>
                  <a:srgbClr val="660066"/>
                </a:solidFill>
                <a:latin typeface="Arial MT"/>
                <a:cs typeface="Arial MT"/>
              </a:rPr>
              <a:t>approach is</a:t>
            </a:r>
            <a:r>
              <a:rPr sz="1800" spc="-5" dirty="0">
                <a:solidFill>
                  <a:srgbClr val="660066"/>
                </a:solidFill>
                <a:latin typeface="Arial MT"/>
                <a:cs typeface="Arial MT"/>
              </a:rPr>
              <a:t> </a:t>
            </a:r>
            <a:r>
              <a:rPr sz="1800" spc="-10" dirty="0">
                <a:solidFill>
                  <a:srgbClr val="660066"/>
                </a:solidFill>
                <a:latin typeface="Arial MT"/>
                <a:cs typeface="Arial MT"/>
              </a:rPr>
              <a:t>computationally </a:t>
            </a:r>
            <a:r>
              <a:rPr sz="1800" dirty="0">
                <a:solidFill>
                  <a:srgbClr val="660066"/>
                </a:solidFill>
                <a:latin typeface="Arial MT"/>
                <a:cs typeface="Arial MT"/>
              </a:rPr>
              <a:t>wasteful,</a:t>
            </a:r>
            <a:r>
              <a:rPr sz="1800" spc="-20" dirty="0">
                <a:solidFill>
                  <a:srgbClr val="660066"/>
                </a:solidFill>
                <a:latin typeface="Arial MT"/>
                <a:cs typeface="Arial MT"/>
              </a:rPr>
              <a:t> </a:t>
            </a:r>
            <a:r>
              <a:rPr sz="1800" dirty="0">
                <a:solidFill>
                  <a:srgbClr val="660066"/>
                </a:solidFill>
                <a:latin typeface="Arial MT"/>
                <a:cs typeface="Arial MT"/>
              </a:rPr>
              <a:t>because</a:t>
            </a:r>
            <a:r>
              <a:rPr sz="1800" spc="-10" dirty="0">
                <a:solidFill>
                  <a:srgbClr val="660066"/>
                </a:solidFill>
                <a:latin typeface="Arial MT"/>
                <a:cs typeface="Arial MT"/>
              </a:rPr>
              <a:t> </a:t>
            </a:r>
            <a:r>
              <a:rPr sz="1800" dirty="0">
                <a:solidFill>
                  <a:srgbClr val="660066"/>
                </a:solidFill>
                <a:latin typeface="Arial MT"/>
                <a:cs typeface="Arial MT"/>
              </a:rPr>
              <a:t>it</a:t>
            </a:r>
            <a:r>
              <a:rPr sz="1800" spc="-20" dirty="0">
                <a:solidFill>
                  <a:srgbClr val="660066"/>
                </a:solidFill>
                <a:latin typeface="Arial MT"/>
                <a:cs typeface="Arial MT"/>
              </a:rPr>
              <a:t> </a:t>
            </a:r>
            <a:r>
              <a:rPr sz="1800" dirty="0">
                <a:solidFill>
                  <a:srgbClr val="660066"/>
                </a:solidFill>
                <a:latin typeface="Arial MT"/>
                <a:cs typeface="Arial MT"/>
              </a:rPr>
              <a:t>discard</a:t>
            </a:r>
            <a:r>
              <a:rPr sz="1800" spc="-10" dirty="0">
                <a:solidFill>
                  <a:srgbClr val="660066"/>
                </a:solidFill>
                <a:latin typeface="Arial MT"/>
                <a:cs typeface="Arial MT"/>
              </a:rPr>
              <a:t> </a:t>
            </a:r>
            <a:r>
              <a:rPr sz="1800" spc="-20" dirty="0">
                <a:solidFill>
                  <a:srgbClr val="660066"/>
                </a:solidFill>
                <a:latin typeface="Arial MT"/>
                <a:cs typeface="Arial MT"/>
              </a:rPr>
              <a:t>many </a:t>
            </a:r>
            <a:r>
              <a:rPr sz="1800" dirty="0">
                <a:solidFill>
                  <a:srgbClr val="660066"/>
                </a:solidFill>
                <a:latin typeface="Arial MT"/>
                <a:cs typeface="Arial MT"/>
              </a:rPr>
              <a:t>values</a:t>
            </a:r>
            <a:r>
              <a:rPr sz="1800" spc="-15" dirty="0">
                <a:solidFill>
                  <a:srgbClr val="660066"/>
                </a:solidFill>
                <a:latin typeface="Arial MT"/>
                <a:cs typeface="Arial MT"/>
              </a:rPr>
              <a:t> </a:t>
            </a:r>
            <a:r>
              <a:rPr sz="1800" dirty="0">
                <a:solidFill>
                  <a:srgbClr val="660066"/>
                </a:solidFill>
                <a:latin typeface="Arial MT"/>
                <a:cs typeface="Arial MT"/>
              </a:rPr>
              <a:t>that</a:t>
            </a:r>
            <a:r>
              <a:rPr sz="1800" spc="-10" dirty="0">
                <a:solidFill>
                  <a:srgbClr val="660066"/>
                </a:solidFill>
                <a:latin typeface="Arial MT"/>
                <a:cs typeface="Arial MT"/>
              </a:rPr>
              <a:t> </a:t>
            </a:r>
            <a:r>
              <a:rPr sz="1800" dirty="0">
                <a:solidFill>
                  <a:srgbClr val="660066"/>
                </a:solidFill>
                <a:latin typeface="Arial MT"/>
                <a:cs typeface="Arial MT"/>
              </a:rPr>
              <a:t>are</a:t>
            </a:r>
            <a:r>
              <a:rPr sz="1800" spc="-5" dirty="0">
                <a:solidFill>
                  <a:srgbClr val="660066"/>
                </a:solidFill>
                <a:latin typeface="Arial MT"/>
                <a:cs typeface="Arial MT"/>
              </a:rPr>
              <a:t> </a:t>
            </a:r>
            <a:r>
              <a:rPr sz="1800" spc="-10" dirty="0">
                <a:solidFill>
                  <a:srgbClr val="660066"/>
                </a:solidFill>
                <a:latin typeface="Arial MT"/>
                <a:cs typeface="Arial MT"/>
              </a:rPr>
              <a:t>discarded</a:t>
            </a:r>
            <a:endParaRPr sz="1800">
              <a:latin typeface="Arial MT"/>
              <a:cs typeface="Arial MT"/>
            </a:endParaRPr>
          </a:p>
          <a:p>
            <a:pPr>
              <a:lnSpc>
                <a:spcPct val="100000"/>
              </a:lnSpc>
              <a:spcBef>
                <a:spcPts val="470"/>
              </a:spcBef>
            </a:pPr>
            <a:endParaRPr sz="1800">
              <a:latin typeface="Arial MT"/>
              <a:cs typeface="Arial MT"/>
            </a:endParaRPr>
          </a:p>
          <a:p>
            <a:pPr marR="645795" algn="r">
              <a:lnSpc>
                <a:spcPct val="100000"/>
              </a:lnSpc>
            </a:pPr>
            <a:r>
              <a:rPr sz="1400" spc="-25" dirty="0">
                <a:latin typeface="Times New Roman"/>
                <a:cs typeface="Times New Roman"/>
              </a:rPr>
              <a:t>10</a:t>
            </a:r>
            <a:endParaRPr sz="1400">
              <a:latin typeface="Times New Roman"/>
              <a:cs typeface="Times New Roman"/>
            </a:endParaRPr>
          </a:p>
        </p:txBody>
      </p:sp>
      <p:grpSp>
        <p:nvGrpSpPr>
          <p:cNvPr id="5" name="object 5"/>
          <p:cNvGrpSpPr/>
          <p:nvPr/>
        </p:nvGrpSpPr>
        <p:grpSpPr>
          <a:xfrm>
            <a:off x="600998" y="3876675"/>
            <a:ext cx="4890770" cy="3295650"/>
            <a:chOff x="600998" y="3876675"/>
            <a:chExt cx="4890770" cy="3295650"/>
          </a:xfrm>
        </p:grpSpPr>
        <p:pic>
          <p:nvPicPr>
            <p:cNvPr id="6" name="object 6"/>
            <p:cNvPicPr/>
            <p:nvPr/>
          </p:nvPicPr>
          <p:blipFill>
            <a:blip r:embed="rId2" cstate="print"/>
            <a:stretch>
              <a:fillRect/>
            </a:stretch>
          </p:blipFill>
          <p:spPr>
            <a:xfrm>
              <a:off x="650570" y="3955373"/>
              <a:ext cx="4772912" cy="3181941"/>
            </a:xfrm>
            <a:prstGeom prst="rect">
              <a:avLst/>
            </a:prstGeom>
          </p:spPr>
        </p:pic>
        <p:sp>
          <p:nvSpPr>
            <p:cNvPr id="7" name="object 7"/>
            <p:cNvSpPr/>
            <p:nvPr/>
          </p:nvSpPr>
          <p:spPr>
            <a:xfrm>
              <a:off x="605761" y="3881437"/>
              <a:ext cx="4881245" cy="3286125"/>
            </a:xfrm>
            <a:custGeom>
              <a:avLst/>
              <a:gdLst/>
              <a:ahLst/>
              <a:cxnLst/>
              <a:rect l="l" t="t" r="r" b="b"/>
              <a:pathLst>
                <a:path w="4881245" h="3286125">
                  <a:moveTo>
                    <a:pt x="0" y="0"/>
                  </a:moveTo>
                  <a:lnTo>
                    <a:pt x="4880767" y="0"/>
                  </a:lnTo>
                  <a:lnTo>
                    <a:pt x="4880767" y="3286124"/>
                  </a:lnTo>
                  <a:lnTo>
                    <a:pt x="0" y="3286124"/>
                  </a:lnTo>
                  <a:lnTo>
                    <a:pt x="0" y="0"/>
                  </a:lnTo>
                  <a:close/>
                </a:path>
              </a:pathLst>
            </a:custGeom>
            <a:ln w="9524">
              <a:solidFill>
                <a:srgbClr val="000000"/>
              </a:solidFill>
            </a:ln>
          </p:spPr>
          <p:txBody>
            <a:bodyPr wrap="square" lIns="0" tIns="0" rIns="0" bIns="0" rtlCol="0"/>
            <a:lstStyle/>
            <a:p>
              <a:endParaRPr/>
            </a:p>
          </p:txBody>
        </p:sp>
      </p:grpSp>
      <p:sp>
        <p:nvSpPr>
          <p:cNvPr id="8" name="object 8"/>
          <p:cNvSpPr txBox="1"/>
          <p:nvPr/>
        </p:nvSpPr>
        <p:spPr>
          <a:xfrm>
            <a:off x="5489862" y="1328421"/>
            <a:ext cx="3876040" cy="1557020"/>
          </a:xfrm>
          <a:prstGeom prst="rect">
            <a:avLst/>
          </a:prstGeom>
        </p:spPr>
        <p:txBody>
          <a:bodyPr vert="horz" wrap="square" lIns="0" tIns="12700" rIns="0" bIns="0" rtlCol="0">
            <a:spAutoFit/>
          </a:bodyPr>
          <a:lstStyle/>
          <a:p>
            <a:pPr marL="317500">
              <a:lnSpc>
                <a:spcPct val="100000"/>
              </a:lnSpc>
              <a:spcBef>
                <a:spcPts val="100"/>
              </a:spcBef>
            </a:pPr>
            <a:r>
              <a:rPr sz="2400" dirty="0">
                <a:solidFill>
                  <a:srgbClr val="006600"/>
                </a:solidFill>
                <a:latin typeface="Arial MT"/>
                <a:cs typeface="Arial MT"/>
              </a:rPr>
              <a:t>Here</a:t>
            </a:r>
            <a:r>
              <a:rPr sz="2400" spc="-35" dirty="0">
                <a:solidFill>
                  <a:srgbClr val="006600"/>
                </a:solidFill>
                <a:latin typeface="Arial MT"/>
                <a:cs typeface="Arial MT"/>
              </a:rPr>
              <a:t> </a:t>
            </a:r>
            <a:r>
              <a:rPr sz="2400" dirty="0">
                <a:solidFill>
                  <a:srgbClr val="006600"/>
                </a:solidFill>
                <a:latin typeface="Arial MT"/>
                <a:cs typeface="Arial MT"/>
              </a:rPr>
              <a:t>we</a:t>
            </a:r>
            <a:r>
              <a:rPr sz="2400" spc="-35" dirty="0">
                <a:solidFill>
                  <a:srgbClr val="006600"/>
                </a:solidFill>
                <a:latin typeface="Arial MT"/>
                <a:cs typeface="Arial MT"/>
              </a:rPr>
              <a:t> </a:t>
            </a:r>
            <a:r>
              <a:rPr sz="2400" dirty="0">
                <a:solidFill>
                  <a:srgbClr val="006600"/>
                </a:solidFill>
                <a:latin typeface="Arial MT"/>
                <a:cs typeface="Arial MT"/>
              </a:rPr>
              <a:t>use</a:t>
            </a:r>
            <a:r>
              <a:rPr sz="2400" spc="-35" dirty="0">
                <a:solidFill>
                  <a:srgbClr val="006600"/>
                </a:solidFill>
                <a:latin typeface="Arial MT"/>
                <a:cs typeface="Arial MT"/>
              </a:rPr>
              <a:t> </a:t>
            </a:r>
            <a:r>
              <a:rPr sz="2400" dirty="0">
                <a:solidFill>
                  <a:srgbClr val="006600"/>
                </a:solidFill>
                <a:latin typeface="Arial MT"/>
                <a:cs typeface="Arial MT"/>
              </a:rPr>
              <a:t>a</a:t>
            </a:r>
            <a:r>
              <a:rPr sz="2400" spc="-35" dirty="0">
                <a:solidFill>
                  <a:srgbClr val="006600"/>
                </a:solidFill>
                <a:latin typeface="Arial MT"/>
                <a:cs typeface="Arial MT"/>
              </a:rPr>
              <a:t> </a:t>
            </a:r>
            <a:r>
              <a:rPr sz="2400" dirty="0">
                <a:solidFill>
                  <a:srgbClr val="006600"/>
                </a:solidFill>
                <a:latin typeface="Arial MT"/>
                <a:cs typeface="Arial MT"/>
              </a:rPr>
              <a:t>stride</a:t>
            </a:r>
            <a:r>
              <a:rPr sz="2400" spc="-35" dirty="0">
                <a:solidFill>
                  <a:srgbClr val="006600"/>
                </a:solidFill>
                <a:latin typeface="Arial MT"/>
                <a:cs typeface="Arial MT"/>
              </a:rPr>
              <a:t> </a:t>
            </a:r>
            <a:r>
              <a:rPr sz="2400" dirty="0">
                <a:solidFill>
                  <a:srgbClr val="006600"/>
                </a:solidFill>
                <a:latin typeface="Arial MT"/>
                <a:cs typeface="Arial MT"/>
              </a:rPr>
              <a:t>of</a:t>
            </a:r>
            <a:r>
              <a:rPr sz="2400" spc="-40" dirty="0">
                <a:solidFill>
                  <a:srgbClr val="006600"/>
                </a:solidFill>
                <a:latin typeface="Arial MT"/>
                <a:cs typeface="Arial MT"/>
              </a:rPr>
              <a:t> </a:t>
            </a:r>
            <a:r>
              <a:rPr sz="2400" spc="-50" dirty="0">
                <a:latin typeface="Cambria"/>
                <a:cs typeface="Cambria"/>
              </a:rPr>
              <a:t>2</a:t>
            </a:r>
            <a:endParaRPr sz="2400">
              <a:latin typeface="Cambria"/>
              <a:cs typeface="Cambria"/>
            </a:endParaRPr>
          </a:p>
          <a:p>
            <a:pPr>
              <a:lnSpc>
                <a:spcPct val="100000"/>
              </a:lnSpc>
              <a:spcBef>
                <a:spcPts val="2225"/>
              </a:spcBef>
            </a:pPr>
            <a:endParaRPr sz="2400">
              <a:latin typeface="Cambria"/>
              <a:cs typeface="Cambria"/>
            </a:endParaRPr>
          </a:p>
          <a:p>
            <a:pPr marL="12700" marR="5080">
              <a:lnSpc>
                <a:spcPts val="2100"/>
              </a:lnSpc>
            </a:pPr>
            <a:r>
              <a:rPr sz="1800" dirty="0">
                <a:solidFill>
                  <a:srgbClr val="660066"/>
                </a:solidFill>
                <a:latin typeface="Arial MT"/>
                <a:cs typeface="Arial MT"/>
              </a:rPr>
              <a:t>Convolution</a:t>
            </a:r>
            <a:r>
              <a:rPr sz="1800" spc="-15" dirty="0">
                <a:solidFill>
                  <a:srgbClr val="660066"/>
                </a:solidFill>
                <a:latin typeface="Arial MT"/>
                <a:cs typeface="Arial MT"/>
              </a:rPr>
              <a:t> </a:t>
            </a:r>
            <a:r>
              <a:rPr sz="1800" dirty="0">
                <a:solidFill>
                  <a:srgbClr val="660066"/>
                </a:solidFill>
                <a:latin typeface="Arial MT"/>
                <a:cs typeface="Arial MT"/>
              </a:rPr>
              <a:t>with</a:t>
            </a:r>
            <a:r>
              <a:rPr sz="1800" spc="-10" dirty="0">
                <a:solidFill>
                  <a:srgbClr val="660066"/>
                </a:solidFill>
                <a:latin typeface="Arial MT"/>
                <a:cs typeface="Arial MT"/>
              </a:rPr>
              <a:t> </a:t>
            </a:r>
            <a:r>
              <a:rPr sz="1800" dirty="0">
                <a:solidFill>
                  <a:srgbClr val="660066"/>
                </a:solidFill>
                <a:latin typeface="Arial MT"/>
                <a:cs typeface="Arial MT"/>
              </a:rPr>
              <a:t>a</a:t>
            </a:r>
            <a:r>
              <a:rPr sz="1800" spc="-10" dirty="0">
                <a:solidFill>
                  <a:srgbClr val="660066"/>
                </a:solidFill>
                <a:latin typeface="Arial MT"/>
                <a:cs typeface="Arial MT"/>
              </a:rPr>
              <a:t> </a:t>
            </a:r>
            <a:r>
              <a:rPr sz="1800" dirty="0">
                <a:solidFill>
                  <a:srgbClr val="660066"/>
                </a:solidFill>
                <a:latin typeface="Arial MT"/>
                <a:cs typeface="Arial MT"/>
              </a:rPr>
              <a:t>stride</a:t>
            </a:r>
            <a:r>
              <a:rPr sz="1800" spc="-15" dirty="0">
                <a:solidFill>
                  <a:srgbClr val="660066"/>
                </a:solidFill>
                <a:latin typeface="Arial MT"/>
                <a:cs typeface="Arial MT"/>
              </a:rPr>
              <a:t> </a:t>
            </a:r>
            <a:r>
              <a:rPr sz="1800" dirty="0">
                <a:solidFill>
                  <a:srgbClr val="660066"/>
                </a:solidFill>
                <a:latin typeface="Arial MT"/>
                <a:cs typeface="Arial MT"/>
              </a:rPr>
              <a:t>of</a:t>
            </a:r>
            <a:r>
              <a:rPr sz="1800" spc="-15" dirty="0">
                <a:solidFill>
                  <a:srgbClr val="660066"/>
                </a:solidFill>
                <a:latin typeface="Arial MT"/>
                <a:cs typeface="Arial MT"/>
              </a:rPr>
              <a:t> </a:t>
            </a:r>
            <a:r>
              <a:rPr sz="1800" dirty="0">
                <a:solidFill>
                  <a:srgbClr val="660066"/>
                </a:solidFill>
                <a:latin typeface="Arial MT"/>
                <a:cs typeface="Arial MT"/>
              </a:rPr>
              <a:t>length</a:t>
            </a:r>
            <a:r>
              <a:rPr sz="1800" spc="-10" dirty="0">
                <a:solidFill>
                  <a:srgbClr val="660066"/>
                </a:solidFill>
                <a:latin typeface="Arial MT"/>
                <a:cs typeface="Arial MT"/>
              </a:rPr>
              <a:t> </a:t>
            </a:r>
            <a:r>
              <a:rPr sz="1800" spc="-25" dirty="0">
                <a:solidFill>
                  <a:srgbClr val="660066"/>
                </a:solidFill>
                <a:latin typeface="Arial MT"/>
                <a:cs typeface="Arial MT"/>
              </a:rPr>
              <a:t>two </a:t>
            </a:r>
            <a:r>
              <a:rPr sz="1800" dirty="0">
                <a:solidFill>
                  <a:srgbClr val="660066"/>
                </a:solidFill>
                <a:latin typeface="Arial MT"/>
                <a:cs typeface="Arial MT"/>
              </a:rPr>
              <a:t>implemented</a:t>
            </a:r>
            <a:r>
              <a:rPr sz="1800" spc="-10" dirty="0">
                <a:solidFill>
                  <a:srgbClr val="660066"/>
                </a:solidFill>
                <a:latin typeface="Arial MT"/>
                <a:cs typeface="Arial MT"/>
              </a:rPr>
              <a:t> </a:t>
            </a:r>
            <a:r>
              <a:rPr sz="1800" dirty="0">
                <a:solidFill>
                  <a:srgbClr val="660066"/>
                </a:solidFill>
                <a:latin typeface="Arial MT"/>
                <a:cs typeface="Arial MT"/>
              </a:rPr>
              <a:t>in</a:t>
            </a:r>
            <a:r>
              <a:rPr sz="1800" spc="-10" dirty="0">
                <a:solidFill>
                  <a:srgbClr val="660066"/>
                </a:solidFill>
                <a:latin typeface="Arial MT"/>
                <a:cs typeface="Arial MT"/>
              </a:rPr>
              <a:t> </a:t>
            </a:r>
            <a:r>
              <a:rPr sz="1800" dirty="0">
                <a:solidFill>
                  <a:srgbClr val="660066"/>
                </a:solidFill>
                <a:latin typeface="Arial MT"/>
                <a:cs typeface="Arial MT"/>
              </a:rPr>
              <a:t>a</a:t>
            </a:r>
            <a:r>
              <a:rPr sz="1800" spc="-10" dirty="0">
                <a:solidFill>
                  <a:srgbClr val="660066"/>
                </a:solidFill>
                <a:latin typeface="Arial MT"/>
                <a:cs typeface="Arial MT"/>
              </a:rPr>
              <a:t> </a:t>
            </a:r>
            <a:r>
              <a:rPr sz="1800" dirty="0">
                <a:solidFill>
                  <a:srgbClr val="660066"/>
                </a:solidFill>
                <a:latin typeface="Arial MT"/>
                <a:cs typeface="Arial MT"/>
              </a:rPr>
              <a:t>single</a:t>
            </a:r>
            <a:r>
              <a:rPr sz="1800" spc="-10" dirty="0">
                <a:solidFill>
                  <a:srgbClr val="660066"/>
                </a:solidFill>
                <a:latin typeface="Arial MT"/>
                <a:cs typeface="Arial MT"/>
              </a:rPr>
              <a:t> operation</a:t>
            </a:r>
            <a:endParaRPr sz="1800">
              <a:latin typeface="Arial MT"/>
              <a:cs typeface="Arial MT"/>
            </a:endParaRPr>
          </a:p>
        </p:txBody>
      </p:sp>
      <p:grpSp>
        <p:nvGrpSpPr>
          <p:cNvPr id="9" name="object 9"/>
          <p:cNvGrpSpPr/>
          <p:nvPr/>
        </p:nvGrpSpPr>
        <p:grpSpPr>
          <a:xfrm>
            <a:off x="524798" y="1590676"/>
            <a:ext cx="4883150" cy="2035175"/>
            <a:chOff x="524798" y="1590676"/>
            <a:chExt cx="4883150" cy="2035175"/>
          </a:xfrm>
        </p:grpSpPr>
        <p:pic>
          <p:nvPicPr>
            <p:cNvPr id="10" name="object 10"/>
            <p:cNvPicPr/>
            <p:nvPr/>
          </p:nvPicPr>
          <p:blipFill>
            <a:blip r:embed="rId3" cstate="print"/>
            <a:stretch>
              <a:fillRect/>
            </a:stretch>
          </p:blipFill>
          <p:spPr>
            <a:xfrm>
              <a:off x="534323" y="1675880"/>
              <a:ext cx="4822819" cy="1926375"/>
            </a:xfrm>
            <a:prstGeom prst="rect">
              <a:avLst/>
            </a:prstGeom>
          </p:spPr>
        </p:pic>
        <p:sp>
          <p:nvSpPr>
            <p:cNvPr id="11" name="object 11"/>
            <p:cNvSpPr/>
            <p:nvPr/>
          </p:nvSpPr>
          <p:spPr>
            <a:xfrm>
              <a:off x="529561" y="1595439"/>
              <a:ext cx="4873625" cy="2025650"/>
            </a:xfrm>
            <a:custGeom>
              <a:avLst/>
              <a:gdLst/>
              <a:ahLst/>
              <a:cxnLst/>
              <a:rect l="l" t="t" r="r" b="b"/>
              <a:pathLst>
                <a:path w="4873625" h="2025650">
                  <a:moveTo>
                    <a:pt x="0" y="0"/>
                  </a:moveTo>
                  <a:lnTo>
                    <a:pt x="4873623" y="0"/>
                  </a:lnTo>
                  <a:lnTo>
                    <a:pt x="4873623" y="2025252"/>
                  </a:lnTo>
                  <a:lnTo>
                    <a:pt x="0" y="2025252"/>
                  </a:lnTo>
                  <a:lnTo>
                    <a:pt x="0" y="0"/>
                  </a:lnTo>
                  <a:close/>
                </a:path>
              </a:pathLst>
            </a:custGeom>
            <a:ln w="9524">
              <a:solidFill>
                <a:srgbClr val="000000"/>
              </a:solidFill>
            </a:ln>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1106304" y="703581"/>
            <a:ext cx="7853045" cy="574040"/>
          </a:xfrm>
          <a:prstGeom prst="rect">
            <a:avLst/>
          </a:prstGeom>
        </p:spPr>
        <p:txBody>
          <a:bodyPr vert="horz" wrap="square" lIns="0" tIns="12700" rIns="0" bIns="0" rtlCol="0">
            <a:spAutoFit/>
          </a:bodyPr>
          <a:lstStyle/>
          <a:p>
            <a:pPr marL="12700">
              <a:lnSpc>
                <a:spcPct val="100000"/>
              </a:lnSpc>
              <a:spcBef>
                <a:spcPts val="100"/>
              </a:spcBef>
            </a:pPr>
            <a:r>
              <a:rPr dirty="0"/>
              <a:t>Effect</a:t>
            </a:r>
            <a:r>
              <a:rPr spc="-20" dirty="0"/>
              <a:t> </a:t>
            </a:r>
            <a:r>
              <a:rPr dirty="0"/>
              <a:t>of</a:t>
            </a:r>
            <a:r>
              <a:rPr spc="-20" dirty="0"/>
              <a:t> </a:t>
            </a:r>
            <a:r>
              <a:rPr spc="-10" dirty="0"/>
              <a:t>Zero-</a:t>
            </a:r>
            <a:r>
              <a:rPr dirty="0"/>
              <a:t>padding</a:t>
            </a:r>
            <a:r>
              <a:rPr spc="-10" dirty="0"/>
              <a:t> </a:t>
            </a:r>
            <a:r>
              <a:rPr dirty="0"/>
              <a:t>on</a:t>
            </a:r>
            <a:r>
              <a:rPr spc="-15" dirty="0"/>
              <a:t> </a:t>
            </a:r>
            <a:r>
              <a:rPr dirty="0"/>
              <a:t>network</a:t>
            </a:r>
            <a:r>
              <a:rPr spc="-20" dirty="0"/>
              <a:t> size</a:t>
            </a:r>
          </a:p>
        </p:txBody>
      </p:sp>
      <p:sp>
        <p:nvSpPr>
          <p:cNvPr id="5" name="object 5"/>
          <p:cNvSpPr txBox="1"/>
          <p:nvPr/>
        </p:nvSpPr>
        <p:spPr>
          <a:xfrm>
            <a:off x="8658759" y="6542080"/>
            <a:ext cx="165100" cy="197485"/>
          </a:xfrm>
          <a:prstGeom prst="rect">
            <a:avLst/>
          </a:prstGeom>
        </p:spPr>
        <p:txBody>
          <a:bodyPr vert="horz" wrap="square" lIns="0" tIns="0" rIns="0" bIns="0" rtlCol="0">
            <a:spAutoFit/>
          </a:bodyPr>
          <a:lstStyle/>
          <a:p>
            <a:pPr>
              <a:lnSpc>
                <a:spcPts val="1530"/>
              </a:lnSpc>
            </a:pPr>
            <a:r>
              <a:rPr sz="1400" spc="-75" dirty="0">
                <a:latin typeface="Times New Roman"/>
                <a:cs typeface="Times New Roman"/>
              </a:rPr>
              <a:t>11</a:t>
            </a:r>
            <a:endParaRPr sz="1400">
              <a:latin typeface="Times New Roman"/>
              <a:cs typeface="Times New Roman"/>
            </a:endParaRPr>
          </a:p>
        </p:txBody>
      </p:sp>
      <p:grpSp>
        <p:nvGrpSpPr>
          <p:cNvPr id="6" name="object 6"/>
          <p:cNvGrpSpPr/>
          <p:nvPr/>
        </p:nvGrpSpPr>
        <p:grpSpPr>
          <a:xfrm>
            <a:off x="605761" y="2281237"/>
            <a:ext cx="5114925" cy="4733925"/>
            <a:chOff x="605761" y="2281237"/>
            <a:chExt cx="5114925" cy="4733925"/>
          </a:xfrm>
        </p:grpSpPr>
        <p:pic>
          <p:nvPicPr>
            <p:cNvPr id="7" name="object 7"/>
            <p:cNvPicPr/>
            <p:nvPr/>
          </p:nvPicPr>
          <p:blipFill>
            <a:blip r:embed="rId2" cstate="print"/>
            <a:stretch>
              <a:fillRect/>
            </a:stretch>
          </p:blipFill>
          <p:spPr>
            <a:xfrm>
              <a:off x="704714" y="2419850"/>
              <a:ext cx="4987139" cy="4526101"/>
            </a:xfrm>
            <a:prstGeom prst="rect">
              <a:avLst/>
            </a:prstGeom>
          </p:spPr>
        </p:pic>
        <p:sp>
          <p:nvSpPr>
            <p:cNvPr id="8" name="object 8"/>
            <p:cNvSpPr/>
            <p:nvPr/>
          </p:nvSpPr>
          <p:spPr>
            <a:xfrm>
              <a:off x="610523" y="2285999"/>
              <a:ext cx="5105400" cy="2286000"/>
            </a:xfrm>
            <a:custGeom>
              <a:avLst/>
              <a:gdLst/>
              <a:ahLst/>
              <a:cxnLst/>
              <a:rect l="l" t="t" r="r" b="b"/>
              <a:pathLst>
                <a:path w="5105400" h="2286000">
                  <a:moveTo>
                    <a:pt x="0" y="0"/>
                  </a:moveTo>
                  <a:lnTo>
                    <a:pt x="5105398" y="0"/>
                  </a:lnTo>
                  <a:lnTo>
                    <a:pt x="5105398" y="2285999"/>
                  </a:lnTo>
                  <a:lnTo>
                    <a:pt x="0" y="2285999"/>
                  </a:lnTo>
                  <a:lnTo>
                    <a:pt x="0" y="0"/>
                  </a:lnTo>
                  <a:close/>
                </a:path>
              </a:pathLst>
            </a:custGeom>
            <a:ln w="9524">
              <a:solidFill>
                <a:srgbClr val="000000"/>
              </a:solidFill>
            </a:ln>
          </p:spPr>
          <p:txBody>
            <a:bodyPr wrap="square" lIns="0" tIns="0" rIns="0" bIns="0" rtlCol="0"/>
            <a:lstStyle/>
            <a:p>
              <a:endParaRPr/>
            </a:p>
          </p:txBody>
        </p:sp>
        <p:sp>
          <p:nvSpPr>
            <p:cNvPr id="9" name="object 9"/>
            <p:cNvSpPr/>
            <p:nvPr/>
          </p:nvSpPr>
          <p:spPr>
            <a:xfrm>
              <a:off x="610523" y="4800600"/>
              <a:ext cx="5105400" cy="2209800"/>
            </a:xfrm>
            <a:custGeom>
              <a:avLst/>
              <a:gdLst/>
              <a:ahLst/>
              <a:cxnLst/>
              <a:rect l="l" t="t" r="r" b="b"/>
              <a:pathLst>
                <a:path w="5105400" h="2209800">
                  <a:moveTo>
                    <a:pt x="0" y="0"/>
                  </a:moveTo>
                  <a:lnTo>
                    <a:pt x="5105398" y="0"/>
                  </a:lnTo>
                  <a:lnTo>
                    <a:pt x="5105398" y="2209799"/>
                  </a:lnTo>
                  <a:lnTo>
                    <a:pt x="0" y="2209799"/>
                  </a:lnTo>
                  <a:lnTo>
                    <a:pt x="0" y="0"/>
                  </a:lnTo>
                  <a:close/>
                </a:path>
              </a:pathLst>
            </a:custGeom>
            <a:ln w="9524">
              <a:solidFill>
                <a:srgbClr val="000000"/>
              </a:solidFill>
            </a:ln>
          </p:spPr>
          <p:txBody>
            <a:bodyPr wrap="square" lIns="0" tIns="0" rIns="0" bIns="0" rtlCol="0"/>
            <a:lstStyle/>
            <a:p>
              <a:endParaRPr/>
            </a:p>
          </p:txBody>
        </p:sp>
      </p:grpSp>
      <p:sp>
        <p:nvSpPr>
          <p:cNvPr id="10" name="object 10"/>
          <p:cNvSpPr txBox="1"/>
          <p:nvPr/>
        </p:nvSpPr>
        <p:spPr>
          <a:xfrm>
            <a:off x="689263" y="1404620"/>
            <a:ext cx="7546975" cy="746760"/>
          </a:xfrm>
          <a:prstGeom prst="rect">
            <a:avLst/>
          </a:prstGeom>
        </p:spPr>
        <p:txBody>
          <a:bodyPr vert="horz" wrap="square" lIns="0" tIns="33020" rIns="0" bIns="0" rtlCol="0">
            <a:spAutoFit/>
          </a:bodyPr>
          <a:lstStyle/>
          <a:p>
            <a:pPr marL="12700" marR="5080">
              <a:lnSpc>
                <a:spcPts val="2800"/>
              </a:lnSpc>
              <a:spcBef>
                <a:spcPts val="260"/>
              </a:spcBef>
            </a:pPr>
            <a:r>
              <a:rPr sz="2400" dirty="0">
                <a:solidFill>
                  <a:srgbClr val="006600"/>
                </a:solidFill>
                <a:latin typeface="Arial MT"/>
                <a:cs typeface="Arial MT"/>
              </a:rPr>
              <a:t>Convolutional</a:t>
            </a:r>
            <a:r>
              <a:rPr sz="2400" spc="-60" dirty="0">
                <a:solidFill>
                  <a:srgbClr val="006600"/>
                </a:solidFill>
                <a:latin typeface="Arial MT"/>
                <a:cs typeface="Arial MT"/>
              </a:rPr>
              <a:t> </a:t>
            </a:r>
            <a:r>
              <a:rPr sz="2400" dirty="0">
                <a:solidFill>
                  <a:srgbClr val="006600"/>
                </a:solidFill>
                <a:latin typeface="Arial MT"/>
                <a:cs typeface="Arial MT"/>
              </a:rPr>
              <a:t>net</a:t>
            </a:r>
            <a:r>
              <a:rPr sz="2400" spc="-60" dirty="0">
                <a:solidFill>
                  <a:srgbClr val="006600"/>
                </a:solidFill>
                <a:latin typeface="Arial MT"/>
                <a:cs typeface="Arial MT"/>
              </a:rPr>
              <a:t> </a:t>
            </a:r>
            <a:r>
              <a:rPr sz="2400" dirty="0">
                <a:solidFill>
                  <a:srgbClr val="006600"/>
                </a:solidFill>
                <a:latin typeface="Arial MT"/>
                <a:cs typeface="Arial MT"/>
              </a:rPr>
              <a:t>with</a:t>
            </a:r>
            <a:r>
              <a:rPr sz="2400" spc="-60" dirty="0">
                <a:solidFill>
                  <a:srgbClr val="006600"/>
                </a:solidFill>
                <a:latin typeface="Arial MT"/>
                <a:cs typeface="Arial MT"/>
              </a:rPr>
              <a:t> </a:t>
            </a:r>
            <a:r>
              <a:rPr sz="2400" dirty="0">
                <a:solidFill>
                  <a:srgbClr val="006600"/>
                </a:solidFill>
                <a:latin typeface="Arial MT"/>
                <a:cs typeface="Arial MT"/>
              </a:rPr>
              <a:t>a</a:t>
            </a:r>
            <a:r>
              <a:rPr sz="2400" spc="-55" dirty="0">
                <a:solidFill>
                  <a:srgbClr val="006600"/>
                </a:solidFill>
                <a:latin typeface="Arial MT"/>
                <a:cs typeface="Arial MT"/>
              </a:rPr>
              <a:t> </a:t>
            </a:r>
            <a:r>
              <a:rPr sz="2400" dirty="0">
                <a:solidFill>
                  <a:srgbClr val="006600"/>
                </a:solidFill>
                <a:latin typeface="Arial MT"/>
                <a:cs typeface="Arial MT"/>
              </a:rPr>
              <a:t>kernel</a:t>
            </a:r>
            <a:r>
              <a:rPr sz="2400" spc="-55" dirty="0">
                <a:solidFill>
                  <a:srgbClr val="006600"/>
                </a:solidFill>
                <a:latin typeface="Arial MT"/>
                <a:cs typeface="Arial MT"/>
              </a:rPr>
              <a:t> </a:t>
            </a:r>
            <a:r>
              <a:rPr sz="2400" dirty="0">
                <a:solidFill>
                  <a:srgbClr val="006600"/>
                </a:solidFill>
                <a:latin typeface="Arial MT"/>
                <a:cs typeface="Arial MT"/>
              </a:rPr>
              <a:t>of</a:t>
            </a:r>
            <a:r>
              <a:rPr sz="2400" spc="-65" dirty="0">
                <a:solidFill>
                  <a:srgbClr val="006600"/>
                </a:solidFill>
                <a:latin typeface="Arial MT"/>
                <a:cs typeface="Arial MT"/>
              </a:rPr>
              <a:t> </a:t>
            </a:r>
            <a:r>
              <a:rPr sz="2400" dirty="0">
                <a:latin typeface="Cambria"/>
                <a:cs typeface="Cambria"/>
              </a:rPr>
              <a:t>width</a:t>
            </a:r>
            <a:r>
              <a:rPr sz="2400" spc="200" dirty="0">
                <a:latin typeface="Cambria"/>
                <a:cs typeface="Cambria"/>
              </a:rPr>
              <a:t> </a:t>
            </a:r>
            <a:r>
              <a:rPr sz="2400" dirty="0">
                <a:latin typeface="Cambria"/>
                <a:cs typeface="Cambria"/>
              </a:rPr>
              <a:t>6</a:t>
            </a:r>
            <a:r>
              <a:rPr sz="2400" spc="195" dirty="0">
                <a:latin typeface="Cambria"/>
                <a:cs typeface="Cambria"/>
              </a:rPr>
              <a:t> </a:t>
            </a:r>
            <a:r>
              <a:rPr sz="2400" dirty="0">
                <a:solidFill>
                  <a:srgbClr val="006600"/>
                </a:solidFill>
                <a:latin typeface="Arial MT"/>
                <a:cs typeface="Arial MT"/>
              </a:rPr>
              <a:t>at</a:t>
            </a:r>
            <a:r>
              <a:rPr sz="2400" spc="-60" dirty="0">
                <a:solidFill>
                  <a:srgbClr val="006600"/>
                </a:solidFill>
                <a:latin typeface="Arial MT"/>
                <a:cs typeface="Arial MT"/>
              </a:rPr>
              <a:t> </a:t>
            </a:r>
            <a:r>
              <a:rPr sz="2400" dirty="0">
                <a:solidFill>
                  <a:srgbClr val="006600"/>
                </a:solidFill>
                <a:latin typeface="Arial MT"/>
                <a:cs typeface="Arial MT"/>
              </a:rPr>
              <a:t>every</a:t>
            </a:r>
            <a:r>
              <a:rPr sz="2400" spc="-60" dirty="0">
                <a:solidFill>
                  <a:srgbClr val="006600"/>
                </a:solidFill>
                <a:latin typeface="Arial MT"/>
                <a:cs typeface="Arial MT"/>
              </a:rPr>
              <a:t> </a:t>
            </a:r>
            <a:r>
              <a:rPr sz="2400" spc="-10" dirty="0">
                <a:solidFill>
                  <a:srgbClr val="006600"/>
                </a:solidFill>
                <a:latin typeface="Arial MT"/>
                <a:cs typeface="Arial MT"/>
              </a:rPr>
              <a:t>layer </a:t>
            </a:r>
            <a:r>
              <a:rPr sz="2400" dirty="0">
                <a:solidFill>
                  <a:srgbClr val="006600"/>
                </a:solidFill>
                <a:latin typeface="Arial MT"/>
                <a:cs typeface="Arial MT"/>
              </a:rPr>
              <a:t>No</a:t>
            </a:r>
            <a:r>
              <a:rPr sz="2400" spc="-65" dirty="0">
                <a:solidFill>
                  <a:srgbClr val="006600"/>
                </a:solidFill>
                <a:latin typeface="Arial MT"/>
                <a:cs typeface="Arial MT"/>
              </a:rPr>
              <a:t> </a:t>
            </a:r>
            <a:r>
              <a:rPr sz="2400" dirty="0">
                <a:solidFill>
                  <a:srgbClr val="006600"/>
                </a:solidFill>
                <a:latin typeface="Arial MT"/>
                <a:cs typeface="Arial MT"/>
              </a:rPr>
              <a:t>pooling,</a:t>
            </a:r>
            <a:r>
              <a:rPr sz="2400" spc="-70" dirty="0">
                <a:solidFill>
                  <a:srgbClr val="006600"/>
                </a:solidFill>
                <a:latin typeface="Arial MT"/>
                <a:cs typeface="Arial MT"/>
              </a:rPr>
              <a:t> </a:t>
            </a:r>
            <a:r>
              <a:rPr sz="2400" dirty="0">
                <a:solidFill>
                  <a:srgbClr val="006600"/>
                </a:solidFill>
                <a:latin typeface="Arial MT"/>
                <a:cs typeface="Arial MT"/>
              </a:rPr>
              <a:t>so</a:t>
            </a:r>
            <a:r>
              <a:rPr sz="2400" spc="-65" dirty="0">
                <a:solidFill>
                  <a:srgbClr val="006600"/>
                </a:solidFill>
                <a:latin typeface="Arial MT"/>
                <a:cs typeface="Arial MT"/>
              </a:rPr>
              <a:t> </a:t>
            </a:r>
            <a:r>
              <a:rPr sz="2400" dirty="0">
                <a:solidFill>
                  <a:srgbClr val="006600"/>
                </a:solidFill>
                <a:latin typeface="Arial MT"/>
                <a:cs typeface="Arial MT"/>
              </a:rPr>
              <a:t>only</a:t>
            </a:r>
            <a:r>
              <a:rPr sz="2400" spc="-65" dirty="0">
                <a:solidFill>
                  <a:srgbClr val="006600"/>
                </a:solidFill>
                <a:latin typeface="Arial MT"/>
                <a:cs typeface="Arial MT"/>
              </a:rPr>
              <a:t> </a:t>
            </a:r>
            <a:r>
              <a:rPr sz="2400" dirty="0">
                <a:solidFill>
                  <a:srgbClr val="006600"/>
                </a:solidFill>
                <a:latin typeface="Arial MT"/>
                <a:cs typeface="Arial MT"/>
              </a:rPr>
              <a:t>convolution</a:t>
            </a:r>
            <a:r>
              <a:rPr sz="2400" spc="-65" dirty="0">
                <a:solidFill>
                  <a:srgbClr val="006600"/>
                </a:solidFill>
                <a:latin typeface="Arial MT"/>
                <a:cs typeface="Arial MT"/>
              </a:rPr>
              <a:t> </a:t>
            </a:r>
            <a:r>
              <a:rPr sz="2400" dirty="0">
                <a:solidFill>
                  <a:srgbClr val="006600"/>
                </a:solidFill>
                <a:latin typeface="Arial MT"/>
                <a:cs typeface="Arial MT"/>
              </a:rPr>
              <a:t>shrinks</a:t>
            </a:r>
            <a:r>
              <a:rPr sz="2400" spc="-70" dirty="0">
                <a:solidFill>
                  <a:srgbClr val="006600"/>
                </a:solidFill>
                <a:latin typeface="Arial MT"/>
                <a:cs typeface="Arial MT"/>
              </a:rPr>
              <a:t> </a:t>
            </a:r>
            <a:r>
              <a:rPr sz="2400" dirty="0">
                <a:solidFill>
                  <a:srgbClr val="006600"/>
                </a:solidFill>
                <a:latin typeface="Arial MT"/>
                <a:cs typeface="Arial MT"/>
              </a:rPr>
              <a:t>network</a:t>
            </a:r>
            <a:r>
              <a:rPr sz="2400" spc="-70" dirty="0">
                <a:solidFill>
                  <a:srgbClr val="006600"/>
                </a:solidFill>
                <a:latin typeface="Arial MT"/>
                <a:cs typeface="Arial MT"/>
              </a:rPr>
              <a:t> </a:t>
            </a:r>
            <a:r>
              <a:rPr sz="2400" spc="-20" dirty="0">
                <a:solidFill>
                  <a:srgbClr val="006600"/>
                </a:solidFill>
                <a:latin typeface="Arial MT"/>
                <a:cs typeface="Arial MT"/>
              </a:rPr>
              <a:t>size</a:t>
            </a:r>
            <a:endParaRPr sz="2400">
              <a:latin typeface="Arial MT"/>
              <a:cs typeface="Arial MT"/>
            </a:endParaRPr>
          </a:p>
        </p:txBody>
      </p:sp>
      <p:sp>
        <p:nvSpPr>
          <p:cNvPr id="11" name="object 11"/>
          <p:cNvSpPr txBox="1"/>
          <p:nvPr/>
        </p:nvSpPr>
        <p:spPr>
          <a:xfrm>
            <a:off x="5792123" y="2286000"/>
            <a:ext cx="3764915" cy="2862580"/>
          </a:xfrm>
          <a:prstGeom prst="rect">
            <a:avLst/>
          </a:prstGeom>
          <a:ln w="9524">
            <a:solidFill>
              <a:srgbClr val="000000"/>
            </a:solidFill>
          </a:ln>
        </p:spPr>
        <p:txBody>
          <a:bodyPr vert="horz" wrap="square" lIns="0" tIns="60960" rIns="0" bIns="0" rtlCol="0">
            <a:spAutoFit/>
          </a:bodyPr>
          <a:lstStyle/>
          <a:p>
            <a:pPr marL="90805" marR="492759">
              <a:lnSpc>
                <a:spcPts val="2100"/>
              </a:lnSpc>
              <a:spcBef>
                <a:spcPts val="480"/>
              </a:spcBef>
            </a:pPr>
            <a:r>
              <a:rPr sz="1800" dirty="0">
                <a:solidFill>
                  <a:srgbClr val="660066"/>
                </a:solidFill>
                <a:latin typeface="Arial MT"/>
                <a:cs typeface="Arial MT"/>
              </a:rPr>
              <a:t>We</a:t>
            </a:r>
            <a:r>
              <a:rPr sz="1800" spc="-20" dirty="0">
                <a:solidFill>
                  <a:srgbClr val="660066"/>
                </a:solidFill>
                <a:latin typeface="Arial MT"/>
                <a:cs typeface="Arial MT"/>
              </a:rPr>
              <a:t> </a:t>
            </a:r>
            <a:r>
              <a:rPr sz="1800" dirty="0">
                <a:solidFill>
                  <a:srgbClr val="660066"/>
                </a:solidFill>
                <a:latin typeface="Arial MT"/>
                <a:cs typeface="Arial MT"/>
              </a:rPr>
              <a:t>do</a:t>
            </a:r>
            <a:r>
              <a:rPr sz="1800" spc="-15" dirty="0">
                <a:solidFill>
                  <a:srgbClr val="660066"/>
                </a:solidFill>
                <a:latin typeface="Arial MT"/>
                <a:cs typeface="Arial MT"/>
              </a:rPr>
              <a:t> </a:t>
            </a:r>
            <a:r>
              <a:rPr sz="1800" dirty="0">
                <a:solidFill>
                  <a:srgbClr val="660066"/>
                </a:solidFill>
                <a:latin typeface="Arial MT"/>
                <a:cs typeface="Arial MT"/>
              </a:rPr>
              <a:t>not</a:t>
            </a:r>
            <a:r>
              <a:rPr sz="1800" spc="-20" dirty="0">
                <a:solidFill>
                  <a:srgbClr val="660066"/>
                </a:solidFill>
                <a:latin typeface="Arial MT"/>
                <a:cs typeface="Arial MT"/>
              </a:rPr>
              <a:t> </a:t>
            </a:r>
            <a:r>
              <a:rPr sz="1800" dirty="0">
                <a:solidFill>
                  <a:srgbClr val="660066"/>
                </a:solidFill>
                <a:latin typeface="Arial MT"/>
                <a:cs typeface="Arial MT"/>
              </a:rPr>
              <a:t>use</a:t>
            </a:r>
            <a:r>
              <a:rPr sz="1800" spc="-15" dirty="0">
                <a:solidFill>
                  <a:srgbClr val="660066"/>
                </a:solidFill>
                <a:latin typeface="Arial MT"/>
                <a:cs typeface="Arial MT"/>
              </a:rPr>
              <a:t> </a:t>
            </a:r>
            <a:r>
              <a:rPr sz="1800" dirty="0">
                <a:solidFill>
                  <a:srgbClr val="660066"/>
                </a:solidFill>
                <a:latin typeface="Arial MT"/>
                <a:cs typeface="Arial MT"/>
              </a:rPr>
              <a:t>any</a:t>
            </a:r>
            <a:r>
              <a:rPr sz="1800" spc="-20" dirty="0">
                <a:solidFill>
                  <a:srgbClr val="660066"/>
                </a:solidFill>
                <a:latin typeface="Arial MT"/>
                <a:cs typeface="Arial MT"/>
              </a:rPr>
              <a:t> </a:t>
            </a:r>
            <a:r>
              <a:rPr sz="1800" dirty="0">
                <a:solidFill>
                  <a:srgbClr val="660066"/>
                </a:solidFill>
                <a:latin typeface="Arial MT"/>
                <a:cs typeface="Arial MT"/>
              </a:rPr>
              <a:t>implicit</a:t>
            </a:r>
            <a:r>
              <a:rPr sz="1800" spc="-20" dirty="0">
                <a:solidFill>
                  <a:srgbClr val="660066"/>
                </a:solidFill>
                <a:latin typeface="Arial MT"/>
                <a:cs typeface="Arial MT"/>
              </a:rPr>
              <a:t> zero </a:t>
            </a:r>
            <a:r>
              <a:rPr sz="1800" spc="-10" dirty="0">
                <a:solidFill>
                  <a:srgbClr val="660066"/>
                </a:solidFill>
                <a:latin typeface="Arial MT"/>
                <a:cs typeface="Arial MT"/>
              </a:rPr>
              <a:t>padding</a:t>
            </a:r>
            <a:endParaRPr sz="1800">
              <a:latin typeface="Arial MT"/>
              <a:cs typeface="Arial MT"/>
            </a:endParaRPr>
          </a:p>
          <a:p>
            <a:pPr marL="90805" marR="132715">
              <a:lnSpc>
                <a:spcPts val="2100"/>
              </a:lnSpc>
              <a:spcBef>
                <a:spcPts val="100"/>
              </a:spcBef>
            </a:pPr>
            <a:r>
              <a:rPr sz="1800" dirty="0">
                <a:solidFill>
                  <a:srgbClr val="660066"/>
                </a:solidFill>
                <a:latin typeface="Arial MT"/>
                <a:cs typeface="Arial MT"/>
              </a:rPr>
              <a:t>Causes</a:t>
            </a:r>
            <a:r>
              <a:rPr sz="1800" spc="-25" dirty="0">
                <a:solidFill>
                  <a:srgbClr val="660066"/>
                </a:solidFill>
                <a:latin typeface="Arial MT"/>
                <a:cs typeface="Arial MT"/>
              </a:rPr>
              <a:t> </a:t>
            </a:r>
            <a:r>
              <a:rPr sz="1800" dirty="0">
                <a:solidFill>
                  <a:srgbClr val="660066"/>
                </a:solidFill>
                <a:latin typeface="Arial MT"/>
                <a:cs typeface="Arial MT"/>
              </a:rPr>
              <a:t>representation</a:t>
            </a:r>
            <a:r>
              <a:rPr sz="1800" spc="-20" dirty="0">
                <a:solidFill>
                  <a:srgbClr val="660066"/>
                </a:solidFill>
                <a:latin typeface="Arial MT"/>
                <a:cs typeface="Arial MT"/>
              </a:rPr>
              <a:t> </a:t>
            </a:r>
            <a:r>
              <a:rPr sz="1800" dirty="0">
                <a:solidFill>
                  <a:srgbClr val="660066"/>
                </a:solidFill>
                <a:latin typeface="Arial MT"/>
                <a:cs typeface="Arial MT"/>
              </a:rPr>
              <a:t>to</a:t>
            </a:r>
            <a:r>
              <a:rPr sz="1800" spc="-15" dirty="0">
                <a:solidFill>
                  <a:srgbClr val="660066"/>
                </a:solidFill>
                <a:latin typeface="Arial MT"/>
                <a:cs typeface="Arial MT"/>
              </a:rPr>
              <a:t> </a:t>
            </a:r>
            <a:r>
              <a:rPr sz="1800" dirty="0">
                <a:solidFill>
                  <a:srgbClr val="660066"/>
                </a:solidFill>
                <a:latin typeface="Arial MT"/>
                <a:cs typeface="Arial MT"/>
              </a:rPr>
              <a:t>shrink</a:t>
            </a:r>
            <a:r>
              <a:rPr sz="1800" spc="-25" dirty="0">
                <a:solidFill>
                  <a:srgbClr val="660066"/>
                </a:solidFill>
                <a:latin typeface="Arial MT"/>
                <a:cs typeface="Arial MT"/>
              </a:rPr>
              <a:t> by </a:t>
            </a:r>
            <a:r>
              <a:rPr sz="1800" dirty="0">
                <a:solidFill>
                  <a:srgbClr val="660066"/>
                </a:solidFill>
                <a:latin typeface="Arial MT"/>
                <a:cs typeface="Arial MT"/>
              </a:rPr>
              <a:t>five</a:t>
            </a:r>
            <a:r>
              <a:rPr sz="1800" spc="-10" dirty="0">
                <a:solidFill>
                  <a:srgbClr val="660066"/>
                </a:solidFill>
                <a:latin typeface="Arial MT"/>
                <a:cs typeface="Arial MT"/>
              </a:rPr>
              <a:t> </a:t>
            </a:r>
            <a:r>
              <a:rPr sz="1800" dirty="0">
                <a:solidFill>
                  <a:srgbClr val="660066"/>
                </a:solidFill>
                <a:latin typeface="Arial MT"/>
                <a:cs typeface="Arial MT"/>
              </a:rPr>
              <a:t>pixels</a:t>
            </a:r>
            <a:r>
              <a:rPr sz="1800" spc="-15" dirty="0">
                <a:solidFill>
                  <a:srgbClr val="660066"/>
                </a:solidFill>
                <a:latin typeface="Arial MT"/>
                <a:cs typeface="Arial MT"/>
              </a:rPr>
              <a:t> </a:t>
            </a:r>
            <a:r>
              <a:rPr sz="1800" dirty="0">
                <a:solidFill>
                  <a:srgbClr val="660066"/>
                </a:solidFill>
                <a:latin typeface="Arial MT"/>
                <a:cs typeface="Arial MT"/>
              </a:rPr>
              <a:t>at</a:t>
            </a:r>
            <a:r>
              <a:rPr sz="1800" spc="-10" dirty="0">
                <a:solidFill>
                  <a:srgbClr val="660066"/>
                </a:solidFill>
                <a:latin typeface="Arial MT"/>
                <a:cs typeface="Arial MT"/>
              </a:rPr>
              <a:t> </a:t>
            </a:r>
            <a:r>
              <a:rPr sz="1800" dirty="0">
                <a:solidFill>
                  <a:srgbClr val="660066"/>
                </a:solidFill>
                <a:latin typeface="Arial MT"/>
                <a:cs typeface="Arial MT"/>
              </a:rPr>
              <a:t>each</a:t>
            </a:r>
            <a:r>
              <a:rPr sz="1800" spc="-10" dirty="0">
                <a:solidFill>
                  <a:srgbClr val="660066"/>
                </a:solidFill>
                <a:latin typeface="Arial MT"/>
                <a:cs typeface="Arial MT"/>
              </a:rPr>
              <a:t> </a:t>
            </a:r>
            <a:r>
              <a:rPr sz="1800" spc="-20" dirty="0">
                <a:solidFill>
                  <a:srgbClr val="660066"/>
                </a:solidFill>
                <a:latin typeface="Arial MT"/>
                <a:cs typeface="Arial MT"/>
              </a:rPr>
              <a:t>layer</a:t>
            </a:r>
            <a:endParaRPr sz="1800">
              <a:latin typeface="Arial MT"/>
              <a:cs typeface="Arial MT"/>
            </a:endParaRPr>
          </a:p>
          <a:p>
            <a:pPr marL="90805">
              <a:lnSpc>
                <a:spcPts val="2110"/>
              </a:lnSpc>
            </a:pPr>
            <a:r>
              <a:rPr sz="1800" dirty="0">
                <a:solidFill>
                  <a:srgbClr val="660066"/>
                </a:solidFill>
                <a:latin typeface="Arial MT"/>
                <a:cs typeface="Arial MT"/>
              </a:rPr>
              <a:t>Starting</a:t>
            </a:r>
            <a:r>
              <a:rPr sz="1800" spc="-45" dirty="0">
                <a:solidFill>
                  <a:srgbClr val="660066"/>
                </a:solidFill>
                <a:latin typeface="Arial MT"/>
                <a:cs typeface="Arial MT"/>
              </a:rPr>
              <a:t> </a:t>
            </a:r>
            <a:r>
              <a:rPr sz="1800" dirty="0">
                <a:solidFill>
                  <a:srgbClr val="660066"/>
                </a:solidFill>
                <a:latin typeface="Arial MT"/>
                <a:cs typeface="Arial MT"/>
              </a:rPr>
              <a:t>from</a:t>
            </a:r>
            <a:r>
              <a:rPr sz="1800" spc="-45" dirty="0">
                <a:solidFill>
                  <a:srgbClr val="660066"/>
                </a:solidFill>
                <a:latin typeface="Arial MT"/>
                <a:cs typeface="Arial MT"/>
              </a:rPr>
              <a:t> </a:t>
            </a:r>
            <a:r>
              <a:rPr sz="1800" dirty="0">
                <a:solidFill>
                  <a:srgbClr val="660066"/>
                </a:solidFill>
                <a:latin typeface="Arial MT"/>
                <a:cs typeface="Arial MT"/>
              </a:rPr>
              <a:t>an</a:t>
            </a:r>
            <a:r>
              <a:rPr sz="1800" spc="-40" dirty="0">
                <a:solidFill>
                  <a:srgbClr val="660066"/>
                </a:solidFill>
                <a:latin typeface="Arial MT"/>
                <a:cs typeface="Arial MT"/>
              </a:rPr>
              <a:t> </a:t>
            </a:r>
            <a:r>
              <a:rPr sz="1800" dirty="0">
                <a:solidFill>
                  <a:srgbClr val="660066"/>
                </a:solidFill>
                <a:latin typeface="Arial MT"/>
                <a:cs typeface="Arial MT"/>
              </a:rPr>
              <a:t>input</a:t>
            </a:r>
            <a:r>
              <a:rPr sz="1800" spc="-45" dirty="0">
                <a:solidFill>
                  <a:srgbClr val="660066"/>
                </a:solidFill>
                <a:latin typeface="Arial MT"/>
                <a:cs typeface="Arial MT"/>
              </a:rPr>
              <a:t> </a:t>
            </a:r>
            <a:r>
              <a:rPr sz="1800" dirty="0">
                <a:solidFill>
                  <a:srgbClr val="660066"/>
                </a:solidFill>
                <a:latin typeface="Arial MT"/>
                <a:cs typeface="Arial MT"/>
              </a:rPr>
              <a:t>of</a:t>
            </a:r>
            <a:r>
              <a:rPr sz="1800" spc="-45" dirty="0">
                <a:solidFill>
                  <a:srgbClr val="660066"/>
                </a:solidFill>
                <a:latin typeface="Arial MT"/>
                <a:cs typeface="Arial MT"/>
              </a:rPr>
              <a:t> </a:t>
            </a:r>
            <a:r>
              <a:rPr sz="1800" dirty="0">
                <a:latin typeface="Cambria"/>
                <a:cs typeface="Cambria"/>
              </a:rPr>
              <a:t>16</a:t>
            </a:r>
            <a:r>
              <a:rPr sz="1800" spc="155" dirty="0">
                <a:latin typeface="Cambria"/>
                <a:cs typeface="Cambria"/>
              </a:rPr>
              <a:t> </a:t>
            </a:r>
            <a:r>
              <a:rPr sz="1800" spc="-10" dirty="0">
                <a:latin typeface="Cambria"/>
                <a:cs typeface="Cambria"/>
              </a:rPr>
              <a:t>pixels</a:t>
            </a:r>
            <a:endParaRPr sz="1800">
              <a:latin typeface="Cambria"/>
              <a:cs typeface="Cambria"/>
            </a:endParaRPr>
          </a:p>
          <a:p>
            <a:pPr marL="90805">
              <a:lnSpc>
                <a:spcPts val="2130"/>
              </a:lnSpc>
            </a:pPr>
            <a:r>
              <a:rPr sz="1800" dirty="0">
                <a:solidFill>
                  <a:srgbClr val="660066"/>
                </a:solidFill>
                <a:latin typeface="Arial MT"/>
                <a:cs typeface="Arial MT"/>
              </a:rPr>
              <a:t>we</a:t>
            </a:r>
            <a:r>
              <a:rPr sz="1800" spc="-10" dirty="0">
                <a:solidFill>
                  <a:srgbClr val="660066"/>
                </a:solidFill>
                <a:latin typeface="Arial MT"/>
                <a:cs typeface="Arial MT"/>
              </a:rPr>
              <a:t> </a:t>
            </a:r>
            <a:r>
              <a:rPr sz="1800" dirty="0">
                <a:solidFill>
                  <a:srgbClr val="660066"/>
                </a:solidFill>
                <a:latin typeface="Arial MT"/>
                <a:cs typeface="Arial MT"/>
              </a:rPr>
              <a:t>are</a:t>
            </a:r>
            <a:r>
              <a:rPr sz="1800" spc="-5" dirty="0">
                <a:solidFill>
                  <a:srgbClr val="660066"/>
                </a:solidFill>
                <a:latin typeface="Arial MT"/>
                <a:cs typeface="Arial MT"/>
              </a:rPr>
              <a:t> </a:t>
            </a:r>
            <a:r>
              <a:rPr sz="1800" dirty="0">
                <a:solidFill>
                  <a:srgbClr val="660066"/>
                </a:solidFill>
                <a:latin typeface="Arial MT"/>
                <a:cs typeface="Arial MT"/>
              </a:rPr>
              <a:t>only</a:t>
            </a:r>
            <a:r>
              <a:rPr sz="1800" spc="-10" dirty="0">
                <a:solidFill>
                  <a:srgbClr val="660066"/>
                </a:solidFill>
                <a:latin typeface="Arial MT"/>
                <a:cs typeface="Arial MT"/>
              </a:rPr>
              <a:t> </a:t>
            </a:r>
            <a:r>
              <a:rPr sz="1800" dirty="0">
                <a:solidFill>
                  <a:srgbClr val="660066"/>
                </a:solidFill>
                <a:latin typeface="Arial MT"/>
                <a:cs typeface="Arial MT"/>
              </a:rPr>
              <a:t>able</a:t>
            </a:r>
            <a:r>
              <a:rPr sz="1800" spc="-5" dirty="0">
                <a:solidFill>
                  <a:srgbClr val="660066"/>
                </a:solidFill>
                <a:latin typeface="Arial MT"/>
                <a:cs typeface="Arial MT"/>
              </a:rPr>
              <a:t> </a:t>
            </a:r>
            <a:r>
              <a:rPr sz="1800" dirty="0">
                <a:solidFill>
                  <a:srgbClr val="660066"/>
                </a:solidFill>
                <a:latin typeface="Arial MT"/>
                <a:cs typeface="Arial MT"/>
              </a:rPr>
              <a:t>to</a:t>
            </a:r>
            <a:r>
              <a:rPr sz="1800" spc="-5" dirty="0">
                <a:solidFill>
                  <a:srgbClr val="660066"/>
                </a:solidFill>
                <a:latin typeface="Arial MT"/>
                <a:cs typeface="Arial MT"/>
              </a:rPr>
              <a:t> </a:t>
            </a:r>
            <a:r>
              <a:rPr sz="1800" dirty="0">
                <a:solidFill>
                  <a:srgbClr val="660066"/>
                </a:solidFill>
                <a:latin typeface="Arial MT"/>
                <a:cs typeface="Arial MT"/>
              </a:rPr>
              <a:t>have</a:t>
            </a:r>
            <a:r>
              <a:rPr sz="1800" spc="-15" dirty="0">
                <a:solidFill>
                  <a:srgbClr val="660066"/>
                </a:solidFill>
                <a:latin typeface="Arial MT"/>
                <a:cs typeface="Arial MT"/>
              </a:rPr>
              <a:t> </a:t>
            </a:r>
            <a:r>
              <a:rPr sz="1800" spc="-50" dirty="0">
                <a:latin typeface="Cambria"/>
                <a:cs typeface="Cambria"/>
              </a:rPr>
              <a:t>3</a:t>
            </a:r>
            <a:endParaRPr sz="1800">
              <a:latin typeface="Cambria"/>
              <a:cs typeface="Cambria"/>
            </a:endParaRPr>
          </a:p>
          <a:p>
            <a:pPr marL="90805" marR="411480">
              <a:lnSpc>
                <a:spcPct val="100299"/>
              </a:lnSpc>
              <a:spcBef>
                <a:spcPts val="30"/>
              </a:spcBef>
            </a:pPr>
            <a:r>
              <a:rPr sz="1800" dirty="0">
                <a:solidFill>
                  <a:srgbClr val="660066"/>
                </a:solidFill>
                <a:latin typeface="Arial MT"/>
                <a:cs typeface="Arial MT"/>
              </a:rPr>
              <a:t>convolutional</a:t>
            </a:r>
            <a:r>
              <a:rPr sz="1800" spc="-15" dirty="0">
                <a:solidFill>
                  <a:srgbClr val="660066"/>
                </a:solidFill>
                <a:latin typeface="Arial MT"/>
                <a:cs typeface="Arial MT"/>
              </a:rPr>
              <a:t> </a:t>
            </a:r>
            <a:r>
              <a:rPr sz="1800" dirty="0">
                <a:solidFill>
                  <a:srgbClr val="660066"/>
                </a:solidFill>
                <a:latin typeface="Arial MT"/>
                <a:cs typeface="Arial MT"/>
              </a:rPr>
              <a:t>layers</a:t>
            </a:r>
            <a:r>
              <a:rPr sz="1800" spc="-20" dirty="0">
                <a:solidFill>
                  <a:srgbClr val="660066"/>
                </a:solidFill>
                <a:latin typeface="Arial MT"/>
                <a:cs typeface="Arial MT"/>
              </a:rPr>
              <a:t> </a:t>
            </a:r>
            <a:r>
              <a:rPr sz="1800" dirty="0">
                <a:solidFill>
                  <a:srgbClr val="660066"/>
                </a:solidFill>
                <a:latin typeface="Arial MT"/>
                <a:cs typeface="Arial MT"/>
              </a:rPr>
              <a:t>and</a:t>
            </a:r>
            <a:r>
              <a:rPr sz="1800" spc="-15" dirty="0">
                <a:solidFill>
                  <a:srgbClr val="660066"/>
                </a:solidFill>
                <a:latin typeface="Arial MT"/>
                <a:cs typeface="Arial MT"/>
              </a:rPr>
              <a:t> </a:t>
            </a:r>
            <a:r>
              <a:rPr sz="1800" dirty="0">
                <a:solidFill>
                  <a:srgbClr val="660066"/>
                </a:solidFill>
                <a:latin typeface="Arial MT"/>
                <a:cs typeface="Arial MT"/>
              </a:rPr>
              <a:t>the</a:t>
            </a:r>
            <a:r>
              <a:rPr sz="1800" spc="-15" dirty="0">
                <a:solidFill>
                  <a:srgbClr val="660066"/>
                </a:solidFill>
                <a:latin typeface="Arial MT"/>
                <a:cs typeface="Arial MT"/>
              </a:rPr>
              <a:t> </a:t>
            </a:r>
            <a:r>
              <a:rPr sz="1800" spc="-20" dirty="0">
                <a:solidFill>
                  <a:srgbClr val="660066"/>
                </a:solidFill>
                <a:latin typeface="Arial MT"/>
                <a:cs typeface="Arial MT"/>
              </a:rPr>
              <a:t>last </a:t>
            </a:r>
            <a:r>
              <a:rPr sz="1800" dirty="0">
                <a:solidFill>
                  <a:srgbClr val="660066"/>
                </a:solidFill>
                <a:latin typeface="Arial MT"/>
                <a:cs typeface="Arial MT"/>
              </a:rPr>
              <a:t>layer</a:t>
            </a:r>
            <a:r>
              <a:rPr sz="1800" spc="-15" dirty="0">
                <a:solidFill>
                  <a:srgbClr val="660066"/>
                </a:solidFill>
                <a:latin typeface="Arial MT"/>
                <a:cs typeface="Arial MT"/>
              </a:rPr>
              <a:t> </a:t>
            </a:r>
            <a:r>
              <a:rPr sz="1800" dirty="0">
                <a:solidFill>
                  <a:srgbClr val="660066"/>
                </a:solidFill>
                <a:latin typeface="Arial MT"/>
                <a:cs typeface="Arial MT"/>
              </a:rPr>
              <a:t>does</a:t>
            </a:r>
            <a:r>
              <a:rPr sz="1800" spc="-10" dirty="0">
                <a:solidFill>
                  <a:srgbClr val="660066"/>
                </a:solidFill>
                <a:latin typeface="Arial MT"/>
                <a:cs typeface="Arial MT"/>
              </a:rPr>
              <a:t> </a:t>
            </a:r>
            <a:r>
              <a:rPr sz="1800" dirty="0">
                <a:solidFill>
                  <a:srgbClr val="660066"/>
                </a:solidFill>
                <a:latin typeface="Arial MT"/>
                <a:cs typeface="Arial MT"/>
              </a:rPr>
              <a:t>not</a:t>
            </a:r>
            <a:r>
              <a:rPr sz="1800" spc="-15" dirty="0">
                <a:solidFill>
                  <a:srgbClr val="660066"/>
                </a:solidFill>
                <a:latin typeface="Arial MT"/>
                <a:cs typeface="Arial MT"/>
              </a:rPr>
              <a:t> </a:t>
            </a:r>
            <a:r>
              <a:rPr sz="1800" dirty="0">
                <a:solidFill>
                  <a:srgbClr val="660066"/>
                </a:solidFill>
                <a:latin typeface="Arial MT"/>
                <a:cs typeface="Arial MT"/>
              </a:rPr>
              <a:t>ever</a:t>
            </a:r>
            <a:r>
              <a:rPr sz="1800" spc="-10" dirty="0">
                <a:solidFill>
                  <a:srgbClr val="660066"/>
                </a:solidFill>
                <a:latin typeface="Arial MT"/>
                <a:cs typeface="Arial MT"/>
              </a:rPr>
              <a:t> </a:t>
            </a:r>
            <a:r>
              <a:rPr sz="1800" dirty="0">
                <a:solidFill>
                  <a:srgbClr val="660066"/>
                </a:solidFill>
                <a:latin typeface="Arial MT"/>
                <a:cs typeface="Arial MT"/>
              </a:rPr>
              <a:t>move</a:t>
            </a:r>
            <a:r>
              <a:rPr sz="1800" spc="-10" dirty="0">
                <a:solidFill>
                  <a:srgbClr val="660066"/>
                </a:solidFill>
                <a:latin typeface="Arial MT"/>
                <a:cs typeface="Arial MT"/>
              </a:rPr>
              <a:t> </a:t>
            </a:r>
            <a:r>
              <a:rPr sz="1800" spc="-25" dirty="0">
                <a:solidFill>
                  <a:srgbClr val="660066"/>
                </a:solidFill>
                <a:latin typeface="Arial MT"/>
                <a:cs typeface="Arial MT"/>
              </a:rPr>
              <a:t>the </a:t>
            </a:r>
            <a:r>
              <a:rPr sz="1800" dirty="0">
                <a:solidFill>
                  <a:srgbClr val="660066"/>
                </a:solidFill>
                <a:latin typeface="Arial MT"/>
                <a:cs typeface="Arial MT"/>
              </a:rPr>
              <a:t>kernel,</a:t>
            </a:r>
            <a:r>
              <a:rPr sz="1800" spc="-20" dirty="0">
                <a:solidFill>
                  <a:srgbClr val="660066"/>
                </a:solidFill>
                <a:latin typeface="Arial MT"/>
                <a:cs typeface="Arial MT"/>
              </a:rPr>
              <a:t> </a:t>
            </a:r>
            <a:r>
              <a:rPr sz="1800" dirty="0">
                <a:solidFill>
                  <a:srgbClr val="660066"/>
                </a:solidFill>
                <a:latin typeface="Arial MT"/>
                <a:cs typeface="Arial MT"/>
              </a:rPr>
              <a:t>so</a:t>
            </a:r>
            <a:r>
              <a:rPr sz="1800" spc="-15" dirty="0">
                <a:solidFill>
                  <a:srgbClr val="660066"/>
                </a:solidFill>
                <a:latin typeface="Arial MT"/>
                <a:cs typeface="Arial MT"/>
              </a:rPr>
              <a:t> </a:t>
            </a:r>
            <a:r>
              <a:rPr sz="1800" dirty="0">
                <a:solidFill>
                  <a:srgbClr val="660066"/>
                </a:solidFill>
                <a:latin typeface="Arial MT"/>
                <a:cs typeface="Arial MT"/>
              </a:rPr>
              <a:t>only</a:t>
            </a:r>
            <a:r>
              <a:rPr sz="1800" spc="-15" dirty="0">
                <a:solidFill>
                  <a:srgbClr val="660066"/>
                </a:solidFill>
                <a:latin typeface="Arial MT"/>
                <a:cs typeface="Arial MT"/>
              </a:rPr>
              <a:t> </a:t>
            </a:r>
            <a:r>
              <a:rPr sz="1800" dirty="0">
                <a:solidFill>
                  <a:srgbClr val="660066"/>
                </a:solidFill>
                <a:latin typeface="Arial MT"/>
                <a:cs typeface="Arial MT"/>
              </a:rPr>
              <a:t>two</a:t>
            </a:r>
            <a:r>
              <a:rPr sz="1800" spc="-15" dirty="0">
                <a:solidFill>
                  <a:srgbClr val="660066"/>
                </a:solidFill>
                <a:latin typeface="Arial MT"/>
                <a:cs typeface="Arial MT"/>
              </a:rPr>
              <a:t> </a:t>
            </a:r>
            <a:r>
              <a:rPr sz="1800" dirty="0">
                <a:solidFill>
                  <a:srgbClr val="660066"/>
                </a:solidFill>
                <a:latin typeface="Arial MT"/>
                <a:cs typeface="Arial MT"/>
              </a:rPr>
              <a:t>layers</a:t>
            </a:r>
            <a:r>
              <a:rPr sz="1800" spc="-15" dirty="0">
                <a:solidFill>
                  <a:srgbClr val="660066"/>
                </a:solidFill>
                <a:latin typeface="Arial MT"/>
                <a:cs typeface="Arial MT"/>
              </a:rPr>
              <a:t> </a:t>
            </a:r>
            <a:r>
              <a:rPr sz="1800" spc="-25" dirty="0">
                <a:solidFill>
                  <a:srgbClr val="660066"/>
                </a:solidFill>
                <a:latin typeface="Arial MT"/>
                <a:cs typeface="Arial MT"/>
              </a:rPr>
              <a:t>are </a:t>
            </a:r>
            <a:r>
              <a:rPr sz="1800" spc="-10" dirty="0">
                <a:solidFill>
                  <a:srgbClr val="660066"/>
                </a:solidFill>
                <a:latin typeface="Arial MT"/>
                <a:cs typeface="Arial MT"/>
              </a:rPr>
              <a:t>convolutional</a:t>
            </a:r>
            <a:endParaRPr sz="1800">
              <a:latin typeface="Arial MT"/>
              <a:cs typeface="Arial MT"/>
            </a:endParaRPr>
          </a:p>
        </p:txBody>
      </p:sp>
      <p:sp>
        <p:nvSpPr>
          <p:cNvPr id="12" name="object 12"/>
          <p:cNvSpPr/>
          <p:nvPr/>
        </p:nvSpPr>
        <p:spPr>
          <a:xfrm>
            <a:off x="5868323" y="5271175"/>
            <a:ext cx="3277235" cy="2031364"/>
          </a:xfrm>
          <a:custGeom>
            <a:avLst/>
            <a:gdLst/>
            <a:ahLst/>
            <a:cxnLst/>
            <a:rect l="l" t="t" r="r" b="b"/>
            <a:pathLst>
              <a:path w="3277234" h="2031365">
                <a:moveTo>
                  <a:pt x="3276757" y="0"/>
                </a:moveTo>
                <a:lnTo>
                  <a:pt x="0" y="0"/>
                </a:lnTo>
                <a:lnTo>
                  <a:pt x="0" y="2031324"/>
                </a:lnTo>
                <a:lnTo>
                  <a:pt x="3276757" y="2031324"/>
                </a:lnTo>
                <a:lnTo>
                  <a:pt x="3276757" y="0"/>
                </a:lnTo>
                <a:close/>
              </a:path>
            </a:pathLst>
          </a:custGeom>
          <a:solidFill>
            <a:srgbClr val="FFFFFF"/>
          </a:solidFill>
        </p:spPr>
        <p:txBody>
          <a:bodyPr wrap="square" lIns="0" tIns="0" rIns="0" bIns="0" rtlCol="0"/>
          <a:lstStyle/>
          <a:p>
            <a:endParaRPr/>
          </a:p>
        </p:txBody>
      </p:sp>
      <p:sp>
        <p:nvSpPr>
          <p:cNvPr id="13" name="object 13"/>
          <p:cNvSpPr txBox="1"/>
          <p:nvPr/>
        </p:nvSpPr>
        <p:spPr>
          <a:xfrm>
            <a:off x="5868322" y="5271175"/>
            <a:ext cx="3277235" cy="2031364"/>
          </a:xfrm>
          <a:prstGeom prst="rect">
            <a:avLst/>
          </a:prstGeom>
          <a:ln w="9524">
            <a:solidFill>
              <a:srgbClr val="000000"/>
            </a:solidFill>
          </a:ln>
        </p:spPr>
        <p:txBody>
          <a:bodyPr vert="horz" wrap="square" lIns="0" tIns="48895" rIns="0" bIns="0" rtlCol="0">
            <a:spAutoFit/>
          </a:bodyPr>
          <a:lstStyle/>
          <a:p>
            <a:pPr marL="90805" marR="128270">
              <a:lnSpc>
                <a:spcPct val="98800"/>
              </a:lnSpc>
              <a:spcBef>
                <a:spcPts val="385"/>
              </a:spcBef>
            </a:pPr>
            <a:r>
              <a:rPr sz="1800" dirty="0">
                <a:solidFill>
                  <a:srgbClr val="660066"/>
                </a:solidFill>
                <a:latin typeface="Arial MT"/>
                <a:cs typeface="Arial MT"/>
              </a:rPr>
              <a:t>By</a:t>
            </a:r>
            <a:r>
              <a:rPr sz="1800" spc="-35" dirty="0">
                <a:solidFill>
                  <a:srgbClr val="660066"/>
                </a:solidFill>
                <a:latin typeface="Arial MT"/>
                <a:cs typeface="Arial MT"/>
              </a:rPr>
              <a:t> </a:t>
            </a:r>
            <a:r>
              <a:rPr sz="1800" dirty="0">
                <a:solidFill>
                  <a:srgbClr val="660066"/>
                </a:solidFill>
                <a:latin typeface="Arial MT"/>
                <a:cs typeface="Arial MT"/>
              </a:rPr>
              <a:t>adding</a:t>
            </a:r>
            <a:r>
              <a:rPr sz="1800" spc="-35" dirty="0">
                <a:solidFill>
                  <a:srgbClr val="660066"/>
                </a:solidFill>
                <a:latin typeface="Arial MT"/>
                <a:cs typeface="Arial MT"/>
              </a:rPr>
              <a:t> </a:t>
            </a:r>
            <a:r>
              <a:rPr sz="1800" dirty="0">
                <a:latin typeface="Cambria"/>
                <a:cs typeface="Cambria"/>
              </a:rPr>
              <a:t>5</a:t>
            </a:r>
            <a:r>
              <a:rPr sz="1800" spc="70" dirty="0">
                <a:latin typeface="Cambria"/>
                <a:cs typeface="Cambria"/>
              </a:rPr>
              <a:t> </a:t>
            </a:r>
            <a:r>
              <a:rPr sz="1800" dirty="0">
                <a:solidFill>
                  <a:srgbClr val="660066"/>
                </a:solidFill>
                <a:latin typeface="Arial MT"/>
                <a:cs typeface="Arial MT"/>
              </a:rPr>
              <a:t>implicit</a:t>
            </a:r>
            <a:r>
              <a:rPr sz="1800" spc="-35" dirty="0">
                <a:solidFill>
                  <a:srgbClr val="660066"/>
                </a:solidFill>
                <a:latin typeface="Arial MT"/>
                <a:cs typeface="Arial MT"/>
              </a:rPr>
              <a:t> </a:t>
            </a:r>
            <a:r>
              <a:rPr sz="1800" dirty="0">
                <a:solidFill>
                  <a:srgbClr val="660066"/>
                </a:solidFill>
                <a:latin typeface="Arial MT"/>
                <a:cs typeface="Arial MT"/>
              </a:rPr>
              <a:t>zeroes</a:t>
            </a:r>
            <a:r>
              <a:rPr sz="1800" spc="-35" dirty="0">
                <a:solidFill>
                  <a:srgbClr val="660066"/>
                </a:solidFill>
                <a:latin typeface="Arial MT"/>
                <a:cs typeface="Arial MT"/>
              </a:rPr>
              <a:t> </a:t>
            </a:r>
            <a:r>
              <a:rPr sz="1800" spc="-25" dirty="0">
                <a:solidFill>
                  <a:srgbClr val="660066"/>
                </a:solidFill>
                <a:latin typeface="Arial MT"/>
                <a:cs typeface="Arial MT"/>
              </a:rPr>
              <a:t>to </a:t>
            </a:r>
            <a:r>
              <a:rPr sz="1800" dirty="0">
                <a:solidFill>
                  <a:srgbClr val="660066"/>
                </a:solidFill>
                <a:latin typeface="Arial MT"/>
                <a:cs typeface="Arial MT"/>
              </a:rPr>
              <a:t>Each</a:t>
            </a:r>
            <a:r>
              <a:rPr sz="1800" spc="-45" dirty="0">
                <a:solidFill>
                  <a:srgbClr val="660066"/>
                </a:solidFill>
                <a:latin typeface="Arial MT"/>
                <a:cs typeface="Arial MT"/>
              </a:rPr>
              <a:t> </a:t>
            </a:r>
            <a:r>
              <a:rPr sz="1800" dirty="0">
                <a:solidFill>
                  <a:srgbClr val="660066"/>
                </a:solidFill>
                <a:latin typeface="Arial MT"/>
                <a:cs typeface="Arial MT"/>
              </a:rPr>
              <a:t>layer,</a:t>
            </a:r>
            <a:r>
              <a:rPr sz="1800" spc="-40" dirty="0">
                <a:solidFill>
                  <a:srgbClr val="660066"/>
                </a:solidFill>
                <a:latin typeface="Arial MT"/>
                <a:cs typeface="Arial MT"/>
              </a:rPr>
              <a:t> </a:t>
            </a:r>
            <a:r>
              <a:rPr sz="1800" dirty="0">
                <a:solidFill>
                  <a:srgbClr val="660066"/>
                </a:solidFill>
                <a:latin typeface="Arial MT"/>
                <a:cs typeface="Arial MT"/>
              </a:rPr>
              <a:t>we</a:t>
            </a:r>
            <a:r>
              <a:rPr sz="1800" spc="-35" dirty="0">
                <a:solidFill>
                  <a:srgbClr val="660066"/>
                </a:solidFill>
                <a:latin typeface="Arial MT"/>
                <a:cs typeface="Arial MT"/>
              </a:rPr>
              <a:t> </a:t>
            </a:r>
            <a:r>
              <a:rPr sz="1800" dirty="0">
                <a:solidFill>
                  <a:srgbClr val="660066"/>
                </a:solidFill>
                <a:latin typeface="Arial MT"/>
                <a:cs typeface="Arial MT"/>
              </a:rPr>
              <a:t>prevent</a:t>
            </a:r>
            <a:r>
              <a:rPr sz="1800" spc="-35" dirty="0">
                <a:solidFill>
                  <a:srgbClr val="660066"/>
                </a:solidFill>
                <a:latin typeface="Arial MT"/>
                <a:cs typeface="Arial MT"/>
              </a:rPr>
              <a:t> </a:t>
            </a:r>
            <a:r>
              <a:rPr sz="1800" spc="-25" dirty="0">
                <a:solidFill>
                  <a:srgbClr val="660066"/>
                </a:solidFill>
                <a:latin typeface="Arial MT"/>
                <a:cs typeface="Arial MT"/>
              </a:rPr>
              <a:t>the </a:t>
            </a:r>
            <a:r>
              <a:rPr sz="1800" dirty="0">
                <a:solidFill>
                  <a:srgbClr val="660066"/>
                </a:solidFill>
                <a:latin typeface="Arial MT"/>
                <a:cs typeface="Arial MT"/>
              </a:rPr>
              <a:t>Representation</a:t>
            </a:r>
            <a:r>
              <a:rPr sz="1800" spc="-35" dirty="0">
                <a:solidFill>
                  <a:srgbClr val="660066"/>
                </a:solidFill>
                <a:latin typeface="Arial MT"/>
                <a:cs typeface="Arial MT"/>
              </a:rPr>
              <a:t> </a:t>
            </a:r>
            <a:r>
              <a:rPr sz="1800" dirty="0">
                <a:solidFill>
                  <a:srgbClr val="660066"/>
                </a:solidFill>
                <a:latin typeface="Arial MT"/>
                <a:cs typeface="Arial MT"/>
              </a:rPr>
              <a:t>from</a:t>
            </a:r>
            <a:r>
              <a:rPr sz="1800" spc="-35" dirty="0">
                <a:solidFill>
                  <a:srgbClr val="660066"/>
                </a:solidFill>
                <a:latin typeface="Arial MT"/>
                <a:cs typeface="Arial MT"/>
              </a:rPr>
              <a:t> </a:t>
            </a:r>
            <a:r>
              <a:rPr sz="1800" spc="-10" dirty="0">
                <a:solidFill>
                  <a:srgbClr val="660066"/>
                </a:solidFill>
                <a:latin typeface="Arial MT"/>
                <a:cs typeface="Arial MT"/>
              </a:rPr>
              <a:t>shrinking </a:t>
            </a:r>
            <a:r>
              <a:rPr sz="1800" dirty="0">
                <a:solidFill>
                  <a:srgbClr val="660066"/>
                </a:solidFill>
                <a:latin typeface="Arial MT"/>
                <a:cs typeface="Arial MT"/>
              </a:rPr>
              <a:t>with </a:t>
            </a:r>
            <a:r>
              <a:rPr sz="1800" spc="-10" dirty="0">
                <a:solidFill>
                  <a:srgbClr val="660066"/>
                </a:solidFill>
                <a:latin typeface="Arial MT"/>
                <a:cs typeface="Arial MT"/>
              </a:rPr>
              <a:t>depth</a:t>
            </a:r>
            <a:endParaRPr sz="1800">
              <a:latin typeface="Arial MT"/>
              <a:cs typeface="Arial MT"/>
            </a:endParaRPr>
          </a:p>
          <a:p>
            <a:pPr marL="90805" marR="267335">
              <a:lnSpc>
                <a:spcPct val="99500"/>
              </a:lnSpc>
              <a:spcBef>
                <a:spcPts val="50"/>
              </a:spcBef>
            </a:pPr>
            <a:r>
              <a:rPr sz="1800" dirty="0">
                <a:solidFill>
                  <a:srgbClr val="660066"/>
                </a:solidFill>
                <a:latin typeface="Arial MT"/>
                <a:cs typeface="Arial MT"/>
              </a:rPr>
              <a:t>This</a:t>
            </a:r>
            <a:r>
              <a:rPr sz="1800" spc="-20" dirty="0">
                <a:solidFill>
                  <a:srgbClr val="660066"/>
                </a:solidFill>
                <a:latin typeface="Arial MT"/>
                <a:cs typeface="Arial MT"/>
              </a:rPr>
              <a:t> </a:t>
            </a:r>
            <a:r>
              <a:rPr sz="1800" dirty="0">
                <a:solidFill>
                  <a:srgbClr val="660066"/>
                </a:solidFill>
                <a:latin typeface="Arial MT"/>
                <a:cs typeface="Arial MT"/>
              </a:rPr>
              <a:t>allows</a:t>
            </a:r>
            <a:r>
              <a:rPr sz="1800" spc="-25" dirty="0">
                <a:solidFill>
                  <a:srgbClr val="660066"/>
                </a:solidFill>
                <a:latin typeface="Arial MT"/>
                <a:cs typeface="Arial MT"/>
              </a:rPr>
              <a:t> </a:t>
            </a:r>
            <a:r>
              <a:rPr sz="1800" dirty="0">
                <a:solidFill>
                  <a:srgbClr val="660066"/>
                </a:solidFill>
                <a:latin typeface="Arial MT"/>
                <a:cs typeface="Arial MT"/>
              </a:rPr>
              <a:t>us</a:t>
            </a:r>
            <a:r>
              <a:rPr sz="1800" spc="-15" dirty="0">
                <a:solidFill>
                  <a:srgbClr val="660066"/>
                </a:solidFill>
                <a:latin typeface="Arial MT"/>
                <a:cs typeface="Arial MT"/>
              </a:rPr>
              <a:t> </a:t>
            </a:r>
            <a:r>
              <a:rPr sz="1800" dirty="0">
                <a:solidFill>
                  <a:srgbClr val="660066"/>
                </a:solidFill>
                <a:latin typeface="Arial MT"/>
                <a:cs typeface="Arial MT"/>
              </a:rPr>
              <a:t>to</a:t>
            </a:r>
            <a:r>
              <a:rPr sz="1800" spc="-15" dirty="0">
                <a:solidFill>
                  <a:srgbClr val="660066"/>
                </a:solidFill>
                <a:latin typeface="Arial MT"/>
                <a:cs typeface="Arial MT"/>
              </a:rPr>
              <a:t> </a:t>
            </a:r>
            <a:r>
              <a:rPr sz="1800" dirty="0">
                <a:solidFill>
                  <a:srgbClr val="660066"/>
                </a:solidFill>
                <a:latin typeface="Arial MT"/>
                <a:cs typeface="Arial MT"/>
              </a:rPr>
              <a:t>make</a:t>
            </a:r>
            <a:r>
              <a:rPr sz="1800" spc="-10" dirty="0">
                <a:solidFill>
                  <a:srgbClr val="660066"/>
                </a:solidFill>
                <a:latin typeface="Arial MT"/>
                <a:cs typeface="Arial MT"/>
              </a:rPr>
              <a:t> </a:t>
            </a:r>
            <a:r>
              <a:rPr sz="1800" spc="-25" dirty="0">
                <a:solidFill>
                  <a:srgbClr val="660066"/>
                </a:solidFill>
                <a:latin typeface="Arial MT"/>
                <a:cs typeface="Arial MT"/>
              </a:rPr>
              <a:t>an </a:t>
            </a:r>
            <a:r>
              <a:rPr sz="1800" dirty="0">
                <a:solidFill>
                  <a:srgbClr val="660066"/>
                </a:solidFill>
                <a:latin typeface="Arial MT"/>
                <a:cs typeface="Arial MT"/>
              </a:rPr>
              <a:t>arbitrarily</a:t>
            </a:r>
            <a:r>
              <a:rPr sz="1800" spc="-25" dirty="0">
                <a:solidFill>
                  <a:srgbClr val="660066"/>
                </a:solidFill>
                <a:latin typeface="Arial MT"/>
                <a:cs typeface="Arial MT"/>
              </a:rPr>
              <a:t> </a:t>
            </a:r>
            <a:r>
              <a:rPr sz="1800" dirty="0">
                <a:solidFill>
                  <a:srgbClr val="660066"/>
                </a:solidFill>
                <a:latin typeface="Arial MT"/>
                <a:cs typeface="Arial MT"/>
              </a:rPr>
              <a:t>deep</a:t>
            </a:r>
            <a:r>
              <a:rPr sz="1800" spc="-20" dirty="0">
                <a:solidFill>
                  <a:srgbClr val="660066"/>
                </a:solidFill>
                <a:latin typeface="Arial MT"/>
                <a:cs typeface="Arial MT"/>
              </a:rPr>
              <a:t> </a:t>
            </a:r>
            <a:r>
              <a:rPr sz="1800" spc="-10" dirty="0">
                <a:solidFill>
                  <a:srgbClr val="660066"/>
                </a:solidFill>
                <a:latin typeface="Arial MT"/>
                <a:cs typeface="Arial MT"/>
              </a:rPr>
              <a:t>convolutional network</a:t>
            </a:r>
            <a:endParaRPr sz="18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2100042" y="642619"/>
            <a:ext cx="5865495" cy="695960"/>
          </a:xfrm>
          <a:prstGeom prst="rect">
            <a:avLst/>
          </a:prstGeom>
        </p:spPr>
        <p:txBody>
          <a:bodyPr vert="horz" wrap="square" lIns="0" tIns="12700" rIns="0" bIns="0" rtlCol="0">
            <a:spAutoFit/>
          </a:bodyPr>
          <a:lstStyle/>
          <a:p>
            <a:pPr marL="12700">
              <a:lnSpc>
                <a:spcPct val="100000"/>
              </a:lnSpc>
              <a:spcBef>
                <a:spcPts val="100"/>
              </a:spcBef>
              <a:tabLst>
                <a:tab pos="4641215" algn="l"/>
              </a:tabLst>
            </a:pPr>
            <a:r>
              <a:rPr sz="4400" dirty="0"/>
              <a:t>Locally</a:t>
            </a:r>
            <a:r>
              <a:rPr sz="4400" spc="-110" dirty="0"/>
              <a:t> </a:t>
            </a:r>
            <a:r>
              <a:rPr sz="4400" spc="-10" dirty="0"/>
              <a:t>connected</a:t>
            </a:r>
            <a:r>
              <a:rPr sz="4400" dirty="0"/>
              <a:t>	</a:t>
            </a:r>
            <a:r>
              <a:rPr sz="4400" spc="-10" dirty="0"/>
              <a:t>layer</a:t>
            </a:r>
            <a:endParaRPr sz="4400"/>
          </a:p>
        </p:txBody>
      </p:sp>
      <p:sp>
        <p:nvSpPr>
          <p:cNvPr id="5" name="object 5"/>
          <p:cNvSpPr txBox="1"/>
          <p:nvPr/>
        </p:nvSpPr>
        <p:spPr>
          <a:xfrm>
            <a:off x="536863" y="1328421"/>
            <a:ext cx="8806180" cy="4427220"/>
          </a:xfrm>
          <a:prstGeom prst="rect">
            <a:avLst/>
          </a:prstGeom>
        </p:spPr>
        <p:txBody>
          <a:bodyPr vert="horz" wrap="square" lIns="0" tIns="33020" rIns="0" bIns="0" rtlCol="0">
            <a:spAutoFit/>
          </a:bodyPr>
          <a:lstStyle/>
          <a:p>
            <a:pPr marL="355600" marR="5080" indent="-342900">
              <a:lnSpc>
                <a:spcPts val="2800"/>
              </a:lnSpc>
              <a:spcBef>
                <a:spcPts val="260"/>
              </a:spcBef>
              <a:buChar char="•"/>
              <a:tabLst>
                <a:tab pos="355600" algn="l"/>
              </a:tabLst>
            </a:pPr>
            <a:r>
              <a:rPr sz="2400" dirty="0">
                <a:solidFill>
                  <a:srgbClr val="3333CC"/>
                </a:solidFill>
                <a:latin typeface="Arial MT"/>
                <a:cs typeface="Arial MT"/>
              </a:rPr>
              <a:t>In</a:t>
            </a:r>
            <a:r>
              <a:rPr sz="2400" spc="-50" dirty="0">
                <a:solidFill>
                  <a:srgbClr val="3333CC"/>
                </a:solidFill>
                <a:latin typeface="Arial MT"/>
                <a:cs typeface="Arial MT"/>
              </a:rPr>
              <a:t> </a:t>
            </a:r>
            <a:r>
              <a:rPr sz="2400" dirty="0">
                <a:solidFill>
                  <a:srgbClr val="3333CC"/>
                </a:solidFill>
                <a:latin typeface="Arial MT"/>
                <a:cs typeface="Arial MT"/>
              </a:rPr>
              <a:t>some</a:t>
            </a:r>
            <a:r>
              <a:rPr sz="2400" spc="-50" dirty="0">
                <a:solidFill>
                  <a:srgbClr val="3333CC"/>
                </a:solidFill>
                <a:latin typeface="Arial MT"/>
                <a:cs typeface="Arial MT"/>
              </a:rPr>
              <a:t> </a:t>
            </a:r>
            <a:r>
              <a:rPr sz="2400" dirty="0">
                <a:solidFill>
                  <a:srgbClr val="3333CC"/>
                </a:solidFill>
                <a:latin typeface="Arial MT"/>
                <a:cs typeface="Arial MT"/>
              </a:rPr>
              <a:t>cases,</a:t>
            </a:r>
            <a:r>
              <a:rPr sz="2400" spc="-50" dirty="0">
                <a:solidFill>
                  <a:srgbClr val="3333CC"/>
                </a:solidFill>
                <a:latin typeface="Arial MT"/>
                <a:cs typeface="Arial MT"/>
              </a:rPr>
              <a:t> </a:t>
            </a:r>
            <a:r>
              <a:rPr sz="2400" dirty="0">
                <a:solidFill>
                  <a:srgbClr val="3333CC"/>
                </a:solidFill>
                <a:latin typeface="Arial MT"/>
                <a:cs typeface="Arial MT"/>
              </a:rPr>
              <a:t>we</a:t>
            </a:r>
            <a:r>
              <a:rPr sz="2400" spc="-50" dirty="0">
                <a:solidFill>
                  <a:srgbClr val="3333CC"/>
                </a:solidFill>
                <a:latin typeface="Arial MT"/>
                <a:cs typeface="Arial MT"/>
              </a:rPr>
              <a:t> </a:t>
            </a:r>
            <a:r>
              <a:rPr sz="2400" dirty="0">
                <a:solidFill>
                  <a:srgbClr val="3333CC"/>
                </a:solidFill>
                <a:latin typeface="Arial MT"/>
                <a:cs typeface="Arial MT"/>
              </a:rPr>
              <a:t>do</a:t>
            </a:r>
            <a:r>
              <a:rPr sz="2400" spc="-45" dirty="0">
                <a:solidFill>
                  <a:srgbClr val="3333CC"/>
                </a:solidFill>
                <a:latin typeface="Arial MT"/>
                <a:cs typeface="Arial MT"/>
              </a:rPr>
              <a:t> </a:t>
            </a:r>
            <a:r>
              <a:rPr sz="2400" dirty="0">
                <a:solidFill>
                  <a:srgbClr val="3333CC"/>
                </a:solidFill>
                <a:latin typeface="Arial MT"/>
                <a:cs typeface="Arial MT"/>
              </a:rPr>
              <a:t>not</a:t>
            </a:r>
            <a:r>
              <a:rPr sz="2400" spc="-55" dirty="0">
                <a:solidFill>
                  <a:srgbClr val="3333CC"/>
                </a:solidFill>
                <a:latin typeface="Arial MT"/>
                <a:cs typeface="Arial MT"/>
              </a:rPr>
              <a:t> </a:t>
            </a:r>
            <a:r>
              <a:rPr sz="2400" dirty="0">
                <a:solidFill>
                  <a:srgbClr val="3333CC"/>
                </a:solidFill>
                <a:latin typeface="Arial MT"/>
                <a:cs typeface="Arial MT"/>
              </a:rPr>
              <a:t>actually</a:t>
            </a:r>
            <a:r>
              <a:rPr sz="2400" spc="-50" dirty="0">
                <a:solidFill>
                  <a:srgbClr val="3333CC"/>
                </a:solidFill>
                <a:latin typeface="Arial MT"/>
                <a:cs typeface="Arial MT"/>
              </a:rPr>
              <a:t> </a:t>
            </a:r>
            <a:r>
              <a:rPr sz="2400" dirty="0">
                <a:solidFill>
                  <a:srgbClr val="3333CC"/>
                </a:solidFill>
                <a:latin typeface="Arial MT"/>
                <a:cs typeface="Arial MT"/>
              </a:rPr>
              <a:t>want</a:t>
            </a:r>
            <a:r>
              <a:rPr sz="2400" spc="-55" dirty="0">
                <a:solidFill>
                  <a:srgbClr val="3333CC"/>
                </a:solidFill>
                <a:latin typeface="Arial MT"/>
                <a:cs typeface="Arial MT"/>
              </a:rPr>
              <a:t> </a:t>
            </a:r>
            <a:r>
              <a:rPr sz="2400" dirty="0">
                <a:solidFill>
                  <a:srgbClr val="3333CC"/>
                </a:solidFill>
                <a:latin typeface="Arial MT"/>
                <a:cs typeface="Arial MT"/>
              </a:rPr>
              <a:t>to</a:t>
            </a:r>
            <a:r>
              <a:rPr sz="2400" spc="-45" dirty="0">
                <a:solidFill>
                  <a:srgbClr val="3333CC"/>
                </a:solidFill>
                <a:latin typeface="Arial MT"/>
                <a:cs typeface="Arial MT"/>
              </a:rPr>
              <a:t> </a:t>
            </a:r>
            <a:r>
              <a:rPr sz="2400" dirty="0">
                <a:solidFill>
                  <a:srgbClr val="3333CC"/>
                </a:solidFill>
                <a:latin typeface="Arial MT"/>
                <a:cs typeface="Arial MT"/>
              </a:rPr>
              <a:t>use</a:t>
            </a:r>
            <a:r>
              <a:rPr sz="2400" spc="-50" dirty="0">
                <a:solidFill>
                  <a:srgbClr val="3333CC"/>
                </a:solidFill>
                <a:latin typeface="Arial MT"/>
                <a:cs typeface="Arial MT"/>
              </a:rPr>
              <a:t> </a:t>
            </a:r>
            <a:r>
              <a:rPr sz="2400" dirty="0">
                <a:solidFill>
                  <a:srgbClr val="3333CC"/>
                </a:solidFill>
                <a:latin typeface="Arial MT"/>
                <a:cs typeface="Arial MT"/>
              </a:rPr>
              <a:t>convolution,</a:t>
            </a:r>
            <a:r>
              <a:rPr sz="2400" spc="-50" dirty="0">
                <a:solidFill>
                  <a:srgbClr val="3333CC"/>
                </a:solidFill>
                <a:latin typeface="Arial MT"/>
                <a:cs typeface="Arial MT"/>
              </a:rPr>
              <a:t> </a:t>
            </a:r>
            <a:r>
              <a:rPr sz="2400" spc="-25" dirty="0">
                <a:solidFill>
                  <a:srgbClr val="3333CC"/>
                </a:solidFill>
                <a:latin typeface="Arial MT"/>
                <a:cs typeface="Arial MT"/>
              </a:rPr>
              <a:t>but </a:t>
            </a:r>
            <a:r>
              <a:rPr sz="2400" dirty="0">
                <a:solidFill>
                  <a:srgbClr val="3333CC"/>
                </a:solidFill>
                <a:latin typeface="Arial MT"/>
                <a:cs typeface="Arial MT"/>
              </a:rPr>
              <a:t>rather</a:t>
            </a:r>
            <a:r>
              <a:rPr sz="2400" spc="-85" dirty="0">
                <a:solidFill>
                  <a:srgbClr val="3333CC"/>
                </a:solidFill>
                <a:latin typeface="Arial MT"/>
                <a:cs typeface="Arial MT"/>
              </a:rPr>
              <a:t> </a:t>
            </a:r>
            <a:r>
              <a:rPr sz="2400" dirty="0">
                <a:solidFill>
                  <a:srgbClr val="3333CC"/>
                </a:solidFill>
                <a:latin typeface="Arial MT"/>
                <a:cs typeface="Arial MT"/>
              </a:rPr>
              <a:t>locally</a:t>
            </a:r>
            <a:r>
              <a:rPr sz="2400" spc="-80" dirty="0">
                <a:solidFill>
                  <a:srgbClr val="3333CC"/>
                </a:solidFill>
                <a:latin typeface="Arial MT"/>
                <a:cs typeface="Arial MT"/>
              </a:rPr>
              <a:t> </a:t>
            </a:r>
            <a:r>
              <a:rPr sz="2400" dirty="0">
                <a:solidFill>
                  <a:srgbClr val="3333CC"/>
                </a:solidFill>
                <a:latin typeface="Arial MT"/>
                <a:cs typeface="Arial MT"/>
              </a:rPr>
              <a:t>connected</a:t>
            </a:r>
            <a:r>
              <a:rPr sz="2400" spc="-75" dirty="0">
                <a:solidFill>
                  <a:srgbClr val="3333CC"/>
                </a:solidFill>
                <a:latin typeface="Arial MT"/>
                <a:cs typeface="Arial MT"/>
              </a:rPr>
              <a:t> </a:t>
            </a:r>
            <a:r>
              <a:rPr sz="2400" spc="-10" dirty="0">
                <a:solidFill>
                  <a:srgbClr val="3333CC"/>
                </a:solidFill>
                <a:latin typeface="Arial MT"/>
                <a:cs typeface="Arial MT"/>
              </a:rPr>
              <a:t>layers</a:t>
            </a:r>
            <a:endParaRPr sz="2400">
              <a:latin typeface="Arial MT"/>
              <a:cs typeface="Arial MT"/>
            </a:endParaRPr>
          </a:p>
          <a:p>
            <a:pPr marL="748665" marR="856615" lvl="1" indent="-279400">
              <a:lnSpc>
                <a:spcPct val="100800"/>
              </a:lnSpc>
              <a:spcBef>
                <a:spcPts val="400"/>
              </a:spcBef>
              <a:buChar char="•"/>
              <a:tabLst>
                <a:tab pos="748665" algn="l"/>
                <a:tab pos="755015" algn="l"/>
              </a:tabLst>
            </a:pPr>
            <a:r>
              <a:rPr sz="2000" dirty="0">
                <a:solidFill>
                  <a:srgbClr val="3333CC"/>
                </a:solidFill>
                <a:latin typeface="Arial MT"/>
                <a:cs typeface="Arial MT"/>
              </a:rPr>
              <a:t>	</a:t>
            </a:r>
            <a:r>
              <a:rPr sz="2000" dirty="0">
                <a:solidFill>
                  <a:srgbClr val="006600"/>
                </a:solidFill>
                <a:latin typeface="Arial MT"/>
                <a:cs typeface="Arial MT"/>
              </a:rPr>
              <a:t>adjacency</a:t>
            </a:r>
            <a:r>
              <a:rPr sz="2000" spc="-30" dirty="0">
                <a:solidFill>
                  <a:srgbClr val="006600"/>
                </a:solidFill>
                <a:latin typeface="Arial MT"/>
                <a:cs typeface="Arial MT"/>
              </a:rPr>
              <a:t> </a:t>
            </a:r>
            <a:r>
              <a:rPr sz="2000" dirty="0">
                <a:solidFill>
                  <a:srgbClr val="006600"/>
                </a:solidFill>
                <a:latin typeface="Arial MT"/>
                <a:cs typeface="Arial MT"/>
              </a:rPr>
              <a:t>matrix</a:t>
            </a:r>
            <a:r>
              <a:rPr sz="2000" spc="-30" dirty="0">
                <a:solidFill>
                  <a:srgbClr val="006600"/>
                </a:solidFill>
                <a:latin typeface="Arial MT"/>
                <a:cs typeface="Arial MT"/>
              </a:rPr>
              <a:t> </a:t>
            </a:r>
            <a:r>
              <a:rPr sz="2000" dirty="0">
                <a:solidFill>
                  <a:srgbClr val="006600"/>
                </a:solidFill>
                <a:latin typeface="Arial MT"/>
                <a:cs typeface="Arial MT"/>
              </a:rPr>
              <a:t>in</a:t>
            </a:r>
            <a:r>
              <a:rPr sz="2000" spc="-20" dirty="0">
                <a:solidFill>
                  <a:srgbClr val="006600"/>
                </a:solidFill>
                <a:latin typeface="Arial MT"/>
                <a:cs typeface="Arial MT"/>
              </a:rPr>
              <a:t> </a:t>
            </a:r>
            <a:r>
              <a:rPr sz="2000" dirty="0">
                <a:solidFill>
                  <a:srgbClr val="006600"/>
                </a:solidFill>
                <a:latin typeface="Arial MT"/>
                <a:cs typeface="Arial MT"/>
              </a:rPr>
              <a:t>the</a:t>
            </a:r>
            <a:r>
              <a:rPr sz="2000" spc="-25" dirty="0">
                <a:solidFill>
                  <a:srgbClr val="006600"/>
                </a:solidFill>
                <a:latin typeface="Arial MT"/>
                <a:cs typeface="Arial MT"/>
              </a:rPr>
              <a:t> </a:t>
            </a:r>
            <a:r>
              <a:rPr sz="2000" dirty="0">
                <a:solidFill>
                  <a:srgbClr val="006600"/>
                </a:solidFill>
                <a:latin typeface="Arial MT"/>
                <a:cs typeface="Arial MT"/>
              </a:rPr>
              <a:t>graph</a:t>
            </a:r>
            <a:r>
              <a:rPr sz="2000" spc="-25" dirty="0">
                <a:solidFill>
                  <a:srgbClr val="006600"/>
                </a:solidFill>
                <a:latin typeface="Arial MT"/>
                <a:cs typeface="Arial MT"/>
              </a:rPr>
              <a:t> </a:t>
            </a:r>
            <a:r>
              <a:rPr sz="2000" dirty="0">
                <a:solidFill>
                  <a:srgbClr val="006600"/>
                </a:solidFill>
                <a:latin typeface="Arial MT"/>
                <a:cs typeface="Arial MT"/>
              </a:rPr>
              <a:t>of</a:t>
            </a:r>
            <a:r>
              <a:rPr sz="2000" spc="-25" dirty="0">
                <a:solidFill>
                  <a:srgbClr val="006600"/>
                </a:solidFill>
                <a:latin typeface="Arial MT"/>
                <a:cs typeface="Arial MT"/>
              </a:rPr>
              <a:t> </a:t>
            </a:r>
            <a:r>
              <a:rPr sz="2000" dirty="0">
                <a:solidFill>
                  <a:srgbClr val="006600"/>
                </a:solidFill>
                <a:latin typeface="Arial MT"/>
                <a:cs typeface="Arial MT"/>
              </a:rPr>
              <a:t>our</a:t>
            </a:r>
            <a:r>
              <a:rPr sz="2000" spc="-30" dirty="0">
                <a:solidFill>
                  <a:srgbClr val="006600"/>
                </a:solidFill>
                <a:latin typeface="Arial MT"/>
                <a:cs typeface="Arial MT"/>
              </a:rPr>
              <a:t> </a:t>
            </a:r>
            <a:r>
              <a:rPr sz="2000" dirty="0">
                <a:solidFill>
                  <a:srgbClr val="006600"/>
                </a:solidFill>
                <a:latin typeface="Arial MT"/>
                <a:cs typeface="Arial MT"/>
              </a:rPr>
              <a:t>MLP</a:t>
            </a:r>
            <a:r>
              <a:rPr sz="2000" spc="-25" dirty="0">
                <a:solidFill>
                  <a:srgbClr val="006600"/>
                </a:solidFill>
                <a:latin typeface="Arial MT"/>
                <a:cs typeface="Arial MT"/>
              </a:rPr>
              <a:t> </a:t>
            </a:r>
            <a:r>
              <a:rPr sz="2000" dirty="0">
                <a:solidFill>
                  <a:srgbClr val="006600"/>
                </a:solidFill>
                <a:latin typeface="Arial MT"/>
                <a:cs typeface="Arial MT"/>
              </a:rPr>
              <a:t>is</a:t>
            </a:r>
            <a:r>
              <a:rPr sz="2000" spc="-25" dirty="0">
                <a:solidFill>
                  <a:srgbClr val="006600"/>
                </a:solidFill>
                <a:latin typeface="Arial MT"/>
                <a:cs typeface="Arial MT"/>
              </a:rPr>
              <a:t> </a:t>
            </a:r>
            <a:r>
              <a:rPr sz="2000" dirty="0">
                <a:solidFill>
                  <a:srgbClr val="006600"/>
                </a:solidFill>
                <a:latin typeface="Arial MT"/>
                <a:cs typeface="Arial MT"/>
              </a:rPr>
              <a:t>the</a:t>
            </a:r>
            <a:r>
              <a:rPr sz="2000" spc="-25" dirty="0">
                <a:solidFill>
                  <a:srgbClr val="006600"/>
                </a:solidFill>
                <a:latin typeface="Arial MT"/>
                <a:cs typeface="Arial MT"/>
              </a:rPr>
              <a:t> </a:t>
            </a:r>
            <a:r>
              <a:rPr sz="2000" dirty="0">
                <a:solidFill>
                  <a:srgbClr val="006600"/>
                </a:solidFill>
                <a:latin typeface="Arial MT"/>
                <a:cs typeface="Arial MT"/>
              </a:rPr>
              <a:t>same,</a:t>
            </a:r>
            <a:r>
              <a:rPr sz="2000" spc="-30" dirty="0">
                <a:solidFill>
                  <a:srgbClr val="006600"/>
                </a:solidFill>
                <a:latin typeface="Arial MT"/>
                <a:cs typeface="Arial MT"/>
              </a:rPr>
              <a:t> </a:t>
            </a:r>
            <a:r>
              <a:rPr sz="2000" dirty="0">
                <a:solidFill>
                  <a:srgbClr val="006600"/>
                </a:solidFill>
                <a:latin typeface="Arial MT"/>
                <a:cs typeface="Arial MT"/>
              </a:rPr>
              <a:t>but</a:t>
            </a:r>
            <a:r>
              <a:rPr sz="2000" spc="-25" dirty="0">
                <a:solidFill>
                  <a:srgbClr val="006600"/>
                </a:solidFill>
                <a:latin typeface="Arial MT"/>
                <a:cs typeface="Arial MT"/>
              </a:rPr>
              <a:t> </a:t>
            </a:r>
            <a:r>
              <a:rPr sz="2000" spc="-10" dirty="0">
                <a:solidFill>
                  <a:srgbClr val="006600"/>
                </a:solidFill>
                <a:latin typeface="Arial MT"/>
                <a:cs typeface="Arial MT"/>
              </a:rPr>
              <a:t>every </a:t>
            </a:r>
            <a:r>
              <a:rPr sz="2000" dirty="0">
                <a:solidFill>
                  <a:srgbClr val="006600"/>
                </a:solidFill>
                <a:latin typeface="Arial MT"/>
                <a:cs typeface="Arial MT"/>
              </a:rPr>
              <a:t>connection</a:t>
            </a:r>
            <a:r>
              <a:rPr sz="2000" spc="-30" dirty="0">
                <a:solidFill>
                  <a:srgbClr val="006600"/>
                </a:solidFill>
                <a:latin typeface="Arial MT"/>
                <a:cs typeface="Arial MT"/>
              </a:rPr>
              <a:t> </a:t>
            </a:r>
            <a:r>
              <a:rPr sz="2000" dirty="0">
                <a:solidFill>
                  <a:srgbClr val="006600"/>
                </a:solidFill>
                <a:latin typeface="Arial MT"/>
                <a:cs typeface="Arial MT"/>
              </a:rPr>
              <a:t>has</a:t>
            </a:r>
            <a:r>
              <a:rPr sz="2000" spc="-30" dirty="0">
                <a:solidFill>
                  <a:srgbClr val="006600"/>
                </a:solidFill>
                <a:latin typeface="Arial MT"/>
                <a:cs typeface="Arial MT"/>
              </a:rPr>
              <a:t> </a:t>
            </a:r>
            <a:r>
              <a:rPr sz="2000" dirty="0">
                <a:solidFill>
                  <a:srgbClr val="006600"/>
                </a:solidFill>
                <a:latin typeface="Arial MT"/>
                <a:cs typeface="Arial MT"/>
              </a:rPr>
              <a:t>its</a:t>
            </a:r>
            <a:r>
              <a:rPr sz="2000" spc="-30" dirty="0">
                <a:solidFill>
                  <a:srgbClr val="006600"/>
                </a:solidFill>
                <a:latin typeface="Arial MT"/>
                <a:cs typeface="Arial MT"/>
              </a:rPr>
              <a:t> </a:t>
            </a:r>
            <a:r>
              <a:rPr sz="2000" dirty="0">
                <a:solidFill>
                  <a:srgbClr val="006600"/>
                </a:solidFill>
                <a:latin typeface="Arial MT"/>
                <a:cs typeface="Arial MT"/>
              </a:rPr>
              <a:t>own</a:t>
            </a:r>
            <a:r>
              <a:rPr sz="2000" spc="-25" dirty="0">
                <a:solidFill>
                  <a:srgbClr val="006600"/>
                </a:solidFill>
                <a:latin typeface="Arial MT"/>
                <a:cs typeface="Arial MT"/>
              </a:rPr>
              <a:t> </a:t>
            </a:r>
            <a:r>
              <a:rPr sz="2000" dirty="0">
                <a:solidFill>
                  <a:srgbClr val="006600"/>
                </a:solidFill>
                <a:latin typeface="Arial MT"/>
                <a:cs typeface="Arial MT"/>
              </a:rPr>
              <a:t>weight,</a:t>
            </a:r>
            <a:r>
              <a:rPr sz="2000" spc="-35" dirty="0">
                <a:solidFill>
                  <a:srgbClr val="006600"/>
                </a:solidFill>
                <a:latin typeface="Arial MT"/>
                <a:cs typeface="Arial MT"/>
              </a:rPr>
              <a:t> </a:t>
            </a:r>
            <a:r>
              <a:rPr sz="2000" dirty="0">
                <a:solidFill>
                  <a:srgbClr val="006600"/>
                </a:solidFill>
                <a:latin typeface="Arial MT"/>
                <a:cs typeface="Arial MT"/>
              </a:rPr>
              <a:t>specified</a:t>
            </a:r>
            <a:r>
              <a:rPr sz="2000" spc="-35" dirty="0">
                <a:solidFill>
                  <a:srgbClr val="006600"/>
                </a:solidFill>
                <a:latin typeface="Arial MT"/>
                <a:cs typeface="Arial MT"/>
              </a:rPr>
              <a:t> </a:t>
            </a:r>
            <a:r>
              <a:rPr sz="2000" dirty="0">
                <a:solidFill>
                  <a:srgbClr val="006600"/>
                </a:solidFill>
                <a:latin typeface="Arial MT"/>
                <a:cs typeface="Arial MT"/>
              </a:rPr>
              <a:t>by</a:t>
            </a:r>
            <a:r>
              <a:rPr sz="2000" spc="-40" dirty="0">
                <a:solidFill>
                  <a:srgbClr val="006600"/>
                </a:solidFill>
                <a:latin typeface="Arial MT"/>
                <a:cs typeface="Arial MT"/>
              </a:rPr>
              <a:t> </a:t>
            </a:r>
            <a:r>
              <a:rPr sz="2000" dirty="0">
                <a:solidFill>
                  <a:srgbClr val="006600"/>
                </a:solidFill>
                <a:latin typeface="Arial MT"/>
                <a:cs typeface="Arial MT"/>
              </a:rPr>
              <a:t>a</a:t>
            </a:r>
            <a:r>
              <a:rPr sz="2000" spc="-40" dirty="0">
                <a:solidFill>
                  <a:srgbClr val="006600"/>
                </a:solidFill>
                <a:latin typeface="Arial MT"/>
                <a:cs typeface="Arial MT"/>
              </a:rPr>
              <a:t> </a:t>
            </a:r>
            <a:r>
              <a:rPr sz="2000" dirty="0">
                <a:latin typeface="Cambria"/>
                <a:cs typeface="Cambria"/>
              </a:rPr>
              <a:t>6-D</a:t>
            </a:r>
            <a:r>
              <a:rPr sz="2000" spc="190" dirty="0">
                <a:latin typeface="Cambria"/>
                <a:cs typeface="Cambria"/>
              </a:rPr>
              <a:t> </a:t>
            </a:r>
            <a:r>
              <a:rPr sz="2000" dirty="0">
                <a:solidFill>
                  <a:srgbClr val="006600"/>
                </a:solidFill>
                <a:latin typeface="Arial MT"/>
                <a:cs typeface="Arial MT"/>
              </a:rPr>
              <a:t>tensor</a:t>
            </a:r>
            <a:r>
              <a:rPr sz="2000" spc="-30" dirty="0">
                <a:solidFill>
                  <a:srgbClr val="006600"/>
                </a:solidFill>
                <a:latin typeface="Arial MT"/>
                <a:cs typeface="Arial MT"/>
              </a:rPr>
              <a:t> </a:t>
            </a:r>
            <a:r>
              <a:rPr sz="2000" b="1" spc="-25" dirty="0">
                <a:latin typeface="Times New Roman"/>
                <a:cs typeface="Times New Roman"/>
              </a:rPr>
              <a:t>W</a:t>
            </a:r>
            <a:r>
              <a:rPr sz="2000" spc="-25" dirty="0">
                <a:solidFill>
                  <a:srgbClr val="006600"/>
                </a:solidFill>
                <a:latin typeface="Arial MT"/>
                <a:cs typeface="Arial MT"/>
              </a:rPr>
              <a:t>.</a:t>
            </a:r>
            <a:endParaRPr sz="2000">
              <a:latin typeface="Arial MT"/>
              <a:cs typeface="Arial MT"/>
            </a:endParaRPr>
          </a:p>
          <a:p>
            <a:pPr marL="755015" lvl="1" indent="-285115">
              <a:lnSpc>
                <a:spcPct val="100000"/>
              </a:lnSpc>
              <a:spcBef>
                <a:spcPts val="480"/>
              </a:spcBef>
              <a:buClr>
                <a:srgbClr val="3333CC"/>
              </a:buClr>
              <a:buChar char="•"/>
              <a:tabLst>
                <a:tab pos="755015" algn="l"/>
              </a:tabLst>
            </a:pPr>
            <a:r>
              <a:rPr sz="2000" dirty="0">
                <a:solidFill>
                  <a:srgbClr val="006600"/>
                </a:solidFill>
                <a:latin typeface="Arial MT"/>
                <a:cs typeface="Arial MT"/>
              </a:rPr>
              <a:t>The</a:t>
            </a:r>
            <a:r>
              <a:rPr sz="2000" spc="-35" dirty="0">
                <a:solidFill>
                  <a:srgbClr val="006600"/>
                </a:solidFill>
                <a:latin typeface="Arial MT"/>
                <a:cs typeface="Arial MT"/>
              </a:rPr>
              <a:t> </a:t>
            </a:r>
            <a:r>
              <a:rPr sz="2000" dirty="0">
                <a:solidFill>
                  <a:srgbClr val="006600"/>
                </a:solidFill>
                <a:latin typeface="Arial MT"/>
                <a:cs typeface="Arial MT"/>
              </a:rPr>
              <a:t>indices</a:t>
            </a:r>
            <a:r>
              <a:rPr sz="2000" spc="-45" dirty="0">
                <a:solidFill>
                  <a:srgbClr val="006600"/>
                </a:solidFill>
                <a:latin typeface="Arial MT"/>
                <a:cs typeface="Arial MT"/>
              </a:rPr>
              <a:t> </a:t>
            </a:r>
            <a:r>
              <a:rPr sz="2000" dirty="0">
                <a:solidFill>
                  <a:srgbClr val="006600"/>
                </a:solidFill>
                <a:latin typeface="Arial MT"/>
                <a:cs typeface="Arial MT"/>
              </a:rPr>
              <a:t>into</a:t>
            </a:r>
            <a:r>
              <a:rPr sz="2000" spc="-35" dirty="0">
                <a:solidFill>
                  <a:srgbClr val="006600"/>
                </a:solidFill>
                <a:latin typeface="Arial MT"/>
                <a:cs typeface="Arial MT"/>
              </a:rPr>
              <a:t> </a:t>
            </a:r>
            <a:r>
              <a:rPr sz="2000" b="1" spc="60" dirty="0">
                <a:latin typeface="Times New Roman"/>
                <a:cs typeface="Times New Roman"/>
              </a:rPr>
              <a:t>W</a:t>
            </a:r>
            <a:r>
              <a:rPr sz="2000" b="1" spc="20" dirty="0">
                <a:latin typeface="Times New Roman"/>
                <a:cs typeface="Times New Roman"/>
              </a:rPr>
              <a:t> </a:t>
            </a:r>
            <a:r>
              <a:rPr sz="2000" dirty="0">
                <a:solidFill>
                  <a:srgbClr val="006600"/>
                </a:solidFill>
                <a:latin typeface="Arial MT"/>
                <a:cs typeface="Arial MT"/>
              </a:rPr>
              <a:t>are</a:t>
            </a:r>
            <a:r>
              <a:rPr sz="2000" spc="-30" dirty="0">
                <a:solidFill>
                  <a:srgbClr val="006600"/>
                </a:solidFill>
                <a:latin typeface="Arial MT"/>
                <a:cs typeface="Arial MT"/>
              </a:rPr>
              <a:t> </a:t>
            </a:r>
            <a:r>
              <a:rPr sz="2000" spc="-10" dirty="0">
                <a:solidFill>
                  <a:srgbClr val="006600"/>
                </a:solidFill>
                <a:latin typeface="Arial MT"/>
                <a:cs typeface="Arial MT"/>
              </a:rPr>
              <a:t>respectively:</a:t>
            </a:r>
            <a:endParaRPr sz="2000">
              <a:latin typeface="Arial MT"/>
              <a:cs typeface="Arial MT"/>
            </a:endParaRPr>
          </a:p>
          <a:p>
            <a:pPr marL="755015" lvl="1" indent="-285115">
              <a:lnSpc>
                <a:spcPct val="100000"/>
              </a:lnSpc>
              <a:spcBef>
                <a:spcPts val="500"/>
              </a:spcBef>
              <a:buClr>
                <a:srgbClr val="3333CC"/>
              </a:buClr>
              <a:buFont typeface="Cambria"/>
              <a:buChar char="•"/>
              <a:tabLst>
                <a:tab pos="755015" algn="l"/>
              </a:tabLst>
            </a:pPr>
            <a:r>
              <a:rPr sz="2000" i="1" spc="105" dirty="0">
                <a:latin typeface="Cambria"/>
                <a:cs typeface="Cambria"/>
              </a:rPr>
              <a:t>i</a:t>
            </a:r>
            <a:r>
              <a:rPr sz="2000" spc="105" dirty="0">
                <a:latin typeface="Cambria"/>
                <a:cs typeface="Cambria"/>
              </a:rPr>
              <a:t>,</a:t>
            </a:r>
            <a:r>
              <a:rPr sz="2000" spc="195" dirty="0">
                <a:latin typeface="Cambria"/>
                <a:cs typeface="Cambria"/>
              </a:rPr>
              <a:t> </a:t>
            </a:r>
            <a:r>
              <a:rPr sz="2000" dirty="0">
                <a:solidFill>
                  <a:srgbClr val="006600"/>
                </a:solidFill>
                <a:latin typeface="Arial MT"/>
                <a:cs typeface="Arial MT"/>
              </a:rPr>
              <a:t>the</a:t>
            </a:r>
            <a:r>
              <a:rPr sz="2000" spc="-15" dirty="0">
                <a:solidFill>
                  <a:srgbClr val="006600"/>
                </a:solidFill>
                <a:latin typeface="Arial MT"/>
                <a:cs typeface="Arial MT"/>
              </a:rPr>
              <a:t> </a:t>
            </a:r>
            <a:r>
              <a:rPr sz="2000" dirty="0">
                <a:solidFill>
                  <a:srgbClr val="006600"/>
                </a:solidFill>
                <a:latin typeface="Arial MT"/>
                <a:cs typeface="Arial MT"/>
              </a:rPr>
              <a:t>output</a:t>
            </a:r>
            <a:r>
              <a:rPr sz="2000" spc="-20" dirty="0">
                <a:solidFill>
                  <a:srgbClr val="006600"/>
                </a:solidFill>
                <a:latin typeface="Arial MT"/>
                <a:cs typeface="Arial MT"/>
              </a:rPr>
              <a:t> </a:t>
            </a:r>
            <a:r>
              <a:rPr sz="2000" spc="-10" dirty="0">
                <a:solidFill>
                  <a:srgbClr val="006600"/>
                </a:solidFill>
                <a:latin typeface="Arial MT"/>
                <a:cs typeface="Arial MT"/>
              </a:rPr>
              <a:t>channel,</a:t>
            </a:r>
            <a:endParaRPr sz="2000">
              <a:latin typeface="Arial MT"/>
              <a:cs typeface="Arial MT"/>
            </a:endParaRPr>
          </a:p>
          <a:p>
            <a:pPr marL="755015" lvl="1" indent="-285115">
              <a:lnSpc>
                <a:spcPct val="100000"/>
              </a:lnSpc>
              <a:spcBef>
                <a:spcPts val="500"/>
              </a:spcBef>
              <a:buClr>
                <a:srgbClr val="3333CC"/>
              </a:buClr>
              <a:buFont typeface="Cambria"/>
              <a:buChar char="•"/>
              <a:tabLst>
                <a:tab pos="755015" algn="l"/>
              </a:tabLst>
            </a:pPr>
            <a:r>
              <a:rPr sz="2000" i="1" dirty="0">
                <a:latin typeface="Cambria"/>
                <a:cs typeface="Cambria"/>
              </a:rPr>
              <a:t>j</a:t>
            </a:r>
            <a:r>
              <a:rPr sz="2000" dirty="0">
                <a:solidFill>
                  <a:srgbClr val="006600"/>
                </a:solidFill>
                <a:latin typeface="Arial MT"/>
                <a:cs typeface="Arial MT"/>
              </a:rPr>
              <a:t>, the</a:t>
            </a:r>
            <a:r>
              <a:rPr sz="2000" spc="5" dirty="0">
                <a:solidFill>
                  <a:srgbClr val="006600"/>
                </a:solidFill>
                <a:latin typeface="Arial MT"/>
                <a:cs typeface="Arial MT"/>
              </a:rPr>
              <a:t> </a:t>
            </a:r>
            <a:r>
              <a:rPr sz="2000" dirty="0">
                <a:solidFill>
                  <a:srgbClr val="006600"/>
                </a:solidFill>
                <a:latin typeface="Arial MT"/>
                <a:cs typeface="Arial MT"/>
              </a:rPr>
              <a:t>output</a:t>
            </a:r>
            <a:r>
              <a:rPr sz="2000" spc="5" dirty="0">
                <a:solidFill>
                  <a:srgbClr val="006600"/>
                </a:solidFill>
                <a:latin typeface="Arial MT"/>
                <a:cs typeface="Arial MT"/>
              </a:rPr>
              <a:t> </a:t>
            </a:r>
            <a:r>
              <a:rPr sz="2000" spc="-20" dirty="0">
                <a:solidFill>
                  <a:srgbClr val="006600"/>
                </a:solidFill>
                <a:latin typeface="Arial MT"/>
                <a:cs typeface="Arial MT"/>
              </a:rPr>
              <a:t>row,</a:t>
            </a:r>
            <a:endParaRPr sz="2000">
              <a:latin typeface="Arial MT"/>
              <a:cs typeface="Arial MT"/>
            </a:endParaRPr>
          </a:p>
          <a:p>
            <a:pPr marL="755015" lvl="1" indent="-285115">
              <a:lnSpc>
                <a:spcPct val="100000"/>
              </a:lnSpc>
              <a:spcBef>
                <a:spcPts val="400"/>
              </a:spcBef>
              <a:buClr>
                <a:srgbClr val="3333CC"/>
              </a:buClr>
              <a:buFont typeface="Cambria"/>
              <a:buChar char="•"/>
              <a:tabLst>
                <a:tab pos="755015" algn="l"/>
              </a:tabLst>
            </a:pPr>
            <a:r>
              <a:rPr sz="2000" i="1" dirty="0">
                <a:latin typeface="Cambria"/>
                <a:cs typeface="Cambria"/>
              </a:rPr>
              <a:t>k</a:t>
            </a:r>
            <a:r>
              <a:rPr sz="2000" dirty="0">
                <a:solidFill>
                  <a:srgbClr val="006600"/>
                </a:solidFill>
                <a:latin typeface="Arial MT"/>
                <a:cs typeface="Arial MT"/>
              </a:rPr>
              <a:t>,</a:t>
            </a:r>
            <a:r>
              <a:rPr sz="2000" spc="-50" dirty="0">
                <a:solidFill>
                  <a:srgbClr val="006600"/>
                </a:solidFill>
                <a:latin typeface="Arial MT"/>
                <a:cs typeface="Arial MT"/>
              </a:rPr>
              <a:t> </a:t>
            </a:r>
            <a:r>
              <a:rPr sz="2000" dirty="0">
                <a:solidFill>
                  <a:srgbClr val="006600"/>
                </a:solidFill>
                <a:latin typeface="Arial MT"/>
                <a:cs typeface="Arial MT"/>
              </a:rPr>
              <a:t>the</a:t>
            </a:r>
            <a:r>
              <a:rPr sz="2000" spc="-45" dirty="0">
                <a:solidFill>
                  <a:srgbClr val="006600"/>
                </a:solidFill>
                <a:latin typeface="Arial MT"/>
                <a:cs typeface="Arial MT"/>
              </a:rPr>
              <a:t> </a:t>
            </a:r>
            <a:r>
              <a:rPr sz="2000" dirty="0">
                <a:solidFill>
                  <a:srgbClr val="006600"/>
                </a:solidFill>
                <a:latin typeface="Arial MT"/>
                <a:cs typeface="Arial MT"/>
              </a:rPr>
              <a:t>output</a:t>
            </a:r>
            <a:r>
              <a:rPr sz="2000" spc="-50" dirty="0">
                <a:solidFill>
                  <a:srgbClr val="006600"/>
                </a:solidFill>
                <a:latin typeface="Arial MT"/>
                <a:cs typeface="Arial MT"/>
              </a:rPr>
              <a:t> </a:t>
            </a:r>
            <a:r>
              <a:rPr sz="2000" spc="-10" dirty="0">
                <a:solidFill>
                  <a:srgbClr val="006600"/>
                </a:solidFill>
                <a:latin typeface="Arial MT"/>
                <a:cs typeface="Arial MT"/>
              </a:rPr>
              <a:t>column,</a:t>
            </a:r>
            <a:endParaRPr sz="2000">
              <a:latin typeface="Arial MT"/>
              <a:cs typeface="Arial MT"/>
            </a:endParaRPr>
          </a:p>
          <a:p>
            <a:pPr marL="755015" lvl="1" indent="-285115">
              <a:lnSpc>
                <a:spcPct val="100000"/>
              </a:lnSpc>
              <a:spcBef>
                <a:spcPts val="500"/>
              </a:spcBef>
              <a:buClr>
                <a:srgbClr val="3333CC"/>
              </a:buClr>
              <a:buFont typeface="Cambria"/>
              <a:buChar char="•"/>
              <a:tabLst>
                <a:tab pos="755015" algn="l"/>
              </a:tabLst>
            </a:pPr>
            <a:r>
              <a:rPr sz="2000" i="1" dirty="0">
                <a:latin typeface="Cambria"/>
                <a:cs typeface="Cambria"/>
              </a:rPr>
              <a:t>l</a:t>
            </a:r>
            <a:r>
              <a:rPr sz="2000" dirty="0">
                <a:solidFill>
                  <a:srgbClr val="006600"/>
                </a:solidFill>
                <a:latin typeface="Arial MT"/>
                <a:cs typeface="Arial MT"/>
              </a:rPr>
              <a:t>,</a:t>
            </a:r>
            <a:r>
              <a:rPr sz="2000" spc="-35" dirty="0">
                <a:solidFill>
                  <a:srgbClr val="006600"/>
                </a:solidFill>
                <a:latin typeface="Arial MT"/>
                <a:cs typeface="Arial MT"/>
              </a:rPr>
              <a:t> </a:t>
            </a:r>
            <a:r>
              <a:rPr sz="2000" dirty="0">
                <a:solidFill>
                  <a:srgbClr val="006600"/>
                </a:solidFill>
                <a:latin typeface="Arial MT"/>
                <a:cs typeface="Arial MT"/>
              </a:rPr>
              <a:t>the</a:t>
            </a:r>
            <a:r>
              <a:rPr sz="2000" spc="-30" dirty="0">
                <a:solidFill>
                  <a:srgbClr val="006600"/>
                </a:solidFill>
                <a:latin typeface="Arial MT"/>
                <a:cs typeface="Arial MT"/>
              </a:rPr>
              <a:t> </a:t>
            </a:r>
            <a:r>
              <a:rPr sz="2000" dirty="0">
                <a:solidFill>
                  <a:srgbClr val="006600"/>
                </a:solidFill>
                <a:latin typeface="Arial MT"/>
                <a:cs typeface="Arial MT"/>
              </a:rPr>
              <a:t>input</a:t>
            </a:r>
            <a:r>
              <a:rPr sz="2000" spc="-35" dirty="0">
                <a:solidFill>
                  <a:srgbClr val="006600"/>
                </a:solidFill>
                <a:latin typeface="Arial MT"/>
                <a:cs typeface="Arial MT"/>
              </a:rPr>
              <a:t> </a:t>
            </a:r>
            <a:r>
              <a:rPr sz="2000" spc="-10" dirty="0">
                <a:solidFill>
                  <a:srgbClr val="006600"/>
                </a:solidFill>
                <a:latin typeface="Arial MT"/>
                <a:cs typeface="Arial MT"/>
              </a:rPr>
              <a:t>channel,</a:t>
            </a:r>
            <a:endParaRPr sz="2000">
              <a:latin typeface="Arial MT"/>
              <a:cs typeface="Arial MT"/>
            </a:endParaRPr>
          </a:p>
          <a:p>
            <a:pPr marL="755015" lvl="1" indent="-285115">
              <a:lnSpc>
                <a:spcPct val="100000"/>
              </a:lnSpc>
              <a:spcBef>
                <a:spcPts val="500"/>
              </a:spcBef>
              <a:buClr>
                <a:srgbClr val="3333CC"/>
              </a:buClr>
              <a:buFont typeface="Cambria"/>
              <a:buChar char="•"/>
              <a:tabLst>
                <a:tab pos="755015" algn="l"/>
              </a:tabLst>
            </a:pPr>
            <a:r>
              <a:rPr sz="2000" i="1" dirty="0">
                <a:latin typeface="Cambria"/>
                <a:cs typeface="Cambria"/>
              </a:rPr>
              <a:t>m</a:t>
            </a:r>
            <a:r>
              <a:rPr sz="2000" dirty="0">
                <a:solidFill>
                  <a:srgbClr val="006600"/>
                </a:solidFill>
                <a:latin typeface="Arial MT"/>
                <a:cs typeface="Arial MT"/>
              </a:rPr>
              <a:t>,</a:t>
            </a:r>
            <a:r>
              <a:rPr sz="2000" spc="-30" dirty="0">
                <a:solidFill>
                  <a:srgbClr val="006600"/>
                </a:solidFill>
                <a:latin typeface="Arial MT"/>
                <a:cs typeface="Arial MT"/>
              </a:rPr>
              <a:t> </a:t>
            </a:r>
            <a:r>
              <a:rPr sz="2000" dirty="0">
                <a:solidFill>
                  <a:srgbClr val="006600"/>
                </a:solidFill>
                <a:latin typeface="Arial MT"/>
                <a:cs typeface="Arial MT"/>
              </a:rPr>
              <a:t>the</a:t>
            </a:r>
            <a:r>
              <a:rPr sz="2000" spc="-20" dirty="0">
                <a:solidFill>
                  <a:srgbClr val="006600"/>
                </a:solidFill>
                <a:latin typeface="Arial MT"/>
                <a:cs typeface="Arial MT"/>
              </a:rPr>
              <a:t> </a:t>
            </a:r>
            <a:r>
              <a:rPr sz="2000" dirty="0">
                <a:solidFill>
                  <a:srgbClr val="006600"/>
                </a:solidFill>
                <a:latin typeface="Arial MT"/>
                <a:cs typeface="Arial MT"/>
              </a:rPr>
              <a:t>row</a:t>
            </a:r>
            <a:r>
              <a:rPr sz="2000" spc="-20" dirty="0">
                <a:solidFill>
                  <a:srgbClr val="006600"/>
                </a:solidFill>
                <a:latin typeface="Arial MT"/>
                <a:cs typeface="Arial MT"/>
              </a:rPr>
              <a:t> </a:t>
            </a:r>
            <a:r>
              <a:rPr sz="2000" dirty="0">
                <a:solidFill>
                  <a:srgbClr val="006600"/>
                </a:solidFill>
                <a:latin typeface="Arial MT"/>
                <a:cs typeface="Arial MT"/>
              </a:rPr>
              <a:t>offset</a:t>
            </a:r>
            <a:r>
              <a:rPr sz="2000" spc="-25" dirty="0">
                <a:solidFill>
                  <a:srgbClr val="006600"/>
                </a:solidFill>
                <a:latin typeface="Arial MT"/>
                <a:cs typeface="Arial MT"/>
              </a:rPr>
              <a:t> </a:t>
            </a:r>
            <a:r>
              <a:rPr sz="2000" dirty="0">
                <a:solidFill>
                  <a:srgbClr val="006600"/>
                </a:solidFill>
                <a:latin typeface="Arial MT"/>
                <a:cs typeface="Arial MT"/>
              </a:rPr>
              <a:t>within</a:t>
            </a:r>
            <a:r>
              <a:rPr sz="2000" spc="-20" dirty="0">
                <a:solidFill>
                  <a:srgbClr val="006600"/>
                </a:solidFill>
                <a:latin typeface="Arial MT"/>
                <a:cs typeface="Arial MT"/>
              </a:rPr>
              <a:t> </a:t>
            </a:r>
            <a:r>
              <a:rPr sz="2000" dirty="0">
                <a:solidFill>
                  <a:srgbClr val="006600"/>
                </a:solidFill>
                <a:latin typeface="Arial MT"/>
                <a:cs typeface="Arial MT"/>
              </a:rPr>
              <a:t>the</a:t>
            </a:r>
            <a:r>
              <a:rPr sz="2000" spc="-25" dirty="0">
                <a:solidFill>
                  <a:srgbClr val="006600"/>
                </a:solidFill>
                <a:latin typeface="Arial MT"/>
                <a:cs typeface="Arial MT"/>
              </a:rPr>
              <a:t> </a:t>
            </a:r>
            <a:r>
              <a:rPr sz="2000" dirty="0">
                <a:solidFill>
                  <a:srgbClr val="006600"/>
                </a:solidFill>
                <a:latin typeface="Arial MT"/>
                <a:cs typeface="Arial MT"/>
              </a:rPr>
              <a:t>input,</a:t>
            </a:r>
            <a:r>
              <a:rPr sz="2000" spc="-25" dirty="0">
                <a:solidFill>
                  <a:srgbClr val="006600"/>
                </a:solidFill>
                <a:latin typeface="Arial MT"/>
                <a:cs typeface="Arial MT"/>
              </a:rPr>
              <a:t> and</a:t>
            </a:r>
            <a:endParaRPr sz="2000">
              <a:latin typeface="Arial MT"/>
              <a:cs typeface="Arial MT"/>
            </a:endParaRPr>
          </a:p>
          <a:p>
            <a:pPr marL="755015" lvl="1" indent="-285115">
              <a:lnSpc>
                <a:spcPct val="100000"/>
              </a:lnSpc>
              <a:spcBef>
                <a:spcPts val="500"/>
              </a:spcBef>
              <a:buClr>
                <a:srgbClr val="3333CC"/>
              </a:buClr>
              <a:buFont typeface="Cambria"/>
              <a:buChar char="•"/>
              <a:tabLst>
                <a:tab pos="755015" algn="l"/>
              </a:tabLst>
            </a:pPr>
            <a:r>
              <a:rPr sz="2000" i="1" dirty="0">
                <a:latin typeface="Cambria"/>
                <a:cs typeface="Cambria"/>
              </a:rPr>
              <a:t>n</a:t>
            </a:r>
            <a:r>
              <a:rPr sz="2000" dirty="0">
                <a:solidFill>
                  <a:srgbClr val="006600"/>
                </a:solidFill>
                <a:latin typeface="Arial MT"/>
                <a:cs typeface="Arial MT"/>
              </a:rPr>
              <a:t>,</a:t>
            </a:r>
            <a:r>
              <a:rPr sz="2000" spc="-25" dirty="0">
                <a:solidFill>
                  <a:srgbClr val="006600"/>
                </a:solidFill>
                <a:latin typeface="Arial MT"/>
                <a:cs typeface="Arial MT"/>
              </a:rPr>
              <a:t> </a:t>
            </a:r>
            <a:r>
              <a:rPr sz="2000" dirty="0">
                <a:solidFill>
                  <a:srgbClr val="006600"/>
                </a:solidFill>
                <a:latin typeface="Arial MT"/>
                <a:cs typeface="Arial MT"/>
              </a:rPr>
              <a:t>the</a:t>
            </a:r>
            <a:r>
              <a:rPr sz="2000" spc="-20" dirty="0">
                <a:solidFill>
                  <a:srgbClr val="006600"/>
                </a:solidFill>
                <a:latin typeface="Arial MT"/>
                <a:cs typeface="Arial MT"/>
              </a:rPr>
              <a:t> </a:t>
            </a:r>
            <a:r>
              <a:rPr sz="2000" dirty="0">
                <a:solidFill>
                  <a:srgbClr val="006600"/>
                </a:solidFill>
                <a:latin typeface="Arial MT"/>
                <a:cs typeface="Arial MT"/>
              </a:rPr>
              <a:t>column</a:t>
            </a:r>
            <a:r>
              <a:rPr sz="2000" spc="-20" dirty="0">
                <a:solidFill>
                  <a:srgbClr val="006600"/>
                </a:solidFill>
                <a:latin typeface="Arial MT"/>
                <a:cs typeface="Arial MT"/>
              </a:rPr>
              <a:t> </a:t>
            </a:r>
            <a:r>
              <a:rPr sz="2000" dirty="0">
                <a:solidFill>
                  <a:srgbClr val="006600"/>
                </a:solidFill>
                <a:latin typeface="Arial MT"/>
                <a:cs typeface="Arial MT"/>
              </a:rPr>
              <a:t>offset</a:t>
            </a:r>
            <a:r>
              <a:rPr sz="2000" spc="-20" dirty="0">
                <a:solidFill>
                  <a:srgbClr val="006600"/>
                </a:solidFill>
                <a:latin typeface="Arial MT"/>
                <a:cs typeface="Arial MT"/>
              </a:rPr>
              <a:t> </a:t>
            </a:r>
            <a:r>
              <a:rPr sz="2000" dirty="0">
                <a:solidFill>
                  <a:srgbClr val="006600"/>
                </a:solidFill>
                <a:latin typeface="Arial MT"/>
                <a:cs typeface="Arial MT"/>
              </a:rPr>
              <a:t>within</a:t>
            </a:r>
            <a:r>
              <a:rPr sz="2000" spc="-20" dirty="0">
                <a:solidFill>
                  <a:srgbClr val="006600"/>
                </a:solidFill>
                <a:latin typeface="Arial MT"/>
                <a:cs typeface="Arial MT"/>
              </a:rPr>
              <a:t> </a:t>
            </a:r>
            <a:r>
              <a:rPr sz="2000" dirty="0">
                <a:solidFill>
                  <a:srgbClr val="006600"/>
                </a:solidFill>
                <a:latin typeface="Arial MT"/>
                <a:cs typeface="Arial MT"/>
              </a:rPr>
              <a:t>the</a:t>
            </a:r>
            <a:r>
              <a:rPr sz="2000" spc="-20" dirty="0">
                <a:solidFill>
                  <a:srgbClr val="006600"/>
                </a:solidFill>
                <a:latin typeface="Arial MT"/>
                <a:cs typeface="Arial MT"/>
              </a:rPr>
              <a:t> </a:t>
            </a:r>
            <a:r>
              <a:rPr sz="2000" spc="-10" dirty="0">
                <a:solidFill>
                  <a:srgbClr val="006600"/>
                </a:solidFill>
                <a:latin typeface="Arial MT"/>
                <a:cs typeface="Arial MT"/>
              </a:rPr>
              <a:t>input.</a:t>
            </a:r>
            <a:endParaRPr sz="2000">
              <a:latin typeface="Arial MT"/>
              <a:cs typeface="Arial MT"/>
            </a:endParaRPr>
          </a:p>
          <a:p>
            <a:pPr marL="354965" indent="-342265">
              <a:lnSpc>
                <a:spcPct val="100000"/>
              </a:lnSpc>
              <a:spcBef>
                <a:spcPts val="595"/>
              </a:spcBef>
              <a:buChar char="•"/>
              <a:tabLst>
                <a:tab pos="354965" algn="l"/>
              </a:tabLst>
            </a:pPr>
            <a:r>
              <a:rPr sz="2400" dirty="0">
                <a:solidFill>
                  <a:srgbClr val="3333CC"/>
                </a:solidFill>
                <a:latin typeface="Arial MT"/>
                <a:cs typeface="Arial MT"/>
              </a:rPr>
              <a:t>The</a:t>
            </a:r>
            <a:r>
              <a:rPr sz="2400" spc="-45" dirty="0">
                <a:solidFill>
                  <a:srgbClr val="3333CC"/>
                </a:solidFill>
                <a:latin typeface="Arial MT"/>
                <a:cs typeface="Arial MT"/>
              </a:rPr>
              <a:t> </a:t>
            </a:r>
            <a:r>
              <a:rPr sz="2400" dirty="0">
                <a:solidFill>
                  <a:srgbClr val="3333CC"/>
                </a:solidFill>
                <a:latin typeface="Arial MT"/>
                <a:cs typeface="Arial MT"/>
              </a:rPr>
              <a:t>linear</a:t>
            </a:r>
            <a:r>
              <a:rPr sz="2400" spc="-50" dirty="0">
                <a:solidFill>
                  <a:srgbClr val="3333CC"/>
                </a:solidFill>
                <a:latin typeface="Arial MT"/>
                <a:cs typeface="Arial MT"/>
              </a:rPr>
              <a:t> </a:t>
            </a:r>
            <a:r>
              <a:rPr sz="2400" dirty="0">
                <a:solidFill>
                  <a:srgbClr val="3333CC"/>
                </a:solidFill>
                <a:latin typeface="Arial MT"/>
                <a:cs typeface="Arial MT"/>
              </a:rPr>
              <a:t>part</a:t>
            </a:r>
            <a:r>
              <a:rPr sz="2400" spc="-45" dirty="0">
                <a:solidFill>
                  <a:srgbClr val="3333CC"/>
                </a:solidFill>
                <a:latin typeface="Arial MT"/>
                <a:cs typeface="Arial MT"/>
              </a:rPr>
              <a:t> </a:t>
            </a:r>
            <a:r>
              <a:rPr sz="2400" dirty="0">
                <a:solidFill>
                  <a:srgbClr val="3333CC"/>
                </a:solidFill>
                <a:latin typeface="Arial MT"/>
                <a:cs typeface="Arial MT"/>
              </a:rPr>
              <a:t>of</a:t>
            </a:r>
            <a:r>
              <a:rPr sz="2400" spc="-50" dirty="0">
                <a:solidFill>
                  <a:srgbClr val="3333CC"/>
                </a:solidFill>
                <a:latin typeface="Arial MT"/>
                <a:cs typeface="Arial MT"/>
              </a:rPr>
              <a:t> </a:t>
            </a:r>
            <a:r>
              <a:rPr sz="2400" dirty="0">
                <a:solidFill>
                  <a:srgbClr val="3333CC"/>
                </a:solidFill>
                <a:latin typeface="Arial MT"/>
                <a:cs typeface="Arial MT"/>
              </a:rPr>
              <a:t>a</a:t>
            </a:r>
            <a:r>
              <a:rPr sz="2400" spc="-45" dirty="0">
                <a:solidFill>
                  <a:srgbClr val="3333CC"/>
                </a:solidFill>
                <a:latin typeface="Arial MT"/>
                <a:cs typeface="Arial MT"/>
              </a:rPr>
              <a:t> </a:t>
            </a:r>
            <a:r>
              <a:rPr sz="2400" dirty="0">
                <a:solidFill>
                  <a:srgbClr val="3333CC"/>
                </a:solidFill>
                <a:latin typeface="Arial MT"/>
                <a:cs typeface="Arial MT"/>
              </a:rPr>
              <a:t>locally</a:t>
            </a:r>
            <a:r>
              <a:rPr sz="2400" spc="-45" dirty="0">
                <a:solidFill>
                  <a:srgbClr val="3333CC"/>
                </a:solidFill>
                <a:latin typeface="Arial MT"/>
                <a:cs typeface="Arial MT"/>
              </a:rPr>
              <a:t> </a:t>
            </a:r>
            <a:r>
              <a:rPr sz="2400" dirty="0">
                <a:solidFill>
                  <a:srgbClr val="3333CC"/>
                </a:solidFill>
                <a:latin typeface="Arial MT"/>
                <a:cs typeface="Arial MT"/>
              </a:rPr>
              <a:t>connected</a:t>
            </a:r>
            <a:r>
              <a:rPr sz="2400" spc="-45" dirty="0">
                <a:solidFill>
                  <a:srgbClr val="3333CC"/>
                </a:solidFill>
                <a:latin typeface="Arial MT"/>
                <a:cs typeface="Arial MT"/>
              </a:rPr>
              <a:t> </a:t>
            </a:r>
            <a:r>
              <a:rPr sz="2400" dirty="0">
                <a:solidFill>
                  <a:srgbClr val="3333CC"/>
                </a:solidFill>
                <a:latin typeface="Arial MT"/>
                <a:cs typeface="Arial MT"/>
              </a:rPr>
              <a:t>layer</a:t>
            </a:r>
            <a:r>
              <a:rPr sz="2400" spc="-50" dirty="0">
                <a:solidFill>
                  <a:srgbClr val="3333CC"/>
                </a:solidFill>
                <a:latin typeface="Arial MT"/>
                <a:cs typeface="Arial MT"/>
              </a:rPr>
              <a:t> </a:t>
            </a:r>
            <a:r>
              <a:rPr sz="2400" dirty="0">
                <a:solidFill>
                  <a:srgbClr val="3333CC"/>
                </a:solidFill>
                <a:latin typeface="Arial MT"/>
                <a:cs typeface="Arial MT"/>
              </a:rPr>
              <a:t>is</a:t>
            </a:r>
            <a:r>
              <a:rPr sz="2400" spc="-45" dirty="0">
                <a:solidFill>
                  <a:srgbClr val="3333CC"/>
                </a:solidFill>
                <a:latin typeface="Arial MT"/>
                <a:cs typeface="Arial MT"/>
              </a:rPr>
              <a:t> </a:t>
            </a:r>
            <a:r>
              <a:rPr sz="2400" dirty="0">
                <a:solidFill>
                  <a:srgbClr val="3333CC"/>
                </a:solidFill>
                <a:latin typeface="Arial MT"/>
                <a:cs typeface="Arial MT"/>
              </a:rPr>
              <a:t>then</a:t>
            </a:r>
            <a:r>
              <a:rPr sz="2400" spc="-45" dirty="0">
                <a:solidFill>
                  <a:srgbClr val="3333CC"/>
                </a:solidFill>
                <a:latin typeface="Arial MT"/>
                <a:cs typeface="Arial MT"/>
              </a:rPr>
              <a:t> </a:t>
            </a:r>
            <a:r>
              <a:rPr sz="2400" dirty="0">
                <a:solidFill>
                  <a:srgbClr val="3333CC"/>
                </a:solidFill>
                <a:latin typeface="Arial MT"/>
                <a:cs typeface="Arial MT"/>
              </a:rPr>
              <a:t>given</a:t>
            </a:r>
            <a:r>
              <a:rPr sz="2400" spc="-45" dirty="0">
                <a:solidFill>
                  <a:srgbClr val="3333CC"/>
                </a:solidFill>
                <a:latin typeface="Arial MT"/>
                <a:cs typeface="Arial MT"/>
              </a:rPr>
              <a:t> </a:t>
            </a:r>
            <a:r>
              <a:rPr sz="2400" spc="-25" dirty="0">
                <a:solidFill>
                  <a:srgbClr val="3333CC"/>
                </a:solidFill>
                <a:latin typeface="Arial MT"/>
                <a:cs typeface="Arial MT"/>
              </a:rPr>
              <a:t>by</a:t>
            </a:r>
            <a:endParaRPr sz="2400">
              <a:latin typeface="Arial MT"/>
              <a:cs typeface="Arial MT"/>
            </a:endParaRPr>
          </a:p>
        </p:txBody>
      </p:sp>
      <p:sp>
        <p:nvSpPr>
          <p:cNvPr id="6" name="object 6"/>
          <p:cNvSpPr txBox="1"/>
          <p:nvPr/>
        </p:nvSpPr>
        <p:spPr>
          <a:xfrm>
            <a:off x="536863" y="6672071"/>
            <a:ext cx="4824730" cy="391160"/>
          </a:xfrm>
          <a:prstGeom prst="rect">
            <a:avLst/>
          </a:prstGeom>
        </p:spPr>
        <p:txBody>
          <a:bodyPr vert="horz" wrap="square" lIns="0" tIns="12700" rIns="0" bIns="0" rtlCol="0">
            <a:spAutoFit/>
          </a:bodyPr>
          <a:lstStyle/>
          <a:p>
            <a:pPr marL="354965" indent="-342265">
              <a:lnSpc>
                <a:spcPct val="100000"/>
              </a:lnSpc>
              <a:spcBef>
                <a:spcPts val="100"/>
              </a:spcBef>
              <a:buChar char="•"/>
              <a:tabLst>
                <a:tab pos="354965" algn="l"/>
              </a:tabLst>
            </a:pPr>
            <a:r>
              <a:rPr sz="2400" dirty="0">
                <a:solidFill>
                  <a:srgbClr val="3333CC"/>
                </a:solidFill>
                <a:latin typeface="Arial MT"/>
                <a:cs typeface="Arial MT"/>
              </a:rPr>
              <a:t>Also</a:t>
            </a:r>
            <a:r>
              <a:rPr sz="2400" spc="-80" dirty="0">
                <a:solidFill>
                  <a:srgbClr val="3333CC"/>
                </a:solidFill>
                <a:latin typeface="Arial MT"/>
                <a:cs typeface="Arial MT"/>
              </a:rPr>
              <a:t> </a:t>
            </a:r>
            <a:r>
              <a:rPr sz="2400" dirty="0">
                <a:solidFill>
                  <a:srgbClr val="3333CC"/>
                </a:solidFill>
                <a:latin typeface="Arial MT"/>
                <a:cs typeface="Arial MT"/>
              </a:rPr>
              <a:t>called</a:t>
            </a:r>
            <a:r>
              <a:rPr sz="2400" spc="-80" dirty="0">
                <a:solidFill>
                  <a:srgbClr val="3333CC"/>
                </a:solidFill>
                <a:latin typeface="Arial MT"/>
                <a:cs typeface="Arial MT"/>
              </a:rPr>
              <a:t> </a:t>
            </a:r>
            <a:r>
              <a:rPr sz="2400" dirty="0">
                <a:solidFill>
                  <a:srgbClr val="3333CC"/>
                </a:solidFill>
                <a:latin typeface="Arial MT"/>
                <a:cs typeface="Arial MT"/>
              </a:rPr>
              <a:t>unshared</a:t>
            </a:r>
            <a:r>
              <a:rPr sz="2400" spc="-75" dirty="0">
                <a:solidFill>
                  <a:srgbClr val="3333CC"/>
                </a:solidFill>
                <a:latin typeface="Arial MT"/>
                <a:cs typeface="Arial MT"/>
              </a:rPr>
              <a:t> </a:t>
            </a:r>
            <a:r>
              <a:rPr sz="2400" spc="-10" dirty="0">
                <a:solidFill>
                  <a:srgbClr val="3333CC"/>
                </a:solidFill>
                <a:latin typeface="Arial MT"/>
                <a:cs typeface="Arial MT"/>
              </a:rPr>
              <a:t>convolution</a:t>
            </a:r>
            <a:endParaRPr sz="2400">
              <a:latin typeface="Arial MT"/>
              <a:cs typeface="Arial MT"/>
            </a:endParaRPr>
          </a:p>
        </p:txBody>
      </p:sp>
      <p:sp>
        <p:nvSpPr>
          <p:cNvPr id="7" name="object 7"/>
          <p:cNvSpPr txBox="1"/>
          <p:nvPr/>
        </p:nvSpPr>
        <p:spPr>
          <a:xfrm>
            <a:off x="8639461" y="6510020"/>
            <a:ext cx="203200"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Times New Roman"/>
                <a:cs typeface="Times New Roman"/>
              </a:rPr>
              <a:t>12</a:t>
            </a:r>
            <a:endParaRPr sz="1400">
              <a:latin typeface="Times New Roman"/>
              <a:cs typeface="Times New Roman"/>
            </a:endParaRPr>
          </a:p>
        </p:txBody>
      </p:sp>
      <p:grpSp>
        <p:nvGrpSpPr>
          <p:cNvPr id="8" name="object 8"/>
          <p:cNvGrpSpPr/>
          <p:nvPr/>
        </p:nvGrpSpPr>
        <p:grpSpPr>
          <a:xfrm>
            <a:off x="1439198" y="5854005"/>
            <a:ext cx="4895850" cy="790575"/>
            <a:chOff x="1439198" y="5854005"/>
            <a:chExt cx="4895850" cy="790575"/>
          </a:xfrm>
        </p:grpSpPr>
        <p:pic>
          <p:nvPicPr>
            <p:cNvPr id="9" name="object 9"/>
            <p:cNvPicPr/>
            <p:nvPr/>
          </p:nvPicPr>
          <p:blipFill>
            <a:blip r:embed="rId2" cstate="print"/>
            <a:stretch>
              <a:fillRect/>
            </a:stretch>
          </p:blipFill>
          <p:spPr>
            <a:xfrm>
              <a:off x="1524923" y="5958780"/>
              <a:ext cx="4800598" cy="666749"/>
            </a:xfrm>
            <a:prstGeom prst="rect">
              <a:avLst/>
            </a:prstGeom>
          </p:spPr>
        </p:pic>
        <p:sp>
          <p:nvSpPr>
            <p:cNvPr id="10" name="object 10"/>
            <p:cNvSpPr/>
            <p:nvPr/>
          </p:nvSpPr>
          <p:spPr>
            <a:xfrm>
              <a:off x="1443960" y="5858767"/>
              <a:ext cx="4886325" cy="781050"/>
            </a:xfrm>
            <a:custGeom>
              <a:avLst/>
              <a:gdLst/>
              <a:ahLst/>
              <a:cxnLst/>
              <a:rect l="l" t="t" r="r" b="b"/>
              <a:pathLst>
                <a:path w="4886325" h="781050">
                  <a:moveTo>
                    <a:pt x="0" y="0"/>
                  </a:moveTo>
                  <a:lnTo>
                    <a:pt x="4886323" y="0"/>
                  </a:lnTo>
                  <a:lnTo>
                    <a:pt x="4886323" y="781049"/>
                  </a:lnTo>
                  <a:lnTo>
                    <a:pt x="0" y="781049"/>
                  </a:lnTo>
                  <a:lnTo>
                    <a:pt x="0" y="0"/>
                  </a:lnTo>
                  <a:close/>
                </a:path>
              </a:pathLst>
            </a:custGeom>
            <a:ln w="9524">
              <a:solidFill>
                <a:srgbClr val="000000"/>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874" y="1313181"/>
            <a:ext cx="8800650" cy="1107996"/>
          </a:xfrm>
        </p:spPr>
        <p:txBody>
          <a:bodyPr/>
          <a:lstStyle/>
          <a:p>
            <a:r>
              <a:rPr lang="en-IN" b="1" dirty="0"/>
              <a:t>The Convolutional Operation</a:t>
            </a:r>
            <a:br>
              <a:rPr lang="en-IN" b="1" dirty="0"/>
            </a:br>
            <a:endParaRPr lang="en-IN" dirty="0"/>
          </a:p>
        </p:txBody>
      </p:sp>
      <p:sp>
        <p:nvSpPr>
          <p:cNvPr id="3" name="Content Placeholder 2"/>
          <p:cNvSpPr>
            <a:spLocks noGrp="1"/>
          </p:cNvSpPr>
          <p:nvPr>
            <p:ph idx="1"/>
          </p:nvPr>
        </p:nvSpPr>
        <p:spPr>
          <a:xfrm>
            <a:off x="536863" y="1798828"/>
            <a:ext cx="7648575" cy="1846659"/>
          </a:xfrm>
        </p:spPr>
        <p:txBody>
          <a:bodyPr/>
          <a:lstStyle/>
          <a:p>
            <a:r>
              <a:rPr lang="en-GB" dirty="0"/>
              <a:t>For 2D input and 2D kernel: </a:t>
            </a:r>
          </a:p>
          <a:p>
            <a:endParaRPr lang="en-GB" dirty="0"/>
          </a:p>
          <a:p>
            <a:r>
              <a:rPr lang="en-IN" dirty="0"/>
              <a:t>It is commutative, so  </a:t>
            </a:r>
          </a:p>
          <a:p>
            <a:endParaRPr lang="en-IN" dirty="0"/>
          </a:p>
          <a:p>
            <a:r>
              <a:rPr lang="en-IN" dirty="0"/>
              <a:t>Cross-correlation:    </a:t>
            </a:r>
            <a:r>
              <a:rPr lang="en-GB" dirty="0"/>
              <a:t> </a:t>
            </a:r>
            <a:endParaRPr lang="en-IN" dirty="0"/>
          </a:p>
        </p:txBody>
      </p:sp>
      <p:pic>
        <p:nvPicPr>
          <p:cNvPr id="5" name="Picture 4"/>
          <p:cNvPicPr>
            <a:picLocks noChangeAspect="1"/>
          </p:cNvPicPr>
          <p:nvPr/>
        </p:nvPicPr>
        <p:blipFill>
          <a:blip r:embed="rId2"/>
          <a:stretch>
            <a:fillRect/>
          </a:stretch>
        </p:blipFill>
        <p:spPr>
          <a:xfrm>
            <a:off x="4438812" y="2411817"/>
            <a:ext cx="5468129" cy="613769"/>
          </a:xfrm>
          <a:prstGeom prst="rect">
            <a:avLst/>
          </a:prstGeom>
        </p:spPr>
      </p:pic>
      <p:pic>
        <p:nvPicPr>
          <p:cNvPr id="6" name="Picture 5"/>
          <p:cNvPicPr>
            <a:picLocks noChangeAspect="1"/>
          </p:cNvPicPr>
          <p:nvPr/>
        </p:nvPicPr>
        <p:blipFill>
          <a:blip r:embed="rId3"/>
          <a:stretch>
            <a:fillRect/>
          </a:stretch>
        </p:blipFill>
        <p:spPr>
          <a:xfrm>
            <a:off x="4438812" y="3505406"/>
            <a:ext cx="4573663" cy="558006"/>
          </a:xfrm>
          <a:prstGeom prst="rect">
            <a:avLst/>
          </a:prstGeom>
        </p:spPr>
      </p:pic>
      <p:pic>
        <p:nvPicPr>
          <p:cNvPr id="7" name="Picture 6"/>
          <p:cNvPicPr>
            <a:picLocks noChangeAspect="1"/>
          </p:cNvPicPr>
          <p:nvPr/>
        </p:nvPicPr>
        <p:blipFill>
          <a:blip r:embed="rId4"/>
          <a:stretch>
            <a:fillRect/>
          </a:stretch>
        </p:blipFill>
        <p:spPr>
          <a:xfrm>
            <a:off x="3889893" y="4332542"/>
            <a:ext cx="6168507" cy="864623"/>
          </a:xfrm>
          <a:prstGeom prst="rect">
            <a:avLst/>
          </a:prstGeom>
        </p:spPr>
      </p:pic>
      <p:sp>
        <p:nvSpPr>
          <p:cNvPr id="8" name="Rectangle 7"/>
          <p:cNvSpPr/>
          <p:nvPr/>
        </p:nvSpPr>
        <p:spPr>
          <a:xfrm>
            <a:off x="545852" y="5197165"/>
            <a:ext cx="7549933" cy="2031325"/>
          </a:xfrm>
          <a:prstGeom prst="rect">
            <a:avLst/>
          </a:prstGeom>
        </p:spPr>
        <p:txBody>
          <a:bodyPr wrap="square">
            <a:spAutoFit/>
          </a:bodyPr>
          <a:lstStyle/>
          <a:p>
            <a:r>
              <a:rPr lang="en-GB" b="0" i="0" dirty="0">
                <a:solidFill>
                  <a:srgbClr val="404040"/>
                </a:solidFill>
                <a:effectLst/>
                <a:latin typeface="Lato"/>
              </a:rPr>
              <a:t>Many machine learning libraries implement cross correlations but call it </a:t>
            </a:r>
            <a:r>
              <a:rPr lang="en-GB" b="0" i="0" dirty="0" err="1">
                <a:solidFill>
                  <a:srgbClr val="404040"/>
                </a:solidFill>
                <a:effectLst/>
                <a:latin typeface="Lato"/>
              </a:rPr>
              <a:t>covolution</a:t>
            </a:r>
            <a:r>
              <a:rPr lang="en-GB" b="0" i="0" dirty="0">
                <a:solidFill>
                  <a:srgbClr val="404040"/>
                </a:solidFill>
                <a:effectLst/>
                <a:latin typeface="Lato"/>
              </a:rPr>
              <a:t>. </a:t>
            </a:r>
          </a:p>
          <a:p>
            <a:endParaRPr lang="en-GB" dirty="0">
              <a:solidFill>
                <a:srgbClr val="404040"/>
              </a:solidFill>
              <a:latin typeface="Lato"/>
            </a:endParaRPr>
          </a:p>
          <a:p>
            <a:r>
              <a:rPr lang="en-GB" b="0" i="0" dirty="0">
                <a:solidFill>
                  <a:srgbClr val="404040"/>
                </a:solidFill>
                <a:effectLst/>
                <a:latin typeface="Lato"/>
              </a:rPr>
              <a:t>Any Neural Network algorithm that work with matrix multiplication and does not depend on specific properties of the matrix structure should work with convolution, without requiring any further changes to the neural network.</a:t>
            </a:r>
          </a:p>
        </p:txBody>
      </p:sp>
    </p:spTree>
    <p:extLst>
      <p:ext uri="{BB962C8B-B14F-4D97-AF65-F5344CB8AC3E}">
        <p14:creationId xmlns:p14="http://schemas.microsoft.com/office/powerpoint/2010/main" val="1597321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8773" y="1038859"/>
            <a:ext cx="8588375" cy="513080"/>
          </a:xfrm>
          <a:prstGeom prst="rect">
            <a:avLst/>
          </a:prstGeom>
        </p:spPr>
        <p:txBody>
          <a:bodyPr vert="horz" wrap="square" lIns="0" tIns="12700" rIns="0" bIns="0" rtlCol="0">
            <a:spAutoFit/>
          </a:bodyPr>
          <a:lstStyle/>
          <a:p>
            <a:pPr marL="12700">
              <a:lnSpc>
                <a:spcPct val="100000"/>
              </a:lnSpc>
              <a:spcBef>
                <a:spcPts val="100"/>
              </a:spcBef>
            </a:pPr>
            <a:r>
              <a:rPr sz="3200" dirty="0"/>
              <a:t>Local</a:t>
            </a:r>
            <a:r>
              <a:rPr sz="3200" spc="-20" dirty="0"/>
              <a:t> </a:t>
            </a:r>
            <a:r>
              <a:rPr sz="3200" dirty="0"/>
              <a:t>connections,</a:t>
            </a:r>
            <a:r>
              <a:rPr sz="3200" spc="-25" dirty="0"/>
              <a:t> </a:t>
            </a:r>
            <a:r>
              <a:rPr sz="3200" dirty="0"/>
              <a:t>convolution,</a:t>
            </a:r>
            <a:r>
              <a:rPr sz="3200" spc="-25" dirty="0"/>
              <a:t> </a:t>
            </a:r>
            <a:r>
              <a:rPr sz="3200" dirty="0"/>
              <a:t>full</a:t>
            </a:r>
            <a:r>
              <a:rPr sz="3200" spc="-20" dirty="0"/>
              <a:t> </a:t>
            </a:r>
            <a:r>
              <a:rPr sz="3200" spc="-10" dirty="0"/>
              <a:t>connections</a:t>
            </a:r>
            <a:endParaRPr sz="3200"/>
          </a:p>
        </p:txBody>
      </p:sp>
      <p:pic>
        <p:nvPicPr>
          <p:cNvPr id="4" name="object 4"/>
          <p:cNvPicPr/>
          <p:nvPr/>
        </p:nvPicPr>
        <p:blipFill>
          <a:blip r:embed="rId2" cstate="print"/>
          <a:stretch>
            <a:fillRect/>
          </a:stretch>
        </p:blipFill>
        <p:spPr>
          <a:xfrm>
            <a:off x="2507953" y="1809793"/>
            <a:ext cx="4186456" cy="507865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spc="-25" dirty="0"/>
              <a:t>20</a:t>
            </a:fld>
            <a:endParaRPr spc="-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spc="-25" dirty="0"/>
              <a:t>21</a:t>
            </a:fld>
            <a:endParaRPr spc="-25" dirty="0"/>
          </a:p>
        </p:txBody>
      </p:sp>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818396" y="1221741"/>
            <a:ext cx="8428990" cy="756920"/>
          </a:xfrm>
          <a:prstGeom prst="rect">
            <a:avLst/>
          </a:prstGeom>
        </p:spPr>
        <p:txBody>
          <a:bodyPr vert="horz" wrap="square" lIns="0" tIns="12700" rIns="0" bIns="0" rtlCol="0">
            <a:spAutoFit/>
          </a:bodyPr>
          <a:lstStyle/>
          <a:p>
            <a:pPr marL="12700">
              <a:lnSpc>
                <a:spcPct val="100000"/>
              </a:lnSpc>
              <a:spcBef>
                <a:spcPts val="100"/>
              </a:spcBef>
              <a:tabLst>
                <a:tab pos="1265555" algn="l"/>
                <a:tab pos="6789420" algn="l"/>
              </a:tabLst>
            </a:pPr>
            <a:r>
              <a:rPr sz="4800" spc="-25" dirty="0"/>
              <a:t>Use</a:t>
            </a:r>
            <a:r>
              <a:rPr sz="4800" dirty="0"/>
              <a:t>	of</a:t>
            </a:r>
            <a:r>
              <a:rPr sz="4800" spc="-70" dirty="0"/>
              <a:t> </a:t>
            </a:r>
            <a:r>
              <a:rPr sz="4800" dirty="0"/>
              <a:t>locally</a:t>
            </a:r>
            <a:r>
              <a:rPr sz="4800" spc="-65" dirty="0"/>
              <a:t> </a:t>
            </a:r>
            <a:r>
              <a:rPr sz="4800" spc="-10" dirty="0"/>
              <a:t>connected</a:t>
            </a:r>
            <a:r>
              <a:rPr sz="4800" dirty="0"/>
              <a:t>	</a:t>
            </a:r>
            <a:r>
              <a:rPr sz="4800" spc="-10" dirty="0"/>
              <a:t>layers</a:t>
            </a:r>
            <a:endParaRPr sz="4800"/>
          </a:p>
        </p:txBody>
      </p:sp>
      <p:sp>
        <p:nvSpPr>
          <p:cNvPr id="5" name="object 5"/>
          <p:cNvSpPr txBox="1"/>
          <p:nvPr/>
        </p:nvSpPr>
        <p:spPr>
          <a:xfrm>
            <a:off x="536863" y="2336230"/>
            <a:ext cx="8729345" cy="3576954"/>
          </a:xfrm>
          <a:prstGeom prst="rect">
            <a:avLst/>
          </a:prstGeom>
        </p:spPr>
        <p:txBody>
          <a:bodyPr vert="horz" wrap="square" lIns="0" tIns="88900" rIns="0" bIns="0" rtlCol="0">
            <a:spAutoFit/>
          </a:bodyPr>
          <a:lstStyle/>
          <a:p>
            <a:pPr marL="354965" indent="-342265">
              <a:lnSpc>
                <a:spcPct val="100000"/>
              </a:lnSpc>
              <a:spcBef>
                <a:spcPts val="700"/>
              </a:spcBef>
              <a:buChar char="•"/>
              <a:tabLst>
                <a:tab pos="354965" algn="l"/>
              </a:tabLst>
            </a:pPr>
            <a:r>
              <a:rPr sz="2800" dirty="0">
                <a:solidFill>
                  <a:srgbClr val="3333CC"/>
                </a:solidFill>
                <a:latin typeface="Arial MT"/>
                <a:cs typeface="Arial MT"/>
              </a:rPr>
              <a:t>Locally</a:t>
            </a:r>
            <a:r>
              <a:rPr sz="2800" spc="-85" dirty="0">
                <a:solidFill>
                  <a:srgbClr val="3333CC"/>
                </a:solidFill>
                <a:latin typeface="Arial MT"/>
                <a:cs typeface="Arial MT"/>
              </a:rPr>
              <a:t> </a:t>
            </a:r>
            <a:r>
              <a:rPr sz="2800" dirty="0">
                <a:solidFill>
                  <a:srgbClr val="3333CC"/>
                </a:solidFill>
                <a:latin typeface="Arial MT"/>
                <a:cs typeface="Arial MT"/>
              </a:rPr>
              <a:t>connected</a:t>
            </a:r>
            <a:r>
              <a:rPr sz="2800" spc="-80" dirty="0">
                <a:solidFill>
                  <a:srgbClr val="3333CC"/>
                </a:solidFill>
                <a:latin typeface="Arial MT"/>
                <a:cs typeface="Arial MT"/>
              </a:rPr>
              <a:t> </a:t>
            </a:r>
            <a:r>
              <a:rPr sz="2800" dirty="0">
                <a:solidFill>
                  <a:srgbClr val="3333CC"/>
                </a:solidFill>
                <a:latin typeface="Arial MT"/>
                <a:cs typeface="Arial MT"/>
              </a:rPr>
              <a:t>layers</a:t>
            </a:r>
            <a:r>
              <a:rPr sz="2800" spc="-85" dirty="0">
                <a:solidFill>
                  <a:srgbClr val="3333CC"/>
                </a:solidFill>
                <a:latin typeface="Arial MT"/>
                <a:cs typeface="Arial MT"/>
              </a:rPr>
              <a:t> </a:t>
            </a:r>
            <a:r>
              <a:rPr sz="2800" dirty="0">
                <a:solidFill>
                  <a:srgbClr val="3333CC"/>
                </a:solidFill>
                <a:latin typeface="Arial MT"/>
                <a:cs typeface="Arial MT"/>
              </a:rPr>
              <a:t>are</a:t>
            </a:r>
            <a:r>
              <a:rPr sz="2800" spc="-80" dirty="0">
                <a:solidFill>
                  <a:srgbClr val="3333CC"/>
                </a:solidFill>
                <a:latin typeface="Arial MT"/>
                <a:cs typeface="Arial MT"/>
              </a:rPr>
              <a:t> </a:t>
            </a:r>
            <a:r>
              <a:rPr sz="2800" dirty="0">
                <a:solidFill>
                  <a:srgbClr val="3333CC"/>
                </a:solidFill>
                <a:latin typeface="Arial MT"/>
                <a:cs typeface="Arial MT"/>
              </a:rPr>
              <a:t>useful</a:t>
            </a:r>
            <a:r>
              <a:rPr sz="2800" spc="-80" dirty="0">
                <a:solidFill>
                  <a:srgbClr val="3333CC"/>
                </a:solidFill>
                <a:latin typeface="Arial MT"/>
                <a:cs typeface="Arial MT"/>
              </a:rPr>
              <a:t> </a:t>
            </a:r>
            <a:r>
              <a:rPr sz="2800" spc="-20" dirty="0">
                <a:solidFill>
                  <a:srgbClr val="3333CC"/>
                </a:solidFill>
                <a:latin typeface="Arial MT"/>
                <a:cs typeface="Arial MT"/>
              </a:rPr>
              <a:t>when</a:t>
            </a:r>
            <a:endParaRPr sz="2800">
              <a:latin typeface="Arial MT"/>
              <a:cs typeface="Arial MT"/>
            </a:endParaRPr>
          </a:p>
          <a:p>
            <a:pPr marL="748665" marR="93345" lvl="1" indent="-279400">
              <a:lnSpc>
                <a:spcPct val="99400"/>
              </a:lnSpc>
              <a:spcBef>
                <a:spcPts val="535"/>
              </a:spcBef>
              <a:buChar char="•"/>
              <a:tabLst>
                <a:tab pos="748665" algn="l"/>
                <a:tab pos="755015" algn="l"/>
              </a:tabLst>
            </a:pPr>
            <a:r>
              <a:rPr sz="2400" dirty="0">
                <a:solidFill>
                  <a:srgbClr val="3333CC"/>
                </a:solidFill>
                <a:latin typeface="Arial MT"/>
                <a:cs typeface="Arial MT"/>
              </a:rPr>
              <a:t>	</a:t>
            </a:r>
            <a:r>
              <a:rPr sz="2400" dirty="0">
                <a:solidFill>
                  <a:srgbClr val="006600"/>
                </a:solidFill>
                <a:latin typeface="Arial MT"/>
                <a:cs typeface="Arial MT"/>
              </a:rPr>
              <a:t>we</a:t>
            </a:r>
            <a:r>
              <a:rPr sz="2400" spc="-45" dirty="0">
                <a:solidFill>
                  <a:srgbClr val="006600"/>
                </a:solidFill>
                <a:latin typeface="Arial MT"/>
                <a:cs typeface="Arial MT"/>
              </a:rPr>
              <a:t> </a:t>
            </a:r>
            <a:r>
              <a:rPr sz="2400" dirty="0">
                <a:solidFill>
                  <a:srgbClr val="006600"/>
                </a:solidFill>
                <a:latin typeface="Arial MT"/>
                <a:cs typeface="Arial MT"/>
              </a:rPr>
              <a:t>know</a:t>
            </a:r>
            <a:r>
              <a:rPr sz="2400" spc="-45" dirty="0">
                <a:solidFill>
                  <a:srgbClr val="006600"/>
                </a:solidFill>
                <a:latin typeface="Arial MT"/>
                <a:cs typeface="Arial MT"/>
              </a:rPr>
              <a:t> </a:t>
            </a:r>
            <a:r>
              <a:rPr sz="2400" dirty="0">
                <a:solidFill>
                  <a:srgbClr val="006600"/>
                </a:solidFill>
                <a:latin typeface="Arial MT"/>
                <a:cs typeface="Arial MT"/>
              </a:rPr>
              <a:t>that</a:t>
            </a:r>
            <a:r>
              <a:rPr sz="2400" spc="-45" dirty="0">
                <a:solidFill>
                  <a:srgbClr val="006600"/>
                </a:solidFill>
                <a:latin typeface="Arial MT"/>
                <a:cs typeface="Arial MT"/>
              </a:rPr>
              <a:t> </a:t>
            </a:r>
            <a:r>
              <a:rPr sz="2400" dirty="0">
                <a:solidFill>
                  <a:srgbClr val="006600"/>
                </a:solidFill>
                <a:latin typeface="Arial MT"/>
                <a:cs typeface="Arial MT"/>
              </a:rPr>
              <a:t>each</a:t>
            </a:r>
            <a:r>
              <a:rPr sz="2400" spc="-45" dirty="0">
                <a:solidFill>
                  <a:srgbClr val="006600"/>
                </a:solidFill>
                <a:latin typeface="Arial MT"/>
                <a:cs typeface="Arial MT"/>
              </a:rPr>
              <a:t> </a:t>
            </a:r>
            <a:r>
              <a:rPr sz="2400" dirty="0">
                <a:solidFill>
                  <a:srgbClr val="006600"/>
                </a:solidFill>
                <a:latin typeface="Arial MT"/>
                <a:cs typeface="Arial MT"/>
              </a:rPr>
              <a:t>feature</a:t>
            </a:r>
            <a:r>
              <a:rPr sz="2400" spc="-40" dirty="0">
                <a:solidFill>
                  <a:srgbClr val="006600"/>
                </a:solidFill>
                <a:latin typeface="Arial MT"/>
                <a:cs typeface="Arial MT"/>
              </a:rPr>
              <a:t> </a:t>
            </a:r>
            <a:r>
              <a:rPr sz="2400" dirty="0">
                <a:solidFill>
                  <a:srgbClr val="006600"/>
                </a:solidFill>
                <a:latin typeface="Arial MT"/>
                <a:cs typeface="Arial MT"/>
              </a:rPr>
              <a:t>should</a:t>
            </a:r>
            <a:r>
              <a:rPr sz="2400" spc="-45" dirty="0">
                <a:solidFill>
                  <a:srgbClr val="006600"/>
                </a:solidFill>
                <a:latin typeface="Arial MT"/>
                <a:cs typeface="Arial MT"/>
              </a:rPr>
              <a:t> </a:t>
            </a:r>
            <a:r>
              <a:rPr sz="2400" dirty="0">
                <a:solidFill>
                  <a:srgbClr val="006600"/>
                </a:solidFill>
                <a:latin typeface="Arial MT"/>
                <a:cs typeface="Arial MT"/>
              </a:rPr>
              <a:t>be</a:t>
            </a:r>
            <a:r>
              <a:rPr sz="2400" spc="-40" dirty="0">
                <a:solidFill>
                  <a:srgbClr val="006600"/>
                </a:solidFill>
                <a:latin typeface="Arial MT"/>
                <a:cs typeface="Arial MT"/>
              </a:rPr>
              <a:t> </a:t>
            </a:r>
            <a:r>
              <a:rPr sz="2400" dirty="0">
                <a:solidFill>
                  <a:srgbClr val="006600"/>
                </a:solidFill>
                <a:latin typeface="Arial MT"/>
                <a:cs typeface="Arial MT"/>
              </a:rPr>
              <a:t>a</a:t>
            </a:r>
            <a:r>
              <a:rPr sz="2400" spc="-45" dirty="0">
                <a:solidFill>
                  <a:srgbClr val="006600"/>
                </a:solidFill>
                <a:latin typeface="Arial MT"/>
                <a:cs typeface="Arial MT"/>
              </a:rPr>
              <a:t> </a:t>
            </a:r>
            <a:r>
              <a:rPr sz="2400" dirty="0">
                <a:solidFill>
                  <a:srgbClr val="006600"/>
                </a:solidFill>
                <a:latin typeface="Arial MT"/>
                <a:cs typeface="Arial MT"/>
              </a:rPr>
              <a:t>function</a:t>
            </a:r>
            <a:r>
              <a:rPr sz="2400" spc="-40" dirty="0">
                <a:solidFill>
                  <a:srgbClr val="006600"/>
                </a:solidFill>
                <a:latin typeface="Arial MT"/>
                <a:cs typeface="Arial MT"/>
              </a:rPr>
              <a:t> </a:t>
            </a:r>
            <a:r>
              <a:rPr sz="2400" dirty="0">
                <a:solidFill>
                  <a:srgbClr val="006600"/>
                </a:solidFill>
                <a:latin typeface="Arial MT"/>
                <a:cs typeface="Arial MT"/>
              </a:rPr>
              <a:t>of</a:t>
            </a:r>
            <a:r>
              <a:rPr sz="2400" spc="-50" dirty="0">
                <a:solidFill>
                  <a:srgbClr val="006600"/>
                </a:solidFill>
                <a:latin typeface="Arial MT"/>
                <a:cs typeface="Arial MT"/>
              </a:rPr>
              <a:t> </a:t>
            </a:r>
            <a:r>
              <a:rPr sz="2400" dirty="0">
                <a:solidFill>
                  <a:srgbClr val="006600"/>
                </a:solidFill>
                <a:latin typeface="Arial MT"/>
                <a:cs typeface="Arial MT"/>
              </a:rPr>
              <a:t>a</a:t>
            </a:r>
            <a:r>
              <a:rPr sz="2400" spc="-40" dirty="0">
                <a:solidFill>
                  <a:srgbClr val="006600"/>
                </a:solidFill>
                <a:latin typeface="Arial MT"/>
                <a:cs typeface="Arial MT"/>
              </a:rPr>
              <a:t> </a:t>
            </a:r>
            <a:r>
              <a:rPr sz="2400" spc="-10" dirty="0">
                <a:solidFill>
                  <a:srgbClr val="006600"/>
                </a:solidFill>
                <a:latin typeface="Arial MT"/>
                <a:cs typeface="Arial MT"/>
              </a:rPr>
              <a:t>small </a:t>
            </a:r>
            <a:r>
              <a:rPr sz="2400" dirty="0">
                <a:solidFill>
                  <a:srgbClr val="006600"/>
                </a:solidFill>
                <a:latin typeface="Arial MT"/>
                <a:cs typeface="Arial MT"/>
              </a:rPr>
              <a:t>part</a:t>
            </a:r>
            <a:r>
              <a:rPr sz="2400" spc="-45" dirty="0">
                <a:solidFill>
                  <a:srgbClr val="006600"/>
                </a:solidFill>
                <a:latin typeface="Arial MT"/>
                <a:cs typeface="Arial MT"/>
              </a:rPr>
              <a:t> </a:t>
            </a:r>
            <a:r>
              <a:rPr sz="2400" dirty="0">
                <a:solidFill>
                  <a:srgbClr val="006600"/>
                </a:solidFill>
                <a:latin typeface="Arial MT"/>
                <a:cs typeface="Arial MT"/>
              </a:rPr>
              <a:t>of</a:t>
            </a:r>
            <a:r>
              <a:rPr sz="2400" spc="-40" dirty="0">
                <a:solidFill>
                  <a:srgbClr val="006600"/>
                </a:solidFill>
                <a:latin typeface="Arial MT"/>
                <a:cs typeface="Arial MT"/>
              </a:rPr>
              <a:t> </a:t>
            </a:r>
            <a:r>
              <a:rPr sz="2400" dirty="0">
                <a:solidFill>
                  <a:srgbClr val="006600"/>
                </a:solidFill>
                <a:latin typeface="Arial MT"/>
                <a:cs typeface="Arial MT"/>
              </a:rPr>
              <a:t>space,</a:t>
            </a:r>
            <a:r>
              <a:rPr sz="2400" spc="-40" dirty="0">
                <a:solidFill>
                  <a:srgbClr val="006600"/>
                </a:solidFill>
                <a:latin typeface="Arial MT"/>
                <a:cs typeface="Arial MT"/>
              </a:rPr>
              <a:t> </a:t>
            </a:r>
            <a:r>
              <a:rPr sz="2400" dirty="0">
                <a:solidFill>
                  <a:srgbClr val="006600"/>
                </a:solidFill>
                <a:latin typeface="Arial MT"/>
                <a:cs typeface="Arial MT"/>
              </a:rPr>
              <a:t>but</a:t>
            </a:r>
            <a:r>
              <a:rPr sz="2400" spc="-40" dirty="0">
                <a:solidFill>
                  <a:srgbClr val="006600"/>
                </a:solidFill>
                <a:latin typeface="Arial MT"/>
                <a:cs typeface="Arial MT"/>
              </a:rPr>
              <a:t> </a:t>
            </a:r>
            <a:r>
              <a:rPr sz="2400" dirty="0">
                <a:solidFill>
                  <a:srgbClr val="006600"/>
                </a:solidFill>
                <a:latin typeface="Arial MT"/>
                <a:cs typeface="Arial MT"/>
              </a:rPr>
              <a:t>there</a:t>
            </a:r>
            <a:r>
              <a:rPr sz="2400" spc="-40" dirty="0">
                <a:solidFill>
                  <a:srgbClr val="006600"/>
                </a:solidFill>
                <a:latin typeface="Arial MT"/>
                <a:cs typeface="Arial MT"/>
              </a:rPr>
              <a:t> </a:t>
            </a:r>
            <a:r>
              <a:rPr sz="2400" dirty="0">
                <a:solidFill>
                  <a:srgbClr val="006600"/>
                </a:solidFill>
                <a:latin typeface="Arial MT"/>
                <a:cs typeface="Arial MT"/>
              </a:rPr>
              <a:t>is</a:t>
            </a:r>
            <a:r>
              <a:rPr sz="2400" spc="-40" dirty="0">
                <a:solidFill>
                  <a:srgbClr val="006600"/>
                </a:solidFill>
                <a:latin typeface="Arial MT"/>
                <a:cs typeface="Arial MT"/>
              </a:rPr>
              <a:t> </a:t>
            </a:r>
            <a:r>
              <a:rPr sz="2400" dirty="0">
                <a:solidFill>
                  <a:srgbClr val="006600"/>
                </a:solidFill>
                <a:latin typeface="Arial MT"/>
                <a:cs typeface="Arial MT"/>
              </a:rPr>
              <a:t>no</a:t>
            </a:r>
            <a:r>
              <a:rPr sz="2400" spc="-35" dirty="0">
                <a:solidFill>
                  <a:srgbClr val="006600"/>
                </a:solidFill>
                <a:latin typeface="Arial MT"/>
                <a:cs typeface="Arial MT"/>
              </a:rPr>
              <a:t> </a:t>
            </a:r>
            <a:r>
              <a:rPr sz="2400" dirty="0">
                <a:solidFill>
                  <a:srgbClr val="006600"/>
                </a:solidFill>
                <a:latin typeface="Arial MT"/>
                <a:cs typeface="Arial MT"/>
              </a:rPr>
              <a:t>reason</a:t>
            </a:r>
            <a:r>
              <a:rPr sz="2400" spc="-35" dirty="0">
                <a:solidFill>
                  <a:srgbClr val="006600"/>
                </a:solidFill>
                <a:latin typeface="Arial MT"/>
                <a:cs typeface="Arial MT"/>
              </a:rPr>
              <a:t> </a:t>
            </a:r>
            <a:r>
              <a:rPr sz="2400" dirty="0">
                <a:solidFill>
                  <a:srgbClr val="006600"/>
                </a:solidFill>
                <a:latin typeface="Arial MT"/>
                <a:cs typeface="Arial MT"/>
              </a:rPr>
              <a:t>to</a:t>
            </a:r>
            <a:r>
              <a:rPr sz="2400" spc="-40" dirty="0">
                <a:solidFill>
                  <a:srgbClr val="006600"/>
                </a:solidFill>
                <a:latin typeface="Arial MT"/>
                <a:cs typeface="Arial MT"/>
              </a:rPr>
              <a:t> </a:t>
            </a:r>
            <a:r>
              <a:rPr sz="2400" dirty="0">
                <a:solidFill>
                  <a:srgbClr val="006600"/>
                </a:solidFill>
                <a:latin typeface="Arial MT"/>
                <a:cs typeface="Arial MT"/>
              </a:rPr>
              <a:t>think</a:t>
            </a:r>
            <a:r>
              <a:rPr sz="2400" spc="-40" dirty="0">
                <a:solidFill>
                  <a:srgbClr val="006600"/>
                </a:solidFill>
                <a:latin typeface="Arial MT"/>
                <a:cs typeface="Arial MT"/>
              </a:rPr>
              <a:t> </a:t>
            </a:r>
            <a:r>
              <a:rPr sz="2400" dirty="0">
                <a:solidFill>
                  <a:srgbClr val="006600"/>
                </a:solidFill>
                <a:latin typeface="Arial MT"/>
                <a:cs typeface="Arial MT"/>
              </a:rPr>
              <a:t>that</a:t>
            </a:r>
            <a:r>
              <a:rPr sz="2400" spc="-40" dirty="0">
                <a:solidFill>
                  <a:srgbClr val="006600"/>
                </a:solidFill>
                <a:latin typeface="Arial MT"/>
                <a:cs typeface="Arial MT"/>
              </a:rPr>
              <a:t> </a:t>
            </a:r>
            <a:r>
              <a:rPr sz="2400" dirty="0">
                <a:solidFill>
                  <a:srgbClr val="006600"/>
                </a:solidFill>
                <a:latin typeface="Arial MT"/>
                <a:cs typeface="Arial MT"/>
              </a:rPr>
              <a:t>the</a:t>
            </a:r>
            <a:r>
              <a:rPr sz="2400" spc="-35" dirty="0">
                <a:solidFill>
                  <a:srgbClr val="006600"/>
                </a:solidFill>
                <a:latin typeface="Arial MT"/>
                <a:cs typeface="Arial MT"/>
              </a:rPr>
              <a:t> </a:t>
            </a:r>
            <a:r>
              <a:rPr sz="2400" spc="-20" dirty="0">
                <a:solidFill>
                  <a:srgbClr val="006600"/>
                </a:solidFill>
                <a:latin typeface="Arial MT"/>
                <a:cs typeface="Arial MT"/>
              </a:rPr>
              <a:t>same </a:t>
            </a:r>
            <a:r>
              <a:rPr sz="2400" dirty="0">
                <a:solidFill>
                  <a:srgbClr val="006600"/>
                </a:solidFill>
                <a:latin typeface="Arial MT"/>
                <a:cs typeface="Arial MT"/>
              </a:rPr>
              <a:t>feature</a:t>
            </a:r>
            <a:r>
              <a:rPr sz="2400" spc="-55" dirty="0">
                <a:solidFill>
                  <a:srgbClr val="006600"/>
                </a:solidFill>
                <a:latin typeface="Arial MT"/>
                <a:cs typeface="Arial MT"/>
              </a:rPr>
              <a:t> </a:t>
            </a:r>
            <a:r>
              <a:rPr sz="2400" dirty="0">
                <a:solidFill>
                  <a:srgbClr val="006600"/>
                </a:solidFill>
                <a:latin typeface="Arial MT"/>
                <a:cs typeface="Arial MT"/>
              </a:rPr>
              <a:t>should</a:t>
            </a:r>
            <a:r>
              <a:rPr sz="2400" spc="-55" dirty="0">
                <a:solidFill>
                  <a:srgbClr val="006600"/>
                </a:solidFill>
                <a:latin typeface="Arial MT"/>
                <a:cs typeface="Arial MT"/>
              </a:rPr>
              <a:t> </a:t>
            </a:r>
            <a:r>
              <a:rPr sz="2400" dirty="0">
                <a:solidFill>
                  <a:srgbClr val="006600"/>
                </a:solidFill>
                <a:latin typeface="Arial MT"/>
                <a:cs typeface="Arial MT"/>
              </a:rPr>
              <a:t>occur</a:t>
            </a:r>
            <a:r>
              <a:rPr sz="2400" spc="-55" dirty="0">
                <a:solidFill>
                  <a:srgbClr val="006600"/>
                </a:solidFill>
                <a:latin typeface="Arial MT"/>
                <a:cs typeface="Arial MT"/>
              </a:rPr>
              <a:t> </a:t>
            </a:r>
            <a:r>
              <a:rPr sz="2400" dirty="0">
                <a:solidFill>
                  <a:srgbClr val="006600"/>
                </a:solidFill>
                <a:latin typeface="Arial MT"/>
                <a:cs typeface="Arial MT"/>
              </a:rPr>
              <a:t>across</a:t>
            </a:r>
            <a:r>
              <a:rPr sz="2400" spc="-60" dirty="0">
                <a:solidFill>
                  <a:srgbClr val="006600"/>
                </a:solidFill>
                <a:latin typeface="Arial MT"/>
                <a:cs typeface="Arial MT"/>
              </a:rPr>
              <a:t> </a:t>
            </a:r>
            <a:r>
              <a:rPr sz="2400" dirty="0">
                <a:solidFill>
                  <a:srgbClr val="006600"/>
                </a:solidFill>
                <a:latin typeface="Arial MT"/>
                <a:cs typeface="Arial MT"/>
              </a:rPr>
              <a:t>all</a:t>
            </a:r>
            <a:r>
              <a:rPr sz="2400" spc="-50" dirty="0">
                <a:solidFill>
                  <a:srgbClr val="006600"/>
                </a:solidFill>
                <a:latin typeface="Arial MT"/>
                <a:cs typeface="Arial MT"/>
              </a:rPr>
              <a:t> </a:t>
            </a:r>
            <a:r>
              <a:rPr sz="2400" dirty="0">
                <a:solidFill>
                  <a:srgbClr val="006600"/>
                </a:solidFill>
                <a:latin typeface="Arial MT"/>
                <a:cs typeface="Arial MT"/>
              </a:rPr>
              <a:t>of</a:t>
            </a:r>
            <a:r>
              <a:rPr sz="2400" spc="-60" dirty="0">
                <a:solidFill>
                  <a:srgbClr val="006600"/>
                </a:solidFill>
                <a:latin typeface="Arial MT"/>
                <a:cs typeface="Arial MT"/>
              </a:rPr>
              <a:t> </a:t>
            </a:r>
            <a:r>
              <a:rPr sz="2400" spc="-10" dirty="0">
                <a:solidFill>
                  <a:srgbClr val="006600"/>
                </a:solidFill>
                <a:latin typeface="Arial MT"/>
                <a:cs typeface="Arial MT"/>
              </a:rPr>
              <a:t>space</a:t>
            </a:r>
            <a:endParaRPr sz="2400">
              <a:latin typeface="Arial MT"/>
              <a:cs typeface="Arial MT"/>
            </a:endParaRPr>
          </a:p>
          <a:p>
            <a:pPr lvl="1">
              <a:lnSpc>
                <a:spcPct val="100000"/>
              </a:lnSpc>
              <a:spcBef>
                <a:spcPts val="2025"/>
              </a:spcBef>
              <a:buClr>
                <a:srgbClr val="3333CC"/>
              </a:buClr>
              <a:buFont typeface="Arial MT"/>
              <a:buChar char="•"/>
            </a:pPr>
            <a:endParaRPr sz="2400">
              <a:latin typeface="Arial MT"/>
              <a:cs typeface="Arial MT"/>
            </a:endParaRPr>
          </a:p>
          <a:p>
            <a:pPr marL="354330" marR="5080" indent="-341630" algn="just">
              <a:lnSpc>
                <a:spcPct val="100099"/>
              </a:lnSpc>
              <a:spcBef>
                <a:spcPts val="5"/>
              </a:spcBef>
              <a:buChar char="•"/>
              <a:tabLst>
                <a:tab pos="355600" algn="l"/>
              </a:tabLst>
            </a:pPr>
            <a:r>
              <a:rPr sz="2800" dirty="0">
                <a:solidFill>
                  <a:srgbClr val="3333CC"/>
                </a:solidFill>
                <a:latin typeface="Arial MT"/>
                <a:cs typeface="Arial MT"/>
              </a:rPr>
              <a:t>Ex:</a:t>
            </a:r>
            <a:r>
              <a:rPr sz="2800" spc="-35" dirty="0">
                <a:solidFill>
                  <a:srgbClr val="3333CC"/>
                </a:solidFill>
                <a:latin typeface="Arial MT"/>
                <a:cs typeface="Arial MT"/>
              </a:rPr>
              <a:t> </a:t>
            </a:r>
            <a:r>
              <a:rPr sz="2800" dirty="0">
                <a:solidFill>
                  <a:srgbClr val="3333CC"/>
                </a:solidFill>
                <a:latin typeface="Arial MT"/>
                <a:cs typeface="Arial MT"/>
              </a:rPr>
              <a:t>if</a:t>
            </a:r>
            <a:r>
              <a:rPr sz="2800" spc="-35" dirty="0">
                <a:solidFill>
                  <a:srgbClr val="3333CC"/>
                </a:solidFill>
                <a:latin typeface="Arial MT"/>
                <a:cs typeface="Arial MT"/>
              </a:rPr>
              <a:t> </a:t>
            </a:r>
            <a:r>
              <a:rPr sz="2800" dirty="0">
                <a:solidFill>
                  <a:srgbClr val="3333CC"/>
                </a:solidFill>
                <a:latin typeface="Arial MT"/>
                <a:cs typeface="Arial MT"/>
              </a:rPr>
              <a:t>we</a:t>
            </a:r>
            <a:r>
              <a:rPr sz="2800" spc="-25" dirty="0">
                <a:solidFill>
                  <a:srgbClr val="3333CC"/>
                </a:solidFill>
                <a:latin typeface="Arial MT"/>
                <a:cs typeface="Arial MT"/>
              </a:rPr>
              <a:t> </a:t>
            </a:r>
            <a:r>
              <a:rPr sz="2800" dirty="0">
                <a:solidFill>
                  <a:srgbClr val="3333CC"/>
                </a:solidFill>
                <a:latin typeface="Arial MT"/>
                <a:cs typeface="Arial MT"/>
              </a:rPr>
              <a:t>want</a:t>
            </a:r>
            <a:r>
              <a:rPr sz="2800" spc="-35" dirty="0">
                <a:solidFill>
                  <a:srgbClr val="3333CC"/>
                </a:solidFill>
                <a:latin typeface="Arial MT"/>
                <a:cs typeface="Arial MT"/>
              </a:rPr>
              <a:t> </a:t>
            </a:r>
            <a:r>
              <a:rPr sz="2800" dirty="0">
                <a:solidFill>
                  <a:srgbClr val="3333CC"/>
                </a:solidFill>
                <a:latin typeface="Arial MT"/>
                <a:cs typeface="Arial MT"/>
              </a:rPr>
              <a:t>to</a:t>
            </a:r>
            <a:r>
              <a:rPr sz="2800" spc="-25" dirty="0">
                <a:solidFill>
                  <a:srgbClr val="3333CC"/>
                </a:solidFill>
                <a:latin typeface="Arial MT"/>
                <a:cs typeface="Arial MT"/>
              </a:rPr>
              <a:t> </a:t>
            </a:r>
            <a:r>
              <a:rPr sz="2800" dirty="0">
                <a:solidFill>
                  <a:srgbClr val="3333CC"/>
                </a:solidFill>
                <a:latin typeface="Arial MT"/>
                <a:cs typeface="Arial MT"/>
              </a:rPr>
              <a:t>tell</a:t>
            </a:r>
            <a:r>
              <a:rPr sz="2800" spc="-30" dirty="0">
                <a:solidFill>
                  <a:srgbClr val="3333CC"/>
                </a:solidFill>
                <a:latin typeface="Arial MT"/>
                <a:cs typeface="Arial MT"/>
              </a:rPr>
              <a:t> </a:t>
            </a:r>
            <a:r>
              <a:rPr sz="2800" dirty="0">
                <a:solidFill>
                  <a:srgbClr val="3333CC"/>
                </a:solidFill>
                <a:latin typeface="Arial MT"/>
                <a:cs typeface="Arial MT"/>
              </a:rPr>
              <a:t>if</a:t>
            </a:r>
            <a:r>
              <a:rPr sz="2800" spc="-35" dirty="0">
                <a:solidFill>
                  <a:srgbClr val="3333CC"/>
                </a:solidFill>
                <a:latin typeface="Arial MT"/>
                <a:cs typeface="Arial MT"/>
              </a:rPr>
              <a:t> </a:t>
            </a:r>
            <a:r>
              <a:rPr sz="2800" dirty="0">
                <a:solidFill>
                  <a:srgbClr val="3333CC"/>
                </a:solidFill>
                <a:latin typeface="Arial MT"/>
                <a:cs typeface="Arial MT"/>
              </a:rPr>
              <a:t>an</a:t>
            </a:r>
            <a:r>
              <a:rPr sz="2800" spc="-25" dirty="0">
                <a:solidFill>
                  <a:srgbClr val="3333CC"/>
                </a:solidFill>
                <a:latin typeface="Arial MT"/>
                <a:cs typeface="Arial MT"/>
              </a:rPr>
              <a:t> </a:t>
            </a:r>
            <a:r>
              <a:rPr sz="2800" dirty="0">
                <a:solidFill>
                  <a:srgbClr val="3333CC"/>
                </a:solidFill>
                <a:latin typeface="Arial MT"/>
                <a:cs typeface="Arial MT"/>
              </a:rPr>
              <a:t>image</a:t>
            </a:r>
            <a:r>
              <a:rPr sz="2800" spc="-30" dirty="0">
                <a:solidFill>
                  <a:srgbClr val="3333CC"/>
                </a:solidFill>
                <a:latin typeface="Arial MT"/>
                <a:cs typeface="Arial MT"/>
              </a:rPr>
              <a:t> </a:t>
            </a:r>
            <a:r>
              <a:rPr sz="2800" dirty="0">
                <a:solidFill>
                  <a:srgbClr val="3333CC"/>
                </a:solidFill>
                <a:latin typeface="Arial MT"/>
                <a:cs typeface="Arial MT"/>
              </a:rPr>
              <a:t>is</a:t>
            </a:r>
            <a:r>
              <a:rPr sz="2800" spc="-30" dirty="0">
                <a:solidFill>
                  <a:srgbClr val="3333CC"/>
                </a:solidFill>
                <a:latin typeface="Arial MT"/>
                <a:cs typeface="Arial MT"/>
              </a:rPr>
              <a:t> </a:t>
            </a:r>
            <a:r>
              <a:rPr sz="2800" dirty="0">
                <a:solidFill>
                  <a:srgbClr val="3333CC"/>
                </a:solidFill>
                <a:latin typeface="Arial MT"/>
                <a:cs typeface="Arial MT"/>
              </a:rPr>
              <a:t>a</a:t>
            </a:r>
            <a:r>
              <a:rPr sz="2800" spc="-30" dirty="0">
                <a:solidFill>
                  <a:srgbClr val="3333CC"/>
                </a:solidFill>
                <a:latin typeface="Arial MT"/>
                <a:cs typeface="Arial MT"/>
              </a:rPr>
              <a:t> </a:t>
            </a:r>
            <a:r>
              <a:rPr sz="2800" dirty="0">
                <a:solidFill>
                  <a:srgbClr val="3333CC"/>
                </a:solidFill>
                <a:latin typeface="Arial MT"/>
                <a:cs typeface="Arial MT"/>
              </a:rPr>
              <a:t>picture</a:t>
            </a:r>
            <a:r>
              <a:rPr sz="2800" spc="-30" dirty="0">
                <a:solidFill>
                  <a:srgbClr val="3333CC"/>
                </a:solidFill>
                <a:latin typeface="Arial MT"/>
                <a:cs typeface="Arial MT"/>
              </a:rPr>
              <a:t> </a:t>
            </a:r>
            <a:r>
              <a:rPr sz="2800" dirty="0">
                <a:solidFill>
                  <a:srgbClr val="3333CC"/>
                </a:solidFill>
                <a:latin typeface="Arial MT"/>
                <a:cs typeface="Arial MT"/>
              </a:rPr>
              <a:t>of</a:t>
            </a:r>
            <a:r>
              <a:rPr sz="2800" spc="-30" dirty="0">
                <a:solidFill>
                  <a:srgbClr val="3333CC"/>
                </a:solidFill>
                <a:latin typeface="Arial MT"/>
                <a:cs typeface="Arial MT"/>
              </a:rPr>
              <a:t> </a:t>
            </a:r>
            <a:r>
              <a:rPr sz="2800" dirty="0">
                <a:solidFill>
                  <a:srgbClr val="3333CC"/>
                </a:solidFill>
                <a:latin typeface="Arial MT"/>
                <a:cs typeface="Arial MT"/>
              </a:rPr>
              <a:t>a</a:t>
            </a:r>
            <a:r>
              <a:rPr sz="2800" spc="-30" dirty="0">
                <a:solidFill>
                  <a:srgbClr val="3333CC"/>
                </a:solidFill>
                <a:latin typeface="Arial MT"/>
                <a:cs typeface="Arial MT"/>
              </a:rPr>
              <a:t> </a:t>
            </a:r>
            <a:r>
              <a:rPr sz="2800" spc="-10" dirty="0">
                <a:solidFill>
                  <a:srgbClr val="3333CC"/>
                </a:solidFill>
                <a:latin typeface="Arial MT"/>
                <a:cs typeface="Arial MT"/>
              </a:rPr>
              <a:t>face, 	</a:t>
            </a:r>
            <a:r>
              <a:rPr sz="2800" dirty="0">
                <a:solidFill>
                  <a:srgbClr val="3333CC"/>
                </a:solidFill>
                <a:latin typeface="Arial MT"/>
                <a:cs typeface="Arial MT"/>
              </a:rPr>
              <a:t>we</a:t>
            </a:r>
            <a:r>
              <a:rPr sz="2800" spc="-45" dirty="0">
                <a:solidFill>
                  <a:srgbClr val="3333CC"/>
                </a:solidFill>
                <a:latin typeface="Arial MT"/>
                <a:cs typeface="Arial MT"/>
              </a:rPr>
              <a:t> </a:t>
            </a:r>
            <a:r>
              <a:rPr sz="2800" dirty="0">
                <a:solidFill>
                  <a:srgbClr val="3333CC"/>
                </a:solidFill>
                <a:latin typeface="Arial MT"/>
                <a:cs typeface="Arial MT"/>
              </a:rPr>
              <a:t>only</a:t>
            </a:r>
            <a:r>
              <a:rPr sz="2800" spc="-50" dirty="0">
                <a:solidFill>
                  <a:srgbClr val="3333CC"/>
                </a:solidFill>
                <a:latin typeface="Arial MT"/>
                <a:cs typeface="Arial MT"/>
              </a:rPr>
              <a:t> </a:t>
            </a:r>
            <a:r>
              <a:rPr sz="2800" dirty="0">
                <a:solidFill>
                  <a:srgbClr val="3333CC"/>
                </a:solidFill>
                <a:latin typeface="Arial MT"/>
                <a:cs typeface="Arial MT"/>
              </a:rPr>
              <a:t>need</a:t>
            </a:r>
            <a:r>
              <a:rPr sz="2800" spc="-45" dirty="0">
                <a:solidFill>
                  <a:srgbClr val="3333CC"/>
                </a:solidFill>
                <a:latin typeface="Arial MT"/>
                <a:cs typeface="Arial MT"/>
              </a:rPr>
              <a:t> </a:t>
            </a:r>
            <a:r>
              <a:rPr sz="2800" dirty="0">
                <a:solidFill>
                  <a:srgbClr val="3333CC"/>
                </a:solidFill>
                <a:latin typeface="Arial MT"/>
                <a:cs typeface="Arial MT"/>
              </a:rPr>
              <a:t>to</a:t>
            </a:r>
            <a:r>
              <a:rPr sz="2800" spc="-40" dirty="0">
                <a:solidFill>
                  <a:srgbClr val="3333CC"/>
                </a:solidFill>
                <a:latin typeface="Arial MT"/>
                <a:cs typeface="Arial MT"/>
              </a:rPr>
              <a:t> </a:t>
            </a:r>
            <a:r>
              <a:rPr sz="2800" dirty="0">
                <a:solidFill>
                  <a:srgbClr val="3333CC"/>
                </a:solidFill>
                <a:latin typeface="Arial MT"/>
                <a:cs typeface="Arial MT"/>
              </a:rPr>
              <a:t>look</a:t>
            </a:r>
            <a:r>
              <a:rPr sz="2800" spc="-50" dirty="0">
                <a:solidFill>
                  <a:srgbClr val="3333CC"/>
                </a:solidFill>
                <a:latin typeface="Arial MT"/>
                <a:cs typeface="Arial MT"/>
              </a:rPr>
              <a:t> </a:t>
            </a:r>
            <a:r>
              <a:rPr sz="2800" dirty="0">
                <a:solidFill>
                  <a:srgbClr val="3333CC"/>
                </a:solidFill>
                <a:latin typeface="Arial MT"/>
                <a:cs typeface="Arial MT"/>
              </a:rPr>
              <a:t>for</a:t>
            </a:r>
            <a:r>
              <a:rPr sz="2800" spc="-50" dirty="0">
                <a:solidFill>
                  <a:srgbClr val="3333CC"/>
                </a:solidFill>
                <a:latin typeface="Arial MT"/>
                <a:cs typeface="Arial MT"/>
              </a:rPr>
              <a:t> </a:t>
            </a:r>
            <a:r>
              <a:rPr sz="2800" dirty="0">
                <a:solidFill>
                  <a:srgbClr val="3333CC"/>
                </a:solidFill>
                <a:latin typeface="Arial MT"/>
                <a:cs typeface="Arial MT"/>
              </a:rPr>
              <a:t>the</a:t>
            </a:r>
            <a:r>
              <a:rPr sz="2800" spc="-40" dirty="0">
                <a:solidFill>
                  <a:srgbClr val="3333CC"/>
                </a:solidFill>
                <a:latin typeface="Arial MT"/>
                <a:cs typeface="Arial MT"/>
              </a:rPr>
              <a:t> </a:t>
            </a:r>
            <a:r>
              <a:rPr sz="2800" dirty="0">
                <a:solidFill>
                  <a:srgbClr val="3333CC"/>
                </a:solidFill>
                <a:latin typeface="Arial MT"/>
                <a:cs typeface="Arial MT"/>
              </a:rPr>
              <a:t>mouth</a:t>
            </a:r>
            <a:r>
              <a:rPr sz="2800" spc="-45" dirty="0">
                <a:solidFill>
                  <a:srgbClr val="3333CC"/>
                </a:solidFill>
                <a:latin typeface="Arial MT"/>
                <a:cs typeface="Arial MT"/>
              </a:rPr>
              <a:t> </a:t>
            </a:r>
            <a:r>
              <a:rPr sz="2800" dirty="0">
                <a:solidFill>
                  <a:srgbClr val="3333CC"/>
                </a:solidFill>
                <a:latin typeface="Arial MT"/>
                <a:cs typeface="Arial MT"/>
              </a:rPr>
              <a:t>in</a:t>
            </a:r>
            <a:r>
              <a:rPr sz="2800" spc="-45" dirty="0">
                <a:solidFill>
                  <a:srgbClr val="3333CC"/>
                </a:solidFill>
                <a:latin typeface="Arial MT"/>
                <a:cs typeface="Arial MT"/>
              </a:rPr>
              <a:t> </a:t>
            </a:r>
            <a:r>
              <a:rPr sz="2800" dirty="0">
                <a:solidFill>
                  <a:srgbClr val="3333CC"/>
                </a:solidFill>
                <a:latin typeface="Arial MT"/>
                <a:cs typeface="Arial MT"/>
              </a:rPr>
              <a:t>the</a:t>
            </a:r>
            <a:r>
              <a:rPr sz="2800" spc="-45" dirty="0">
                <a:solidFill>
                  <a:srgbClr val="3333CC"/>
                </a:solidFill>
                <a:latin typeface="Arial MT"/>
                <a:cs typeface="Arial MT"/>
              </a:rPr>
              <a:t> </a:t>
            </a:r>
            <a:r>
              <a:rPr sz="2800" dirty="0">
                <a:solidFill>
                  <a:srgbClr val="3333CC"/>
                </a:solidFill>
                <a:latin typeface="Arial MT"/>
                <a:cs typeface="Arial MT"/>
              </a:rPr>
              <a:t>bottom</a:t>
            </a:r>
            <a:r>
              <a:rPr sz="2800" spc="-45" dirty="0">
                <a:solidFill>
                  <a:srgbClr val="3333CC"/>
                </a:solidFill>
                <a:latin typeface="Arial MT"/>
                <a:cs typeface="Arial MT"/>
              </a:rPr>
              <a:t> </a:t>
            </a:r>
            <a:r>
              <a:rPr sz="2800" spc="-20" dirty="0">
                <a:solidFill>
                  <a:srgbClr val="3333CC"/>
                </a:solidFill>
                <a:latin typeface="Arial MT"/>
                <a:cs typeface="Arial MT"/>
              </a:rPr>
              <a:t>half 	</a:t>
            </a:r>
            <a:r>
              <a:rPr sz="2800" dirty="0">
                <a:solidFill>
                  <a:srgbClr val="3333CC"/>
                </a:solidFill>
                <a:latin typeface="Arial MT"/>
                <a:cs typeface="Arial MT"/>
              </a:rPr>
              <a:t>of</a:t>
            </a:r>
            <a:r>
              <a:rPr sz="2800" spc="-35" dirty="0">
                <a:solidFill>
                  <a:srgbClr val="3333CC"/>
                </a:solidFill>
                <a:latin typeface="Arial MT"/>
                <a:cs typeface="Arial MT"/>
              </a:rPr>
              <a:t> </a:t>
            </a:r>
            <a:r>
              <a:rPr sz="2800" dirty="0">
                <a:solidFill>
                  <a:srgbClr val="3333CC"/>
                </a:solidFill>
                <a:latin typeface="Arial MT"/>
                <a:cs typeface="Arial MT"/>
              </a:rPr>
              <a:t>the</a:t>
            </a:r>
            <a:r>
              <a:rPr sz="2800" spc="-25" dirty="0">
                <a:solidFill>
                  <a:srgbClr val="3333CC"/>
                </a:solidFill>
                <a:latin typeface="Arial MT"/>
                <a:cs typeface="Arial MT"/>
              </a:rPr>
              <a:t> </a:t>
            </a:r>
            <a:r>
              <a:rPr sz="2800" spc="-10" dirty="0">
                <a:solidFill>
                  <a:srgbClr val="3333CC"/>
                </a:solidFill>
                <a:latin typeface="Arial MT"/>
                <a:cs typeface="Arial MT"/>
              </a:rPr>
              <a:t>image</a:t>
            </a:r>
            <a:endParaRPr sz="28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2633876" y="596901"/>
            <a:ext cx="4798060" cy="635000"/>
          </a:xfrm>
          <a:prstGeom prst="rect">
            <a:avLst/>
          </a:prstGeom>
        </p:spPr>
        <p:txBody>
          <a:bodyPr vert="horz" wrap="square" lIns="0" tIns="12700" rIns="0" bIns="0" rtlCol="0">
            <a:spAutoFit/>
          </a:bodyPr>
          <a:lstStyle/>
          <a:p>
            <a:pPr marL="12700">
              <a:lnSpc>
                <a:spcPct val="100000"/>
              </a:lnSpc>
              <a:spcBef>
                <a:spcPts val="100"/>
              </a:spcBef>
              <a:tabLst>
                <a:tab pos="3005455" algn="l"/>
              </a:tabLst>
            </a:pPr>
            <a:r>
              <a:rPr sz="4000" spc="-10" dirty="0"/>
              <a:t>Constraining</a:t>
            </a:r>
            <a:r>
              <a:rPr sz="4000" dirty="0"/>
              <a:t>	</a:t>
            </a:r>
            <a:r>
              <a:rPr sz="4000" spc="-10" dirty="0"/>
              <a:t>Outputs</a:t>
            </a:r>
            <a:endParaRPr sz="4000"/>
          </a:p>
        </p:txBody>
      </p:sp>
      <p:sp>
        <p:nvSpPr>
          <p:cNvPr id="5" name="object 5"/>
          <p:cNvSpPr txBox="1"/>
          <p:nvPr/>
        </p:nvSpPr>
        <p:spPr>
          <a:xfrm>
            <a:off x="511463" y="1328421"/>
            <a:ext cx="8882380" cy="5824220"/>
          </a:xfrm>
          <a:prstGeom prst="rect">
            <a:avLst/>
          </a:prstGeom>
        </p:spPr>
        <p:txBody>
          <a:bodyPr vert="horz" wrap="square" lIns="0" tIns="33020" rIns="0" bIns="0" rtlCol="0">
            <a:spAutoFit/>
          </a:bodyPr>
          <a:lstStyle/>
          <a:p>
            <a:pPr marL="381000" marR="30480" indent="-342900">
              <a:lnSpc>
                <a:spcPts val="3800"/>
              </a:lnSpc>
              <a:spcBef>
                <a:spcPts val="260"/>
              </a:spcBef>
              <a:buChar char="•"/>
              <a:tabLst>
                <a:tab pos="381000" algn="l"/>
                <a:tab pos="6266180" algn="l"/>
              </a:tabLst>
            </a:pPr>
            <a:r>
              <a:rPr sz="3200" dirty="0">
                <a:solidFill>
                  <a:srgbClr val="3333CC"/>
                </a:solidFill>
                <a:latin typeface="Arial MT"/>
                <a:cs typeface="Arial MT"/>
              </a:rPr>
              <a:t>Constrain</a:t>
            </a:r>
            <a:r>
              <a:rPr sz="3200" spc="-20" dirty="0">
                <a:solidFill>
                  <a:srgbClr val="3333CC"/>
                </a:solidFill>
                <a:latin typeface="Arial MT"/>
                <a:cs typeface="Arial MT"/>
              </a:rPr>
              <a:t> </a:t>
            </a:r>
            <a:r>
              <a:rPr sz="3200" dirty="0">
                <a:solidFill>
                  <a:srgbClr val="3333CC"/>
                </a:solidFill>
                <a:latin typeface="Arial MT"/>
                <a:cs typeface="Arial MT"/>
              </a:rPr>
              <a:t>each</a:t>
            </a:r>
            <a:r>
              <a:rPr sz="3200" spc="-15" dirty="0">
                <a:solidFill>
                  <a:srgbClr val="3333CC"/>
                </a:solidFill>
                <a:latin typeface="Arial MT"/>
                <a:cs typeface="Arial MT"/>
              </a:rPr>
              <a:t> </a:t>
            </a:r>
            <a:r>
              <a:rPr sz="3200" dirty="0">
                <a:solidFill>
                  <a:srgbClr val="3333CC"/>
                </a:solidFill>
                <a:latin typeface="Arial MT"/>
                <a:cs typeface="Arial MT"/>
              </a:rPr>
              <a:t>output</a:t>
            </a:r>
            <a:r>
              <a:rPr sz="3200" spc="-20" dirty="0">
                <a:solidFill>
                  <a:srgbClr val="3333CC"/>
                </a:solidFill>
                <a:latin typeface="Arial MT"/>
                <a:cs typeface="Arial MT"/>
              </a:rPr>
              <a:t> </a:t>
            </a:r>
            <a:r>
              <a:rPr sz="3200" dirty="0">
                <a:solidFill>
                  <a:srgbClr val="3333CC"/>
                </a:solidFill>
                <a:latin typeface="Arial MT"/>
                <a:cs typeface="Arial MT"/>
              </a:rPr>
              <a:t>channel</a:t>
            </a:r>
            <a:r>
              <a:rPr sz="3200" spc="-20" dirty="0">
                <a:solidFill>
                  <a:srgbClr val="3333CC"/>
                </a:solidFill>
                <a:latin typeface="Arial MT"/>
                <a:cs typeface="Arial MT"/>
              </a:rPr>
              <a:t> </a:t>
            </a:r>
            <a:r>
              <a:rPr sz="3200" i="1" spc="60" dirty="0">
                <a:latin typeface="Cambria"/>
                <a:cs typeface="Cambria"/>
              </a:rPr>
              <a:t>i</a:t>
            </a:r>
            <a:r>
              <a:rPr sz="3200" i="1" dirty="0">
                <a:latin typeface="Cambria"/>
                <a:cs typeface="Cambria"/>
              </a:rPr>
              <a:t>	</a:t>
            </a:r>
            <a:r>
              <a:rPr sz="3200" dirty="0">
                <a:solidFill>
                  <a:srgbClr val="3333CC"/>
                </a:solidFill>
                <a:latin typeface="Arial MT"/>
                <a:cs typeface="Arial MT"/>
              </a:rPr>
              <a:t>to</a:t>
            </a:r>
            <a:r>
              <a:rPr sz="3200" spc="-10" dirty="0">
                <a:solidFill>
                  <a:srgbClr val="3333CC"/>
                </a:solidFill>
                <a:latin typeface="Arial MT"/>
                <a:cs typeface="Arial MT"/>
              </a:rPr>
              <a:t> </a:t>
            </a:r>
            <a:r>
              <a:rPr sz="3200" dirty="0">
                <a:solidFill>
                  <a:srgbClr val="3333CC"/>
                </a:solidFill>
                <a:latin typeface="Arial MT"/>
                <a:cs typeface="Arial MT"/>
              </a:rPr>
              <a:t>be</a:t>
            </a:r>
            <a:r>
              <a:rPr sz="3200" spc="-10" dirty="0">
                <a:solidFill>
                  <a:srgbClr val="3333CC"/>
                </a:solidFill>
                <a:latin typeface="Arial MT"/>
                <a:cs typeface="Arial MT"/>
              </a:rPr>
              <a:t> </a:t>
            </a:r>
            <a:r>
              <a:rPr sz="3200" spc="-50" dirty="0">
                <a:solidFill>
                  <a:srgbClr val="3333CC"/>
                </a:solidFill>
                <a:latin typeface="Arial MT"/>
                <a:cs typeface="Arial MT"/>
              </a:rPr>
              <a:t>a </a:t>
            </a:r>
            <a:r>
              <a:rPr sz="3200" dirty="0">
                <a:solidFill>
                  <a:srgbClr val="3333CC"/>
                </a:solidFill>
                <a:latin typeface="Arial MT"/>
                <a:cs typeface="Arial MT"/>
              </a:rPr>
              <a:t>function</a:t>
            </a:r>
            <a:r>
              <a:rPr sz="3200" spc="-10" dirty="0">
                <a:solidFill>
                  <a:srgbClr val="3333CC"/>
                </a:solidFill>
                <a:latin typeface="Arial MT"/>
                <a:cs typeface="Arial MT"/>
              </a:rPr>
              <a:t> </a:t>
            </a:r>
            <a:r>
              <a:rPr sz="3200" dirty="0">
                <a:solidFill>
                  <a:srgbClr val="3333CC"/>
                </a:solidFill>
                <a:latin typeface="Arial MT"/>
                <a:cs typeface="Arial MT"/>
              </a:rPr>
              <a:t>of</a:t>
            </a:r>
            <a:r>
              <a:rPr sz="3200" spc="-10" dirty="0">
                <a:solidFill>
                  <a:srgbClr val="3333CC"/>
                </a:solidFill>
                <a:latin typeface="Arial MT"/>
                <a:cs typeface="Arial MT"/>
              </a:rPr>
              <a:t> </a:t>
            </a:r>
            <a:r>
              <a:rPr sz="3200" dirty="0">
                <a:solidFill>
                  <a:srgbClr val="3333CC"/>
                </a:solidFill>
                <a:latin typeface="Arial MT"/>
                <a:cs typeface="Arial MT"/>
              </a:rPr>
              <a:t>only</a:t>
            </a:r>
            <a:r>
              <a:rPr sz="3200" spc="-10" dirty="0">
                <a:solidFill>
                  <a:srgbClr val="3333CC"/>
                </a:solidFill>
                <a:latin typeface="Arial MT"/>
                <a:cs typeface="Arial MT"/>
              </a:rPr>
              <a:t> </a:t>
            </a:r>
            <a:r>
              <a:rPr sz="3200" dirty="0">
                <a:solidFill>
                  <a:srgbClr val="3333CC"/>
                </a:solidFill>
                <a:latin typeface="Arial MT"/>
                <a:cs typeface="Arial MT"/>
              </a:rPr>
              <a:t>a</a:t>
            </a:r>
            <a:r>
              <a:rPr sz="3200" spc="-10" dirty="0">
                <a:solidFill>
                  <a:srgbClr val="3333CC"/>
                </a:solidFill>
                <a:latin typeface="Arial MT"/>
                <a:cs typeface="Arial MT"/>
              </a:rPr>
              <a:t> </a:t>
            </a:r>
            <a:r>
              <a:rPr sz="3200" dirty="0">
                <a:solidFill>
                  <a:srgbClr val="3333CC"/>
                </a:solidFill>
                <a:latin typeface="Arial MT"/>
                <a:cs typeface="Arial MT"/>
              </a:rPr>
              <a:t>subset</a:t>
            </a:r>
            <a:r>
              <a:rPr sz="3200" spc="-10" dirty="0">
                <a:solidFill>
                  <a:srgbClr val="3333CC"/>
                </a:solidFill>
                <a:latin typeface="Arial MT"/>
                <a:cs typeface="Arial MT"/>
              </a:rPr>
              <a:t> </a:t>
            </a:r>
            <a:r>
              <a:rPr sz="3200" dirty="0">
                <a:solidFill>
                  <a:srgbClr val="3333CC"/>
                </a:solidFill>
                <a:latin typeface="Arial MT"/>
                <a:cs typeface="Arial MT"/>
              </a:rPr>
              <a:t>of</a:t>
            </a:r>
            <a:r>
              <a:rPr sz="3200" spc="-10" dirty="0">
                <a:solidFill>
                  <a:srgbClr val="3333CC"/>
                </a:solidFill>
                <a:latin typeface="Arial MT"/>
                <a:cs typeface="Arial MT"/>
              </a:rPr>
              <a:t> </a:t>
            </a:r>
            <a:r>
              <a:rPr sz="3200" dirty="0">
                <a:solidFill>
                  <a:srgbClr val="3333CC"/>
                </a:solidFill>
                <a:latin typeface="Arial MT"/>
                <a:cs typeface="Arial MT"/>
              </a:rPr>
              <a:t>the</a:t>
            </a:r>
            <a:r>
              <a:rPr sz="3200" spc="-10" dirty="0">
                <a:solidFill>
                  <a:srgbClr val="3333CC"/>
                </a:solidFill>
                <a:latin typeface="Arial MT"/>
                <a:cs typeface="Arial MT"/>
              </a:rPr>
              <a:t> </a:t>
            </a:r>
            <a:r>
              <a:rPr sz="3200" dirty="0">
                <a:solidFill>
                  <a:srgbClr val="3333CC"/>
                </a:solidFill>
                <a:latin typeface="Arial MT"/>
                <a:cs typeface="Arial MT"/>
              </a:rPr>
              <a:t>input</a:t>
            </a:r>
            <a:r>
              <a:rPr sz="3200" spc="-10" dirty="0">
                <a:solidFill>
                  <a:srgbClr val="3333CC"/>
                </a:solidFill>
                <a:latin typeface="Arial MT"/>
                <a:cs typeface="Arial MT"/>
              </a:rPr>
              <a:t> </a:t>
            </a:r>
            <a:r>
              <a:rPr sz="3200" dirty="0">
                <a:solidFill>
                  <a:srgbClr val="3333CC"/>
                </a:solidFill>
                <a:latin typeface="Arial MT"/>
                <a:cs typeface="Arial MT"/>
              </a:rPr>
              <a:t>channels</a:t>
            </a:r>
            <a:r>
              <a:rPr sz="3200" spc="-10" dirty="0">
                <a:solidFill>
                  <a:srgbClr val="3333CC"/>
                </a:solidFill>
                <a:latin typeface="Arial MT"/>
                <a:cs typeface="Arial MT"/>
              </a:rPr>
              <a:t> </a:t>
            </a:r>
            <a:r>
              <a:rPr sz="3200" i="1" spc="-50" dirty="0">
                <a:latin typeface="Cambria"/>
                <a:cs typeface="Cambria"/>
              </a:rPr>
              <a:t>l</a:t>
            </a:r>
            <a:endParaRPr sz="3200">
              <a:latin typeface="Cambria"/>
              <a:cs typeface="Cambria"/>
            </a:endParaRPr>
          </a:p>
          <a:p>
            <a:pPr marL="774065" marR="429259" lvl="1" indent="-279400">
              <a:lnSpc>
                <a:spcPct val="102000"/>
              </a:lnSpc>
              <a:spcBef>
                <a:spcPts val="445"/>
              </a:spcBef>
              <a:buChar char="•"/>
              <a:tabLst>
                <a:tab pos="774065" algn="l"/>
                <a:tab pos="780415" algn="l"/>
              </a:tabLst>
            </a:pPr>
            <a:r>
              <a:rPr sz="2800" dirty="0">
                <a:solidFill>
                  <a:srgbClr val="3333CC"/>
                </a:solidFill>
                <a:latin typeface="Arial MT"/>
                <a:cs typeface="Arial MT"/>
              </a:rPr>
              <a:t>	</a:t>
            </a:r>
            <a:r>
              <a:rPr sz="2800" dirty="0">
                <a:solidFill>
                  <a:srgbClr val="006600"/>
                </a:solidFill>
                <a:latin typeface="Arial MT"/>
                <a:cs typeface="Arial MT"/>
              </a:rPr>
              <a:t>Make</a:t>
            </a:r>
            <a:r>
              <a:rPr sz="2800" spc="-50" dirty="0">
                <a:solidFill>
                  <a:srgbClr val="006600"/>
                </a:solidFill>
                <a:latin typeface="Arial MT"/>
                <a:cs typeface="Arial MT"/>
              </a:rPr>
              <a:t> </a:t>
            </a:r>
            <a:r>
              <a:rPr sz="2800" dirty="0">
                <a:solidFill>
                  <a:srgbClr val="006600"/>
                </a:solidFill>
                <a:latin typeface="Arial MT"/>
                <a:cs typeface="Arial MT"/>
              </a:rPr>
              <a:t>the</a:t>
            </a:r>
            <a:r>
              <a:rPr sz="2800" spc="-45" dirty="0">
                <a:solidFill>
                  <a:srgbClr val="006600"/>
                </a:solidFill>
                <a:latin typeface="Arial MT"/>
                <a:cs typeface="Arial MT"/>
              </a:rPr>
              <a:t> </a:t>
            </a:r>
            <a:r>
              <a:rPr sz="2800" dirty="0">
                <a:solidFill>
                  <a:srgbClr val="006600"/>
                </a:solidFill>
                <a:latin typeface="Arial MT"/>
                <a:cs typeface="Arial MT"/>
              </a:rPr>
              <a:t>first</a:t>
            </a:r>
            <a:r>
              <a:rPr sz="2800" spc="95" dirty="0">
                <a:solidFill>
                  <a:srgbClr val="006600"/>
                </a:solidFill>
                <a:latin typeface="Arial MT"/>
                <a:cs typeface="Arial MT"/>
              </a:rPr>
              <a:t> </a:t>
            </a:r>
            <a:r>
              <a:rPr sz="2800" i="1" dirty="0">
                <a:latin typeface="Cambria"/>
                <a:cs typeface="Cambria"/>
              </a:rPr>
              <a:t>m</a:t>
            </a:r>
            <a:r>
              <a:rPr sz="2800" i="1" spc="250" dirty="0">
                <a:latin typeface="Cambria"/>
                <a:cs typeface="Cambria"/>
              </a:rPr>
              <a:t> </a:t>
            </a:r>
            <a:r>
              <a:rPr sz="2800" dirty="0">
                <a:solidFill>
                  <a:srgbClr val="006600"/>
                </a:solidFill>
                <a:latin typeface="Arial MT"/>
                <a:cs typeface="Arial MT"/>
              </a:rPr>
              <a:t>output</a:t>
            </a:r>
            <a:r>
              <a:rPr sz="2800" spc="-50" dirty="0">
                <a:solidFill>
                  <a:srgbClr val="006600"/>
                </a:solidFill>
                <a:latin typeface="Arial MT"/>
                <a:cs typeface="Arial MT"/>
              </a:rPr>
              <a:t> </a:t>
            </a:r>
            <a:r>
              <a:rPr sz="2800" dirty="0">
                <a:solidFill>
                  <a:srgbClr val="006600"/>
                </a:solidFill>
                <a:latin typeface="Arial MT"/>
                <a:cs typeface="Arial MT"/>
              </a:rPr>
              <a:t>channels</a:t>
            </a:r>
            <a:r>
              <a:rPr sz="2800" spc="-55" dirty="0">
                <a:solidFill>
                  <a:srgbClr val="006600"/>
                </a:solidFill>
                <a:latin typeface="Arial MT"/>
                <a:cs typeface="Arial MT"/>
              </a:rPr>
              <a:t> </a:t>
            </a:r>
            <a:r>
              <a:rPr sz="2800" dirty="0">
                <a:solidFill>
                  <a:srgbClr val="006600"/>
                </a:solidFill>
                <a:latin typeface="Arial MT"/>
                <a:cs typeface="Arial MT"/>
              </a:rPr>
              <a:t>connect</a:t>
            </a:r>
            <a:r>
              <a:rPr sz="2800" spc="-50" dirty="0">
                <a:solidFill>
                  <a:srgbClr val="006600"/>
                </a:solidFill>
                <a:latin typeface="Arial MT"/>
                <a:cs typeface="Arial MT"/>
              </a:rPr>
              <a:t> </a:t>
            </a:r>
            <a:r>
              <a:rPr sz="2800" dirty="0">
                <a:solidFill>
                  <a:srgbClr val="006600"/>
                </a:solidFill>
                <a:latin typeface="Arial MT"/>
                <a:cs typeface="Arial MT"/>
              </a:rPr>
              <a:t>to</a:t>
            </a:r>
            <a:r>
              <a:rPr sz="2800" spc="-45" dirty="0">
                <a:solidFill>
                  <a:srgbClr val="006600"/>
                </a:solidFill>
                <a:latin typeface="Arial MT"/>
                <a:cs typeface="Arial MT"/>
              </a:rPr>
              <a:t> </a:t>
            </a:r>
            <a:r>
              <a:rPr sz="2800" spc="-20" dirty="0">
                <a:solidFill>
                  <a:srgbClr val="006600"/>
                </a:solidFill>
                <a:latin typeface="Arial MT"/>
                <a:cs typeface="Arial MT"/>
              </a:rPr>
              <a:t>only </a:t>
            </a:r>
            <a:r>
              <a:rPr sz="2800" dirty="0">
                <a:solidFill>
                  <a:srgbClr val="006600"/>
                </a:solidFill>
                <a:latin typeface="Arial MT"/>
                <a:cs typeface="Arial MT"/>
              </a:rPr>
              <a:t>the</a:t>
            </a:r>
            <a:r>
              <a:rPr sz="2800" spc="-35" dirty="0">
                <a:solidFill>
                  <a:srgbClr val="006600"/>
                </a:solidFill>
                <a:latin typeface="Arial MT"/>
                <a:cs typeface="Arial MT"/>
              </a:rPr>
              <a:t> </a:t>
            </a:r>
            <a:r>
              <a:rPr sz="2800" dirty="0">
                <a:solidFill>
                  <a:srgbClr val="006600"/>
                </a:solidFill>
                <a:latin typeface="Arial MT"/>
                <a:cs typeface="Arial MT"/>
              </a:rPr>
              <a:t>first</a:t>
            </a:r>
            <a:r>
              <a:rPr sz="2800" spc="-40" dirty="0">
                <a:solidFill>
                  <a:srgbClr val="006600"/>
                </a:solidFill>
                <a:latin typeface="Arial MT"/>
                <a:cs typeface="Arial MT"/>
              </a:rPr>
              <a:t> </a:t>
            </a:r>
            <a:r>
              <a:rPr sz="2800" i="1" spc="60" dirty="0">
                <a:latin typeface="Cambria"/>
                <a:cs typeface="Cambria"/>
              </a:rPr>
              <a:t>n</a:t>
            </a:r>
            <a:r>
              <a:rPr sz="2800" i="1" spc="125" dirty="0">
                <a:latin typeface="Cambria"/>
                <a:cs typeface="Cambria"/>
              </a:rPr>
              <a:t> </a:t>
            </a:r>
            <a:r>
              <a:rPr sz="2800" dirty="0">
                <a:solidFill>
                  <a:srgbClr val="006600"/>
                </a:solidFill>
                <a:latin typeface="Arial MT"/>
                <a:cs typeface="Arial MT"/>
              </a:rPr>
              <a:t>input</a:t>
            </a:r>
            <a:r>
              <a:rPr sz="2800" spc="-35" dirty="0">
                <a:solidFill>
                  <a:srgbClr val="006600"/>
                </a:solidFill>
                <a:latin typeface="Arial MT"/>
                <a:cs typeface="Arial MT"/>
              </a:rPr>
              <a:t> </a:t>
            </a:r>
            <a:r>
              <a:rPr sz="2800" spc="-10" dirty="0">
                <a:solidFill>
                  <a:srgbClr val="006600"/>
                </a:solidFill>
                <a:latin typeface="Arial MT"/>
                <a:cs typeface="Arial MT"/>
              </a:rPr>
              <a:t>channels,</a:t>
            </a:r>
            <a:endParaRPr sz="2800">
              <a:latin typeface="Arial MT"/>
              <a:cs typeface="Arial MT"/>
            </a:endParaRPr>
          </a:p>
          <a:p>
            <a:pPr marL="774065" marR="151765" lvl="1" indent="-279400">
              <a:lnSpc>
                <a:spcPct val="102000"/>
              </a:lnSpc>
              <a:spcBef>
                <a:spcPts val="545"/>
              </a:spcBef>
              <a:buChar char="•"/>
              <a:tabLst>
                <a:tab pos="774065" algn="l"/>
                <a:tab pos="780415" algn="l"/>
              </a:tabLst>
            </a:pPr>
            <a:r>
              <a:rPr sz="2800" dirty="0">
                <a:solidFill>
                  <a:srgbClr val="3333CC"/>
                </a:solidFill>
                <a:latin typeface="Arial MT"/>
                <a:cs typeface="Arial MT"/>
              </a:rPr>
              <a:t>	</a:t>
            </a:r>
            <a:r>
              <a:rPr sz="2800" dirty="0">
                <a:solidFill>
                  <a:srgbClr val="006600"/>
                </a:solidFill>
                <a:latin typeface="Arial MT"/>
                <a:cs typeface="Arial MT"/>
              </a:rPr>
              <a:t>The</a:t>
            </a:r>
            <a:r>
              <a:rPr sz="2800" spc="-55" dirty="0">
                <a:solidFill>
                  <a:srgbClr val="006600"/>
                </a:solidFill>
                <a:latin typeface="Arial MT"/>
                <a:cs typeface="Arial MT"/>
              </a:rPr>
              <a:t> </a:t>
            </a:r>
            <a:r>
              <a:rPr sz="2800" dirty="0">
                <a:solidFill>
                  <a:srgbClr val="006600"/>
                </a:solidFill>
                <a:latin typeface="Arial MT"/>
                <a:cs typeface="Arial MT"/>
              </a:rPr>
              <a:t>second</a:t>
            </a:r>
            <a:r>
              <a:rPr sz="2800" spc="-55" dirty="0">
                <a:solidFill>
                  <a:srgbClr val="006600"/>
                </a:solidFill>
                <a:latin typeface="Arial MT"/>
                <a:cs typeface="Arial MT"/>
              </a:rPr>
              <a:t> </a:t>
            </a:r>
            <a:r>
              <a:rPr sz="2800" i="1" dirty="0">
                <a:latin typeface="Cambria"/>
                <a:cs typeface="Cambria"/>
              </a:rPr>
              <a:t>m</a:t>
            </a:r>
            <a:r>
              <a:rPr sz="2800" i="1" spc="110" dirty="0">
                <a:latin typeface="Cambria"/>
                <a:cs typeface="Cambria"/>
              </a:rPr>
              <a:t> </a:t>
            </a:r>
            <a:r>
              <a:rPr sz="2800" dirty="0">
                <a:solidFill>
                  <a:srgbClr val="006600"/>
                </a:solidFill>
                <a:latin typeface="Arial MT"/>
                <a:cs typeface="Arial MT"/>
              </a:rPr>
              <a:t>output</a:t>
            </a:r>
            <a:r>
              <a:rPr sz="2800" spc="-60" dirty="0">
                <a:solidFill>
                  <a:srgbClr val="006600"/>
                </a:solidFill>
                <a:latin typeface="Arial MT"/>
                <a:cs typeface="Arial MT"/>
              </a:rPr>
              <a:t> </a:t>
            </a:r>
            <a:r>
              <a:rPr sz="2800" dirty="0">
                <a:solidFill>
                  <a:srgbClr val="006600"/>
                </a:solidFill>
                <a:latin typeface="Arial MT"/>
                <a:cs typeface="Arial MT"/>
              </a:rPr>
              <a:t>channels</a:t>
            </a:r>
            <a:r>
              <a:rPr sz="2800" spc="-55" dirty="0">
                <a:solidFill>
                  <a:srgbClr val="006600"/>
                </a:solidFill>
                <a:latin typeface="Arial MT"/>
                <a:cs typeface="Arial MT"/>
              </a:rPr>
              <a:t> </a:t>
            </a:r>
            <a:r>
              <a:rPr sz="2800" dirty="0">
                <a:solidFill>
                  <a:srgbClr val="006600"/>
                </a:solidFill>
                <a:latin typeface="Arial MT"/>
                <a:cs typeface="Arial MT"/>
              </a:rPr>
              <a:t>connect</a:t>
            </a:r>
            <a:r>
              <a:rPr sz="2800" spc="-55" dirty="0">
                <a:solidFill>
                  <a:srgbClr val="006600"/>
                </a:solidFill>
                <a:latin typeface="Arial MT"/>
                <a:cs typeface="Arial MT"/>
              </a:rPr>
              <a:t> </a:t>
            </a:r>
            <a:r>
              <a:rPr sz="2800" dirty="0">
                <a:solidFill>
                  <a:srgbClr val="006600"/>
                </a:solidFill>
                <a:latin typeface="Arial MT"/>
                <a:cs typeface="Arial MT"/>
              </a:rPr>
              <a:t>to</a:t>
            </a:r>
            <a:r>
              <a:rPr sz="2800" spc="-55" dirty="0">
                <a:solidFill>
                  <a:srgbClr val="006600"/>
                </a:solidFill>
                <a:latin typeface="Arial MT"/>
                <a:cs typeface="Arial MT"/>
              </a:rPr>
              <a:t> </a:t>
            </a:r>
            <a:r>
              <a:rPr sz="2800" dirty="0">
                <a:solidFill>
                  <a:srgbClr val="006600"/>
                </a:solidFill>
                <a:latin typeface="Arial MT"/>
                <a:cs typeface="Arial MT"/>
              </a:rPr>
              <a:t>only</a:t>
            </a:r>
            <a:r>
              <a:rPr sz="2800" spc="-55" dirty="0">
                <a:solidFill>
                  <a:srgbClr val="006600"/>
                </a:solidFill>
                <a:latin typeface="Arial MT"/>
                <a:cs typeface="Arial MT"/>
              </a:rPr>
              <a:t> </a:t>
            </a:r>
            <a:r>
              <a:rPr sz="2800" spc="-25" dirty="0">
                <a:solidFill>
                  <a:srgbClr val="006600"/>
                </a:solidFill>
                <a:latin typeface="Arial MT"/>
                <a:cs typeface="Arial MT"/>
              </a:rPr>
              <a:t>the </a:t>
            </a:r>
            <a:r>
              <a:rPr sz="2800" dirty="0">
                <a:solidFill>
                  <a:srgbClr val="006600"/>
                </a:solidFill>
                <a:latin typeface="Arial MT"/>
                <a:cs typeface="Arial MT"/>
              </a:rPr>
              <a:t>second</a:t>
            </a:r>
            <a:r>
              <a:rPr sz="2800" spc="-65" dirty="0">
                <a:solidFill>
                  <a:srgbClr val="006600"/>
                </a:solidFill>
                <a:latin typeface="Arial MT"/>
                <a:cs typeface="Arial MT"/>
              </a:rPr>
              <a:t> </a:t>
            </a:r>
            <a:r>
              <a:rPr sz="2800" i="1" spc="60" dirty="0">
                <a:latin typeface="Cambria"/>
                <a:cs typeface="Cambria"/>
              </a:rPr>
              <a:t>n</a:t>
            </a:r>
            <a:r>
              <a:rPr sz="2800" i="1" spc="95" dirty="0">
                <a:latin typeface="Cambria"/>
                <a:cs typeface="Cambria"/>
              </a:rPr>
              <a:t> </a:t>
            </a:r>
            <a:r>
              <a:rPr sz="2800" dirty="0">
                <a:solidFill>
                  <a:srgbClr val="006600"/>
                </a:solidFill>
                <a:latin typeface="Arial MT"/>
                <a:cs typeface="Arial MT"/>
              </a:rPr>
              <a:t>input</a:t>
            </a:r>
            <a:r>
              <a:rPr sz="2800" spc="-70" dirty="0">
                <a:solidFill>
                  <a:srgbClr val="006600"/>
                </a:solidFill>
                <a:latin typeface="Arial MT"/>
                <a:cs typeface="Arial MT"/>
              </a:rPr>
              <a:t> </a:t>
            </a:r>
            <a:r>
              <a:rPr sz="2800" dirty="0">
                <a:solidFill>
                  <a:srgbClr val="006600"/>
                </a:solidFill>
                <a:latin typeface="Arial MT"/>
                <a:cs typeface="Arial MT"/>
              </a:rPr>
              <a:t>channels,</a:t>
            </a:r>
            <a:r>
              <a:rPr sz="2800" spc="-70" dirty="0">
                <a:solidFill>
                  <a:srgbClr val="006600"/>
                </a:solidFill>
                <a:latin typeface="Arial MT"/>
                <a:cs typeface="Arial MT"/>
              </a:rPr>
              <a:t> </a:t>
            </a:r>
            <a:r>
              <a:rPr sz="2800" spc="-25" dirty="0">
                <a:solidFill>
                  <a:srgbClr val="006600"/>
                </a:solidFill>
                <a:latin typeface="Arial MT"/>
                <a:cs typeface="Arial MT"/>
              </a:rPr>
              <a:t>etc</a:t>
            </a:r>
            <a:endParaRPr sz="2800">
              <a:latin typeface="Arial MT"/>
              <a:cs typeface="Arial MT"/>
            </a:endParaRPr>
          </a:p>
          <a:p>
            <a:pPr marL="381000" marR="518159" indent="-342900">
              <a:lnSpc>
                <a:spcPct val="100000"/>
              </a:lnSpc>
              <a:spcBef>
                <a:spcPts val="705"/>
              </a:spcBef>
              <a:buChar char="•"/>
              <a:tabLst>
                <a:tab pos="381000" algn="l"/>
              </a:tabLst>
            </a:pPr>
            <a:r>
              <a:rPr sz="3200" dirty="0">
                <a:solidFill>
                  <a:srgbClr val="3333CC"/>
                </a:solidFill>
                <a:latin typeface="Arial MT"/>
                <a:cs typeface="Arial MT"/>
              </a:rPr>
              <a:t>Modeling</a:t>
            </a:r>
            <a:r>
              <a:rPr sz="3200" spc="-30" dirty="0">
                <a:solidFill>
                  <a:srgbClr val="3333CC"/>
                </a:solidFill>
                <a:latin typeface="Arial MT"/>
                <a:cs typeface="Arial MT"/>
              </a:rPr>
              <a:t> </a:t>
            </a:r>
            <a:r>
              <a:rPr sz="3200" dirty="0">
                <a:solidFill>
                  <a:srgbClr val="3333CC"/>
                </a:solidFill>
                <a:latin typeface="Arial MT"/>
                <a:cs typeface="Arial MT"/>
              </a:rPr>
              <a:t>interactions</a:t>
            </a:r>
            <a:r>
              <a:rPr sz="3200" spc="-30" dirty="0">
                <a:solidFill>
                  <a:srgbClr val="3333CC"/>
                </a:solidFill>
                <a:latin typeface="Arial MT"/>
                <a:cs typeface="Arial MT"/>
              </a:rPr>
              <a:t> </a:t>
            </a:r>
            <a:r>
              <a:rPr sz="3200" dirty="0">
                <a:solidFill>
                  <a:srgbClr val="3333CC"/>
                </a:solidFill>
                <a:latin typeface="Arial MT"/>
                <a:cs typeface="Arial MT"/>
              </a:rPr>
              <a:t>between</a:t>
            </a:r>
            <a:r>
              <a:rPr sz="3200" spc="-25" dirty="0">
                <a:solidFill>
                  <a:srgbClr val="3333CC"/>
                </a:solidFill>
                <a:latin typeface="Arial MT"/>
                <a:cs typeface="Arial MT"/>
              </a:rPr>
              <a:t> </a:t>
            </a:r>
            <a:r>
              <a:rPr sz="3200" dirty="0">
                <a:solidFill>
                  <a:srgbClr val="3333CC"/>
                </a:solidFill>
                <a:latin typeface="Arial MT"/>
                <a:cs typeface="Arial MT"/>
              </a:rPr>
              <a:t>few</a:t>
            </a:r>
            <a:r>
              <a:rPr sz="3200" spc="-25" dirty="0">
                <a:solidFill>
                  <a:srgbClr val="3333CC"/>
                </a:solidFill>
                <a:latin typeface="Arial MT"/>
                <a:cs typeface="Arial MT"/>
              </a:rPr>
              <a:t> </a:t>
            </a:r>
            <a:r>
              <a:rPr sz="3200" spc="-10" dirty="0">
                <a:solidFill>
                  <a:srgbClr val="3333CC"/>
                </a:solidFill>
                <a:latin typeface="Arial MT"/>
                <a:cs typeface="Arial MT"/>
              </a:rPr>
              <a:t>channels </a:t>
            </a:r>
            <a:r>
              <a:rPr sz="3200" dirty="0">
                <a:solidFill>
                  <a:srgbClr val="3333CC"/>
                </a:solidFill>
                <a:latin typeface="Arial MT"/>
                <a:cs typeface="Arial MT"/>
              </a:rPr>
              <a:t>allows</a:t>
            </a:r>
            <a:r>
              <a:rPr sz="3200" spc="-35" dirty="0">
                <a:solidFill>
                  <a:srgbClr val="3333CC"/>
                </a:solidFill>
                <a:latin typeface="Arial MT"/>
                <a:cs typeface="Arial MT"/>
              </a:rPr>
              <a:t> </a:t>
            </a:r>
            <a:r>
              <a:rPr sz="3200" dirty="0">
                <a:solidFill>
                  <a:srgbClr val="3333CC"/>
                </a:solidFill>
                <a:latin typeface="Arial MT"/>
                <a:cs typeface="Arial MT"/>
              </a:rPr>
              <a:t>fewer</a:t>
            </a:r>
            <a:r>
              <a:rPr sz="3200" spc="-30" dirty="0">
                <a:solidFill>
                  <a:srgbClr val="3333CC"/>
                </a:solidFill>
                <a:latin typeface="Arial MT"/>
                <a:cs typeface="Arial MT"/>
              </a:rPr>
              <a:t> </a:t>
            </a:r>
            <a:r>
              <a:rPr sz="3200" dirty="0">
                <a:solidFill>
                  <a:srgbClr val="3333CC"/>
                </a:solidFill>
                <a:latin typeface="Arial MT"/>
                <a:cs typeface="Arial MT"/>
              </a:rPr>
              <a:t>parameters</a:t>
            </a:r>
            <a:r>
              <a:rPr sz="3200" spc="-35" dirty="0">
                <a:solidFill>
                  <a:srgbClr val="3333CC"/>
                </a:solidFill>
                <a:latin typeface="Arial MT"/>
                <a:cs typeface="Arial MT"/>
              </a:rPr>
              <a:t> </a:t>
            </a:r>
            <a:r>
              <a:rPr sz="3200" spc="-25" dirty="0">
                <a:solidFill>
                  <a:srgbClr val="3333CC"/>
                </a:solidFill>
                <a:latin typeface="Arial MT"/>
                <a:cs typeface="Arial MT"/>
              </a:rPr>
              <a:t>to:</a:t>
            </a:r>
            <a:endParaRPr sz="3200">
              <a:latin typeface="Arial MT"/>
              <a:cs typeface="Arial MT"/>
            </a:endParaRPr>
          </a:p>
          <a:p>
            <a:pPr marL="774065" marR="232410" lvl="1" indent="-279400">
              <a:lnSpc>
                <a:spcPts val="3329"/>
              </a:lnSpc>
              <a:spcBef>
                <a:spcPts val="860"/>
              </a:spcBef>
              <a:buChar char="•"/>
              <a:tabLst>
                <a:tab pos="774065" algn="l"/>
                <a:tab pos="780415" algn="l"/>
              </a:tabLst>
            </a:pPr>
            <a:r>
              <a:rPr sz="2800" dirty="0">
                <a:solidFill>
                  <a:srgbClr val="3333CC"/>
                </a:solidFill>
                <a:latin typeface="Arial MT"/>
                <a:cs typeface="Arial MT"/>
              </a:rPr>
              <a:t>	</a:t>
            </a:r>
            <a:r>
              <a:rPr sz="2800" dirty="0">
                <a:solidFill>
                  <a:srgbClr val="006600"/>
                </a:solidFill>
                <a:latin typeface="Arial MT"/>
                <a:cs typeface="Arial MT"/>
              </a:rPr>
              <a:t>Reduce</a:t>
            </a:r>
            <a:r>
              <a:rPr sz="2800" spc="-110" dirty="0">
                <a:solidFill>
                  <a:srgbClr val="006600"/>
                </a:solidFill>
                <a:latin typeface="Arial MT"/>
                <a:cs typeface="Arial MT"/>
              </a:rPr>
              <a:t> </a:t>
            </a:r>
            <a:r>
              <a:rPr sz="2800" dirty="0">
                <a:solidFill>
                  <a:srgbClr val="006600"/>
                </a:solidFill>
                <a:latin typeface="Arial MT"/>
                <a:cs typeface="Arial MT"/>
              </a:rPr>
              <a:t>memory,</a:t>
            </a:r>
            <a:r>
              <a:rPr sz="2800" spc="-110" dirty="0">
                <a:solidFill>
                  <a:srgbClr val="006600"/>
                </a:solidFill>
                <a:latin typeface="Arial MT"/>
                <a:cs typeface="Arial MT"/>
              </a:rPr>
              <a:t> </a:t>
            </a:r>
            <a:r>
              <a:rPr sz="2800" dirty="0">
                <a:solidFill>
                  <a:srgbClr val="006600"/>
                </a:solidFill>
                <a:latin typeface="Arial MT"/>
                <a:cs typeface="Arial MT"/>
              </a:rPr>
              <a:t>increase</a:t>
            </a:r>
            <a:r>
              <a:rPr sz="2800" spc="-105" dirty="0">
                <a:solidFill>
                  <a:srgbClr val="006600"/>
                </a:solidFill>
                <a:latin typeface="Arial MT"/>
                <a:cs typeface="Arial MT"/>
              </a:rPr>
              <a:t> </a:t>
            </a:r>
            <a:r>
              <a:rPr sz="2800" dirty="0">
                <a:solidFill>
                  <a:srgbClr val="006600"/>
                </a:solidFill>
                <a:latin typeface="Arial MT"/>
                <a:cs typeface="Arial MT"/>
              </a:rPr>
              <a:t>statistical</a:t>
            </a:r>
            <a:r>
              <a:rPr sz="2800" spc="-110" dirty="0">
                <a:solidFill>
                  <a:srgbClr val="006600"/>
                </a:solidFill>
                <a:latin typeface="Arial MT"/>
                <a:cs typeface="Arial MT"/>
              </a:rPr>
              <a:t> </a:t>
            </a:r>
            <a:r>
              <a:rPr sz="2800" spc="-10" dirty="0">
                <a:solidFill>
                  <a:srgbClr val="006600"/>
                </a:solidFill>
                <a:latin typeface="Arial MT"/>
                <a:cs typeface="Arial MT"/>
              </a:rPr>
              <a:t>efficiency, </a:t>
            </a:r>
            <a:r>
              <a:rPr sz="2800" dirty="0">
                <a:solidFill>
                  <a:srgbClr val="006600"/>
                </a:solidFill>
                <a:latin typeface="Arial MT"/>
                <a:cs typeface="Arial MT"/>
              </a:rPr>
              <a:t>reduce</a:t>
            </a:r>
            <a:r>
              <a:rPr sz="2800" spc="-75" dirty="0">
                <a:solidFill>
                  <a:srgbClr val="006600"/>
                </a:solidFill>
                <a:latin typeface="Arial MT"/>
                <a:cs typeface="Arial MT"/>
              </a:rPr>
              <a:t> </a:t>
            </a:r>
            <a:r>
              <a:rPr sz="2800" dirty="0">
                <a:solidFill>
                  <a:srgbClr val="006600"/>
                </a:solidFill>
                <a:latin typeface="Arial MT"/>
                <a:cs typeface="Arial MT"/>
              </a:rPr>
              <a:t>computation</a:t>
            </a:r>
            <a:r>
              <a:rPr sz="2800" spc="-70" dirty="0">
                <a:solidFill>
                  <a:srgbClr val="006600"/>
                </a:solidFill>
                <a:latin typeface="Arial MT"/>
                <a:cs typeface="Arial MT"/>
              </a:rPr>
              <a:t> </a:t>
            </a:r>
            <a:r>
              <a:rPr sz="2800" dirty="0">
                <a:solidFill>
                  <a:srgbClr val="006600"/>
                </a:solidFill>
                <a:latin typeface="Arial MT"/>
                <a:cs typeface="Arial MT"/>
              </a:rPr>
              <a:t>for</a:t>
            </a:r>
            <a:r>
              <a:rPr sz="2800" spc="-75" dirty="0">
                <a:solidFill>
                  <a:srgbClr val="006600"/>
                </a:solidFill>
                <a:latin typeface="Arial MT"/>
                <a:cs typeface="Arial MT"/>
              </a:rPr>
              <a:t> </a:t>
            </a:r>
            <a:r>
              <a:rPr sz="2800" spc="-20" dirty="0">
                <a:solidFill>
                  <a:srgbClr val="006600"/>
                </a:solidFill>
                <a:latin typeface="Arial MT"/>
                <a:cs typeface="Arial MT"/>
              </a:rPr>
              <a:t>forward/back-</a:t>
            </a:r>
            <a:r>
              <a:rPr sz="2800" spc="-10" dirty="0">
                <a:solidFill>
                  <a:srgbClr val="006600"/>
                </a:solidFill>
                <a:latin typeface="Arial MT"/>
                <a:cs typeface="Arial MT"/>
              </a:rPr>
              <a:t>propagation.</a:t>
            </a:r>
            <a:endParaRPr sz="2800">
              <a:latin typeface="Arial MT"/>
              <a:cs typeface="Arial MT"/>
            </a:endParaRPr>
          </a:p>
          <a:p>
            <a:pPr marL="774065" marR="146050" lvl="1" indent="-279400">
              <a:lnSpc>
                <a:spcPts val="3329"/>
              </a:lnSpc>
              <a:spcBef>
                <a:spcPts val="735"/>
              </a:spcBef>
              <a:buChar char="•"/>
              <a:tabLst>
                <a:tab pos="774065" algn="l"/>
                <a:tab pos="780415" algn="l"/>
              </a:tabLst>
            </a:pPr>
            <a:r>
              <a:rPr sz="2800" dirty="0">
                <a:solidFill>
                  <a:srgbClr val="3333CC"/>
                </a:solidFill>
                <a:latin typeface="Arial MT"/>
                <a:cs typeface="Arial MT"/>
              </a:rPr>
              <a:t>	</a:t>
            </a:r>
            <a:r>
              <a:rPr sz="2800" dirty="0">
                <a:solidFill>
                  <a:srgbClr val="006600"/>
                </a:solidFill>
                <a:latin typeface="Arial MT"/>
                <a:cs typeface="Arial MT"/>
              </a:rPr>
              <a:t>It</a:t>
            </a:r>
            <a:r>
              <a:rPr sz="2800" spc="-100" dirty="0">
                <a:solidFill>
                  <a:srgbClr val="006600"/>
                </a:solidFill>
                <a:latin typeface="Arial MT"/>
                <a:cs typeface="Arial MT"/>
              </a:rPr>
              <a:t> </a:t>
            </a:r>
            <a:r>
              <a:rPr sz="2800" dirty="0">
                <a:solidFill>
                  <a:srgbClr val="006600"/>
                </a:solidFill>
                <a:latin typeface="Arial MT"/>
                <a:cs typeface="Arial MT"/>
              </a:rPr>
              <a:t>accomplishes</a:t>
            </a:r>
            <a:r>
              <a:rPr sz="2800" spc="-85" dirty="0">
                <a:solidFill>
                  <a:srgbClr val="006600"/>
                </a:solidFill>
                <a:latin typeface="Arial MT"/>
                <a:cs typeface="Arial MT"/>
              </a:rPr>
              <a:t> </a:t>
            </a:r>
            <a:r>
              <a:rPr sz="2800" dirty="0">
                <a:solidFill>
                  <a:srgbClr val="006600"/>
                </a:solidFill>
                <a:latin typeface="Arial MT"/>
                <a:cs typeface="Arial MT"/>
              </a:rPr>
              <a:t>these</a:t>
            </a:r>
            <a:r>
              <a:rPr sz="2800" spc="-80" dirty="0">
                <a:solidFill>
                  <a:srgbClr val="006600"/>
                </a:solidFill>
                <a:latin typeface="Arial MT"/>
                <a:cs typeface="Arial MT"/>
              </a:rPr>
              <a:t> </a:t>
            </a:r>
            <a:r>
              <a:rPr sz="2800" dirty="0">
                <a:solidFill>
                  <a:srgbClr val="006600"/>
                </a:solidFill>
                <a:latin typeface="Arial MT"/>
                <a:cs typeface="Arial MT"/>
              </a:rPr>
              <a:t>goals</a:t>
            </a:r>
            <a:r>
              <a:rPr sz="2800" spc="-85" dirty="0">
                <a:solidFill>
                  <a:srgbClr val="006600"/>
                </a:solidFill>
                <a:latin typeface="Arial MT"/>
                <a:cs typeface="Arial MT"/>
              </a:rPr>
              <a:t> </a:t>
            </a:r>
            <a:r>
              <a:rPr sz="2800" dirty="0">
                <a:solidFill>
                  <a:srgbClr val="006600"/>
                </a:solidFill>
                <a:latin typeface="Arial MT"/>
                <a:cs typeface="Arial MT"/>
              </a:rPr>
              <a:t>without</a:t>
            </a:r>
            <a:r>
              <a:rPr sz="2800" spc="-85" dirty="0">
                <a:solidFill>
                  <a:srgbClr val="006600"/>
                </a:solidFill>
                <a:latin typeface="Arial MT"/>
                <a:cs typeface="Arial MT"/>
              </a:rPr>
              <a:t> </a:t>
            </a:r>
            <a:r>
              <a:rPr sz="2800" dirty="0">
                <a:solidFill>
                  <a:srgbClr val="006600"/>
                </a:solidFill>
                <a:latin typeface="Arial MT"/>
                <a:cs typeface="Arial MT"/>
              </a:rPr>
              <a:t>reducing</a:t>
            </a:r>
            <a:r>
              <a:rPr sz="2800" spc="-80" dirty="0">
                <a:solidFill>
                  <a:srgbClr val="006600"/>
                </a:solidFill>
                <a:latin typeface="Arial MT"/>
                <a:cs typeface="Arial MT"/>
              </a:rPr>
              <a:t> </a:t>
            </a:r>
            <a:r>
              <a:rPr sz="2800" spc="-5" dirty="0">
                <a:solidFill>
                  <a:srgbClr val="006600"/>
                </a:solidFill>
                <a:latin typeface="Arial MT"/>
                <a:cs typeface="Arial MT"/>
              </a:rPr>
              <a:t>n</a:t>
            </a:r>
            <a:r>
              <a:rPr sz="2800" spc="-1535" dirty="0">
                <a:solidFill>
                  <a:srgbClr val="006600"/>
                </a:solidFill>
                <a:latin typeface="Arial MT"/>
                <a:cs typeface="Arial MT"/>
              </a:rPr>
              <a:t>o</a:t>
            </a:r>
            <a:r>
              <a:rPr sz="2100" spc="-7" baseline="-17857" dirty="0">
                <a:latin typeface="Times New Roman"/>
                <a:cs typeface="Times New Roman"/>
              </a:rPr>
              <a:t>15</a:t>
            </a:r>
            <a:r>
              <a:rPr sz="2100" spc="-367" baseline="-17857" dirty="0">
                <a:latin typeface="Times New Roman"/>
                <a:cs typeface="Times New Roman"/>
              </a:rPr>
              <a:t> </a:t>
            </a:r>
            <a:r>
              <a:rPr sz="2800" spc="-25" dirty="0">
                <a:solidFill>
                  <a:srgbClr val="006600"/>
                </a:solidFill>
                <a:latin typeface="Arial MT"/>
                <a:cs typeface="Arial MT"/>
              </a:rPr>
              <a:t>.of </a:t>
            </a:r>
            <a:r>
              <a:rPr sz="2800" dirty="0">
                <a:solidFill>
                  <a:srgbClr val="006600"/>
                </a:solidFill>
                <a:latin typeface="Arial MT"/>
                <a:cs typeface="Arial MT"/>
              </a:rPr>
              <a:t>hidden</a:t>
            </a:r>
            <a:r>
              <a:rPr sz="2800" spc="-85" dirty="0">
                <a:solidFill>
                  <a:srgbClr val="006600"/>
                </a:solidFill>
                <a:latin typeface="Arial MT"/>
                <a:cs typeface="Arial MT"/>
              </a:rPr>
              <a:t> </a:t>
            </a:r>
            <a:r>
              <a:rPr sz="2800" spc="-10" dirty="0">
                <a:solidFill>
                  <a:srgbClr val="006600"/>
                </a:solidFill>
                <a:latin typeface="Arial MT"/>
                <a:cs typeface="Arial MT"/>
              </a:rPr>
              <a:t>units.</a:t>
            </a:r>
            <a:endParaRPr sz="280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725900" y="1084579"/>
            <a:ext cx="8613775" cy="574040"/>
          </a:xfrm>
          <a:prstGeom prst="rect">
            <a:avLst/>
          </a:prstGeom>
        </p:spPr>
        <p:txBody>
          <a:bodyPr vert="horz" wrap="square" lIns="0" tIns="12700" rIns="0" bIns="0" rtlCol="0">
            <a:spAutoFit/>
          </a:bodyPr>
          <a:lstStyle/>
          <a:p>
            <a:pPr marL="12700">
              <a:lnSpc>
                <a:spcPct val="100000"/>
              </a:lnSpc>
              <a:spcBef>
                <a:spcPts val="100"/>
              </a:spcBef>
            </a:pPr>
            <a:r>
              <a:rPr dirty="0"/>
              <a:t>Network</a:t>
            </a:r>
            <a:r>
              <a:rPr spc="-55" dirty="0"/>
              <a:t> </a:t>
            </a:r>
            <a:r>
              <a:rPr dirty="0"/>
              <a:t>with</a:t>
            </a:r>
            <a:r>
              <a:rPr spc="-45" dirty="0"/>
              <a:t> </a:t>
            </a:r>
            <a:r>
              <a:rPr dirty="0"/>
              <a:t>further</a:t>
            </a:r>
            <a:r>
              <a:rPr spc="-50" dirty="0"/>
              <a:t> </a:t>
            </a:r>
            <a:r>
              <a:rPr dirty="0"/>
              <a:t>restricted</a:t>
            </a:r>
            <a:r>
              <a:rPr spc="-45" dirty="0"/>
              <a:t> </a:t>
            </a:r>
            <a:r>
              <a:rPr spc="-10" dirty="0"/>
              <a:t>connectivity</a:t>
            </a:r>
          </a:p>
        </p:txBody>
      </p:sp>
      <p:pic>
        <p:nvPicPr>
          <p:cNvPr id="5" name="object 5"/>
          <p:cNvPicPr/>
          <p:nvPr/>
        </p:nvPicPr>
        <p:blipFill>
          <a:blip r:embed="rId2" cstate="print"/>
          <a:stretch>
            <a:fillRect/>
          </a:stretch>
        </p:blipFill>
        <p:spPr>
          <a:xfrm>
            <a:off x="3302564" y="1871816"/>
            <a:ext cx="3339126" cy="520495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spc="-25" dirty="0"/>
              <a:t>23</a:t>
            </a:fld>
            <a:endParaRPr spc="-2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spc="-25" dirty="0"/>
              <a:t>24</a:t>
            </a:fld>
            <a:endParaRPr spc="-25" dirty="0"/>
          </a:p>
        </p:txBody>
      </p:sp>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2861161" y="1252220"/>
            <a:ext cx="4343400" cy="695960"/>
          </a:xfrm>
          <a:prstGeom prst="rect">
            <a:avLst/>
          </a:prstGeom>
        </p:spPr>
        <p:txBody>
          <a:bodyPr vert="horz" wrap="square" lIns="0" tIns="12700" rIns="0" bIns="0" rtlCol="0">
            <a:spAutoFit/>
          </a:bodyPr>
          <a:lstStyle/>
          <a:p>
            <a:pPr marL="12700">
              <a:lnSpc>
                <a:spcPct val="100000"/>
              </a:lnSpc>
              <a:spcBef>
                <a:spcPts val="100"/>
              </a:spcBef>
              <a:tabLst>
                <a:tab pos="1378585" algn="l"/>
              </a:tabLst>
            </a:pPr>
            <a:r>
              <a:rPr sz="4400" spc="-10" dirty="0"/>
              <a:t>Tiled</a:t>
            </a:r>
            <a:r>
              <a:rPr sz="4400" dirty="0"/>
              <a:t>	</a:t>
            </a:r>
            <a:r>
              <a:rPr sz="4400" spc="-10" dirty="0"/>
              <a:t>Convolution</a:t>
            </a:r>
            <a:endParaRPr sz="4400"/>
          </a:p>
        </p:txBody>
      </p:sp>
      <p:sp>
        <p:nvSpPr>
          <p:cNvPr id="5" name="object 5"/>
          <p:cNvSpPr txBox="1"/>
          <p:nvPr/>
        </p:nvSpPr>
        <p:spPr>
          <a:xfrm>
            <a:off x="536863" y="2412683"/>
            <a:ext cx="8946515" cy="4224020"/>
          </a:xfrm>
          <a:prstGeom prst="rect">
            <a:avLst/>
          </a:prstGeom>
        </p:spPr>
        <p:txBody>
          <a:bodyPr vert="horz" wrap="square" lIns="0" tIns="33020" rIns="0" bIns="0" rtlCol="0">
            <a:spAutoFit/>
          </a:bodyPr>
          <a:lstStyle/>
          <a:p>
            <a:pPr marL="354330" marR="795020" indent="-341630" algn="just">
              <a:lnSpc>
                <a:spcPts val="3300"/>
              </a:lnSpc>
              <a:spcBef>
                <a:spcPts val="260"/>
              </a:spcBef>
              <a:buChar char="•"/>
              <a:tabLst>
                <a:tab pos="355600" algn="l"/>
              </a:tabLst>
            </a:pPr>
            <a:r>
              <a:rPr sz="2800" dirty="0">
                <a:solidFill>
                  <a:srgbClr val="3333CC"/>
                </a:solidFill>
                <a:latin typeface="Arial MT"/>
                <a:cs typeface="Arial MT"/>
              </a:rPr>
              <a:t>Compromise</a:t>
            </a:r>
            <a:r>
              <a:rPr sz="2800" spc="-100" dirty="0">
                <a:solidFill>
                  <a:srgbClr val="3333CC"/>
                </a:solidFill>
                <a:latin typeface="Arial MT"/>
                <a:cs typeface="Arial MT"/>
              </a:rPr>
              <a:t> </a:t>
            </a:r>
            <a:r>
              <a:rPr sz="2800" dirty="0">
                <a:solidFill>
                  <a:srgbClr val="3333CC"/>
                </a:solidFill>
                <a:latin typeface="Arial MT"/>
                <a:cs typeface="Arial MT"/>
              </a:rPr>
              <a:t>between</a:t>
            </a:r>
            <a:r>
              <a:rPr sz="2800" spc="-95" dirty="0">
                <a:solidFill>
                  <a:srgbClr val="3333CC"/>
                </a:solidFill>
                <a:latin typeface="Arial MT"/>
                <a:cs typeface="Arial MT"/>
              </a:rPr>
              <a:t> </a:t>
            </a:r>
            <a:r>
              <a:rPr sz="2800" dirty="0">
                <a:solidFill>
                  <a:srgbClr val="3333CC"/>
                </a:solidFill>
                <a:latin typeface="Arial MT"/>
                <a:cs typeface="Arial MT"/>
              </a:rPr>
              <a:t>a</a:t>
            </a:r>
            <a:r>
              <a:rPr sz="2800" spc="-100" dirty="0">
                <a:solidFill>
                  <a:srgbClr val="3333CC"/>
                </a:solidFill>
                <a:latin typeface="Arial MT"/>
                <a:cs typeface="Arial MT"/>
              </a:rPr>
              <a:t> </a:t>
            </a:r>
            <a:r>
              <a:rPr sz="2800" dirty="0">
                <a:solidFill>
                  <a:srgbClr val="3333CC"/>
                </a:solidFill>
                <a:latin typeface="Arial MT"/>
                <a:cs typeface="Arial MT"/>
              </a:rPr>
              <a:t>convolutional</a:t>
            </a:r>
            <a:r>
              <a:rPr sz="2800" spc="-95" dirty="0">
                <a:solidFill>
                  <a:srgbClr val="3333CC"/>
                </a:solidFill>
                <a:latin typeface="Arial MT"/>
                <a:cs typeface="Arial MT"/>
              </a:rPr>
              <a:t> </a:t>
            </a:r>
            <a:r>
              <a:rPr sz="2800" dirty="0">
                <a:solidFill>
                  <a:srgbClr val="3333CC"/>
                </a:solidFill>
                <a:latin typeface="Arial MT"/>
                <a:cs typeface="Arial MT"/>
              </a:rPr>
              <a:t>layer</a:t>
            </a:r>
            <a:r>
              <a:rPr sz="2800" spc="-100" dirty="0">
                <a:solidFill>
                  <a:srgbClr val="3333CC"/>
                </a:solidFill>
                <a:latin typeface="Arial MT"/>
                <a:cs typeface="Arial MT"/>
              </a:rPr>
              <a:t> </a:t>
            </a:r>
            <a:r>
              <a:rPr sz="2800" dirty="0">
                <a:solidFill>
                  <a:srgbClr val="3333CC"/>
                </a:solidFill>
                <a:latin typeface="Arial MT"/>
                <a:cs typeface="Arial MT"/>
              </a:rPr>
              <a:t>and</a:t>
            </a:r>
            <a:r>
              <a:rPr sz="2800" spc="-100" dirty="0">
                <a:solidFill>
                  <a:srgbClr val="3333CC"/>
                </a:solidFill>
                <a:latin typeface="Arial MT"/>
                <a:cs typeface="Arial MT"/>
              </a:rPr>
              <a:t> </a:t>
            </a:r>
            <a:r>
              <a:rPr sz="2800" spc="-50" dirty="0">
                <a:solidFill>
                  <a:srgbClr val="3333CC"/>
                </a:solidFill>
                <a:latin typeface="Arial MT"/>
                <a:cs typeface="Arial MT"/>
              </a:rPr>
              <a:t>a 	</a:t>
            </a:r>
            <a:r>
              <a:rPr sz="2800" dirty="0">
                <a:solidFill>
                  <a:srgbClr val="3333CC"/>
                </a:solidFill>
                <a:latin typeface="Arial MT"/>
                <a:cs typeface="Arial MT"/>
              </a:rPr>
              <a:t>locally</a:t>
            </a:r>
            <a:r>
              <a:rPr sz="2800" spc="-100" dirty="0">
                <a:solidFill>
                  <a:srgbClr val="3333CC"/>
                </a:solidFill>
                <a:latin typeface="Arial MT"/>
                <a:cs typeface="Arial MT"/>
              </a:rPr>
              <a:t> </a:t>
            </a:r>
            <a:r>
              <a:rPr sz="2800" dirty="0">
                <a:solidFill>
                  <a:srgbClr val="3333CC"/>
                </a:solidFill>
                <a:latin typeface="Arial MT"/>
                <a:cs typeface="Arial MT"/>
              </a:rPr>
              <a:t>connected</a:t>
            </a:r>
            <a:r>
              <a:rPr sz="2800" spc="-95" dirty="0">
                <a:solidFill>
                  <a:srgbClr val="3333CC"/>
                </a:solidFill>
                <a:latin typeface="Arial MT"/>
                <a:cs typeface="Arial MT"/>
              </a:rPr>
              <a:t> </a:t>
            </a:r>
            <a:r>
              <a:rPr sz="2800" spc="-10" dirty="0">
                <a:solidFill>
                  <a:srgbClr val="3333CC"/>
                </a:solidFill>
                <a:latin typeface="Arial MT"/>
                <a:cs typeface="Arial MT"/>
              </a:rPr>
              <a:t>layer.</a:t>
            </a:r>
            <a:endParaRPr sz="2800">
              <a:latin typeface="Arial MT"/>
              <a:cs typeface="Arial MT"/>
            </a:endParaRPr>
          </a:p>
          <a:p>
            <a:pPr marL="748665" marR="768350" lvl="1" indent="-279400" algn="just">
              <a:lnSpc>
                <a:spcPct val="99400"/>
              </a:lnSpc>
              <a:spcBef>
                <a:spcPts val="530"/>
              </a:spcBef>
              <a:buChar char="•"/>
              <a:tabLst>
                <a:tab pos="748665" algn="l"/>
                <a:tab pos="753745" algn="l"/>
              </a:tabLst>
            </a:pPr>
            <a:r>
              <a:rPr sz="2400" dirty="0">
                <a:solidFill>
                  <a:srgbClr val="3333CC"/>
                </a:solidFill>
                <a:latin typeface="Arial MT"/>
                <a:cs typeface="Arial MT"/>
              </a:rPr>
              <a:t>	</a:t>
            </a:r>
            <a:r>
              <a:rPr sz="2400" dirty="0">
                <a:solidFill>
                  <a:srgbClr val="006600"/>
                </a:solidFill>
                <a:latin typeface="Arial MT"/>
                <a:cs typeface="Arial MT"/>
              </a:rPr>
              <a:t>Rather</a:t>
            </a:r>
            <a:r>
              <a:rPr sz="2400" spc="-55" dirty="0">
                <a:solidFill>
                  <a:srgbClr val="006600"/>
                </a:solidFill>
                <a:latin typeface="Arial MT"/>
                <a:cs typeface="Arial MT"/>
              </a:rPr>
              <a:t> </a:t>
            </a:r>
            <a:r>
              <a:rPr sz="2400" dirty="0">
                <a:solidFill>
                  <a:srgbClr val="006600"/>
                </a:solidFill>
                <a:latin typeface="Arial MT"/>
                <a:cs typeface="Arial MT"/>
              </a:rPr>
              <a:t>than</a:t>
            </a:r>
            <a:r>
              <a:rPr sz="2400" spc="-50" dirty="0">
                <a:solidFill>
                  <a:srgbClr val="006600"/>
                </a:solidFill>
                <a:latin typeface="Arial MT"/>
                <a:cs typeface="Arial MT"/>
              </a:rPr>
              <a:t> </a:t>
            </a:r>
            <a:r>
              <a:rPr sz="2400" dirty="0">
                <a:solidFill>
                  <a:srgbClr val="006600"/>
                </a:solidFill>
                <a:latin typeface="Arial MT"/>
                <a:cs typeface="Arial MT"/>
              </a:rPr>
              <a:t>learning</a:t>
            </a:r>
            <a:r>
              <a:rPr sz="2400" spc="-50" dirty="0">
                <a:solidFill>
                  <a:srgbClr val="006600"/>
                </a:solidFill>
                <a:latin typeface="Arial MT"/>
                <a:cs typeface="Arial MT"/>
              </a:rPr>
              <a:t> </a:t>
            </a:r>
            <a:r>
              <a:rPr sz="2400" dirty="0">
                <a:solidFill>
                  <a:srgbClr val="006600"/>
                </a:solidFill>
                <a:latin typeface="Arial MT"/>
                <a:cs typeface="Arial MT"/>
              </a:rPr>
              <a:t>a</a:t>
            </a:r>
            <a:r>
              <a:rPr sz="2400" spc="-50" dirty="0">
                <a:solidFill>
                  <a:srgbClr val="006600"/>
                </a:solidFill>
                <a:latin typeface="Arial MT"/>
                <a:cs typeface="Arial MT"/>
              </a:rPr>
              <a:t> </a:t>
            </a:r>
            <a:r>
              <a:rPr sz="2400" dirty="0">
                <a:solidFill>
                  <a:srgbClr val="006600"/>
                </a:solidFill>
                <a:latin typeface="Arial MT"/>
                <a:cs typeface="Arial MT"/>
              </a:rPr>
              <a:t>separate</a:t>
            </a:r>
            <a:r>
              <a:rPr sz="2400" spc="-50" dirty="0">
                <a:solidFill>
                  <a:srgbClr val="006600"/>
                </a:solidFill>
                <a:latin typeface="Arial MT"/>
                <a:cs typeface="Arial MT"/>
              </a:rPr>
              <a:t> </a:t>
            </a:r>
            <a:r>
              <a:rPr sz="2400" dirty="0">
                <a:solidFill>
                  <a:srgbClr val="006600"/>
                </a:solidFill>
                <a:latin typeface="Arial MT"/>
                <a:cs typeface="Arial MT"/>
              </a:rPr>
              <a:t>set</a:t>
            </a:r>
            <a:r>
              <a:rPr sz="2400" spc="-55" dirty="0">
                <a:solidFill>
                  <a:srgbClr val="006600"/>
                </a:solidFill>
                <a:latin typeface="Arial MT"/>
                <a:cs typeface="Arial MT"/>
              </a:rPr>
              <a:t> </a:t>
            </a:r>
            <a:r>
              <a:rPr sz="2400" dirty="0">
                <a:solidFill>
                  <a:srgbClr val="006600"/>
                </a:solidFill>
                <a:latin typeface="Arial MT"/>
                <a:cs typeface="Arial MT"/>
              </a:rPr>
              <a:t>of</a:t>
            </a:r>
            <a:r>
              <a:rPr sz="2400" spc="-55" dirty="0">
                <a:solidFill>
                  <a:srgbClr val="006600"/>
                </a:solidFill>
                <a:latin typeface="Arial MT"/>
                <a:cs typeface="Arial MT"/>
              </a:rPr>
              <a:t> </a:t>
            </a:r>
            <a:r>
              <a:rPr sz="2400" dirty="0">
                <a:solidFill>
                  <a:srgbClr val="006600"/>
                </a:solidFill>
                <a:latin typeface="Arial MT"/>
                <a:cs typeface="Arial MT"/>
              </a:rPr>
              <a:t>weights</a:t>
            </a:r>
            <a:r>
              <a:rPr sz="2400" spc="-55" dirty="0">
                <a:solidFill>
                  <a:srgbClr val="006600"/>
                </a:solidFill>
                <a:latin typeface="Arial MT"/>
                <a:cs typeface="Arial MT"/>
              </a:rPr>
              <a:t> </a:t>
            </a:r>
            <a:r>
              <a:rPr sz="2400" dirty="0">
                <a:solidFill>
                  <a:srgbClr val="006600"/>
                </a:solidFill>
                <a:latin typeface="Arial MT"/>
                <a:cs typeface="Arial MT"/>
              </a:rPr>
              <a:t>at</a:t>
            </a:r>
            <a:r>
              <a:rPr sz="2400" spc="-55" dirty="0">
                <a:solidFill>
                  <a:srgbClr val="006600"/>
                </a:solidFill>
                <a:latin typeface="Arial MT"/>
                <a:cs typeface="Arial MT"/>
              </a:rPr>
              <a:t> </a:t>
            </a:r>
            <a:r>
              <a:rPr sz="2400" i="1" spc="-10" dirty="0">
                <a:solidFill>
                  <a:srgbClr val="006600"/>
                </a:solidFill>
                <a:latin typeface="Arial"/>
                <a:cs typeface="Arial"/>
              </a:rPr>
              <a:t>every </a:t>
            </a:r>
            <a:r>
              <a:rPr sz="2400" dirty="0">
                <a:solidFill>
                  <a:srgbClr val="006600"/>
                </a:solidFill>
                <a:latin typeface="Arial MT"/>
                <a:cs typeface="Arial MT"/>
              </a:rPr>
              <a:t>spatial</a:t>
            </a:r>
            <a:r>
              <a:rPr sz="2400" spc="-45" dirty="0">
                <a:solidFill>
                  <a:srgbClr val="006600"/>
                </a:solidFill>
                <a:latin typeface="Arial MT"/>
                <a:cs typeface="Arial MT"/>
              </a:rPr>
              <a:t> </a:t>
            </a:r>
            <a:r>
              <a:rPr sz="2400" dirty="0">
                <a:solidFill>
                  <a:srgbClr val="006600"/>
                </a:solidFill>
                <a:latin typeface="Arial MT"/>
                <a:cs typeface="Arial MT"/>
              </a:rPr>
              <a:t>location,</a:t>
            </a:r>
            <a:r>
              <a:rPr sz="2400" spc="-50" dirty="0">
                <a:solidFill>
                  <a:srgbClr val="006600"/>
                </a:solidFill>
                <a:latin typeface="Arial MT"/>
                <a:cs typeface="Arial MT"/>
              </a:rPr>
              <a:t> </a:t>
            </a:r>
            <a:r>
              <a:rPr sz="2400" dirty="0">
                <a:solidFill>
                  <a:srgbClr val="006600"/>
                </a:solidFill>
                <a:latin typeface="Arial MT"/>
                <a:cs typeface="Arial MT"/>
              </a:rPr>
              <a:t>we</a:t>
            </a:r>
            <a:r>
              <a:rPr sz="2400" spc="-45" dirty="0">
                <a:solidFill>
                  <a:srgbClr val="006600"/>
                </a:solidFill>
                <a:latin typeface="Arial MT"/>
                <a:cs typeface="Arial MT"/>
              </a:rPr>
              <a:t> </a:t>
            </a:r>
            <a:r>
              <a:rPr sz="2400" dirty="0">
                <a:solidFill>
                  <a:srgbClr val="006600"/>
                </a:solidFill>
                <a:latin typeface="Arial MT"/>
                <a:cs typeface="Arial MT"/>
              </a:rPr>
              <a:t>learn</a:t>
            </a:r>
            <a:r>
              <a:rPr sz="2400" spc="-45" dirty="0">
                <a:solidFill>
                  <a:srgbClr val="006600"/>
                </a:solidFill>
                <a:latin typeface="Arial MT"/>
                <a:cs typeface="Arial MT"/>
              </a:rPr>
              <a:t> </a:t>
            </a:r>
            <a:r>
              <a:rPr sz="2400" dirty="0">
                <a:solidFill>
                  <a:srgbClr val="006600"/>
                </a:solidFill>
                <a:latin typeface="Arial MT"/>
                <a:cs typeface="Arial MT"/>
              </a:rPr>
              <a:t>a</a:t>
            </a:r>
            <a:r>
              <a:rPr sz="2400" spc="-45" dirty="0">
                <a:solidFill>
                  <a:srgbClr val="006600"/>
                </a:solidFill>
                <a:latin typeface="Arial MT"/>
                <a:cs typeface="Arial MT"/>
              </a:rPr>
              <a:t> </a:t>
            </a:r>
            <a:r>
              <a:rPr sz="2400" dirty="0">
                <a:solidFill>
                  <a:srgbClr val="006600"/>
                </a:solidFill>
                <a:latin typeface="Arial MT"/>
                <a:cs typeface="Arial MT"/>
              </a:rPr>
              <a:t>set</a:t>
            </a:r>
            <a:r>
              <a:rPr sz="2400" spc="-50" dirty="0">
                <a:solidFill>
                  <a:srgbClr val="006600"/>
                </a:solidFill>
                <a:latin typeface="Arial MT"/>
                <a:cs typeface="Arial MT"/>
              </a:rPr>
              <a:t> </a:t>
            </a:r>
            <a:r>
              <a:rPr sz="2400" dirty="0">
                <a:solidFill>
                  <a:srgbClr val="006600"/>
                </a:solidFill>
                <a:latin typeface="Arial MT"/>
                <a:cs typeface="Arial MT"/>
              </a:rPr>
              <a:t>of</a:t>
            </a:r>
            <a:r>
              <a:rPr sz="2400" spc="-50" dirty="0">
                <a:solidFill>
                  <a:srgbClr val="006600"/>
                </a:solidFill>
                <a:latin typeface="Arial MT"/>
                <a:cs typeface="Arial MT"/>
              </a:rPr>
              <a:t> </a:t>
            </a:r>
            <a:r>
              <a:rPr sz="2400" dirty="0">
                <a:solidFill>
                  <a:srgbClr val="006600"/>
                </a:solidFill>
                <a:latin typeface="Arial MT"/>
                <a:cs typeface="Arial MT"/>
              </a:rPr>
              <a:t>kernels</a:t>
            </a:r>
            <a:r>
              <a:rPr sz="2400" spc="-45" dirty="0">
                <a:solidFill>
                  <a:srgbClr val="006600"/>
                </a:solidFill>
                <a:latin typeface="Arial MT"/>
                <a:cs typeface="Arial MT"/>
              </a:rPr>
              <a:t> </a:t>
            </a:r>
            <a:r>
              <a:rPr sz="2400" dirty="0">
                <a:solidFill>
                  <a:srgbClr val="006600"/>
                </a:solidFill>
                <a:latin typeface="Arial MT"/>
                <a:cs typeface="Arial MT"/>
              </a:rPr>
              <a:t>that</a:t>
            </a:r>
            <a:r>
              <a:rPr sz="2400" spc="-50" dirty="0">
                <a:solidFill>
                  <a:srgbClr val="006600"/>
                </a:solidFill>
                <a:latin typeface="Arial MT"/>
                <a:cs typeface="Arial MT"/>
              </a:rPr>
              <a:t> </a:t>
            </a:r>
            <a:r>
              <a:rPr sz="2400" dirty="0">
                <a:solidFill>
                  <a:srgbClr val="006600"/>
                </a:solidFill>
                <a:latin typeface="Arial MT"/>
                <a:cs typeface="Arial MT"/>
              </a:rPr>
              <a:t>we</a:t>
            </a:r>
            <a:r>
              <a:rPr sz="2400" spc="-45" dirty="0">
                <a:solidFill>
                  <a:srgbClr val="006600"/>
                </a:solidFill>
                <a:latin typeface="Arial MT"/>
                <a:cs typeface="Arial MT"/>
              </a:rPr>
              <a:t> </a:t>
            </a:r>
            <a:r>
              <a:rPr sz="2400" spc="-10" dirty="0">
                <a:solidFill>
                  <a:srgbClr val="006600"/>
                </a:solidFill>
                <a:latin typeface="Arial MT"/>
                <a:cs typeface="Arial MT"/>
              </a:rPr>
              <a:t>rotate </a:t>
            </a:r>
            <a:r>
              <a:rPr sz="2400" dirty="0">
                <a:solidFill>
                  <a:srgbClr val="006600"/>
                </a:solidFill>
                <a:latin typeface="Arial MT"/>
                <a:cs typeface="Arial MT"/>
              </a:rPr>
              <a:t>through</a:t>
            </a:r>
            <a:r>
              <a:rPr sz="2400" spc="-60" dirty="0">
                <a:solidFill>
                  <a:srgbClr val="006600"/>
                </a:solidFill>
                <a:latin typeface="Arial MT"/>
                <a:cs typeface="Arial MT"/>
              </a:rPr>
              <a:t> </a:t>
            </a:r>
            <a:r>
              <a:rPr sz="2400" dirty="0">
                <a:solidFill>
                  <a:srgbClr val="006600"/>
                </a:solidFill>
                <a:latin typeface="Arial MT"/>
                <a:cs typeface="Arial MT"/>
              </a:rPr>
              <a:t>as</a:t>
            </a:r>
            <a:r>
              <a:rPr sz="2400" spc="-60" dirty="0">
                <a:solidFill>
                  <a:srgbClr val="006600"/>
                </a:solidFill>
                <a:latin typeface="Arial MT"/>
                <a:cs typeface="Arial MT"/>
              </a:rPr>
              <a:t> </a:t>
            </a:r>
            <a:r>
              <a:rPr sz="2400" dirty="0">
                <a:solidFill>
                  <a:srgbClr val="006600"/>
                </a:solidFill>
                <a:latin typeface="Arial MT"/>
                <a:cs typeface="Arial MT"/>
              </a:rPr>
              <a:t>we</a:t>
            </a:r>
            <a:r>
              <a:rPr sz="2400" spc="-55" dirty="0">
                <a:solidFill>
                  <a:srgbClr val="006600"/>
                </a:solidFill>
                <a:latin typeface="Arial MT"/>
                <a:cs typeface="Arial MT"/>
              </a:rPr>
              <a:t> </a:t>
            </a:r>
            <a:r>
              <a:rPr sz="2400" dirty="0">
                <a:solidFill>
                  <a:srgbClr val="006600"/>
                </a:solidFill>
                <a:latin typeface="Arial MT"/>
                <a:cs typeface="Arial MT"/>
              </a:rPr>
              <a:t>move</a:t>
            </a:r>
            <a:r>
              <a:rPr sz="2400" spc="-60" dirty="0">
                <a:solidFill>
                  <a:srgbClr val="006600"/>
                </a:solidFill>
                <a:latin typeface="Arial MT"/>
                <a:cs typeface="Arial MT"/>
              </a:rPr>
              <a:t> </a:t>
            </a:r>
            <a:r>
              <a:rPr sz="2400" dirty="0">
                <a:solidFill>
                  <a:srgbClr val="006600"/>
                </a:solidFill>
                <a:latin typeface="Arial MT"/>
                <a:cs typeface="Arial MT"/>
              </a:rPr>
              <a:t>through</a:t>
            </a:r>
            <a:r>
              <a:rPr sz="2400" spc="-55" dirty="0">
                <a:solidFill>
                  <a:srgbClr val="006600"/>
                </a:solidFill>
                <a:latin typeface="Arial MT"/>
                <a:cs typeface="Arial MT"/>
              </a:rPr>
              <a:t> </a:t>
            </a:r>
            <a:r>
              <a:rPr sz="2400" spc="-10" dirty="0">
                <a:solidFill>
                  <a:srgbClr val="006600"/>
                </a:solidFill>
                <a:latin typeface="Arial MT"/>
                <a:cs typeface="Arial MT"/>
              </a:rPr>
              <a:t>space.</a:t>
            </a:r>
            <a:endParaRPr sz="2400">
              <a:latin typeface="Arial MT"/>
              <a:cs typeface="Arial MT"/>
            </a:endParaRPr>
          </a:p>
          <a:p>
            <a:pPr marL="354330" marR="5080" indent="-341630" algn="just">
              <a:lnSpc>
                <a:spcPts val="3329"/>
              </a:lnSpc>
              <a:spcBef>
                <a:spcPts val="830"/>
              </a:spcBef>
              <a:buChar char="•"/>
              <a:tabLst>
                <a:tab pos="355600" algn="l"/>
              </a:tabLst>
            </a:pPr>
            <a:r>
              <a:rPr sz="2800" dirty="0">
                <a:solidFill>
                  <a:srgbClr val="3333CC"/>
                </a:solidFill>
                <a:latin typeface="Arial MT"/>
                <a:cs typeface="Arial MT"/>
              </a:rPr>
              <a:t>This</a:t>
            </a:r>
            <a:r>
              <a:rPr sz="2800" spc="-100" dirty="0">
                <a:solidFill>
                  <a:srgbClr val="3333CC"/>
                </a:solidFill>
                <a:latin typeface="Arial MT"/>
                <a:cs typeface="Arial MT"/>
              </a:rPr>
              <a:t> </a:t>
            </a:r>
            <a:r>
              <a:rPr sz="2800" dirty="0">
                <a:solidFill>
                  <a:srgbClr val="3333CC"/>
                </a:solidFill>
                <a:latin typeface="Arial MT"/>
                <a:cs typeface="Arial MT"/>
              </a:rPr>
              <a:t>means</a:t>
            </a:r>
            <a:r>
              <a:rPr sz="2800" spc="-95" dirty="0">
                <a:solidFill>
                  <a:srgbClr val="3333CC"/>
                </a:solidFill>
                <a:latin typeface="Arial MT"/>
                <a:cs typeface="Arial MT"/>
              </a:rPr>
              <a:t> </a:t>
            </a:r>
            <a:r>
              <a:rPr sz="2800" dirty="0">
                <a:solidFill>
                  <a:srgbClr val="3333CC"/>
                </a:solidFill>
                <a:latin typeface="Arial MT"/>
                <a:cs typeface="Arial MT"/>
              </a:rPr>
              <a:t>that</a:t>
            </a:r>
            <a:r>
              <a:rPr sz="2800" spc="-95" dirty="0">
                <a:solidFill>
                  <a:srgbClr val="3333CC"/>
                </a:solidFill>
                <a:latin typeface="Arial MT"/>
                <a:cs typeface="Arial MT"/>
              </a:rPr>
              <a:t> </a:t>
            </a:r>
            <a:r>
              <a:rPr sz="2800" dirty="0">
                <a:solidFill>
                  <a:srgbClr val="3333CC"/>
                </a:solidFill>
                <a:latin typeface="Arial MT"/>
                <a:cs typeface="Arial MT"/>
              </a:rPr>
              <a:t>immediately</a:t>
            </a:r>
            <a:r>
              <a:rPr sz="2800" spc="-100" dirty="0">
                <a:solidFill>
                  <a:srgbClr val="3333CC"/>
                </a:solidFill>
                <a:latin typeface="Arial MT"/>
                <a:cs typeface="Arial MT"/>
              </a:rPr>
              <a:t> </a:t>
            </a:r>
            <a:r>
              <a:rPr sz="2800" dirty="0">
                <a:solidFill>
                  <a:srgbClr val="3333CC"/>
                </a:solidFill>
                <a:latin typeface="Arial MT"/>
                <a:cs typeface="Arial MT"/>
              </a:rPr>
              <a:t>neighboring</a:t>
            </a:r>
            <a:r>
              <a:rPr sz="2800" spc="-90" dirty="0">
                <a:solidFill>
                  <a:srgbClr val="3333CC"/>
                </a:solidFill>
                <a:latin typeface="Arial MT"/>
                <a:cs typeface="Arial MT"/>
              </a:rPr>
              <a:t> </a:t>
            </a:r>
            <a:r>
              <a:rPr sz="2800" dirty="0">
                <a:solidFill>
                  <a:srgbClr val="3333CC"/>
                </a:solidFill>
                <a:latin typeface="Arial MT"/>
                <a:cs typeface="Arial MT"/>
              </a:rPr>
              <a:t>locations</a:t>
            </a:r>
            <a:r>
              <a:rPr sz="2800" spc="-95" dirty="0">
                <a:solidFill>
                  <a:srgbClr val="3333CC"/>
                </a:solidFill>
                <a:latin typeface="Arial MT"/>
                <a:cs typeface="Arial MT"/>
              </a:rPr>
              <a:t> </a:t>
            </a:r>
            <a:r>
              <a:rPr sz="2800" spc="-20" dirty="0">
                <a:solidFill>
                  <a:srgbClr val="3333CC"/>
                </a:solidFill>
                <a:latin typeface="Arial MT"/>
                <a:cs typeface="Arial MT"/>
              </a:rPr>
              <a:t>will 	</a:t>
            </a:r>
            <a:r>
              <a:rPr sz="2800" dirty="0">
                <a:solidFill>
                  <a:srgbClr val="3333CC"/>
                </a:solidFill>
                <a:latin typeface="Arial MT"/>
                <a:cs typeface="Arial MT"/>
              </a:rPr>
              <a:t>have</a:t>
            </a:r>
            <a:r>
              <a:rPr sz="2800" spc="-65" dirty="0">
                <a:solidFill>
                  <a:srgbClr val="3333CC"/>
                </a:solidFill>
                <a:latin typeface="Arial MT"/>
                <a:cs typeface="Arial MT"/>
              </a:rPr>
              <a:t> </a:t>
            </a:r>
            <a:r>
              <a:rPr sz="2800" dirty="0">
                <a:solidFill>
                  <a:srgbClr val="3333CC"/>
                </a:solidFill>
                <a:latin typeface="Arial MT"/>
                <a:cs typeface="Arial MT"/>
              </a:rPr>
              <a:t>different</a:t>
            </a:r>
            <a:r>
              <a:rPr sz="2800" spc="-70" dirty="0">
                <a:solidFill>
                  <a:srgbClr val="3333CC"/>
                </a:solidFill>
                <a:latin typeface="Arial MT"/>
                <a:cs typeface="Arial MT"/>
              </a:rPr>
              <a:t> </a:t>
            </a:r>
            <a:r>
              <a:rPr sz="2800" dirty="0">
                <a:solidFill>
                  <a:srgbClr val="3333CC"/>
                </a:solidFill>
                <a:latin typeface="Arial MT"/>
                <a:cs typeface="Arial MT"/>
              </a:rPr>
              <a:t>filters,</a:t>
            </a:r>
            <a:r>
              <a:rPr sz="2800" spc="-70" dirty="0">
                <a:solidFill>
                  <a:srgbClr val="3333CC"/>
                </a:solidFill>
                <a:latin typeface="Arial MT"/>
                <a:cs typeface="Arial MT"/>
              </a:rPr>
              <a:t> </a:t>
            </a:r>
            <a:r>
              <a:rPr sz="2800" dirty="0">
                <a:solidFill>
                  <a:srgbClr val="3333CC"/>
                </a:solidFill>
                <a:latin typeface="Arial MT"/>
                <a:cs typeface="Arial MT"/>
              </a:rPr>
              <a:t>like</a:t>
            </a:r>
            <a:r>
              <a:rPr sz="2800" spc="-65" dirty="0">
                <a:solidFill>
                  <a:srgbClr val="3333CC"/>
                </a:solidFill>
                <a:latin typeface="Arial MT"/>
                <a:cs typeface="Arial MT"/>
              </a:rPr>
              <a:t> </a:t>
            </a:r>
            <a:r>
              <a:rPr sz="2800" dirty="0">
                <a:solidFill>
                  <a:srgbClr val="3333CC"/>
                </a:solidFill>
                <a:latin typeface="Arial MT"/>
                <a:cs typeface="Arial MT"/>
              </a:rPr>
              <a:t>in</a:t>
            </a:r>
            <a:r>
              <a:rPr sz="2800" spc="-65" dirty="0">
                <a:solidFill>
                  <a:srgbClr val="3333CC"/>
                </a:solidFill>
                <a:latin typeface="Arial MT"/>
                <a:cs typeface="Arial MT"/>
              </a:rPr>
              <a:t> </a:t>
            </a:r>
            <a:r>
              <a:rPr sz="2800" dirty="0">
                <a:solidFill>
                  <a:srgbClr val="3333CC"/>
                </a:solidFill>
                <a:latin typeface="Arial MT"/>
                <a:cs typeface="Arial MT"/>
              </a:rPr>
              <a:t>a</a:t>
            </a:r>
            <a:r>
              <a:rPr sz="2800" spc="-60" dirty="0">
                <a:solidFill>
                  <a:srgbClr val="3333CC"/>
                </a:solidFill>
                <a:latin typeface="Arial MT"/>
                <a:cs typeface="Arial MT"/>
              </a:rPr>
              <a:t> </a:t>
            </a:r>
            <a:r>
              <a:rPr sz="2800" dirty="0">
                <a:solidFill>
                  <a:srgbClr val="3333CC"/>
                </a:solidFill>
                <a:latin typeface="Arial MT"/>
                <a:cs typeface="Arial MT"/>
              </a:rPr>
              <a:t>locally</a:t>
            </a:r>
            <a:r>
              <a:rPr sz="2800" spc="-70" dirty="0">
                <a:solidFill>
                  <a:srgbClr val="3333CC"/>
                </a:solidFill>
                <a:latin typeface="Arial MT"/>
                <a:cs typeface="Arial MT"/>
              </a:rPr>
              <a:t> </a:t>
            </a:r>
            <a:r>
              <a:rPr sz="2800" dirty="0">
                <a:solidFill>
                  <a:srgbClr val="3333CC"/>
                </a:solidFill>
                <a:latin typeface="Arial MT"/>
                <a:cs typeface="Arial MT"/>
              </a:rPr>
              <a:t>connected</a:t>
            </a:r>
            <a:r>
              <a:rPr sz="2800" spc="-65" dirty="0">
                <a:solidFill>
                  <a:srgbClr val="3333CC"/>
                </a:solidFill>
                <a:latin typeface="Arial MT"/>
                <a:cs typeface="Arial MT"/>
              </a:rPr>
              <a:t> </a:t>
            </a:r>
            <a:r>
              <a:rPr sz="2800" spc="-10" dirty="0">
                <a:solidFill>
                  <a:srgbClr val="3333CC"/>
                </a:solidFill>
                <a:latin typeface="Arial MT"/>
                <a:cs typeface="Arial MT"/>
              </a:rPr>
              <a:t>layer,</a:t>
            </a:r>
            <a:endParaRPr sz="2800">
              <a:latin typeface="Arial MT"/>
              <a:cs typeface="Arial MT"/>
            </a:endParaRPr>
          </a:p>
          <a:p>
            <a:pPr marL="748665" marR="119380" lvl="1" indent="-279400" algn="just">
              <a:lnSpc>
                <a:spcPts val="2820"/>
              </a:lnSpc>
              <a:spcBef>
                <a:spcPts val="650"/>
              </a:spcBef>
              <a:buChar char="•"/>
              <a:tabLst>
                <a:tab pos="748665" algn="l"/>
                <a:tab pos="753745" algn="l"/>
              </a:tabLst>
            </a:pPr>
            <a:r>
              <a:rPr sz="2400" dirty="0">
                <a:solidFill>
                  <a:srgbClr val="3333CC"/>
                </a:solidFill>
                <a:latin typeface="Arial MT"/>
                <a:cs typeface="Arial MT"/>
              </a:rPr>
              <a:t>	</a:t>
            </a:r>
            <a:r>
              <a:rPr sz="2400" dirty="0">
                <a:solidFill>
                  <a:srgbClr val="006600"/>
                </a:solidFill>
                <a:latin typeface="Arial MT"/>
                <a:cs typeface="Arial MT"/>
              </a:rPr>
              <a:t>but</a:t>
            </a:r>
            <a:r>
              <a:rPr sz="2400" spc="-75" dirty="0">
                <a:solidFill>
                  <a:srgbClr val="006600"/>
                </a:solidFill>
                <a:latin typeface="Arial MT"/>
                <a:cs typeface="Arial MT"/>
              </a:rPr>
              <a:t> </a:t>
            </a:r>
            <a:r>
              <a:rPr sz="2400" dirty="0">
                <a:solidFill>
                  <a:srgbClr val="006600"/>
                </a:solidFill>
                <a:latin typeface="Arial MT"/>
                <a:cs typeface="Arial MT"/>
              </a:rPr>
              <a:t>the</a:t>
            </a:r>
            <a:r>
              <a:rPr sz="2400" spc="-70" dirty="0">
                <a:solidFill>
                  <a:srgbClr val="006600"/>
                </a:solidFill>
                <a:latin typeface="Arial MT"/>
                <a:cs typeface="Arial MT"/>
              </a:rPr>
              <a:t> </a:t>
            </a:r>
            <a:r>
              <a:rPr sz="2400" dirty="0">
                <a:solidFill>
                  <a:srgbClr val="006600"/>
                </a:solidFill>
                <a:latin typeface="Arial MT"/>
                <a:cs typeface="Arial MT"/>
              </a:rPr>
              <a:t>memory</a:t>
            </a:r>
            <a:r>
              <a:rPr sz="2400" spc="-75" dirty="0">
                <a:solidFill>
                  <a:srgbClr val="006600"/>
                </a:solidFill>
                <a:latin typeface="Arial MT"/>
                <a:cs typeface="Arial MT"/>
              </a:rPr>
              <a:t> </a:t>
            </a:r>
            <a:r>
              <a:rPr sz="2400" dirty="0">
                <a:solidFill>
                  <a:srgbClr val="006600"/>
                </a:solidFill>
                <a:latin typeface="Arial MT"/>
                <a:cs typeface="Arial MT"/>
              </a:rPr>
              <a:t>requirements</a:t>
            </a:r>
            <a:r>
              <a:rPr sz="2400" spc="-70" dirty="0">
                <a:solidFill>
                  <a:srgbClr val="006600"/>
                </a:solidFill>
                <a:latin typeface="Arial MT"/>
                <a:cs typeface="Arial MT"/>
              </a:rPr>
              <a:t> </a:t>
            </a:r>
            <a:r>
              <a:rPr sz="2400" dirty="0">
                <a:solidFill>
                  <a:srgbClr val="006600"/>
                </a:solidFill>
                <a:latin typeface="Arial MT"/>
                <a:cs typeface="Arial MT"/>
              </a:rPr>
              <a:t>for</a:t>
            </a:r>
            <a:r>
              <a:rPr sz="2400" spc="-75" dirty="0">
                <a:solidFill>
                  <a:srgbClr val="006600"/>
                </a:solidFill>
                <a:latin typeface="Arial MT"/>
                <a:cs typeface="Arial MT"/>
              </a:rPr>
              <a:t> </a:t>
            </a:r>
            <a:r>
              <a:rPr sz="2400" dirty="0">
                <a:solidFill>
                  <a:srgbClr val="006600"/>
                </a:solidFill>
                <a:latin typeface="Arial MT"/>
                <a:cs typeface="Arial MT"/>
              </a:rPr>
              <a:t>storing</a:t>
            </a:r>
            <a:r>
              <a:rPr sz="2400" spc="-70" dirty="0">
                <a:solidFill>
                  <a:srgbClr val="006600"/>
                </a:solidFill>
                <a:latin typeface="Arial MT"/>
                <a:cs typeface="Arial MT"/>
              </a:rPr>
              <a:t> </a:t>
            </a:r>
            <a:r>
              <a:rPr sz="2400" dirty="0">
                <a:solidFill>
                  <a:srgbClr val="006600"/>
                </a:solidFill>
                <a:latin typeface="Arial MT"/>
                <a:cs typeface="Arial MT"/>
              </a:rPr>
              <a:t>the</a:t>
            </a:r>
            <a:r>
              <a:rPr sz="2400" spc="-65" dirty="0">
                <a:solidFill>
                  <a:srgbClr val="006600"/>
                </a:solidFill>
                <a:latin typeface="Arial MT"/>
                <a:cs typeface="Arial MT"/>
              </a:rPr>
              <a:t> </a:t>
            </a:r>
            <a:r>
              <a:rPr sz="2400" dirty="0">
                <a:solidFill>
                  <a:srgbClr val="006600"/>
                </a:solidFill>
                <a:latin typeface="Arial MT"/>
                <a:cs typeface="Arial MT"/>
              </a:rPr>
              <a:t>parameters</a:t>
            </a:r>
            <a:r>
              <a:rPr sz="2400" spc="-75" dirty="0">
                <a:solidFill>
                  <a:srgbClr val="006600"/>
                </a:solidFill>
                <a:latin typeface="Arial MT"/>
                <a:cs typeface="Arial MT"/>
              </a:rPr>
              <a:t> </a:t>
            </a:r>
            <a:r>
              <a:rPr sz="2400" spc="-20" dirty="0">
                <a:solidFill>
                  <a:srgbClr val="006600"/>
                </a:solidFill>
                <a:latin typeface="Arial MT"/>
                <a:cs typeface="Arial MT"/>
              </a:rPr>
              <a:t>will </a:t>
            </a:r>
            <a:r>
              <a:rPr sz="2400" dirty="0">
                <a:solidFill>
                  <a:srgbClr val="006600"/>
                </a:solidFill>
                <a:latin typeface="Arial MT"/>
                <a:cs typeface="Arial MT"/>
              </a:rPr>
              <a:t>increase</a:t>
            </a:r>
            <a:r>
              <a:rPr sz="2400" spc="-35" dirty="0">
                <a:solidFill>
                  <a:srgbClr val="006600"/>
                </a:solidFill>
                <a:latin typeface="Arial MT"/>
                <a:cs typeface="Arial MT"/>
              </a:rPr>
              <a:t> </a:t>
            </a:r>
            <a:r>
              <a:rPr sz="2400" dirty="0">
                <a:solidFill>
                  <a:srgbClr val="006600"/>
                </a:solidFill>
                <a:latin typeface="Arial MT"/>
                <a:cs typeface="Arial MT"/>
              </a:rPr>
              <a:t>only</a:t>
            </a:r>
            <a:r>
              <a:rPr sz="2400" spc="-35" dirty="0">
                <a:solidFill>
                  <a:srgbClr val="006600"/>
                </a:solidFill>
                <a:latin typeface="Arial MT"/>
                <a:cs typeface="Arial MT"/>
              </a:rPr>
              <a:t> </a:t>
            </a:r>
            <a:r>
              <a:rPr sz="2400" dirty="0">
                <a:solidFill>
                  <a:srgbClr val="006600"/>
                </a:solidFill>
                <a:latin typeface="Arial MT"/>
                <a:cs typeface="Arial MT"/>
              </a:rPr>
              <a:t>by</a:t>
            </a:r>
            <a:r>
              <a:rPr sz="2400" spc="-40" dirty="0">
                <a:solidFill>
                  <a:srgbClr val="006600"/>
                </a:solidFill>
                <a:latin typeface="Arial MT"/>
                <a:cs typeface="Arial MT"/>
              </a:rPr>
              <a:t> </a:t>
            </a:r>
            <a:r>
              <a:rPr sz="2400" dirty="0">
                <a:solidFill>
                  <a:srgbClr val="006600"/>
                </a:solidFill>
                <a:latin typeface="Arial MT"/>
                <a:cs typeface="Arial MT"/>
              </a:rPr>
              <a:t>a</a:t>
            </a:r>
            <a:r>
              <a:rPr sz="2400" spc="-30" dirty="0">
                <a:solidFill>
                  <a:srgbClr val="006600"/>
                </a:solidFill>
                <a:latin typeface="Arial MT"/>
                <a:cs typeface="Arial MT"/>
              </a:rPr>
              <a:t> </a:t>
            </a:r>
            <a:r>
              <a:rPr sz="2400" dirty="0">
                <a:solidFill>
                  <a:srgbClr val="006600"/>
                </a:solidFill>
                <a:latin typeface="Arial MT"/>
                <a:cs typeface="Arial MT"/>
              </a:rPr>
              <a:t>factor</a:t>
            </a:r>
            <a:r>
              <a:rPr sz="2400" spc="-40" dirty="0">
                <a:solidFill>
                  <a:srgbClr val="006600"/>
                </a:solidFill>
                <a:latin typeface="Arial MT"/>
                <a:cs typeface="Arial MT"/>
              </a:rPr>
              <a:t> </a:t>
            </a:r>
            <a:r>
              <a:rPr sz="2400" dirty="0">
                <a:solidFill>
                  <a:srgbClr val="006600"/>
                </a:solidFill>
                <a:latin typeface="Arial MT"/>
                <a:cs typeface="Arial MT"/>
              </a:rPr>
              <a:t>of</a:t>
            </a:r>
            <a:r>
              <a:rPr sz="2400" spc="-35" dirty="0">
                <a:solidFill>
                  <a:srgbClr val="006600"/>
                </a:solidFill>
                <a:latin typeface="Arial MT"/>
                <a:cs typeface="Arial MT"/>
              </a:rPr>
              <a:t> </a:t>
            </a:r>
            <a:r>
              <a:rPr sz="2400" dirty="0">
                <a:solidFill>
                  <a:srgbClr val="006600"/>
                </a:solidFill>
                <a:latin typeface="Arial MT"/>
                <a:cs typeface="Arial MT"/>
              </a:rPr>
              <a:t>the</a:t>
            </a:r>
            <a:r>
              <a:rPr sz="2400" spc="-35" dirty="0">
                <a:solidFill>
                  <a:srgbClr val="006600"/>
                </a:solidFill>
                <a:latin typeface="Arial MT"/>
                <a:cs typeface="Arial MT"/>
              </a:rPr>
              <a:t> </a:t>
            </a:r>
            <a:r>
              <a:rPr sz="2400" dirty="0">
                <a:solidFill>
                  <a:srgbClr val="006600"/>
                </a:solidFill>
                <a:latin typeface="Arial MT"/>
                <a:cs typeface="Arial MT"/>
              </a:rPr>
              <a:t>size</a:t>
            </a:r>
            <a:r>
              <a:rPr sz="2400" spc="-30" dirty="0">
                <a:solidFill>
                  <a:srgbClr val="006600"/>
                </a:solidFill>
                <a:latin typeface="Arial MT"/>
                <a:cs typeface="Arial MT"/>
              </a:rPr>
              <a:t> </a:t>
            </a:r>
            <a:r>
              <a:rPr sz="2400" dirty="0">
                <a:solidFill>
                  <a:srgbClr val="006600"/>
                </a:solidFill>
                <a:latin typeface="Arial MT"/>
                <a:cs typeface="Arial MT"/>
              </a:rPr>
              <a:t>of</a:t>
            </a:r>
            <a:r>
              <a:rPr sz="2400" spc="-40" dirty="0">
                <a:solidFill>
                  <a:srgbClr val="006600"/>
                </a:solidFill>
                <a:latin typeface="Arial MT"/>
                <a:cs typeface="Arial MT"/>
              </a:rPr>
              <a:t> </a:t>
            </a:r>
            <a:r>
              <a:rPr sz="2400" dirty="0">
                <a:solidFill>
                  <a:srgbClr val="006600"/>
                </a:solidFill>
                <a:latin typeface="Arial MT"/>
                <a:cs typeface="Arial MT"/>
              </a:rPr>
              <a:t>this</a:t>
            </a:r>
            <a:r>
              <a:rPr sz="2400" spc="-35" dirty="0">
                <a:solidFill>
                  <a:srgbClr val="006600"/>
                </a:solidFill>
                <a:latin typeface="Arial MT"/>
                <a:cs typeface="Arial MT"/>
              </a:rPr>
              <a:t> </a:t>
            </a:r>
            <a:r>
              <a:rPr sz="2400" dirty="0">
                <a:solidFill>
                  <a:srgbClr val="006600"/>
                </a:solidFill>
                <a:latin typeface="Arial MT"/>
                <a:cs typeface="Arial MT"/>
              </a:rPr>
              <a:t>set</a:t>
            </a:r>
            <a:r>
              <a:rPr sz="2400" spc="-40" dirty="0">
                <a:solidFill>
                  <a:srgbClr val="006600"/>
                </a:solidFill>
                <a:latin typeface="Arial MT"/>
                <a:cs typeface="Arial MT"/>
              </a:rPr>
              <a:t> </a:t>
            </a:r>
            <a:r>
              <a:rPr sz="2400" dirty="0">
                <a:solidFill>
                  <a:srgbClr val="006600"/>
                </a:solidFill>
                <a:latin typeface="Arial MT"/>
                <a:cs typeface="Arial MT"/>
              </a:rPr>
              <a:t>of</a:t>
            </a:r>
            <a:r>
              <a:rPr sz="2400" spc="-35" dirty="0">
                <a:solidFill>
                  <a:srgbClr val="006600"/>
                </a:solidFill>
                <a:latin typeface="Arial MT"/>
                <a:cs typeface="Arial MT"/>
              </a:rPr>
              <a:t> </a:t>
            </a:r>
            <a:r>
              <a:rPr sz="2400" spc="-10" dirty="0">
                <a:solidFill>
                  <a:srgbClr val="006600"/>
                </a:solidFill>
                <a:latin typeface="Arial MT"/>
                <a:cs typeface="Arial MT"/>
              </a:rPr>
              <a:t>kernels</a:t>
            </a:r>
            <a:endParaRPr sz="2400">
              <a:latin typeface="Arial MT"/>
              <a:cs typeface="Arial MT"/>
            </a:endParaRPr>
          </a:p>
          <a:p>
            <a:pPr marL="754380" lvl="1" indent="-284480" algn="just">
              <a:lnSpc>
                <a:spcPct val="100000"/>
              </a:lnSpc>
              <a:spcBef>
                <a:spcPts val="520"/>
              </a:spcBef>
              <a:buClr>
                <a:srgbClr val="3333CC"/>
              </a:buClr>
              <a:buChar char="•"/>
              <a:tabLst>
                <a:tab pos="754380" algn="l"/>
              </a:tabLst>
            </a:pPr>
            <a:r>
              <a:rPr sz="2400" dirty="0">
                <a:solidFill>
                  <a:srgbClr val="006600"/>
                </a:solidFill>
                <a:latin typeface="Arial MT"/>
                <a:cs typeface="Arial MT"/>
              </a:rPr>
              <a:t>rather</a:t>
            </a:r>
            <a:r>
              <a:rPr sz="2400" spc="-55" dirty="0">
                <a:solidFill>
                  <a:srgbClr val="006600"/>
                </a:solidFill>
                <a:latin typeface="Arial MT"/>
                <a:cs typeface="Arial MT"/>
              </a:rPr>
              <a:t> </a:t>
            </a:r>
            <a:r>
              <a:rPr sz="2400" dirty="0">
                <a:solidFill>
                  <a:srgbClr val="006600"/>
                </a:solidFill>
                <a:latin typeface="Arial MT"/>
                <a:cs typeface="Arial MT"/>
              </a:rPr>
              <a:t>than</a:t>
            </a:r>
            <a:r>
              <a:rPr sz="2400" spc="-50" dirty="0">
                <a:solidFill>
                  <a:srgbClr val="006600"/>
                </a:solidFill>
                <a:latin typeface="Arial MT"/>
                <a:cs typeface="Arial MT"/>
              </a:rPr>
              <a:t> </a:t>
            </a:r>
            <a:r>
              <a:rPr sz="2400" dirty="0">
                <a:solidFill>
                  <a:srgbClr val="006600"/>
                </a:solidFill>
                <a:latin typeface="Arial MT"/>
                <a:cs typeface="Arial MT"/>
              </a:rPr>
              <a:t>the</a:t>
            </a:r>
            <a:r>
              <a:rPr sz="2400" spc="-50" dirty="0">
                <a:solidFill>
                  <a:srgbClr val="006600"/>
                </a:solidFill>
                <a:latin typeface="Arial MT"/>
                <a:cs typeface="Arial MT"/>
              </a:rPr>
              <a:t> </a:t>
            </a:r>
            <a:r>
              <a:rPr sz="2400" dirty="0">
                <a:solidFill>
                  <a:srgbClr val="006600"/>
                </a:solidFill>
                <a:latin typeface="Arial MT"/>
                <a:cs typeface="Arial MT"/>
              </a:rPr>
              <a:t>size</a:t>
            </a:r>
            <a:r>
              <a:rPr sz="2400" spc="-50" dirty="0">
                <a:solidFill>
                  <a:srgbClr val="006600"/>
                </a:solidFill>
                <a:latin typeface="Arial MT"/>
                <a:cs typeface="Arial MT"/>
              </a:rPr>
              <a:t> </a:t>
            </a:r>
            <a:r>
              <a:rPr sz="2400" dirty="0">
                <a:solidFill>
                  <a:srgbClr val="006600"/>
                </a:solidFill>
                <a:latin typeface="Arial MT"/>
                <a:cs typeface="Arial MT"/>
              </a:rPr>
              <a:t>of</a:t>
            </a:r>
            <a:r>
              <a:rPr sz="2400" spc="-50" dirty="0">
                <a:solidFill>
                  <a:srgbClr val="006600"/>
                </a:solidFill>
                <a:latin typeface="Arial MT"/>
                <a:cs typeface="Arial MT"/>
              </a:rPr>
              <a:t> </a:t>
            </a:r>
            <a:r>
              <a:rPr sz="2400" dirty="0">
                <a:solidFill>
                  <a:srgbClr val="006600"/>
                </a:solidFill>
                <a:latin typeface="Arial MT"/>
                <a:cs typeface="Arial MT"/>
              </a:rPr>
              <a:t>the</a:t>
            </a:r>
            <a:r>
              <a:rPr sz="2400" spc="-50" dirty="0">
                <a:solidFill>
                  <a:srgbClr val="006600"/>
                </a:solidFill>
                <a:latin typeface="Arial MT"/>
                <a:cs typeface="Arial MT"/>
              </a:rPr>
              <a:t> </a:t>
            </a:r>
            <a:r>
              <a:rPr sz="2400" dirty="0">
                <a:solidFill>
                  <a:srgbClr val="006600"/>
                </a:solidFill>
                <a:latin typeface="Arial MT"/>
                <a:cs typeface="Arial MT"/>
              </a:rPr>
              <a:t>entire</a:t>
            </a:r>
            <a:r>
              <a:rPr sz="2400" spc="-50" dirty="0">
                <a:solidFill>
                  <a:srgbClr val="006600"/>
                </a:solidFill>
                <a:latin typeface="Arial MT"/>
                <a:cs typeface="Arial MT"/>
              </a:rPr>
              <a:t> </a:t>
            </a:r>
            <a:r>
              <a:rPr sz="2400" dirty="0">
                <a:solidFill>
                  <a:srgbClr val="006600"/>
                </a:solidFill>
                <a:latin typeface="Arial MT"/>
                <a:cs typeface="Arial MT"/>
              </a:rPr>
              <a:t>output</a:t>
            </a:r>
            <a:r>
              <a:rPr sz="2400" spc="-55" dirty="0">
                <a:solidFill>
                  <a:srgbClr val="006600"/>
                </a:solidFill>
                <a:latin typeface="Arial MT"/>
                <a:cs typeface="Arial MT"/>
              </a:rPr>
              <a:t> </a:t>
            </a:r>
            <a:r>
              <a:rPr sz="2400" dirty="0">
                <a:solidFill>
                  <a:srgbClr val="006600"/>
                </a:solidFill>
                <a:latin typeface="Arial MT"/>
                <a:cs typeface="Arial MT"/>
              </a:rPr>
              <a:t>feature</a:t>
            </a:r>
            <a:r>
              <a:rPr sz="2400" spc="-45" dirty="0">
                <a:solidFill>
                  <a:srgbClr val="006600"/>
                </a:solidFill>
                <a:latin typeface="Arial MT"/>
                <a:cs typeface="Arial MT"/>
              </a:rPr>
              <a:t> </a:t>
            </a:r>
            <a:r>
              <a:rPr sz="2400" spc="-20" dirty="0">
                <a:solidFill>
                  <a:srgbClr val="006600"/>
                </a:solidFill>
                <a:latin typeface="Arial MT"/>
                <a:cs typeface="Arial MT"/>
              </a:rPr>
              <a:t>map.</a:t>
            </a:r>
            <a:endParaRPr sz="24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1452329" y="703581"/>
            <a:ext cx="7062470" cy="871219"/>
          </a:xfrm>
          <a:prstGeom prst="rect">
            <a:avLst/>
          </a:prstGeom>
        </p:spPr>
        <p:txBody>
          <a:bodyPr vert="horz" wrap="square" lIns="0" tIns="33020" rIns="0" bIns="0" rtlCol="0">
            <a:spAutoFit/>
          </a:bodyPr>
          <a:lstStyle/>
          <a:p>
            <a:pPr marL="644525" marR="5080" indent="-632460">
              <a:lnSpc>
                <a:spcPts val="3300"/>
              </a:lnSpc>
              <a:spcBef>
                <a:spcPts val="260"/>
              </a:spcBef>
            </a:pPr>
            <a:r>
              <a:rPr sz="2800" dirty="0"/>
              <a:t>Comparison</a:t>
            </a:r>
            <a:r>
              <a:rPr sz="2800" spc="-95" dirty="0"/>
              <a:t> </a:t>
            </a:r>
            <a:r>
              <a:rPr sz="2800" dirty="0"/>
              <a:t>of</a:t>
            </a:r>
            <a:r>
              <a:rPr sz="2800" spc="-95" dirty="0"/>
              <a:t> </a:t>
            </a:r>
            <a:r>
              <a:rPr sz="2800" dirty="0"/>
              <a:t>locally</a:t>
            </a:r>
            <a:r>
              <a:rPr sz="2800" spc="-95" dirty="0"/>
              <a:t> </a:t>
            </a:r>
            <a:r>
              <a:rPr sz="2800" dirty="0"/>
              <a:t>connected</a:t>
            </a:r>
            <a:r>
              <a:rPr sz="2800" spc="-95" dirty="0"/>
              <a:t> </a:t>
            </a:r>
            <a:r>
              <a:rPr sz="2800" dirty="0"/>
              <a:t>layers,</a:t>
            </a:r>
            <a:r>
              <a:rPr sz="2800" spc="-95" dirty="0"/>
              <a:t> </a:t>
            </a:r>
            <a:r>
              <a:rPr sz="2800" spc="-10" dirty="0"/>
              <a:t>tiled </a:t>
            </a:r>
            <a:r>
              <a:rPr sz="2800" dirty="0"/>
              <a:t>convolution</a:t>
            </a:r>
            <a:r>
              <a:rPr sz="2800" spc="-100" dirty="0"/>
              <a:t> </a:t>
            </a:r>
            <a:r>
              <a:rPr sz="2800" dirty="0"/>
              <a:t>and</a:t>
            </a:r>
            <a:r>
              <a:rPr sz="2800" spc="-100" dirty="0"/>
              <a:t> </a:t>
            </a:r>
            <a:r>
              <a:rPr sz="2800" dirty="0"/>
              <a:t>standard</a:t>
            </a:r>
            <a:r>
              <a:rPr sz="2800" spc="-95" dirty="0"/>
              <a:t> </a:t>
            </a:r>
            <a:r>
              <a:rPr sz="2800" spc="-10" dirty="0"/>
              <a:t>convolution</a:t>
            </a:r>
            <a:endParaRPr sz="2800"/>
          </a:p>
        </p:txBody>
      </p:sp>
      <p:sp>
        <p:nvSpPr>
          <p:cNvPr id="5" name="object 5"/>
          <p:cNvSpPr txBox="1"/>
          <p:nvPr/>
        </p:nvSpPr>
        <p:spPr>
          <a:xfrm>
            <a:off x="5489862" y="5519420"/>
            <a:ext cx="3682365" cy="1549400"/>
          </a:xfrm>
          <a:prstGeom prst="rect">
            <a:avLst/>
          </a:prstGeom>
        </p:spPr>
        <p:txBody>
          <a:bodyPr vert="horz" wrap="square" lIns="0" tIns="12700" rIns="0" bIns="0" rtlCol="0">
            <a:spAutoFit/>
          </a:bodyPr>
          <a:lstStyle/>
          <a:p>
            <a:pPr marL="12700" marR="300990">
              <a:lnSpc>
                <a:spcPct val="100000"/>
              </a:lnSpc>
              <a:spcBef>
                <a:spcPts val="100"/>
              </a:spcBef>
            </a:pPr>
            <a:r>
              <a:rPr sz="2000" spc="-10" dirty="0">
                <a:solidFill>
                  <a:srgbClr val="660066"/>
                </a:solidFill>
                <a:latin typeface="Arial MT"/>
                <a:cs typeface="Arial MT"/>
              </a:rPr>
              <a:t>Traditional</a:t>
            </a:r>
            <a:r>
              <a:rPr sz="2000" spc="-55" dirty="0">
                <a:solidFill>
                  <a:srgbClr val="660066"/>
                </a:solidFill>
                <a:latin typeface="Arial MT"/>
                <a:cs typeface="Arial MT"/>
              </a:rPr>
              <a:t> </a:t>
            </a:r>
            <a:r>
              <a:rPr sz="2000" spc="-10" dirty="0">
                <a:solidFill>
                  <a:srgbClr val="660066"/>
                </a:solidFill>
                <a:latin typeface="Arial MT"/>
                <a:cs typeface="Arial MT"/>
              </a:rPr>
              <a:t>convolution </a:t>
            </a:r>
            <a:r>
              <a:rPr sz="2000" dirty="0">
                <a:solidFill>
                  <a:srgbClr val="660066"/>
                </a:solidFill>
                <a:latin typeface="Arial MT"/>
                <a:cs typeface="Arial MT"/>
              </a:rPr>
              <a:t>Equivalent</a:t>
            </a:r>
            <a:r>
              <a:rPr sz="2000" spc="-60" dirty="0">
                <a:solidFill>
                  <a:srgbClr val="660066"/>
                </a:solidFill>
                <a:latin typeface="Arial MT"/>
                <a:cs typeface="Arial MT"/>
              </a:rPr>
              <a:t> </a:t>
            </a:r>
            <a:r>
              <a:rPr sz="2000" dirty="0">
                <a:solidFill>
                  <a:srgbClr val="660066"/>
                </a:solidFill>
                <a:latin typeface="Arial MT"/>
                <a:cs typeface="Arial MT"/>
              </a:rPr>
              <a:t>to</a:t>
            </a:r>
            <a:r>
              <a:rPr sz="2000" spc="-50" dirty="0">
                <a:solidFill>
                  <a:srgbClr val="660066"/>
                </a:solidFill>
                <a:latin typeface="Arial MT"/>
                <a:cs typeface="Arial MT"/>
              </a:rPr>
              <a:t> </a:t>
            </a:r>
            <a:r>
              <a:rPr sz="2000" dirty="0">
                <a:solidFill>
                  <a:srgbClr val="660066"/>
                </a:solidFill>
                <a:latin typeface="Arial MT"/>
                <a:cs typeface="Arial MT"/>
              </a:rPr>
              <a:t>tiled</a:t>
            </a:r>
            <a:r>
              <a:rPr sz="2000" spc="-50" dirty="0">
                <a:solidFill>
                  <a:srgbClr val="660066"/>
                </a:solidFill>
                <a:latin typeface="Arial MT"/>
                <a:cs typeface="Arial MT"/>
              </a:rPr>
              <a:t> </a:t>
            </a:r>
            <a:r>
              <a:rPr sz="2000" spc="-10" dirty="0">
                <a:solidFill>
                  <a:srgbClr val="660066"/>
                </a:solidFill>
                <a:latin typeface="Arial MT"/>
                <a:cs typeface="Arial MT"/>
              </a:rPr>
              <a:t>convolution </a:t>
            </a:r>
            <a:r>
              <a:rPr sz="2000" dirty="0">
                <a:solidFill>
                  <a:srgbClr val="660066"/>
                </a:solidFill>
                <a:latin typeface="Arial MT"/>
                <a:cs typeface="Arial MT"/>
              </a:rPr>
              <a:t>with</a:t>
            </a:r>
            <a:r>
              <a:rPr sz="2000" spc="-45" dirty="0">
                <a:solidFill>
                  <a:srgbClr val="660066"/>
                </a:solidFill>
                <a:latin typeface="Arial MT"/>
                <a:cs typeface="Arial MT"/>
              </a:rPr>
              <a:t> </a:t>
            </a:r>
            <a:r>
              <a:rPr sz="2000" spc="110" dirty="0">
                <a:latin typeface="Cambria"/>
                <a:cs typeface="Cambria"/>
              </a:rPr>
              <a:t>t=1</a:t>
            </a:r>
            <a:endParaRPr sz="2000">
              <a:latin typeface="Cambria"/>
              <a:cs typeface="Cambria"/>
            </a:endParaRPr>
          </a:p>
          <a:p>
            <a:pPr marL="12700" marR="5080">
              <a:lnSpc>
                <a:spcPct val="100000"/>
              </a:lnSpc>
            </a:pPr>
            <a:r>
              <a:rPr sz="2000" dirty="0">
                <a:solidFill>
                  <a:srgbClr val="660066"/>
                </a:solidFill>
                <a:latin typeface="Arial MT"/>
                <a:cs typeface="Arial MT"/>
              </a:rPr>
              <a:t>There</a:t>
            </a:r>
            <a:r>
              <a:rPr sz="2000" spc="-40" dirty="0">
                <a:solidFill>
                  <a:srgbClr val="660066"/>
                </a:solidFill>
                <a:latin typeface="Arial MT"/>
                <a:cs typeface="Arial MT"/>
              </a:rPr>
              <a:t> </a:t>
            </a:r>
            <a:r>
              <a:rPr sz="2000" dirty="0">
                <a:solidFill>
                  <a:srgbClr val="660066"/>
                </a:solidFill>
                <a:latin typeface="Arial MT"/>
                <a:cs typeface="Arial MT"/>
              </a:rPr>
              <a:t>is</a:t>
            </a:r>
            <a:r>
              <a:rPr sz="2000" spc="-25" dirty="0">
                <a:solidFill>
                  <a:srgbClr val="660066"/>
                </a:solidFill>
                <a:latin typeface="Arial MT"/>
                <a:cs typeface="Arial MT"/>
              </a:rPr>
              <a:t> </a:t>
            </a:r>
            <a:r>
              <a:rPr sz="2000" dirty="0">
                <a:solidFill>
                  <a:srgbClr val="660066"/>
                </a:solidFill>
                <a:latin typeface="Arial MT"/>
                <a:cs typeface="Arial MT"/>
              </a:rPr>
              <a:t>only</a:t>
            </a:r>
            <a:r>
              <a:rPr sz="2000" spc="-30" dirty="0">
                <a:solidFill>
                  <a:srgbClr val="660066"/>
                </a:solidFill>
                <a:latin typeface="Arial MT"/>
                <a:cs typeface="Arial MT"/>
              </a:rPr>
              <a:t> </a:t>
            </a:r>
            <a:r>
              <a:rPr sz="2000" dirty="0">
                <a:solidFill>
                  <a:srgbClr val="660066"/>
                </a:solidFill>
                <a:latin typeface="Arial MT"/>
                <a:cs typeface="Arial MT"/>
              </a:rPr>
              <a:t>one</a:t>
            </a:r>
            <a:r>
              <a:rPr sz="2000" spc="-20" dirty="0">
                <a:solidFill>
                  <a:srgbClr val="660066"/>
                </a:solidFill>
                <a:latin typeface="Arial MT"/>
                <a:cs typeface="Arial MT"/>
              </a:rPr>
              <a:t> </a:t>
            </a:r>
            <a:r>
              <a:rPr sz="2000" dirty="0">
                <a:solidFill>
                  <a:srgbClr val="660066"/>
                </a:solidFill>
                <a:latin typeface="Arial MT"/>
                <a:cs typeface="Arial MT"/>
              </a:rPr>
              <a:t>kernel</a:t>
            </a:r>
            <a:r>
              <a:rPr sz="2000" spc="-20" dirty="0">
                <a:solidFill>
                  <a:srgbClr val="660066"/>
                </a:solidFill>
                <a:latin typeface="Arial MT"/>
                <a:cs typeface="Arial MT"/>
              </a:rPr>
              <a:t> </a:t>
            </a:r>
            <a:r>
              <a:rPr sz="2000" spc="-130" dirty="0">
                <a:solidFill>
                  <a:srgbClr val="660066"/>
                </a:solidFill>
                <a:latin typeface="Arial MT"/>
                <a:cs typeface="Arial MT"/>
              </a:rPr>
              <a:t>and</a:t>
            </a:r>
            <a:r>
              <a:rPr sz="1400" spc="-130" dirty="0">
                <a:latin typeface="Times New Roman"/>
                <a:cs typeface="Times New Roman"/>
              </a:rPr>
              <a:t>18</a:t>
            </a:r>
            <a:r>
              <a:rPr sz="2000" spc="-130" dirty="0">
                <a:solidFill>
                  <a:srgbClr val="660066"/>
                </a:solidFill>
                <a:latin typeface="Arial MT"/>
                <a:cs typeface="Arial MT"/>
              </a:rPr>
              <a:t>it</a:t>
            </a:r>
            <a:r>
              <a:rPr sz="2000" spc="-10" dirty="0">
                <a:solidFill>
                  <a:srgbClr val="660066"/>
                </a:solidFill>
                <a:latin typeface="Arial MT"/>
                <a:cs typeface="Arial MT"/>
              </a:rPr>
              <a:t> </a:t>
            </a:r>
            <a:r>
              <a:rPr sz="2000" spc="-25" dirty="0">
                <a:solidFill>
                  <a:srgbClr val="660066"/>
                </a:solidFill>
                <a:latin typeface="Arial MT"/>
                <a:cs typeface="Arial MT"/>
              </a:rPr>
              <a:t>is </a:t>
            </a:r>
            <a:r>
              <a:rPr sz="2000" dirty="0">
                <a:solidFill>
                  <a:srgbClr val="660066"/>
                </a:solidFill>
                <a:latin typeface="Arial MT"/>
                <a:cs typeface="Arial MT"/>
              </a:rPr>
              <a:t>applied</a:t>
            </a:r>
            <a:r>
              <a:rPr sz="2000" spc="-75" dirty="0">
                <a:solidFill>
                  <a:srgbClr val="660066"/>
                </a:solidFill>
                <a:latin typeface="Arial MT"/>
                <a:cs typeface="Arial MT"/>
              </a:rPr>
              <a:t> </a:t>
            </a:r>
            <a:r>
              <a:rPr sz="2000" spc="-10" dirty="0">
                <a:solidFill>
                  <a:srgbClr val="660066"/>
                </a:solidFill>
                <a:latin typeface="Arial MT"/>
                <a:cs typeface="Arial MT"/>
              </a:rPr>
              <a:t>everywhere</a:t>
            </a:r>
            <a:endParaRPr sz="2000">
              <a:latin typeface="Arial MT"/>
              <a:cs typeface="Arial MT"/>
            </a:endParaRPr>
          </a:p>
        </p:txBody>
      </p:sp>
      <p:pic>
        <p:nvPicPr>
          <p:cNvPr id="6" name="object 6"/>
          <p:cNvPicPr/>
          <p:nvPr/>
        </p:nvPicPr>
        <p:blipFill>
          <a:blip r:embed="rId2" cstate="print"/>
          <a:stretch>
            <a:fillRect/>
          </a:stretch>
        </p:blipFill>
        <p:spPr>
          <a:xfrm>
            <a:off x="774982" y="1803886"/>
            <a:ext cx="4481620" cy="5442666"/>
          </a:xfrm>
          <a:prstGeom prst="rect">
            <a:avLst/>
          </a:prstGeom>
        </p:spPr>
      </p:pic>
      <p:sp>
        <p:nvSpPr>
          <p:cNvPr id="7" name="object 7"/>
          <p:cNvSpPr txBox="1"/>
          <p:nvPr/>
        </p:nvSpPr>
        <p:spPr>
          <a:xfrm>
            <a:off x="5489862" y="3614420"/>
            <a:ext cx="3254375" cy="9398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660066"/>
                </a:solidFill>
                <a:latin typeface="Arial MT"/>
                <a:cs typeface="Arial MT"/>
              </a:rPr>
              <a:t>Tiled</a:t>
            </a:r>
            <a:r>
              <a:rPr sz="2000" spc="-130" dirty="0">
                <a:solidFill>
                  <a:srgbClr val="660066"/>
                </a:solidFill>
                <a:latin typeface="Arial MT"/>
                <a:cs typeface="Arial MT"/>
              </a:rPr>
              <a:t> </a:t>
            </a:r>
            <a:r>
              <a:rPr sz="2000" spc="-10" dirty="0">
                <a:solidFill>
                  <a:srgbClr val="660066"/>
                </a:solidFill>
                <a:latin typeface="Arial MT"/>
                <a:cs typeface="Arial MT"/>
              </a:rPr>
              <a:t>convolution</a:t>
            </a:r>
            <a:endParaRPr sz="2000">
              <a:latin typeface="Arial MT"/>
              <a:cs typeface="Arial MT"/>
            </a:endParaRPr>
          </a:p>
          <a:p>
            <a:pPr marL="12700" marR="5080">
              <a:lnSpc>
                <a:spcPct val="100000"/>
              </a:lnSpc>
            </a:pPr>
            <a:r>
              <a:rPr sz="2000" dirty="0">
                <a:solidFill>
                  <a:srgbClr val="660066"/>
                </a:solidFill>
                <a:latin typeface="Arial MT"/>
                <a:cs typeface="Arial MT"/>
              </a:rPr>
              <a:t>Has</a:t>
            </a:r>
            <a:r>
              <a:rPr sz="2000" spc="-30" dirty="0">
                <a:solidFill>
                  <a:srgbClr val="660066"/>
                </a:solidFill>
                <a:latin typeface="Arial MT"/>
                <a:cs typeface="Arial MT"/>
              </a:rPr>
              <a:t> </a:t>
            </a:r>
            <a:r>
              <a:rPr sz="2000" dirty="0">
                <a:solidFill>
                  <a:srgbClr val="660066"/>
                </a:solidFill>
                <a:latin typeface="Arial MT"/>
                <a:cs typeface="Arial MT"/>
              </a:rPr>
              <a:t>a</a:t>
            </a:r>
            <a:r>
              <a:rPr sz="2000" spc="-25" dirty="0">
                <a:solidFill>
                  <a:srgbClr val="660066"/>
                </a:solidFill>
                <a:latin typeface="Arial MT"/>
                <a:cs typeface="Arial MT"/>
              </a:rPr>
              <a:t> </a:t>
            </a:r>
            <a:r>
              <a:rPr sz="2000" dirty="0">
                <a:solidFill>
                  <a:srgbClr val="660066"/>
                </a:solidFill>
                <a:latin typeface="Arial MT"/>
                <a:cs typeface="Arial MT"/>
              </a:rPr>
              <a:t>set</a:t>
            </a:r>
            <a:r>
              <a:rPr sz="2000" spc="-30" dirty="0">
                <a:solidFill>
                  <a:srgbClr val="660066"/>
                </a:solidFill>
                <a:latin typeface="Arial MT"/>
                <a:cs typeface="Arial MT"/>
              </a:rPr>
              <a:t> </a:t>
            </a:r>
            <a:r>
              <a:rPr sz="2000" dirty="0">
                <a:solidFill>
                  <a:srgbClr val="660066"/>
                </a:solidFill>
                <a:latin typeface="Arial MT"/>
                <a:cs typeface="Arial MT"/>
              </a:rPr>
              <a:t>of</a:t>
            </a:r>
            <a:r>
              <a:rPr sz="2000" spc="-25" dirty="0">
                <a:solidFill>
                  <a:srgbClr val="660066"/>
                </a:solidFill>
                <a:latin typeface="Arial MT"/>
                <a:cs typeface="Arial MT"/>
              </a:rPr>
              <a:t> </a:t>
            </a:r>
            <a:r>
              <a:rPr sz="2000" dirty="0">
                <a:solidFill>
                  <a:srgbClr val="660066"/>
                </a:solidFill>
                <a:latin typeface="Arial MT"/>
                <a:cs typeface="Arial MT"/>
              </a:rPr>
              <a:t>different</a:t>
            </a:r>
            <a:r>
              <a:rPr sz="2000" spc="-30" dirty="0">
                <a:solidFill>
                  <a:srgbClr val="660066"/>
                </a:solidFill>
                <a:latin typeface="Arial MT"/>
                <a:cs typeface="Arial MT"/>
              </a:rPr>
              <a:t> </a:t>
            </a:r>
            <a:r>
              <a:rPr sz="2000" spc="-10" dirty="0">
                <a:solidFill>
                  <a:srgbClr val="660066"/>
                </a:solidFill>
                <a:latin typeface="Arial MT"/>
                <a:cs typeface="Arial MT"/>
              </a:rPr>
              <a:t>kernels </a:t>
            </a:r>
            <a:r>
              <a:rPr sz="2000" dirty="0">
                <a:solidFill>
                  <a:srgbClr val="660066"/>
                </a:solidFill>
                <a:latin typeface="Arial MT"/>
                <a:cs typeface="Arial MT"/>
              </a:rPr>
              <a:t>With</a:t>
            </a:r>
            <a:r>
              <a:rPr sz="2000" spc="-25" dirty="0">
                <a:solidFill>
                  <a:srgbClr val="660066"/>
                </a:solidFill>
                <a:latin typeface="Arial MT"/>
                <a:cs typeface="Arial MT"/>
              </a:rPr>
              <a:t> </a:t>
            </a:r>
            <a:r>
              <a:rPr sz="2000" spc="110" dirty="0">
                <a:latin typeface="Cambria"/>
                <a:cs typeface="Cambria"/>
              </a:rPr>
              <a:t>t=2</a:t>
            </a:r>
            <a:endParaRPr sz="2000">
              <a:latin typeface="Cambria"/>
              <a:cs typeface="Cambria"/>
            </a:endParaRPr>
          </a:p>
        </p:txBody>
      </p:sp>
      <p:sp>
        <p:nvSpPr>
          <p:cNvPr id="8" name="object 8"/>
          <p:cNvSpPr txBox="1"/>
          <p:nvPr/>
        </p:nvSpPr>
        <p:spPr>
          <a:xfrm>
            <a:off x="5420010" y="1861820"/>
            <a:ext cx="4050029" cy="939800"/>
          </a:xfrm>
          <a:prstGeom prst="rect">
            <a:avLst/>
          </a:prstGeom>
        </p:spPr>
        <p:txBody>
          <a:bodyPr vert="horz" wrap="square" lIns="0" tIns="12700" rIns="0" bIns="0" rtlCol="0">
            <a:spAutoFit/>
          </a:bodyPr>
          <a:lstStyle/>
          <a:p>
            <a:pPr marL="12700" marR="1233170">
              <a:lnSpc>
                <a:spcPct val="100000"/>
              </a:lnSpc>
              <a:spcBef>
                <a:spcPts val="100"/>
              </a:spcBef>
            </a:pPr>
            <a:r>
              <a:rPr sz="2000" dirty="0">
                <a:solidFill>
                  <a:srgbClr val="660066"/>
                </a:solidFill>
                <a:latin typeface="Arial MT"/>
                <a:cs typeface="Arial MT"/>
              </a:rPr>
              <a:t>A</a:t>
            </a:r>
            <a:r>
              <a:rPr sz="2000" spc="-140" dirty="0">
                <a:solidFill>
                  <a:srgbClr val="660066"/>
                </a:solidFill>
                <a:latin typeface="Arial MT"/>
                <a:cs typeface="Arial MT"/>
              </a:rPr>
              <a:t> </a:t>
            </a:r>
            <a:r>
              <a:rPr sz="2000" dirty="0">
                <a:solidFill>
                  <a:srgbClr val="660066"/>
                </a:solidFill>
                <a:latin typeface="Arial MT"/>
                <a:cs typeface="Arial MT"/>
              </a:rPr>
              <a:t>locally</a:t>
            </a:r>
            <a:r>
              <a:rPr sz="2000" spc="-75" dirty="0">
                <a:solidFill>
                  <a:srgbClr val="660066"/>
                </a:solidFill>
                <a:latin typeface="Arial MT"/>
                <a:cs typeface="Arial MT"/>
              </a:rPr>
              <a:t> </a:t>
            </a:r>
            <a:r>
              <a:rPr sz="2000" dirty="0">
                <a:solidFill>
                  <a:srgbClr val="660066"/>
                </a:solidFill>
                <a:latin typeface="Arial MT"/>
                <a:cs typeface="Arial MT"/>
              </a:rPr>
              <a:t>connected</a:t>
            </a:r>
            <a:r>
              <a:rPr sz="2000" spc="-50" dirty="0">
                <a:solidFill>
                  <a:srgbClr val="660066"/>
                </a:solidFill>
                <a:latin typeface="Arial MT"/>
                <a:cs typeface="Arial MT"/>
              </a:rPr>
              <a:t> </a:t>
            </a:r>
            <a:r>
              <a:rPr sz="2000" spc="-20" dirty="0">
                <a:solidFill>
                  <a:srgbClr val="660066"/>
                </a:solidFill>
                <a:latin typeface="Arial MT"/>
                <a:cs typeface="Arial MT"/>
              </a:rPr>
              <a:t>layer </a:t>
            </a:r>
            <a:r>
              <a:rPr sz="2000" dirty="0">
                <a:solidFill>
                  <a:srgbClr val="660066"/>
                </a:solidFill>
                <a:latin typeface="Arial MT"/>
                <a:cs typeface="Arial MT"/>
              </a:rPr>
              <a:t>Has</a:t>
            </a:r>
            <a:r>
              <a:rPr sz="2000" spc="-35" dirty="0">
                <a:solidFill>
                  <a:srgbClr val="660066"/>
                </a:solidFill>
                <a:latin typeface="Arial MT"/>
                <a:cs typeface="Arial MT"/>
              </a:rPr>
              <a:t> </a:t>
            </a:r>
            <a:r>
              <a:rPr sz="2000" dirty="0">
                <a:solidFill>
                  <a:srgbClr val="660066"/>
                </a:solidFill>
                <a:latin typeface="Arial MT"/>
                <a:cs typeface="Arial MT"/>
              </a:rPr>
              <a:t>no</a:t>
            </a:r>
            <a:r>
              <a:rPr sz="2000" spc="-25" dirty="0">
                <a:solidFill>
                  <a:srgbClr val="660066"/>
                </a:solidFill>
                <a:latin typeface="Arial MT"/>
                <a:cs typeface="Arial MT"/>
              </a:rPr>
              <a:t> </a:t>
            </a:r>
            <a:r>
              <a:rPr sz="2000" dirty="0">
                <a:solidFill>
                  <a:srgbClr val="660066"/>
                </a:solidFill>
                <a:latin typeface="Arial MT"/>
                <a:cs typeface="Arial MT"/>
              </a:rPr>
              <a:t>sharing</a:t>
            </a:r>
            <a:r>
              <a:rPr sz="2000" spc="-30" dirty="0">
                <a:solidFill>
                  <a:srgbClr val="660066"/>
                </a:solidFill>
                <a:latin typeface="Arial MT"/>
                <a:cs typeface="Arial MT"/>
              </a:rPr>
              <a:t> </a:t>
            </a:r>
            <a:r>
              <a:rPr sz="2000" dirty="0">
                <a:solidFill>
                  <a:srgbClr val="660066"/>
                </a:solidFill>
                <a:latin typeface="Arial MT"/>
                <a:cs typeface="Arial MT"/>
              </a:rPr>
              <a:t>at</a:t>
            </a:r>
            <a:r>
              <a:rPr sz="2000" spc="-30" dirty="0">
                <a:solidFill>
                  <a:srgbClr val="660066"/>
                </a:solidFill>
                <a:latin typeface="Arial MT"/>
                <a:cs typeface="Arial MT"/>
              </a:rPr>
              <a:t> </a:t>
            </a:r>
            <a:r>
              <a:rPr sz="2000" spc="-25" dirty="0">
                <a:solidFill>
                  <a:srgbClr val="660066"/>
                </a:solidFill>
                <a:latin typeface="Arial MT"/>
                <a:cs typeface="Arial MT"/>
              </a:rPr>
              <a:t>all</a:t>
            </a:r>
            <a:endParaRPr sz="2000">
              <a:latin typeface="Arial MT"/>
              <a:cs typeface="Arial MT"/>
            </a:endParaRPr>
          </a:p>
          <a:p>
            <a:pPr marL="12700">
              <a:lnSpc>
                <a:spcPct val="100000"/>
              </a:lnSpc>
            </a:pPr>
            <a:r>
              <a:rPr sz="2000" dirty="0">
                <a:solidFill>
                  <a:srgbClr val="660066"/>
                </a:solidFill>
                <a:latin typeface="Arial MT"/>
                <a:cs typeface="Arial MT"/>
              </a:rPr>
              <a:t>Each</a:t>
            </a:r>
            <a:r>
              <a:rPr sz="2000" spc="-55" dirty="0">
                <a:solidFill>
                  <a:srgbClr val="660066"/>
                </a:solidFill>
                <a:latin typeface="Arial MT"/>
                <a:cs typeface="Arial MT"/>
              </a:rPr>
              <a:t> </a:t>
            </a:r>
            <a:r>
              <a:rPr sz="2000" dirty="0">
                <a:solidFill>
                  <a:srgbClr val="660066"/>
                </a:solidFill>
                <a:latin typeface="Arial MT"/>
                <a:cs typeface="Arial MT"/>
              </a:rPr>
              <a:t>connection</a:t>
            </a:r>
            <a:r>
              <a:rPr sz="2000" spc="-45" dirty="0">
                <a:solidFill>
                  <a:srgbClr val="660066"/>
                </a:solidFill>
                <a:latin typeface="Arial MT"/>
                <a:cs typeface="Arial MT"/>
              </a:rPr>
              <a:t> </a:t>
            </a:r>
            <a:r>
              <a:rPr sz="2000" dirty="0">
                <a:solidFill>
                  <a:srgbClr val="660066"/>
                </a:solidFill>
                <a:latin typeface="Arial MT"/>
                <a:cs typeface="Arial MT"/>
              </a:rPr>
              <a:t>has</a:t>
            </a:r>
            <a:r>
              <a:rPr sz="2000" spc="-45" dirty="0">
                <a:solidFill>
                  <a:srgbClr val="660066"/>
                </a:solidFill>
                <a:latin typeface="Arial MT"/>
                <a:cs typeface="Arial MT"/>
              </a:rPr>
              <a:t> </a:t>
            </a:r>
            <a:r>
              <a:rPr sz="2000" dirty="0">
                <a:solidFill>
                  <a:srgbClr val="660066"/>
                </a:solidFill>
                <a:latin typeface="Arial MT"/>
                <a:cs typeface="Arial MT"/>
              </a:rPr>
              <a:t>its</a:t>
            </a:r>
            <a:r>
              <a:rPr sz="2000" spc="-50" dirty="0">
                <a:solidFill>
                  <a:srgbClr val="660066"/>
                </a:solidFill>
                <a:latin typeface="Arial MT"/>
                <a:cs typeface="Arial MT"/>
              </a:rPr>
              <a:t> </a:t>
            </a:r>
            <a:r>
              <a:rPr sz="2000" dirty="0">
                <a:solidFill>
                  <a:srgbClr val="660066"/>
                </a:solidFill>
                <a:latin typeface="Arial MT"/>
                <a:cs typeface="Arial MT"/>
              </a:rPr>
              <a:t>own</a:t>
            </a:r>
            <a:r>
              <a:rPr sz="2000" spc="-40" dirty="0">
                <a:solidFill>
                  <a:srgbClr val="660066"/>
                </a:solidFill>
                <a:latin typeface="Arial MT"/>
                <a:cs typeface="Arial MT"/>
              </a:rPr>
              <a:t> </a:t>
            </a:r>
            <a:r>
              <a:rPr sz="2000" spc="-10" dirty="0">
                <a:solidFill>
                  <a:srgbClr val="660066"/>
                </a:solidFill>
                <a:latin typeface="Arial MT"/>
                <a:cs typeface="Arial MT"/>
              </a:rPr>
              <a:t>weight</a:t>
            </a:r>
            <a:endParaRPr sz="20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375285">
              <a:lnSpc>
                <a:spcPct val="100000"/>
              </a:lnSpc>
              <a:spcBef>
                <a:spcPts val="100"/>
              </a:spcBef>
            </a:pPr>
            <a:r>
              <a:rPr dirty="0"/>
              <a:t>Defining</a:t>
            </a:r>
            <a:r>
              <a:rPr spc="-40" dirty="0"/>
              <a:t> </a:t>
            </a:r>
            <a:r>
              <a:rPr dirty="0"/>
              <a:t>Tiled</a:t>
            </a:r>
            <a:r>
              <a:rPr spc="-40" dirty="0"/>
              <a:t> </a:t>
            </a:r>
            <a:r>
              <a:rPr dirty="0"/>
              <a:t>Convolution</a:t>
            </a:r>
            <a:r>
              <a:rPr spc="-35" dirty="0"/>
              <a:t> </a:t>
            </a:r>
            <a:r>
              <a:rPr spc="-10" dirty="0"/>
              <a:t>Algebraically</a:t>
            </a:r>
          </a:p>
        </p:txBody>
      </p:sp>
      <p:sp>
        <p:nvSpPr>
          <p:cNvPr id="5" name="object 5"/>
          <p:cNvSpPr txBox="1"/>
          <p:nvPr/>
        </p:nvSpPr>
        <p:spPr>
          <a:xfrm>
            <a:off x="536863" y="2412683"/>
            <a:ext cx="8839835" cy="2727960"/>
          </a:xfrm>
          <a:prstGeom prst="rect">
            <a:avLst/>
          </a:prstGeom>
        </p:spPr>
        <p:txBody>
          <a:bodyPr vert="horz" wrap="square" lIns="0" tIns="33020" rIns="0" bIns="0" rtlCol="0">
            <a:spAutoFit/>
          </a:bodyPr>
          <a:lstStyle/>
          <a:p>
            <a:pPr marL="355600" marR="5080" indent="-342900">
              <a:lnSpc>
                <a:spcPts val="2800"/>
              </a:lnSpc>
              <a:spcBef>
                <a:spcPts val="260"/>
              </a:spcBef>
              <a:buChar char="•"/>
              <a:tabLst>
                <a:tab pos="355600" algn="l"/>
              </a:tabLst>
            </a:pPr>
            <a:r>
              <a:rPr sz="2400" dirty="0">
                <a:solidFill>
                  <a:srgbClr val="3333CC"/>
                </a:solidFill>
                <a:latin typeface="Arial MT"/>
                <a:cs typeface="Arial MT"/>
              </a:rPr>
              <a:t>Let</a:t>
            </a:r>
            <a:r>
              <a:rPr sz="2400" spc="-45" dirty="0">
                <a:solidFill>
                  <a:srgbClr val="3333CC"/>
                </a:solidFill>
                <a:latin typeface="Arial MT"/>
                <a:cs typeface="Arial MT"/>
              </a:rPr>
              <a:t> </a:t>
            </a:r>
            <a:r>
              <a:rPr sz="2400" i="1" dirty="0">
                <a:latin typeface="Cambria"/>
                <a:cs typeface="Cambria"/>
              </a:rPr>
              <a:t>k</a:t>
            </a:r>
            <a:r>
              <a:rPr sz="2400" i="1" spc="100" dirty="0">
                <a:latin typeface="Cambria"/>
                <a:cs typeface="Cambria"/>
              </a:rPr>
              <a:t> </a:t>
            </a:r>
            <a:r>
              <a:rPr sz="2400" dirty="0">
                <a:solidFill>
                  <a:srgbClr val="3333CC"/>
                </a:solidFill>
                <a:latin typeface="Arial MT"/>
                <a:cs typeface="Arial MT"/>
              </a:rPr>
              <a:t>be</a:t>
            </a:r>
            <a:r>
              <a:rPr sz="2400" spc="-35" dirty="0">
                <a:solidFill>
                  <a:srgbClr val="3333CC"/>
                </a:solidFill>
                <a:latin typeface="Arial MT"/>
                <a:cs typeface="Arial MT"/>
              </a:rPr>
              <a:t> </a:t>
            </a:r>
            <a:r>
              <a:rPr sz="2400" dirty="0">
                <a:solidFill>
                  <a:srgbClr val="3333CC"/>
                </a:solidFill>
                <a:latin typeface="Arial MT"/>
                <a:cs typeface="Arial MT"/>
              </a:rPr>
              <a:t>a</a:t>
            </a:r>
            <a:r>
              <a:rPr sz="2400" spc="-40" dirty="0">
                <a:solidFill>
                  <a:srgbClr val="3333CC"/>
                </a:solidFill>
                <a:latin typeface="Arial MT"/>
                <a:cs typeface="Arial MT"/>
              </a:rPr>
              <a:t> </a:t>
            </a:r>
            <a:r>
              <a:rPr sz="2400" dirty="0">
                <a:latin typeface="Cambria"/>
                <a:cs typeface="Cambria"/>
              </a:rPr>
              <a:t>6-D</a:t>
            </a:r>
            <a:r>
              <a:rPr sz="2400" spc="100" dirty="0">
                <a:latin typeface="Cambria"/>
                <a:cs typeface="Cambria"/>
              </a:rPr>
              <a:t> </a:t>
            </a:r>
            <a:r>
              <a:rPr sz="2400" dirty="0">
                <a:solidFill>
                  <a:srgbClr val="3333CC"/>
                </a:solidFill>
                <a:latin typeface="Arial MT"/>
                <a:cs typeface="Arial MT"/>
              </a:rPr>
              <a:t>tensor,</a:t>
            </a:r>
            <a:r>
              <a:rPr sz="2400" spc="-40" dirty="0">
                <a:solidFill>
                  <a:srgbClr val="3333CC"/>
                </a:solidFill>
                <a:latin typeface="Arial MT"/>
                <a:cs typeface="Arial MT"/>
              </a:rPr>
              <a:t> </a:t>
            </a:r>
            <a:r>
              <a:rPr sz="2400" dirty="0">
                <a:solidFill>
                  <a:srgbClr val="3333CC"/>
                </a:solidFill>
                <a:latin typeface="Arial MT"/>
                <a:cs typeface="Arial MT"/>
              </a:rPr>
              <a:t>where</a:t>
            </a:r>
            <a:r>
              <a:rPr sz="2400" spc="-35" dirty="0">
                <a:solidFill>
                  <a:srgbClr val="3333CC"/>
                </a:solidFill>
                <a:latin typeface="Arial MT"/>
                <a:cs typeface="Arial MT"/>
              </a:rPr>
              <a:t> </a:t>
            </a:r>
            <a:r>
              <a:rPr sz="2400" dirty="0">
                <a:solidFill>
                  <a:srgbClr val="3333CC"/>
                </a:solidFill>
                <a:latin typeface="Arial MT"/>
                <a:cs typeface="Arial MT"/>
              </a:rPr>
              <a:t>two</a:t>
            </a:r>
            <a:r>
              <a:rPr sz="2400" spc="-35" dirty="0">
                <a:solidFill>
                  <a:srgbClr val="3333CC"/>
                </a:solidFill>
                <a:latin typeface="Arial MT"/>
                <a:cs typeface="Arial MT"/>
              </a:rPr>
              <a:t> </a:t>
            </a:r>
            <a:r>
              <a:rPr sz="2400" dirty="0">
                <a:solidFill>
                  <a:srgbClr val="3333CC"/>
                </a:solidFill>
                <a:latin typeface="Arial MT"/>
                <a:cs typeface="Arial MT"/>
              </a:rPr>
              <a:t>of</a:t>
            </a:r>
            <a:r>
              <a:rPr sz="2400" spc="-40" dirty="0">
                <a:solidFill>
                  <a:srgbClr val="3333CC"/>
                </a:solidFill>
                <a:latin typeface="Arial MT"/>
                <a:cs typeface="Arial MT"/>
              </a:rPr>
              <a:t> </a:t>
            </a:r>
            <a:r>
              <a:rPr sz="2400" dirty="0">
                <a:solidFill>
                  <a:srgbClr val="3333CC"/>
                </a:solidFill>
                <a:latin typeface="Arial MT"/>
                <a:cs typeface="Arial MT"/>
              </a:rPr>
              <a:t>the</a:t>
            </a:r>
            <a:r>
              <a:rPr sz="2400" spc="-35" dirty="0">
                <a:solidFill>
                  <a:srgbClr val="3333CC"/>
                </a:solidFill>
                <a:latin typeface="Arial MT"/>
                <a:cs typeface="Arial MT"/>
              </a:rPr>
              <a:t> </a:t>
            </a:r>
            <a:r>
              <a:rPr sz="2400" dirty="0">
                <a:solidFill>
                  <a:srgbClr val="3333CC"/>
                </a:solidFill>
                <a:latin typeface="Arial MT"/>
                <a:cs typeface="Arial MT"/>
              </a:rPr>
              <a:t>dimensions</a:t>
            </a:r>
            <a:r>
              <a:rPr sz="2400" spc="-45" dirty="0">
                <a:solidFill>
                  <a:srgbClr val="3333CC"/>
                </a:solidFill>
                <a:latin typeface="Arial MT"/>
                <a:cs typeface="Arial MT"/>
              </a:rPr>
              <a:t> </a:t>
            </a:r>
            <a:r>
              <a:rPr sz="2400" spc="-10" dirty="0">
                <a:solidFill>
                  <a:srgbClr val="3333CC"/>
                </a:solidFill>
                <a:latin typeface="Arial MT"/>
                <a:cs typeface="Arial MT"/>
              </a:rPr>
              <a:t>correspond </a:t>
            </a:r>
            <a:r>
              <a:rPr sz="2400" dirty="0">
                <a:solidFill>
                  <a:srgbClr val="3333CC"/>
                </a:solidFill>
                <a:latin typeface="Arial MT"/>
                <a:cs typeface="Arial MT"/>
              </a:rPr>
              <a:t>to</a:t>
            </a:r>
            <a:r>
              <a:rPr sz="2400" spc="-50" dirty="0">
                <a:solidFill>
                  <a:srgbClr val="3333CC"/>
                </a:solidFill>
                <a:latin typeface="Arial MT"/>
                <a:cs typeface="Arial MT"/>
              </a:rPr>
              <a:t> </a:t>
            </a:r>
            <a:r>
              <a:rPr sz="2400" dirty="0">
                <a:solidFill>
                  <a:srgbClr val="3333CC"/>
                </a:solidFill>
                <a:latin typeface="Arial MT"/>
                <a:cs typeface="Arial MT"/>
              </a:rPr>
              <a:t>different</a:t>
            </a:r>
            <a:r>
              <a:rPr sz="2400" spc="-55" dirty="0">
                <a:solidFill>
                  <a:srgbClr val="3333CC"/>
                </a:solidFill>
                <a:latin typeface="Arial MT"/>
                <a:cs typeface="Arial MT"/>
              </a:rPr>
              <a:t> </a:t>
            </a:r>
            <a:r>
              <a:rPr sz="2400" dirty="0">
                <a:solidFill>
                  <a:srgbClr val="3333CC"/>
                </a:solidFill>
                <a:latin typeface="Arial MT"/>
                <a:cs typeface="Arial MT"/>
              </a:rPr>
              <a:t>locations</a:t>
            </a:r>
            <a:r>
              <a:rPr sz="2400" spc="-55" dirty="0">
                <a:solidFill>
                  <a:srgbClr val="3333CC"/>
                </a:solidFill>
                <a:latin typeface="Arial MT"/>
                <a:cs typeface="Arial MT"/>
              </a:rPr>
              <a:t> </a:t>
            </a:r>
            <a:r>
              <a:rPr sz="2400" dirty="0">
                <a:solidFill>
                  <a:srgbClr val="3333CC"/>
                </a:solidFill>
                <a:latin typeface="Arial MT"/>
                <a:cs typeface="Arial MT"/>
              </a:rPr>
              <a:t>in</a:t>
            </a:r>
            <a:r>
              <a:rPr sz="2400" spc="-50" dirty="0">
                <a:solidFill>
                  <a:srgbClr val="3333CC"/>
                </a:solidFill>
                <a:latin typeface="Arial MT"/>
                <a:cs typeface="Arial MT"/>
              </a:rPr>
              <a:t> </a:t>
            </a:r>
            <a:r>
              <a:rPr sz="2400" dirty="0">
                <a:solidFill>
                  <a:srgbClr val="3333CC"/>
                </a:solidFill>
                <a:latin typeface="Arial MT"/>
                <a:cs typeface="Arial MT"/>
              </a:rPr>
              <a:t>the</a:t>
            </a:r>
            <a:r>
              <a:rPr sz="2400" spc="-50" dirty="0">
                <a:solidFill>
                  <a:srgbClr val="3333CC"/>
                </a:solidFill>
                <a:latin typeface="Arial MT"/>
                <a:cs typeface="Arial MT"/>
              </a:rPr>
              <a:t> </a:t>
            </a:r>
            <a:r>
              <a:rPr sz="2400" dirty="0">
                <a:solidFill>
                  <a:srgbClr val="3333CC"/>
                </a:solidFill>
                <a:latin typeface="Arial MT"/>
                <a:cs typeface="Arial MT"/>
              </a:rPr>
              <a:t>output</a:t>
            </a:r>
            <a:r>
              <a:rPr sz="2400" spc="-55" dirty="0">
                <a:solidFill>
                  <a:srgbClr val="3333CC"/>
                </a:solidFill>
                <a:latin typeface="Arial MT"/>
                <a:cs typeface="Arial MT"/>
              </a:rPr>
              <a:t> </a:t>
            </a:r>
            <a:r>
              <a:rPr sz="2400" spc="-20" dirty="0">
                <a:solidFill>
                  <a:srgbClr val="3333CC"/>
                </a:solidFill>
                <a:latin typeface="Arial MT"/>
                <a:cs typeface="Arial MT"/>
              </a:rPr>
              <a:t>map.</a:t>
            </a:r>
            <a:endParaRPr sz="2400">
              <a:latin typeface="Arial MT"/>
              <a:cs typeface="Arial MT"/>
            </a:endParaRPr>
          </a:p>
          <a:p>
            <a:pPr marL="355600" marR="292735" indent="-342900">
              <a:lnSpc>
                <a:spcPct val="99400"/>
              </a:lnSpc>
              <a:spcBef>
                <a:spcPts val="530"/>
              </a:spcBef>
              <a:buChar char="•"/>
              <a:tabLst>
                <a:tab pos="355600" algn="l"/>
              </a:tabLst>
            </a:pPr>
            <a:r>
              <a:rPr sz="2400" dirty="0">
                <a:solidFill>
                  <a:srgbClr val="3333CC"/>
                </a:solidFill>
                <a:latin typeface="Arial MT"/>
                <a:cs typeface="Arial MT"/>
              </a:rPr>
              <a:t>Rather</a:t>
            </a:r>
            <a:r>
              <a:rPr sz="2400" spc="-60" dirty="0">
                <a:solidFill>
                  <a:srgbClr val="3333CC"/>
                </a:solidFill>
                <a:latin typeface="Arial MT"/>
                <a:cs typeface="Arial MT"/>
              </a:rPr>
              <a:t> </a:t>
            </a:r>
            <a:r>
              <a:rPr sz="2400" dirty="0">
                <a:solidFill>
                  <a:srgbClr val="3333CC"/>
                </a:solidFill>
                <a:latin typeface="Arial MT"/>
                <a:cs typeface="Arial MT"/>
              </a:rPr>
              <a:t>than</a:t>
            </a:r>
            <a:r>
              <a:rPr sz="2400" spc="-55" dirty="0">
                <a:solidFill>
                  <a:srgbClr val="3333CC"/>
                </a:solidFill>
                <a:latin typeface="Arial MT"/>
                <a:cs typeface="Arial MT"/>
              </a:rPr>
              <a:t> </a:t>
            </a:r>
            <a:r>
              <a:rPr sz="2400" dirty="0">
                <a:solidFill>
                  <a:srgbClr val="3333CC"/>
                </a:solidFill>
                <a:latin typeface="Arial MT"/>
                <a:cs typeface="Arial MT"/>
              </a:rPr>
              <a:t>having</a:t>
            </a:r>
            <a:r>
              <a:rPr sz="2400" spc="-55" dirty="0">
                <a:solidFill>
                  <a:srgbClr val="3333CC"/>
                </a:solidFill>
                <a:latin typeface="Arial MT"/>
                <a:cs typeface="Arial MT"/>
              </a:rPr>
              <a:t> </a:t>
            </a:r>
            <a:r>
              <a:rPr sz="2400" dirty="0">
                <a:solidFill>
                  <a:srgbClr val="3333CC"/>
                </a:solidFill>
                <a:latin typeface="Arial MT"/>
                <a:cs typeface="Arial MT"/>
              </a:rPr>
              <a:t>a</a:t>
            </a:r>
            <a:r>
              <a:rPr sz="2400" spc="-55" dirty="0">
                <a:solidFill>
                  <a:srgbClr val="3333CC"/>
                </a:solidFill>
                <a:latin typeface="Arial MT"/>
                <a:cs typeface="Arial MT"/>
              </a:rPr>
              <a:t> </a:t>
            </a:r>
            <a:r>
              <a:rPr sz="2400" dirty="0">
                <a:solidFill>
                  <a:srgbClr val="3333CC"/>
                </a:solidFill>
                <a:latin typeface="Arial MT"/>
                <a:cs typeface="Arial MT"/>
              </a:rPr>
              <a:t>separate</a:t>
            </a:r>
            <a:r>
              <a:rPr sz="2400" spc="-55" dirty="0">
                <a:solidFill>
                  <a:srgbClr val="3333CC"/>
                </a:solidFill>
                <a:latin typeface="Arial MT"/>
                <a:cs typeface="Arial MT"/>
              </a:rPr>
              <a:t> </a:t>
            </a:r>
            <a:r>
              <a:rPr sz="2400" dirty="0">
                <a:solidFill>
                  <a:srgbClr val="3333CC"/>
                </a:solidFill>
                <a:latin typeface="Arial MT"/>
                <a:cs typeface="Arial MT"/>
              </a:rPr>
              <a:t>index</a:t>
            </a:r>
            <a:r>
              <a:rPr sz="2400" spc="-55" dirty="0">
                <a:solidFill>
                  <a:srgbClr val="3333CC"/>
                </a:solidFill>
                <a:latin typeface="Arial MT"/>
                <a:cs typeface="Arial MT"/>
              </a:rPr>
              <a:t> </a:t>
            </a:r>
            <a:r>
              <a:rPr sz="2400" dirty="0">
                <a:solidFill>
                  <a:srgbClr val="3333CC"/>
                </a:solidFill>
                <a:latin typeface="Arial MT"/>
                <a:cs typeface="Arial MT"/>
              </a:rPr>
              <a:t>for</a:t>
            </a:r>
            <a:r>
              <a:rPr sz="2400" spc="-60" dirty="0">
                <a:solidFill>
                  <a:srgbClr val="3333CC"/>
                </a:solidFill>
                <a:latin typeface="Arial MT"/>
                <a:cs typeface="Arial MT"/>
              </a:rPr>
              <a:t> </a:t>
            </a:r>
            <a:r>
              <a:rPr sz="2400" dirty="0">
                <a:solidFill>
                  <a:srgbClr val="3333CC"/>
                </a:solidFill>
                <a:latin typeface="Arial MT"/>
                <a:cs typeface="Arial MT"/>
              </a:rPr>
              <a:t>each</a:t>
            </a:r>
            <a:r>
              <a:rPr sz="2400" spc="-55" dirty="0">
                <a:solidFill>
                  <a:srgbClr val="3333CC"/>
                </a:solidFill>
                <a:latin typeface="Arial MT"/>
                <a:cs typeface="Arial MT"/>
              </a:rPr>
              <a:t> </a:t>
            </a:r>
            <a:r>
              <a:rPr sz="2400" dirty="0">
                <a:solidFill>
                  <a:srgbClr val="3333CC"/>
                </a:solidFill>
                <a:latin typeface="Arial MT"/>
                <a:cs typeface="Arial MT"/>
              </a:rPr>
              <a:t>location</a:t>
            </a:r>
            <a:r>
              <a:rPr sz="2400" spc="-55" dirty="0">
                <a:solidFill>
                  <a:srgbClr val="3333CC"/>
                </a:solidFill>
                <a:latin typeface="Arial MT"/>
                <a:cs typeface="Arial MT"/>
              </a:rPr>
              <a:t> </a:t>
            </a:r>
            <a:r>
              <a:rPr sz="2400" dirty="0">
                <a:solidFill>
                  <a:srgbClr val="3333CC"/>
                </a:solidFill>
                <a:latin typeface="Arial MT"/>
                <a:cs typeface="Arial MT"/>
              </a:rPr>
              <a:t>in</a:t>
            </a:r>
            <a:r>
              <a:rPr sz="2400" spc="-55" dirty="0">
                <a:solidFill>
                  <a:srgbClr val="3333CC"/>
                </a:solidFill>
                <a:latin typeface="Arial MT"/>
                <a:cs typeface="Arial MT"/>
              </a:rPr>
              <a:t> </a:t>
            </a:r>
            <a:r>
              <a:rPr sz="2400" spc="-25" dirty="0">
                <a:solidFill>
                  <a:srgbClr val="3333CC"/>
                </a:solidFill>
                <a:latin typeface="Arial MT"/>
                <a:cs typeface="Arial MT"/>
              </a:rPr>
              <a:t>the </a:t>
            </a:r>
            <a:r>
              <a:rPr sz="2400" dirty="0">
                <a:solidFill>
                  <a:srgbClr val="3333CC"/>
                </a:solidFill>
                <a:latin typeface="Arial MT"/>
                <a:cs typeface="Arial MT"/>
              </a:rPr>
              <a:t>output</a:t>
            </a:r>
            <a:r>
              <a:rPr sz="2400" spc="-55" dirty="0">
                <a:solidFill>
                  <a:srgbClr val="3333CC"/>
                </a:solidFill>
                <a:latin typeface="Arial MT"/>
                <a:cs typeface="Arial MT"/>
              </a:rPr>
              <a:t> </a:t>
            </a:r>
            <a:r>
              <a:rPr sz="2400" dirty="0">
                <a:solidFill>
                  <a:srgbClr val="3333CC"/>
                </a:solidFill>
                <a:latin typeface="Arial MT"/>
                <a:cs typeface="Arial MT"/>
              </a:rPr>
              <a:t>map,</a:t>
            </a:r>
            <a:r>
              <a:rPr sz="2400" spc="-55" dirty="0">
                <a:solidFill>
                  <a:srgbClr val="3333CC"/>
                </a:solidFill>
                <a:latin typeface="Arial MT"/>
                <a:cs typeface="Arial MT"/>
              </a:rPr>
              <a:t> </a:t>
            </a:r>
            <a:r>
              <a:rPr sz="2400" dirty="0">
                <a:solidFill>
                  <a:srgbClr val="3333CC"/>
                </a:solidFill>
                <a:latin typeface="Arial MT"/>
                <a:cs typeface="Arial MT"/>
              </a:rPr>
              <a:t>output</a:t>
            </a:r>
            <a:r>
              <a:rPr sz="2400" spc="-55" dirty="0">
                <a:solidFill>
                  <a:srgbClr val="3333CC"/>
                </a:solidFill>
                <a:latin typeface="Arial MT"/>
                <a:cs typeface="Arial MT"/>
              </a:rPr>
              <a:t> </a:t>
            </a:r>
            <a:r>
              <a:rPr sz="2400" dirty="0">
                <a:solidFill>
                  <a:srgbClr val="3333CC"/>
                </a:solidFill>
                <a:latin typeface="Arial MT"/>
                <a:cs typeface="Arial MT"/>
              </a:rPr>
              <a:t>locations</a:t>
            </a:r>
            <a:r>
              <a:rPr sz="2400" spc="-55" dirty="0">
                <a:solidFill>
                  <a:srgbClr val="3333CC"/>
                </a:solidFill>
                <a:latin typeface="Arial MT"/>
                <a:cs typeface="Arial MT"/>
              </a:rPr>
              <a:t> </a:t>
            </a:r>
            <a:r>
              <a:rPr sz="2400" dirty="0">
                <a:solidFill>
                  <a:srgbClr val="3333CC"/>
                </a:solidFill>
                <a:latin typeface="Arial MT"/>
                <a:cs typeface="Arial MT"/>
              </a:rPr>
              <a:t>cycle</a:t>
            </a:r>
            <a:r>
              <a:rPr sz="2400" spc="-50" dirty="0">
                <a:solidFill>
                  <a:srgbClr val="3333CC"/>
                </a:solidFill>
                <a:latin typeface="Arial MT"/>
                <a:cs typeface="Arial MT"/>
              </a:rPr>
              <a:t> </a:t>
            </a:r>
            <a:r>
              <a:rPr sz="2400" dirty="0">
                <a:solidFill>
                  <a:srgbClr val="3333CC"/>
                </a:solidFill>
                <a:latin typeface="Arial MT"/>
                <a:cs typeface="Arial MT"/>
              </a:rPr>
              <a:t>through</a:t>
            </a:r>
            <a:r>
              <a:rPr sz="2400" spc="-50" dirty="0">
                <a:solidFill>
                  <a:srgbClr val="3333CC"/>
                </a:solidFill>
                <a:latin typeface="Arial MT"/>
                <a:cs typeface="Arial MT"/>
              </a:rPr>
              <a:t> </a:t>
            </a:r>
            <a:r>
              <a:rPr sz="2400" dirty="0">
                <a:solidFill>
                  <a:srgbClr val="3333CC"/>
                </a:solidFill>
                <a:latin typeface="Arial MT"/>
                <a:cs typeface="Arial MT"/>
              </a:rPr>
              <a:t>a</a:t>
            </a:r>
            <a:r>
              <a:rPr sz="2400" spc="-50" dirty="0">
                <a:solidFill>
                  <a:srgbClr val="3333CC"/>
                </a:solidFill>
                <a:latin typeface="Arial MT"/>
                <a:cs typeface="Arial MT"/>
              </a:rPr>
              <a:t> </a:t>
            </a:r>
            <a:r>
              <a:rPr sz="2400" dirty="0">
                <a:solidFill>
                  <a:srgbClr val="3333CC"/>
                </a:solidFill>
                <a:latin typeface="Arial MT"/>
                <a:cs typeface="Arial MT"/>
              </a:rPr>
              <a:t>set</a:t>
            </a:r>
            <a:r>
              <a:rPr sz="2400" spc="-55" dirty="0">
                <a:solidFill>
                  <a:srgbClr val="3333CC"/>
                </a:solidFill>
                <a:latin typeface="Arial MT"/>
                <a:cs typeface="Arial MT"/>
              </a:rPr>
              <a:t> </a:t>
            </a:r>
            <a:r>
              <a:rPr sz="2400" dirty="0">
                <a:solidFill>
                  <a:srgbClr val="3333CC"/>
                </a:solidFill>
                <a:latin typeface="Arial MT"/>
                <a:cs typeface="Arial MT"/>
              </a:rPr>
              <a:t>of</a:t>
            </a:r>
            <a:r>
              <a:rPr sz="2400" spc="-50" dirty="0">
                <a:solidFill>
                  <a:srgbClr val="3333CC"/>
                </a:solidFill>
                <a:latin typeface="Arial MT"/>
                <a:cs typeface="Arial MT"/>
              </a:rPr>
              <a:t> </a:t>
            </a:r>
            <a:r>
              <a:rPr sz="2400" i="1" dirty="0">
                <a:latin typeface="Cambria"/>
                <a:cs typeface="Cambria"/>
              </a:rPr>
              <a:t>t</a:t>
            </a:r>
            <a:r>
              <a:rPr sz="2400" i="1" spc="85" dirty="0">
                <a:latin typeface="Cambria"/>
                <a:cs typeface="Cambria"/>
              </a:rPr>
              <a:t> </a:t>
            </a:r>
            <a:r>
              <a:rPr sz="2400" spc="-10" dirty="0">
                <a:solidFill>
                  <a:srgbClr val="3333CC"/>
                </a:solidFill>
                <a:latin typeface="Arial MT"/>
                <a:cs typeface="Arial MT"/>
              </a:rPr>
              <a:t>different </a:t>
            </a:r>
            <a:r>
              <a:rPr sz="2400" dirty="0">
                <a:solidFill>
                  <a:srgbClr val="3333CC"/>
                </a:solidFill>
                <a:latin typeface="Arial MT"/>
                <a:cs typeface="Arial MT"/>
              </a:rPr>
              <a:t>choices</a:t>
            </a:r>
            <a:r>
              <a:rPr sz="2400" spc="-50" dirty="0">
                <a:solidFill>
                  <a:srgbClr val="3333CC"/>
                </a:solidFill>
                <a:latin typeface="Arial MT"/>
                <a:cs typeface="Arial MT"/>
              </a:rPr>
              <a:t> </a:t>
            </a:r>
            <a:r>
              <a:rPr sz="2400" dirty="0">
                <a:solidFill>
                  <a:srgbClr val="3333CC"/>
                </a:solidFill>
                <a:latin typeface="Arial MT"/>
                <a:cs typeface="Arial MT"/>
              </a:rPr>
              <a:t>of</a:t>
            </a:r>
            <a:r>
              <a:rPr sz="2400" spc="-50" dirty="0">
                <a:solidFill>
                  <a:srgbClr val="3333CC"/>
                </a:solidFill>
                <a:latin typeface="Arial MT"/>
                <a:cs typeface="Arial MT"/>
              </a:rPr>
              <a:t> </a:t>
            </a:r>
            <a:r>
              <a:rPr sz="2400" dirty="0">
                <a:solidFill>
                  <a:srgbClr val="3333CC"/>
                </a:solidFill>
                <a:latin typeface="Arial MT"/>
                <a:cs typeface="Arial MT"/>
              </a:rPr>
              <a:t>kernel</a:t>
            </a:r>
            <a:r>
              <a:rPr sz="2400" spc="-45" dirty="0">
                <a:solidFill>
                  <a:srgbClr val="3333CC"/>
                </a:solidFill>
                <a:latin typeface="Arial MT"/>
                <a:cs typeface="Arial MT"/>
              </a:rPr>
              <a:t> </a:t>
            </a:r>
            <a:r>
              <a:rPr sz="2400" dirty="0">
                <a:solidFill>
                  <a:srgbClr val="3333CC"/>
                </a:solidFill>
                <a:latin typeface="Arial MT"/>
                <a:cs typeface="Arial MT"/>
              </a:rPr>
              <a:t>stack</a:t>
            </a:r>
            <a:r>
              <a:rPr sz="2400" spc="-45" dirty="0">
                <a:solidFill>
                  <a:srgbClr val="3333CC"/>
                </a:solidFill>
                <a:latin typeface="Arial MT"/>
                <a:cs typeface="Arial MT"/>
              </a:rPr>
              <a:t> </a:t>
            </a:r>
            <a:r>
              <a:rPr sz="2400" dirty="0">
                <a:solidFill>
                  <a:srgbClr val="3333CC"/>
                </a:solidFill>
                <a:latin typeface="Arial MT"/>
                <a:cs typeface="Arial MT"/>
              </a:rPr>
              <a:t>in</a:t>
            </a:r>
            <a:r>
              <a:rPr sz="2400" spc="-45" dirty="0">
                <a:solidFill>
                  <a:srgbClr val="3333CC"/>
                </a:solidFill>
                <a:latin typeface="Arial MT"/>
                <a:cs typeface="Arial MT"/>
              </a:rPr>
              <a:t> </a:t>
            </a:r>
            <a:r>
              <a:rPr sz="2400" dirty="0">
                <a:solidFill>
                  <a:srgbClr val="3333CC"/>
                </a:solidFill>
                <a:latin typeface="Arial MT"/>
                <a:cs typeface="Arial MT"/>
              </a:rPr>
              <a:t>each</a:t>
            </a:r>
            <a:r>
              <a:rPr sz="2400" spc="-45" dirty="0">
                <a:solidFill>
                  <a:srgbClr val="3333CC"/>
                </a:solidFill>
                <a:latin typeface="Arial MT"/>
                <a:cs typeface="Arial MT"/>
              </a:rPr>
              <a:t> </a:t>
            </a:r>
            <a:r>
              <a:rPr sz="2400" spc="-10" dirty="0">
                <a:solidFill>
                  <a:srgbClr val="3333CC"/>
                </a:solidFill>
                <a:latin typeface="Arial MT"/>
                <a:cs typeface="Arial MT"/>
              </a:rPr>
              <a:t>direction.</a:t>
            </a:r>
            <a:endParaRPr sz="2400">
              <a:latin typeface="Arial MT"/>
              <a:cs typeface="Arial MT"/>
            </a:endParaRPr>
          </a:p>
          <a:p>
            <a:pPr marL="355600" marR="547370" indent="-342900">
              <a:lnSpc>
                <a:spcPct val="101499"/>
              </a:lnSpc>
              <a:spcBef>
                <a:spcPts val="555"/>
              </a:spcBef>
              <a:buChar char="•"/>
              <a:tabLst>
                <a:tab pos="355600" algn="l"/>
              </a:tabLst>
            </a:pPr>
            <a:r>
              <a:rPr sz="2400" dirty="0">
                <a:solidFill>
                  <a:srgbClr val="3333CC"/>
                </a:solidFill>
                <a:latin typeface="Arial MT"/>
                <a:cs typeface="Arial MT"/>
              </a:rPr>
              <a:t>If</a:t>
            </a:r>
            <a:r>
              <a:rPr sz="2400" spc="-30" dirty="0">
                <a:solidFill>
                  <a:srgbClr val="3333CC"/>
                </a:solidFill>
                <a:latin typeface="Arial MT"/>
                <a:cs typeface="Arial MT"/>
              </a:rPr>
              <a:t> </a:t>
            </a:r>
            <a:r>
              <a:rPr sz="2400" i="1" dirty="0">
                <a:solidFill>
                  <a:srgbClr val="3333CC"/>
                </a:solidFill>
                <a:latin typeface="Arial"/>
                <a:cs typeface="Arial"/>
              </a:rPr>
              <a:t>t</a:t>
            </a:r>
            <a:r>
              <a:rPr sz="2400" i="1" spc="-30" dirty="0">
                <a:solidFill>
                  <a:srgbClr val="3333CC"/>
                </a:solidFill>
                <a:latin typeface="Arial"/>
                <a:cs typeface="Arial"/>
              </a:rPr>
              <a:t> </a:t>
            </a:r>
            <a:r>
              <a:rPr sz="2400" dirty="0">
                <a:solidFill>
                  <a:srgbClr val="3333CC"/>
                </a:solidFill>
                <a:latin typeface="Arial MT"/>
                <a:cs typeface="Arial MT"/>
              </a:rPr>
              <a:t>is</a:t>
            </a:r>
            <a:r>
              <a:rPr sz="2400" spc="-30" dirty="0">
                <a:solidFill>
                  <a:srgbClr val="3333CC"/>
                </a:solidFill>
                <a:latin typeface="Arial MT"/>
                <a:cs typeface="Arial MT"/>
              </a:rPr>
              <a:t> </a:t>
            </a:r>
            <a:r>
              <a:rPr sz="2400" dirty="0">
                <a:solidFill>
                  <a:srgbClr val="3333CC"/>
                </a:solidFill>
                <a:latin typeface="Arial MT"/>
                <a:cs typeface="Arial MT"/>
              </a:rPr>
              <a:t>equal</a:t>
            </a:r>
            <a:r>
              <a:rPr sz="2400" spc="-30" dirty="0">
                <a:solidFill>
                  <a:srgbClr val="3333CC"/>
                </a:solidFill>
                <a:latin typeface="Arial MT"/>
                <a:cs typeface="Arial MT"/>
              </a:rPr>
              <a:t> </a:t>
            </a:r>
            <a:r>
              <a:rPr sz="2400" dirty="0">
                <a:solidFill>
                  <a:srgbClr val="3333CC"/>
                </a:solidFill>
                <a:latin typeface="Arial MT"/>
                <a:cs typeface="Arial MT"/>
              </a:rPr>
              <a:t>to</a:t>
            </a:r>
            <a:r>
              <a:rPr sz="2400" spc="-25" dirty="0">
                <a:solidFill>
                  <a:srgbClr val="3333CC"/>
                </a:solidFill>
                <a:latin typeface="Arial MT"/>
                <a:cs typeface="Arial MT"/>
              </a:rPr>
              <a:t> </a:t>
            </a:r>
            <a:r>
              <a:rPr sz="2400" dirty="0">
                <a:solidFill>
                  <a:srgbClr val="3333CC"/>
                </a:solidFill>
                <a:latin typeface="Arial MT"/>
                <a:cs typeface="Arial MT"/>
              </a:rPr>
              <a:t>the</a:t>
            </a:r>
            <a:r>
              <a:rPr sz="2400" spc="-30" dirty="0">
                <a:solidFill>
                  <a:srgbClr val="3333CC"/>
                </a:solidFill>
                <a:latin typeface="Arial MT"/>
                <a:cs typeface="Arial MT"/>
              </a:rPr>
              <a:t> </a:t>
            </a:r>
            <a:r>
              <a:rPr sz="2400" dirty="0">
                <a:solidFill>
                  <a:srgbClr val="3333CC"/>
                </a:solidFill>
                <a:latin typeface="Arial MT"/>
                <a:cs typeface="Arial MT"/>
              </a:rPr>
              <a:t>output</a:t>
            </a:r>
            <a:r>
              <a:rPr sz="2400" spc="-30" dirty="0">
                <a:solidFill>
                  <a:srgbClr val="3333CC"/>
                </a:solidFill>
                <a:latin typeface="Arial MT"/>
                <a:cs typeface="Arial MT"/>
              </a:rPr>
              <a:t> </a:t>
            </a:r>
            <a:r>
              <a:rPr sz="2400" dirty="0">
                <a:solidFill>
                  <a:srgbClr val="3333CC"/>
                </a:solidFill>
                <a:latin typeface="Arial MT"/>
                <a:cs typeface="Arial MT"/>
              </a:rPr>
              <a:t>width,</a:t>
            </a:r>
            <a:r>
              <a:rPr sz="2400" spc="-35" dirty="0">
                <a:solidFill>
                  <a:srgbClr val="3333CC"/>
                </a:solidFill>
                <a:latin typeface="Arial MT"/>
                <a:cs typeface="Arial MT"/>
              </a:rPr>
              <a:t> </a:t>
            </a:r>
            <a:r>
              <a:rPr sz="2400" dirty="0">
                <a:solidFill>
                  <a:srgbClr val="3333CC"/>
                </a:solidFill>
                <a:latin typeface="Arial MT"/>
                <a:cs typeface="Arial MT"/>
              </a:rPr>
              <a:t>this</a:t>
            </a:r>
            <a:r>
              <a:rPr sz="2400" spc="-30" dirty="0">
                <a:solidFill>
                  <a:srgbClr val="3333CC"/>
                </a:solidFill>
                <a:latin typeface="Arial MT"/>
                <a:cs typeface="Arial MT"/>
              </a:rPr>
              <a:t> </a:t>
            </a:r>
            <a:r>
              <a:rPr sz="2400" dirty="0">
                <a:solidFill>
                  <a:srgbClr val="3333CC"/>
                </a:solidFill>
                <a:latin typeface="Arial MT"/>
                <a:cs typeface="Arial MT"/>
              </a:rPr>
              <a:t>is</a:t>
            </a:r>
            <a:r>
              <a:rPr sz="2400" spc="-35" dirty="0">
                <a:solidFill>
                  <a:srgbClr val="3333CC"/>
                </a:solidFill>
                <a:latin typeface="Arial MT"/>
                <a:cs typeface="Arial MT"/>
              </a:rPr>
              <a:t> </a:t>
            </a:r>
            <a:r>
              <a:rPr sz="2400" dirty="0">
                <a:solidFill>
                  <a:srgbClr val="3333CC"/>
                </a:solidFill>
                <a:latin typeface="Arial MT"/>
                <a:cs typeface="Arial MT"/>
              </a:rPr>
              <a:t>the</a:t>
            </a:r>
            <a:r>
              <a:rPr sz="2400" spc="-30" dirty="0">
                <a:solidFill>
                  <a:srgbClr val="3333CC"/>
                </a:solidFill>
                <a:latin typeface="Arial MT"/>
                <a:cs typeface="Arial MT"/>
              </a:rPr>
              <a:t> </a:t>
            </a:r>
            <a:r>
              <a:rPr sz="2400" dirty="0">
                <a:solidFill>
                  <a:srgbClr val="3333CC"/>
                </a:solidFill>
                <a:latin typeface="Arial MT"/>
                <a:cs typeface="Arial MT"/>
              </a:rPr>
              <a:t>same</a:t>
            </a:r>
            <a:r>
              <a:rPr sz="2400" spc="-25" dirty="0">
                <a:solidFill>
                  <a:srgbClr val="3333CC"/>
                </a:solidFill>
                <a:latin typeface="Arial MT"/>
                <a:cs typeface="Arial MT"/>
              </a:rPr>
              <a:t> </a:t>
            </a:r>
            <a:r>
              <a:rPr sz="2400" dirty="0">
                <a:solidFill>
                  <a:srgbClr val="3333CC"/>
                </a:solidFill>
                <a:latin typeface="Arial MT"/>
                <a:cs typeface="Arial MT"/>
              </a:rPr>
              <a:t>as</a:t>
            </a:r>
            <a:r>
              <a:rPr sz="2400" spc="-35" dirty="0">
                <a:solidFill>
                  <a:srgbClr val="3333CC"/>
                </a:solidFill>
                <a:latin typeface="Arial MT"/>
                <a:cs typeface="Arial MT"/>
              </a:rPr>
              <a:t> </a:t>
            </a:r>
            <a:r>
              <a:rPr sz="2400" dirty="0">
                <a:solidFill>
                  <a:srgbClr val="3333CC"/>
                </a:solidFill>
                <a:latin typeface="Arial MT"/>
                <a:cs typeface="Arial MT"/>
              </a:rPr>
              <a:t>a</a:t>
            </a:r>
            <a:r>
              <a:rPr sz="2400" spc="-25" dirty="0">
                <a:solidFill>
                  <a:srgbClr val="3333CC"/>
                </a:solidFill>
                <a:latin typeface="Arial MT"/>
                <a:cs typeface="Arial MT"/>
              </a:rPr>
              <a:t> </a:t>
            </a:r>
            <a:r>
              <a:rPr sz="2400" spc="-10" dirty="0">
                <a:solidFill>
                  <a:srgbClr val="3333CC"/>
                </a:solidFill>
                <a:latin typeface="Arial MT"/>
                <a:cs typeface="Arial MT"/>
              </a:rPr>
              <a:t>locally </a:t>
            </a:r>
            <a:r>
              <a:rPr sz="2400" dirty="0">
                <a:solidFill>
                  <a:srgbClr val="3333CC"/>
                </a:solidFill>
                <a:latin typeface="Arial MT"/>
                <a:cs typeface="Arial MT"/>
              </a:rPr>
              <a:t>connected</a:t>
            </a:r>
            <a:r>
              <a:rPr sz="2400" spc="-105" dirty="0">
                <a:solidFill>
                  <a:srgbClr val="3333CC"/>
                </a:solidFill>
                <a:latin typeface="Arial MT"/>
                <a:cs typeface="Arial MT"/>
              </a:rPr>
              <a:t> </a:t>
            </a:r>
            <a:r>
              <a:rPr sz="2400" spc="-10" dirty="0">
                <a:solidFill>
                  <a:srgbClr val="3333CC"/>
                </a:solidFill>
                <a:latin typeface="Arial MT"/>
                <a:cs typeface="Arial MT"/>
              </a:rPr>
              <a:t>layer</a:t>
            </a:r>
            <a:endParaRPr sz="2400">
              <a:latin typeface="Arial MT"/>
              <a:cs typeface="Arial MT"/>
            </a:endParaRPr>
          </a:p>
        </p:txBody>
      </p:sp>
      <p:sp>
        <p:nvSpPr>
          <p:cNvPr id="6" name="object 6"/>
          <p:cNvSpPr txBox="1"/>
          <p:nvPr/>
        </p:nvSpPr>
        <p:spPr>
          <a:xfrm>
            <a:off x="536863" y="6067235"/>
            <a:ext cx="8743315" cy="391160"/>
          </a:xfrm>
          <a:prstGeom prst="rect">
            <a:avLst/>
          </a:prstGeom>
        </p:spPr>
        <p:txBody>
          <a:bodyPr vert="horz" wrap="square" lIns="0" tIns="12700" rIns="0" bIns="0" rtlCol="0">
            <a:spAutoFit/>
          </a:bodyPr>
          <a:lstStyle/>
          <a:p>
            <a:pPr marL="354965" indent="-342265">
              <a:lnSpc>
                <a:spcPct val="100000"/>
              </a:lnSpc>
              <a:spcBef>
                <a:spcPts val="100"/>
              </a:spcBef>
              <a:buChar char="•"/>
              <a:tabLst>
                <a:tab pos="354965" algn="l"/>
              </a:tabLst>
            </a:pPr>
            <a:r>
              <a:rPr sz="2400" dirty="0">
                <a:solidFill>
                  <a:srgbClr val="3333CC"/>
                </a:solidFill>
                <a:latin typeface="Arial MT"/>
                <a:cs typeface="Arial MT"/>
              </a:rPr>
              <a:t>where</a:t>
            </a:r>
            <a:r>
              <a:rPr sz="2400" spc="-55" dirty="0">
                <a:solidFill>
                  <a:srgbClr val="3333CC"/>
                </a:solidFill>
                <a:latin typeface="Arial MT"/>
                <a:cs typeface="Arial MT"/>
              </a:rPr>
              <a:t> </a:t>
            </a:r>
            <a:r>
              <a:rPr sz="2400" dirty="0">
                <a:latin typeface="Cambria"/>
                <a:cs typeface="Cambria"/>
              </a:rPr>
              <a:t>%</a:t>
            </a:r>
            <a:r>
              <a:rPr sz="2400" spc="80" dirty="0">
                <a:latin typeface="Cambria"/>
                <a:cs typeface="Cambria"/>
              </a:rPr>
              <a:t> </a:t>
            </a:r>
            <a:r>
              <a:rPr sz="2400" dirty="0">
                <a:solidFill>
                  <a:srgbClr val="3333CC"/>
                </a:solidFill>
                <a:latin typeface="Arial MT"/>
                <a:cs typeface="Arial MT"/>
              </a:rPr>
              <a:t>is</a:t>
            </a:r>
            <a:r>
              <a:rPr sz="2400" spc="-60" dirty="0">
                <a:solidFill>
                  <a:srgbClr val="3333CC"/>
                </a:solidFill>
                <a:latin typeface="Arial MT"/>
                <a:cs typeface="Arial MT"/>
              </a:rPr>
              <a:t> </a:t>
            </a:r>
            <a:r>
              <a:rPr sz="2400" dirty="0">
                <a:solidFill>
                  <a:srgbClr val="3333CC"/>
                </a:solidFill>
                <a:latin typeface="Arial MT"/>
                <a:cs typeface="Arial MT"/>
              </a:rPr>
              <a:t>the</a:t>
            </a:r>
            <a:r>
              <a:rPr sz="2400" spc="-55" dirty="0">
                <a:solidFill>
                  <a:srgbClr val="3333CC"/>
                </a:solidFill>
                <a:latin typeface="Arial MT"/>
                <a:cs typeface="Arial MT"/>
              </a:rPr>
              <a:t> </a:t>
            </a:r>
            <a:r>
              <a:rPr sz="2400" dirty="0">
                <a:solidFill>
                  <a:srgbClr val="3333CC"/>
                </a:solidFill>
                <a:latin typeface="Arial MT"/>
                <a:cs typeface="Arial MT"/>
              </a:rPr>
              <a:t>modulo</a:t>
            </a:r>
            <a:r>
              <a:rPr sz="2400" spc="-55" dirty="0">
                <a:solidFill>
                  <a:srgbClr val="3333CC"/>
                </a:solidFill>
                <a:latin typeface="Arial MT"/>
                <a:cs typeface="Arial MT"/>
              </a:rPr>
              <a:t> </a:t>
            </a:r>
            <a:r>
              <a:rPr sz="2400" dirty="0">
                <a:solidFill>
                  <a:srgbClr val="3333CC"/>
                </a:solidFill>
                <a:latin typeface="Arial MT"/>
                <a:cs typeface="Arial MT"/>
              </a:rPr>
              <a:t>operation,</a:t>
            </a:r>
            <a:r>
              <a:rPr sz="2400" spc="-60" dirty="0">
                <a:solidFill>
                  <a:srgbClr val="3333CC"/>
                </a:solidFill>
                <a:latin typeface="Arial MT"/>
                <a:cs typeface="Arial MT"/>
              </a:rPr>
              <a:t> </a:t>
            </a:r>
            <a:r>
              <a:rPr sz="2400" dirty="0">
                <a:solidFill>
                  <a:srgbClr val="3333CC"/>
                </a:solidFill>
                <a:latin typeface="Arial MT"/>
                <a:cs typeface="Arial MT"/>
              </a:rPr>
              <a:t>with</a:t>
            </a:r>
            <a:r>
              <a:rPr sz="2400" spc="-60" dirty="0">
                <a:solidFill>
                  <a:srgbClr val="3333CC"/>
                </a:solidFill>
                <a:latin typeface="Arial MT"/>
                <a:cs typeface="Arial MT"/>
              </a:rPr>
              <a:t> </a:t>
            </a:r>
            <a:r>
              <a:rPr sz="2000" i="1" dirty="0">
                <a:latin typeface="Cambria"/>
                <a:cs typeface="Cambria"/>
              </a:rPr>
              <a:t>t</a:t>
            </a:r>
            <a:r>
              <a:rPr sz="2000" dirty="0">
                <a:latin typeface="Cambria"/>
                <a:cs typeface="Cambria"/>
              </a:rPr>
              <a:t>%</a:t>
            </a:r>
            <a:r>
              <a:rPr sz="2000" i="1" dirty="0">
                <a:latin typeface="Cambria"/>
                <a:cs typeface="Cambria"/>
              </a:rPr>
              <a:t>t</a:t>
            </a:r>
            <a:r>
              <a:rPr sz="2000" i="1" spc="165" dirty="0">
                <a:latin typeface="Cambria"/>
                <a:cs typeface="Cambria"/>
              </a:rPr>
              <a:t> </a:t>
            </a:r>
            <a:r>
              <a:rPr sz="2000" spc="430" dirty="0">
                <a:latin typeface="Cambria"/>
                <a:cs typeface="Cambria"/>
              </a:rPr>
              <a:t>=</a:t>
            </a:r>
            <a:r>
              <a:rPr sz="2000" spc="165" dirty="0">
                <a:latin typeface="Cambria"/>
                <a:cs typeface="Cambria"/>
              </a:rPr>
              <a:t> </a:t>
            </a:r>
            <a:r>
              <a:rPr sz="2000" dirty="0">
                <a:latin typeface="Cambria"/>
                <a:cs typeface="Cambria"/>
              </a:rPr>
              <a:t>0,</a:t>
            </a:r>
            <a:r>
              <a:rPr sz="2000" spc="170" dirty="0">
                <a:latin typeface="Cambria"/>
                <a:cs typeface="Cambria"/>
              </a:rPr>
              <a:t> </a:t>
            </a:r>
            <a:r>
              <a:rPr sz="2000" dirty="0">
                <a:latin typeface="Cambria"/>
                <a:cs typeface="Cambria"/>
              </a:rPr>
              <a:t>(</a:t>
            </a:r>
            <a:r>
              <a:rPr sz="2000" i="1" dirty="0">
                <a:latin typeface="Cambria"/>
                <a:cs typeface="Cambria"/>
              </a:rPr>
              <a:t>t</a:t>
            </a:r>
            <a:r>
              <a:rPr sz="2000" i="1" spc="165" dirty="0">
                <a:latin typeface="Cambria"/>
                <a:cs typeface="Cambria"/>
              </a:rPr>
              <a:t> </a:t>
            </a:r>
            <a:r>
              <a:rPr sz="2000" spc="430" dirty="0">
                <a:latin typeface="Cambria"/>
                <a:cs typeface="Cambria"/>
              </a:rPr>
              <a:t>+</a:t>
            </a:r>
            <a:r>
              <a:rPr sz="2000" spc="165" dirty="0">
                <a:latin typeface="Cambria"/>
                <a:cs typeface="Cambria"/>
              </a:rPr>
              <a:t> </a:t>
            </a:r>
            <a:r>
              <a:rPr sz="2000" spc="-10" dirty="0">
                <a:latin typeface="Cambria"/>
                <a:cs typeface="Cambria"/>
              </a:rPr>
              <a:t>1)%</a:t>
            </a:r>
            <a:r>
              <a:rPr sz="2000" i="1" spc="-10" dirty="0">
                <a:latin typeface="Cambria"/>
                <a:cs typeface="Cambria"/>
              </a:rPr>
              <a:t>t</a:t>
            </a:r>
            <a:r>
              <a:rPr sz="2000" i="1" spc="165" dirty="0">
                <a:latin typeface="Cambria"/>
                <a:cs typeface="Cambria"/>
              </a:rPr>
              <a:t> </a:t>
            </a:r>
            <a:r>
              <a:rPr sz="2000" spc="430" dirty="0">
                <a:latin typeface="Cambria"/>
                <a:cs typeface="Cambria"/>
              </a:rPr>
              <a:t>=</a:t>
            </a:r>
            <a:r>
              <a:rPr sz="2000" spc="165" dirty="0">
                <a:latin typeface="Cambria"/>
                <a:cs typeface="Cambria"/>
              </a:rPr>
              <a:t> </a:t>
            </a:r>
            <a:r>
              <a:rPr sz="2000" dirty="0">
                <a:latin typeface="Cambria"/>
                <a:cs typeface="Cambria"/>
              </a:rPr>
              <a:t>1,</a:t>
            </a:r>
            <a:r>
              <a:rPr sz="2000" spc="165" dirty="0">
                <a:latin typeface="Cambria"/>
                <a:cs typeface="Cambria"/>
              </a:rPr>
              <a:t> </a:t>
            </a:r>
            <a:r>
              <a:rPr sz="2400" spc="-25" dirty="0">
                <a:solidFill>
                  <a:srgbClr val="3333CC"/>
                </a:solidFill>
                <a:latin typeface="Arial MT"/>
                <a:cs typeface="Arial MT"/>
              </a:rPr>
              <a:t>etc</a:t>
            </a:r>
            <a:endParaRPr sz="2400">
              <a:latin typeface="Arial MT"/>
              <a:cs typeface="Arial MT"/>
            </a:endParaRPr>
          </a:p>
        </p:txBody>
      </p:sp>
      <p:grpSp>
        <p:nvGrpSpPr>
          <p:cNvPr id="7" name="object 7"/>
          <p:cNvGrpSpPr/>
          <p:nvPr/>
        </p:nvGrpSpPr>
        <p:grpSpPr>
          <a:xfrm>
            <a:off x="1058198" y="5095875"/>
            <a:ext cx="6496050" cy="963294"/>
            <a:chOff x="1058198" y="5095875"/>
            <a:chExt cx="6496050" cy="963294"/>
          </a:xfrm>
        </p:grpSpPr>
        <p:pic>
          <p:nvPicPr>
            <p:cNvPr id="8" name="object 8"/>
            <p:cNvPicPr/>
            <p:nvPr/>
          </p:nvPicPr>
          <p:blipFill>
            <a:blip r:embed="rId2" cstate="print"/>
            <a:stretch>
              <a:fillRect/>
            </a:stretch>
          </p:blipFill>
          <p:spPr>
            <a:xfrm>
              <a:off x="1067723" y="5105399"/>
              <a:ext cx="6476998" cy="943668"/>
            </a:xfrm>
            <a:prstGeom prst="rect">
              <a:avLst/>
            </a:prstGeom>
          </p:spPr>
        </p:pic>
        <p:sp>
          <p:nvSpPr>
            <p:cNvPr id="9" name="object 9"/>
            <p:cNvSpPr/>
            <p:nvPr/>
          </p:nvSpPr>
          <p:spPr>
            <a:xfrm>
              <a:off x="1062961" y="5100637"/>
              <a:ext cx="6486525" cy="953769"/>
            </a:xfrm>
            <a:custGeom>
              <a:avLst/>
              <a:gdLst/>
              <a:ahLst/>
              <a:cxnLst/>
              <a:rect l="l" t="t" r="r" b="b"/>
              <a:pathLst>
                <a:path w="6486525" h="953770">
                  <a:moveTo>
                    <a:pt x="0" y="0"/>
                  </a:moveTo>
                  <a:lnTo>
                    <a:pt x="6486523" y="0"/>
                  </a:lnTo>
                  <a:lnTo>
                    <a:pt x="6486523" y="953293"/>
                  </a:lnTo>
                  <a:lnTo>
                    <a:pt x="0" y="953293"/>
                  </a:lnTo>
                  <a:lnTo>
                    <a:pt x="0" y="0"/>
                  </a:lnTo>
                  <a:close/>
                </a:path>
              </a:pathLst>
            </a:custGeom>
            <a:ln w="9524">
              <a:solidFill>
                <a:srgbClr val="000000"/>
              </a:solidFill>
            </a:ln>
          </p:spPr>
          <p:txBody>
            <a:bodyPr wrap="square" lIns="0" tIns="0" rIns="0" bIns="0" rtlCol="0"/>
            <a:lstStyle/>
            <a:p>
              <a:endParaRPr/>
            </a:p>
          </p:txBody>
        </p:sp>
      </p:gr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spc="-25" dirty="0"/>
              <a:t>26</a:t>
            </a:fld>
            <a:endParaRPr spc="-2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spc="-25" dirty="0"/>
              <a:t>27</a:t>
            </a:fld>
            <a:endParaRPr spc="-25" dirty="0"/>
          </a:p>
        </p:txBody>
      </p:sp>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9685">
              <a:lnSpc>
                <a:spcPct val="100000"/>
              </a:lnSpc>
              <a:spcBef>
                <a:spcPts val="100"/>
              </a:spcBef>
            </a:pPr>
            <a:r>
              <a:rPr dirty="0"/>
              <a:t>Operations</a:t>
            </a:r>
            <a:r>
              <a:rPr spc="-30" dirty="0"/>
              <a:t> </a:t>
            </a:r>
            <a:r>
              <a:rPr dirty="0"/>
              <a:t>to</a:t>
            </a:r>
            <a:r>
              <a:rPr spc="-25" dirty="0"/>
              <a:t> </a:t>
            </a:r>
            <a:r>
              <a:rPr dirty="0"/>
              <a:t>implement</a:t>
            </a:r>
            <a:r>
              <a:rPr spc="-25" dirty="0"/>
              <a:t> </a:t>
            </a:r>
            <a:r>
              <a:rPr dirty="0"/>
              <a:t>convolutional</a:t>
            </a:r>
            <a:r>
              <a:rPr spc="-25" dirty="0"/>
              <a:t> </a:t>
            </a:r>
            <a:r>
              <a:rPr spc="-20" dirty="0"/>
              <a:t>nets</a:t>
            </a:r>
          </a:p>
        </p:txBody>
      </p:sp>
      <p:sp>
        <p:nvSpPr>
          <p:cNvPr id="5" name="object 5"/>
          <p:cNvSpPr txBox="1"/>
          <p:nvPr/>
        </p:nvSpPr>
        <p:spPr>
          <a:xfrm>
            <a:off x="536863" y="2412683"/>
            <a:ext cx="8653145" cy="2727960"/>
          </a:xfrm>
          <a:prstGeom prst="rect">
            <a:avLst/>
          </a:prstGeom>
        </p:spPr>
        <p:txBody>
          <a:bodyPr vert="horz" wrap="square" lIns="0" tIns="33020" rIns="0" bIns="0" rtlCol="0">
            <a:spAutoFit/>
          </a:bodyPr>
          <a:lstStyle/>
          <a:p>
            <a:pPr marL="353060" marR="868680" indent="-340360" algn="just">
              <a:lnSpc>
                <a:spcPts val="2800"/>
              </a:lnSpc>
              <a:spcBef>
                <a:spcPts val="260"/>
              </a:spcBef>
              <a:buChar char="•"/>
              <a:tabLst>
                <a:tab pos="355600" algn="l"/>
              </a:tabLst>
            </a:pPr>
            <a:r>
              <a:rPr sz="2400" dirty="0">
                <a:solidFill>
                  <a:srgbClr val="3333CC"/>
                </a:solidFill>
                <a:latin typeface="Arial MT"/>
                <a:cs typeface="Arial MT"/>
              </a:rPr>
              <a:t>Besides</a:t>
            </a:r>
            <a:r>
              <a:rPr sz="2400" spc="-95" dirty="0">
                <a:solidFill>
                  <a:srgbClr val="3333CC"/>
                </a:solidFill>
                <a:latin typeface="Arial MT"/>
                <a:cs typeface="Arial MT"/>
              </a:rPr>
              <a:t> </a:t>
            </a:r>
            <a:r>
              <a:rPr sz="2400" dirty="0">
                <a:solidFill>
                  <a:srgbClr val="3333CC"/>
                </a:solidFill>
                <a:latin typeface="Arial MT"/>
                <a:cs typeface="Arial MT"/>
              </a:rPr>
              <a:t>convolution,</a:t>
            </a:r>
            <a:r>
              <a:rPr sz="2400" spc="-95" dirty="0">
                <a:solidFill>
                  <a:srgbClr val="3333CC"/>
                </a:solidFill>
                <a:latin typeface="Arial MT"/>
                <a:cs typeface="Arial MT"/>
              </a:rPr>
              <a:t> </a:t>
            </a:r>
            <a:r>
              <a:rPr sz="2400" dirty="0">
                <a:solidFill>
                  <a:srgbClr val="3333CC"/>
                </a:solidFill>
                <a:latin typeface="Arial MT"/>
                <a:cs typeface="Arial MT"/>
              </a:rPr>
              <a:t>other</a:t>
            </a:r>
            <a:r>
              <a:rPr sz="2400" spc="-95" dirty="0">
                <a:solidFill>
                  <a:srgbClr val="3333CC"/>
                </a:solidFill>
                <a:latin typeface="Arial MT"/>
                <a:cs typeface="Arial MT"/>
              </a:rPr>
              <a:t> </a:t>
            </a:r>
            <a:r>
              <a:rPr sz="2400" dirty="0">
                <a:solidFill>
                  <a:srgbClr val="3333CC"/>
                </a:solidFill>
                <a:latin typeface="Arial MT"/>
                <a:cs typeface="Arial MT"/>
              </a:rPr>
              <a:t>operations</a:t>
            </a:r>
            <a:r>
              <a:rPr sz="2400" spc="-95" dirty="0">
                <a:solidFill>
                  <a:srgbClr val="3333CC"/>
                </a:solidFill>
                <a:latin typeface="Arial MT"/>
                <a:cs typeface="Arial MT"/>
              </a:rPr>
              <a:t> </a:t>
            </a:r>
            <a:r>
              <a:rPr sz="2400" dirty="0">
                <a:solidFill>
                  <a:srgbClr val="3333CC"/>
                </a:solidFill>
                <a:latin typeface="Arial MT"/>
                <a:cs typeface="Arial MT"/>
              </a:rPr>
              <a:t>are</a:t>
            </a:r>
            <a:r>
              <a:rPr sz="2400" spc="-90" dirty="0">
                <a:solidFill>
                  <a:srgbClr val="3333CC"/>
                </a:solidFill>
                <a:latin typeface="Arial MT"/>
                <a:cs typeface="Arial MT"/>
              </a:rPr>
              <a:t> </a:t>
            </a:r>
            <a:r>
              <a:rPr sz="2400" dirty="0">
                <a:solidFill>
                  <a:srgbClr val="3333CC"/>
                </a:solidFill>
                <a:latin typeface="Arial MT"/>
                <a:cs typeface="Arial MT"/>
              </a:rPr>
              <a:t>necessary</a:t>
            </a:r>
            <a:r>
              <a:rPr sz="2400" spc="-90" dirty="0">
                <a:solidFill>
                  <a:srgbClr val="3333CC"/>
                </a:solidFill>
                <a:latin typeface="Arial MT"/>
                <a:cs typeface="Arial MT"/>
              </a:rPr>
              <a:t> </a:t>
            </a:r>
            <a:r>
              <a:rPr sz="2400" spc="-25" dirty="0">
                <a:solidFill>
                  <a:srgbClr val="3333CC"/>
                </a:solidFill>
                <a:latin typeface="Arial MT"/>
                <a:cs typeface="Arial MT"/>
              </a:rPr>
              <a:t>to 	</a:t>
            </a:r>
            <a:r>
              <a:rPr sz="2400" dirty="0">
                <a:solidFill>
                  <a:srgbClr val="3333CC"/>
                </a:solidFill>
                <a:latin typeface="Arial MT"/>
                <a:cs typeface="Arial MT"/>
              </a:rPr>
              <a:t>implement</a:t>
            </a:r>
            <a:r>
              <a:rPr sz="2400" spc="-100" dirty="0">
                <a:solidFill>
                  <a:srgbClr val="3333CC"/>
                </a:solidFill>
                <a:latin typeface="Arial MT"/>
                <a:cs typeface="Arial MT"/>
              </a:rPr>
              <a:t> </a:t>
            </a:r>
            <a:r>
              <a:rPr sz="2400" dirty="0">
                <a:solidFill>
                  <a:srgbClr val="3333CC"/>
                </a:solidFill>
                <a:latin typeface="Arial MT"/>
                <a:cs typeface="Arial MT"/>
              </a:rPr>
              <a:t>a</a:t>
            </a:r>
            <a:r>
              <a:rPr sz="2400" spc="-90" dirty="0">
                <a:solidFill>
                  <a:srgbClr val="3333CC"/>
                </a:solidFill>
                <a:latin typeface="Arial MT"/>
                <a:cs typeface="Arial MT"/>
              </a:rPr>
              <a:t> </a:t>
            </a:r>
            <a:r>
              <a:rPr sz="2400" dirty="0">
                <a:solidFill>
                  <a:srgbClr val="3333CC"/>
                </a:solidFill>
                <a:latin typeface="Arial MT"/>
                <a:cs typeface="Arial MT"/>
              </a:rPr>
              <a:t>convolutional</a:t>
            </a:r>
            <a:r>
              <a:rPr sz="2400" spc="-95" dirty="0">
                <a:solidFill>
                  <a:srgbClr val="3333CC"/>
                </a:solidFill>
                <a:latin typeface="Arial MT"/>
                <a:cs typeface="Arial MT"/>
              </a:rPr>
              <a:t> </a:t>
            </a:r>
            <a:r>
              <a:rPr sz="2400" spc="-10" dirty="0">
                <a:solidFill>
                  <a:srgbClr val="3333CC"/>
                </a:solidFill>
                <a:latin typeface="Arial MT"/>
                <a:cs typeface="Arial MT"/>
              </a:rPr>
              <a:t>network.</a:t>
            </a:r>
            <a:endParaRPr sz="2400">
              <a:latin typeface="Arial MT"/>
              <a:cs typeface="Arial MT"/>
            </a:endParaRPr>
          </a:p>
          <a:p>
            <a:pPr marL="353060" marR="5080" indent="-340360" algn="just">
              <a:lnSpc>
                <a:spcPct val="101499"/>
              </a:lnSpc>
              <a:spcBef>
                <a:spcPts val="470"/>
              </a:spcBef>
              <a:buChar char="•"/>
              <a:tabLst>
                <a:tab pos="355600" algn="l"/>
              </a:tabLst>
            </a:pPr>
            <a:r>
              <a:rPr sz="2400" dirty="0">
                <a:solidFill>
                  <a:srgbClr val="3333CC"/>
                </a:solidFill>
                <a:latin typeface="Arial MT"/>
                <a:cs typeface="Arial MT"/>
              </a:rPr>
              <a:t>To</a:t>
            </a:r>
            <a:r>
              <a:rPr sz="2400" spc="-55" dirty="0">
                <a:solidFill>
                  <a:srgbClr val="3333CC"/>
                </a:solidFill>
                <a:latin typeface="Arial MT"/>
                <a:cs typeface="Arial MT"/>
              </a:rPr>
              <a:t> </a:t>
            </a:r>
            <a:r>
              <a:rPr sz="2400" dirty="0">
                <a:solidFill>
                  <a:srgbClr val="3333CC"/>
                </a:solidFill>
                <a:latin typeface="Arial MT"/>
                <a:cs typeface="Arial MT"/>
              </a:rPr>
              <a:t>perform</a:t>
            </a:r>
            <a:r>
              <a:rPr sz="2400" spc="-60" dirty="0">
                <a:solidFill>
                  <a:srgbClr val="3333CC"/>
                </a:solidFill>
                <a:latin typeface="Arial MT"/>
                <a:cs typeface="Arial MT"/>
              </a:rPr>
              <a:t> </a:t>
            </a:r>
            <a:r>
              <a:rPr sz="2400" dirty="0">
                <a:solidFill>
                  <a:srgbClr val="3333CC"/>
                </a:solidFill>
                <a:latin typeface="Arial MT"/>
                <a:cs typeface="Arial MT"/>
              </a:rPr>
              <a:t>learning,</a:t>
            </a:r>
            <a:r>
              <a:rPr sz="2400" spc="-60" dirty="0">
                <a:solidFill>
                  <a:srgbClr val="3333CC"/>
                </a:solidFill>
                <a:latin typeface="Arial MT"/>
                <a:cs typeface="Arial MT"/>
              </a:rPr>
              <a:t> </a:t>
            </a:r>
            <a:r>
              <a:rPr sz="2400" dirty="0">
                <a:solidFill>
                  <a:srgbClr val="3333CC"/>
                </a:solidFill>
                <a:latin typeface="Arial MT"/>
                <a:cs typeface="Arial MT"/>
              </a:rPr>
              <a:t>need</a:t>
            </a:r>
            <a:r>
              <a:rPr sz="2400" spc="-55" dirty="0">
                <a:solidFill>
                  <a:srgbClr val="3333CC"/>
                </a:solidFill>
                <a:latin typeface="Arial MT"/>
                <a:cs typeface="Arial MT"/>
              </a:rPr>
              <a:t> </a:t>
            </a:r>
            <a:r>
              <a:rPr sz="2400" dirty="0">
                <a:solidFill>
                  <a:srgbClr val="3333CC"/>
                </a:solidFill>
                <a:latin typeface="Arial MT"/>
                <a:cs typeface="Arial MT"/>
              </a:rPr>
              <a:t>to</a:t>
            </a:r>
            <a:r>
              <a:rPr sz="2400" spc="-55" dirty="0">
                <a:solidFill>
                  <a:srgbClr val="3333CC"/>
                </a:solidFill>
                <a:latin typeface="Arial MT"/>
                <a:cs typeface="Arial MT"/>
              </a:rPr>
              <a:t> </a:t>
            </a:r>
            <a:r>
              <a:rPr sz="2400" dirty="0">
                <a:solidFill>
                  <a:srgbClr val="3333CC"/>
                </a:solidFill>
                <a:latin typeface="Arial MT"/>
                <a:cs typeface="Arial MT"/>
              </a:rPr>
              <a:t>compute</a:t>
            </a:r>
            <a:r>
              <a:rPr sz="2400" spc="-55" dirty="0">
                <a:solidFill>
                  <a:srgbClr val="3333CC"/>
                </a:solidFill>
                <a:latin typeface="Arial MT"/>
                <a:cs typeface="Arial MT"/>
              </a:rPr>
              <a:t> </a:t>
            </a:r>
            <a:r>
              <a:rPr sz="2400" dirty="0">
                <a:solidFill>
                  <a:srgbClr val="3333CC"/>
                </a:solidFill>
                <a:latin typeface="Arial MT"/>
                <a:cs typeface="Arial MT"/>
              </a:rPr>
              <a:t>gradient</a:t>
            </a:r>
            <a:r>
              <a:rPr sz="2400" spc="-60" dirty="0">
                <a:solidFill>
                  <a:srgbClr val="3333CC"/>
                </a:solidFill>
                <a:latin typeface="Arial MT"/>
                <a:cs typeface="Arial MT"/>
              </a:rPr>
              <a:t> </a:t>
            </a:r>
            <a:r>
              <a:rPr sz="2400" dirty="0">
                <a:solidFill>
                  <a:srgbClr val="3333CC"/>
                </a:solidFill>
                <a:latin typeface="Arial MT"/>
                <a:cs typeface="Arial MT"/>
              </a:rPr>
              <a:t>wrt</a:t>
            </a:r>
            <a:r>
              <a:rPr sz="2400" spc="-55" dirty="0">
                <a:solidFill>
                  <a:srgbClr val="3333CC"/>
                </a:solidFill>
                <a:latin typeface="Arial MT"/>
                <a:cs typeface="Arial MT"/>
              </a:rPr>
              <a:t> </a:t>
            </a:r>
            <a:r>
              <a:rPr sz="2400" dirty="0">
                <a:solidFill>
                  <a:srgbClr val="3333CC"/>
                </a:solidFill>
                <a:latin typeface="Arial MT"/>
                <a:cs typeface="Arial MT"/>
              </a:rPr>
              <a:t>the</a:t>
            </a:r>
            <a:r>
              <a:rPr sz="2400" spc="-55" dirty="0">
                <a:solidFill>
                  <a:srgbClr val="3333CC"/>
                </a:solidFill>
                <a:latin typeface="Arial MT"/>
                <a:cs typeface="Arial MT"/>
              </a:rPr>
              <a:t> </a:t>
            </a:r>
            <a:r>
              <a:rPr sz="2400" spc="-10" dirty="0">
                <a:solidFill>
                  <a:srgbClr val="3333CC"/>
                </a:solidFill>
                <a:latin typeface="Arial MT"/>
                <a:cs typeface="Arial MT"/>
              </a:rPr>
              <a:t>kernel, 	</a:t>
            </a:r>
            <a:r>
              <a:rPr sz="2400" dirty="0">
                <a:solidFill>
                  <a:srgbClr val="3333CC"/>
                </a:solidFill>
                <a:latin typeface="Arial MT"/>
                <a:cs typeface="Arial MT"/>
              </a:rPr>
              <a:t>given</a:t>
            </a:r>
            <a:r>
              <a:rPr sz="2400" spc="-50" dirty="0">
                <a:solidFill>
                  <a:srgbClr val="3333CC"/>
                </a:solidFill>
                <a:latin typeface="Arial MT"/>
                <a:cs typeface="Arial MT"/>
              </a:rPr>
              <a:t> </a:t>
            </a:r>
            <a:r>
              <a:rPr sz="2400" dirty="0">
                <a:solidFill>
                  <a:srgbClr val="3333CC"/>
                </a:solidFill>
                <a:latin typeface="Arial MT"/>
                <a:cs typeface="Arial MT"/>
              </a:rPr>
              <a:t>the</a:t>
            </a:r>
            <a:r>
              <a:rPr sz="2400" spc="-50" dirty="0">
                <a:solidFill>
                  <a:srgbClr val="3333CC"/>
                </a:solidFill>
                <a:latin typeface="Arial MT"/>
                <a:cs typeface="Arial MT"/>
              </a:rPr>
              <a:t> </a:t>
            </a:r>
            <a:r>
              <a:rPr sz="2400" dirty="0">
                <a:solidFill>
                  <a:srgbClr val="3333CC"/>
                </a:solidFill>
                <a:latin typeface="Arial MT"/>
                <a:cs typeface="Arial MT"/>
              </a:rPr>
              <a:t>gradient</a:t>
            </a:r>
            <a:r>
              <a:rPr sz="2400" spc="-55" dirty="0">
                <a:solidFill>
                  <a:srgbClr val="3333CC"/>
                </a:solidFill>
                <a:latin typeface="Arial MT"/>
                <a:cs typeface="Arial MT"/>
              </a:rPr>
              <a:t> </a:t>
            </a:r>
            <a:r>
              <a:rPr sz="2400" dirty="0">
                <a:solidFill>
                  <a:srgbClr val="3333CC"/>
                </a:solidFill>
                <a:latin typeface="Arial MT"/>
                <a:cs typeface="Arial MT"/>
              </a:rPr>
              <a:t>with</a:t>
            </a:r>
            <a:r>
              <a:rPr sz="2400" spc="-45" dirty="0">
                <a:solidFill>
                  <a:srgbClr val="3333CC"/>
                </a:solidFill>
                <a:latin typeface="Arial MT"/>
                <a:cs typeface="Arial MT"/>
              </a:rPr>
              <a:t> </a:t>
            </a:r>
            <a:r>
              <a:rPr sz="2400" dirty="0">
                <a:solidFill>
                  <a:srgbClr val="3333CC"/>
                </a:solidFill>
                <a:latin typeface="Arial MT"/>
                <a:cs typeface="Arial MT"/>
              </a:rPr>
              <a:t>respect</a:t>
            </a:r>
            <a:r>
              <a:rPr sz="2400" spc="-55" dirty="0">
                <a:solidFill>
                  <a:srgbClr val="3333CC"/>
                </a:solidFill>
                <a:latin typeface="Arial MT"/>
                <a:cs typeface="Arial MT"/>
              </a:rPr>
              <a:t> </a:t>
            </a:r>
            <a:r>
              <a:rPr sz="2400" dirty="0">
                <a:solidFill>
                  <a:srgbClr val="3333CC"/>
                </a:solidFill>
                <a:latin typeface="Arial MT"/>
                <a:cs typeface="Arial MT"/>
              </a:rPr>
              <a:t>to</a:t>
            </a:r>
            <a:r>
              <a:rPr sz="2400" spc="-50" dirty="0">
                <a:solidFill>
                  <a:srgbClr val="3333CC"/>
                </a:solidFill>
                <a:latin typeface="Arial MT"/>
                <a:cs typeface="Arial MT"/>
              </a:rPr>
              <a:t> </a:t>
            </a:r>
            <a:r>
              <a:rPr sz="2400" dirty="0">
                <a:solidFill>
                  <a:srgbClr val="3333CC"/>
                </a:solidFill>
                <a:latin typeface="Arial MT"/>
                <a:cs typeface="Arial MT"/>
              </a:rPr>
              <a:t>the</a:t>
            </a:r>
            <a:r>
              <a:rPr sz="2400" spc="-50" dirty="0">
                <a:solidFill>
                  <a:srgbClr val="3333CC"/>
                </a:solidFill>
                <a:latin typeface="Arial MT"/>
                <a:cs typeface="Arial MT"/>
              </a:rPr>
              <a:t> </a:t>
            </a:r>
            <a:r>
              <a:rPr sz="2400" spc="-10" dirty="0">
                <a:solidFill>
                  <a:srgbClr val="3333CC"/>
                </a:solidFill>
                <a:latin typeface="Arial MT"/>
                <a:cs typeface="Arial MT"/>
              </a:rPr>
              <a:t>outputs.</a:t>
            </a:r>
            <a:endParaRPr sz="2400">
              <a:latin typeface="Arial MT"/>
              <a:cs typeface="Arial MT"/>
            </a:endParaRPr>
          </a:p>
          <a:p>
            <a:pPr marL="353060" marR="73025" indent="-340360" algn="just">
              <a:lnSpc>
                <a:spcPct val="101099"/>
              </a:lnSpc>
              <a:spcBef>
                <a:spcPts val="465"/>
              </a:spcBef>
              <a:buChar char="•"/>
              <a:tabLst>
                <a:tab pos="355600" algn="l"/>
              </a:tabLst>
            </a:pPr>
            <a:r>
              <a:rPr sz="2400" dirty="0">
                <a:solidFill>
                  <a:srgbClr val="3333CC"/>
                </a:solidFill>
                <a:latin typeface="Arial MT"/>
                <a:cs typeface="Arial MT"/>
              </a:rPr>
              <a:t>In</a:t>
            </a:r>
            <a:r>
              <a:rPr sz="2400" spc="-60" dirty="0">
                <a:solidFill>
                  <a:srgbClr val="3333CC"/>
                </a:solidFill>
                <a:latin typeface="Arial MT"/>
                <a:cs typeface="Arial MT"/>
              </a:rPr>
              <a:t> </a:t>
            </a:r>
            <a:r>
              <a:rPr sz="2400" dirty="0">
                <a:solidFill>
                  <a:srgbClr val="3333CC"/>
                </a:solidFill>
                <a:latin typeface="Arial MT"/>
                <a:cs typeface="Arial MT"/>
              </a:rPr>
              <a:t>some</a:t>
            </a:r>
            <a:r>
              <a:rPr sz="2400" spc="-60" dirty="0">
                <a:solidFill>
                  <a:srgbClr val="3333CC"/>
                </a:solidFill>
                <a:latin typeface="Arial MT"/>
                <a:cs typeface="Arial MT"/>
              </a:rPr>
              <a:t> </a:t>
            </a:r>
            <a:r>
              <a:rPr sz="2400" dirty="0">
                <a:solidFill>
                  <a:srgbClr val="3333CC"/>
                </a:solidFill>
                <a:latin typeface="Arial MT"/>
                <a:cs typeface="Arial MT"/>
              </a:rPr>
              <a:t>simple</a:t>
            </a:r>
            <a:r>
              <a:rPr sz="2400" spc="-60" dirty="0">
                <a:solidFill>
                  <a:srgbClr val="3333CC"/>
                </a:solidFill>
                <a:latin typeface="Arial MT"/>
                <a:cs typeface="Arial MT"/>
              </a:rPr>
              <a:t> </a:t>
            </a:r>
            <a:r>
              <a:rPr sz="2400" dirty="0">
                <a:solidFill>
                  <a:srgbClr val="3333CC"/>
                </a:solidFill>
                <a:latin typeface="Arial MT"/>
                <a:cs typeface="Arial MT"/>
              </a:rPr>
              <a:t>cases,</a:t>
            </a:r>
            <a:r>
              <a:rPr sz="2400" spc="-65" dirty="0">
                <a:solidFill>
                  <a:srgbClr val="3333CC"/>
                </a:solidFill>
                <a:latin typeface="Arial MT"/>
                <a:cs typeface="Arial MT"/>
              </a:rPr>
              <a:t> </a:t>
            </a:r>
            <a:r>
              <a:rPr sz="2400" dirty="0">
                <a:solidFill>
                  <a:srgbClr val="3333CC"/>
                </a:solidFill>
                <a:latin typeface="Arial MT"/>
                <a:cs typeface="Arial MT"/>
              </a:rPr>
              <a:t>this</a:t>
            </a:r>
            <a:r>
              <a:rPr sz="2400" spc="-65" dirty="0">
                <a:solidFill>
                  <a:srgbClr val="3333CC"/>
                </a:solidFill>
                <a:latin typeface="Arial MT"/>
                <a:cs typeface="Arial MT"/>
              </a:rPr>
              <a:t> </a:t>
            </a:r>
            <a:r>
              <a:rPr sz="2400" dirty="0">
                <a:solidFill>
                  <a:srgbClr val="3333CC"/>
                </a:solidFill>
                <a:latin typeface="Arial MT"/>
                <a:cs typeface="Arial MT"/>
              </a:rPr>
              <a:t>operation</a:t>
            </a:r>
            <a:r>
              <a:rPr sz="2400" spc="-60" dirty="0">
                <a:solidFill>
                  <a:srgbClr val="3333CC"/>
                </a:solidFill>
                <a:latin typeface="Arial MT"/>
                <a:cs typeface="Arial MT"/>
              </a:rPr>
              <a:t> </a:t>
            </a:r>
            <a:r>
              <a:rPr sz="2400" dirty="0">
                <a:solidFill>
                  <a:srgbClr val="3333CC"/>
                </a:solidFill>
                <a:latin typeface="Arial MT"/>
                <a:cs typeface="Arial MT"/>
              </a:rPr>
              <a:t>can</a:t>
            </a:r>
            <a:r>
              <a:rPr sz="2400" spc="-60" dirty="0">
                <a:solidFill>
                  <a:srgbClr val="3333CC"/>
                </a:solidFill>
                <a:latin typeface="Arial MT"/>
                <a:cs typeface="Arial MT"/>
              </a:rPr>
              <a:t> </a:t>
            </a:r>
            <a:r>
              <a:rPr sz="2400" dirty="0">
                <a:solidFill>
                  <a:srgbClr val="3333CC"/>
                </a:solidFill>
                <a:latin typeface="Arial MT"/>
                <a:cs typeface="Arial MT"/>
              </a:rPr>
              <a:t>be</a:t>
            </a:r>
            <a:r>
              <a:rPr sz="2400" spc="-60" dirty="0">
                <a:solidFill>
                  <a:srgbClr val="3333CC"/>
                </a:solidFill>
                <a:latin typeface="Arial MT"/>
                <a:cs typeface="Arial MT"/>
              </a:rPr>
              <a:t> </a:t>
            </a:r>
            <a:r>
              <a:rPr sz="2400" dirty="0">
                <a:solidFill>
                  <a:srgbClr val="3333CC"/>
                </a:solidFill>
                <a:latin typeface="Arial MT"/>
                <a:cs typeface="Arial MT"/>
              </a:rPr>
              <a:t>performed</a:t>
            </a:r>
            <a:r>
              <a:rPr sz="2400" spc="-60" dirty="0">
                <a:solidFill>
                  <a:srgbClr val="3333CC"/>
                </a:solidFill>
                <a:latin typeface="Arial MT"/>
                <a:cs typeface="Arial MT"/>
              </a:rPr>
              <a:t> </a:t>
            </a:r>
            <a:r>
              <a:rPr sz="2400" spc="-10" dirty="0">
                <a:solidFill>
                  <a:srgbClr val="3333CC"/>
                </a:solidFill>
                <a:latin typeface="Arial MT"/>
                <a:cs typeface="Arial MT"/>
              </a:rPr>
              <a:t>using 	</a:t>
            </a:r>
            <a:r>
              <a:rPr sz="2400" dirty="0">
                <a:solidFill>
                  <a:srgbClr val="3333CC"/>
                </a:solidFill>
                <a:latin typeface="Arial MT"/>
                <a:cs typeface="Arial MT"/>
              </a:rPr>
              <a:t>the</a:t>
            </a:r>
            <a:r>
              <a:rPr sz="2400" spc="-60" dirty="0">
                <a:solidFill>
                  <a:srgbClr val="3333CC"/>
                </a:solidFill>
                <a:latin typeface="Arial MT"/>
                <a:cs typeface="Arial MT"/>
              </a:rPr>
              <a:t> </a:t>
            </a:r>
            <a:r>
              <a:rPr sz="2400" dirty="0">
                <a:solidFill>
                  <a:srgbClr val="3333CC"/>
                </a:solidFill>
                <a:latin typeface="Arial MT"/>
                <a:cs typeface="Arial MT"/>
              </a:rPr>
              <a:t>convolution</a:t>
            </a:r>
            <a:r>
              <a:rPr sz="2400" spc="-60" dirty="0">
                <a:solidFill>
                  <a:srgbClr val="3333CC"/>
                </a:solidFill>
                <a:latin typeface="Arial MT"/>
                <a:cs typeface="Arial MT"/>
              </a:rPr>
              <a:t> </a:t>
            </a:r>
            <a:r>
              <a:rPr sz="2400" dirty="0">
                <a:solidFill>
                  <a:srgbClr val="3333CC"/>
                </a:solidFill>
                <a:latin typeface="Arial MT"/>
                <a:cs typeface="Arial MT"/>
              </a:rPr>
              <a:t>operation,</a:t>
            </a:r>
            <a:r>
              <a:rPr sz="2400" spc="-65" dirty="0">
                <a:solidFill>
                  <a:srgbClr val="3333CC"/>
                </a:solidFill>
                <a:latin typeface="Arial MT"/>
                <a:cs typeface="Arial MT"/>
              </a:rPr>
              <a:t> </a:t>
            </a:r>
            <a:r>
              <a:rPr sz="2400" dirty="0">
                <a:solidFill>
                  <a:srgbClr val="3333CC"/>
                </a:solidFill>
                <a:latin typeface="Arial MT"/>
                <a:cs typeface="Arial MT"/>
              </a:rPr>
              <a:t>but</a:t>
            </a:r>
            <a:r>
              <a:rPr sz="2400" spc="-65" dirty="0">
                <a:solidFill>
                  <a:srgbClr val="3333CC"/>
                </a:solidFill>
                <a:latin typeface="Arial MT"/>
                <a:cs typeface="Arial MT"/>
              </a:rPr>
              <a:t> </a:t>
            </a:r>
            <a:r>
              <a:rPr sz="2400" dirty="0">
                <a:solidFill>
                  <a:srgbClr val="3333CC"/>
                </a:solidFill>
                <a:latin typeface="Arial MT"/>
                <a:cs typeface="Arial MT"/>
              </a:rPr>
              <a:t>when</a:t>
            </a:r>
            <a:r>
              <a:rPr sz="2400" spc="-60" dirty="0">
                <a:solidFill>
                  <a:srgbClr val="3333CC"/>
                </a:solidFill>
                <a:latin typeface="Arial MT"/>
                <a:cs typeface="Arial MT"/>
              </a:rPr>
              <a:t> </a:t>
            </a:r>
            <a:r>
              <a:rPr sz="2400" dirty="0">
                <a:solidFill>
                  <a:srgbClr val="3333CC"/>
                </a:solidFill>
                <a:latin typeface="Arial MT"/>
                <a:cs typeface="Arial MT"/>
              </a:rPr>
              <a:t>stride</a:t>
            </a:r>
            <a:r>
              <a:rPr sz="2400" spc="-60" dirty="0">
                <a:solidFill>
                  <a:srgbClr val="3333CC"/>
                </a:solidFill>
                <a:latin typeface="Arial MT"/>
                <a:cs typeface="Arial MT"/>
              </a:rPr>
              <a:t> </a:t>
            </a:r>
            <a:r>
              <a:rPr sz="2400" dirty="0">
                <a:solidFill>
                  <a:srgbClr val="3333CC"/>
                </a:solidFill>
                <a:latin typeface="Arial MT"/>
                <a:cs typeface="Arial MT"/>
              </a:rPr>
              <a:t>greater</a:t>
            </a:r>
            <a:r>
              <a:rPr sz="2400" spc="-65" dirty="0">
                <a:solidFill>
                  <a:srgbClr val="3333CC"/>
                </a:solidFill>
                <a:latin typeface="Arial MT"/>
                <a:cs typeface="Arial MT"/>
              </a:rPr>
              <a:t> </a:t>
            </a:r>
            <a:r>
              <a:rPr sz="2400" dirty="0">
                <a:solidFill>
                  <a:srgbClr val="3333CC"/>
                </a:solidFill>
                <a:latin typeface="Arial MT"/>
                <a:cs typeface="Arial MT"/>
              </a:rPr>
              <a:t>than</a:t>
            </a:r>
            <a:r>
              <a:rPr sz="2400" spc="-60" dirty="0">
                <a:solidFill>
                  <a:srgbClr val="3333CC"/>
                </a:solidFill>
                <a:latin typeface="Arial MT"/>
                <a:cs typeface="Arial MT"/>
              </a:rPr>
              <a:t> </a:t>
            </a:r>
            <a:r>
              <a:rPr sz="2400" dirty="0">
                <a:solidFill>
                  <a:srgbClr val="3333CC"/>
                </a:solidFill>
                <a:latin typeface="Arial MT"/>
                <a:cs typeface="Arial MT"/>
              </a:rPr>
              <a:t>1,</a:t>
            </a:r>
            <a:r>
              <a:rPr sz="2400" spc="-65" dirty="0">
                <a:solidFill>
                  <a:srgbClr val="3333CC"/>
                </a:solidFill>
                <a:latin typeface="Arial MT"/>
                <a:cs typeface="Arial MT"/>
              </a:rPr>
              <a:t> </a:t>
            </a:r>
            <a:r>
              <a:rPr sz="2400" spc="-25" dirty="0">
                <a:solidFill>
                  <a:srgbClr val="3333CC"/>
                </a:solidFill>
                <a:latin typeface="Arial MT"/>
                <a:cs typeface="Arial MT"/>
              </a:rPr>
              <a:t>do 	</a:t>
            </a:r>
            <a:r>
              <a:rPr sz="2400" dirty="0">
                <a:solidFill>
                  <a:srgbClr val="3333CC"/>
                </a:solidFill>
                <a:latin typeface="Arial MT"/>
                <a:cs typeface="Arial MT"/>
              </a:rPr>
              <a:t>not</a:t>
            </a:r>
            <a:r>
              <a:rPr sz="2400" spc="-45" dirty="0">
                <a:solidFill>
                  <a:srgbClr val="3333CC"/>
                </a:solidFill>
                <a:latin typeface="Arial MT"/>
                <a:cs typeface="Arial MT"/>
              </a:rPr>
              <a:t> </a:t>
            </a:r>
            <a:r>
              <a:rPr sz="2400" dirty="0">
                <a:solidFill>
                  <a:srgbClr val="3333CC"/>
                </a:solidFill>
                <a:latin typeface="Arial MT"/>
                <a:cs typeface="Arial MT"/>
              </a:rPr>
              <a:t>have</a:t>
            </a:r>
            <a:r>
              <a:rPr sz="2400" spc="-35" dirty="0">
                <a:solidFill>
                  <a:srgbClr val="3333CC"/>
                </a:solidFill>
                <a:latin typeface="Arial MT"/>
                <a:cs typeface="Arial MT"/>
              </a:rPr>
              <a:t> </a:t>
            </a:r>
            <a:r>
              <a:rPr sz="2400" dirty="0">
                <a:solidFill>
                  <a:srgbClr val="3333CC"/>
                </a:solidFill>
                <a:latin typeface="Arial MT"/>
                <a:cs typeface="Arial MT"/>
              </a:rPr>
              <a:t>this</a:t>
            </a:r>
            <a:r>
              <a:rPr sz="2400" spc="-40" dirty="0">
                <a:solidFill>
                  <a:srgbClr val="3333CC"/>
                </a:solidFill>
                <a:latin typeface="Arial MT"/>
                <a:cs typeface="Arial MT"/>
              </a:rPr>
              <a:t> </a:t>
            </a:r>
            <a:r>
              <a:rPr sz="2400" spc="-10" dirty="0">
                <a:solidFill>
                  <a:srgbClr val="3333CC"/>
                </a:solidFill>
                <a:latin typeface="Arial MT"/>
                <a:cs typeface="Arial MT"/>
              </a:rPr>
              <a:t>property.</a:t>
            </a:r>
            <a:endParaRPr sz="240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spc="-25" dirty="0"/>
              <a:t>28</a:t>
            </a:fld>
            <a:endParaRPr spc="-25" dirty="0"/>
          </a:p>
        </p:txBody>
      </p:sp>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1588979" y="1282701"/>
            <a:ext cx="6887845" cy="635000"/>
          </a:xfrm>
          <a:prstGeom prst="rect">
            <a:avLst/>
          </a:prstGeom>
        </p:spPr>
        <p:txBody>
          <a:bodyPr vert="horz" wrap="square" lIns="0" tIns="12700" rIns="0" bIns="0" rtlCol="0">
            <a:spAutoFit/>
          </a:bodyPr>
          <a:lstStyle/>
          <a:p>
            <a:pPr marL="12700">
              <a:lnSpc>
                <a:spcPct val="100000"/>
              </a:lnSpc>
              <a:spcBef>
                <a:spcPts val="100"/>
              </a:spcBef>
              <a:tabLst>
                <a:tab pos="3626485" algn="l"/>
              </a:tabLst>
            </a:pPr>
            <a:r>
              <a:rPr sz="4000" spc="-10" dirty="0"/>
              <a:t>Implementation</a:t>
            </a:r>
            <a:r>
              <a:rPr sz="4000" dirty="0"/>
              <a:t>	of</a:t>
            </a:r>
            <a:r>
              <a:rPr sz="4000" spc="-40" dirty="0"/>
              <a:t> </a:t>
            </a:r>
            <a:r>
              <a:rPr sz="4000" spc="-10" dirty="0"/>
              <a:t>Convolution</a:t>
            </a:r>
            <a:endParaRPr sz="4000"/>
          </a:p>
        </p:txBody>
      </p:sp>
      <p:sp>
        <p:nvSpPr>
          <p:cNvPr id="5" name="object 5"/>
          <p:cNvSpPr txBox="1"/>
          <p:nvPr/>
        </p:nvSpPr>
        <p:spPr>
          <a:xfrm>
            <a:off x="536863" y="2319020"/>
            <a:ext cx="8689975" cy="3855720"/>
          </a:xfrm>
          <a:prstGeom prst="rect">
            <a:avLst/>
          </a:prstGeom>
        </p:spPr>
        <p:txBody>
          <a:bodyPr vert="horz" wrap="square" lIns="0" tIns="33020" rIns="0" bIns="0" rtlCol="0">
            <a:spAutoFit/>
          </a:bodyPr>
          <a:lstStyle/>
          <a:p>
            <a:pPr marL="355600" marR="615950" indent="-342900">
              <a:lnSpc>
                <a:spcPts val="3300"/>
              </a:lnSpc>
              <a:spcBef>
                <a:spcPts val="260"/>
              </a:spcBef>
              <a:buChar char="•"/>
              <a:tabLst>
                <a:tab pos="355600" algn="l"/>
              </a:tabLst>
            </a:pPr>
            <a:r>
              <a:rPr sz="2800" dirty="0">
                <a:solidFill>
                  <a:srgbClr val="3333CC"/>
                </a:solidFill>
                <a:latin typeface="Arial MT"/>
                <a:cs typeface="Arial MT"/>
              </a:rPr>
              <a:t>Convolution</a:t>
            </a:r>
            <a:r>
              <a:rPr sz="2800" spc="-65" dirty="0">
                <a:solidFill>
                  <a:srgbClr val="3333CC"/>
                </a:solidFill>
                <a:latin typeface="Arial MT"/>
                <a:cs typeface="Arial MT"/>
              </a:rPr>
              <a:t> </a:t>
            </a:r>
            <a:r>
              <a:rPr sz="2800" dirty="0">
                <a:solidFill>
                  <a:srgbClr val="3333CC"/>
                </a:solidFill>
                <a:latin typeface="Arial MT"/>
                <a:cs typeface="Arial MT"/>
              </a:rPr>
              <a:t>is</a:t>
            </a:r>
            <a:r>
              <a:rPr sz="2800" spc="-65" dirty="0">
                <a:solidFill>
                  <a:srgbClr val="3333CC"/>
                </a:solidFill>
                <a:latin typeface="Arial MT"/>
                <a:cs typeface="Arial MT"/>
              </a:rPr>
              <a:t> </a:t>
            </a:r>
            <a:r>
              <a:rPr sz="2800" dirty="0">
                <a:solidFill>
                  <a:srgbClr val="3333CC"/>
                </a:solidFill>
                <a:latin typeface="Arial MT"/>
                <a:cs typeface="Arial MT"/>
              </a:rPr>
              <a:t>a</a:t>
            </a:r>
            <a:r>
              <a:rPr sz="2800" spc="-65" dirty="0">
                <a:solidFill>
                  <a:srgbClr val="3333CC"/>
                </a:solidFill>
                <a:latin typeface="Arial MT"/>
                <a:cs typeface="Arial MT"/>
              </a:rPr>
              <a:t> </a:t>
            </a:r>
            <a:r>
              <a:rPr sz="2800" dirty="0">
                <a:solidFill>
                  <a:srgbClr val="3333CC"/>
                </a:solidFill>
                <a:latin typeface="Arial MT"/>
                <a:cs typeface="Arial MT"/>
              </a:rPr>
              <a:t>linear</a:t>
            </a:r>
            <a:r>
              <a:rPr sz="2800" spc="-65" dirty="0">
                <a:solidFill>
                  <a:srgbClr val="3333CC"/>
                </a:solidFill>
                <a:latin typeface="Arial MT"/>
                <a:cs typeface="Arial MT"/>
              </a:rPr>
              <a:t> </a:t>
            </a:r>
            <a:r>
              <a:rPr sz="2800" dirty="0">
                <a:solidFill>
                  <a:srgbClr val="3333CC"/>
                </a:solidFill>
                <a:latin typeface="Arial MT"/>
                <a:cs typeface="Arial MT"/>
              </a:rPr>
              <a:t>operation</a:t>
            </a:r>
            <a:r>
              <a:rPr sz="2800" spc="-60" dirty="0">
                <a:solidFill>
                  <a:srgbClr val="3333CC"/>
                </a:solidFill>
                <a:latin typeface="Arial MT"/>
                <a:cs typeface="Arial MT"/>
              </a:rPr>
              <a:t> </a:t>
            </a:r>
            <a:r>
              <a:rPr sz="2800" dirty="0">
                <a:solidFill>
                  <a:srgbClr val="3333CC"/>
                </a:solidFill>
                <a:latin typeface="Arial MT"/>
                <a:cs typeface="Arial MT"/>
              </a:rPr>
              <a:t>and</a:t>
            </a:r>
            <a:r>
              <a:rPr sz="2800" spc="-65" dirty="0">
                <a:solidFill>
                  <a:srgbClr val="3333CC"/>
                </a:solidFill>
                <a:latin typeface="Arial MT"/>
                <a:cs typeface="Arial MT"/>
              </a:rPr>
              <a:t> </a:t>
            </a:r>
            <a:r>
              <a:rPr sz="2800" dirty="0">
                <a:solidFill>
                  <a:srgbClr val="3333CC"/>
                </a:solidFill>
                <a:latin typeface="Arial MT"/>
                <a:cs typeface="Arial MT"/>
              </a:rPr>
              <a:t>can</a:t>
            </a:r>
            <a:r>
              <a:rPr sz="2800" spc="-60" dirty="0">
                <a:solidFill>
                  <a:srgbClr val="3333CC"/>
                </a:solidFill>
                <a:latin typeface="Arial MT"/>
                <a:cs typeface="Arial MT"/>
              </a:rPr>
              <a:t> </a:t>
            </a:r>
            <a:r>
              <a:rPr sz="2800" dirty="0">
                <a:solidFill>
                  <a:srgbClr val="3333CC"/>
                </a:solidFill>
                <a:latin typeface="Arial MT"/>
                <a:cs typeface="Arial MT"/>
              </a:rPr>
              <a:t>thus</a:t>
            </a:r>
            <a:r>
              <a:rPr sz="2800" spc="-65" dirty="0">
                <a:solidFill>
                  <a:srgbClr val="3333CC"/>
                </a:solidFill>
                <a:latin typeface="Arial MT"/>
                <a:cs typeface="Arial MT"/>
              </a:rPr>
              <a:t> </a:t>
            </a:r>
            <a:r>
              <a:rPr sz="2800" spc="-25" dirty="0">
                <a:solidFill>
                  <a:srgbClr val="3333CC"/>
                </a:solidFill>
                <a:latin typeface="Arial MT"/>
                <a:cs typeface="Arial MT"/>
              </a:rPr>
              <a:t>be </a:t>
            </a:r>
            <a:r>
              <a:rPr sz="2800" dirty="0">
                <a:solidFill>
                  <a:srgbClr val="3333CC"/>
                </a:solidFill>
                <a:latin typeface="Arial MT"/>
                <a:cs typeface="Arial MT"/>
              </a:rPr>
              <a:t>described</a:t>
            </a:r>
            <a:r>
              <a:rPr sz="2800" spc="-60" dirty="0">
                <a:solidFill>
                  <a:srgbClr val="3333CC"/>
                </a:solidFill>
                <a:latin typeface="Arial MT"/>
                <a:cs typeface="Arial MT"/>
              </a:rPr>
              <a:t> </a:t>
            </a:r>
            <a:r>
              <a:rPr sz="2800" dirty="0">
                <a:solidFill>
                  <a:srgbClr val="3333CC"/>
                </a:solidFill>
                <a:latin typeface="Arial MT"/>
                <a:cs typeface="Arial MT"/>
              </a:rPr>
              <a:t>as</a:t>
            </a:r>
            <a:r>
              <a:rPr sz="2800" spc="-65" dirty="0">
                <a:solidFill>
                  <a:srgbClr val="3333CC"/>
                </a:solidFill>
                <a:latin typeface="Arial MT"/>
                <a:cs typeface="Arial MT"/>
              </a:rPr>
              <a:t> </a:t>
            </a:r>
            <a:r>
              <a:rPr sz="2800" dirty="0">
                <a:solidFill>
                  <a:srgbClr val="3333CC"/>
                </a:solidFill>
                <a:latin typeface="Arial MT"/>
                <a:cs typeface="Arial MT"/>
              </a:rPr>
              <a:t>a</a:t>
            </a:r>
            <a:r>
              <a:rPr sz="2800" spc="-60" dirty="0">
                <a:solidFill>
                  <a:srgbClr val="3333CC"/>
                </a:solidFill>
                <a:latin typeface="Arial MT"/>
                <a:cs typeface="Arial MT"/>
              </a:rPr>
              <a:t> </a:t>
            </a:r>
            <a:r>
              <a:rPr sz="2800" dirty="0">
                <a:solidFill>
                  <a:srgbClr val="3333CC"/>
                </a:solidFill>
                <a:latin typeface="Arial MT"/>
                <a:cs typeface="Arial MT"/>
              </a:rPr>
              <a:t>matrix</a:t>
            </a:r>
            <a:r>
              <a:rPr sz="2800" spc="-65" dirty="0">
                <a:solidFill>
                  <a:srgbClr val="3333CC"/>
                </a:solidFill>
                <a:latin typeface="Arial MT"/>
                <a:cs typeface="Arial MT"/>
              </a:rPr>
              <a:t> </a:t>
            </a:r>
            <a:r>
              <a:rPr sz="2800" spc="-10" dirty="0">
                <a:solidFill>
                  <a:srgbClr val="3333CC"/>
                </a:solidFill>
                <a:latin typeface="Arial MT"/>
                <a:cs typeface="Arial MT"/>
              </a:rPr>
              <a:t>multiplication</a:t>
            </a:r>
            <a:endParaRPr sz="2800">
              <a:latin typeface="Arial MT"/>
              <a:cs typeface="Arial MT"/>
            </a:endParaRPr>
          </a:p>
          <a:p>
            <a:pPr marL="755015" lvl="1" indent="-285115">
              <a:lnSpc>
                <a:spcPct val="100000"/>
              </a:lnSpc>
              <a:spcBef>
                <a:spcPts val="515"/>
              </a:spcBef>
              <a:buClr>
                <a:srgbClr val="3333CC"/>
              </a:buClr>
              <a:buChar char="•"/>
              <a:tabLst>
                <a:tab pos="755015" algn="l"/>
              </a:tabLst>
            </a:pPr>
            <a:r>
              <a:rPr sz="2400" dirty="0">
                <a:solidFill>
                  <a:srgbClr val="006600"/>
                </a:solidFill>
                <a:latin typeface="Arial MT"/>
                <a:cs typeface="Arial MT"/>
              </a:rPr>
              <a:t>if</a:t>
            </a:r>
            <a:r>
              <a:rPr sz="2400" spc="-45" dirty="0">
                <a:solidFill>
                  <a:srgbClr val="006600"/>
                </a:solidFill>
                <a:latin typeface="Arial MT"/>
                <a:cs typeface="Arial MT"/>
              </a:rPr>
              <a:t> </a:t>
            </a:r>
            <a:r>
              <a:rPr sz="2400" dirty="0">
                <a:solidFill>
                  <a:srgbClr val="006600"/>
                </a:solidFill>
                <a:latin typeface="Arial MT"/>
                <a:cs typeface="Arial MT"/>
              </a:rPr>
              <a:t>we</a:t>
            </a:r>
            <a:r>
              <a:rPr sz="2400" spc="-35" dirty="0">
                <a:solidFill>
                  <a:srgbClr val="006600"/>
                </a:solidFill>
                <a:latin typeface="Arial MT"/>
                <a:cs typeface="Arial MT"/>
              </a:rPr>
              <a:t> </a:t>
            </a:r>
            <a:r>
              <a:rPr sz="2400" dirty="0">
                <a:solidFill>
                  <a:srgbClr val="006600"/>
                </a:solidFill>
                <a:latin typeface="Arial MT"/>
                <a:cs typeface="Arial MT"/>
              </a:rPr>
              <a:t>first</a:t>
            </a:r>
            <a:r>
              <a:rPr sz="2400" spc="-40" dirty="0">
                <a:solidFill>
                  <a:srgbClr val="006600"/>
                </a:solidFill>
                <a:latin typeface="Arial MT"/>
                <a:cs typeface="Arial MT"/>
              </a:rPr>
              <a:t> </a:t>
            </a:r>
            <a:r>
              <a:rPr sz="2400" dirty="0">
                <a:solidFill>
                  <a:srgbClr val="006600"/>
                </a:solidFill>
                <a:latin typeface="Arial MT"/>
                <a:cs typeface="Arial MT"/>
              </a:rPr>
              <a:t>reshape</a:t>
            </a:r>
            <a:r>
              <a:rPr sz="2400" spc="-40" dirty="0">
                <a:solidFill>
                  <a:srgbClr val="006600"/>
                </a:solidFill>
                <a:latin typeface="Arial MT"/>
                <a:cs typeface="Arial MT"/>
              </a:rPr>
              <a:t> </a:t>
            </a:r>
            <a:r>
              <a:rPr sz="2400" dirty="0">
                <a:solidFill>
                  <a:srgbClr val="006600"/>
                </a:solidFill>
                <a:latin typeface="Arial MT"/>
                <a:cs typeface="Arial MT"/>
              </a:rPr>
              <a:t>the</a:t>
            </a:r>
            <a:r>
              <a:rPr sz="2400" spc="-35" dirty="0">
                <a:solidFill>
                  <a:srgbClr val="006600"/>
                </a:solidFill>
                <a:latin typeface="Arial MT"/>
                <a:cs typeface="Arial MT"/>
              </a:rPr>
              <a:t> </a:t>
            </a:r>
            <a:r>
              <a:rPr sz="2400" dirty="0">
                <a:solidFill>
                  <a:srgbClr val="006600"/>
                </a:solidFill>
                <a:latin typeface="Arial MT"/>
                <a:cs typeface="Arial MT"/>
              </a:rPr>
              <a:t>input</a:t>
            </a:r>
            <a:r>
              <a:rPr sz="2400" spc="-40" dirty="0">
                <a:solidFill>
                  <a:srgbClr val="006600"/>
                </a:solidFill>
                <a:latin typeface="Arial MT"/>
                <a:cs typeface="Arial MT"/>
              </a:rPr>
              <a:t> </a:t>
            </a:r>
            <a:r>
              <a:rPr sz="2400" dirty="0">
                <a:solidFill>
                  <a:srgbClr val="006600"/>
                </a:solidFill>
                <a:latin typeface="Arial MT"/>
                <a:cs typeface="Arial MT"/>
              </a:rPr>
              <a:t>tensor</a:t>
            </a:r>
            <a:r>
              <a:rPr sz="2400" spc="-45" dirty="0">
                <a:solidFill>
                  <a:srgbClr val="006600"/>
                </a:solidFill>
                <a:latin typeface="Arial MT"/>
                <a:cs typeface="Arial MT"/>
              </a:rPr>
              <a:t> </a:t>
            </a:r>
            <a:r>
              <a:rPr sz="2400" dirty="0">
                <a:solidFill>
                  <a:srgbClr val="006600"/>
                </a:solidFill>
                <a:latin typeface="Arial MT"/>
                <a:cs typeface="Arial MT"/>
              </a:rPr>
              <a:t>into</a:t>
            </a:r>
            <a:r>
              <a:rPr sz="2400" spc="-35" dirty="0">
                <a:solidFill>
                  <a:srgbClr val="006600"/>
                </a:solidFill>
                <a:latin typeface="Arial MT"/>
                <a:cs typeface="Arial MT"/>
              </a:rPr>
              <a:t> </a:t>
            </a:r>
            <a:r>
              <a:rPr sz="2400" dirty="0">
                <a:solidFill>
                  <a:srgbClr val="006600"/>
                </a:solidFill>
                <a:latin typeface="Arial MT"/>
                <a:cs typeface="Arial MT"/>
              </a:rPr>
              <a:t>a</a:t>
            </a:r>
            <a:r>
              <a:rPr sz="2400" spc="-35" dirty="0">
                <a:solidFill>
                  <a:srgbClr val="006600"/>
                </a:solidFill>
                <a:latin typeface="Arial MT"/>
                <a:cs typeface="Arial MT"/>
              </a:rPr>
              <a:t> </a:t>
            </a:r>
            <a:r>
              <a:rPr sz="2400" dirty="0">
                <a:solidFill>
                  <a:srgbClr val="006600"/>
                </a:solidFill>
                <a:latin typeface="Arial MT"/>
                <a:cs typeface="Arial MT"/>
              </a:rPr>
              <a:t>flat</a:t>
            </a:r>
            <a:r>
              <a:rPr sz="2400" spc="-45" dirty="0">
                <a:solidFill>
                  <a:srgbClr val="006600"/>
                </a:solidFill>
                <a:latin typeface="Arial MT"/>
                <a:cs typeface="Arial MT"/>
              </a:rPr>
              <a:t> </a:t>
            </a:r>
            <a:r>
              <a:rPr sz="2400" spc="-10" dirty="0">
                <a:solidFill>
                  <a:srgbClr val="006600"/>
                </a:solidFill>
                <a:latin typeface="Arial MT"/>
                <a:cs typeface="Arial MT"/>
              </a:rPr>
              <a:t>vector</a:t>
            </a:r>
            <a:endParaRPr sz="2400">
              <a:latin typeface="Arial MT"/>
              <a:cs typeface="Arial MT"/>
            </a:endParaRPr>
          </a:p>
          <a:p>
            <a:pPr marL="354965" indent="-342265">
              <a:lnSpc>
                <a:spcPct val="100000"/>
              </a:lnSpc>
              <a:spcBef>
                <a:spcPts val="615"/>
              </a:spcBef>
              <a:buChar char="•"/>
              <a:tabLst>
                <a:tab pos="354965" algn="l"/>
              </a:tabLst>
            </a:pPr>
            <a:r>
              <a:rPr sz="2800" dirty="0">
                <a:solidFill>
                  <a:srgbClr val="3333CC"/>
                </a:solidFill>
                <a:latin typeface="Arial MT"/>
                <a:cs typeface="Arial MT"/>
              </a:rPr>
              <a:t>Matrix</a:t>
            </a:r>
            <a:r>
              <a:rPr sz="2800" spc="-70" dirty="0">
                <a:solidFill>
                  <a:srgbClr val="3333CC"/>
                </a:solidFill>
                <a:latin typeface="Arial MT"/>
                <a:cs typeface="Arial MT"/>
              </a:rPr>
              <a:t> </a:t>
            </a:r>
            <a:r>
              <a:rPr sz="2800" dirty="0">
                <a:solidFill>
                  <a:srgbClr val="3333CC"/>
                </a:solidFill>
                <a:latin typeface="Arial MT"/>
                <a:cs typeface="Arial MT"/>
              </a:rPr>
              <a:t>involved</a:t>
            </a:r>
            <a:r>
              <a:rPr sz="2800" spc="-60" dirty="0">
                <a:solidFill>
                  <a:srgbClr val="3333CC"/>
                </a:solidFill>
                <a:latin typeface="Arial MT"/>
                <a:cs typeface="Arial MT"/>
              </a:rPr>
              <a:t> </a:t>
            </a:r>
            <a:r>
              <a:rPr sz="2800" dirty="0">
                <a:solidFill>
                  <a:srgbClr val="3333CC"/>
                </a:solidFill>
                <a:latin typeface="Arial MT"/>
                <a:cs typeface="Arial MT"/>
              </a:rPr>
              <a:t>is</a:t>
            </a:r>
            <a:r>
              <a:rPr sz="2800" spc="-65" dirty="0">
                <a:solidFill>
                  <a:srgbClr val="3333CC"/>
                </a:solidFill>
                <a:latin typeface="Arial MT"/>
                <a:cs typeface="Arial MT"/>
              </a:rPr>
              <a:t> </a:t>
            </a:r>
            <a:r>
              <a:rPr sz="2800" dirty="0">
                <a:solidFill>
                  <a:srgbClr val="3333CC"/>
                </a:solidFill>
                <a:latin typeface="Arial MT"/>
                <a:cs typeface="Arial MT"/>
              </a:rPr>
              <a:t>a</a:t>
            </a:r>
            <a:r>
              <a:rPr sz="2800" spc="-60" dirty="0">
                <a:solidFill>
                  <a:srgbClr val="3333CC"/>
                </a:solidFill>
                <a:latin typeface="Arial MT"/>
                <a:cs typeface="Arial MT"/>
              </a:rPr>
              <a:t> </a:t>
            </a:r>
            <a:r>
              <a:rPr sz="2800" dirty="0">
                <a:solidFill>
                  <a:srgbClr val="3333CC"/>
                </a:solidFill>
                <a:latin typeface="Arial MT"/>
                <a:cs typeface="Arial MT"/>
              </a:rPr>
              <a:t>function</a:t>
            </a:r>
            <a:r>
              <a:rPr sz="2800" spc="-60" dirty="0">
                <a:solidFill>
                  <a:srgbClr val="3333CC"/>
                </a:solidFill>
                <a:latin typeface="Arial MT"/>
                <a:cs typeface="Arial MT"/>
              </a:rPr>
              <a:t> </a:t>
            </a:r>
            <a:r>
              <a:rPr sz="2800" dirty="0">
                <a:solidFill>
                  <a:srgbClr val="3333CC"/>
                </a:solidFill>
                <a:latin typeface="Arial MT"/>
                <a:cs typeface="Arial MT"/>
              </a:rPr>
              <a:t>of</a:t>
            </a:r>
            <a:r>
              <a:rPr sz="2800" spc="-65" dirty="0">
                <a:solidFill>
                  <a:srgbClr val="3333CC"/>
                </a:solidFill>
                <a:latin typeface="Arial MT"/>
                <a:cs typeface="Arial MT"/>
              </a:rPr>
              <a:t> </a:t>
            </a:r>
            <a:r>
              <a:rPr sz="2800" dirty="0">
                <a:solidFill>
                  <a:srgbClr val="3333CC"/>
                </a:solidFill>
                <a:latin typeface="Arial MT"/>
                <a:cs typeface="Arial MT"/>
              </a:rPr>
              <a:t>the</a:t>
            </a:r>
            <a:r>
              <a:rPr sz="2800" spc="-60" dirty="0">
                <a:solidFill>
                  <a:srgbClr val="3333CC"/>
                </a:solidFill>
                <a:latin typeface="Arial MT"/>
                <a:cs typeface="Arial MT"/>
              </a:rPr>
              <a:t> </a:t>
            </a:r>
            <a:r>
              <a:rPr sz="2800" dirty="0">
                <a:solidFill>
                  <a:srgbClr val="3333CC"/>
                </a:solidFill>
                <a:latin typeface="Arial MT"/>
                <a:cs typeface="Arial MT"/>
              </a:rPr>
              <a:t>convolution</a:t>
            </a:r>
            <a:r>
              <a:rPr sz="2800" spc="-60" dirty="0">
                <a:solidFill>
                  <a:srgbClr val="3333CC"/>
                </a:solidFill>
                <a:latin typeface="Arial MT"/>
                <a:cs typeface="Arial MT"/>
              </a:rPr>
              <a:t> </a:t>
            </a:r>
            <a:r>
              <a:rPr sz="2800" spc="-10" dirty="0">
                <a:solidFill>
                  <a:srgbClr val="3333CC"/>
                </a:solidFill>
                <a:latin typeface="Arial MT"/>
                <a:cs typeface="Arial MT"/>
              </a:rPr>
              <a:t>kernel</a:t>
            </a:r>
            <a:endParaRPr sz="2800">
              <a:latin typeface="Arial MT"/>
              <a:cs typeface="Arial MT"/>
            </a:endParaRPr>
          </a:p>
          <a:p>
            <a:pPr marL="748665" marR="344805" lvl="1" indent="-279400">
              <a:lnSpc>
                <a:spcPts val="2320"/>
              </a:lnSpc>
              <a:spcBef>
                <a:spcPts val="690"/>
              </a:spcBef>
              <a:buChar char="•"/>
              <a:tabLst>
                <a:tab pos="748665" algn="l"/>
                <a:tab pos="755015" algn="l"/>
              </a:tabLst>
            </a:pPr>
            <a:r>
              <a:rPr sz="2000" dirty="0">
                <a:solidFill>
                  <a:srgbClr val="3333CC"/>
                </a:solidFill>
                <a:latin typeface="Arial MT"/>
                <a:cs typeface="Arial MT"/>
              </a:rPr>
              <a:t>	</a:t>
            </a:r>
            <a:r>
              <a:rPr sz="2000" dirty="0">
                <a:solidFill>
                  <a:srgbClr val="006600"/>
                </a:solidFill>
                <a:latin typeface="Arial MT"/>
                <a:cs typeface="Arial MT"/>
              </a:rPr>
              <a:t>Matrix</a:t>
            </a:r>
            <a:r>
              <a:rPr sz="2000" spc="-35" dirty="0">
                <a:solidFill>
                  <a:srgbClr val="006600"/>
                </a:solidFill>
                <a:latin typeface="Arial MT"/>
                <a:cs typeface="Arial MT"/>
              </a:rPr>
              <a:t> </a:t>
            </a:r>
            <a:r>
              <a:rPr sz="2000" dirty="0">
                <a:solidFill>
                  <a:srgbClr val="006600"/>
                </a:solidFill>
                <a:latin typeface="Arial MT"/>
                <a:cs typeface="Arial MT"/>
              </a:rPr>
              <a:t>is</a:t>
            </a:r>
            <a:r>
              <a:rPr sz="2000" spc="-30" dirty="0">
                <a:solidFill>
                  <a:srgbClr val="006600"/>
                </a:solidFill>
                <a:latin typeface="Arial MT"/>
                <a:cs typeface="Arial MT"/>
              </a:rPr>
              <a:t> </a:t>
            </a:r>
            <a:r>
              <a:rPr sz="2000" dirty="0">
                <a:solidFill>
                  <a:srgbClr val="006600"/>
                </a:solidFill>
                <a:latin typeface="Arial MT"/>
                <a:cs typeface="Arial MT"/>
              </a:rPr>
              <a:t>sparse</a:t>
            </a:r>
            <a:r>
              <a:rPr sz="2000" spc="-25" dirty="0">
                <a:solidFill>
                  <a:srgbClr val="006600"/>
                </a:solidFill>
                <a:latin typeface="Arial MT"/>
                <a:cs typeface="Arial MT"/>
              </a:rPr>
              <a:t> </a:t>
            </a:r>
            <a:r>
              <a:rPr sz="2000" dirty="0">
                <a:solidFill>
                  <a:srgbClr val="006600"/>
                </a:solidFill>
                <a:latin typeface="Arial MT"/>
                <a:cs typeface="Arial MT"/>
              </a:rPr>
              <a:t>and</a:t>
            </a:r>
            <a:r>
              <a:rPr sz="2000" spc="-25" dirty="0">
                <a:solidFill>
                  <a:srgbClr val="006600"/>
                </a:solidFill>
                <a:latin typeface="Arial MT"/>
                <a:cs typeface="Arial MT"/>
              </a:rPr>
              <a:t> </a:t>
            </a:r>
            <a:r>
              <a:rPr sz="2000" dirty="0">
                <a:solidFill>
                  <a:srgbClr val="006600"/>
                </a:solidFill>
                <a:latin typeface="Arial MT"/>
                <a:cs typeface="Arial MT"/>
              </a:rPr>
              <a:t>each</a:t>
            </a:r>
            <a:r>
              <a:rPr sz="2000" spc="-25" dirty="0">
                <a:solidFill>
                  <a:srgbClr val="006600"/>
                </a:solidFill>
                <a:latin typeface="Arial MT"/>
                <a:cs typeface="Arial MT"/>
              </a:rPr>
              <a:t> </a:t>
            </a:r>
            <a:r>
              <a:rPr sz="2000" dirty="0">
                <a:solidFill>
                  <a:srgbClr val="006600"/>
                </a:solidFill>
                <a:latin typeface="Arial MT"/>
                <a:cs typeface="Arial MT"/>
              </a:rPr>
              <a:t>element</a:t>
            </a:r>
            <a:r>
              <a:rPr sz="2000" spc="-30" dirty="0">
                <a:solidFill>
                  <a:srgbClr val="006600"/>
                </a:solidFill>
                <a:latin typeface="Arial MT"/>
                <a:cs typeface="Arial MT"/>
              </a:rPr>
              <a:t> </a:t>
            </a:r>
            <a:r>
              <a:rPr sz="2000" dirty="0">
                <a:solidFill>
                  <a:srgbClr val="006600"/>
                </a:solidFill>
                <a:latin typeface="Arial MT"/>
                <a:cs typeface="Arial MT"/>
              </a:rPr>
              <a:t>of</a:t>
            </a:r>
            <a:r>
              <a:rPr sz="2000" spc="-30" dirty="0">
                <a:solidFill>
                  <a:srgbClr val="006600"/>
                </a:solidFill>
                <a:latin typeface="Arial MT"/>
                <a:cs typeface="Arial MT"/>
              </a:rPr>
              <a:t> </a:t>
            </a:r>
            <a:r>
              <a:rPr sz="2000" dirty="0">
                <a:solidFill>
                  <a:srgbClr val="006600"/>
                </a:solidFill>
                <a:latin typeface="Arial MT"/>
                <a:cs typeface="Arial MT"/>
              </a:rPr>
              <a:t>the</a:t>
            </a:r>
            <a:r>
              <a:rPr sz="2000" spc="-25" dirty="0">
                <a:solidFill>
                  <a:srgbClr val="006600"/>
                </a:solidFill>
                <a:latin typeface="Arial MT"/>
                <a:cs typeface="Arial MT"/>
              </a:rPr>
              <a:t> </a:t>
            </a:r>
            <a:r>
              <a:rPr sz="2000" dirty="0">
                <a:solidFill>
                  <a:srgbClr val="006600"/>
                </a:solidFill>
                <a:latin typeface="Arial MT"/>
                <a:cs typeface="Arial MT"/>
              </a:rPr>
              <a:t>kernel</a:t>
            </a:r>
            <a:r>
              <a:rPr sz="2000" spc="-25" dirty="0">
                <a:solidFill>
                  <a:srgbClr val="006600"/>
                </a:solidFill>
                <a:latin typeface="Arial MT"/>
                <a:cs typeface="Arial MT"/>
              </a:rPr>
              <a:t> </a:t>
            </a:r>
            <a:r>
              <a:rPr sz="2000" dirty="0">
                <a:solidFill>
                  <a:srgbClr val="006600"/>
                </a:solidFill>
                <a:latin typeface="Arial MT"/>
                <a:cs typeface="Arial MT"/>
              </a:rPr>
              <a:t>is</a:t>
            </a:r>
            <a:r>
              <a:rPr sz="2000" spc="-30" dirty="0">
                <a:solidFill>
                  <a:srgbClr val="006600"/>
                </a:solidFill>
                <a:latin typeface="Arial MT"/>
                <a:cs typeface="Arial MT"/>
              </a:rPr>
              <a:t> </a:t>
            </a:r>
            <a:r>
              <a:rPr sz="2000" dirty="0">
                <a:solidFill>
                  <a:srgbClr val="006600"/>
                </a:solidFill>
                <a:latin typeface="Arial MT"/>
                <a:cs typeface="Arial MT"/>
              </a:rPr>
              <a:t>copied</a:t>
            </a:r>
            <a:r>
              <a:rPr sz="2000" spc="-25" dirty="0">
                <a:solidFill>
                  <a:srgbClr val="006600"/>
                </a:solidFill>
                <a:latin typeface="Arial MT"/>
                <a:cs typeface="Arial MT"/>
              </a:rPr>
              <a:t> </a:t>
            </a:r>
            <a:r>
              <a:rPr sz="2000" dirty="0">
                <a:solidFill>
                  <a:srgbClr val="006600"/>
                </a:solidFill>
                <a:latin typeface="Arial MT"/>
                <a:cs typeface="Arial MT"/>
              </a:rPr>
              <a:t>to</a:t>
            </a:r>
            <a:r>
              <a:rPr sz="2000" spc="-25" dirty="0">
                <a:solidFill>
                  <a:srgbClr val="006600"/>
                </a:solidFill>
                <a:latin typeface="Arial MT"/>
                <a:cs typeface="Arial MT"/>
              </a:rPr>
              <a:t> </a:t>
            </a:r>
            <a:r>
              <a:rPr sz="2000" spc="-10" dirty="0">
                <a:solidFill>
                  <a:srgbClr val="006600"/>
                </a:solidFill>
                <a:latin typeface="Arial MT"/>
                <a:cs typeface="Arial MT"/>
              </a:rPr>
              <a:t>several </a:t>
            </a:r>
            <a:r>
              <a:rPr sz="2000" dirty="0">
                <a:solidFill>
                  <a:srgbClr val="006600"/>
                </a:solidFill>
                <a:latin typeface="Arial MT"/>
                <a:cs typeface="Arial MT"/>
              </a:rPr>
              <a:t>elements</a:t>
            </a:r>
            <a:r>
              <a:rPr sz="2000" spc="-30" dirty="0">
                <a:solidFill>
                  <a:srgbClr val="006600"/>
                </a:solidFill>
                <a:latin typeface="Arial MT"/>
                <a:cs typeface="Arial MT"/>
              </a:rPr>
              <a:t> </a:t>
            </a:r>
            <a:r>
              <a:rPr sz="2000" dirty="0">
                <a:solidFill>
                  <a:srgbClr val="006600"/>
                </a:solidFill>
                <a:latin typeface="Arial MT"/>
                <a:cs typeface="Arial MT"/>
              </a:rPr>
              <a:t>of</a:t>
            </a:r>
            <a:r>
              <a:rPr sz="2000" spc="-30" dirty="0">
                <a:solidFill>
                  <a:srgbClr val="006600"/>
                </a:solidFill>
                <a:latin typeface="Arial MT"/>
                <a:cs typeface="Arial MT"/>
              </a:rPr>
              <a:t> </a:t>
            </a:r>
            <a:r>
              <a:rPr sz="2000" dirty="0">
                <a:solidFill>
                  <a:srgbClr val="006600"/>
                </a:solidFill>
                <a:latin typeface="Arial MT"/>
                <a:cs typeface="Arial MT"/>
              </a:rPr>
              <a:t>the</a:t>
            </a:r>
            <a:r>
              <a:rPr sz="2000" spc="-25" dirty="0">
                <a:solidFill>
                  <a:srgbClr val="006600"/>
                </a:solidFill>
                <a:latin typeface="Arial MT"/>
                <a:cs typeface="Arial MT"/>
              </a:rPr>
              <a:t> </a:t>
            </a:r>
            <a:r>
              <a:rPr sz="2000" spc="-10" dirty="0">
                <a:solidFill>
                  <a:srgbClr val="006600"/>
                </a:solidFill>
                <a:latin typeface="Arial MT"/>
                <a:cs typeface="Arial MT"/>
              </a:rPr>
              <a:t>matrix.</a:t>
            </a:r>
            <a:endParaRPr sz="2000">
              <a:latin typeface="Arial MT"/>
              <a:cs typeface="Arial MT"/>
            </a:endParaRPr>
          </a:p>
          <a:p>
            <a:pPr marL="355600" marR="774700" indent="-342900">
              <a:lnSpc>
                <a:spcPct val="100099"/>
              </a:lnSpc>
              <a:spcBef>
                <a:spcPts val="605"/>
              </a:spcBef>
              <a:buChar char="•"/>
              <a:tabLst>
                <a:tab pos="355600" algn="l"/>
              </a:tabLst>
            </a:pPr>
            <a:r>
              <a:rPr sz="2800" dirty="0">
                <a:solidFill>
                  <a:srgbClr val="3333CC"/>
                </a:solidFill>
                <a:latin typeface="Arial MT"/>
                <a:cs typeface="Arial MT"/>
              </a:rPr>
              <a:t>This</a:t>
            </a:r>
            <a:r>
              <a:rPr sz="2800" spc="-55" dirty="0">
                <a:solidFill>
                  <a:srgbClr val="3333CC"/>
                </a:solidFill>
                <a:latin typeface="Arial MT"/>
                <a:cs typeface="Arial MT"/>
              </a:rPr>
              <a:t> </a:t>
            </a:r>
            <a:r>
              <a:rPr sz="2800" dirty="0">
                <a:solidFill>
                  <a:srgbClr val="3333CC"/>
                </a:solidFill>
                <a:latin typeface="Arial MT"/>
                <a:cs typeface="Arial MT"/>
              </a:rPr>
              <a:t>view</a:t>
            </a:r>
            <a:r>
              <a:rPr sz="2800" spc="-45" dirty="0">
                <a:solidFill>
                  <a:srgbClr val="3333CC"/>
                </a:solidFill>
                <a:latin typeface="Arial MT"/>
                <a:cs typeface="Arial MT"/>
              </a:rPr>
              <a:t> </a:t>
            </a:r>
            <a:r>
              <a:rPr sz="2800" dirty="0">
                <a:solidFill>
                  <a:srgbClr val="3333CC"/>
                </a:solidFill>
                <a:latin typeface="Arial MT"/>
                <a:cs typeface="Arial MT"/>
              </a:rPr>
              <a:t>helps</a:t>
            </a:r>
            <a:r>
              <a:rPr sz="2800" spc="-50" dirty="0">
                <a:solidFill>
                  <a:srgbClr val="3333CC"/>
                </a:solidFill>
                <a:latin typeface="Arial MT"/>
                <a:cs typeface="Arial MT"/>
              </a:rPr>
              <a:t> </a:t>
            </a:r>
            <a:r>
              <a:rPr sz="2800" dirty="0">
                <a:solidFill>
                  <a:srgbClr val="3333CC"/>
                </a:solidFill>
                <a:latin typeface="Arial MT"/>
                <a:cs typeface="Arial MT"/>
              </a:rPr>
              <a:t>us</a:t>
            </a:r>
            <a:r>
              <a:rPr sz="2800" spc="-50" dirty="0">
                <a:solidFill>
                  <a:srgbClr val="3333CC"/>
                </a:solidFill>
                <a:latin typeface="Arial MT"/>
                <a:cs typeface="Arial MT"/>
              </a:rPr>
              <a:t> </a:t>
            </a:r>
            <a:r>
              <a:rPr sz="2800" dirty="0">
                <a:solidFill>
                  <a:srgbClr val="3333CC"/>
                </a:solidFill>
                <a:latin typeface="Arial MT"/>
                <a:cs typeface="Arial MT"/>
              </a:rPr>
              <a:t>to</a:t>
            </a:r>
            <a:r>
              <a:rPr sz="2800" spc="-45" dirty="0">
                <a:solidFill>
                  <a:srgbClr val="3333CC"/>
                </a:solidFill>
                <a:latin typeface="Arial MT"/>
                <a:cs typeface="Arial MT"/>
              </a:rPr>
              <a:t> </a:t>
            </a:r>
            <a:r>
              <a:rPr sz="2800" dirty="0">
                <a:solidFill>
                  <a:srgbClr val="3333CC"/>
                </a:solidFill>
                <a:latin typeface="Arial MT"/>
                <a:cs typeface="Arial MT"/>
              </a:rPr>
              <a:t>derive</a:t>
            </a:r>
            <a:r>
              <a:rPr sz="2800" spc="-45" dirty="0">
                <a:solidFill>
                  <a:srgbClr val="3333CC"/>
                </a:solidFill>
                <a:latin typeface="Arial MT"/>
                <a:cs typeface="Arial MT"/>
              </a:rPr>
              <a:t> </a:t>
            </a:r>
            <a:r>
              <a:rPr sz="2800" dirty="0">
                <a:solidFill>
                  <a:srgbClr val="3333CC"/>
                </a:solidFill>
                <a:latin typeface="Arial MT"/>
                <a:cs typeface="Arial MT"/>
              </a:rPr>
              <a:t>some</a:t>
            </a:r>
            <a:r>
              <a:rPr sz="2800" spc="-50" dirty="0">
                <a:solidFill>
                  <a:srgbClr val="3333CC"/>
                </a:solidFill>
                <a:latin typeface="Arial MT"/>
                <a:cs typeface="Arial MT"/>
              </a:rPr>
              <a:t> </a:t>
            </a:r>
            <a:r>
              <a:rPr sz="2800" dirty="0">
                <a:solidFill>
                  <a:srgbClr val="3333CC"/>
                </a:solidFill>
                <a:latin typeface="Arial MT"/>
                <a:cs typeface="Arial MT"/>
              </a:rPr>
              <a:t>of</a:t>
            </a:r>
            <a:r>
              <a:rPr sz="2800" spc="-50" dirty="0">
                <a:solidFill>
                  <a:srgbClr val="3333CC"/>
                </a:solidFill>
                <a:latin typeface="Arial MT"/>
                <a:cs typeface="Arial MT"/>
              </a:rPr>
              <a:t> </a:t>
            </a:r>
            <a:r>
              <a:rPr sz="2800" dirty="0">
                <a:solidFill>
                  <a:srgbClr val="3333CC"/>
                </a:solidFill>
                <a:latin typeface="Arial MT"/>
                <a:cs typeface="Arial MT"/>
              </a:rPr>
              <a:t>the</a:t>
            </a:r>
            <a:r>
              <a:rPr sz="2800" spc="-45" dirty="0">
                <a:solidFill>
                  <a:srgbClr val="3333CC"/>
                </a:solidFill>
                <a:latin typeface="Arial MT"/>
                <a:cs typeface="Arial MT"/>
              </a:rPr>
              <a:t> </a:t>
            </a:r>
            <a:r>
              <a:rPr sz="2800" spc="-10" dirty="0">
                <a:solidFill>
                  <a:srgbClr val="3333CC"/>
                </a:solidFill>
                <a:latin typeface="Arial MT"/>
                <a:cs typeface="Arial MT"/>
              </a:rPr>
              <a:t>other </a:t>
            </a:r>
            <a:r>
              <a:rPr sz="2800" dirty="0">
                <a:solidFill>
                  <a:srgbClr val="3333CC"/>
                </a:solidFill>
                <a:latin typeface="Arial MT"/>
                <a:cs typeface="Arial MT"/>
              </a:rPr>
              <a:t>operations</a:t>
            </a:r>
            <a:r>
              <a:rPr sz="2800" spc="-85" dirty="0">
                <a:solidFill>
                  <a:srgbClr val="3333CC"/>
                </a:solidFill>
                <a:latin typeface="Arial MT"/>
                <a:cs typeface="Arial MT"/>
              </a:rPr>
              <a:t> </a:t>
            </a:r>
            <a:r>
              <a:rPr sz="2800" dirty="0">
                <a:solidFill>
                  <a:srgbClr val="3333CC"/>
                </a:solidFill>
                <a:latin typeface="Arial MT"/>
                <a:cs typeface="Arial MT"/>
              </a:rPr>
              <a:t>needed</a:t>
            </a:r>
            <a:r>
              <a:rPr sz="2800" spc="-75" dirty="0">
                <a:solidFill>
                  <a:srgbClr val="3333CC"/>
                </a:solidFill>
                <a:latin typeface="Arial MT"/>
                <a:cs typeface="Arial MT"/>
              </a:rPr>
              <a:t> </a:t>
            </a:r>
            <a:r>
              <a:rPr sz="2800" dirty="0">
                <a:solidFill>
                  <a:srgbClr val="3333CC"/>
                </a:solidFill>
                <a:latin typeface="Arial MT"/>
                <a:cs typeface="Arial MT"/>
              </a:rPr>
              <a:t>to</a:t>
            </a:r>
            <a:r>
              <a:rPr sz="2800" spc="-75" dirty="0">
                <a:solidFill>
                  <a:srgbClr val="3333CC"/>
                </a:solidFill>
                <a:latin typeface="Arial MT"/>
                <a:cs typeface="Arial MT"/>
              </a:rPr>
              <a:t> </a:t>
            </a:r>
            <a:r>
              <a:rPr sz="2800" dirty="0">
                <a:solidFill>
                  <a:srgbClr val="3333CC"/>
                </a:solidFill>
                <a:latin typeface="Arial MT"/>
                <a:cs typeface="Arial MT"/>
              </a:rPr>
              <a:t>implement</a:t>
            </a:r>
            <a:r>
              <a:rPr sz="2800" spc="-80" dirty="0">
                <a:solidFill>
                  <a:srgbClr val="3333CC"/>
                </a:solidFill>
                <a:latin typeface="Arial MT"/>
                <a:cs typeface="Arial MT"/>
              </a:rPr>
              <a:t> </a:t>
            </a:r>
            <a:r>
              <a:rPr sz="2800" dirty="0">
                <a:solidFill>
                  <a:srgbClr val="3333CC"/>
                </a:solidFill>
                <a:latin typeface="Arial MT"/>
                <a:cs typeface="Arial MT"/>
              </a:rPr>
              <a:t>a</a:t>
            </a:r>
            <a:r>
              <a:rPr sz="2800" spc="-80" dirty="0">
                <a:solidFill>
                  <a:srgbClr val="3333CC"/>
                </a:solidFill>
                <a:latin typeface="Arial MT"/>
                <a:cs typeface="Arial MT"/>
              </a:rPr>
              <a:t> </a:t>
            </a:r>
            <a:r>
              <a:rPr sz="2800" spc="-10" dirty="0">
                <a:solidFill>
                  <a:srgbClr val="3333CC"/>
                </a:solidFill>
                <a:latin typeface="Arial MT"/>
                <a:cs typeface="Arial MT"/>
              </a:rPr>
              <a:t>convolutional network</a:t>
            </a:r>
            <a:endParaRPr sz="28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874" y="1313181"/>
            <a:ext cx="8800650" cy="1107996"/>
          </a:xfrm>
        </p:spPr>
        <p:txBody>
          <a:bodyPr/>
          <a:lstStyle/>
          <a:p>
            <a:r>
              <a:rPr lang="en-GB" dirty="0"/>
              <a:t>CNN-</a:t>
            </a:r>
            <a:r>
              <a:rPr lang="en-IN" b="1" dirty="0"/>
              <a:t>Motivation</a:t>
            </a:r>
            <a:br>
              <a:rPr lang="en-IN" b="1" dirty="0"/>
            </a:br>
            <a:endParaRPr lang="en-IN" dirty="0"/>
          </a:p>
        </p:txBody>
      </p:sp>
      <p:sp>
        <p:nvSpPr>
          <p:cNvPr id="3" name="Content Placeholder 2"/>
          <p:cNvSpPr>
            <a:spLocks noGrp="1"/>
          </p:cNvSpPr>
          <p:nvPr>
            <p:ph idx="1"/>
          </p:nvPr>
        </p:nvSpPr>
        <p:spPr>
          <a:xfrm>
            <a:off x="691515" y="2096848"/>
            <a:ext cx="8675370" cy="4056422"/>
          </a:xfrm>
        </p:spPr>
        <p:txBody>
          <a:bodyPr>
            <a:normAutofit/>
          </a:bodyPr>
          <a:lstStyle/>
          <a:p>
            <a:r>
              <a:rPr lang="en-GB" dirty="0"/>
              <a:t>Three advantages of convolution </a:t>
            </a:r>
          </a:p>
          <a:p>
            <a:r>
              <a:rPr lang="en-GB" dirty="0"/>
              <a:t> </a:t>
            </a:r>
            <a:r>
              <a:rPr lang="en-GB" i="1" dirty="0"/>
              <a:t>Sparse interpretation </a:t>
            </a:r>
          </a:p>
          <a:p>
            <a:r>
              <a:rPr lang="en-GB" i="1" dirty="0"/>
              <a:t>Parameter Sharing </a:t>
            </a:r>
          </a:p>
          <a:p>
            <a:r>
              <a:rPr lang="en-GB" i="1" dirty="0"/>
              <a:t>Equivariant Representation</a:t>
            </a:r>
          </a:p>
          <a:p>
            <a:r>
              <a:rPr lang="en-GB" b="1" dirty="0"/>
              <a:t>1. Sparse Interpretation</a:t>
            </a:r>
          </a:p>
          <a:p>
            <a:r>
              <a:rPr lang="en-GB" i="1" dirty="0">
                <a:solidFill>
                  <a:srgbClr val="7030A0"/>
                </a:solidFill>
              </a:rPr>
              <a:t>Traditional Matrix Multiplication</a:t>
            </a:r>
            <a:r>
              <a:rPr lang="en-GB" dirty="0"/>
              <a:t>: Every output unit interact with every input unit.</a:t>
            </a:r>
          </a:p>
          <a:p>
            <a:r>
              <a:rPr lang="en-GB" i="1" dirty="0">
                <a:solidFill>
                  <a:srgbClr val="7030A0"/>
                </a:solidFill>
              </a:rPr>
              <a:t>Convolution</a:t>
            </a:r>
            <a:r>
              <a:rPr lang="en-GB" dirty="0"/>
              <a:t>: Sparse connectivity</a:t>
            </a:r>
          </a:p>
          <a:p>
            <a:r>
              <a:rPr lang="en-GB" b="1" dirty="0"/>
              <a:t>We need to store fewer parameters, which improves</a:t>
            </a:r>
          </a:p>
          <a:p>
            <a:r>
              <a:rPr lang="en-GB" dirty="0"/>
              <a:t>Memory requirement</a:t>
            </a:r>
          </a:p>
          <a:p>
            <a:r>
              <a:rPr lang="en-GB" dirty="0"/>
              <a:t>statistical efficiency</a:t>
            </a:r>
          </a:p>
          <a:p>
            <a:endParaRPr lang="en-IN" i="1" dirty="0"/>
          </a:p>
        </p:txBody>
      </p:sp>
    </p:spTree>
    <p:extLst>
      <p:ext uri="{BB962C8B-B14F-4D97-AF65-F5344CB8AC3E}">
        <p14:creationId xmlns:p14="http://schemas.microsoft.com/office/powerpoint/2010/main" val="34586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515" y="916915"/>
            <a:ext cx="8675370" cy="553998"/>
          </a:xfrm>
        </p:spPr>
        <p:txBody>
          <a:bodyPr/>
          <a:lstStyle/>
          <a:p>
            <a:r>
              <a:rPr lang="en-GB" dirty="0"/>
              <a:t>CNN-</a:t>
            </a:r>
            <a:r>
              <a:rPr lang="en-IN" b="1" dirty="0"/>
              <a:t>Motivation</a:t>
            </a:r>
            <a:endParaRPr lang="en-IN" dirty="0"/>
          </a:p>
        </p:txBody>
      </p:sp>
      <p:pic>
        <p:nvPicPr>
          <p:cNvPr id="2050" name="Picture 2" descr="../../_images/Figure9.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7973" y="1657512"/>
            <a:ext cx="8308913" cy="505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94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endParaRPr lang="en-IN" dirty="0"/>
          </a:p>
        </p:txBody>
      </p:sp>
      <p:pic>
        <p:nvPicPr>
          <p:cNvPr id="3074" name="Picture 2" descr="../../_images/Figure9.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0675" y="1057276"/>
            <a:ext cx="8017051" cy="539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29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endParaRPr lang="en-IN" dirty="0"/>
          </a:p>
        </p:txBody>
      </p:sp>
      <p:pic>
        <p:nvPicPr>
          <p:cNvPr id="4098" name="Picture 2" descr="../../_images/Figure9.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597" y="1358503"/>
            <a:ext cx="10316168" cy="49150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24875" y="1230696"/>
            <a:ext cx="2971696" cy="2585323"/>
          </a:xfrm>
          <a:prstGeom prst="rect">
            <a:avLst/>
          </a:prstGeom>
        </p:spPr>
        <p:txBody>
          <a:bodyPr wrap="square">
            <a:spAutoFit/>
          </a:bodyPr>
          <a:lstStyle/>
          <a:p>
            <a:r>
              <a:rPr lang="en-GB" b="0" i="0" dirty="0">
                <a:solidFill>
                  <a:srgbClr val="404040"/>
                </a:solidFill>
                <a:effectLst/>
                <a:latin typeface="Lato"/>
              </a:rPr>
              <a:t>This allows the network to efficiently describe complicated interaction between many variables by construction such interaction from simple building blocks that each describe only sparse interaction.</a:t>
            </a:r>
            <a:endParaRPr lang="en-IN" dirty="0"/>
          </a:p>
        </p:txBody>
      </p:sp>
    </p:spTree>
    <p:extLst>
      <p:ext uri="{BB962C8B-B14F-4D97-AF65-F5344CB8AC3E}">
        <p14:creationId xmlns:p14="http://schemas.microsoft.com/office/powerpoint/2010/main" val="3897297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2. </a:t>
            </a:r>
            <a:r>
              <a:rPr lang="en-IN" b="1" dirty="0"/>
              <a:t>Parameter sharing(discussed)</a:t>
            </a:r>
            <a:br>
              <a:rPr lang="en-IN" b="1" dirty="0"/>
            </a:br>
            <a:br>
              <a:rPr lang="en-IN" b="1" dirty="0"/>
            </a:br>
            <a:r>
              <a:rPr lang="en-IN" b="1" dirty="0"/>
              <a:t>3. Equivariance</a:t>
            </a:r>
            <a:br>
              <a:rPr lang="en-IN" b="1" dirty="0"/>
            </a:br>
            <a:br>
              <a:rPr lang="en-IN" b="1" dirty="0"/>
            </a:br>
            <a:br>
              <a:rPr lang="en-IN" b="1" dirty="0"/>
            </a:br>
            <a:endParaRPr lang="en-IN" dirty="0"/>
          </a:p>
        </p:txBody>
      </p:sp>
      <p:sp>
        <p:nvSpPr>
          <p:cNvPr id="3" name="Content Placeholder 2"/>
          <p:cNvSpPr>
            <a:spLocks noGrp="1"/>
          </p:cNvSpPr>
          <p:nvPr>
            <p:ph idx="1"/>
          </p:nvPr>
        </p:nvSpPr>
        <p:spPr>
          <a:xfrm>
            <a:off x="536863" y="1798828"/>
            <a:ext cx="7648575" cy="369332"/>
          </a:xfrm>
        </p:spPr>
        <p:txBody>
          <a:bodyPr/>
          <a:lstStyle/>
          <a:p>
            <a:r>
              <a:rPr lang="en-US" dirty="0"/>
              <a:t> </a:t>
            </a:r>
            <a:endParaRPr lang="en-IN" dirty="0"/>
          </a:p>
        </p:txBody>
      </p:sp>
      <p:pic>
        <p:nvPicPr>
          <p:cNvPr id="5" name="Picture 4">
            <a:extLst>
              <a:ext uri="{FF2B5EF4-FFF2-40B4-BE49-F238E27FC236}">
                <a16:creationId xmlns:a16="http://schemas.microsoft.com/office/drawing/2014/main" id="{A913D7FD-91A3-3CBE-7C99-BE74BD142608}"/>
              </a:ext>
            </a:extLst>
          </p:cNvPr>
          <p:cNvPicPr>
            <a:picLocks noChangeAspect="1"/>
          </p:cNvPicPr>
          <p:nvPr/>
        </p:nvPicPr>
        <p:blipFill>
          <a:blip r:embed="rId2"/>
          <a:stretch>
            <a:fillRect/>
          </a:stretch>
        </p:blipFill>
        <p:spPr>
          <a:xfrm>
            <a:off x="0" y="3200400"/>
            <a:ext cx="10007716" cy="4114800"/>
          </a:xfrm>
          <a:prstGeom prst="rect">
            <a:avLst/>
          </a:prstGeom>
        </p:spPr>
      </p:pic>
    </p:spTree>
    <p:extLst>
      <p:ext uri="{BB962C8B-B14F-4D97-AF65-F5344CB8AC3E}">
        <p14:creationId xmlns:p14="http://schemas.microsoft.com/office/powerpoint/2010/main" val="215620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1289685" y="2474912"/>
            <a:ext cx="7649845" cy="1244600"/>
          </a:xfrm>
          <a:prstGeom prst="rect">
            <a:avLst/>
          </a:prstGeom>
        </p:spPr>
        <p:txBody>
          <a:bodyPr vert="horz" wrap="square" lIns="0" tIns="12700" rIns="0" bIns="0" rtlCol="0">
            <a:spAutoFit/>
          </a:bodyPr>
          <a:lstStyle/>
          <a:p>
            <a:pPr algn="ctr">
              <a:lnSpc>
                <a:spcPct val="100000"/>
              </a:lnSpc>
              <a:spcBef>
                <a:spcPts val="100"/>
              </a:spcBef>
              <a:tabLst>
                <a:tab pos="3416300" algn="l"/>
                <a:tab pos="4940935" algn="l"/>
              </a:tabLst>
            </a:pPr>
            <a:r>
              <a:rPr sz="4000" dirty="0"/>
              <a:t>Variants</a:t>
            </a:r>
            <a:r>
              <a:rPr sz="4000" spc="-70" dirty="0"/>
              <a:t> </a:t>
            </a:r>
            <a:r>
              <a:rPr sz="4000" dirty="0"/>
              <a:t>of</a:t>
            </a:r>
            <a:r>
              <a:rPr sz="4000" spc="-70" dirty="0"/>
              <a:t> </a:t>
            </a:r>
            <a:r>
              <a:rPr sz="4000" spc="-25" dirty="0"/>
              <a:t>the</a:t>
            </a:r>
            <a:r>
              <a:rPr sz="4000" dirty="0"/>
              <a:t>	</a:t>
            </a:r>
            <a:r>
              <a:rPr sz="4000" spc="-10" dirty="0"/>
              <a:t>Basic</a:t>
            </a:r>
            <a:r>
              <a:rPr sz="4000" dirty="0"/>
              <a:t>	</a:t>
            </a:r>
            <a:r>
              <a:rPr sz="4000" spc="-10" dirty="0"/>
              <a:t>Convolution</a:t>
            </a:r>
            <a:endParaRPr sz="4000"/>
          </a:p>
          <a:p>
            <a:pPr marL="140970" algn="ctr">
              <a:lnSpc>
                <a:spcPct val="100000"/>
              </a:lnSpc>
            </a:pPr>
            <a:r>
              <a:rPr sz="4000" spc="-10" dirty="0"/>
              <a:t>Function</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4972" y="572769"/>
            <a:ext cx="10255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Deep </a:t>
            </a:r>
            <a:r>
              <a:rPr sz="1200" spc="-10" dirty="0">
                <a:latin typeface="Arial MT"/>
                <a:cs typeface="Arial MT"/>
              </a:rPr>
              <a:t>Learning</a:t>
            </a:r>
            <a:endParaRPr sz="1200">
              <a:latin typeface="Arial MT"/>
              <a:cs typeface="Arial MT"/>
            </a:endParaRPr>
          </a:p>
        </p:txBody>
      </p:sp>
      <p:sp>
        <p:nvSpPr>
          <p:cNvPr id="4" name="object 4"/>
          <p:cNvSpPr txBox="1">
            <a:spLocks noGrp="1"/>
          </p:cNvSpPr>
          <p:nvPr>
            <p:ph type="title"/>
          </p:nvPr>
        </p:nvSpPr>
        <p:spPr>
          <a:xfrm>
            <a:off x="2351723" y="444501"/>
            <a:ext cx="5362575" cy="1244600"/>
          </a:xfrm>
          <a:prstGeom prst="rect">
            <a:avLst/>
          </a:prstGeom>
        </p:spPr>
        <p:txBody>
          <a:bodyPr vert="horz" wrap="square" lIns="0" tIns="12700" rIns="0" bIns="0" rtlCol="0">
            <a:spAutoFit/>
          </a:bodyPr>
          <a:lstStyle/>
          <a:p>
            <a:pPr marL="12700" marR="5080" indent="1581150">
              <a:lnSpc>
                <a:spcPct val="100000"/>
              </a:lnSpc>
              <a:spcBef>
                <a:spcPts val="100"/>
              </a:spcBef>
              <a:tabLst>
                <a:tab pos="3232150" algn="l"/>
              </a:tabLst>
            </a:pPr>
            <a:r>
              <a:rPr sz="4000" dirty="0"/>
              <a:t>Topics</a:t>
            </a:r>
            <a:r>
              <a:rPr sz="4000" spc="-55" dirty="0"/>
              <a:t> </a:t>
            </a:r>
            <a:r>
              <a:rPr sz="4000" spc="-25" dirty="0"/>
              <a:t>in </a:t>
            </a:r>
            <a:r>
              <a:rPr sz="4000" spc="-10" dirty="0"/>
              <a:t>Convolutional</a:t>
            </a:r>
            <a:r>
              <a:rPr sz="4000" dirty="0"/>
              <a:t>	</a:t>
            </a:r>
            <a:r>
              <a:rPr sz="4000" spc="-10" dirty="0"/>
              <a:t>Networks</a:t>
            </a:r>
            <a:endParaRPr sz="4000"/>
          </a:p>
        </p:txBody>
      </p:sp>
      <p:sp>
        <p:nvSpPr>
          <p:cNvPr id="5" name="object 5"/>
          <p:cNvSpPr txBox="1">
            <a:spLocks noGrp="1"/>
          </p:cNvSpPr>
          <p:nvPr>
            <p:ph type="body" idx="1"/>
          </p:nvPr>
        </p:nvSpPr>
        <p:spPr>
          <a:prstGeom prst="rect">
            <a:avLst/>
          </a:prstGeom>
        </p:spPr>
        <p:txBody>
          <a:bodyPr vert="horz" wrap="square" lIns="0" tIns="75565" rIns="0" bIns="0" rtlCol="0">
            <a:spAutoFit/>
          </a:bodyPr>
          <a:lstStyle/>
          <a:p>
            <a:pPr marL="354965" indent="-342265">
              <a:lnSpc>
                <a:spcPct val="100000"/>
              </a:lnSpc>
              <a:spcBef>
                <a:spcPts val="595"/>
              </a:spcBef>
              <a:buClr>
                <a:srgbClr val="3333CC"/>
              </a:buClr>
              <a:buChar char="•"/>
              <a:tabLst>
                <a:tab pos="354965" algn="l"/>
              </a:tabLst>
            </a:pPr>
            <a:r>
              <a:rPr spc="-10" dirty="0"/>
              <a:t>Overview</a:t>
            </a:r>
          </a:p>
          <a:p>
            <a:pPr marL="469265" indent="-456565">
              <a:lnSpc>
                <a:spcPct val="100000"/>
              </a:lnSpc>
              <a:spcBef>
                <a:spcPts val="495"/>
              </a:spcBef>
              <a:buClr>
                <a:srgbClr val="3333CC"/>
              </a:buClr>
              <a:buAutoNum type="arabicPeriod"/>
              <a:tabLst>
                <a:tab pos="469265" algn="l"/>
              </a:tabLst>
            </a:pPr>
            <a:r>
              <a:rPr dirty="0"/>
              <a:t>The</a:t>
            </a:r>
            <a:r>
              <a:rPr spc="-85" dirty="0"/>
              <a:t> </a:t>
            </a:r>
            <a:r>
              <a:rPr dirty="0"/>
              <a:t>Convolution</a:t>
            </a:r>
            <a:r>
              <a:rPr spc="-80" dirty="0"/>
              <a:t> </a:t>
            </a:r>
            <a:r>
              <a:rPr spc="-10" dirty="0"/>
              <a:t>Operation</a:t>
            </a:r>
          </a:p>
          <a:p>
            <a:pPr marL="469265" indent="-456565">
              <a:lnSpc>
                <a:spcPct val="100000"/>
              </a:lnSpc>
              <a:spcBef>
                <a:spcPts val="620"/>
              </a:spcBef>
              <a:buClr>
                <a:srgbClr val="3333CC"/>
              </a:buClr>
              <a:buAutoNum type="arabicPeriod"/>
              <a:tabLst>
                <a:tab pos="469265" algn="l"/>
              </a:tabLst>
            </a:pPr>
            <a:r>
              <a:rPr spc="-10" dirty="0"/>
              <a:t>Motivation</a:t>
            </a:r>
          </a:p>
          <a:p>
            <a:pPr marL="469265" indent="-456565">
              <a:lnSpc>
                <a:spcPct val="100000"/>
              </a:lnSpc>
              <a:spcBef>
                <a:spcPts val="520"/>
              </a:spcBef>
              <a:buClr>
                <a:srgbClr val="3333CC"/>
              </a:buClr>
              <a:buAutoNum type="arabicPeriod"/>
              <a:tabLst>
                <a:tab pos="469265" algn="l"/>
              </a:tabLst>
            </a:pPr>
            <a:r>
              <a:rPr spc="-10" dirty="0"/>
              <a:t>Pooling</a:t>
            </a:r>
          </a:p>
          <a:p>
            <a:pPr marL="469265" indent="-456565">
              <a:lnSpc>
                <a:spcPct val="100000"/>
              </a:lnSpc>
              <a:spcBef>
                <a:spcPts val="620"/>
              </a:spcBef>
              <a:buClr>
                <a:srgbClr val="3333CC"/>
              </a:buClr>
              <a:buAutoNum type="arabicPeriod"/>
              <a:tabLst>
                <a:tab pos="469265" algn="l"/>
              </a:tabLst>
            </a:pPr>
            <a:r>
              <a:rPr dirty="0"/>
              <a:t>Convolution</a:t>
            </a:r>
            <a:r>
              <a:rPr spc="-65" dirty="0"/>
              <a:t> </a:t>
            </a:r>
            <a:r>
              <a:rPr dirty="0"/>
              <a:t>and</a:t>
            </a:r>
            <a:r>
              <a:rPr spc="-65" dirty="0"/>
              <a:t> </a:t>
            </a:r>
            <a:r>
              <a:rPr dirty="0"/>
              <a:t>Pooling</a:t>
            </a:r>
            <a:r>
              <a:rPr spc="-60" dirty="0"/>
              <a:t> </a:t>
            </a:r>
            <a:r>
              <a:rPr dirty="0"/>
              <a:t>as</a:t>
            </a:r>
            <a:r>
              <a:rPr spc="-65" dirty="0"/>
              <a:t> </a:t>
            </a:r>
            <a:r>
              <a:rPr dirty="0"/>
              <a:t>an</a:t>
            </a:r>
            <a:r>
              <a:rPr spc="-65" dirty="0"/>
              <a:t> </a:t>
            </a:r>
            <a:r>
              <a:rPr dirty="0"/>
              <a:t>Infinitely</a:t>
            </a:r>
            <a:r>
              <a:rPr spc="-65" dirty="0"/>
              <a:t> </a:t>
            </a:r>
            <a:r>
              <a:rPr dirty="0"/>
              <a:t>Strong</a:t>
            </a:r>
            <a:r>
              <a:rPr spc="-65" dirty="0"/>
              <a:t> </a:t>
            </a:r>
            <a:r>
              <a:rPr spc="-10" dirty="0"/>
              <a:t>Prior</a:t>
            </a:r>
          </a:p>
          <a:p>
            <a:pPr marL="469265" indent="-456565">
              <a:lnSpc>
                <a:spcPct val="100000"/>
              </a:lnSpc>
              <a:spcBef>
                <a:spcPts val="620"/>
              </a:spcBef>
              <a:buClr>
                <a:srgbClr val="3333CC"/>
              </a:buClr>
              <a:buAutoNum type="arabicPeriod"/>
              <a:tabLst>
                <a:tab pos="469265" algn="l"/>
              </a:tabLst>
            </a:pPr>
            <a:r>
              <a:rPr dirty="0">
                <a:solidFill>
                  <a:srgbClr val="0000FF"/>
                </a:solidFill>
              </a:rPr>
              <a:t>Variants</a:t>
            </a:r>
            <a:r>
              <a:rPr spc="-70" dirty="0">
                <a:solidFill>
                  <a:srgbClr val="0000FF"/>
                </a:solidFill>
              </a:rPr>
              <a:t> </a:t>
            </a:r>
            <a:r>
              <a:rPr dirty="0">
                <a:solidFill>
                  <a:srgbClr val="0000FF"/>
                </a:solidFill>
              </a:rPr>
              <a:t>of</a:t>
            </a:r>
            <a:r>
              <a:rPr spc="-70" dirty="0">
                <a:solidFill>
                  <a:srgbClr val="0000FF"/>
                </a:solidFill>
              </a:rPr>
              <a:t> </a:t>
            </a:r>
            <a:r>
              <a:rPr dirty="0">
                <a:solidFill>
                  <a:srgbClr val="0000FF"/>
                </a:solidFill>
              </a:rPr>
              <a:t>the</a:t>
            </a:r>
            <a:r>
              <a:rPr spc="-60" dirty="0">
                <a:solidFill>
                  <a:srgbClr val="0000FF"/>
                </a:solidFill>
              </a:rPr>
              <a:t> </a:t>
            </a:r>
            <a:r>
              <a:rPr dirty="0">
                <a:solidFill>
                  <a:srgbClr val="0000FF"/>
                </a:solidFill>
              </a:rPr>
              <a:t>Basic</a:t>
            </a:r>
            <a:r>
              <a:rPr spc="-70" dirty="0">
                <a:solidFill>
                  <a:srgbClr val="0000FF"/>
                </a:solidFill>
              </a:rPr>
              <a:t> </a:t>
            </a:r>
            <a:r>
              <a:rPr dirty="0">
                <a:solidFill>
                  <a:srgbClr val="0000FF"/>
                </a:solidFill>
              </a:rPr>
              <a:t>Convolution</a:t>
            </a:r>
            <a:r>
              <a:rPr spc="-65" dirty="0">
                <a:solidFill>
                  <a:srgbClr val="0000FF"/>
                </a:solidFill>
              </a:rPr>
              <a:t> </a:t>
            </a:r>
            <a:r>
              <a:rPr spc="-10" dirty="0">
                <a:solidFill>
                  <a:srgbClr val="0000FF"/>
                </a:solidFill>
              </a:rPr>
              <a:t>Function</a:t>
            </a:r>
          </a:p>
          <a:p>
            <a:pPr marL="469265" indent="-456565">
              <a:lnSpc>
                <a:spcPct val="100000"/>
              </a:lnSpc>
              <a:spcBef>
                <a:spcPts val="520"/>
              </a:spcBef>
              <a:buClr>
                <a:srgbClr val="3333CC"/>
              </a:buClr>
              <a:buAutoNum type="arabicPeriod"/>
              <a:tabLst>
                <a:tab pos="469265" algn="l"/>
              </a:tabLst>
            </a:pPr>
            <a:r>
              <a:rPr dirty="0"/>
              <a:t>Structured</a:t>
            </a:r>
            <a:r>
              <a:rPr spc="-90" dirty="0"/>
              <a:t> </a:t>
            </a:r>
            <a:r>
              <a:rPr spc="-10" dirty="0"/>
              <a:t>Outputs</a:t>
            </a:r>
          </a:p>
          <a:p>
            <a:pPr marL="469265" indent="-456565">
              <a:lnSpc>
                <a:spcPct val="100000"/>
              </a:lnSpc>
              <a:spcBef>
                <a:spcPts val="620"/>
              </a:spcBef>
              <a:buClr>
                <a:srgbClr val="3333CC"/>
              </a:buClr>
              <a:buAutoNum type="arabicPeriod"/>
              <a:tabLst>
                <a:tab pos="469265" algn="l"/>
              </a:tabLst>
            </a:pPr>
            <a:r>
              <a:rPr dirty="0"/>
              <a:t>Data</a:t>
            </a:r>
            <a:r>
              <a:rPr spc="-50" dirty="0"/>
              <a:t> </a:t>
            </a:r>
            <a:r>
              <a:rPr spc="-20" dirty="0"/>
              <a:t>Types</a:t>
            </a:r>
          </a:p>
          <a:p>
            <a:pPr marL="469265" indent="-456565">
              <a:lnSpc>
                <a:spcPct val="100000"/>
              </a:lnSpc>
              <a:spcBef>
                <a:spcPts val="520"/>
              </a:spcBef>
              <a:buClr>
                <a:srgbClr val="3333CC"/>
              </a:buClr>
              <a:buAutoNum type="arabicPeriod"/>
              <a:tabLst>
                <a:tab pos="469265" algn="l"/>
              </a:tabLst>
            </a:pPr>
            <a:r>
              <a:rPr dirty="0"/>
              <a:t>Efficient</a:t>
            </a:r>
            <a:r>
              <a:rPr spc="-110" dirty="0"/>
              <a:t> </a:t>
            </a:r>
            <a:r>
              <a:rPr dirty="0"/>
              <a:t>Convolution</a:t>
            </a:r>
            <a:r>
              <a:rPr spc="-105" dirty="0"/>
              <a:t> </a:t>
            </a:r>
            <a:r>
              <a:rPr spc="-10" dirty="0"/>
              <a:t>Algorithms</a:t>
            </a:r>
          </a:p>
          <a:p>
            <a:pPr marL="469265" indent="-456565">
              <a:lnSpc>
                <a:spcPct val="100000"/>
              </a:lnSpc>
              <a:spcBef>
                <a:spcPts val="620"/>
              </a:spcBef>
              <a:buClr>
                <a:srgbClr val="3333CC"/>
              </a:buClr>
              <a:buAutoNum type="arabicPeriod"/>
              <a:tabLst>
                <a:tab pos="469265" algn="l"/>
              </a:tabLst>
            </a:pPr>
            <a:r>
              <a:rPr dirty="0"/>
              <a:t>Random</a:t>
            </a:r>
            <a:r>
              <a:rPr spc="-60" dirty="0"/>
              <a:t> </a:t>
            </a:r>
            <a:r>
              <a:rPr dirty="0"/>
              <a:t>or</a:t>
            </a:r>
            <a:r>
              <a:rPr spc="-60" dirty="0"/>
              <a:t> </a:t>
            </a:r>
            <a:r>
              <a:rPr spc="-10" dirty="0"/>
              <a:t>Unsupervised</a:t>
            </a:r>
            <a:r>
              <a:rPr spc="-50" dirty="0"/>
              <a:t> </a:t>
            </a:r>
            <a:r>
              <a:rPr spc="-10" dirty="0"/>
              <a:t>Features</a:t>
            </a:r>
          </a:p>
          <a:p>
            <a:pPr marL="468630" indent="-455930">
              <a:lnSpc>
                <a:spcPct val="100000"/>
              </a:lnSpc>
              <a:spcBef>
                <a:spcPts val="520"/>
              </a:spcBef>
              <a:buClr>
                <a:srgbClr val="3333CC"/>
              </a:buClr>
              <a:buAutoNum type="arabicPeriod"/>
              <a:tabLst>
                <a:tab pos="468630" algn="l"/>
              </a:tabLst>
            </a:pPr>
            <a:r>
              <a:rPr dirty="0"/>
              <a:t>The</a:t>
            </a:r>
            <a:r>
              <a:rPr spc="-90" dirty="0"/>
              <a:t> </a:t>
            </a:r>
            <a:r>
              <a:rPr dirty="0"/>
              <a:t>Neuroscientific</a:t>
            </a:r>
            <a:r>
              <a:rPr spc="-85" dirty="0"/>
              <a:t> </a:t>
            </a:r>
            <a:r>
              <a:rPr dirty="0"/>
              <a:t>Basis</a:t>
            </a:r>
            <a:r>
              <a:rPr spc="-90" dirty="0"/>
              <a:t> </a:t>
            </a:r>
            <a:r>
              <a:rPr dirty="0"/>
              <a:t>for</a:t>
            </a:r>
            <a:r>
              <a:rPr spc="-90" dirty="0"/>
              <a:t> </a:t>
            </a:r>
            <a:r>
              <a:rPr dirty="0"/>
              <a:t>Convolutional</a:t>
            </a:r>
            <a:r>
              <a:rPr spc="-90" dirty="0"/>
              <a:t> </a:t>
            </a:r>
            <a:r>
              <a:rPr spc="-10" dirty="0"/>
              <a:t>Networks</a:t>
            </a:r>
          </a:p>
        </p:txBody>
      </p:sp>
      <p:sp>
        <p:nvSpPr>
          <p:cNvPr id="6" name="object 6"/>
          <p:cNvSpPr txBox="1"/>
          <p:nvPr/>
        </p:nvSpPr>
        <p:spPr>
          <a:xfrm>
            <a:off x="536863" y="6684771"/>
            <a:ext cx="8265159"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3333CC"/>
                </a:solidFill>
                <a:latin typeface="Arial MT"/>
                <a:cs typeface="Arial MT"/>
              </a:rPr>
              <a:t>11.</a:t>
            </a:r>
            <a:r>
              <a:rPr sz="2400" spc="-229" dirty="0">
                <a:solidFill>
                  <a:srgbClr val="3333CC"/>
                </a:solidFill>
                <a:latin typeface="Arial MT"/>
                <a:cs typeface="Arial MT"/>
              </a:rPr>
              <a:t> </a:t>
            </a:r>
            <a:r>
              <a:rPr sz="2400" dirty="0">
                <a:solidFill>
                  <a:srgbClr val="808080"/>
                </a:solidFill>
                <a:latin typeface="Arial MT"/>
                <a:cs typeface="Arial MT"/>
              </a:rPr>
              <a:t>Convolutional</a:t>
            </a:r>
            <a:r>
              <a:rPr sz="2400" spc="-95" dirty="0">
                <a:solidFill>
                  <a:srgbClr val="808080"/>
                </a:solidFill>
                <a:latin typeface="Arial MT"/>
                <a:cs typeface="Arial MT"/>
              </a:rPr>
              <a:t> </a:t>
            </a:r>
            <a:r>
              <a:rPr sz="2400" dirty="0">
                <a:solidFill>
                  <a:srgbClr val="808080"/>
                </a:solidFill>
                <a:latin typeface="Arial MT"/>
                <a:cs typeface="Arial MT"/>
              </a:rPr>
              <a:t>Networks</a:t>
            </a:r>
            <a:r>
              <a:rPr sz="2400" spc="-60" dirty="0">
                <a:solidFill>
                  <a:srgbClr val="808080"/>
                </a:solidFill>
                <a:latin typeface="Arial MT"/>
                <a:cs typeface="Arial MT"/>
              </a:rPr>
              <a:t> </a:t>
            </a:r>
            <a:r>
              <a:rPr sz="2400" dirty="0">
                <a:solidFill>
                  <a:srgbClr val="808080"/>
                </a:solidFill>
                <a:latin typeface="Arial MT"/>
                <a:cs typeface="Arial MT"/>
              </a:rPr>
              <a:t>and</a:t>
            </a:r>
            <a:r>
              <a:rPr sz="2400" spc="-55" dirty="0">
                <a:solidFill>
                  <a:srgbClr val="808080"/>
                </a:solidFill>
                <a:latin typeface="Arial MT"/>
                <a:cs typeface="Arial MT"/>
              </a:rPr>
              <a:t> </a:t>
            </a:r>
            <a:r>
              <a:rPr sz="2400" dirty="0">
                <a:solidFill>
                  <a:srgbClr val="808080"/>
                </a:solidFill>
                <a:latin typeface="Arial MT"/>
                <a:cs typeface="Arial MT"/>
              </a:rPr>
              <a:t>the</a:t>
            </a:r>
            <a:r>
              <a:rPr sz="2400" spc="-55" dirty="0">
                <a:solidFill>
                  <a:srgbClr val="808080"/>
                </a:solidFill>
                <a:latin typeface="Arial MT"/>
                <a:cs typeface="Arial MT"/>
              </a:rPr>
              <a:t> </a:t>
            </a:r>
            <a:r>
              <a:rPr sz="2400" dirty="0">
                <a:solidFill>
                  <a:srgbClr val="808080"/>
                </a:solidFill>
                <a:latin typeface="Arial MT"/>
                <a:cs typeface="Arial MT"/>
              </a:rPr>
              <a:t>History</a:t>
            </a:r>
            <a:r>
              <a:rPr sz="2400" spc="-60" dirty="0">
                <a:solidFill>
                  <a:srgbClr val="808080"/>
                </a:solidFill>
                <a:latin typeface="Arial MT"/>
                <a:cs typeface="Arial MT"/>
              </a:rPr>
              <a:t> </a:t>
            </a:r>
            <a:r>
              <a:rPr sz="2400" dirty="0">
                <a:solidFill>
                  <a:srgbClr val="808080"/>
                </a:solidFill>
                <a:latin typeface="Arial MT"/>
                <a:cs typeface="Arial MT"/>
              </a:rPr>
              <a:t>of</a:t>
            </a:r>
            <a:r>
              <a:rPr sz="2400" spc="-60" dirty="0">
                <a:solidFill>
                  <a:srgbClr val="808080"/>
                </a:solidFill>
                <a:latin typeface="Arial MT"/>
                <a:cs typeface="Arial MT"/>
              </a:rPr>
              <a:t> </a:t>
            </a:r>
            <a:r>
              <a:rPr sz="2400" dirty="0">
                <a:solidFill>
                  <a:srgbClr val="808080"/>
                </a:solidFill>
                <a:latin typeface="Arial MT"/>
                <a:cs typeface="Arial MT"/>
              </a:rPr>
              <a:t>Deep</a:t>
            </a:r>
            <a:r>
              <a:rPr sz="2400" spc="-55" dirty="0">
                <a:solidFill>
                  <a:srgbClr val="808080"/>
                </a:solidFill>
                <a:latin typeface="Arial MT"/>
                <a:cs typeface="Arial MT"/>
              </a:rPr>
              <a:t> </a:t>
            </a:r>
            <a:r>
              <a:rPr sz="2400" spc="-10" dirty="0">
                <a:solidFill>
                  <a:srgbClr val="808080"/>
                </a:solidFill>
                <a:latin typeface="Arial MT"/>
                <a:cs typeface="Arial MT"/>
              </a:rPr>
              <a:t>Learning</a:t>
            </a:r>
            <a:endParaRPr sz="2400">
              <a:latin typeface="Arial MT"/>
              <a:cs typeface="Arial MT"/>
            </a:endParaRPr>
          </a:p>
        </p:txBody>
      </p:sp>
      <p:sp>
        <p:nvSpPr>
          <p:cNvPr id="7" name="object 7"/>
          <p:cNvSpPr txBox="1"/>
          <p:nvPr/>
        </p:nvSpPr>
        <p:spPr>
          <a:xfrm>
            <a:off x="8728361" y="6510020"/>
            <a:ext cx="114300" cy="238760"/>
          </a:xfrm>
          <a:prstGeom prst="rect">
            <a:avLst/>
          </a:prstGeom>
        </p:spPr>
        <p:txBody>
          <a:bodyPr vert="horz" wrap="square" lIns="0" tIns="12700" rIns="0" bIns="0" rtlCol="0">
            <a:spAutoFit/>
          </a:bodyPr>
          <a:lstStyle/>
          <a:p>
            <a:pPr marL="12700">
              <a:lnSpc>
                <a:spcPct val="100000"/>
              </a:lnSpc>
              <a:spcBef>
                <a:spcPts val="100"/>
              </a:spcBef>
            </a:pPr>
            <a:r>
              <a:rPr sz="1400" spc="-50" dirty="0">
                <a:latin typeface="Times New Roman"/>
                <a:cs typeface="Times New Roman"/>
              </a:rPr>
              <a:t>2</a:t>
            </a:r>
            <a:endParaRPr sz="1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1692</Words>
  <Application>Microsoft Office PowerPoint</Application>
  <PresentationFormat>Custom</PresentationFormat>
  <Paragraphs>206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MT</vt:lpstr>
      <vt:lpstr>Calibri</vt:lpstr>
      <vt:lpstr>Cambria</vt:lpstr>
      <vt:lpstr>Lato</vt:lpstr>
      <vt:lpstr>Times New Roman</vt:lpstr>
      <vt:lpstr>Office Theme</vt:lpstr>
      <vt:lpstr>The Convolutional Operation </vt:lpstr>
      <vt:lpstr>The Convolutional Operation </vt:lpstr>
      <vt:lpstr>CNN-Motivation </vt:lpstr>
      <vt:lpstr>CNN-Motivation</vt:lpstr>
      <vt:lpstr>  </vt:lpstr>
      <vt:lpstr> </vt:lpstr>
      <vt:lpstr>2. Parameter sharing(discussed)  3. Equivariance   </vt:lpstr>
      <vt:lpstr>Variants of the Basic Convolution Function</vt:lpstr>
      <vt:lpstr>Topics in Convolutional Networks</vt:lpstr>
      <vt:lpstr>Topics in Variants of Convolution Functions</vt:lpstr>
      <vt:lpstr>Neural Net Convolution is Different</vt:lpstr>
      <vt:lpstr>Convolution Operation in Neural Networks</vt:lpstr>
      <vt:lpstr>Four indices with image software</vt:lpstr>
      <vt:lpstr>Multichannel Convolution</vt:lpstr>
      <vt:lpstr>Definition of 4-D kernel tensor</vt:lpstr>
      <vt:lpstr>Convolution with a stride: Definition</vt:lpstr>
      <vt:lpstr>Convolution with a stride: Implementation</vt:lpstr>
      <vt:lpstr>Effect of Zero-padding on network size</vt:lpstr>
      <vt:lpstr>Locally connected layer</vt:lpstr>
      <vt:lpstr>Local connections, convolution, full connections</vt:lpstr>
      <vt:lpstr>Use of locally connected layers</vt:lpstr>
      <vt:lpstr>Constraining Outputs</vt:lpstr>
      <vt:lpstr>Network with further restricted connectivity</vt:lpstr>
      <vt:lpstr>Tiled Convolution</vt:lpstr>
      <vt:lpstr>Comparison of locally connected layers, tiled convolution and standard convolution</vt:lpstr>
      <vt:lpstr>Defining Tiled Convolution Algebraically</vt:lpstr>
      <vt:lpstr>Operations to implement convolutional nets</vt:lpstr>
      <vt:lpstr>Implementation of Convolution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Anila Rao</cp:lastModifiedBy>
  <cp:revision>8</cp:revision>
  <dcterms:created xsi:type="dcterms:W3CDTF">2024-09-30T03:50:18Z</dcterms:created>
  <dcterms:modified xsi:type="dcterms:W3CDTF">2024-09-30T03:57:03Z</dcterms:modified>
</cp:coreProperties>
</file>