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BD17E63-D615-47B0-86C8-D558EC84259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6545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BD17E63-D615-47B0-86C8-D558EC84259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207045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BD17E63-D615-47B0-86C8-D558EC84259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19891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BD17E63-D615-47B0-86C8-D558EC84259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393204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17E63-D615-47B0-86C8-D558EC842593}"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337237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BD17E63-D615-47B0-86C8-D558EC842593}"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46860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BD17E63-D615-47B0-86C8-D558EC842593}"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313724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BD17E63-D615-47B0-86C8-D558EC842593}"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26094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17E63-D615-47B0-86C8-D558EC842593}"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23930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17E63-D615-47B0-86C8-D558EC842593}"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161071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17E63-D615-47B0-86C8-D558EC842593}"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7AE85-B69B-4D8B-B5ED-B02A5BF01A46}" type="slidenum">
              <a:rPr lang="en-IN" smtClean="0"/>
              <a:t>‹#›</a:t>
            </a:fld>
            <a:endParaRPr lang="en-IN"/>
          </a:p>
        </p:txBody>
      </p:sp>
    </p:spTree>
    <p:extLst>
      <p:ext uri="{BB962C8B-B14F-4D97-AF65-F5344CB8AC3E}">
        <p14:creationId xmlns:p14="http://schemas.microsoft.com/office/powerpoint/2010/main" val="239360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17E63-D615-47B0-86C8-D558EC842593}" type="datetimeFigureOut">
              <a:rPr lang="en-IN" smtClean="0"/>
              <a:t>17-11-2024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7AE85-B69B-4D8B-B5ED-B02A5BF01A46}" type="slidenum">
              <a:rPr lang="en-IN" smtClean="0"/>
              <a:t>‹#›</a:t>
            </a:fld>
            <a:endParaRPr lang="en-IN"/>
          </a:p>
        </p:txBody>
      </p:sp>
    </p:spTree>
    <p:extLst>
      <p:ext uri="{BB962C8B-B14F-4D97-AF65-F5344CB8AC3E}">
        <p14:creationId xmlns:p14="http://schemas.microsoft.com/office/powerpoint/2010/main" val="298574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CNN</a:t>
            </a:r>
            <a:endParaRPr lang="en-IN" dirty="0"/>
          </a:p>
        </p:txBody>
      </p:sp>
      <p:sp>
        <p:nvSpPr>
          <p:cNvPr id="3" name="Subtitle 2"/>
          <p:cNvSpPr>
            <a:spLocks noGrp="1"/>
          </p:cNvSpPr>
          <p:nvPr>
            <p:ph type="subTitle" idx="1"/>
          </p:nvPr>
        </p:nvSpPr>
        <p:spPr/>
        <p:txBody>
          <a:bodyPr>
            <a:normAutofit fontScale="55000" lnSpcReduction="20000"/>
          </a:bodyPr>
          <a:lstStyle/>
          <a:p>
            <a:r>
              <a:rPr lang="en-GB" dirty="0"/>
              <a:t>Deep Learning</a:t>
            </a:r>
          </a:p>
          <a:p>
            <a:endParaRPr lang="en-GB" dirty="0"/>
          </a:p>
          <a:p>
            <a:endParaRPr lang="en-GB" dirty="0"/>
          </a:p>
          <a:p>
            <a:endParaRPr lang="en-GB" dirty="0"/>
          </a:p>
          <a:p>
            <a:endParaRPr lang="en-GB" dirty="0"/>
          </a:p>
          <a:p>
            <a:r>
              <a:rPr lang="en-GB" dirty="0"/>
              <a:t>Dr </a:t>
            </a:r>
            <a:r>
              <a:rPr lang="en-GB" dirty="0" err="1"/>
              <a:t>Anila</a:t>
            </a:r>
            <a:r>
              <a:rPr lang="en-GB" dirty="0"/>
              <a:t> M/2024-25</a:t>
            </a:r>
            <a:endParaRPr lang="en-IN" dirty="0"/>
          </a:p>
        </p:txBody>
      </p:sp>
    </p:spTree>
    <p:extLst>
      <p:ext uri="{BB962C8B-B14F-4D97-AF65-F5344CB8AC3E}">
        <p14:creationId xmlns:p14="http://schemas.microsoft.com/office/powerpoint/2010/main" val="273548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Convolutional Operation</a:t>
            </a:r>
            <a:br>
              <a:rPr lang="en-IN" b="1" dirty="0"/>
            </a:br>
            <a:endParaRPr lang="en-IN" dirty="0"/>
          </a:p>
        </p:txBody>
      </p:sp>
      <p:sp>
        <p:nvSpPr>
          <p:cNvPr id="3" name="Content Placeholder 2"/>
          <p:cNvSpPr>
            <a:spLocks noGrp="1"/>
          </p:cNvSpPr>
          <p:nvPr>
            <p:ph idx="1"/>
          </p:nvPr>
        </p:nvSpPr>
        <p:spPr/>
        <p:txBody>
          <a:bodyPr/>
          <a:lstStyle/>
          <a:p>
            <a:r>
              <a:rPr lang="en-GB"/>
              <a:t>Convolution is an operation on two function of a real valued argument.</a:t>
            </a:r>
          </a:p>
          <a:p>
            <a:r>
              <a:rPr lang="en-GB"/>
              <a:t>The conv operation is usually denoted with an asterisk</a:t>
            </a:r>
          </a:p>
          <a:p>
            <a:pPr marL="0" indent="0">
              <a:buNone/>
            </a:pPr>
            <a:r>
              <a:rPr lang="en-GB"/>
              <a:t>In the case of indiscrete value:</a:t>
            </a:r>
          </a:p>
          <a:p>
            <a:pPr marL="0" indent="0">
              <a:buNone/>
            </a:pPr>
            <a:endParaRPr lang="en-GB" i="1"/>
          </a:p>
          <a:p>
            <a:pPr marL="0" indent="0">
              <a:buNone/>
            </a:pPr>
            <a:r>
              <a:rPr lang="en-GB"/>
              <a:t>In the case of discrete value:</a:t>
            </a:r>
          </a:p>
          <a:p>
            <a:pPr marL="0" indent="0">
              <a:buNone/>
            </a:pPr>
            <a:endParaRPr lang="en-IN" dirty="0"/>
          </a:p>
        </p:txBody>
      </p:sp>
      <p:pic>
        <p:nvPicPr>
          <p:cNvPr id="4" name="Picture 3"/>
          <p:cNvPicPr>
            <a:picLocks noChangeAspect="1"/>
          </p:cNvPicPr>
          <p:nvPr/>
        </p:nvPicPr>
        <p:blipFill>
          <a:blip r:embed="rId2"/>
          <a:stretch>
            <a:fillRect/>
          </a:stretch>
        </p:blipFill>
        <p:spPr>
          <a:xfrm>
            <a:off x="5801781" y="3165895"/>
            <a:ext cx="4836035" cy="935064"/>
          </a:xfrm>
          <a:prstGeom prst="rect">
            <a:avLst/>
          </a:prstGeom>
        </p:spPr>
      </p:pic>
      <p:pic>
        <p:nvPicPr>
          <p:cNvPr id="5" name="Picture 4"/>
          <p:cNvPicPr>
            <a:picLocks noChangeAspect="1"/>
          </p:cNvPicPr>
          <p:nvPr/>
        </p:nvPicPr>
        <p:blipFill>
          <a:blip r:embed="rId3"/>
          <a:stretch>
            <a:fillRect/>
          </a:stretch>
        </p:blipFill>
        <p:spPr>
          <a:xfrm>
            <a:off x="5622864" y="4100959"/>
            <a:ext cx="5730936" cy="972613"/>
          </a:xfrm>
          <a:prstGeom prst="rect">
            <a:avLst/>
          </a:prstGeom>
        </p:spPr>
      </p:pic>
      <p:sp>
        <p:nvSpPr>
          <p:cNvPr id="6" name="Rectangle 5"/>
          <p:cNvSpPr/>
          <p:nvPr/>
        </p:nvSpPr>
        <p:spPr>
          <a:xfrm>
            <a:off x="1029629" y="5175964"/>
            <a:ext cx="6096000" cy="1200329"/>
          </a:xfrm>
          <a:prstGeom prst="rect">
            <a:avLst/>
          </a:prstGeom>
        </p:spPr>
        <p:txBody>
          <a:bodyPr>
            <a:spAutoFit/>
          </a:bodyPr>
          <a:lstStyle/>
          <a:p>
            <a:r>
              <a:rPr lang="en-GB" b="0" i="0" dirty="0">
                <a:solidFill>
                  <a:srgbClr val="404040"/>
                </a:solidFill>
                <a:effectLst/>
                <a:latin typeface="Lato"/>
              </a:rPr>
              <a:t>w needs to be 0 for all negative arguments</a:t>
            </a:r>
          </a:p>
          <a:p>
            <a:pPr>
              <a:buFont typeface="Arial" panose="020B0604020202020204" pitchFamily="34" charset="0"/>
              <a:buChar char="•"/>
            </a:pPr>
            <a:r>
              <a:rPr lang="en-GB" b="0" i="0" dirty="0">
                <a:solidFill>
                  <a:srgbClr val="404040"/>
                </a:solidFill>
                <a:effectLst/>
                <a:latin typeface="Lato"/>
              </a:rPr>
              <a:t>x: input</a:t>
            </a:r>
          </a:p>
          <a:p>
            <a:pPr>
              <a:buFont typeface="Arial" panose="020B0604020202020204" pitchFamily="34" charset="0"/>
              <a:buChar char="•"/>
            </a:pPr>
            <a:r>
              <a:rPr lang="en-GB" b="0" i="0" dirty="0">
                <a:solidFill>
                  <a:srgbClr val="404040"/>
                </a:solidFill>
                <a:effectLst/>
                <a:latin typeface="Lato"/>
              </a:rPr>
              <a:t>w: kernel</a:t>
            </a:r>
          </a:p>
          <a:p>
            <a:pPr>
              <a:buFont typeface="Arial" panose="020B0604020202020204" pitchFamily="34" charset="0"/>
              <a:buChar char="•"/>
            </a:pPr>
            <a:r>
              <a:rPr lang="en-GB" b="0" i="0" dirty="0">
                <a:solidFill>
                  <a:srgbClr val="404040"/>
                </a:solidFill>
                <a:effectLst/>
                <a:latin typeface="Lato"/>
              </a:rPr>
              <a:t>s: feature map</a:t>
            </a:r>
          </a:p>
        </p:txBody>
      </p:sp>
    </p:spTree>
    <p:extLst>
      <p:ext uri="{BB962C8B-B14F-4D97-AF65-F5344CB8AC3E}">
        <p14:creationId xmlns:p14="http://schemas.microsoft.com/office/powerpoint/2010/main" val="309820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Convolutional Operation</a:t>
            </a:r>
            <a:br>
              <a:rPr lang="en-IN" b="1" dirty="0"/>
            </a:br>
            <a:endParaRPr lang="en-IN" dirty="0"/>
          </a:p>
        </p:txBody>
      </p:sp>
      <p:sp>
        <p:nvSpPr>
          <p:cNvPr id="3" name="Content Placeholder 2"/>
          <p:cNvSpPr>
            <a:spLocks noGrp="1"/>
          </p:cNvSpPr>
          <p:nvPr>
            <p:ph idx="1"/>
          </p:nvPr>
        </p:nvSpPr>
        <p:spPr/>
        <p:txBody>
          <a:bodyPr/>
          <a:lstStyle/>
          <a:p>
            <a:r>
              <a:rPr lang="en-GB" dirty="0"/>
              <a:t>For 2D input and 2D kernel: </a:t>
            </a:r>
          </a:p>
          <a:p>
            <a:endParaRPr lang="en-GB" dirty="0"/>
          </a:p>
          <a:p>
            <a:r>
              <a:rPr lang="en-IN" dirty="0"/>
              <a:t>It is commutative, so  </a:t>
            </a:r>
          </a:p>
          <a:p>
            <a:endParaRPr lang="en-IN" dirty="0"/>
          </a:p>
          <a:p>
            <a:r>
              <a:rPr lang="en-IN" dirty="0"/>
              <a:t>Cross-correlation:    </a:t>
            </a:r>
            <a:r>
              <a:rPr lang="en-GB" dirty="0"/>
              <a:t> </a:t>
            </a:r>
            <a:endParaRPr lang="en-IN" dirty="0"/>
          </a:p>
        </p:txBody>
      </p:sp>
      <p:pic>
        <p:nvPicPr>
          <p:cNvPr id="5" name="Picture 4"/>
          <p:cNvPicPr>
            <a:picLocks noChangeAspect="1"/>
          </p:cNvPicPr>
          <p:nvPr/>
        </p:nvPicPr>
        <p:blipFill>
          <a:blip r:embed="rId2"/>
          <a:stretch>
            <a:fillRect/>
          </a:stretch>
        </p:blipFill>
        <p:spPr>
          <a:xfrm>
            <a:off x="5380378" y="1641868"/>
            <a:ext cx="6628035" cy="743963"/>
          </a:xfrm>
          <a:prstGeom prst="rect">
            <a:avLst/>
          </a:prstGeom>
        </p:spPr>
      </p:pic>
      <p:pic>
        <p:nvPicPr>
          <p:cNvPr id="6" name="Picture 5"/>
          <p:cNvPicPr>
            <a:picLocks noChangeAspect="1"/>
          </p:cNvPicPr>
          <p:nvPr/>
        </p:nvPicPr>
        <p:blipFill>
          <a:blip r:embed="rId3"/>
          <a:stretch>
            <a:fillRect/>
          </a:stretch>
        </p:blipFill>
        <p:spPr>
          <a:xfrm>
            <a:off x="5380378" y="2967431"/>
            <a:ext cx="5543834" cy="676371"/>
          </a:xfrm>
          <a:prstGeom prst="rect">
            <a:avLst/>
          </a:prstGeom>
        </p:spPr>
      </p:pic>
      <p:pic>
        <p:nvPicPr>
          <p:cNvPr id="7" name="Picture 6"/>
          <p:cNvPicPr>
            <a:picLocks noChangeAspect="1"/>
          </p:cNvPicPr>
          <p:nvPr/>
        </p:nvPicPr>
        <p:blipFill>
          <a:blip r:embed="rId4"/>
          <a:stretch>
            <a:fillRect/>
          </a:stretch>
        </p:blipFill>
        <p:spPr>
          <a:xfrm>
            <a:off x="4715022" y="3970021"/>
            <a:ext cx="7476978" cy="1048028"/>
          </a:xfrm>
          <a:prstGeom prst="rect">
            <a:avLst/>
          </a:prstGeom>
        </p:spPr>
      </p:pic>
      <p:sp>
        <p:nvSpPr>
          <p:cNvPr id="8" name="Rectangle 7"/>
          <p:cNvSpPr/>
          <p:nvPr/>
        </p:nvSpPr>
        <p:spPr>
          <a:xfrm>
            <a:off x="661639" y="5018049"/>
            <a:ext cx="9151434" cy="1477328"/>
          </a:xfrm>
          <a:prstGeom prst="rect">
            <a:avLst/>
          </a:prstGeom>
        </p:spPr>
        <p:txBody>
          <a:bodyPr wrap="square">
            <a:spAutoFit/>
          </a:bodyPr>
          <a:lstStyle/>
          <a:p>
            <a:r>
              <a:rPr lang="en-GB" b="0" i="0" dirty="0">
                <a:solidFill>
                  <a:srgbClr val="404040"/>
                </a:solidFill>
                <a:effectLst/>
                <a:latin typeface="Lato"/>
              </a:rPr>
              <a:t>Many machine learning libraries implement cross correlations but call it </a:t>
            </a:r>
            <a:r>
              <a:rPr lang="en-GB" b="0" i="0" dirty="0" err="1">
                <a:solidFill>
                  <a:srgbClr val="404040"/>
                </a:solidFill>
                <a:effectLst/>
                <a:latin typeface="Lato"/>
              </a:rPr>
              <a:t>covolution</a:t>
            </a:r>
            <a:r>
              <a:rPr lang="en-GB" b="0" i="0" dirty="0">
                <a:solidFill>
                  <a:srgbClr val="404040"/>
                </a:solidFill>
                <a:effectLst/>
                <a:latin typeface="Lato"/>
              </a:rPr>
              <a:t>. </a:t>
            </a:r>
          </a:p>
          <a:p>
            <a:endParaRPr lang="en-GB" dirty="0">
              <a:solidFill>
                <a:srgbClr val="404040"/>
              </a:solidFill>
              <a:latin typeface="Lato"/>
            </a:endParaRPr>
          </a:p>
          <a:p>
            <a:r>
              <a:rPr lang="en-GB" b="0" i="0" dirty="0">
                <a:solidFill>
                  <a:srgbClr val="404040"/>
                </a:solidFill>
                <a:effectLst/>
                <a:latin typeface="Lato"/>
              </a:rPr>
              <a:t>Any Neural Network algorithm that work with matrix multiplication and does not depend on specific properties of the matrix structure should work with convolution, without requiring any further changes to the neural network.</a:t>
            </a:r>
          </a:p>
        </p:txBody>
      </p:sp>
    </p:spTree>
    <p:extLst>
      <p:ext uri="{BB962C8B-B14F-4D97-AF65-F5344CB8AC3E}">
        <p14:creationId xmlns:p14="http://schemas.microsoft.com/office/powerpoint/2010/main" val="159732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CNN-</a:t>
            </a:r>
            <a:r>
              <a:rPr lang="en-IN" b="1" dirty="0"/>
              <a:t>Motivation</a:t>
            </a:r>
            <a:br>
              <a:rPr lang="en-IN" b="1" dirty="0"/>
            </a:br>
            <a:endParaRPr lang="en-IN" dirty="0"/>
          </a:p>
        </p:txBody>
      </p:sp>
      <p:sp>
        <p:nvSpPr>
          <p:cNvPr id="3" name="Content Placeholder 2"/>
          <p:cNvSpPr>
            <a:spLocks noGrp="1"/>
          </p:cNvSpPr>
          <p:nvPr>
            <p:ph idx="1"/>
          </p:nvPr>
        </p:nvSpPr>
        <p:spPr>
          <a:xfrm>
            <a:off x="838200" y="1260088"/>
            <a:ext cx="10515600" cy="4916875"/>
          </a:xfrm>
        </p:spPr>
        <p:txBody>
          <a:bodyPr>
            <a:normAutofit fontScale="92500" lnSpcReduction="10000"/>
          </a:bodyPr>
          <a:lstStyle/>
          <a:p>
            <a:pPr marL="0" indent="0">
              <a:buNone/>
            </a:pPr>
            <a:r>
              <a:rPr lang="en-GB" dirty="0"/>
              <a:t>Three advantages of convolution </a:t>
            </a:r>
          </a:p>
          <a:p>
            <a:r>
              <a:rPr lang="en-GB" dirty="0"/>
              <a:t> </a:t>
            </a:r>
            <a:r>
              <a:rPr lang="en-GB" i="1" dirty="0"/>
              <a:t>Sparse interpretation </a:t>
            </a:r>
          </a:p>
          <a:p>
            <a:r>
              <a:rPr lang="en-GB" i="1" dirty="0"/>
              <a:t>Parameter Sharing </a:t>
            </a:r>
          </a:p>
          <a:p>
            <a:r>
              <a:rPr lang="en-GB" i="1" dirty="0"/>
              <a:t>Equivariant Representation</a:t>
            </a:r>
          </a:p>
          <a:p>
            <a:pPr marL="0" indent="0">
              <a:buNone/>
            </a:pPr>
            <a:r>
              <a:rPr lang="en-GB" b="1" dirty="0"/>
              <a:t>1. Sparse Interpretation</a:t>
            </a:r>
          </a:p>
          <a:p>
            <a:r>
              <a:rPr lang="en-GB" i="1" dirty="0">
                <a:solidFill>
                  <a:srgbClr val="7030A0"/>
                </a:solidFill>
              </a:rPr>
              <a:t>Traditional Matrix Multiplication</a:t>
            </a:r>
            <a:r>
              <a:rPr lang="en-GB" dirty="0"/>
              <a:t>: Every output unit interact with every input unit.</a:t>
            </a:r>
          </a:p>
          <a:p>
            <a:r>
              <a:rPr lang="en-GB" i="1" dirty="0">
                <a:solidFill>
                  <a:srgbClr val="7030A0"/>
                </a:solidFill>
              </a:rPr>
              <a:t>Convolution</a:t>
            </a:r>
            <a:r>
              <a:rPr lang="en-GB" dirty="0"/>
              <a:t>: Sparse connectivity</a:t>
            </a:r>
          </a:p>
          <a:p>
            <a:pPr marL="0" indent="0">
              <a:buNone/>
            </a:pPr>
            <a:r>
              <a:rPr lang="en-GB" b="1" dirty="0"/>
              <a:t>We need to store fewer parameters, which improves</a:t>
            </a:r>
          </a:p>
          <a:p>
            <a:r>
              <a:rPr lang="en-GB" dirty="0"/>
              <a:t>Memory requirement</a:t>
            </a:r>
          </a:p>
          <a:p>
            <a:r>
              <a:rPr lang="en-GB" dirty="0"/>
              <a:t>statistical efficiency</a:t>
            </a:r>
          </a:p>
          <a:p>
            <a:pPr marL="0" indent="0">
              <a:buNone/>
            </a:pPr>
            <a:endParaRPr lang="en-IN" i="1" dirty="0"/>
          </a:p>
        </p:txBody>
      </p:sp>
    </p:spTree>
    <p:extLst>
      <p:ext uri="{BB962C8B-B14F-4D97-AF65-F5344CB8AC3E}">
        <p14:creationId xmlns:p14="http://schemas.microsoft.com/office/powerpoint/2010/main" val="34586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134"/>
            <a:ext cx="10515600" cy="1325563"/>
          </a:xfrm>
        </p:spPr>
        <p:txBody>
          <a:bodyPr/>
          <a:lstStyle/>
          <a:p>
            <a:r>
              <a:rPr lang="en-GB" dirty="0"/>
              <a:t>CNN-</a:t>
            </a:r>
            <a:r>
              <a:rPr lang="en-IN" b="1" dirty="0"/>
              <a:t>Motivation</a:t>
            </a:r>
            <a:endParaRPr lang="en-IN" dirty="0"/>
          </a:p>
        </p:txBody>
      </p:sp>
      <p:pic>
        <p:nvPicPr>
          <p:cNvPr id="2050" name="Picture 2" descr="../../_images/Figure9.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391" y="727560"/>
            <a:ext cx="10071410" cy="613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4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endParaRPr lang="en-IN" dirty="0"/>
          </a:p>
        </p:txBody>
      </p:sp>
      <p:pic>
        <p:nvPicPr>
          <p:cNvPr id="3074" name="Picture 2" descr="../../_images/Figure9.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7181" y="0"/>
            <a:ext cx="9717637" cy="653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29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endParaRPr lang="en-IN" dirty="0"/>
          </a:p>
        </p:txBody>
      </p:sp>
      <p:pic>
        <p:nvPicPr>
          <p:cNvPr id="4098" name="Picture 2" descr="../../_images/Figure9.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966" y="365125"/>
            <a:ext cx="12504446" cy="59576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891239" y="1312608"/>
            <a:ext cx="3602056" cy="2031325"/>
          </a:xfrm>
          <a:prstGeom prst="rect">
            <a:avLst/>
          </a:prstGeom>
        </p:spPr>
        <p:txBody>
          <a:bodyPr wrap="square">
            <a:spAutoFit/>
          </a:bodyPr>
          <a:lstStyle/>
          <a:p>
            <a:r>
              <a:rPr lang="en-GB" b="0" i="0" dirty="0">
                <a:solidFill>
                  <a:srgbClr val="404040"/>
                </a:solidFill>
                <a:effectLst/>
                <a:latin typeface="Lato"/>
              </a:rPr>
              <a:t>This allows the network to efficiently describe complicated interaction between many variables by construction such interaction from simple building blocks that each describe only sparse interaction.</a:t>
            </a:r>
            <a:endParaRPr lang="en-IN" dirty="0"/>
          </a:p>
        </p:txBody>
      </p:sp>
    </p:spTree>
    <p:extLst>
      <p:ext uri="{BB962C8B-B14F-4D97-AF65-F5344CB8AC3E}">
        <p14:creationId xmlns:p14="http://schemas.microsoft.com/office/powerpoint/2010/main" val="3897297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211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Lato</vt:lpstr>
      <vt:lpstr>Office Theme</vt:lpstr>
      <vt:lpstr>CNN</vt:lpstr>
      <vt:lpstr>The Convolutional Operation </vt:lpstr>
      <vt:lpstr>The Convolutional Operation </vt:lpstr>
      <vt:lpstr>CNN-Motivation </vt:lpstr>
      <vt:lpstr>CNN-Motivation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dc:title>
  <dc:creator>CBIT MTECH</dc:creator>
  <cp:lastModifiedBy>Anila Rao</cp:lastModifiedBy>
  <cp:revision>14</cp:revision>
  <dcterms:created xsi:type="dcterms:W3CDTF">2024-09-26T03:34:20Z</dcterms:created>
  <dcterms:modified xsi:type="dcterms:W3CDTF">2024-11-17T16:26:05Z</dcterms:modified>
</cp:coreProperties>
</file>