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8" r:id="rId4"/>
    <p:sldId id="273" r:id="rId5"/>
    <p:sldId id="259" r:id="rId6"/>
    <p:sldId id="260" r:id="rId7"/>
    <p:sldId id="261" r:id="rId8"/>
    <p:sldId id="257"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E954-8B51-FC83-8FD5-EDD4CD8E98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A5125B-A5C4-6B26-0F8B-53CE3E7CF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C0CB69-B0CE-FA46-44BA-C922A68AEDB1}"/>
              </a:ext>
            </a:extLst>
          </p:cNvPr>
          <p:cNvSpPr>
            <a:spLocks noGrp="1"/>
          </p:cNvSpPr>
          <p:nvPr>
            <p:ph type="dt" sz="half" idx="10"/>
          </p:nvPr>
        </p:nvSpPr>
        <p:spPr/>
        <p:txBody>
          <a:bodyPr/>
          <a:lstStyle/>
          <a:p>
            <a:fld id="{C854E789-69DA-4332-B53A-2877BE6CB4F8}" type="datetimeFigureOut">
              <a:rPr lang="en-IN" smtClean="0"/>
              <a:t>24-10-2024</a:t>
            </a:fld>
            <a:endParaRPr lang="en-IN"/>
          </a:p>
        </p:txBody>
      </p:sp>
      <p:sp>
        <p:nvSpPr>
          <p:cNvPr id="5" name="Footer Placeholder 4">
            <a:extLst>
              <a:ext uri="{FF2B5EF4-FFF2-40B4-BE49-F238E27FC236}">
                <a16:creationId xmlns:a16="http://schemas.microsoft.com/office/drawing/2014/main" id="{935EDE8B-D041-80F8-CCE8-E0F8113E0A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97E1D4-B9C5-B7C1-7D5C-F25A449F27FD}"/>
              </a:ext>
            </a:extLst>
          </p:cNvPr>
          <p:cNvSpPr>
            <a:spLocks noGrp="1"/>
          </p:cNvSpPr>
          <p:nvPr>
            <p:ph type="sldNum" sz="quarter" idx="12"/>
          </p:nvPr>
        </p:nvSpPr>
        <p:spPr/>
        <p:txBody>
          <a:bodyPr/>
          <a:lstStyle/>
          <a:p>
            <a:fld id="{AD7ABA56-9823-4CE1-B8B1-EF41245C7046}" type="slidenum">
              <a:rPr lang="en-IN" smtClean="0"/>
              <a:t>‹#›</a:t>
            </a:fld>
            <a:endParaRPr lang="en-IN"/>
          </a:p>
        </p:txBody>
      </p:sp>
    </p:spTree>
    <p:extLst>
      <p:ext uri="{BB962C8B-B14F-4D97-AF65-F5344CB8AC3E}">
        <p14:creationId xmlns:p14="http://schemas.microsoft.com/office/powerpoint/2010/main" val="225740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09DD-A34B-E18E-7C75-DD8BBA6CA0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B1453C-33A3-1A41-86E0-E6E76630E6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8B5F15-2E12-5EDB-296D-7B9640E917BB}"/>
              </a:ext>
            </a:extLst>
          </p:cNvPr>
          <p:cNvSpPr>
            <a:spLocks noGrp="1"/>
          </p:cNvSpPr>
          <p:nvPr>
            <p:ph type="dt" sz="half" idx="10"/>
          </p:nvPr>
        </p:nvSpPr>
        <p:spPr/>
        <p:txBody>
          <a:bodyPr/>
          <a:lstStyle/>
          <a:p>
            <a:fld id="{C854E789-69DA-4332-B53A-2877BE6CB4F8}" type="datetimeFigureOut">
              <a:rPr lang="en-IN" smtClean="0"/>
              <a:t>24-10-2024</a:t>
            </a:fld>
            <a:endParaRPr lang="en-IN"/>
          </a:p>
        </p:txBody>
      </p:sp>
      <p:sp>
        <p:nvSpPr>
          <p:cNvPr id="5" name="Footer Placeholder 4">
            <a:extLst>
              <a:ext uri="{FF2B5EF4-FFF2-40B4-BE49-F238E27FC236}">
                <a16:creationId xmlns:a16="http://schemas.microsoft.com/office/drawing/2014/main" id="{24C62931-19B0-89F0-0FDF-7661F22337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2B55E2-C546-E660-913F-3A92A4530068}"/>
              </a:ext>
            </a:extLst>
          </p:cNvPr>
          <p:cNvSpPr>
            <a:spLocks noGrp="1"/>
          </p:cNvSpPr>
          <p:nvPr>
            <p:ph type="sldNum" sz="quarter" idx="12"/>
          </p:nvPr>
        </p:nvSpPr>
        <p:spPr/>
        <p:txBody>
          <a:bodyPr/>
          <a:lstStyle/>
          <a:p>
            <a:fld id="{AD7ABA56-9823-4CE1-B8B1-EF41245C7046}" type="slidenum">
              <a:rPr lang="en-IN" smtClean="0"/>
              <a:t>‹#›</a:t>
            </a:fld>
            <a:endParaRPr lang="en-IN"/>
          </a:p>
        </p:txBody>
      </p:sp>
    </p:spTree>
    <p:extLst>
      <p:ext uri="{BB962C8B-B14F-4D97-AF65-F5344CB8AC3E}">
        <p14:creationId xmlns:p14="http://schemas.microsoft.com/office/powerpoint/2010/main" val="1741444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59149E-5048-EDA2-CE38-0DF081DF65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4CAE89-E701-67FD-B217-5C15E82AC8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5C0ABA-91D2-1065-3150-E5E5AB1ACFB7}"/>
              </a:ext>
            </a:extLst>
          </p:cNvPr>
          <p:cNvSpPr>
            <a:spLocks noGrp="1"/>
          </p:cNvSpPr>
          <p:nvPr>
            <p:ph type="dt" sz="half" idx="10"/>
          </p:nvPr>
        </p:nvSpPr>
        <p:spPr/>
        <p:txBody>
          <a:bodyPr/>
          <a:lstStyle/>
          <a:p>
            <a:fld id="{C854E789-69DA-4332-B53A-2877BE6CB4F8}" type="datetimeFigureOut">
              <a:rPr lang="en-IN" smtClean="0"/>
              <a:t>24-10-2024</a:t>
            </a:fld>
            <a:endParaRPr lang="en-IN"/>
          </a:p>
        </p:txBody>
      </p:sp>
      <p:sp>
        <p:nvSpPr>
          <p:cNvPr id="5" name="Footer Placeholder 4">
            <a:extLst>
              <a:ext uri="{FF2B5EF4-FFF2-40B4-BE49-F238E27FC236}">
                <a16:creationId xmlns:a16="http://schemas.microsoft.com/office/drawing/2014/main" id="{EDDFAD7A-DD4C-82A6-D756-CF75A98E3D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66ADA2-1E57-BB06-B842-8DFDD6DCA4D0}"/>
              </a:ext>
            </a:extLst>
          </p:cNvPr>
          <p:cNvSpPr>
            <a:spLocks noGrp="1"/>
          </p:cNvSpPr>
          <p:nvPr>
            <p:ph type="sldNum" sz="quarter" idx="12"/>
          </p:nvPr>
        </p:nvSpPr>
        <p:spPr/>
        <p:txBody>
          <a:bodyPr/>
          <a:lstStyle/>
          <a:p>
            <a:fld id="{AD7ABA56-9823-4CE1-B8B1-EF41245C7046}" type="slidenum">
              <a:rPr lang="en-IN" smtClean="0"/>
              <a:t>‹#›</a:t>
            </a:fld>
            <a:endParaRPr lang="en-IN"/>
          </a:p>
        </p:txBody>
      </p:sp>
    </p:spTree>
    <p:extLst>
      <p:ext uri="{BB962C8B-B14F-4D97-AF65-F5344CB8AC3E}">
        <p14:creationId xmlns:p14="http://schemas.microsoft.com/office/powerpoint/2010/main" val="39954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9CB0-805C-4AA2-1B0C-922E566A55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9CD2F8-6A4E-AE3C-425C-FED08E764E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01A773-037D-9D90-0DC3-4CBF5A14BC36}"/>
              </a:ext>
            </a:extLst>
          </p:cNvPr>
          <p:cNvSpPr>
            <a:spLocks noGrp="1"/>
          </p:cNvSpPr>
          <p:nvPr>
            <p:ph type="dt" sz="half" idx="10"/>
          </p:nvPr>
        </p:nvSpPr>
        <p:spPr/>
        <p:txBody>
          <a:bodyPr/>
          <a:lstStyle/>
          <a:p>
            <a:fld id="{C854E789-69DA-4332-B53A-2877BE6CB4F8}" type="datetimeFigureOut">
              <a:rPr lang="en-IN" smtClean="0"/>
              <a:t>24-10-2024</a:t>
            </a:fld>
            <a:endParaRPr lang="en-IN"/>
          </a:p>
        </p:txBody>
      </p:sp>
      <p:sp>
        <p:nvSpPr>
          <p:cNvPr id="5" name="Footer Placeholder 4">
            <a:extLst>
              <a:ext uri="{FF2B5EF4-FFF2-40B4-BE49-F238E27FC236}">
                <a16:creationId xmlns:a16="http://schemas.microsoft.com/office/drawing/2014/main" id="{F42BA163-4D5E-F618-7435-7ECCCBDD5E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16942A-08C9-5322-CADD-109464510DF2}"/>
              </a:ext>
            </a:extLst>
          </p:cNvPr>
          <p:cNvSpPr>
            <a:spLocks noGrp="1"/>
          </p:cNvSpPr>
          <p:nvPr>
            <p:ph type="sldNum" sz="quarter" idx="12"/>
          </p:nvPr>
        </p:nvSpPr>
        <p:spPr/>
        <p:txBody>
          <a:bodyPr/>
          <a:lstStyle/>
          <a:p>
            <a:fld id="{AD7ABA56-9823-4CE1-B8B1-EF41245C7046}" type="slidenum">
              <a:rPr lang="en-IN" smtClean="0"/>
              <a:t>‹#›</a:t>
            </a:fld>
            <a:endParaRPr lang="en-IN"/>
          </a:p>
        </p:txBody>
      </p:sp>
    </p:spTree>
    <p:extLst>
      <p:ext uri="{BB962C8B-B14F-4D97-AF65-F5344CB8AC3E}">
        <p14:creationId xmlns:p14="http://schemas.microsoft.com/office/powerpoint/2010/main" val="3303408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BC5C-F959-B8C9-CF52-A6CE7A6219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EDDB80-CE1A-E14D-75DD-F498575E0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7D65B3-05DA-E8CC-5D2C-647F763B6C3D}"/>
              </a:ext>
            </a:extLst>
          </p:cNvPr>
          <p:cNvSpPr>
            <a:spLocks noGrp="1"/>
          </p:cNvSpPr>
          <p:nvPr>
            <p:ph type="dt" sz="half" idx="10"/>
          </p:nvPr>
        </p:nvSpPr>
        <p:spPr/>
        <p:txBody>
          <a:bodyPr/>
          <a:lstStyle/>
          <a:p>
            <a:fld id="{C854E789-69DA-4332-B53A-2877BE6CB4F8}" type="datetimeFigureOut">
              <a:rPr lang="en-IN" smtClean="0"/>
              <a:t>24-10-2024</a:t>
            </a:fld>
            <a:endParaRPr lang="en-IN"/>
          </a:p>
        </p:txBody>
      </p:sp>
      <p:sp>
        <p:nvSpPr>
          <p:cNvPr id="5" name="Footer Placeholder 4">
            <a:extLst>
              <a:ext uri="{FF2B5EF4-FFF2-40B4-BE49-F238E27FC236}">
                <a16:creationId xmlns:a16="http://schemas.microsoft.com/office/drawing/2014/main" id="{58ECED8B-EAC6-5248-9735-63BF095838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D1173F-4F25-A26C-9747-EAFDFE4907FE}"/>
              </a:ext>
            </a:extLst>
          </p:cNvPr>
          <p:cNvSpPr>
            <a:spLocks noGrp="1"/>
          </p:cNvSpPr>
          <p:nvPr>
            <p:ph type="sldNum" sz="quarter" idx="12"/>
          </p:nvPr>
        </p:nvSpPr>
        <p:spPr/>
        <p:txBody>
          <a:bodyPr/>
          <a:lstStyle/>
          <a:p>
            <a:fld id="{AD7ABA56-9823-4CE1-B8B1-EF41245C7046}" type="slidenum">
              <a:rPr lang="en-IN" smtClean="0"/>
              <a:t>‹#›</a:t>
            </a:fld>
            <a:endParaRPr lang="en-IN"/>
          </a:p>
        </p:txBody>
      </p:sp>
    </p:spTree>
    <p:extLst>
      <p:ext uri="{BB962C8B-B14F-4D97-AF65-F5344CB8AC3E}">
        <p14:creationId xmlns:p14="http://schemas.microsoft.com/office/powerpoint/2010/main" val="1575815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9C8C-BA89-56EE-B3C4-71CCF7755D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E2A8ED-6A97-8C5D-C670-A0DFA61BEF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C83F4C-33D2-130F-71A5-31BC92E39A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27897D-35B1-5FAE-73D7-656E1CF1B822}"/>
              </a:ext>
            </a:extLst>
          </p:cNvPr>
          <p:cNvSpPr>
            <a:spLocks noGrp="1"/>
          </p:cNvSpPr>
          <p:nvPr>
            <p:ph type="dt" sz="half" idx="10"/>
          </p:nvPr>
        </p:nvSpPr>
        <p:spPr/>
        <p:txBody>
          <a:bodyPr/>
          <a:lstStyle/>
          <a:p>
            <a:fld id="{C854E789-69DA-4332-B53A-2877BE6CB4F8}" type="datetimeFigureOut">
              <a:rPr lang="en-IN" smtClean="0"/>
              <a:t>24-10-2024</a:t>
            </a:fld>
            <a:endParaRPr lang="en-IN"/>
          </a:p>
        </p:txBody>
      </p:sp>
      <p:sp>
        <p:nvSpPr>
          <p:cNvPr id="6" name="Footer Placeholder 5">
            <a:extLst>
              <a:ext uri="{FF2B5EF4-FFF2-40B4-BE49-F238E27FC236}">
                <a16:creationId xmlns:a16="http://schemas.microsoft.com/office/drawing/2014/main" id="{8F0AA3BE-45F8-B930-54DD-2F62056235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9B510A-B557-9FE2-4087-FB094BC365C7}"/>
              </a:ext>
            </a:extLst>
          </p:cNvPr>
          <p:cNvSpPr>
            <a:spLocks noGrp="1"/>
          </p:cNvSpPr>
          <p:nvPr>
            <p:ph type="sldNum" sz="quarter" idx="12"/>
          </p:nvPr>
        </p:nvSpPr>
        <p:spPr/>
        <p:txBody>
          <a:bodyPr/>
          <a:lstStyle/>
          <a:p>
            <a:fld id="{AD7ABA56-9823-4CE1-B8B1-EF41245C7046}" type="slidenum">
              <a:rPr lang="en-IN" smtClean="0"/>
              <a:t>‹#›</a:t>
            </a:fld>
            <a:endParaRPr lang="en-IN"/>
          </a:p>
        </p:txBody>
      </p:sp>
    </p:spTree>
    <p:extLst>
      <p:ext uri="{BB962C8B-B14F-4D97-AF65-F5344CB8AC3E}">
        <p14:creationId xmlns:p14="http://schemas.microsoft.com/office/powerpoint/2010/main" val="171399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B360-F8E6-BC32-9EF6-861E687585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DB99DF-1397-DE22-E3A1-52C655D5A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B02236-6063-BF56-7013-F1E4603E03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B7DD4D-4769-084A-EA77-752CA66F6C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6DB958-51B3-913B-69A5-A5D545FDFF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8CF46A-D4D2-6863-B363-4A99A620D1E6}"/>
              </a:ext>
            </a:extLst>
          </p:cNvPr>
          <p:cNvSpPr>
            <a:spLocks noGrp="1"/>
          </p:cNvSpPr>
          <p:nvPr>
            <p:ph type="dt" sz="half" idx="10"/>
          </p:nvPr>
        </p:nvSpPr>
        <p:spPr/>
        <p:txBody>
          <a:bodyPr/>
          <a:lstStyle/>
          <a:p>
            <a:fld id="{C854E789-69DA-4332-B53A-2877BE6CB4F8}" type="datetimeFigureOut">
              <a:rPr lang="en-IN" smtClean="0"/>
              <a:t>24-10-2024</a:t>
            </a:fld>
            <a:endParaRPr lang="en-IN"/>
          </a:p>
        </p:txBody>
      </p:sp>
      <p:sp>
        <p:nvSpPr>
          <p:cNvPr id="8" name="Footer Placeholder 7">
            <a:extLst>
              <a:ext uri="{FF2B5EF4-FFF2-40B4-BE49-F238E27FC236}">
                <a16:creationId xmlns:a16="http://schemas.microsoft.com/office/drawing/2014/main" id="{4CD1E381-8075-52D9-7E58-B4C76F3D49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CAEFD2-21ED-3EC5-B007-C7C581BFD885}"/>
              </a:ext>
            </a:extLst>
          </p:cNvPr>
          <p:cNvSpPr>
            <a:spLocks noGrp="1"/>
          </p:cNvSpPr>
          <p:nvPr>
            <p:ph type="sldNum" sz="quarter" idx="12"/>
          </p:nvPr>
        </p:nvSpPr>
        <p:spPr/>
        <p:txBody>
          <a:bodyPr/>
          <a:lstStyle/>
          <a:p>
            <a:fld id="{AD7ABA56-9823-4CE1-B8B1-EF41245C7046}" type="slidenum">
              <a:rPr lang="en-IN" smtClean="0"/>
              <a:t>‹#›</a:t>
            </a:fld>
            <a:endParaRPr lang="en-IN"/>
          </a:p>
        </p:txBody>
      </p:sp>
    </p:spTree>
    <p:extLst>
      <p:ext uri="{BB962C8B-B14F-4D97-AF65-F5344CB8AC3E}">
        <p14:creationId xmlns:p14="http://schemas.microsoft.com/office/powerpoint/2010/main" val="3845919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F04A-A8FF-3C86-FD15-F86F383095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5C2416-01EF-6EE4-16E8-A642031322F4}"/>
              </a:ext>
            </a:extLst>
          </p:cNvPr>
          <p:cNvSpPr>
            <a:spLocks noGrp="1"/>
          </p:cNvSpPr>
          <p:nvPr>
            <p:ph type="dt" sz="half" idx="10"/>
          </p:nvPr>
        </p:nvSpPr>
        <p:spPr/>
        <p:txBody>
          <a:bodyPr/>
          <a:lstStyle/>
          <a:p>
            <a:fld id="{C854E789-69DA-4332-B53A-2877BE6CB4F8}" type="datetimeFigureOut">
              <a:rPr lang="en-IN" smtClean="0"/>
              <a:t>24-10-2024</a:t>
            </a:fld>
            <a:endParaRPr lang="en-IN"/>
          </a:p>
        </p:txBody>
      </p:sp>
      <p:sp>
        <p:nvSpPr>
          <p:cNvPr id="4" name="Footer Placeholder 3">
            <a:extLst>
              <a:ext uri="{FF2B5EF4-FFF2-40B4-BE49-F238E27FC236}">
                <a16:creationId xmlns:a16="http://schemas.microsoft.com/office/drawing/2014/main" id="{652092F4-4D8E-4768-6368-14F315313C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A02FD0-7E09-0A39-A4AE-C3B35BB720A6}"/>
              </a:ext>
            </a:extLst>
          </p:cNvPr>
          <p:cNvSpPr>
            <a:spLocks noGrp="1"/>
          </p:cNvSpPr>
          <p:nvPr>
            <p:ph type="sldNum" sz="quarter" idx="12"/>
          </p:nvPr>
        </p:nvSpPr>
        <p:spPr/>
        <p:txBody>
          <a:bodyPr/>
          <a:lstStyle/>
          <a:p>
            <a:fld id="{AD7ABA56-9823-4CE1-B8B1-EF41245C7046}" type="slidenum">
              <a:rPr lang="en-IN" smtClean="0"/>
              <a:t>‹#›</a:t>
            </a:fld>
            <a:endParaRPr lang="en-IN"/>
          </a:p>
        </p:txBody>
      </p:sp>
    </p:spTree>
    <p:extLst>
      <p:ext uri="{BB962C8B-B14F-4D97-AF65-F5344CB8AC3E}">
        <p14:creationId xmlns:p14="http://schemas.microsoft.com/office/powerpoint/2010/main" val="2778709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A67758-0D49-F296-CFDF-F0A55897571B}"/>
              </a:ext>
            </a:extLst>
          </p:cNvPr>
          <p:cNvSpPr>
            <a:spLocks noGrp="1"/>
          </p:cNvSpPr>
          <p:nvPr>
            <p:ph type="dt" sz="half" idx="10"/>
          </p:nvPr>
        </p:nvSpPr>
        <p:spPr/>
        <p:txBody>
          <a:bodyPr/>
          <a:lstStyle/>
          <a:p>
            <a:fld id="{C854E789-69DA-4332-B53A-2877BE6CB4F8}" type="datetimeFigureOut">
              <a:rPr lang="en-IN" smtClean="0"/>
              <a:t>24-10-2024</a:t>
            </a:fld>
            <a:endParaRPr lang="en-IN"/>
          </a:p>
        </p:txBody>
      </p:sp>
      <p:sp>
        <p:nvSpPr>
          <p:cNvPr id="3" name="Footer Placeholder 2">
            <a:extLst>
              <a:ext uri="{FF2B5EF4-FFF2-40B4-BE49-F238E27FC236}">
                <a16:creationId xmlns:a16="http://schemas.microsoft.com/office/drawing/2014/main" id="{E8A66064-E80F-34FC-9A25-1EB44C9F15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448ABE-65AB-61A1-5538-1CC7C060A8D9}"/>
              </a:ext>
            </a:extLst>
          </p:cNvPr>
          <p:cNvSpPr>
            <a:spLocks noGrp="1"/>
          </p:cNvSpPr>
          <p:nvPr>
            <p:ph type="sldNum" sz="quarter" idx="12"/>
          </p:nvPr>
        </p:nvSpPr>
        <p:spPr/>
        <p:txBody>
          <a:bodyPr/>
          <a:lstStyle/>
          <a:p>
            <a:fld id="{AD7ABA56-9823-4CE1-B8B1-EF41245C7046}" type="slidenum">
              <a:rPr lang="en-IN" smtClean="0"/>
              <a:t>‹#›</a:t>
            </a:fld>
            <a:endParaRPr lang="en-IN"/>
          </a:p>
        </p:txBody>
      </p:sp>
    </p:spTree>
    <p:extLst>
      <p:ext uri="{BB962C8B-B14F-4D97-AF65-F5344CB8AC3E}">
        <p14:creationId xmlns:p14="http://schemas.microsoft.com/office/powerpoint/2010/main" val="4222223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5E15-ADC4-F99E-50B0-CEC60AC5DA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C3523A-1B0E-0115-990C-222319615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48B14B-E9C1-7BD0-0554-2500C1E44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38B4C-55B7-33B3-AD36-48F74A75963D}"/>
              </a:ext>
            </a:extLst>
          </p:cNvPr>
          <p:cNvSpPr>
            <a:spLocks noGrp="1"/>
          </p:cNvSpPr>
          <p:nvPr>
            <p:ph type="dt" sz="half" idx="10"/>
          </p:nvPr>
        </p:nvSpPr>
        <p:spPr/>
        <p:txBody>
          <a:bodyPr/>
          <a:lstStyle/>
          <a:p>
            <a:fld id="{C854E789-69DA-4332-B53A-2877BE6CB4F8}" type="datetimeFigureOut">
              <a:rPr lang="en-IN" smtClean="0"/>
              <a:t>24-10-2024</a:t>
            </a:fld>
            <a:endParaRPr lang="en-IN"/>
          </a:p>
        </p:txBody>
      </p:sp>
      <p:sp>
        <p:nvSpPr>
          <p:cNvPr id="6" name="Footer Placeholder 5">
            <a:extLst>
              <a:ext uri="{FF2B5EF4-FFF2-40B4-BE49-F238E27FC236}">
                <a16:creationId xmlns:a16="http://schemas.microsoft.com/office/drawing/2014/main" id="{4075687D-0892-AA60-0BD0-73273360DE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D49245-EE2A-358A-C0BE-02B355A7567F}"/>
              </a:ext>
            </a:extLst>
          </p:cNvPr>
          <p:cNvSpPr>
            <a:spLocks noGrp="1"/>
          </p:cNvSpPr>
          <p:nvPr>
            <p:ph type="sldNum" sz="quarter" idx="12"/>
          </p:nvPr>
        </p:nvSpPr>
        <p:spPr/>
        <p:txBody>
          <a:bodyPr/>
          <a:lstStyle/>
          <a:p>
            <a:fld id="{AD7ABA56-9823-4CE1-B8B1-EF41245C7046}" type="slidenum">
              <a:rPr lang="en-IN" smtClean="0"/>
              <a:t>‹#›</a:t>
            </a:fld>
            <a:endParaRPr lang="en-IN"/>
          </a:p>
        </p:txBody>
      </p:sp>
    </p:spTree>
    <p:extLst>
      <p:ext uri="{BB962C8B-B14F-4D97-AF65-F5344CB8AC3E}">
        <p14:creationId xmlns:p14="http://schemas.microsoft.com/office/powerpoint/2010/main" val="422164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2148-E1FB-2562-587D-AF4CC06D6E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B06B8E-AB94-A5E2-9CD8-B5B1C1105D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5ED2DC-AC29-889E-08B6-91C71C9B9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7483D8-A514-7EAD-0A0D-294009A42FCF}"/>
              </a:ext>
            </a:extLst>
          </p:cNvPr>
          <p:cNvSpPr>
            <a:spLocks noGrp="1"/>
          </p:cNvSpPr>
          <p:nvPr>
            <p:ph type="dt" sz="half" idx="10"/>
          </p:nvPr>
        </p:nvSpPr>
        <p:spPr/>
        <p:txBody>
          <a:bodyPr/>
          <a:lstStyle/>
          <a:p>
            <a:fld id="{C854E789-69DA-4332-B53A-2877BE6CB4F8}" type="datetimeFigureOut">
              <a:rPr lang="en-IN" smtClean="0"/>
              <a:t>24-10-2024</a:t>
            </a:fld>
            <a:endParaRPr lang="en-IN"/>
          </a:p>
        </p:txBody>
      </p:sp>
      <p:sp>
        <p:nvSpPr>
          <p:cNvPr id="6" name="Footer Placeholder 5">
            <a:extLst>
              <a:ext uri="{FF2B5EF4-FFF2-40B4-BE49-F238E27FC236}">
                <a16:creationId xmlns:a16="http://schemas.microsoft.com/office/drawing/2014/main" id="{3EBFB8B4-131A-0D4E-97C5-789532A893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A83FFC-7156-BEC0-A714-AFE329DBF2D9}"/>
              </a:ext>
            </a:extLst>
          </p:cNvPr>
          <p:cNvSpPr>
            <a:spLocks noGrp="1"/>
          </p:cNvSpPr>
          <p:nvPr>
            <p:ph type="sldNum" sz="quarter" idx="12"/>
          </p:nvPr>
        </p:nvSpPr>
        <p:spPr/>
        <p:txBody>
          <a:bodyPr/>
          <a:lstStyle/>
          <a:p>
            <a:fld id="{AD7ABA56-9823-4CE1-B8B1-EF41245C7046}" type="slidenum">
              <a:rPr lang="en-IN" smtClean="0"/>
              <a:t>‹#›</a:t>
            </a:fld>
            <a:endParaRPr lang="en-IN"/>
          </a:p>
        </p:txBody>
      </p:sp>
    </p:spTree>
    <p:extLst>
      <p:ext uri="{BB962C8B-B14F-4D97-AF65-F5344CB8AC3E}">
        <p14:creationId xmlns:p14="http://schemas.microsoft.com/office/powerpoint/2010/main" val="1525602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5C6E02-E5A1-F666-0ED6-BB215F0D7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1314F8-464F-1665-3DDF-56A59222E2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1805CD-AB6A-C43F-4360-0F7E92165F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4E789-69DA-4332-B53A-2877BE6CB4F8}" type="datetimeFigureOut">
              <a:rPr lang="en-IN" smtClean="0"/>
              <a:t>24-10-2024</a:t>
            </a:fld>
            <a:endParaRPr lang="en-IN"/>
          </a:p>
        </p:txBody>
      </p:sp>
      <p:sp>
        <p:nvSpPr>
          <p:cNvPr id="5" name="Footer Placeholder 4">
            <a:extLst>
              <a:ext uri="{FF2B5EF4-FFF2-40B4-BE49-F238E27FC236}">
                <a16:creationId xmlns:a16="http://schemas.microsoft.com/office/drawing/2014/main" id="{B0E6AF61-8AB5-2361-7319-04FEBE8779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84653E-3AF3-C727-2103-9FDC2D3C88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ABA56-9823-4CE1-B8B1-EF41245C7046}" type="slidenum">
              <a:rPr lang="en-IN" smtClean="0"/>
              <a:t>‹#›</a:t>
            </a:fld>
            <a:endParaRPr lang="en-IN"/>
          </a:p>
        </p:txBody>
      </p:sp>
    </p:spTree>
    <p:extLst>
      <p:ext uri="{BB962C8B-B14F-4D97-AF65-F5344CB8AC3E}">
        <p14:creationId xmlns:p14="http://schemas.microsoft.com/office/powerpoint/2010/main" val="2970820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huggingface.co/spaces/keras-io/deep-dream" TargetMode="External"/><Relationship Id="rId2" Type="http://schemas.openxmlformats.org/officeDocument/2006/relationships/hyperlink" Target="https://huggingface.co/keras-io/deep-drea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mwarchol.com/" TargetMode="External"/><Relationship Id="rId2" Type="http://schemas.openxmlformats.org/officeDocument/2006/relationships/hyperlink" Target="http://kidzinski.com/" TargetMode="External"/><Relationship Id="rId1" Type="http://schemas.openxmlformats.org/officeDocument/2006/relationships/slideLayout" Target="../slideLayouts/slideLayout2.xml"/><Relationship Id="rId4" Type="http://schemas.openxmlformats.org/officeDocument/2006/relationships/hyperlink" Target="http://arxiv.org/pdf/1508.06576v2.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0520D-2FC8-B0F6-5082-FCF48EEC4C40}"/>
              </a:ext>
            </a:extLst>
          </p:cNvPr>
          <p:cNvSpPr>
            <a:spLocks noGrp="1"/>
          </p:cNvSpPr>
          <p:nvPr>
            <p:ph type="ctrTitle"/>
          </p:nvPr>
        </p:nvSpPr>
        <p:spPr>
          <a:xfrm>
            <a:off x="1644770" y="3338422"/>
            <a:ext cx="9144000" cy="1793307"/>
          </a:xfrm>
        </p:spPr>
        <p:txBody>
          <a:bodyPr>
            <a:noAutofit/>
          </a:bodyPr>
          <a:lstStyle/>
          <a:p>
            <a:pPr algn="l"/>
            <a:br>
              <a:rPr lang="en-IN" sz="4000" dirty="0"/>
            </a:br>
            <a:br>
              <a:rPr lang="en-IN" sz="4000" dirty="0"/>
            </a:br>
            <a:r>
              <a:rPr lang="en-IN" sz="4000" dirty="0"/>
              <a:t>Guide BP</a:t>
            </a:r>
            <a:br>
              <a:rPr lang="en-IN" sz="4000" dirty="0"/>
            </a:br>
            <a:br>
              <a:rPr lang="en-IN" sz="4000" dirty="0"/>
            </a:br>
            <a:r>
              <a:rPr lang="en-IN" sz="4000" dirty="0"/>
              <a:t>Deep Dream, </a:t>
            </a:r>
            <a:br>
              <a:rPr lang="en-IN" sz="4000" dirty="0"/>
            </a:br>
            <a:br>
              <a:rPr lang="en-IN" sz="4000" dirty="0"/>
            </a:br>
            <a:r>
              <a:rPr lang="en-IN" sz="4000" dirty="0"/>
              <a:t>Deep Art and </a:t>
            </a:r>
            <a:br>
              <a:rPr lang="en-IN" sz="4000" dirty="0"/>
            </a:br>
            <a:br>
              <a:rPr lang="en-IN" sz="4000" dirty="0"/>
            </a:br>
            <a:r>
              <a:rPr lang="en-IN" sz="4000" dirty="0"/>
              <a:t>Fooling Convolutional Neural Networks</a:t>
            </a:r>
          </a:p>
        </p:txBody>
      </p:sp>
      <p:sp>
        <p:nvSpPr>
          <p:cNvPr id="3" name="Subtitle 2">
            <a:extLst>
              <a:ext uri="{FF2B5EF4-FFF2-40B4-BE49-F238E27FC236}">
                <a16:creationId xmlns:a16="http://schemas.microsoft.com/office/drawing/2014/main" id="{E65A4935-3716-CA31-AB2B-F851F672B187}"/>
              </a:ext>
            </a:extLst>
          </p:cNvPr>
          <p:cNvSpPr>
            <a:spLocks noGrp="1"/>
          </p:cNvSpPr>
          <p:nvPr>
            <p:ph type="subTitle" idx="1"/>
          </p:nvPr>
        </p:nvSpPr>
        <p:spPr>
          <a:xfrm>
            <a:off x="1843177" y="5413587"/>
            <a:ext cx="9144000" cy="693915"/>
          </a:xfrm>
        </p:spPr>
        <p:txBody>
          <a:bodyPr/>
          <a:lstStyle/>
          <a:p>
            <a:r>
              <a:rPr lang="en-IN" dirty="0"/>
              <a:t>Deep Learning</a:t>
            </a:r>
          </a:p>
          <a:p>
            <a:endParaRPr lang="en-IN" dirty="0"/>
          </a:p>
        </p:txBody>
      </p:sp>
    </p:spTree>
    <p:extLst>
      <p:ext uri="{BB962C8B-B14F-4D97-AF65-F5344CB8AC3E}">
        <p14:creationId xmlns:p14="http://schemas.microsoft.com/office/powerpoint/2010/main" val="2318135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20F6-3082-FBCB-07A9-5A4B06C9124B}"/>
              </a:ext>
            </a:extLst>
          </p:cNvPr>
          <p:cNvSpPr>
            <a:spLocks noGrp="1"/>
          </p:cNvSpPr>
          <p:nvPr>
            <p:ph type="title"/>
          </p:nvPr>
        </p:nvSpPr>
        <p:spPr/>
        <p:txBody>
          <a:bodyPr/>
          <a:lstStyle/>
          <a:p>
            <a:r>
              <a:rPr lang="en-IN" dirty="0"/>
              <a:t>Deep Dream</a:t>
            </a:r>
          </a:p>
        </p:txBody>
      </p:sp>
      <p:sp>
        <p:nvSpPr>
          <p:cNvPr id="3" name="Content Placeholder 2">
            <a:extLst>
              <a:ext uri="{FF2B5EF4-FFF2-40B4-BE49-F238E27FC236}">
                <a16:creationId xmlns:a16="http://schemas.microsoft.com/office/drawing/2014/main" id="{C5B8507E-5B39-44DA-38F8-AA8D47E45BAD}"/>
              </a:ext>
            </a:extLst>
          </p:cNvPr>
          <p:cNvSpPr>
            <a:spLocks noGrp="1"/>
          </p:cNvSpPr>
          <p:nvPr>
            <p:ph idx="1"/>
          </p:nvPr>
        </p:nvSpPr>
        <p:spPr/>
        <p:txBody>
          <a:bodyPr>
            <a:normAutofit/>
          </a:bodyPr>
          <a:lstStyle/>
          <a:p>
            <a:pPr algn="l"/>
            <a:r>
              <a:rPr lang="en-US" b="0" i="0" dirty="0">
                <a:solidFill>
                  <a:srgbClr val="212529"/>
                </a:solidFill>
                <a:effectLst/>
                <a:latin typeface="Times New Roman" panose="02020603050405020304" pitchFamily="18" charset="0"/>
                <a:cs typeface="Times New Roman" panose="02020603050405020304" pitchFamily="18" charset="0"/>
              </a:rPr>
              <a:t>"Deep dream" is an image-filtering technique which consists of taking an image classification model, and running gradient ascent over an input image to try to maximize the activations of specific layers (and sometimes, specific units in specific layers) for this input. It produces hallucination-like visuals.</a:t>
            </a:r>
          </a:p>
          <a:p>
            <a:pPr algn="l"/>
            <a:r>
              <a:rPr lang="en-US" b="0" i="0" dirty="0">
                <a:solidFill>
                  <a:srgbClr val="212529"/>
                </a:solidFill>
                <a:effectLst/>
                <a:latin typeface="Times New Roman" panose="02020603050405020304" pitchFamily="18" charset="0"/>
                <a:cs typeface="Times New Roman" panose="02020603050405020304" pitchFamily="18" charset="0"/>
              </a:rPr>
              <a:t>It was first introduced by Alexander </a:t>
            </a:r>
            <a:r>
              <a:rPr lang="en-US" b="0" i="0" dirty="0" err="1">
                <a:solidFill>
                  <a:srgbClr val="212529"/>
                </a:solidFill>
                <a:effectLst/>
                <a:latin typeface="Times New Roman" panose="02020603050405020304" pitchFamily="18" charset="0"/>
                <a:cs typeface="Times New Roman" panose="02020603050405020304" pitchFamily="18" charset="0"/>
              </a:rPr>
              <a:t>Mordvintsev</a:t>
            </a:r>
            <a:r>
              <a:rPr lang="en-US" b="0" i="0" dirty="0">
                <a:solidFill>
                  <a:srgbClr val="212529"/>
                </a:solidFill>
                <a:effectLst/>
                <a:latin typeface="Times New Roman" panose="02020603050405020304" pitchFamily="18" charset="0"/>
                <a:cs typeface="Times New Roman" panose="02020603050405020304" pitchFamily="18" charset="0"/>
              </a:rPr>
              <a:t> from Google in July 2015.</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79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F499-667C-ED01-4790-643C962FE87F}"/>
              </a:ext>
            </a:extLst>
          </p:cNvPr>
          <p:cNvSpPr>
            <a:spLocks noGrp="1"/>
          </p:cNvSpPr>
          <p:nvPr>
            <p:ph type="title"/>
          </p:nvPr>
        </p:nvSpPr>
        <p:spPr/>
        <p:txBody>
          <a:bodyPr/>
          <a:lstStyle/>
          <a:p>
            <a:r>
              <a:rPr lang="en-IN" dirty="0"/>
              <a:t>Deep Dream</a:t>
            </a:r>
          </a:p>
        </p:txBody>
      </p:sp>
      <p:sp>
        <p:nvSpPr>
          <p:cNvPr id="3" name="Content Placeholder 2">
            <a:extLst>
              <a:ext uri="{FF2B5EF4-FFF2-40B4-BE49-F238E27FC236}">
                <a16:creationId xmlns:a16="http://schemas.microsoft.com/office/drawing/2014/main" id="{1ACCB7B5-7A40-93AC-1EEA-FC6940A75478}"/>
              </a:ext>
            </a:extLst>
          </p:cNvPr>
          <p:cNvSpPr>
            <a:spLocks noGrp="1"/>
          </p:cNvSpPr>
          <p:nvPr>
            <p:ph idx="1"/>
          </p:nvPr>
        </p:nvSpPr>
        <p:spPr/>
        <p:txBody>
          <a:bodyPr>
            <a:normAutofit fontScale="92500" lnSpcReduction="10000"/>
          </a:bodyPr>
          <a:lstStyle/>
          <a:p>
            <a:pPr marL="0" indent="0" algn="l">
              <a:buNone/>
            </a:pPr>
            <a:r>
              <a:rPr lang="en-US" b="1" i="0" dirty="0">
                <a:solidFill>
                  <a:srgbClr val="212529"/>
                </a:solidFill>
                <a:effectLst/>
                <a:latin typeface="Times New Roman" panose="02020603050405020304" pitchFamily="18" charset="0"/>
                <a:cs typeface="Times New Roman" panose="02020603050405020304" pitchFamily="18" charset="0"/>
              </a:rPr>
              <a:t>Process:</a:t>
            </a:r>
          </a:p>
          <a:p>
            <a:pPr algn="l">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Load the original image.</a:t>
            </a:r>
          </a:p>
          <a:p>
            <a:pPr algn="l">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Define a number of processing scales ("octaves"), from smallest to largest.</a:t>
            </a:r>
          </a:p>
          <a:p>
            <a:pPr algn="l">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Resize the original image to the smallest scale.</a:t>
            </a:r>
          </a:p>
          <a:p>
            <a:pPr algn="l">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For every scale, starting with the smallest (i.e. current one): - Run gradient ascent - Upscale image to the next scale - Reinject the detail that was lost at upscaling time</a:t>
            </a:r>
          </a:p>
          <a:p>
            <a:pPr algn="l">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Stop when we are back to the original size. </a:t>
            </a:r>
          </a:p>
          <a:p>
            <a:pPr algn="l">
              <a:buFont typeface="Arial" panose="020B0604020202020204" pitchFamily="34" charset="0"/>
              <a:buChar char="•"/>
            </a:pPr>
            <a:r>
              <a:rPr lang="en-US" b="0" i="1" dirty="0">
                <a:solidFill>
                  <a:srgbClr val="212529"/>
                </a:solidFill>
                <a:effectLst/>
                <a:latin typeface="Times New Roman" panose="02020603050405020304" pitchFamily="18" charset="0"/>
                <a:cs typeface="Times New Roman" panose="02020603050405020304" pitchFamily="18" charset="0"/>
              </a:rPr>
              <a:t>To obtain the detail lost during upscaling, we simply take the original image, shrink it down, upscale it, and compare the result to the (resized) original image.</a:t>
            </a:r>
          </a:p>
          <a:p>
            <a:endParaRPr lang="en-IN" dirty="0"/>
          </a:p>
        </p:txBody>
      </p:sp>
    </p:spTree>
    <p:extLst>
      <p:ext uri="{BB962C8B-B14F-4D97-AF65-F5344CB8AC3E}">
        <p14:creationId xmlns:p14="http://schemas.microsoft.com/office/powerpoint/2010/main" val="400994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616C-F35C-B433-F1CA-B6E5823F78BB}"/>
              </a:ext>
            </a:extLst>
          </p:cNvPr>
          <p:cNvSpPr>
            <a:spLocks noGrp="1"/>
          </p:cNvSpPr>
          <p:nvPr>
            <p:ph type="title"/>
          </p:nvPr>
        </p:nvSpPr>
        <p:spPr/>
        <p:txBody>
          <a:bodyPr/>
          <a:lstStyle/>
          <a:p>
            <a:r>
              <a:rPr lang="en-IN" dirty="0"/>
              <a:t>Deep Dream</a:t>
            </a:r>
          </a:p>
        </p:txBody>
      </p:sp>
      <p:pic>
        <p:nvPicPr>
          <p:cNvPr id="2050" name="Picture 2" descr="jpeg">
            <a:extLst>
              <a:ext uri="{FF2B5EF4-FFF2-40B4-BE49-F238E27FC236}">
                <a16:creationId xmlns:a16="http://schemas.microsoft.com/office/drawing/2014/main" id="{1D712074-1D6F-1B82-E610-BA6A30FE07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2496" y="1825625"/>
            <a:ext cx="652700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448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496C-5B71-6BEC-29AA-4E7C6E30C4A4}"/>
              </a:ext>
            </a:extLst>
          </p:cNvPr>
          <p:cNvSpPr>
            <a:spLocks noGrp="1"/>
          </p:cNvSpPr>
          <p:nvPr>
            <p:ph type="title"/>
          </p:nvPr>
        </p:nvSpPr>
        <p:spPr>
          <a:xfrm>
            <a:off x="838200" y="365125"/>
            <a:ext cx="10515600" cy="592407"/>
          </a:xfrm>
        </p:spPr>
        <p:txBody>
          <a:bodyPr>
            <a:normAutofit fontScale="90000"/>
          </a:bodyPr>
          <a:lstStyle/>
          <a:p>
            <a:r>
              <a:rPr lang="en-IN" dirty="0"/>
              <a:t>Deep Dream-the pareidolia output</a:t>
            </a:r>
          </a:p>
        </p:txBody>
      </p:sp>
      <p:sp>
        <p:nvSpPr>
          <p:cNvPr id="3" name="Content Placeholder 2">
            <a:extLst>
              <a:ext uri="{FF2B5EF4-FFF2-40B4-BE49-F238E27FC236}">
                <a16:creationId xmlns:a16="http://schemas.microsoft.com/office/drawing/2014/main" id="{E92E2595-5B75-31DC-0EA5-F5138B39A2D6}"/>
              </a:ext>
            </a:extLst>
          </p:cNvPr>
          <p:cNvSpPr>
            <a:spLocks noGrp="1"/>
          </p:cNvSpPr>
          <p:nvPr>
            <p:ph idx="1"/>
          </p:nvPr>
        </p:nvSpPr>
        <p:spPr>
          <a:xfrm>
            <a:off x="372373" y="957532"/>
            <a:ext cx="10515600" cy="4351338"/>
          </a:xfrm>
        </p:spPr>
        <p:txBody>
          <a:bodyPr/>
          <a:lstStyle/>
          <a:p>
            <a:pPr marL="0" indent="0">
              <a:buNone/>
            </a:pPr>
            <a:r>
              <a:rPr lang="en-IN" sz="2400" dirty="0">
                <a:latin typeface="Times New Roman" panose="02020603050405020304" pitchFamily="18" charset="0"/>
                <a:cs typeface="Times New Roman" panose="02020603050405020304" pitchFamily="18" charset="0"/>
              </a:rPr>
              <a:t>NOTE: </a:t>
            </a:r>
            <a:r>
              <a:rPr lang="en-US" sz="2400" b="0" i="0" dirty="0">
                <a:effectLst/>
                <a:latin typeface="Times New Roman" panose="02020603050405020304" pitchFamily="18" charset="0"/>
                <a:cs typeface="Times New Roman" panose="02020603050405020304" pitchFamily="18" charset="0"/>
              </a:rPr>
              <a:t>You can use the trained model hosted on </a:t>
            </a:r>
            <a:r>
              <a:rPr lang="en-US" sz="2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Hugging Face Hub</a:t>
            </a:r>
            <a:r>
              <a:rPr lang="en-US" sz="2400" b="0" i="0" dirty="0">
                <a:effectLst/>
                <a:latin typeface="Times New Roman" panose="02020603050405020304" pitchFamily="18" charset="0"/>
                <a:cs typeface="Times New Roman" panose="02020603050405020304" pitchFamily="18" charset="0"/>
              </a:rPr>
              <a:t> and try the demo on </a:t>
            </a:r>
            <a:r>
              <a:rPr lang="en-US" sz="2400"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Hugging Face Spaces</a:t>
            </a:r>
            <a:r>
              <a:rPr lang="en-US" sz="2400" b="0" i="0" dirty="0">
                <a:effectLst/>
                <a:latin typeface="Times New Roman" panose="02020603050405020304" pitchFamily="18" charset="0"/>
                <a:cs typeface="Times New Roman" panose="02020603050405020304" pitchFamily="18" charset="0"/>
              </a:rPr>
              <a:t>.</a:t>
            </a:r>
          </a:p>
          <a:p>
            <a:pPr marL="0" indent="0">
              <a:buNone/>
            </a:pPr>
            <a:endParaRPr lang="en-IN" dirty="0"/>
          </a:p>
        </p:txBody>
      </p:sp>
      <p:pic>
        <p:nvPicPr>
          <p:cNvPr id="3076" name="Picture 4" descr="png">
            <a:extLst>
              <a:ext uri="{FF2B5EF4-FFF2-40B4-BE49-F238E27FC236}">
                <a16:creationId xmlns:a16="http://schemas.microsoft.com/office/drawing/2014/main" id="{3DF75273-5A34-CE7F-DD64-84B4ED9EE7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1969" y="1723274"/>
            <a:ext cx="8863642" cy="5299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214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AE95B-8758-4E37-D462-8546456B5202}"/>
              </a:ext>
            </a:extLst>
          </p:cNvPr>
          <p:cNvSpPr>
            <a:spLocks noGrp="1"/>
          </p:cNvSpPr>
          <p:nvPr>
            <p:ph type="title"/>
          </p:nvPr>
        </p:nvSpPr>
        <p:spPr/>
        <p:txBody>
          <a:bodyPr/>
          <a:lstStyle/>
          <a:p>
            <a:r>
              <a:rPr lang="en-IN" dirty="0"/>
              <a:t>Deep Art</a:t>
            </a:r>
          </a:p>
        </p:txBody>
      </p:sp>
      <p:sp>
        <p:nvSpPr>
          <p:cNvPr id="3" name="Content Placeholder 2">
            <a:extLst>
              <a:ext uri="{FF2B5EF4-FFF2-40B4-BE49-F238E27FC236}">
                <a16:creationId xmlns:a16="http://schemas.microsoft.com/office/drawing/2014/main" id="{59D42DAD-E696-7DCE-E743-E5414E341B13}"/>
              </a:ext>
            </a:extLst>
          </p:cNvPr>
          <p:cNvSpPr>
            <a:spLocks noGrp="1"/>
          </p:cNvSpPr>
          <p:nvPr>
            <p:ph idx="1"/>
          </p:nvPr>
        </p:nvSpPr>
        <p:spPr/>
        <p:txBody>
          <a:bodyPr>
            <a:normAutofit fontScale="92500" lnSpcReduction="10000"/>
          </a:bodyPr>
          <a:lstStyle/>
          <a:p>
            <a:pPr algn="l"/>
            <a:r>
              <a:rPr lang="en-US" b="0" i="0" dirty="0" err="1">
                <a:solidFill>
                  <a:srgbClr val="242424"/>
                </a:solidFill>
                <a:effectLst/>
                <a:latin typeface="Times New Roman" panose="02020603050405020304" pitchFamily="18" charset="0"/>
                <a:cs typeface="Times New Roman" panose="02020603050405020304" pitchFamily="18" charset="0"/>
              </a:rPr>
              <a:t>D</a:t>
            </a:r>
            <a:r>
              <a:rPr lang="en-US" dirty="0" err="1">
                <a:solidFill>
                  <a:srgbClr val="242424"/>
                </a:solidFill>
                <a:latin typeface="Times New Roman" panose="02020603050405020304" pitchFamily="18" charset="0"/>
                <a:cs typeface="Times New Roman" panose="02020603050405020304" pitchFamily="18" charset="0"/>
              </a:rPr>
              <a:t>eepArt</a:t>
            </a:r>
            <a:r>
              <a:rPr lang="en-US" dirty="0">
                <a:solidFill>
                  <a:srgbClr val="242424"/>
                </a:solidFill>
                <a:latin typeface="Times New Roman" panose="02020603050405020304" pitchFamily="18" charset="0"/>
                <a:cs typeface="Times New Roman" panose="02020603050405020304" pitchFamily="18" charset="0"/>
              </a:rPr>
              <a:t> </a:t>
            </a:r>
            <a:r>
              <a:rPr lang="en-US" b="0" i="0" dirty="0">
                <a:solidFill>
                  <a:srgbClr val="242424"/>
                </a:solidFill>
                <a:effectLst/>
                <a:latin typeface="Times New Roman" panose="02020603050405020304" pitchFamily="18" charset="0"/>
                <a:cs typeface="Times New Roman" panose="02020603050405020304" pitchFamily="18" charset="0"/>
              </a:rPr>
              <a:t>is based on deep learning — multi-layer neural networks which are supposed to mimic human brain. </a:t>
            </a:r>
          </a:p>
          <a:p>
            <a:pPr algn="l"/>
            <a:r>
              <a:rPr lang="en-US" b="0" i="0" dirty="0">
                <a:solidFill>
                  <a:srgbClr val="242424"/>
                </a:solidFill>
                <a:effectLst/>
                <a:latin typeface="Times New Roman" panose="02020603050405020304" pitchFamily="18" charset="0"/>
                <a:cs typeface="Times New Roman" panose="02020603050405020304" pitchFamily="18" charset="0"/>
              </a:rPr>
              <a:t>uses a pre-trained neural network for detecting geometric shapes in the image. The algorithm extracts the geometric shapes from the images and applies texture from the ‘style’ image, typically a painting by an artist, to the content image provided by the user.</a:t>
            </a:r>
          </a:p>
          <a:p>
            <a:pPr algn="l"/>
            <a:r>
              <a:rPr lang="en-US" b="0" i="1" dirty="0">
                <a:solidFill>
                  <a:srgbClr val="242424"/>
                </a:solidFill>
                <a:effectLst/>
                <a:latin typeface="Times New Roman" panose="02020603050405020304" pitchFamily="18" charset="0"/>
                <a:cs typeface="Times New Roman" panose="02020603050405020304" pitchFamily="18" charset="0"/>
              </a:rPr>
              <a:t>It basically takes a photo that you upload and redraws it in the style of another photo you upload or a style among the famous paintings shown on the website.</a:t>
            </a:r>
          </a:p>
          <a:p>
            <a:pPr algn="l"/>
            <a:r>
              <a:rPr lang="en-IN" b="0" i="0" dirty="0">
                <a:solidFill>
                  <a:srgbClr val="242424"/>
                </a:solidFill>
                <a:effectLst/>
                <a:latin typeface="source-serif-pro"/>
              </a:rPr>
              <a:t>This application was created by </a:t>
            </a:r>
            <a:r>
              <a:rPr lang="en-IN" b="0" i="0" u="sng" dirty="0" err="1">
                <a:effectLst/>
                <a:latin typeface="source-serif-pro"/>
                <a:hlinkClick r:id="rId2"/>
              </a:rPr>
              <a:t>Łukasz</a:t>
            </a:r>
            <a:r>
              <a:rPr lang="en-IN" b="0" i="0" u="sng" dirty="0">
                <a:effectLst/>
                <a:latin typeface="source-serif-pro"/>
                <a:hlinkClick r:id="rId2"/>
              </a:rPr>
              <a:t> </a:t>
            </a:r>
            <a:r>
              <a:rPr lang="en-IN" b="0" i="0" u="sng" dirty="0" err="1">
                <a:effectLst/>
                <a:latin typeface="source-serif-pro"/>
                <a:hlinkClick r:id="rId2"/>
              </a:rPr>
              <a:t>Kidziński</a:t>
            </a:r>
            <a:r>
              <a:rPr lang="en-IN" b="0" i="0" dirty="0">
                <a:solidFill>
                  <a:srgbClr val="242424"/>
                </a:solidFill>
                <a:effectLst/>
                <a:latin typeface="source-serif-pro"/>
              </a:rPr>
              <a:t> &amp; </a:t>
            </a:r>
            <a:r>
              <a:rPr lang="en-IN" b="0" i="0" u="sng" dirty="0" err="1">
                <a:effectLst/>
                <a:latin typeface="source-serif-pro"/>
                <a:hlinkClick r:id="rId3"/>
              </a:rPr>
              <a:t>Michał</a:t>
            </a:r>
            <a:r>
              <a:rPr lang="en-IN" b="0" i="0" u="sng" dirty="0">
                <a:effectLst/>
                <a:latin typeface="source-serif-pro"/>
                <a:hlinkClick r:id="rId3"/>
              </a:rPr>
              <a:t> </a:t>
            </a:r>
            <a:r>
              <a:rPr lang="en-IN" b="0" i="0" u="sng" dirty="0" err="1">
                <a:effectLst/>
                <a:latin typeface="source-serif-pro"/>
                <a:hlinkClick r:id="rId3"/>
              </a:rPr>
              <a:t>Warchoł</a:t>
            </a:r>
            <a:r>
              <a:rPr lang="en-IN" b="0" i="0" dirty="0">
                <a:solidFill>
                  <a:srgbClr val="242424"/>
                </a:solidFill>
                <a:effectLst/>
                <a:latin typeface="source-serif-pro"/>
              </a:rPr>
              <a:t> based on a paper: Leon A. </a:t>
            </a:r>
            <a:r>
              <a:rPr lang="en-IN" b="0" i="0" dirty="0" err="1">
                <a:solidFill>
                  <a:srgbClr val="242424"/>
                </a:solidFill>
                <a:effectLst/>
                <a:latin typeface="source-serif-pro"/>
              </a:rPr>
              <a:t>Gatys</a:t>
            </a:r>
            <a:r>
              <a:rPr lang="en-IN" b="0" i="0" dirty="0">
                <a:solidFill>
                  <a:srgbClr val="242424"/>
                </a:solidFill>
                <a:effectLst/>
                <a:latin typeface="source-serif-pro"/>
              </a:rPr>
              <a:t>, Alexander S. Ecker, and Matthias </a:t>
            </a:r>
            <a:r>
              <a:rPr lang="en-IN" b="0" i="0" dirty="0" err="1">
                <a:solidFill>
                  <a:srgbClr val="242424"/>
                </a:solidFill>
                <a:effectLst/>
                <a:latin typeface="source-serif-pro"/>
              </a:rPr>
              <a:t>Bethge</a:t>
            </a:r>
            <a:r>
              <a:rPr lang="en-IN" b="0" i="0" dirty="0">
                <a:solidFill>
                  <a:srgbClr val="242424"/>
                </a:solidFill>
                <a:effectLst/>
                <a:latin typeface="source-serif-pro"/>
              </a:rPr>
              <a:t> in the research paper entitled ‘</a:t>
            </a:r>
            <a:r>
              <a:rPr lang="en-IN" b="0" i="0" u="sng" dirty="0">
                <a:effectLst/>
                <a:latin typeface="source-serif-pro"/>
                <a:hlinkClick r:id="rId4"/>
              </a:rPr>
              <a:t>A neural algorithm of artistic style</a:t>
            </a:r>
            <a:r>
              <a:rPr lang="en-IN" b="0" i="0" dirty="0">
                <a:solidFill>
                  <a:srgbClr val="242424"/>
                </a:solidFill>
                <a:effectLst/>
                <a:latin typeface="source-serif-pro"/>
              </a:rPr>
              <a:t>’.</a:t>
            </a:r>
            <a:endParaRPr lang="en-US" b="0" i="1" dirty="0">
              <a:solidFill>
                <a:srgbClr val="242424"/>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444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8DB7-215A-31BB-7497-4B81F5384FA2}"/>
              </a:ext>
            </a:extLst>
          </p:cNvPr>
          <p:cNvSpPr>
            <a:spLocks noGrp="1"/>
          </p:cNvSpPr>
          <p:nvPr>
            <p:ph type="title"/>
          </p:nvPr>
        </p:nvSpPr>
        <p:spPr/>
        <p:txBody>
          <a:bodyPr/>
          <a:lstStyle/>
          <a:p>
            <a:r>
              <a:rPr lang="en-IN" dirty="0"/>
              <a:t>Fooling CNN</a:t>
            </a:r>
          </a:p>
        </p:txBody>
      </p:sp>
      <p:sp>
        <p:nvSpPr>
          <p:cNvPr id="3" name="Content Placeholder 2">
            <a:extLst>
              <a:ext uri="{FF2B5EF4-FFF2-40B4-BE49-F238E27FC236}">
                <a16:creationId xmlns:a16="http://schemas.microsoft.com/office/drawing/2014/main" id="{58277EB9-0EAF-6DCE-05CF-07D68B773725}"/>
              </a:ext>
            </a:extLst>
          </p:cNvPr>
          <p:cNvSpPr>
            <a:spLocks noGrp="1"/>
          </p:cNvSpPr>
          <p:nvPr>
            <p:ph idx="1"/>
          </p:nvPr>
        </p:nvSpPr>
        <p:spPr/>
        <p:txBody>
          <a:bodyPr>
            <a:normAutofit fontScale="92500" lnSpcReduction="20000"/>
          </a:bodyPr>
          <a:lstStyle/>
          <a:p>
            <a:r>
              <a:rPr lang="en-US" b="0" i="0" dirty="0">
                <a:effectLst/>
                <a:latin typeface="Times New Roman" panose="02020603050405020304" pitchFamily="18" charset="0"/>
                <a:cs typeface="Times New Roman" panose="02020603050405020304" pitchFamily="18" charset="0"/>
              </a:rPr>
              <a:t>Suppose we feed an image to the Convent, and we know this is the bus image. Now, instead of setting the cross-entropy loss to </a:t>
            </a:r>
            <a:r>
              <a:rPr lang="en-US" b="0" i="0" dirty="0" err="1">
                <a:effectLst/>
                <a:latin typeface="Times New Roman" panose="02020603050405020304" pitchFamily="18" charset="0"/>
                <a:cs typeface="Times New Roman" panose="02020603050405020304" pitchFamily="18" charset="0"/>
              </a:rPr>
              <a:t>maximise</a:t>
            </a:r>
            <a:r>
              <a:rPr lang="en-US" b="0" i="0" dirty="0">
                <a:effectLst/>
                <a:latin typeface="Times New Roman" panose="02020603050405020304" pitchFamily="18" charset="0"/>
                <a:cs typeface="Times New Roman" panose="02020603050405020304" pitchFamily="18" charset="0"/>
              </a:rPr>
              <a:t> bus.</a:t>
            </a:r>
          </a:p>
          <a:p>
            <a:r>
              <a:rPr lang="en-US" dirty="0">
                <a:latin typeface="Times New Roman" panose="02020603050405020304" pitchFamily="18" charset="0"/>
                <a:cs typeface="Times New Roman" panose="02020603050405020304" pitchFamily="18" charset="0"/>
              </a:rPr>
              <a:t>Try </a:t>
            </a:r>
            <a:r>
              <a:rPr lang="en-US" b="0" i="0" dirty="0">
                <a:effectLst/>
                <a:latin typeface="Times New Roman" panose="02020603050405020304" pitchFamily="18" charset="0"/>
                <a:cs typeface="Times New Roman" panose="02020603050405020304" pitchFamily="18" charset="0"/>
              </a:rPr>
              <a:t>setting up cross-entropy loss to </a:t>
            </a:r>
            <a:r>
              <a:rPr lang="en-US" b="0" i="0" dirty="0" err="1">
                <a:effectLst/>
                <a:latin typeface="Times New Roman" panose="02020603050405020304" pitchFamily="18" charset="0"/>
                <a:cs typeface="Times New Roman" panose="02020603050405020304" pitchFamily="18" charset="0"/>
              </a:rPr>
              <a:t>maximise</a:t>
            </a:r>
            <a:r>
              <a:rPr lang="en-US" b="0" i="0" dirty="0">
                <a:effectLst/>
                <a:latin typeface="Times New Roman" panose="02020603050405020304" pitchFamily="18" charset="0"/>
                <a:cs typeface="Times New Roman" panose="02020603050405020304" pitchFamily="18" charset="0"/>
              </a:rPr>
              <a:t> ostrich, and the backpropagate to the network. </a:t>
            </a:r>
          </a:p>
          <a:p>
            <a:r>
              <a:rPr lang="en-US" b="0" i="0" dirty="0">
                <a:effectLst/>
                <a:latin typeface="Times New Roman" panose="02020603050405020304" pitchFamily="18" charset="0"/>
                <a:cs typeface="Times New Roman" panose="02020603050405020304" pitchFamily="18" charset="0"/>
              </a:rPr>
              <a:t>We will not modify any of these weights for parameters but only change the Image. </a:t>
            </a:r>
          </a:p>
          <a:p>
            <a:r>
              <a:rPr lang="en-US" b="0" i="0" dirty="0">
                <a:effectLst/>
                <a:latin typeface="Times New Roman" panose="02020603050405020304" pitchFamily="18" charset="0"/>
                <a:cs typeface="Times New Roman" panose="02020603050405020304" pitchFamily="18" charset="0"/>
              </a:rPr>
              <a:t>We know this is a bus image, but now setting the objective to fire for the Ostrich class. </a:t>
            </a:r>
          </a:p>
          <a:p>
            <a:r>
              <a:rPr lang="en-US" b="0" i="0" dirty="0">
                <a:effectLst/>
                <a:latin typeface="Times New Roman" panose="02020603050405020304" pitchFamily="18" charset="0"/>
                <a:cs typeface="Times New Roman" panose="02020603050405020304" pitchFamily="18" charset="0"/>
              </a:rPr>
              <a:t>So </a:t>
            </a:r>
            <a:r>
              <a:rPr lang="en-US" dirty="0">
                <a:latin typeface="Times New Roman" panose="02020603050405020304" pitchFamily="18" charset="0"/>
                <a:cs typeface="Times New Roman" panose="02020603050405020304" pitchFamily="18" charset="0"/>
              </a:rPr>
              <a:t>we</a:t>
            </a:r>
            <a:r>
              <a:rPr lang="en-US" b="0" i="0" dirty="0">
                <a:effectLst/>
                <a:latin typeface="Times New Roman" panose="02020603050405020304" pitchFamily="18" charset="0"/>
                <a:cs typeface="Times New Roman" panose="02020603050405020304" pitchFamily="18" charset="0"/>
              </a:rPr>
              <a:t> will backpropagate and change this Image to increase the likelihood of ostrich class. </a:t>
            </a:r>
          </a:p>
          <a:p>
            <a:r>
              <a:rPr lang="en-US" b="0" i="0" dirty="0">
                <a:effectLst/>
                <a:latin typeface="Times New Roman" panose="02020603050405020304" pitchFamily="18" charset="0"/>
                <a:cs typeface="Times New Roman" panose="02020603050405020304" pitchFamily="18" charset="0"/>
              </a:rPr>
              <a:t>And it turns out that if we do it with very minimal changes to the Image, we can fool the convolutional neural network.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95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67E8-E243-0566-402E-EC33F91A900B}"/>
              </a:ext>
            </a:extLst>
          </p:cNvPr>
          <p:cNvSpPr>
            <a:spLocks noGrp="1"/>
          </p:cNvSpPr>
          <p:nvPr>
            <p:ph type="title"/>
          </p:nvPr>
        </p:nvSpPr>
        <p:spPr/>
        <p:txBody>
          <a:bodyPr/>
          <a:lstStyle/>
          <a:p>
            <a:r>
              <a:rPr lang="en-IN" dirty="0"/>
              <a:t>Fooling CNN</a:t>
            </a:r>
          </a:p>
        </p:txBody>
      </p:sp>
      <p:pic>
        <p:nvPicPr>
          <p:cNvPr id="5" name="Content Placeholder 4">
            <a:extLst>
              <a:ext uri="{FF2B5EF4-FFF2-40B4-BE49-F238E27FC236}">
                <a16:creationId xmlns:a16="http://schemas.microsoft.com/office/drawing/2014/main" id="{D5E91B38-BF7F-1885-07DE-E6139289A204}"/>
              </a:ext>
            </a:extLst>
          </p:cNvPr>
          <p:cNvPicPr>
            <a:picLocks noGrp="1" noChangeAspect="1"/>
          </p:cNvPicPr>
          <p:nvPr>
            <p:ph idx="1"/>
          </p:nvPr>
        </p:nvPicPr>
        <p:blipFill>
          <a:blip r:embed="rId2"/>
          <a:stretch>
            <a:fillRect/>
          </a:stretch>
        </p:blipFill>
        <p:spPr>
          <a:xfrm>
            <a:off x="1440611" y="1512125"/>
            <a:ext cx="9506309" cy="5096755"/>
          </a:xfrm>
        </p:spPr>
      </p:pic>
    </p:spTree>
    <p:extLst>
      <p:ext uri="{BB962C8B-B14F-4D97-AF65-F5344CB8AC3E}">
        <p14:creationId xmlns:p14="http://schemas.microsoft.com/office/powerpoint/2010/main" val="323384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3C40-8152-D5B6-12FB-C352222B2261}"/>
              </a:ext>
            </a:extLst>
          </p:cNvPr>
          <p:cNvSpPr>
            <a:spLocks noGrp="1"/>
          </p:cNvSpPr>
          <p:nvPr>
            <p:ph type="title"/>
          </p:nvPr>
        </p:nvSpPr>
        <p:spPr/>
        <p:txBody>
          <a:bodyPr/>
          <a:lstStyle/>
          <a:p>
            <a:r>
              <a:rPr lang="en-IN" dirty="0"/>
              <a:t>Fooling CNN</a:t>
            </a:r>
          </a:p>
        </p:txBody>
      </p:sp>
      <p:sp>
        <p:nvSpPr>
          <p:cNvPr id="3" name="Content Placeholder 2">
            <a:extLst>
              <a:ext uri="{FF2B5EF4-FFF2-40B4-BE49-F238E27FC236}">
                <a16:creationId xmlns:a16="http://schemas.microsoft.com/office/drawing/2014/main" id="{C6F4BE2B-0960-6825-C66E-C51885327CA6}"/>
              </a:ext>
            </a:extLst>
          </p:cNvPr>
          <p:cNvSpPr>
            <a:spLocks noGrp="1"/>
          </p:cNvSpPr>
          <p:nvPr>
            <p:ph idx="1"/>
          </p:nvPr>
        </p:nvSpPr>
        <p:spPr>
          <a:xfrm>
            <a:off x="838200" y="1825625"/>
            <a:ext cx="10515600" cy="4937484"/>
          </a:xfrm>
        </p:spPr>
        <p:txBody>
          <a:bodyPr>
            <a:normAutofit fontScale="85000" lnSpcReduction="20000"/>
          </a:bodyPr>
          <a:lstStyle/>
          <a:p>
            <a:r>
              <a:rPr lang="en-US" b="0" i="0" dirty="0">
                <a:effectLst/>
                <a:latin typeface="Mulish"/>
              </a:rPr>
              <a:t>The probability of realistic images is very, very small. Most of these are random things; they are just matrices that do not make any sense, which look like the images you see here.</a:t>
            </a:r>
          </a:p>
          <a:p>
            <a:pPr algn="l"/>
            <a:r>
              <a:rPr lang="en-US" b="0" i="0" dirty="0">
                <a:solidFill>
                  <a:srgbClr val="000000"/>
                </a:solidFill>
                <a:effectLst/>
                <a:latin typeface="Mulish"/>
              </a:rPr>
              <a:t>Images are incredibly high-dimensional objects. These are 227 x 227 metrics which is a very high dimensional object. </a:t>
            </a:r>
          </a:p>
          <a:p>
            <a:pPr algn="l"/>
            <a:r>
              <a:rPr lang="en-US" b="0" i="0" dirty="0">
                <a:solidFill>
                  <a:srgbClr val="000000"/>
                </a:solidFill>
                <a:effectLst/>
                <a:latin typeface="Mulish"/>
              </a:rPr>
              <a:t>And no matter how much training data we have, we see only a tiny space of this high dimensional Image because it's a real number 227x227. Just imagine the number of possibilities out there. </a:t>
            </a:r>
          </a:p>
          <a:p>
            <a:pPr algn="l"/>
            <a:r>
              <a:rPr lang="en-US" b="0" i="0" dirty="0">
                <a:solidFill>
                  <a:srgbClr val="000000"/>
                </a:solidFill>
                <a:effectLst/>
                <a:latin typeface="Mulish"/>
              </a:rPr>
              <a:t>Whether we have 1 million samples or 10 million samples for training, this is much smaller than the number of models in the space. Of these, only a few are images. </a:t>
            </a:r>
            <a:endParaRPr lang="en-US" b="0" i="0" dirty="0">
              <a:solidFill>
                <a:srgbClr val="7F7F7F"/>
              </a:solidFill>
              <a:effectLst/>
              <a:latin typeface="Mulish"/>
            </a:endParaRPr>
          </a:p>
          <a:p>
            <a:pPr algn="l"/>
            <a:r>
              <a:rPr lang="en-US" b="0" i="0" dirty="0">
                <a:solidFill>
                  <a:srgbClr val="000000"/>
                </a:solidFill>
                <a:effectLst/>
                <a:latin typeface="Mulish"/>
              </a:rPr>
              <a:t>So now think of all 227 x227 metrics that you can make and how many of them will be natural images. The probability of realistic images is very, very small. Most of these are random things; they are just matrices that do not make any sense, which look like the images you see here.</a:t>
            </a:r>
            <a:endParaRPr lang="en-US" b="0" i="0" dirty="0">
              <a:solidFill>
                <a:srgbClr val="7F7F7F"/>
              </a:solidFill>
              <a:effectLst/>
              <a:latin typeface="Mulish"/>
            </a:endParaRPr>
          </a:p>
          <a:p>
            <a:endParaRPr lang="en-IN" dirty="0"/>
          </a:p>
        </p:txBody>
      </p:sp>
    </p:spTree>
    <p:extLst>
      <p:ext uri="{BB962C8B-B14F-4D97-AF65-F5344CB8AC3E}">
        <p14:creationId xmlns:p14="http://schemas.microsoft.com/office/powerpoint/2010/main" val="2825749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13E7-D986-3A2F-9675-08B83356B5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BB8EFB-83BB-A9A2-3931-6FA2CF8D544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7558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0520D-2FC8-B0F6-5082-FCF48EEC4C40}"/>
              </a:ext>
            </a:extLst>
          </p:cNvPr>
          <p:cNvSpPr>
            <a:spLocks noGrp="1"/>
          </p:cNvSpPr>
          <p:nvPr>
            <p:ph type="ctrTitle"/>
          </p:nvPr>
        </p:nvSpPr>
        <p:spPr>
          <a:xfrm>
            <a:off x="877019" y="2225614"/>
            <a:ext cx="9144000" cy="1793307"/>
          </a:xfrm>
        </p:spPr>
        <p:txBody>
          <a:bodyPr>
            <a:noAutofit/>
          </a:bodyPr>
          <a:lstStyle/>
          <a:p>
            <a:pPr algn="l"/>
            <a:br>
              <a:rPr lang="en-IN" sz="4000" dirty="0"/>
            </a:br>
            <a:br>
              <a:rPr lang="en-IN" sz="4000" dirty="0"/>
            </a:br>
            <a:r>
              <a:rPr lang="en-IN" sz="3600" dirty="0"/>
              <a:t>Guide BP</a:t>
            </a:r>
            <a:br>
              <a:rPr lang="en-IN" sz="3600" dirty="0"/>
            </a:br>
            <a:br>
              <a:rPr lang="en-IN" sz="3600" dirty="0"/>
            </a:br>
            <a:r>
              <a:rPr lang="en-IN" sz="3600" dirty="0"/>
              <a:t>Deep Dream, </a:t>
            </a:r>
            <a:br>
              <a:rPr lang="en-IN" sz="3600" dirty="0"/>
            </a:br>
            <a:br>
              <a:rPr lang="en-IN" sz="3600" dirty="0"/>
            </a:br>
            <a:r>
              <a:rPr lang="en-IN" sz="3600" dirty="0"/>
              <a:t>Deep Art and </a:t>
            </a:r>
            <a:br>
              <a:rPr lang="en-IN" sz="3600" dirty="0"/>
            </a:br>
            <a:br>
              <a:rPr lang="en-IN" sz="3600" dirty="0"/>
            </a:br>
            <a:r>
              <a:rPr lang="en-IN" sz="3600" dirty="0"/>
              <a:t>Fooling Convolutional Neural Networks</a:t>
            </a:r>
            <a:endParaRPr lang="en-IN" sz="4000" dirty="0"/>
          </a:p>
        </p:txBody>
      </p:sp>
      <p:sp>
        <p:nvSpPr>
          <p:cNvPr id="3" name="Subtitle 2">
            <a:extLst>
              <a:ext uri="{FF2B5EF4-FFF2-40B4-BE49-F238E27FC236}">
                <a16:creationId xmlns:a16="http://schemas.microsoft.com/office/drawing/2014/main" id="{E65A4935-3716-CA31-AB2B-F851F672B187}"/>
              </a:ext>
            </a:extLst>
          </p:cNvPr>
          <p:cNvSpPr>
            <a:spLocks noGrp="1"/>
          </p:cNvSpPr>
          <p:nvPr>
            <p:ph type="subTitle" idx="1"/>
          </p:nvPr>
        </p:nvSpPr>
        <p:spPr>
          <a:xfrm>
            <a:off x="1843177" y="4830793"/>
            <a:ext cx="9144000" cy="1276710"/>
          </a:xfrm>
        </p:spPr>
        <p:txBody>
          <a:bodyPr>
            <a:normAutofit lnSpcReduction="10000"/>
          </a:bodyPr>
          <a:lstStyle/>
          <a:p>
            <a:r>
              <a:rPr lang="en-IN" b="1" dirty="0"/>
              <a:t>VII SEM-C2&amp;C3/Deep Learning/2024-25</a:t>
            </a:r>
          </a:p>
          <a:p>
            <a:r>
              <a:rPr lang="en-IN" b="1">
                <a:solidFill>
                  <a:srgbClr val="7030A0"/>
                </a:solidFill>
              </a:rPr>
              <a:t>Activity: </a:t>
            </a:r>
            <a:r>
              <a:rPr lang="en-IN" b="1" dirty="0">
                <a:solidFill>
                  <a:srgbClr val="7030A0"/>
                </a:solidFill>
              </a:rPr>
              <a:t>One-minute paper</a:t>
            </a:r>
          </a:p>
          <a:p>
            <a:r>
              <a:rPr lang="en-IN" b="1" dirty="0">
                <a:solidFill>
                  <a:srgbClr val="7030A0"/>
                </a:solidFill>
              </a:rPr>
              <a:t>Dt: 24-10-24</a:t>
            </a:r>
          </a:p>
          <a:p>
            <a:endParaRPr lang="en-IN" dirty="0"/>
          </a:p>
        </p:txBody>
      </p:sp>
    </p:spTree>
    <p:extLst>
      <p:ext uri="{BB962C8B-B14F-4D97-AF65-F5344CB8AC3E}">
        <p14:creationId xmlns:p14="http://schemas.microsoft.com/office/powerpoint/2010/main" val="383529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7BA6-BC51-DE98-490C-A88C2F437FF3}"/>
              </a:ext>
            </a:extLst>
          </p:cNvPr>
          <p:cNvSpPr>
            <a:spLocks noGrp="1"/>
          </p:cNvSpPr>
          <p:nvPr>
            <p:ph type="title"/>
          </p:nvPr>
        </p:nvSpPr>
        <p:spPr/>
        <p:txBody>
          <a:bodyPr/>
          <a:lstStyle/>
          <a:p>
            <a:r>
              <a:rPr lang="en-IN" dirty="0"/>
              <a:t>Guided BP</a:t>
            </a:r>
          </a:p>
        </p:txBody>
      </p:sp>
      <p:sp>
        <p:nvSpPr>
          <p:cNvPr id="3" name="Content Placeholder 2">
            <a:extLst>
              <a:ext uri="{FF2B5EF4-FFF2-40B4-BE49-F238E27FC236}">
                <a16:creationId xmlns:a16="http://schemas.microsoft.com/office/drawing/2014/main" id="{E3DE4A81-6E7A-306C-BE14-56D84ADDD450}"/>
              </a:ext>
            </a:extLst>
          </p:cNvPr>
          <p:cNvSpPr>
            <a:spLocks noGrp="1"/>
          </p:cNvSpPr>
          <p:nvPr>
            <p:ph idx="1"/>
          </p:nvPr>
        </p:nvSpPr>
        <p:spPr/>
        <p:txBody>
          <a:bodyPr/>
          <a:lstStyle/>
          <a:p>
            <a:r>
              <a:rPr lang="en-US" b="0" i="0" dirty="0" err="1">
                <a:effectLst/>
                <a:latin typeface="Times New Roman" panose="02020603050405020304" pitchFamily="18" charset="0"/>
                <a:cs typeface="Times New Roman" panose="02020603050405020304" pitchFamily="18" charset="0"/>
              </a:rPr>
              <a:t>ReLU</a:t>
            </a:r>
            <a:r>
              <a:rPr lang="en-US" b="0" i="0" dirty="0">
                <a:effectLst/>
                <a:latin typeface="Times New Roman" panose="02020603050405020304" pitchFamily="18" charset="0"/>
                <a:cs typeface="Times New Roman" panose="02020603050405020304" pitchFamily="18" charset="0"/>
              </a:rPr>
              <a:t> is an activation function that deactivates the negative neurons. </a:t>
            </a:r>
          </a:p>
          <a:p>
            <a:r>
              <a:rPr lang="en-US" b="0" i="0" dirty="0">
                <a:effectLst/>
                <a:latin typeface="Times New Roman" panose="02020603050405020304" pitchFamily="18" charset="0"/>
                <a:cs typeface="Times New Roman" panose="02020603050405020304" pitchFamily="18" charset="0"/>
              </a:rPr>
              <a:t>We are only interested in knowing what image features the neuron detects. </a:t>
            </a:r>
          </a:p>
          <a:p>
            <a:r>
              <a:rPr lang="en-US" b="0" i="0" dirty="0">
                <a:effectLst/>
                <a:latin typeface="Times New Roman" panose="02020603050405020304" pitchFamily="18" charset="0"/>
                <a:cs typeface="Times New Roman" panose="02020603050405020304" pitchFamily="18" charset="0"/>
              </a:rPr>
              <a:t>So when propagating the gradient, we set all the negative gradients to 0. We don’t care if a pixel “suppresses’’ (negative value) a neuron somewhere along the part to our neuron. </a:t>
            </a:r>
          </a:p>
          <a:p>
            <a:r>
              <a:rPr lang="en-US" b="0" i="0" dirty="0">
                <a:effectLst/>
                <a:latin typeface="Times New Roman" panose="02020603050405020304" pitchFamily="18" charset="0"/>
                <a:cs typeface="Times New Roman" panose="02020603050405020304" pitchFamily="18" charset="0"/>
              </a:rPr>
              <a:t>Value in the filter map greater than zero signifies the pixel importance, which is overlapped with the input image to show which pixel from the input image contributed the most.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43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CAFB3-E28D-FD1A-B2BA-51CFD8D3AB6F}"/>
              </a:ext>
            </a:extLst>
          </p:cNvPr>
          <p:cNvSpPr>
            <a:spLocks noGrp="1"/>
          </p:cNvSpPr>
          <p:nvPr>
            <p:ph type="title"/>
          </p:nvPr>
        </p:nvSpPr>
        <p:spPr/>
        <p:txBody>
          <a:bodyPr/>
          <a:lstStyle/>
          <a:p>
            <a:r>
              <a:rPr lang="en-IN" dirty="0"/>
              <a:t>Guided BP-The Idea</a:t>
            </a:r>
          </a:p>
        </p:txBody>
      </p:sp>
      <p:sp>
        <p:nvSpPr>
          <p:cNvPr id="3" name="Content Placeholder 2">
            <a:extLst>
              <a:ext uri="{FF2B5EF4-FFF2-40B4-BE49-F238E27FC236}">
                <a16:creationId xmlns:a16="http://schemas.microsoft.com/office/drawing/2014/main" id="{60EBCC97-F898-7EDA-0D35-D3A44A35144B}"/>
              </a:ext>
            </a:extLst>
          </p:cNvPr>
          <p:cNvSpPr>
            <a:spLocks noGrp="1"/>
          </p:cNvSpPr>
          <p:nvPr>
            <p:ph idx="1"/>
          </p:nvPr>
        </p:nvSpPr>
        <p:spPr/>
        <p:txBody>
          <a:bodyPr>
            <a:normAutofit fontScale="92500" lnSpcReduction="20000"/>
          </a:bodyPr>
          <a:lstStyle/>
          <a:p>
            <a:r>
              <a:rPr lang="en-IN" dirty="0"/>
              <a:t>Consider any one neuron in feature map at any layer</a:t>
            </a:r>
          </a:p>
          <a:p>
            <a:r>
              <a:rPr lang="en-IN" dirty="0"/>
              <a:t> we actually are interested to find influence of the input on this neuron</a:t>
            </a:r>
          </a:p>
          <a:p>
            <a:r>
              <a:rPr lang="en-IN" dirty="0"/>
              <a:t>Then retain this neuron and set all other neurons in the layer to zero.</a:t>
            </a:r>
          </a:p>
          <a:p>
            <a:r>
              <a:rPr lang="en-IN" dirty="0"/>
              <a:t>Then BP </a:t>
            </a:r>
          </a:p>
          <a:p>
            <a:r>
              <a:rPr lang="en-IN" dirty="0"/>
              <a:t>In </a:t>
            </a:r>
            <a:r>
              <a:rPr lang="en-IN" dirty="0" err="1"/>
              <a:t>fwd</a:t>
            </a:r>
            <a:r>
              <a:rPr lang="en-IN" dirty="0"/>
              <a:t> pass: </a:t>
            </a:r>
            <a:r>
              <a:rPr lang="en-IN" dirty="0" err="1"/>
              <a:t>ReLU</a:t>
            </a:r>
            <a:r>
              <a:rPr lang="en-IN" dirty="0"/>
              <a:t> processes </a:t>
            </a:r>
            <a:r>
              <a:rPr lang="en-IN" dirty="0" err="1"/>
              <a:t>on;y</a:t>
            </a:r>
            <a:r>
              <a:rPr lang="en-IN" dirty="0"/>
              <a:t> +</a:t>
            </a:r>
            <a:r>
              <a:rPr lang="en-IN" dirty="0" err="1"/>
              <a:t>ve</a:t>
            </a:r>
            <a:r>
              <a:rPr lang="en-IN" dirty="0"/>
              <a:t> values, all –</a:t>
            </a:r>
            <a:r>
              <a:rPr lang="en-IN" dirty="0" err="1"/>
              <a:t>ve</a:t>
            </a:r>
            <a:r>
              <a:rPr lang="en-IN" dirty="0"/>
              <a:t> values will be made to set zero.</a:t>
            </a:r>
          </a:p>
          <a:p>
            <a:r>
              <a:rPr lang="en-IN" dirty="0"/>
              <a:t>NOTE: so, when gradients flow back, the same , </a:t>
            </a:r>
            <a:r>
              <a:rPr lang="en-IN" dirty="0" err="1"/>
              <a:t>ReLU</a:t>
            </a:r>
            <a:r>
              <a:rPr lang="en-IN" dirty="0"/>
              <a:t> makes –</a:t>
            </a:r>
            <a:r>
              <a:rPr lang="en-IN" dirty="0" err="1"/>
              <a:t>ve</a:t>
            </a:r>
            <a:r>
              <a:rPr lang="en-IN" dirty="0"/>
              <a:t> values to zero</a:t>
            </a:r>
          </a:p>
          <a:p>
            <a:r>
              <a:rPr lang="en-IN" dirty="0"/>
              <a:t>( if </a:t>
            </a:r>
            <a:r>
              <a:rPr lang="en-IN" dirty="0" err="1"/>
              <a:t>ReLU</a:t>
            </a:r>
            <a:r>
              <a:rPr lang="en-IN" dirty="0"/>
              <a:t> neuron </a:t>
            </a:r>
            <a:r>
              <a:rPr lang="en-IN" dirty="0" err="1"/>
              <a:t>ia</a:t>
            </a:r>
            <a:r>
              <a:rPr lang="en-IN" dirty="0"/>
              <a:t> dead, gradient doesn’t flow back)</a:t>
            </a:r>
          </a:p>
          <a:p>
            <a:r>
              <a:rPr lang="en-IN" dirty="0"/>
              <a:t>IDEA: both, </a:t>
            </a:r>
            <a:r>
              <a:rPr lang="en-IN" dirty="0" err="1"/>
              <a:t>fwd</a:t>
            </a:r>
            <a:r>
              <a:rPr lang="en-IN" dirty="0"/>
              <a:t> and </a:t>
            </a:r>
            <a:r>
              <a:rPr lang="en-IN" dirty="0" err="1"/>
              <a:t>bckwd</a:t>
            </a:r>
            <a:r>
              <a:rPr lang="en-IN" dirty="0"/>
              <a:t> pass: don’t allow –</a:t>
            </a:r>
            <a:r>
              <a:rPr lang="en-IN" dirty="0" err="1"/>
              <a:t>ve</a:t>
            </a:r>
            <a:r>
              <a:rPr lang="en-IN" dirty="0"/>
              <a:t> vales, instead </a:t>
            </a:r>
            <a:r>
              <a:rPr lang="en-IN" dirty="0" err="1"/>
              <a:t>maked</a:t>
            </a:r>
            <a:r>
              <a:rPr lang="en-IN" dirty="0"/>
              <a:t> them zero.</a:t>
            </a:r>
          </a:p>
          <a:p>
            <a:pPr marL="0" indent="0">
              <a:buNone/>
            </a:pPr>
            <a:endParaRPr lang="en-IN" dirty="0"/>
          </a:p>
          <a:p>
            <a:endParaRPr lang="en-IN" dirty="0"/>
          </a:p>
        </p:txBody>
      </p:sp>
    </p:spTree>
    <p:extLst>
      <p:ext uri="{BB962C8B-B14F-4D97-AF65-F5344CB8AC3E}">
        <p14:creationId xmlns:p14="http://schemas.microsoft.com/office/powerpoint/2010/main" val="63430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4790-B9CD-2769-4DBE-EAEE79215D62}"/>
              </a:ext>
            </a:extLst>
          </p:cNvPr>
          <p:cNvSpPr>
            <a:spLocks noGrp="1"/>
          </p:cNvSpPr>
          <p:nvPr>
            <p:ph type="title"/>
          </p:nvPr>
        </p:nvSpPr>
        <p:spPr/>
        <p:txBody>
          <a:bodyPr/>
          <a:lstStyle/>
          <a:p>
            <a:r>
              <a:rPr lang="en-IN" dirty="0"/>
              <a:t>Guide BP</a:t>
            </a:r>
          </a:p>
        </p:txBody>
      </p:sp>
      <p:pic>
        <p:nvPicPr>
          <p:cNvPr id="8" name="Content Placeholder 7">
            <a:extLst>
              <a:ext uri="{FF2B5EF4-FFF2-40B4-BE49-F238E27FC236}">
                <a16:creationId xmlns:a16="http://schemas.microsoft.com/office/drawing/2014/main" id="{1F631E81-4102-FBEC-3376-7F649A1F86FD}"/>
              </a:ext>
            </a:extLst>
          </p:cNvPr>
          <p:cNvPicPr>
            <a:picLocks noGrp="1" noChangeAspect="1"/>
          </p:cNvPicPr>
          <p:nvPr>
            <p:ph idx="1"/>
          </p:nvPr>
        </p:nvPicPr>
        <p:blipFill>
          <a:blip r:embed="rId2"/>
          <a:stretch>
            <a:fillRect/>
          </a:stretch>
        </p:blipFill>
        <p:spPr bwMode="auto">
          <a:xfrm>
            <a:off x="1104794" y="1285336"/>
            <a:ext cx="8415700" cy="234644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774F98ED-57A1-B1BA-A880-06E99B231CC7}"/>
              </a:ext>
            </a:extLst>
          </p:cNvPr>
          <p:cNvPicPr>
            <a:picLocks noChangeAspect="1"/>
          </p:cNvPicPr>
          <p:nvPr/>
        </p:nvPicPr>
        <p:blipFill>
          <a:blip r:embed="rId3"/>
          <a:stretch>
            <a:fillRect/>
          </a:stretch>
        </p:blipFill>
        <p:spPr>
          <a:xfrm>
            <a:off x="1179678" y="4087679"/>
            <a:ext cx="8585424" cy="2289446"/>
          </a:xfrm>
          <a:prstGeom prst="rect">
            <a:avLst/>
          </a:prstGeom>
        </p:spPr>
      </p:pic>
    </p:spTree>
    <p:extLst>
      <p:ext uri="{BB962C8B-B14F-4D97-AF65-F5344CB8AC3E}">
        <p14:creationId xmlns:p14="http://schemas.microsoft.com/office/powerpoint/2010/main" val="44222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A129-E5B7-7ED2-3DFC-1ACEC87D12ED}"/>
              </a:ext>
            </a:extLst>
          </p:cNvPr>
          <p:cNvSpPr>
            <a:spLocks noGrp="1"/>
          </p:cNvSpPr>
          <p:nvPr>
            <p:ph type="title"/>
          </p:nvPr>
        </p:nvSpPr>
        <p:spPr/>
        <p:txBody>
          <a:bodyPr/>
          <a:lstStyle/>
          <a:p>
            <a:r>
              <a:rPr lang="en-IN" dirty="0"/>
              <a:t>Guided BP</a:t>
            </a:r>
          </a:p>
        </p:txBody>
      </p:sp>
      <p:pic>
        <p:nvPicPr>
          <p:cNvPr id="5" name="Content Placeholder 4">
            <a:extLst>
              <a:ext uri="{FF2B5EF4-FFF2-40B4-BE49-F238E27FC236}">
                <a16:creationId xmlns:a16="http://schemas.microsoft.com/office/drawing/2014/main" id="{CCBA18EC-9D65-EB9F-276E-9153875681A5}"/>
              </a:ext>
            </a:extLst>
          </p:cNvPr>
          <p:cNvPicPr>
            <a:picLocks noGrp="1" noChangeAspect="1"/>
          </p:cNvPicPr>
          <p:nvPr>
            <p:ph idx="1"/>
          </p:nvPr>
        </p:nvPicPr>
        <p:blipFill>
          <a:blip r:embed="rId2"/>
          <a:stretch>
            <a:fillRect/>
          </a:stretch>
        </p:blipFill>
        <p:spPr>
          <a:xfrm>
            <a:off x="774657" y="1808760"/>
            <a:ext cx="9102587" cy="2591581"/>
          </a:xfrm>
        </p:spPr>
      </p:pic>
      <p:pic>
        <p:nvPicPr>
          <p:cNvPr id="7" name="Picture 6">
            <a:extLst>
              <a:ext uri="{FF2B5EF4-FFF2-40B4-BE49-F238E27FC236}">
                <a16:creationId xmlns:a16="http://schemas.microsoft.com/office/drawing/2014/main" id="{BD6DF6F5-0EA2-E8EB-5965-833D72E74976}"/>
              </a:ext>
            </a:extLst>
          </p:cNvPr>
          <p:cNvPicPr>
            <a:picLocks noChangeAspect="1"/>
          </p:cNvPicPr>
          <p:nvPr/>
        </p:nvPicPr>
        <p:blipFill>
          <a:blip r:embed="rId3"/>
          <a:stretch>
            <a:fillRect/>
          </a:stretch>
        </p:blipFill>
        <p:spPr>
          <a:xfrm>
            <a:off x="950053" y="4189932"/>
            <a:ext cx="9263621" cy="2675959"/>
          </a:xfrm>
          <a:prstGeom prst="rect">
            <a:avLst/>
          </a:prstGeom>
        </p:spPr>
      </p:pic>
    </p:spTree>
    <p:extLst>
      <p:ext uri="{BB962C8B-B14F-4D97-AF65-F5344CB8AC3E}">
        <p14:creationId xmlns:p14="http://schemas.microsoft.com/office/powerpoint/2010/main" val="284671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827F-3019-EE4F-CC2C-B5DFF1F6DA50}"/>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3312881B-13EF-31CF-0FDE-35E303C80608}"/>
              </a:ext>
            </a:extLst>
          </p:cNvPr>
          <p:cNvPicPr>
            <a:picLocks noGrp="1" noChangeAspect="1"/>
          </p:cNvPicPr>
          <p:nvPr>
            <p:ph idx="1"/>
          </p:nvPr>
        </p:nvPicPr>
        <p:blipFill>
          <a:blip r:embed="rId2"/>
          <a:stretch>
            <a:fillRect/>
          </a:stretch>
        </p:blipFill>
        <p:spPr>
          <a:xfrm>
            <a:off x="664234" y="500458"/>
            <a:ext cx="8307238" cy="4887961"/>
          </a:xfrm>
        </p:spPr>
      </p:pic>
    </p:spTree>
    <p:extLst>
      <p:ext uri="{BB962C8B-B14F-4D97-AF65-F5344CB8AC3E}">
        <p14:creationId xmlns:p14="http://schemas.microsoft.com/office/powerpoint/2010/main" val="2702244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1B74-D606-0741-732A-D1BEE1BD9947}"/>
              </a:ext>
            </a:extLst>
          </p:cNvPr>
          <p:cNvSpPr>
            <a:spLocks noGrp="1"/>
          </p:cNvSpPr>
          <p:nvPr>
            <p:ph type="title"/>
          </p:nvPr>
        </p:nvSpPr>
        <p:spPr/>
        <p:txBody>
          <a:bodyPr/>
          <a:lstStyle/>
          <a:p>
            <a:r>
              <a:rPr lang="en-IN" dirty="0"/>
              <a:t>Deep Dream</a:t>
            </a:r>
          </a:p>
        </p:txBody>
      </p:sp>
      <p:sp>
        <p:nvSpPr>
          <p:cNvPr id="3" name="Content Placeholder 2">
            <a:extLst>
              <a:ext uri="{FF2B5EF4-FFF2-40B4-BE49-F238E27FC236}">
                <a16:creationId xmlns:a16="http://schemas.microsoft.com/office/drawing/2014/main" id="{F0941B34-6E13-0E87-C70D-F26C6BE46243}"/>
              </a:ext>
            </a:extLst>
          </p:cNvPr>
          <p:cNvSpPr>
            <a:spLocks noGrp="1"/>
          </p:cNvSpPr>
          <p:nvPr>
            <p:ph idx="1"/>
          </p:nvPr>
        </p:nvSpPr>
        <p:spPr/>
        <p:txBody>
          <a:bodyPr>
            <a:normAutofit fontScale="92500" lnSpcReduction="10000"/>
          </a:bodyPr>
          <a:lstStyle/>
          <a:p>
            <a:r>
              <a:rPr lang="en-US" b="0" i="0" dirty="0">
                <a:solidFill>
                  <a:srgbClr val="242424"/>
                </a:solidFill>
                <a:effectLst/>
                <a:latin typeface="source-serif-pro"/>
              </a:rPr>
              <a:t>A machine dreams or hallucinates by mimicking low-level visual systems of the human brain, in order to perceive patterns and </a:t>
            </a:r>
            <a:r>
              <a:rPr lang="en-US" b="0" i="0" dirty="0" err="1">
                <a:solidFill>
                  <a:srgbClr val="242424"/>
                </a:solidFill>
                <a:effectLst/>
                <a:latin typeface="source-serif-pro"/>
              </a:rPr>
              <a:t>categorise</a:t>
            </a:r>
            <a:r>
              <a:rPr lang="en-US" b="0" i="0" dirty="0">
                <a:solidFill>
                  <a:srgbClr val="242424"/>
                </a:solidFill>
                <a:effectLst/>
                <a:latin typeface="source-serif-pro"/>
              </a:rPr>
              <a:t> objects. </a:t>
            </a:r>
          </a:p>
          <a:p>
            <a:r>
              <a:rPr lang="en-US" b="0" i="0" dirty="0">
                <a:solidFill>
                  <a:srgbClr val="242424"/>
                </a:solidFill>
                <a:effectLst/>
                <a:latin typeface="source-serif-pro"/>
              </a:rPr>
              <a:t>The machine begins to produce outputs even in the absence of any inputs.</a:t>
            </a:r>
          </a:p>
          <a:p>
            <a:r>
              <a:rPr lang="en-US" b="0" i="0" dirty="0">
                <a:solidFill>
                  <a:srgbClr val="242424"/>
                </a:solidFill>
                <a:effectLst/>
                <a:latin typeface="source-serif-pro"/>
              </a:rPr>
              <a:t>The outputs are not just meaningless patterns of neurons, but depend on previous learning that the network undergoes representing data “attractors” — where some random neurons start to fire,</a:t>
            </a:r>
          </a:p>
          <a:p>
            <a:r>
              <a:rPr lang="en-US" b="0" i="0" dirty="0">
                <a:solidFill>
                  <a:srgbClr val="242424"/>
                </a:solidFill>
                <a:effectLst/>
                <a:latin typeface="source-serif-pro"/>
              </a:rPr>
              <a:t>the weighted connections representing real output rapidly come to dominate the overall pattern of activity in the network, resulting in the pattern corresponding to a particular input.</a:t>
            </a:r>
          </a:p>
          <a:p>
            <a:br>
              <a:rPr lang="en-US" dirty="0">
                <a:effectLst/>
              </a:rPr>
            </a:br>
            <a:endParaRPr lang="en-IN" dirty="0"/>
          </a:p>
        </p:txBody>
      </p:sp>
    </p:spTree>
    <p:extLst>
      <p:ext uri="{BB962C8B-B14F-4D97-AF65-F5344CB8AC3E}">
        <p14:creationId xmlns:p14="http://schemas.microsoft.com/office/powerpoint/2010/main" val="616005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2B2D2-38D4-B980-F956-F4D4C802BB97}"/>
              </a:ext>
            </a:extLst>
          </p:cNvPr>
          <p:cNvSpPr>
            <a:spLocks noGrp="1"/>
          </p:cNvSpPr>
          <p:nvPr>
            <p:ph type="title"/>
          </p:nvPr>
        </p:nvSpPr>
        <p:spPr/>
        <p:txBody>
          <a:bodyPr/>
          <a:lstStyle/>
          <a:p>
            <a:r>
              <a:rPr lang="en-IN" dirty="0"/>
              <a:t>Deep dream</a:t>
            </a:r>
          </a:p>
        </p:txBody>
      </p:sp>
      <p:sp>
        <p:nvSpPr>
          <p:cNvPr id="3" name="Content Placeholder 2">
            <a:extLst>
              <a:ext uri="{FF2B5EF4-FFF2-40B4-BE49-F238E27FC236}">
                <a16:creationId xmlns:a16="http://schemas.microsoft.com/office/drawing/2014/main" id="{6778B65A-A863-6222-CE06-2A0A4D81C012}"/>
              </a:ext>
            </a:extLst>
          </p:cNvPr>
          <p:cNvSpPr>
            <a:spLocks noGrp="1"/>
          </p:cNvSpPr>
          <p:nvPr>
            <p:ph idx="1"/>
          </p:nvPr>
        </p:nvSpPr>
        <p:spPr/>
        <p:txBody>
          <a:bodyPr/>
          <a:lstStyle/>
          <a:p>
            <a:pPr algn="l"/>
            <a:r>
              <a:rPr lang="en-US" b="0" i="0" dirty="0">
                <a:solidFill>
                  <a:srgbClr val="333333"/>
                </a:solidFill>
                <a:effectLst/>
                <a:latin typeface="Times New Roman" panose="02020603050405020304" pitchFamily="18" charset="0"/>
                <a:cs typeface="Times New Roman" panose="02020603050405020304" pitchFamily="18" charset="0"/>
              </a:rPr>
              <a:t>think about it like staring at clouds and seeing patterns or images, a phenomenon known as </a:t>
            </a:r>
            <a:r>
              <a:rPr lang="en-US" u="sng" dirty="0">
                <a:solidFill>
                  <a:srgbClr val="333333"/>
                </a:solidFill>
                <a:latin typeface="Times New Roman" panose="02020603050405020304" pitchFamily="18" charset="0"/>
                <a:cs typeface="Times New Roman" panose="02020603050405020304" pitchFamily="18" charset="0"/>
              </a:rPr>
              <a:t>pareidolia</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r>
              <a:rPr lang="en-US" b="0" i="0" dirty="0" err="1">
                <a:solidFill>
                  <a:srgbClr val="333333"/>
                </a:solidFill>
                <a:effectLst/>
                <a:latin typeface="Times New Roman" panose="02020603050405020304" pitchFamily="18" charset="0"/>
                <a:cs typeface="Times New Roman" panose="02020603050405020304" pitchFamily="18" charset="0"/>
              </a:rPr>
              <a:t>DeepDream</a:t>
            </a:r>
            <a:r>
              <a:rPr lang="en-US" b="0" i="0" dirty="0">
                <a:solidFill>
                  <a:srgbClr val="333333"/>
                </a:solidFill>
                <a:effectLst/>
                <a:latin typeface="Times New Roman" panose="02020603050405020304" pitchFamily="18" charset="0"/>
                <a:cs typeface="Times New Roman" panose="02020603050405020304" pitchFamily="18" charset="0"/>
              </a:rPr>
              <a:t> does the same thing by enhancing patterns it sees in a given image based on what it has been trained to see in the past. </a:t>
            </a:r>
          </a:p>
          <a:p>
            <a:pPr algn="l"/>
            <a:r>
              <a:rPr lang="en-US" b="0" i="0" dirty="0">
                <a:solidFill>
                  <a:srgbClr val="333333"/>
                </a:solidFill>
                <a:effectLst/>
                <a:latin typeface="Times New Roman" panose="02020603050405020304" pitchFamily="18" charset="0"/>
                <a:cs typeface="Times New Roman" panose="02020603050405020304" pitchFamily="18" charset="0"/>
              </a:rPr>
              <a:t>So, if a network has been trained to recognize faces in images, then if we give it images of clouds it will try and extract faces from the clouds via algorithmic pareidolia.</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548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1131</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Mulish</vt:lpstr>
      <vt:lpstr>source-serif-pro</vt:lpstr>
      <vt:lpstr>Times New Roman</vt:lpstr>
      <vt:lpstr>Office Theme</vt:lpstr>
      <vt:lpstr>  Guide BP  Deep Dream,   Deep Art and   Fooling Convolutional Neural Networks</vt:lpstr>
      <vt:lpstr>  Guide BP  Deep Dream,   Deep Art and   Fooling Convolutional Neural Networks</vt:lpstr>
      <vt:lpstr>Guided BP</vt:lpstr>
      <vt:lpstr>Guided BP-The Idea</vt:lpstr>
      <vt:lpstr>Guide BP</vt:lpstr>
      <vt:lpstr>Guided BP</vt:lpstr>
      <vt:lpstr>  </vt:lpstr>
      <vt:lpstr>Deep Dream</vt:lpstr>
      <vt:lpstr>Deep dream</vt:lpstr>
      <vt:lpstr>Deep Dream</vt:lpstr>
      <vt:lpstr>Deep Dream</vt:lpstr>
      <vt:lpstr>Deep Dream</vt:lpstr>
      <vt:lpstr>Deep Dream-the pareidolia output</vt:lpstr>
      <vt:lpstr>Deep Art</vt:lpstr>
      <vt:lpstr>Fooling CNN</vt:lpstr>
      <vt:lpstr>Fooling CNN</vt:lpstr>
      <vt:lpstr>Fooling CNN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Anila M</dc:creator>
  <cp:lastModifiedBy>CSE HEAD</cp:lastModifiedBy>
  <cp:revision>29</cp:revision>
  <dcterms:created xsi:type="dcterms:W3CDTF">2024-10-23T06:42:01Z</dcterms:created>
  <dcterms:modified xsi:type="dcterms:W3CDTF">2024-10-24T04:28:03Z</dcterms:modified>
</cp:coreProperties>
</file>