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2" autoAdjust="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B6C87-5D53-4C4F-947B-74E82FD0A174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0BD7B-276E-4A0E-BBC7-7E9039C7F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2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left side of the above diagram shows a notation of an RNN and on the right side an RNN being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unrolled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(or unfolded) into a full network. By unrolling we mean that we write out the network for the complete sequence.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0BD7B-276E-4A0E-BBC7-7E9039C7F26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7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AE18-E78B-D62F-C5A9-16C19E1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C129-1E32-BAED-14BF-7ABC2E08B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542B-6731-EBE0-2DF4-E0FA4CD9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887B-F7A9-456D-8B36-D1C829561295}" type="datetime1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4CC1-89D6-F8E2-861B-C544F834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2566-3F70-C155-6343-35C6AB00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1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FA59-593B-0F32-86E3-8D0DCB89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4B5FB-CD76-1239-07F8-3A981B6A6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2EC2-492D-4EC2-B518-AD09DDB4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8AFA-A9AA-493E-B063-5AB6F2A644EE}" type="datetime1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E181-6317-5A4C-0328-65386A94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6200-2845-21A8-833C-8E67AA7E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0D26A-FD27-9FE8-D869-3318FF0E9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190A3-99FA-177B-34F2-064407D3A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0F42-D8A4-9B21-EE5A-1DF61564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06-1A9A-4ED6-B3CC-4B0E1616CE16}" type="datetime1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E565-0CCC-2C4F-BD8E-21DDE6D0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F861-C102-7D8F-6805-C19A1C14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6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9E8-D26C-CD80-DDCD-B5DCBFBF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9725-FF50-2259-0FA2-23233E70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267B-E3E9-ECB6-66C4-F7FFE942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44D9-A9DF-4C5A-B68A-EC72AE9997BD}" type="datetime1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98C1-233E-A70A-F837-C28C508C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C67D-C2A7-82DE-B24A-97A8DC4A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D93A-5813-7605-A8B0-42AE61BA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A772-1138-6542-CD1D-67CF6278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0E68-04C3-EF84-1E80-D9D4A6B8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87FA-CE8A-47A7-BB12-9C4D11EE9842}" type="datetime1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94FE-9DF5-16BA-F42C-05C8CD4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D661-D8E5-66F4-03C4-7434FC5E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1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1CE6-CB80-25D1-C661-D1506096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843-6C5F-55ED-6BD3-C07CB5E59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5EB2-8D34-D89B-3246-FE5A21A3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E79FB-691E-E51E-FE5A-EAB1EE2B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1A81-20AB-4B3E-8F14-1D81B9C0FFC8}" type="datetime1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DD1C3-354C-8E12-87C5-3CE4CB67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3852-BE95-D514-FCD3-644060F8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F612-6DF0-DEC7-5D5F-8C10CDAC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E71C-493E-CEEA-850D-708CA035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F3AD-A08D-60E2-56CF-36B1143B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988AE-49A1-80D7-71B7-91D599414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B97C0-52C1-D058-5AB3-5C0DD6FCB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CD3B-8C54-F43C-38CE-6D97F0F4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952D-EF8E-4907-B22D-CD4E29B49E1A}" type="datetime1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E1E99-D2EF-7710-2944-EAD7620E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28E37-C743-879E-1922-11B64668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2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5EB6-63E6-165C-B11E-5C568DDF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9F8B7-C63B-BC11-44E5-735A261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659-5521-4573-9561-BBA2786F7A3B}" type="datetime1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7CBD5-1070-7107-87F9-69D0B5C7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47F0C-9F03-D8E1-DCC3-5302C44B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5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391F1-70C6-99CB-8574-8BDF57E6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67D7-7918-46C4-99B9-131B2FCAFC53}" type="datetime1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51991-D685-1E34-4CDA-5E10A943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98A6-DF10-55CD-80E0-45F5FB2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63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0536-0FE4-8034-6154-5CEE88A3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5DAC-116B-8A56-D641-9C29231CD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C09F0-2653-E470-2EB3-F568839F8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8D29-F729-25D1-50E6-E60FD2AC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38E7-ED6D-4772-8CB4-D245205E4252}" type="datetime1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1C45-17C4-B1D2-1312-F18D39BD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C4489-963F-63DC-85E8-BFA827CA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8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29C-1290-B471-E6DB-BDCD5075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20EFB-C8B5-9579-D941-826D7610F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4F36-869D-380F-BB28-C5AA769E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817A-44C6-5548-7403-9AB19E9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C534-BF58-480B-B10A-58285B1B4C94}" type="datetime1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2E1D-7EC6-B440-03CB-7D7E62A8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1F36B-98B3-91B6-54B9-C653FB1A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6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95A4-B9E2-197E-0E74-59347D55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43E5E-C165-6565-C795-2DFAEFC7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CF0D-B834-F307-80D8-F42463C3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69BB-3E8F-4AFF-B2A6-37D1C913A02D}" type="datetime1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B439-9B30-F958-2017-21CDB9E1E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59516-5E12-BC84-92AF-0BA4DFF9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0C1A-0F9B-45D5-BA54-5130DFFA3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0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1943-DFCA-9EA2-F78C-67FF00623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FEFC5-3B34-AE43-761F-A4958B90A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66AA1-2FD8-1AC1-D699-877F3E6E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7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9397-0B68-9E5D-9E6E-00FB8927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RNN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9D2C-24A3-9712-1962-8747F09E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c) Many to One:</a:t>
            </a:r>
          </a:p>
          <a:p>
            <a:pPr marL="0" indent="0">
              <a:buNone/>
            </a:pPr>
            <a:r>
              <a:rPr lang="en-US" dirty="0"/>
              <a:t>used in the problems like sentimental analysis. </a:t>
            </a:r>
          </a:p>
          <a:p>
            <a:pPr marL="0" indent="0">
              <a:buNone/>
            </a:pPr>
            <a:r>
              <a:rPr lang="en-US" b="1" dirty="0"/>
              <a:t>Ex: </a:t>
            </a:r>
            <a:r>
              <a:rPr lang="en-US" dirty="0"/>
              <a:t>multiple words as input and predict only the sentiment of the sentence as output. 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3769C-A20B-A31D-9AC8-9597EFD2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D6A93-C514-6D91-BDB5-0DEEEC8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359" y="761710"/>
            <a:ext cx="4676817" cy="49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143A-7F0F-FACB-C981-482BAF96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/>
          <a:lstStyle/>
          <a:p>
            <a:r>
              <a:rPr lang="en-IN" b="1" dirty="0"/>
              <a:t>Types Of RNN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66FD-C119-F142-D646-CE0AE7D2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5691909" cy="4754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d) Many to Many:</a:t>
            </a: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/>
              <a:t>multiple inputs and multiple outputs corresponding to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:language translation</a:t>
            </a:r>
          </a:p>
          <a:p>
            <a:pPr marL="0" indent="0">
              <a:buNone/>
            </a:pPr>
            <a:r>
              <a:rPr lang="en-US" dirty="0"/>
              <a:t>In language translation, we provide multiple words from one language as input and predict multiple words from the second language as output.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870F7-B1D8-C6CA-C854-5B3166CD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AFDBA-C334-F7C7-A613-E0B4945A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35" y="718270"/>
            <a:ext cx="4718744" cy="49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C8E-E690-9ED8-41FB-5AB90F3F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RNN Architecture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EBD94-F6FE-017F-D02E-07F28BDB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D68BB6-F35E-C681-A13D-1271BFA3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1B37C6-1D98-7EC2-C5D8-F053BAE2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2" y="1300877"/>
            <a:ext cx="9864491" cy="43513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C7312F-DA23-3096-C22B-E511BD5A80D6}"/>
              </a:ext>
            </a:extLst>
          </p:cNvPr>
          <p:cNvSpPr txBox="1"/>
          <p:nvPr/>
        </p:nvSpPr>
        <p:spPr>
          <a:xfrm>
            <a:off x="7606931" y="5652214"/>
            <a:ext cx="4442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example, if the sequence we care about is a sentence of 3 words, the network would be unrolled into a 3-layer neural network, one layer for each 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05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3F4D-0948-3DAA-29E0-75B5A10E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RNN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C52F-974E-35B0-B5BB-34981ADC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x(t)​ is taken as the input to the network at time step t. For example, x1,could be a one-hot vector corresponding to a word of a sentence.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h(t)​ represents a hidden state at time t and acts as “memory” of the network. h(t)​ is calculated based on the current input and the previous time step’s hidden state: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h(t)​ = f(U x(t)​ + W h(t−1)​)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f is taken to be a non-linear transformation such as tanh,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A8CF7-03EF-FA5E-C04A-ACE2CCB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7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53CE-74A4-3802-CF37-E66471DF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RNN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2FC7-80F0-11FC-F060-F2C616D1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244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RNN has input to hidden connections parameterized by a weight matrix U, hidden-to-hidden recurrent connections parameterized by a weight matrix W, and hidden-to-output connections parameterized by a weight matrix V and all these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(U,V,W) are shared across time. (weights same)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o(t)​ illustrates the output of the network. In the figure I just put an arrow after o(t) which is also often subjected to non-linearity, especially when the network contains further layers downstream.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9C342-13DE-4431-B6B8-DF7C06A5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5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FBC0-44F0-FC6B-80CD-30616E40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Forward Pass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1922E-4348-1C82-546F-48CCF52231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3254" y="2247900"/>
            <a:ext cx="5586547" cy="283293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DA67B0-7823-4B2B-E7EA-9B05BFE08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8775" y="1825625"/>
            <a:ext cx="59150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that the output is discrete, as if the RNN is used to predict words or characters.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natural way to represent discrete variables is to regard the output o as giving the un-normalized log probabilities of each possible value of the discrete variable.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then apply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as a post-processing step to obtain a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ŷof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normalized probabilities over the output.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9DB7B-993A-B92F-F0AD-6023FE06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0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A863-1752-3A81-389A-35031504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RNN </a:t>
            </a:r>
            <a:r>
              <a:rPr lang="en-US" dirty="0" err="1"/>
              <a:t>Fwd</a:t>
            </a:r>
            <a:r>
              <a:rPr lang="en-US" dirty="0"/>
              <a:t> pass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0D20-5F38-FC22-D2D2-EB358D5B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6" y="1400175"/>
            <a:ext cx="5838826" cy="4776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, recurrent network that maps an input sequence to an output sequence of the same length. </a:t>
            </a:r>
          </a:p>
          <a:p>
            <a:r>
              <a:rPr lang="en-US" dirty="0"/>
              <a:t>The total loss for a given sequence of x values paired with a sequence of y values would then be just the sum of the losses over all the time steps. </a:t>
            </a:r>
          </a:p>
          <a:p>
            <a:r>
              <a:rPr lang="en-US" dirty="0"/>
              <a:t>We assume that the outputs o(t)are used as the argument to the </a:t>
            </a:r>
            <a:r>
              <a:rPr lang="en-US" dirty="0" err="1"/>
              <a:t>softmax</a:t>
            </a:r>
            <a:r>
              <a:rPr lang="en-US" dirty="0"/>
              <a:t> function to obtain the vector ŷ of probabilities over the output. </a:t>
            </a:r>
          </a:p>
          <a:p>
            <a:r>
              <a:rPr lang="en-US" dirty="0"/>
              <a:t>We also assume that the loss L is the negative log-likelihood of the true target y(t)given the input so far.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20E2-A3D4-2997-EAA5-CAC0879D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19091FD-7131-6DC2-FEA5-0F0B5F9E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704" y="1690688"/>
            <a:ext cx="5586547" cy="2832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3A7BC-A581-A3BE-3E07-47AD1863345E}"/>
              </a:ext>
            </a:extLst>
          </p:cNvPr>
          <p:cNvSpPr txBox="1"/>
          <p:nvPr/>
        </p:nvSpPr>
        <p:spPr>
          <a:xfrm>
            <a:off x="6422304" y="5347535"/>
            <a:ext cx="5838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NOTE: </a:t>
            </a:r>
            <a:r>
              <a:rPr lang="en-US" b="1" i="0" dirty="0" err="1">
                <a:solidFill>
                  <a:srgbClr val="040C28"/>
                </a:solidFill>
                <a:effectLst/>
                <a:latin typeface="Google Sans"/>
              </a:rPr>
              <a:t>log-likelihood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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used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to derive the maximum likelihood estimator of the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35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9C01-A164-5EE8-D3E4-5B234C54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36525"/>
            <a:ext cx="10515600" cy="1325563"/>
          </a:xfrm>
        </p:spPr>
        <p:txBody>
          <a:bodyPr/>
          <a:lstStyle/>
          <a:p>
            <a:r>
              <a:rPr lang="en-US" dirty="0"/>
              <a:t>RNN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F58EB-8B48-E8BE-D8B1-8D2F2C28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6912"/>
            <a:ext cx="6423161" cy="270408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5EF4C-30AF-F6E8-CC98-846CB66E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D3663-9A15-35EA-F359-F3DC337E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69" y="136525"/>
            <a:ext cx="6822956" cy="2784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7880B-1D63-D3E2-6F27-93808D82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158" y="3038860"/>
            <a:ext cx="6907267" cy="2892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932B4A-92E1-A2D8-F728-83B2B764E925}"/>
              </a:ext>
            </a:extLst>
          </p:cNvPr>
          <p:cNvSpPr txBox="1"/>
          <p:nvPr/>
        </p:nvSpPr>
        <p:spPr>
          <a:xfrm>
            <a:off x="0" y="5096069"/>
            <a:ext cx="5172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These parameters are updated using Backpropagation. However, since RNN works on sequential data here we use an updated backpropagation which is known as </a:t>
            </a:r>
            <a:r>
              <a:rPr lang="en-US" b="1" dirty="0"/>
              <a:t>Backpropagation through time.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5981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05A-5662-E559-48A2-807BF020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337"/>
          </a:xfrm>
        </p:spPr>
        <p:txBody>
          <a:bodyPr>
            <a:normAutofit fontScale="90000"/>
          </a:bodyPr>
          <a:lstStyle/>
          <a:p>
            <a:r>
              <a:rPr lang="en-US" dirty="0"/>
              <a:t>RNN: </a:t>
            </a:r>
            <a:r>
              <a:rPr lang="en-IN" dirty="0"/>
              <a:t>Backpropagation Through Time (BPTT)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65BA-5C73-8B33-DAAA-62B7958A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473200"/>
            <a:ext cx="4838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RNN the neural network is in an ordered fashion and since in the ordered network each variable is computed one at a time in a specified order like first h1 then h2 then h3 so on. </a:t>
            </a:r>
          </a:p>
          <a:p>
            <a:pPr marL="0" indent="0">
              <a:buNone/>
            </a:pPr>
            <a:r>
              <a:rPr lang="en-US" dirty="0"/>
              <a:t>Hence we will apply backpropagation throughout all these hidden time states sequentially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9D5A7-D741-7736-0582-84FB61C1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5DA6B-63B9-E151-5C3B-74D9D76F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0558"/>
            <a:ext cx="5323221" cy="4802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C99D1-444A-4319-C55F-F1E7A82E4EA8}"/>
              </a:ext>
            </a:extLst>
          </p:cNvPr>
          <p:cNvSpPr txBox="1"/>
          <p:nvPr/>
        </p:nvSpPr>
        <p:spPr>
          <a:xfrm>
            <a:off x="2762250" y="5244742"/>
            <a:ext cx="39528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L( θ )(loss function) depends on h3 </a:t>
            </a:r>
            <a:r>
              <a:rPr lang="en-US" dirty="0" err="1"/>
              <a:t>h3</a:t>
            </a:r>
            <a:r>
              <a:rPr lang="en-US" dirty="0"/>
              <a:t> in turn depends on h2 and W h2 in turn depends on h1 and W h1 in turn depends on h0 and W where h0 is a constant starting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38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6F63-0D9B-5355-FBDD-7B192B4E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EC30-1824-3603-FA1F-29453D8B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 Recurrent Neural Networks take the previous output or hidden states as inputs. </a:t>
            </a:r>
          </a:p>
          <a:p>
            <a:endParaRPr lang="en-US" dirty="0"/>
          </a:p>
          <a:p>
            <a:r>
              <a:rPr lang="en-US" dirty="0"/>
              <a:t>The composite input at time t has some historical information about the happenings at time T &lt; t </a:t>
            </a:r>
          </a:p>
          <a:p>
            <a:endParaRPr lang="en-US" dirty="0"/>
          </a:p>
          <a:p>
            <a:r>
              <a:rPr lang="en-US" dirty="0"/>
              <a:t>RNNs are useful as their intermediate values (state) can store information about past inputs for a time that is not fixed a priori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1EA47-9072-F6B6-B99A-1E0762F8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CC6-D436-1B81-985E-93393676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Inception of RNN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3DC8-974A-17E7-5972-D1E89A2E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 that do not have looping nodes and are called feed forward neural networks.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information is only passed forward, also referred as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neural network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for image classification tasks, for example, where input and output are independent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retain previous inputs automatically renders them less useful for “sequential data analysis”</a:t>
            </a:r>
          </a:p>
          <a:p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Suitable for Datasets: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data and text data.</a:t>
            </a:r>
            <a:endParaRPr lang="en-US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DA23D-3DFB-5056-1F67-E2C8F7A3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4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7128-7315-9EC5-DAAA-8D2EA16F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IN" dirty="0"/>
              <a:t>RNN: BPTT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E432-9F0F-29DD-19B5-A89889C3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80" y="1047566"/>
            <a:ext cx="10515600" cy="4703270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don’t independently train the system at a specific time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“t”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We train it at a specific time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“t”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as well as all that has happened before time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“t”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like t-1, t-2, t-3. Consider the following representation of a RNN: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40D3A-65C9-BFEF-D2C7-006EE71A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56BB0A19-9212-8EF5-5205-609047223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705" y="2691137"/>
            <a:ext cx="6848475" cy="351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CE7BD9-90E3-C82A-893C-F1CD3C39DCEA}"/>
              </a:ext>
            </a:extLst>
          </p:cNvPr>
          <p:cNvSpPr txBox="1"/>
          <p:nvPr/>
        </p:nvSpPr>
        <p:spPr>
          <a:xfrm>
            <a:off x="6835805" y="3134648"/>
            <a:ext cx="51642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S1, S2, S3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 are the hidden states or memory units at time </a:t>
            </a:r>
            <a:r>
              <a:rPr lang="en-US" b="0" i="1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t1, t2, t3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 respectively, </a:t>
            </a:r>
          </a:p>
          <a:p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and </a:t>
            </a:r>
            <a:r>
              <a:rPr lang="en-US" b="0" i="1" dirty="0" err="1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Ws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 is the weight matrix associated with it. </a:t>
            </a:r>
          </a:p>
          <a:p>
            <a:r>
              <a:rPr lang="en-US" b="0" i="1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X1, X2, X3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 are the inputs at time </a:t>
            </a:r>
            <a:r>
              <a:rPr lang="en-US" b="0" i="1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t1, t2, t3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 respectively, and </a:t>
            </a:r>
            <a:r>
              <a:rPr lang="en-US" b="0" i="1" dirty="0" err="1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Wx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 is the weight matrix associated with it. </a:t>
            </a:r>
            <a:r>
              <a:rPr lang="en-US" b="0" i="1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Y1, Y2, Y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3 are the outputs at time </a:t>
            </a:r>
            <a:r>
              <a:rPr lang="en-US" b="0" i="1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t1, t2, t3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 respectively, and </a:t>
            </a:r>
            <a:r>
              <a:rPr lang="en-US" b="0" i="1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Wy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Nunito" pitchFamily="2" charset="0"/>
              </a:rPr>
              <a:t> is the weight matrix associated with it.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8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3718-4A0F-B439-8315-5B076A31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IN" dirty="0"/>
              <a:t>RNN: BPTT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FC89-467E-1A41-44E2-9A86067F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For any time, t, we have the following two equations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ADA22-410A-88E7-915B-DC292AA3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61A9B-4291-EE6F-9A5E-5B29507F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2034630"/>
            <a:ext cx="4640693" cy="145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0D3FDB-CBD9-7863-C0A2-394681F1AB28}"/>
              </a:ext>
            </a:extLst>
          </p:cNvPr>
          <p:cNvSpPr txBox="1"/>
          <p:nvPr/>
        </p:nvSpPr>
        <p:spPr>
          <a:xfrm>
            <a:off x="5515252" y="293553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where g1 and g2 are activation functions. Let us now perform back propagation at time t = 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CF0B4-FA13-006A-DE9E-41D8351E85F6}"/>
              </a:ext>
            </a:extLst>
          </p:cNvPr>
          <p:cNvSpPr txBox="1"/>
          <p:nvPr/>
        </p:nvSpPr>
        <p:spPr>
          <a:xfrm>
            <a:off x="650289" y="42084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Let the error function be: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02B7FC-509B-BA60-59FE-A62ED968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48" y="3775672"/>
            <a:ext cx="2679076" cy="1087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B8BE11-1B84-9FF1-881C-6A1D79287326}"/>
              </a:ext>
            </a:extLst>
          </p:cNvPr>
          <p:cNvSpPr txBox="1"/>
          <p:nvPr/>
        </p:nvSpPr>
        <p:spPr>
          <a:xfrm>
            <a:off x="838200" y="51064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so at t =3,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9A24-6DD2-F817-3403-1725CBDD0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03" y="4779829"/>
            <a:ext cx="2641166" cy="9390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98AD67-7ABD-AD86-8314-4BC45D0D39CF}"/>
              </a:ext>
            </a:extLst>
          </p:cNvPr>
          <p:cNvSpPr txBox="1"/>
          <p:nvPr/>
        </p:nvSpPr>
        <p:spPr>
          <a:xfrm>
            <a:off x="7071034" y="4319605"/>
            <a:ext cx="51209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are using the squared error here, where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d3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the desired output at time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t = 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perform back propagation, we have to adjust the weights associated with inputs, the memory units and the outputs.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34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D2F1-376D-5FCB-BD58-462488CA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IN" dirty="0"/>
              <a:t>RNN: BPTT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6DE7-5559-BC99-22DF-5655B661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Adjusting Wy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For better understanding, let us consider the following representation: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B2F18-7F7F-5500-93A4-6997255F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9A66D500-493D-A388-0BAC-973A619F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37" y="1962520"/>
            <a:ext cx="68103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EAB58-EAFB-DA3C-56AC-A196D308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" y="2444849"/>
            <a:ext cx="3330189" cy="2399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2CA41-4B69-0126-1295-1A6C7EE63C93}"/>
              </a:ext>
            </a:extLst>
          </p:cNvPr>
          <p:cNvSpPr txBox="1"/>
          <p:nvPr/>
        </p:nvSpPr>
        <p:spPr>
          <a:xfrm>
            <a:off x="487208" y="5048825"/>
            <a:ext cx="9677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Hence, we differentiate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w.r.t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WY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Hence, we differentiate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w.r.t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WY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067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0A0-7D6D-2624-4CD2-DFC529BC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IN" dirty="0"/>
              <a:t>RNN: BPTT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9F6E-1C72-9B00-762E-DF02D7C5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Adjusting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Ws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: let us consider the following representation: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4A15D-A971-0828-0D7B-6167C688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DB705BC8-B4ED-9489-D031-6642F5C7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863" y="2113441"/>
            <a:ext cx="68103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D9CD3-FEA8-1FE9-7BDE-2A5903FD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441"/>
            <a:ext cx="4446471" cy="4412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2644D-934E-45E7-F31D-1B51C4E6FE8C}"/>
              </a:ext>
            </a:extLst>
          </p:cNvPr>
          <p:cNvSpPr txBox="1"/>
          <p:nvPr/>
        </p:nvSpPr>
        <p:spPr>
          <a:xfrm>
            <a:off x="5259280" y="4745187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Hence, we differentiate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w.r.t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Hence, we differentiate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w.r.t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WS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Hence, we differentiate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w.r.t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28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1158-82BA-61B7-B05A-2AEC6FB5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IN" dirty="0"/>
              <a:t>RNN: BPTT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20EA-203B-12D5-5DC5-DDA890FF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we differentiate (partially) the Error function with respect to memory units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well as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taking into consideration the weight matrix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 have to keep in mind that a memory unit, say S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function of its previous memory unit S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we differentiate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EBF61-1AFE-6082-4735-14FCBB61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A0308-E221-A69C-B29B-72581547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56" y="3429000"/>
            <a:ext cx="4291242" cy="13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2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9952-15BE-9DAB-F2D9-240C18C1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RNN:BPTT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CC82C-7896-2607-BC7E-E90D1721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0DAE56BE-0C89-D33C-DA0C-654CC471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5516"/>
            <a:ext cx="6143763" cy="37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B44967-CB35-D132-7F1F-6C88E1FF1D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171983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Adjusting WX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C4974-8B5B-72E3-5534-2BB0B725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83" y="136525"/>
            <a:ext cx="4635516" cy="4072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5929F-452D-A37D-E98B-BBD86FE44F1E}"/>
              </a:ext>
            </a:extLst>
          </p:cNvPr>
          <p:cNvSpPr txBox="1"/>
          <p:nvPr/>
        </p:nvSpPr>
        <p:spPr>
          <a:xfrm>
            <a:off x="6143763" y="466122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Hence, we differentiate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w.r.t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Hence, we differentiate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w.r.t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function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WX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Hence, we differentiate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S3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w.r.t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WX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067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BF2F-2247-0580-5BDE-AD0E031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RNN:BPTT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43CF-40B7-A8D2-1AAE-8640BFEF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can’t stop with this; we also have to take into consideration, the previous time steps. So, we differentiate (partially) the Error function with respect to memory units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S2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as well as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S1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taking into consideration the weight matrix WX.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0941-2A9B-CDEA-FC7F-1426E496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5C962-37BB-F2C2-E52E-39D4E6F6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59" y="3429000"/>
            <a:ext cx="4110160" cy="13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91F0-31A3-4F88-A6C9-7F4369ED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BPTT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43F0-6305-C337-9EC4-F5C9E3687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938"/>
            <a:ext cx="5181600" cy="50369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be used up to a limited number of time steps like 8 or 10. If we back propagate further, the gradient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delta</a:t>
            </a:r>
            <a:r>
              <a:rPr lang="en-US" dirty="0"/>
              <a:t> becomes too small. </a:t>
            </a:r>
          </a:p>
          <a:p>
            <a:r>
              <a:rPr lang="en-US" dirty="0"/>
              <a:t>This problem is called the “</a:t>
            </a:r>
            <a:r>
              <a:rPr lang="en-US" i="1" dirty="0"/>
              <a:t>Vanishing gradient</a:t>
            </a:r>
            <a:r>
              <a:rPr lang="en-US" dirty="0"/>
              <a:t>” problem.</a:t>
            </a:r>
          </a:p>
          <a:p>
            <a:r>
              <a:rPr lang="en-US" dirty="0"/>
              <a:t>The problem is that the contribution of information decays geometrically over time. </a:t>
            </a:r>
          </a:p>
          <a:p>
            <a:r>
              <a:rPr lang="en-US" dirty="0"/>
              <a:t>So, if the number of time steps is &gt;10 (Let’s say), that information will effectively be discarded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57CFB2-BF20-B494-E8CA-5A1FFDD44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6039"/>
            <a:ext cx="5546324" cy="48009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Going Beyond RNNs</a:t>
            </a:r>
            <a:r>
              <a:rPr lang="en-US" dirty="0"/>
              <a:t>: One of the famous solutions to this problem is by using what is called Long Short-Term Memory (LSTM for short) cells instead of the traditional RNN cells. </a:t>
            </a:r>
          </a:p>
          <a:p>
            <a:endParaRPr lang="en-US" dirty="0"/>
          </a:p>
          <a:p>
            <a:r>
              <a:rPr lang="en-US" dirty="0"/>
              <a:t>But there might arise yet another problem here, called the </a:t>
            </a:r>
            <a:r>
              <a:rPr lang="en-US" i="1" dirty="0"/>
              <a:t>exploding gradient</a:t>
            </a:r>
            <a:r>
              <a:rPr lang="en-US" dirty="0"/>
              <a:t> problem, where the gradient grows uncontrollably large. </a:t>
            </a:r>
          </a:p>
          <a:p>
            <a:r>
              <a:rPr lang="en-US" b="1" dirty="0"/>
              <a:t>Solution</a:t>
            </a:r>
            <a:r>
              <a:rPr lang="en-US" dirty="0"/>
              <a:t>: A popular method called gradient clipping can be used where in each time step, we can check if the gradient </a:t>
            </a:r>
            <a:r>
              <a:rPr lang="en-US" dirty="0" err="1"/>
              <a:t>i.e</a:t>
            </a:r>
            <a:r>
              <a:rPr lang="en-US" dirty="0"/>
              <a:t> delta&gt; threshold.</a:t>
            </a:r>
          </a:p>
          <a:p>
            <a:r>
              <a:rPr lang="en-US" dirty="0"/>
              <a:t> If yes, then normalize it.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75BF6-049E-1110-B081-A3A81081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5E9E-725A-38BF-C640-FAC181C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CDC8-C99D-0752-5678-1A481587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D7C41-13C0-66F8-43A6-64ADBBEA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1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E876-E460-A9C3-95A7-B40D688C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Vs FFNN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2BCC4-73EB-689E-AEE5-7182C760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B9A7726D-E75E-EC2E-BA80-2AB37A7FF7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1743003"/>
            <a:ext cx="87376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4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3C21-04A7-8C57-3D9B-43FC8272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RNN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DB3A-95B3-D2E3-957B-45ED54B0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3179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RNN is a neural network that is specialized for processing a sequence of data x(t)= x(1), . . . , x(τ) with the time step index t ranging from 1 to τ. </a:t>
            </a: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from the previous step is fed as input to the current step</a:t>
            </a:r>
            <a:endParaRPr lang="en-US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is required to predict the next word of a sentence; the previous words are required and hence there is a need to remember the previous words.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feature of RNN is its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state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remembers some information about a sequence.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state is also referred to as </a:t>
            </a: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State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it remembers the previous input to the network.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the same parameters for each input as it performs the same task on all the inputs or hidden layers to produce the output.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(because they perform the same task for every element of a sequence)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reduces the complexity of parameters, unlike other neural networks.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A0F1-F1D9-2FB7-1BE8-0A954CBC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4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9C39-444F-9CEC-F59D-40277469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RNN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167E-2116-5F8B-176D-562D2FAC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tasks that involve sequential inputs, such as speech and language, it is often better to use RNNs.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NLP problem, if you want to predict the next word in a sentence it is important to know the words before it.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a “memory” which captures information about what has been calculated so far.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D3089-8D1E-6B7D-9541-943BEDBC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5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123-996D-14A2-FC8D-30155DE1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Recurrent Neuron 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B90A-4951-2E99-C8F9-D4E28542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16"/>
            <a:ext cx="7659255" cy="4351338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processing unit in a Recurrent Neural Network (RNN) is a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Unit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unit has the unique ability to maintain a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state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the network to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sequential dependencies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remembering previous inputs while processing.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 (GRU)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versions improved the RNN’s ability to handle long-term dependencies.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A5DC9-B541-4B1E-EC58-D4F97B32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6B6E87F3-6148-C8A8-00D1-82F95CDB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65" y="1182254"/>
            <a:ext cx="3199171" cy="361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522D-A6A2-E7D6-BD3A-26C1C37B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Unfold RNN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AC378-7B76-B96B-CB3C-36FAD020A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90" y="1827078"/>
            <a:ext cx="10254310" cy="32038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A2C6E-8A0E-31E8-FA86-AE2DD60E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2D6-5D60-C07E-CBFA-B687FF54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IN" b="1" dirty="0"/>
              <a:t>Types Of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E85B-F26F-2E81-7371-2A969E8C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965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a) One to One  :</a:t>
            </a:r>
          </a:p>
          <a:p>
            <a:r>
              <a:rPr lang="en-US" dirty="0"/>
              <a:t>Behaves the same as any simple Neural network, known as </a:t>
            </a:r>
            <a:r>
              <a:rPr lang="en-US" i="1" dirty="0"/>
              <a:t>Vanilla Neural Network</a:t>
            </a:r>
            <a:r>
              <a:rPr lang="en-US" dirty="0"/>
              <a:t>. </a:t>
            </a:r>
          </a:p>
          <a:p>
            <a:r>
              <a:rPr lang="en-US" dirty="0"/>
              <a:t>only one input and one output.</a:t>
            </a:r>
          </a:p>
          <a:p>
            <a:r>
              <a:rPr lang="en-US" dirty="0"/>
              <a:t>Ex: </a:t>
            </a:r>
            <a:r>
              <a:rPr lang="en-IN" dirty="0"/>
              <a:t>Feed-forward Network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66341-10E4-C30B-4D74-B3FBD6CF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5633E-BD5C-DC6A-297E-B32AB33B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694" y="99650"/>
            <a:ext cx="4641833" cy="60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37D1-1983-C07C-8D6B-2F916D90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RNN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D2DD-FC83-FB3A-794C-AEAF62CD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63" y="1674665"/>
            <a:ext cx="761307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b) One To Many  :</a:t>
            </a:r>
          </a:p>
          <a:p>
            <a:r>
              <a:rPr lang="en-US" dirty="0"/>
              <a:t>one input and many outputs associated with it. </a:t>
            </a:r>
          </a:p>
          <a:p>
            <a:r>
              <a:rPr lang="en-US" dirty="0"/>
              <a:t>examples of this network: </a:t>
            </a:r>
            <a:r>
              <a:rPr lang="en-US" dirty="0">
                <a:solidFill>
                  <a:srgbClr val="0070C0"/>
                </a:solidFill>
              </a:rPr>
              <a:t>Image captioning (</a:t>
            </a:r>
            <a:r>
              <a:rPr lang="en-US" dirty="0"/>
              <a:t>given an image we predict a sentence having Multiple words). 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699BB-9477-4D91-7823-7D83106D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 Anila M/2024-25/CSE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72149-1CD0-466A-2034-437A589E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407" y="1232332"/>
            <a:ext cx="4665784" cy="46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2143</Words>
  <Application>Microsoft Office PowerPoint</Application>
  <PresentationFormat>Widescreen</PresentationFormat>
  <Paragraphs>153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Google Sans</vt:lpstr>
      <vt:lpstr>Nunito</vt:lpstr>
      <vt:lpstr>source-serif-pro</vt:lpstr>
      <vt:lpstr>Times New Roman</vt:lpstr>
      <vt:lpstr>Office Theme</vt:lpstr>
      <vt:lpstr>Recurrent NN</vt:lpstr>
      <vt:lpstr>The Inception of RNN</vt:lpstr>
      <vt:lpstr>RNN Vs FFNN</vt:lpstr>
      <vt:lpstr>RNN</vt:lpstr>
      <vt:lpstr>RNN</vt:lpstr>
      <vt:lpstr>Recurrent Neuron  </vt:lpstr>
      <vt:lpstr>Unfold RNN</vt:lpstr>
      <vt:lpstr>Types Of RNN</vt:lpstr>
      <vt:lpstr>Types Of RNN</vt:lpstr>
      <vt:lpstr>Types Of RNN</vt:lpstr>
      <vt:lpstr>Types Of RNN</vt:lpstr>
      <vt:lpstr>RNN Architecture</vt:lpstr>
      <vt:lpstr>RNN</vt:lpstr>
      <vt:lpstr>RNN</vt:lpstr>
      <vt:lpstr>RNN: Forward Pass</vt:lpstr>
      <vt:lpstr>Example: RNN Fwd pass</vt:lpstr>
      <vt:lpstr>RNN</vt:lpstr>
      <vt:lpstr>RNN: Backpropagation Through Time (BPTT)</vt:lpstr>
      <vt:lpstr>Summary</vt:lpstr>
      <vt:lpstr>RNN: BPTT</vt:lpstr>
      <vt:lpstr>RNN: BPTT</vt:lpstr>
      <vt:lpstr>RNN: BPTT</vt:lpstr>
      <vt:lpstr>RNN: BPTT</vt:lpstr>
      <vt:lpstr>RNN: BPTT</vt:lpstr>
      <vt:lpstr>RNN:BPTT</vt:lpstr>
      <vt:lpstr>RNN:BPTT</vt:lpstr>
      <vt:lpstr>Limitations of BPTT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Anila Rao</dc:creator>
  <cp:lastModifiedBy>CSE HEAD</cp:lastModifiedBy>
  <cp:revision>72</cp:revision>
  <dcterms:created xsi:type="dcterms:W3CDTF">2024-10-27T17:41:20Z</dcterms:created>
  <dcterms:modified xsi:type="dcterms:W3CDTF">2024-10-30T07:42:25Z</dcterms:modified>
</cp:coreProperties>
</file>