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7" r:id="rId9"/>
    <p:sldId id="268" r:id="rId10"/>
    <p:sldId id="260" r:id="rId11"/>
    <p:sldId id="269" r:id="rId12"/>
    <p:sldId id="270" r:id="rId13"/>
    <p:sldId id="271" r:id="rId14"/>
    <p:sldId id="261" r:id="rId15"/>
    <p:sldId id="273" r:id="rId16"/>
    <p:sldId id="274" r:id="rId17"/>
    <p:sldId id="275" r:id="rId18"/>
    <p:sldId id="263" r:id="rId19"/>
    <p:sldId id="276" r:id="rId20"/>
    <p:sldId id="277" r:id="rId21"/>
    <p:sldId id="278" r:id="rId22"/>
    <p:sldId id="279" r:id="rId23"/>
    <p:sldId id="280" r:id="rId24"/>
    <p:sldId id="282" r:id="rId25"/>
    <p:sldId id="281" r:id="rId26"/>
    <p:sldId id="283" r:id="rId27"/>
    <p:sldId id="284" r:id="rId28"/>
    <p:sldId id="285" r:id="rId29"/>
    <p:sldId id="286" r:id="rId30"/>
    <p:sldId id="287" r:id="rId31"/>
    <p:sldId id="289" r:id="rId32"/>
    <p:sldId id="290" r:id="rId33"/>
    <p:sldId id="291"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8D1B-9491-7EE0-0DF1-D3D66F141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A9E689-67A0-0485-300C-E5E94FFA1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2C8E51-CA41-11FF-2972-7CE6B5A9EE71}"/>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6134FC5C-7E88-74DB-37EC-44B417DF1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2C49D-5832-4CCB-2116-9884158A15CA}"/>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1868580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35CD-06F6-E630-ACDA-6B465001DF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DA3267-3BDA-5DE9-A695-15A2B33A52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F92101-6582-3326-E0E2-270075E434DB}"/>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58CD6CC4-F06A-4636-E185-3BC2EF2C4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F35C1D-8EA0-01E9-E9B4-FFF3602C07AC}"/>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279765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72396-2B4D-F292-0D44-FF268227D3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AEC881-9ED3-81B4-2DBA-4C0F20B1EF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E6852-ADA1-B071-CBB1-80EA0A958E6B}"/>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B56B7864-8A98-CA6A-9DBF-382CA9E97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5E2B7-1C0B-1B19-CFFA-A02BDB87D150}"/>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373265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865B-3FA9-9D62-F3F0-9F8B22BD1A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2C4F2D-775A-6A97-D931-ABCA54398F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BA893-DB36-2FDF-CFC2-568A8B1F8EA4}"/>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6E325667-86CD-8CD4-AB09-01F9B3F76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39D90-BB6A-7601-1C2C-BF40F1DC6F2F}"/>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303514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7DAE-7A45-7407-24C0-BA9F1A06A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E9ED96-0216-95D2-85A8-4089C5F4D8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8E620A-380E-A0B2-8C91-33047C486ECC}"/>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F9A300FB-A9C1-92A9-81CE-3BB1693E8A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0D0BA-EAE7-8FAA-36A5-82D0C4E01D40}"/>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173821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1217-F768-2093-4E60-669CD1FCC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3CDE22-8DB2-E670-CF72-CDA89962CC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3261DE-7B34-EDBD-86A3-E7CBF2C19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5CC3D5-7EF6-AA0D-AA9C-5990B0F86D37}"/>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6" name="Footer Placeholder 5">
            <a:extLst>
              <a:ext uri="{FF2B5EF4-FFF2-40B4-BE49-F238E27FC236}">
                <a16:creationId xmlns:a16="http://schemas.microsoft.com/office/drawing/2014/main" id="{BD3D3330-4DF7-C117-A707-7A1E09F5F0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47BB9-50F0-EDCF-BAEF-62094D6A6BD4}"/>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1883948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3F1E-053A-2C90-5727-98D5BB14B2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5A8811-980D-4660-3539-4D915C01E6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D53D1-68B7-A79C-AF13-69EE7CF72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03E731-0F72-AF35-438E-06B20D2D4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31E194-2623-FC9F-E8F7-DADFCFC6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0B5966-4E3D-9875-223E-8DC104811A8A}"/>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8" name="Footer Placeholder 7">
            <a:extLst>
              <a:ext uri="{FF2B5EF4-FFF2-40B4-BE49-F238E27FC236}">
                <a16:creationId xmlns:a16="http://schemas.microsoft.com/office/drawing/2014/main" id="{5B7C6ACF-D6BF-6058-95ED-C01CDB966C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5C6075-3503-4365-5FAF-A3003146E3A4}"/>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1890108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B9BD-C4FA-FC7C-2663-36EDD5DC1C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BDDB4E-6B60-CAA7-448D-8469B8931C23}"/>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4" name="Footer Placeholder 3">
            <a:extLst>
              <a:ext uri="{FF2B5EF4-FFF2-40B4-BE49-F238E27FC236}">
                <a16:creationId xmlns:a16="http://schemas.microsoft.com/office/drawing/2014/main" id="{A882565E-0C13-6874-AEBF-9EB669E8E7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D455CA-4C07-3750-5B99-82AFF7157ADA}"/>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272866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7E9C7E-9D10-7E47-3956-5D2A503D5E0E}"/>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3" name="Footer Placeholder 2">
            <a:extLst>
              <a:ext uri="{FF2B5EF4-FFF2-40B4-BE49-F238E27FC236}">
                <a16:creationId xmlns:a16="http://schemas.microsoft.com/office/drawing/2014/main" id="{AC851786-E081-C140-430B-0444F528A3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E372B0-52EE-85ED-CBE1-300E24EE2CD6}"/>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21200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7847-03D0-5FA9-6398-1C41814B8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437E6B-9FDA-9CE7-ECD3-DE8327A1C3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0D826-15AF-E8E7-729B-897F86842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232E0-EEB8-061F-C0AF-BFCED8ECAA4A}"/>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6" name="Footer Placeholder 5">
            <a:extLst>
              <a:ext uri="{FF2B5EF4-FFF2-40B4-BE49-F238E27FC236}">
                <a16:creationId xmlns:a16="http://schemas.microsoft.com/office/drawing/2014/main" id="{AF792869-B626-FB48-B263-B3B5FEE39D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7886E0-AFBB-076A-0CFE-DA56C21FCED8}"/>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2973031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C40B-4CDC-36D9-A321-D520C1FE1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B08452-FE04-C1D8-A2C2-DEDC91A13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E4BEF8-36B6-0E44-C2F1-23625CE4B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E04DCB-9240-226E-E1FC-5C36287BC5D3}"/>
              </a:ext>
            </a:extLst>
          </p:cNvPr>
          <p:cNvSpPr>
            <a:spLocks noGrp="1"/>
          </p:cNvSpPr>
          <p:nvPr>
            <p:ph type="dt" sz="half" idx="10"/>
          </p:nvPr>
        </p:nvSpPr>
        <p:spPr/>
        <p:txBody>
          <a:bodyPr/>
          <a:lstStyle/>
          <a:p>
            <a:fld id="{6139645B-C1CA-4388-92B3-264070A31E63}" type="datetimeFigureOut">
              <a:rPr lang="en-IN" smtClean="0"/>
              <a:t>15-04-2024</a:t>
            </a:fld>
            <a:endParaRPr lang="en-IN"/>
          </a:p>
        </p:txBody>
      </p:sp>
      <p:sp>
        <p:nvSpPr>
          <p:cNvPr id="6" name="Footer Placeholder 5">
            <a:extLst>
              <a:ext uri="{FF2B5EF4-FFF2-40B4-BE49-F238E27FC236}">
                <a16:creationId xmlns:a16="http://schemas.microsoft.com/office/drawing/2014/main" id="{42A4D1E2-F805-7716-37A1-507D521F72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D542B8-5797-CD35-7292-F8D2F3D74736}"/>
              </a:ext>
            </a:extLst>
          </p:cNvPr>
          <p:cNvSpPr>
            <a:spLocks noGrp="1"/>
          </p:cNvSpPr>
          <p:nvPr>
            <p:ph type="sldNum" sz="quarter" idx="12"/>
          </p:nvPr>
        </p:nvSpPr>
        <p:spPr/>
        <p:txBody>
          <a:bodyPr/>
          <a:lstStyle/>
          <a:p>
            <a:fld id="{E353CDC4-F441-4D7C-B249-29FB10FDCC6E}" type="slidenum">
              <a:rPr lang="en-IN" smtClean="0"/>
              <a:t>‹#›</a:t>
            </a:fld>
            <a:endParaRPr lang="en-IN"/>
          </a:p>
        </p:txBody>
      </p:sp>
    </p:spTree>
    <p:extLst>
      <p:ext uri="{BB962C8B-B14F-4D97-AF65-F5344CB8AC3E}">
        <p14:creationId xmlns:p14="http://schemas.microsoft.com/office/powerpoint/2010/main" val="123757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B1263-9ABC-7B45-A99B-EA1FF90F2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D6FAC4-8016-D28E-E461-CB608D7A06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349281-6880-D9DB-72D1-311D1D8D09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39645B-C1CA-4388-92B3-264070A31E63}" type="datetimeFigureOut">
              <a:rPr lang="en-IN" smtClean="0"/>
              <a:t>15-04-2024</a:t>
            </a:fld>
            <a:endParaRPr lang="en-IN"/>
          </a:p>
        </p:txBody>
      </p:sp>
      <p:sp>
        <p:nvSpPr>
          <p:cNvPr id="5" name="Footer Placeholder 4">
            <a:extLst>
              <a:ext uri="{FF2B5EF4-FFF2-40B4-BE49-F238E27FC236}">
                <a16:creationId xmlns:a16="http://schemas.microsoft.com/office/drawing/2014/main" id="{189FD109-F8D4-CCC4-40C9-52142B3A4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32EE8BE-F10B-D0F5-EF6C-4D01F982F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53CDC4-F441-4D7C-B249-29FB10FDCC6E}" type="slidenum">
              <a:rPr lang="en-IN" smtClean="0"/>
              <a:t>‹#›</a:t>
            </a:fld>
            <a:endParaRPr lang="en-IN"/>
          </a:p>
        </p:txBody>
      </p:sp>
    </p:spTree>
    <p:extLst>
      <p:ext uri="{BB962C8B-B14F-4D97-AF65-F5344CB8AC3E}">
        <p14:creationId xmlns:p14="http://schemas.microsoft.com/office/powerpoint/2010/main" val="637216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7D99-8D19-0E0B-D61D-AA8342B5F411}"/>
              </a:ext>
            </a:extLst>
          </p:cNvPr>
          <p:cNvSpPr>
            <a:spLocks noGrp="1"/>
          </p:cNvSpPr>
          <p:nvPr>
            <p:ph type="ctrTitle"/>
          </p:nvPr>
        </p:nvSpPr>
        <p:spPr/>
        <p:txBody>
          <a:bodyPr/>
          <a:lstStyle/>
          <a:p>
            <a:r>
              <a:rPr lang="en-IN" b="0" i="0" dirty="0">
                <a:solidFill>
                  <a:srgbClr val="610B38"/>
                </a:solidFill>
                <a:effectLst/>
                <a:latin typeface="erdana"/>
              </a:rPr>
              <a:t>Integrity Constraints</a:t>
            </a:r>
            <a:br>
              <a:rPr lang="en-IN" b="0" i="0" dirty="0">
                <a:solidFill>
                  <a:srgbClr val="610B38"/>
                </a:solidFill>
                <a:effectLst/>
                <a:latin typeface="erdana"/>
              </a:rPr>
            </a:br>
            <a:endParaRPr lang="en-IN" dirty="0"/>
          </a:p>
        </p:txBody>
      </p:sp>
      <p:sp>
        <p:nvSpPr>
          <p:cNvPr id="3" name="Subtitle 2">
            <a:extLst>
              <a:ext uri="{FF2B5EF4-FFF2-40B4-BE49-F238E27FC236}">
                <a16:creationId xmlns:a16="http://schemas.microsoft.com/office/drawing/2014/main" id="{FB84704C-30FA-66C4-B194-04DD96CFA48F}"/>
              </a:ext>
            </a:extLst>
          </p:cNvPr>
          <p:cNvSpPr>
            <a:spLocks noGrp="1"/>
          </p:cNvSpPr>
          <p:nvPr>
            <p:ph type="subTitle" idx="1"/>
          </p:nvPr>
        </p:nvSpPr>
        <p:spPr/>
        <p:txBody>
          <a:bodyPr/>
          <a:lstStyle/>
          <a:p>
            <a:r>
              <a:rPr lang="en-IN" dirty="0"/>
              <a:t>In SQL</a:t>
            </a:r>
          </a:p>
        </p:txBody>
      </p:sp>
    </p:spTree>
    <p:extLst>
      <p:ext uri="{BB962C8B-B14F-4D97-AF65-F5344CB8AC3E}">
        <p14:creationId xmlns:p14="http://schemas.microsoft.com/office/powerpoint/2010/main" val="133099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80462-A3BE-9202-B1B3-EE0E65DADBD2}"/>
              </a:ext>
            </a:extLst>
          </p:cNvPr>
          <p:cNvSpPr>
            <a:spLocks noGrp="1"/>
          </p:cNvSpPr>
          <p:nvPr>
            <p:ph type="title"/>
          </p:nvPr>
        </p:nvSpPr>
        <p:spPr/>
        <p:txBody>
          <a:bodyPr/>
          <a:lstStyle/>
          <a:p>
            <a:r>
              <a:rPr lang="en-IN" b="0" i="0" dirty="0">
                <a:solidFill>
                  <a:srgbClr val="610B4B"/>
                </a:solidFill>
                <a:effectLst/>
                <a:latin typeface="erdana"/>
              </a:rPr>
              <a:t>2. Entity integrity constraints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4791E99A-865A-8DE3-1C72-61CA54BEEB40}"/>
              </a:ext>
            </a:extLst>
          </p:cNvPr>
          <p:cNvSpPr>
            <a:spLocks noGrp="1"/>
          </p:cNvSpPr>
          <p:nvPr>
            <p:ph idx="1"/>
          </p:nvPr>
        </p:nvSpPr>
        <p:spPr>
          <a:xfrm>
            <a:off x="746760" y="1431562"/>
            <a:ext cx="10515600" cy="1997438"/>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The entity integrity constraint states that primary key value can't be null.</a:t>
            </a:r>
          </a:p>
          <a:p>
            <a:pPr algn="just">
              <a:buFont typeface="Arial" panose="020B0604020202020204" pitchFamily="34" charset="0"/>
              <a:buChar char="•"/>
            </a:pPr>
            <a:r>
              <a:rPr lang="en-US" b="0" i="0" dirty="0">
                <a:solidFill>
                  <a:srgbClr val="000000"/>
                </a:solidFill>
                <a:effectLst/>
                <a:latin typeface="inter-regular"/>
              </a:rPr>
              <a:t>This is because the primary key value is used to identify individual rows in relation and if the primary key has a null value, then we can't identify those rows.</a:t>
            </a:r>
          </a:p>
          <a:p>
            <a:pPr algn="just">
              <a:buFont typeface="Arial" panose="020B0604020202020204" pitchFamily="34" charset="0"/>
              <a:buChar char="•"/>
            </a:pPr>
            <a:r>
              <a:rPr lang="en-US" b="0" i="0" dirty="0">
                <a:solidFill>
                  <a:srgbClr val="000000"/>
                </a:solidFill>
                <a:effectLst/>
                <a:latin typeface="inter-regular"/>
              </a:rPr>
              <a:t>A table can contain a null value other than the primary key field.</a:t>
            </a:r>
          </a:p>
          <a:p>
            <a:endParaRPr lang="en-IN" dirty="0"/>
          </a:p>
        </p:txBody>
      </p:sp>
      <p:pic>
        <p:nvPicPr>
          <p:cNvPr id="3074" name="Picture 2" descr="DBMS Integrity Constraints">
            <a:extLst>
              <a:ext uri="{FF2B5EF4-FFF2-40B4-BE49-F238E27FC236}">
                <a16:creationId xmlns:a16="http://schemas.microsoft.com/office/drawing/2014/main" id="{F4D2DFD2-7CFE-11BF-37A1-6CDEB0EDF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4188" y="3656674"/>
            <a:ext cx="7059612" cy="295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79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273" name="Rectangle 11272">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6FB849AC-FBFD-0B28-370D-C51F7A9EA42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4909"/>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9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F9DB3-F4CB-D680-BA06-31720558C7BA}"/>
              </a:ext>
            </a:extLst>
          </p:cNvPr>
          <p:cNvSpPr>
            <a:spLocks noGrp="1"/>
          </p:cNvSpPr>
          <p:nvPr>
            <p:ph type="title"/>
          </p:nvPr>
        </p:nvSpPr>
        <p:spPr/>
        <p:txBody>
          <a:bodyPr/>
          <a:lstStyle/>
          <a:p>
            <a:r>
              <a:rPr lang="en-IN" dirty="0"/>
              <a:t> </a:t>
            </a:r>
          </a:p>
        </p:txBody>
      </p:sp>
      <p:pic>
        <p:nvPicPr>
          <p:cNvPr id="12290" name="Picture 2">
            <a:extLst>
              <a:ext uri="{FF2B5EF4-FFF2-40B4-BE49-F238E27FC236}">
                <a16:creationId xmlns:a16="http://schemas.microsoft.com/office/drawing/2014/main" id="{6D6E9E68-CA44-15F8-8979-DDEEDFDC56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1281" y="0"/>
            <a:ext cx="9209404" cy="690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74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5AF9-0217-33DB-837C-DC646B45793E}"/>
              </a:ext>
            </a:extLst>
          </p:cNvPr>
          <p:cNvSpPr>
            <a:spLocks noGrp="1"/>
          </p:cNvSpPr>
          <p:nvPr>
            <p:ph type="title"/>
          </p:nvPr>
        </p:nvSpPr>
        <p:spPr/>
        <p:txBody>
          <a:bodyPr/>
          <a:lstStyle/>
          <a:p>
            <a:r>
              <a:rPr lang="en-IN" dirty="0"/>
              <a:t> </a:t>
            </a:r>
          </a:p>
        </p:txBody>
      </p:sp>
      <p:pic>
        <p:nvPicPr>
          <p:cNvPr id="13314" name="Picture 2">
            <a:extLst>
              <a:ext uri="{FF2B5EF4-FFF2-40B4-BE49-F238E27FC236}">
                <a16:creationId xmlns:a16="http://schemas.microsoft.com/office/drawing/2014/main" id="{B5446F6A-1F37-480A-37A7-8B13428CEE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4800" y="0"/>
            <a:ext cx="8747760" cy="6560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071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C63A5-A2E4-6FE3-57A3-F6A5D51C5A43}"/>
              </a:ext>
            </a:extLst>
          </p:cNvPr>
          <p:cNvSpPr>
            <a:spLocks noGrp="1"/>
          </p:cNvSpPr>
          <p:nvPr>
            <p:ph type="title"/>
          </p:nvPr>
        </p:nvSpPr>
        <p:spPr>
          <a:xfrm>
            <a:off x="630936" y="639520"/>
            <a:ext cx="3429000" cy="1719072"/>
          </a:xfrm>
        </p:spPr>
        <p:txBody>
          <a:bodyPr anchor="b">
            <a:normAutofit/>
          </a:bodyPr>
          <a:lstStyle/>
          <a:p>
            <a:r>
              <a:rPr lang="en-IN" sz="3000" b="0" i="0">
                <a:effectLst/>
                <a:latin typeface="erdana"/>
              </a:rPr>
              <a:t>3. Referential Integrity Constraints</a:t>
            </a:r>
            <a:br>
              <a:rPr lang="en-IN" sz="3000" b="0" i="0">
                <a:effectLst/>
                <a:latin typeface="erdana"/>
              </a:rPr>
            </a:br>
            <a:endParaRPr lang="en-IN" sz="3000"/>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6AB91C-8110-B8CF-0BF5-F9B396802243}"/>
              </a:ext>
            </a:extLst>
          </p:cNvPr>
          <p:cNvSpPr>
            <a:spLocks noGrp="1"/>
          </p:cNvSpPr>
          <p:nvPr>
            <p:ph idx="1"/>
          </p:nvPr>
        </p:nvSpPr>
        <p:spPr>
          <a:xfrm>
            <a:off x="182880" y="2807208"/>
            <a:ext cx="3877056" cy="3607816"/>
          </a:xfrm>
        </p:spPr>
        <p:txBody>
          <a:bodyPr anchor="t">
            <a:normAutofit/>
          </a:bodyPr>
          <a:lstStyle/>
          <a:p>
            <a:pPr>
              <a:buFont typeface="Arial" panose="020B0604020202020204" pitchFamily="34" charset="0"/>
              <a:buChar char="•"/>
            </a:pPr>
            <a:r>
              <a:rPr lang="en-US" sz="2000" b="0" i="0" dirty="0">
                <a:effectLst/>
                <a:latin typeface="inter-regular"/>
              </a:rPr>
              <a:t>A referential integrity constraint is specified between two tables.</a:t>
            </a:r>
          </a:p>
          <a:p>
            <a:pPr>
              <a:buFont typeface="Arial" panose="020B0604020202020204" pitchFamily="34" charset="0"/>
              <a:buChar char="•"/>
            </a:pPr>
            <a:r>
              <a:rPr lang="en-US" sz="2000" b="0" i="0" dirty="0">
                <a:effectLst/>
                <a:latin typeface="inter-regular"/>
              </a:rPr>
              <a:t>In the Referential integrity constraints, if a foreign key in Table 1 refers to the Primary Key of Table 2, then every value of the Foreign Key in Table 1 must be null or be available in Table 2.</a:t>
            </a:r>
          </a:p>
          <a:p>
            <a:pPr marL="0" indent="0">
              <a:buNone/>
            </a:pPr>
            <a:endParaRPr lang="en-IN" sz="2000" dirty="0"/>
          </a:p>
        </p:txBody>
      </p:sp>
      <p:pic>
        <p:nvPicPr>
          <p:cNvPr id="4098" name="Picture 2" descr="DBMS Integrity Constraints">
            <a:extLst>
              <a:ext uri="{FF2B5EF4-FFF2-40B4-BE49-F238E27FC236}">
                <a16:creationId xmlns:a16="http://schemas.microsoft.com/office/drawing/2014/main" id="{FD30E211-0620-4C17-A64A-4B459DD9F1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795763"/>
            <a:ext cx="6903720" cy="526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30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D6FEE92C-D069-07E4-6CA6-01DE8279CC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18641" y="643466"/>
            <a:ext cx="7991404" cy="5993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4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110EAAE2-0225-EE22-C77E-2B8C0EB75E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81955" y="643466"/>
            <a:ext cx="7428089"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246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91" name="Rectangle 1639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6386" name="Picture 2">
            <a:extLst>
              <a:ext uri="{FF2B5EF4-FFF2-40B4-BE49-F238E27FC236}">
                <a16:creationId xmlns:a16="http://schemas.microsoft.com/office/drawing/2014/main" id="{BE2E8031-C5F0-45A5-67C6-AA67CC9AA20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563" b="1845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38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CE0B1C-1609-8EA6-4D1D-6FDD1ED50345}"/>
              </a:ext>
            </a:extLst>
          </p:cNvPr>
          <p:cNvSpPr>
            <a:spLocks noGrp="1"/>
          </p:cNvSpPr>
          <p:nvPr>
            <p:ph type="title"/>
          </p:nvPr>
        </p:nvSpPr>
        <p:spPr>
          <a:xfrm>
            <a:off x="630936" y="639520"/>
            <a:ext cx="5261864" cy="1719072"/>
          </a:xfrm>
        </p:spPr>
        <p:txBody>
          <a:bodyPr anchor="b">
            <a:normAutofit/>
          </a:bodyPr>
          <a:lstStyle/>
          <a:p>
            <a:r>
              <a:rPr lang="en-IN" sz="3800" b="0" i="0" dirty="0">
                <a:effectLst/>
                <a:latin typeface="erdana"/>
              </a:rPr>
              <a:t>4. Key constraints</a:t>
            </a:r>
            <a:br>
              <a:rPr lang="en-IN" sz="3800" b="0" i="0" dirty="0">
                <a:effectLst/>
                <a:latin typeface="erdana"/>
              </a:rPr>
            </a:br>
            <a:endParaRPr lang="en-IN" sz="3800" dirty="0"/>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213A72-CE5A-86C0-040E-02F533CBFCA7}"/>
              </a:ext>
            </a:extLst>
          </p:cNvPr>
          <p:cNvSpPr>
            <a:spLocks noGrp="1"/>
          </p:cNvSpPr>
          <p:nvPr>
            <p:ph idx="1"/>
          </p:nvPr>
        </p:nvSpPr>
        <p:spPr>
          <a:xfrm>
            <a:off x="630936" y="2807208"/>
            <a:ext cx="4023360" cy="3410712"/>
          </a:xfrm>
        </p:spPr>
        <p:txBody>
          <a:bodyPr anchor="t">
            <a:normAutofit/>
          </a:bodyPr>
          <a:lstStyle/>
          <a:p>
            <a:pPr>
              <a:buFont typeface="Arial" panose="020B0604020202020204" pitchFamily="34" charset="0"/>
              <a:buChar char="•"/>
            </a:pPr>
            <a:r>
              <a:rPr lang="en-US" sz="2000" b="0" i="0" dirty="0">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effectLst/>
                <a:latin typeface="inter-regular"/>
              </a:rPr>
              <a:t>An entity set can have multiple keys, but out of which one key will be the primary key. A primary key can contain a unique and null value in the relational table.</a:t>
            </a:r>
          </a:p>
          <a:p>
            <a:endParaRPr lang="en-IN" sz="2000" dirty="0"/>
          </a:p>
        </p:txBody>
      </p:sp>
      <p:pic>
        <p:nvPicPr>
          <p:cNvPr id="5122" name="Picture 2" descr="DBMS Integrity Constraints">
            <a:extLst>
              <a:ext uri="{FF2B5EF4-FFF2-40B4-BE49-F238E27FC236}">
                <a16:creationId xmlns:a16="http://schemas.microsoft.com/office/drawing/2014/main" id="{DA280B35-F7DE-E79B-3C13-D99CB7C175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984552"/>
            <a:ext cx="6903720" cy="2888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71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C82B-F805-EADC-C5AA-21A1A9A3ABD0}"/>
              </a:ext>
            </a:extLst>
          </p:cNvPr>
          <p:cNvSpPr>
            <a:spLocks noGrp="1"/>
          </p:cNvSpPr>
          <p:nvPr>
            <p:ph type="title"/>
          </p:nvPr>
        </p:nvSpPr>
        <p:spPr/>
        <p:txBody>
          <a:bodyPr/>
          <a:lstStyle/>
          <a:p>
            <a:r>
              <a:rPr lang="en-IN" b="0" i="0" dirty="0">
                <a:solidFill>
                  <a:srgbClr val="610B38"/>
                </a:solidFill>
                <a:effectLst/>
                <a:latin typeface="erdana"/>
              </a:rPr>
              <a:t>Functional Dependency</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A21DE96-9E3A-5FAD-1710-314C32B3D02A}"/>
              </a:ext>
            </a:extLst>
          </p:cNvPr>
          <p:cNvSpPr>
            <a:spLocks noGrp="1"/>
          </p:cNvSpPr>
          <p:nvPr>
            <p:ph idx="1"/>
          </p:nvPr>
        </p:nvSpPr>
        <p:spPr/>
        <p:txBody>
          <a:bodyPr/>
          <a:lstStyle/>
          <a:p>
            <a:r>
              <a:rPr lang="en-US" b="0" i="0" dirty="0">
                <a:solidFill>
                  <a:srgbClr val="333333"/>
                </a:solidFill>
                <a:effectLst/>
                <a:latin typeface="inter-regular"/>
              </a:rPr>
              <a:t>The functional dependency is a relationship that exists between two attributes. It typically exists between the primary key and non-key attribute within a table.</a:t>
            </a:r>
          </a:p>
          <a:p>
            <a:pPr marL="0" indent="0">
              <a:buNone/>
            </a:pPr>
            <a:r>
              <a:rPr lang="en-IN" b="0" i="0" dirty="0">
                <a:solidFill>
                  <a:srgbClr val="000000"/>
                </a:solidFill>
                <a:effectLst/>
                <a:latin typeface="inter-regular"/>
              </a:rPr>
              <a:t>      X   →   Y  </a:t>
            </a:r>
          </a:p>
          <a:p>
            <a:r>
              <a:rPr lang="en-US" b="0" i="0" dirty="0">
                <a:solidFill>
                  <a:srgbClr val="333333"/>
                </a:solidFill>
                <a:effectLst/>
                <a:latin typeface="inter-regular"/>
              </a:rPr>
              <a:t>The left side of FD is known as a determinant, the right side of the production is known as a dependent.</a:t>
            </a:r>
            <a:endParaRPr lang="en-IN" dirty="0"/>
          </a:p>
        </p:txBody>
      </p:sp>
    </p:spTree>
    <p:extLst>
      <p:ext uri="{BB962C8B-B14F-4D97-AF65-F5344CB8AC3E}">
        <p14:creationId xmlns:p14="http://schemas.microsoft.com/office/powerpoint/2010/main" val="4062085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4F03-AAFA-781E-C735-2BBDED95027F}"/>
              </a:ext>
            </a:extLst>
          </p:cNvPr>
          <p:cNvSpPr>
            <a:spLocks noGrp="1"/>
          </p:cNvSpPr>
          <p:nvPr>
            <p:ph type="title"/>
          </p:nvPr>
        </p:nvSpPr>
        <p:spPr/>
        <p:txBody>
          <a:bodyPr/>
          <a:lstStyle/>
          <a:p>
            <a:r>
              <a:rPr lang="en-IN" b="0" i="0" dirty="0">
                <a:solidFill>
                  <a:srgbClr val="610B38"/>
                </a:solidFill>
                <a:effectLst/>
                <a:latin typeface="erdana"/>
              </a:rPr>
              <a:t>Integrity Constraints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F8AE4405-4498-C77B-EFA6-3322FB201870}"/>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Integrity constraints are a set of rules. It is used to maintain the quality of information.</a:t>
            </a:r>
          </a:p>
          <a:p>
            <a:pPr algn="just">
              <a:buFont typeface="Arial" panose="020B0604020202020204" pitchFamily="34" charset="0"/>
              <a:buChar char="•"/>
            </a:pPr>
            <a:r>
              <a:rPr lang="en-US" b="0" i="0" dirty="0">
                <a:solidFill>
                  <a:srgbClr val="000000"/>
                </a:solidFill>
                <a:effectLst/>
                <a:latin typeface="inter-regular"/>
              </a:rPr>
              <a:t>Integrity constraints ensure that the data insertion, updating, and other processes have to be performed in such a way that data integrity is not affected.</a:t>
            </a:r>
          </a:p>
          <a:p>
            <a:pPr algn="just">
              <a:buFont typeface="Arial" panose="020B0604020202020204" pitchFamily="34" charset="0"/>
              <a:buChar char="•"/>
            </a:pPr>
            <a:r>
              <a:rPr lang="en-US" b="0" i="0" dirty="0">
                <a:solidFill>
                  <a:srgbClr val="000000"/>
                </a:solidFill>
                <a:effectLst/>
                <a:latin typeface="inter-regular"/>
              </a:rPr>
              <a:t>Thus, integrity constraint is used to guard against accidental damage to the database.</a:t>
            </a:r>
          </a:p>
          <a:p>
            <a:endParaRPr lang="en-IN" dirty="0"/>
          </a:p>
        </p:txBody>
      </p:sp>
    </p:spTree>
    <p:extLst>
      <p:ext uri="{BB962C8B-B14F-4D97-AF65-F5344CB8AC3E}">
        <p14:creationId xmlns:p14="http://schemas.microsoft.com/office/powerpoint/2010/main" val="3942935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7917-269B-03AF-460E-132C69F71047}"/>
              </a:ext>
            </a:extLst>
          </p:cNvPr>
          <p:cNvSpPr>
            <a:spLocks noGrp="1"/>
          </p:cNvSpPr>
          <p:nvPr>
            <p:ph type="title"/>
          </p:nvPr>
        </p:nvSpPr>
        <p:spPr/>
        <p:txBody>
          <a:bodyPr/>
          <a:lstStyle/>
          <a:p>
            <a:r>
              <a:rPr lang="en-IN" dirty="0"/>
              <a:t>FD</a:t>
            </a:r>
          </a:p>
        </p:txBody>
      </p:sp>
      <p:sp>
        <p:nvSpPr>
          <p:cNvPr id="3" name="Content Placeholder 2">
            <a:extLst>
              <a:ext uri="{FF2B5EF4-FFF2-40B4-BE49-F238E27FC236}">
                <a16:creationId xmlns:a16="http://schemas.microsoft.com/office/drawing/2014/main" id="{1D951546-F942-C18E-0DED-ED1A9CFC7022}"/>
              </a:ext>
            </a:extLst>
          </p:cNvPr>
          <p:cNvSpPr>
            <a:spLocks noGrp="1"/>
          </p:cNvSpPr>
          <p:nvPr>
            <p:ph idx="1"/>
          </p:nvPr>
        </p:nvSpPr>
        <p:spPr/>
        <p:txBody>
          <a:bodyPr>
            <a:normAutofit/>
          </a:bodyPr>
          <a:lstStyle/>
          <a:p>
            <a:pPr marL="0" indent="0" algn="just">
              <a:buNone/>
            </a:pPr>
            <a:r>
              <a:rPr lang="en-US" b="1" i="0" dirty="0">
                <a:solidFill>
                  <a:srgbClr val="333333"/>
                </a:solidFill>
                <a:effectLst/>
                <a:latin typeface="inter-bold"/>
              </a:rPr>
              <a:t>For example:</a:t>
            </a:r>
            <a:endParaRPr lang="en-US" b="0" i="0" dirty="0">
              <a:solidFill>
                <a:srgbClr val="333333"/>
              </a:solidFill>
              <a:effectLst/>
              <a:latin typeface="inter-regular"/>
            </a:endParaRPr>
          </a:p>
          <a:p>
            <a:pPr algn="just"/>
            <a:r>
              <a:rPr lang="en-US" b="0" i="0" dirty="0">
                <a:solidFill>
                  <a:srgbClr val="333333"/>
                </a:solidFill>
                <a:effectLst/>
                <a:latin typeface="inter-regular"/>
              </a:rPr>
              <a:t>Assume we have an employee table with attributes: </a:t>
            </a:r>
            <a:r>
              <a:rPr lang="en-US" b="0" i="0" dirty="0" err="1">
                <a:solidFill>
                  <a:srgbClr val="333333"/>
                </a:solidFill>
                <a:effectLst/>
                <a:latin typeface="inter-regular"/>
              </a:rPr>
              <a:t>Emp_Id</a:t>
            </a:r>
            <a:r>
              <a:rPr lang="en-US" b="0" i="0" dirty="0">
                <a:solidFill>
                  <a:srgbClr val="333333"/>
                </a:solidFill>
                <a:effectLst/>
                <a:latin typeface="inter-regular"/>
              </a:rPr>
              <a:t>, </a:t>
            </a:r>
            <a:r>
              <a:rPr lang="en-US" b="0" i="0" dirty="0" err="1">
                <a:solidFill>
                  <a:srgbClr val="333333"/>
                </a:solidFill>
                <a:effectLst/>
                <a:latin typeface="inter-regular"/>
              </a:rPr>
              <a:t>Emp_Name</a:t>
            </a:r>
            <a:r>
              <a:rPr lang="en-US" b="0" i="0" dirty="0">
                <a:solidFill>
                  <a:srgbClr val="333333"/>
                </a:solidFill>
                <a:effectLst/>
                <a:latin typeface="inter-regular"/>
              </a:rPr>
              <a:t>, </a:t>
            </a:r>
            <a:r>
              <a:rPr lang="en-US" b="0" i="0" dirty="0" err="1">
                <a:solidFill>
                  <a:srgbClr val="333333"/>
                </a:solidFill>
                <a:effectLst/>
                <a:latin typeface="inter-regular"/>
              </a:rPr>
              <a:t>Emp_Address</a:t>
            </a:r>
            <a:r>
              <a:rPr lang="en-US" b="0" i="0" dirty="0">
                <a:solidFill>
                  <a:srgbClr val="333333"/>
                </a:solidFill>
                <a:effectLst/>
                <a:latin typeface="inter-regular"/>
              </a:rPr>
              <a:t>.</a:t>
            </a:r>
          </a:p>
          <a:p>
            <a:pPr algn="just"/>
            <a:r>
              <a:rPr lang="en-US" b="0" i="0" dirty="0">
                <a:solidFill>
                  <a:srgbClr val="333333"/>
                </a:solidFill>
                <a:effectLst/>
                <a:latin typeface="inter-regular"/>
              </a:rPr>
              <a:t>Here </a:t>
            </a:r>
            <a:r>
              <a:rPr lang="en-US" b="0" i="0" dirty="0" err="1">
                <a:solidFill>
                  <a:srgbClr val="333333"/>
                </a:solidFill>
                <a:effectLst/>
                <a:latin typeface="inter-regular"/>
              </a:rPr>
              <a:t>Emp_Id</a:t>
            </a:r>
            <a:r>
              <a:rPr lang="en-US" b="0" i="0" dirty="0">
                <a:solidFill>
                  <a:srgbClr val="333333"/>
                </a:solidFill>
                <a:effectLst/>
                <a:latin typeface="inter-regular"/>
              </a:rPr>
              <a:t> attribute can uniquely identify the </a:t>
            </a:r>
            <a:r>
              <a:rPr lang="en-US" b="0" i="0" dirty="0" err="1">
                <a:solidFill>
                  <a:srgbClr val="333333"/>
                </a:solidFill>
                <a:effectLst/>
                <a:latin typeface="inter-regular"/>
              </a:rPr>
              <a:t>Emp_Name</a:t>
            </a:r>
            <a:r>
              <a:rPr lang="en-US" b="0" i="0" dirty="0">
                <a:solidFill>
                  <a:srgbClr val="333333"/>
                </a:solidFill>
                <a:effectLst/>
                <a:latin typeface="inter-regular"/>
              </a:rPr>
              <a:t> attribute of employee table because if we know the </a:t>
            </a:r>
            <a:r>
              <a:rPr lang="en-US" b="0" i="0" dirty="0" err="1">
                <a:solidFill>
                  <a:srgbClr val="333333"/>
                </a:solidFill>
                <a:effectLst/>
                <a:latin typeface="inter-regular"/>
              </a:rPr>
              <a:t>Emp_Id</a:t>
            </a:r>
            <a:r>
              <a:rPr lang="en-US" b="0" i="0" dirty="0">
                <a:solidFill>
                  <a:srgbClr val="333333"/>
                </a:solidFill>
                <a:effectLst/>
                <a:latin typeface="inter-regular"/>
              </a:rPr>
              <a:t>, we can tell that employee name associated with it.</a:t>
            </a:r>
          </a:p>
          <a:p>
            <a:pPr algn="just"/>
            <a:r>
              <a:rPr lang="en-US" b="0" i="0" dirty="0">
                <a:solidFill>
                  <a:srgbClr val="333333"/>
                </a:solidFill>
                <a:effectLst/>
                <a:latin typeface="inter-regular"/>
              </a:rPr>
              <a:t>Functional dependency can be written as:</a:t>
            </a:r>
          </a:p>
          <a:p>
            <a:pPr marL="0" indent="0" algn="just">
              <a:buNone/>
            </a:pPr>
            <a:r>
              <a:rPr lang="en-US" dirty="0">
                <a:solidFill>
                  <a:srgbClr val="333333"/>
                </a:solidFill>
                <a:latin typeface="inter-regular"/>
              </a:rPr>
              <a:t>       </a:t>
            </a:r>
            <a:r>
              <a:rPr lang="en-US" b="1" i="0" dirty="0" err="1">
                <a:solidFill>
                  <a:srgbClr val="000000"/>
                </a:solidFill>
                <a:effectLst/>
                <a:latin typeface="inter-regular"/>
              </a:rPr>
              <a:t>Emp_Id</a:t>
            </a:r>
            <a:r>
              <a:rPr lang="en-US" b="1" i="0" dirty="0">
                <a:solidFill>
                  <a:srgbClr val="000000"/>
                </a:solidFill>
                <a:effectLst/>
                <a:latin typeface="inter-regular"/>
              </a:rPr>
              <a:t> → </a:t>
            </a:r>
            <a:r>
              <a:rPr lang="en-US" b="1" i="0" dirty="0" err="1">
                <a:solidFill>
                  <a:srgbClr val="000000"/>
                </a:solidFill>
                <a:effectLst/>
                <a:latin typeface="inter-regular"/>
              </a:rPr>
              <a:t>Emp_Name</a:t>
            </a:r>
            <a:r>
              <a:rPr lang="en-US" b="1" i="0" dirty="0">
                <a:solidFill>
                  <a:srgbClr val="000000"/>
                </a:solidFill>
                <a:effectLst/>
                <a:latin typeface="inter-regular"/>
              </a:rPr>
              <a:t>   </a:t>
            </a:r>
          </a:p>
          <a:p>
            <a:pPr algn="just"/>
            <a:r>
              <a:rPr lang="en-US" b="0" i="0" dirty="0">
                <a:solidFill>
                  <a:srgbClr val="333333"/>
                </a:solidFill>
                <a:effectLst/>
                <a:latin typeface="inter-regular"/>
              </a:rPr>
              <a:t>We can say that </a:t>
            </a:r>
            <a:r>
              <a:rPr lang="en-US" b="0" i="0" dirty="0" err="1">
                <a:solidFill>
                  <a:srgbClr val="333333"/>
                </a:solidFill>
                <a:effectLst/>
                <a:latin typeface="inter-regular"/>
              </a:rPr>
              <a:t>Emp_Name</a:t>
            </a:r>
            <a:r>
              <a:rPr lang="en-US" b="0" i="0" dirty="0">
                <a:solidFill>
                  <a:srgbClr val="333333"/>
                </a:solidFill>
                <a:effectLst/>
                <a:latin typeface="inter-regular"/>
              </a:rPr>
              <a:t> is functionally dependent on </a:t>
            </a:r>
            <a:r>
              <a:rPr lang="en-US" b="0" i="0" dirty="0" err="1">
                <a:solidFill>
                  <a:srgbClr val="333333"/>
                </a:solidFill>
                <a:effectLst/>
                <a:latin typeface="inter-regular"/>
              </a:rPr>
              <a:t>Emp_Id</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60054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A1371-7009-D37D-D8CB-7A8F29D33C8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Types of Functional dependency</a:t>
            </a:r>
            <a:br>
              <a:rPr lang="en-US" sz="2600" b="0" i="0" kern="1200">
                <a:solidFill>
                  <a:srgbClr val="FFFFFF"/>
                </a:solidFill>
                <a:effectLst/>
                <a:latin typeface="+mj-lt"/>
                <a:ea typeface="+mj-ea"/>
                <a:cs typeface="+mj-cs"/>
              </a:rPr>
            </a:br>
            <a:endParaRPr lang="en-US" sz="2600" kern="1200">
              <a:solidFill>
                <a:srgbClr val="FFFFFF"/>
              </a:solidFill>
              <a:latin typeface="+mj-lt"/>
              <a:ea typeface="+mj-ea"/>
              <a:cs typeface="+mj-cs"/>
            </a:endParaRPr>
          </a:p>
        </p:txBody>
      </p:sp>
      <p:pic>
        <p:nvPicPr>
          <p:cNvPr id="1026" name="Picture 2" descr="DBMS Functional Dependency">
            <a:extLst>
              <a:ext uri="{FF2B5EF4-FFF2-40B4-BE49-F238E27FC236}">
                <a16:creationId xmlns:a16="http://schemas.microsoft.com/office/drawing/2014/main" id="{F3B94B17-6BED-206A-B751-469240F3C2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175683"/>
            <a:ext cx="7188199" cy="450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6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D997-942B-7935-D63D-AE28E53231BF}"/>
              </a:ext>
            </a:extLst>
          </p:cNvPr>
          <p:cNvSpPr>
            <a:spLocks noGrp="1"/>
          </p:cNvSpPr>
          <p:nvPr>
            <p:ph type="title"/>
          </p:nvPr>
        </p:nvSpPr>
        <p:spPr/>
        <p:txBody>
          <a:bodyPr/>
          <a:lstStyle/>
          <a:p>
            <a:r>
              <a:rPr lang="en-US" b="0" i="0" dirty="0">
                <a:solidFill>
                  <a:srgbClr val="610B4B"/>
                </a:solidFill>
                <a:effectLst/>
                <a:latin typeface="erdana"/>
              </a:rPr>
              <a:t>1. Trivial functional dependency</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5E20717E-CA4C-E5F5-4CC7-F288349B4650}"/>
              </a:ext>
            </a:extLst>
          </p:cNvPr>
          <p:cNvSpPr>
            <a:spLocks noGrp="1"/>
          </p:cNvSpPr>
          <p:nvPr>
            <p:ph idx="1"/>
          </p:nvPr>
        </p:nvSpPr>
        <p:spPr>
          <a:xfrm>
            <a:off x="838199" y="1825625"/>
            <a:ext cx="10909663" cy="4351338"/>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A → B has trivial functional dependency if B is a subset of A.</a:t>
            </a:r>
          </a:p>
          <a:p>
            <a:pPr algn="just">
              <a:buFont typeface="Arial" panose="020B0604020202020204" pitchFamily="34" charset="0"/>
              <a:buChar char="•"/>
            </a:pPr>
            <a:r>
              <a:rPr lang="en-US" b="0" i="0" dirty="0">
                <a:solidFill>
                  <a:srgbClr val="000000"/>
                </a:solidFill>
                <a:effectLst/>
                <a:latin typeface="inter-regular"/>
              </a:rPr>
              <a:t>The following dependencies are also trivial like: </a:t>
            </a:r>
          </a:p>
          <a:p>
            <a:pPr marL="0" indent="0" algn="just">
              <a:buNone/>
            </a:pPr>
            <a:r>
              <a:rPr lang="en-US" b="1" i="0" dirty="0">
                <a:solidFill>
                  <a:srgbClr val="000000"/>
                </a:solidFill>
                <a:effectLst/>
                <a:latin typeface="inter-regular"/>
              </a:rPr>
              <a:t>A → A, B → B</a:t>
            </a:r>
          </a:p>
          <a:p>
            <a:pPr marL="0" indent="0" algn="just">
              <a:buNone/>
            </a:pPr>
            <a:r>
              <a:rPr lang="en-US" b="0" i="0" dirty="0">
                <a:solidFill>
                  <a:srgbClr val="000000"/>
                </a:solidFill>
                <a:effectLst/>
                <a:latin typeface="inter-regular"/>
              </a:rPr>
              <a:t>Consider a table with two columns </a:t>
            </a:r>
            <a:r>
              <a:rPr lang="en-US" b="0" i="0" dirty="0" err="1">
                <a:solidFill>
                  <a:srgbClr val="000000"/>
                </a:solidFill>
                <a:effectLst/>
                <a:latin typeface="inter-regular"/>
              </a:rPr>
              <a:t>Employee_Id</a:t>
            </a:r>
            <a:r>
              <a:rPr lang="en-US" b="0" i="0" dirty="0">
                <a:solidFill>
                  <a:srgbClr val="000000"/>
                </a:solidFill>
                <a:effectLst/>
                <a:latin typeface="inter-regular"/>
              </a:rPr>
              <a:t> and </a:t>
            </a:r>
            <a:r>
              <a:rPr lang="en-US" b="0" i="0" dirty="0" err="1">
                <a:solidFill>
                  <a:srgbClr val="000000"/>
                </a:solidFill>
                <a:effectLst/>
                <a:latin typeface="inter-regular"/>
              </a:rPr>
              <a:t>Employee_Name</a:t>
            </a:r>
            <a:r>
              <a:rPr lang="en-US" b="0" i="0" dirty="0">
                <a:solidFill>
                  <a:srgbClr val="000000"/>
                </a:solidFill>
                <a:effectLst/>
                <a:latin typeface="inter-regular"/>
              </a:rPr>
              <a:t>.  </a:t>
            </a:r>
          </a:p>
          <a:p>
            <a:pPr marL="0" indent="0" algn="just">
              <a:buNone/>
            </a:pPr>
            <a:r>
              <a:rPr lang="en-US" b="1" i="0" dirty="0">
                <a:solidFill>
                  <a:srgbClr val="000000"/>
                </a:solidFill>
                <a:effectLst/>
                <a:latin typeface="inter-regular"/>
              </a:rPr>
              <a:t>{</a:t>
            </a:r>
            <a:r>
              <a:rPr lang="en-US" b="1" i="0" dirty="0" err="1">
                <a:solidFill>
                  <a:srgbClr val="000000"/>
                </a:solidFill>
                <a:effectLst/>
                <a:latin typeface="inter-regular"/>
              </a:rPr>
              <a:t>Employee_id</a:t>
            </a:r>
            <a:r>
              <a:rPr lang="en-US" b="1" i="0" dirty="0">
                <a:solidFill>
                  <a:srgbClr val="000000"/>
                </a:solidFill>
                <a:effectLst/>
                <a:latin typeface="inter-regular"/>
              </a:rPr>
              <a:t>, </a:t>
            </a:r>
            <a:r>
              <a:rPr lang="en-US" b="1" i="0" dirty="0" err="1">
                <a:solidFill>
                  <a:srgbClr val="000000"/>
                </a:solidFill>
                <a:effectLst/>
                <a:latin typeface="inter-regular"/>
              </a:rPr>
              <a:t>Employee_Name</a:t>
            </a:r>
            <a:r>
              <a:rPr lang="en-US" b="1" i="0" dirty="0">
                <a:solidFill>
                  <a:srgbClr val="000000"/>
                </a:solidFill>
                <a:effectLst/>
                <a:latin typeface="inter-regular"/>
              </a:rPr>
              <a:t>}   →    </a:t>
            </a:r>
            <a:r>
              <a:rPr lang="en-US" b="1" i="0" dirty="0" err="1">
                <a:solidFill>
                  <a:srgbClr val="000000"/>
                </a:solidFill>
                <a:effectLst/>
                <a:latin typeface="inter-regular"/>
              </a:rPr>
              <a:t>Employee_Id</a:t>
            </a:r>
            <a:r>
              <a:rPr lang="en-US" b="1" i="0" dirty="0">
                <a:solidFill>
                  <a:srgbClr val="000000"/>
                </a:solidFill>
                <a:effectLst/>
                <a:latin typeface="inter-regular"/>
              </a:rPr>
              <a:t> </a:t>
            </a:r>
          </a:p>
          <a:p>
            <a:pPr marL="0" indent="0" algn="just">
              <a:buNone/>
            </a:pPr>
            <a:r>
              <a:rPr lang="en-US" b="0" i="0" dirty="0">
                <a:solidFill>
                  <a:srgbClr val="000000"/>
                </a:solidFill>
                <a:effectLst/>
                <a:latin typeface="inter-regular"/>
              </a:rPr>
              <a:t>      is a trivial functional dependency as   </a:t>
            </a:r>
          </a:p>
          <a:p>
            <a:pPr marL="0" indent="0" algn="just">
              <a:buNone/>
            </a:pPr>
            <a:r>
              <a:rPr lang="en-US" b="0" i="0" dirty="0" err="1">
                <a:solidFill>
                  <a:srgbClr val="000000"/>
                </a:solidFill>
                <a:effectLst/>
                <a:latin typeface="inter-regular"/>
              </a:rPr>
              <a:t>Employee_Id</a:t>
            </a:r>
            <a:r>
              <a:rPr lang="en-US" b="0" i="0" dirty="0">
                <a:solidFill>
                  <a:srgbClr val="000000"/>
                </a:solidFill>
                <a:effectLst/>
                <a:latin typeface="inter-regular"/>
              </a:rPr>
              <a:t> is a subset of {</a:t>
            </a:r>
            <a:r>
              <a:rPr lang="en-US" b="0" i="0" dirty="0" err="1">
                <a:solidFill>
                  <a:srgbClr val="000000"/>
                </a:solidFill>
                <a:effectLst/>
                <a:latin typeface="inter-regular"/>
              </a:rPr>
              <a:t>Employee_Id</a:t>
            </a:r>
            <a:r>
              <a:rPr lang="en-US" b="0" i="0" dirty="0">
                <a:solidFill>
                  <a:srgbClr val="000000"/>
                </a:solidFill>
                <a:effectLst/>
                <a:latin typeface="inter-regular"/>
              </a:rPr>
              <a:t>, </a:t>
            </a:r>
            <a:r>
              <a:rPr lang="en-US" b="0" i="0" dirty="0" err="1">
                <a:solidFill>
                  <a:srgbClr val="000000"/>
                </a:solidFill>
                <a:effectLst/>
                <a:latin typeface="inter-regular"/>
              </a:rPr>
              <a:t>Employee_Name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Also, </a:t>
            </a:r>
            <a:r>
              <a:rPr lang="en-US" b="1" i="0" dirty="0" err="1">
                <a:solidFill>
                  <a:srgbClr val="000000"/>
                </a:solidFill>
                <a:effectLst/>
                <a:latin typeface="inter-regular"/>
              </a:rPr>
              <a:t>Employee_Id</a:t>
            </a:r>
            <a:r>
              <a:rPr lang="en-US" b="1" i="0" dirty="0">
                <a:solidFill>
                  <a:srgbClr val="000000"/>
                </a:solidFill>
                <a:effectLst/>
                <a:latin typeface="inter-regular"/>
              </a:rPr>
              <a:t> → </a:t>
            </a:r>
            <a:r>
              <a:rPr lang="en-US" b="1" i="0" dirty="0" err="1">
                <a:solidFill>
                  <a:srgbClr val="000000"/>
                </a:solidFill>
                <a:effectLst/>
                <a:latin typeface="inter-regular"/>
              </a:rPr>
              <a:t>Employee_Id</a:t>
            </a:r>
            <a:r>
              <a:rPr lang="en-US" b="1" i="0" dirty="0">
                <a:solidFill>
                  <a:srgbClr val="000000"/>
                </a:solidFill>
                <a:effectLst/>
                <a:latin typeface="inter-regular"/>
              </a:rPr>
              <a:t> </a:t>
            </a:r>
            <a:r>
              <a:rPr lang="en-US" b="0" i="0" dirty="0">
                <a:solidFill>
                  <a:srgbClr val="000000"/>
                </a:solidFill>
                <a:effectLst/>
                <a:latin typeface="inter-regular"/>
              </a:rPr>
              <a:t>and </a:t>
            </a:r>
            <a:r>
              <a:rPr lang="en-US" b="1" i="0" dirty="0" err="1">
                <a:solidFill>
                  <a:srgbClr val="000000"/>
                </a:solidFill>
                <a:effectLst/>
                <a:latin typeface="inter-regular"/>
              </a:rPr>
              <a:t>Employee_Name</a:t>
            </a:r>
            <a:r>
              <a:rPr lang="en-US" b="1" i="0" dirty="0">
                <a:solidFill>
                  <a:srgbClr val="000000"/>
                </a:solidFill>
                <a:effectLst/>
                <a:latin typeface="inter-regular"/>
              </a:rPr>
              <a:t>   →    </a:t>
            </a:r>
            <a:r>
              <a:rPr lang="en-US" b="1" i="0" dirty="0" err="1">
                <a:solidFill>
                  <a:srgbClr val="000000"/>
                </a:solidFill>
                <a:effectLst/>
                <a:latin typeface="inter-regular"/>
              </a:rPr>
              <a:t>Employee_Name</a:t>
            </a:r>
            <a:r>
              <a:rPr lang="en-US" b="1" i="0" dirty="0">
                <a:solidFill>
                  <a:srgbClr val="000000"/>
                </a:solidFill>
                <a:effectLst/>
                <a:latin typeface="inter-regular"/>
              </a:rPr>
              <a:t> </a:t>
            </a:r>
            <a:r>
              <a:rPr lang="en-US" b="0" i="0" dirty="0">
                <a:solidFill>
                  <a:srgbClr val="000000"/>
                </a:solidFill>
                <a:effectLst/>
                <a:latin typeface="inter-regular"/>
              </a:rPr>
              <a:t>are trivial dependencies too.</a:t>
            </a:r>
          </a:p>
          <a:p>
            <a:pPr algn="just">
              <a:buFont typeface="Arial" panose="020B0604020202020204" pitchFamily="34" charset="0"/>
              <a:buChar char="•"/>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61242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5782F-0747-E1D0-117B-24E3A6B322F1}"/>
              </a:ext>
            </a:extLst>
          </p:cNvPr>
          <p:cNvSpPr>
            <a:spLocks noGrp="1"/>
          </p:cNvSpPr>
          <p:nvPr>
            <p:ph type="title"/>
          </p:nvPr>
        </p:nvSpPr>
        <p:spPr/>
        <p:txBody>
          <a:bodyPr/>
          <a:lstStyle/>
          <a:p>
            <a:r>
              <a:rPr lang="en-US" b="0" i="0" dirty="0">
                <a:solidFill>
                  <a:srgbClr val="610B4B"/>
                </a:solidFill>
                <a:effectLst/>
                <a:latin typeface="erdana"/>
              </a:rPr>
              <a:t>2. Non-trivial functional dependency</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79CD8AD-59ED-986E-1C49-65B4AFE9B9D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 B has a non-trivial functional dependency if B is not a subset of A.</a:t>
            </a:r>
          </a:p>
          <a:p>
            <a:pPr algn="just">
              <a:buFont typeface="Arial" panose="020B0604020202020204" pitchFamily="34" charset="0"/>
              <a:buChar char="•"/>
            </a:pPr>
            <a:r>
              <a:rPr lang="en-US" b="0" i="0" dirty="0">
                <a:solidFill>
                  <a:srgbClr val="000000"/>
                </a:solidFill>
                <a:effectLst/>
                <a:latin typeface="inter-regular"/>
              </a:rPr>
              <a:t>When A intersection B is NULL, then A → B is called as complete non-trivial.</a:t>
            </a:r>
          </a:p>
          <a:p>
            <a:pPr marL="0" indent="0" algn="just">
              <a:buNone/>
            </a:pPr>
            <a:r>
              <a:rPr lang="en-US" b="1" i="0" dirty="0">
                <a:solidFill>
                  <a:srgbClr val="333333"/>
                </a:solidFill>
                <a:effectLst/>
                <a:latin typeface="inter-bold"/>
              </a:rPr>
              <a:t>Example:</a:t>
            </a:r>
            <a:endParaRPr lang="en-US" b="0" i="0" dirty="0">
              <a:solidFill>
                <a:srgbClr val="333333"/>
              </a:solidFill>
              <a:effectLst/>
              <a:latin typeface="inter-regular"/>
            </a:endParaRPr>
          </a:p>
          <a:p>
            <a:pPr algn="just">
              <a:buFont typeface="+mj-lt"/>
              <a:buAutoNum type="arabicPeriod"/>
            </a:pPr>
            <a:r>
              <a:rPr lang="en-US" b="0" i="0" dirty="0">
                <a:solidFill>
                  <a:srgbClr val="000000"/>
                </a:solidFill>
                <a:effectLst/>
                <a:latin typeface="inter-regular"/>
              </a:rPr>
              <a:t>ID   →    Name,  </a:t>
            </a:r>
          </a:p>
          <a:p>
            <a:pPr algn="just">
              <a:buFont typeface="+mj-lt"/>
              <a:buAutoNum type="arabicPeriod"/>
            </a:pPr>
            <a:r>
              <a:rPr lang="en-US" b="0" i="0" dirty="0">
                <a:solidFill>
                  <a:srgbClr val="000000"/>
                </a:solidFill>
                <a:effectLst/>
                <a:latin typeface="inter-regular"/>
              </a:rPr>
              <a:t>Name   →    DOB  </a:t>
            </a:r>
          </a:p>
          <a:p>
            <a:endParaRPr lang="en-IN" dirty="0"/>
          </a:p>
        </p:txBody>
      </p:sp>
    </p:spTree>
    <p:extLst>
      <p:ext uri="{BB962C8B-B14F-4D97-AF65-F5344CB8AC3E}">
        <p14:creationId xmlns:p14="http://schemas.microsoft.com/office/powerpoint/2010/main" val="259458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66E7-05C4-7633-3042-9977129CC5B2}"/>
              </a:ext>
            </a:extLst>
          </p:cNvPr>
          <p:cNvSpPr>
            <a:spLocks noGrp="1"/>
          </p:cNvSpPr>
          <p:nvPr>
            <p:ph type="title"/>
          </p:nvPr>
        </p:nvSpPr>
        <p:spPr/>
        <p:txBody>
          <a:bodyPr/>
          <a:lstStyle/>
          <a:p>
            <a:r>
              <a:rPr lang="en-US" dirty="0"/>
              <a:t>Index in SQL</a:t>
            </a:r>
            <a:endParaRPr lang="en-IN" dirty="0"/>
          </a:p>
        </p:txBody>
      </p:sp>
      <p:sp>
        <p:nvSpPr>
          <p:cNvPr id="3" name="Content Placeholder 2">
            <a:extLst>
              <a:ext uri="{FF2B5EF4-FFF2-40B4-BE49-F238E27FC236}">
                <a16:creationId xmlns:a16="http://schemas.microsoft.com/office/drawing/2014/main" id="{3F671FB0-751E-9A34-95C5-AABD555B04CD}"/>
              </a:ext>
            </a:extLst>
          </p:cNvPr>
          <p:cNvSpPr>
            <a:spLocks noGrp="1"/>
          </p:cNvSpPr>
          <p:nvPr>
            <p:ph idx="1"/>
          </p:nvPr>
        </p:nvSpPr>
        <p:spPr/>
        <p:txBody>
          <a:bodyPr>
            <a:normAutofit fontScale="85000" lnSpcReduction="10000"/>
          </a:bodyPr>
          <a:lstStyle/>
          <a:p>
            <a:r>
              <a:rPr lang="en-US" dirty="0">
                <a:latin typeface="Times New Roman" panose="02020603050405020304" pitchFamily="18" charset="0"/>
                <a:cs typeface="Times New Roman" panose="02020603050405020304" pitchFamily="18" charset="0"/>
              </a:rPr>
              <a:t>Indexes are special lookup tables that need to be used by the database search engine to speed up data retrieval. </a:t>
            </a:r>
          </a:p>
          <a:p>
            <a:r>
              <a:rPr lang="en-US" dirty="0">
                <a:latin typeface="Times New Roman" panose="02020603050405020304" pitchFamily="18" charset="0"/>
                <a:cs typeface="Times New Roman" panose="02020603050405020304" pitchFamily="18" charset="0"/>
              </a:rPr>
              <a:t>An index is simply a reference to data in a table. </a:t>
            </a:r>
          </a:p>
          <a:p>
            <a:r>
              <a:rPr lang="en-US" dirty="0">
                <a:latin typeface="Times New Roman" panose="02020603050405020304" pitchFamily="18" charset="0"/>
                <a:cs typeface="Times New Roman" panose="02020603050405020304" pitchFamily="18" charset="0"/>
              </a:rPr>
              <a:t>A database index is similar to the index in the back of a journal. </a:t>
            </a:r>
          </a:p>
          <a:p>
            <a:r>
              <a:rPr lang="en-US" dirty="0">
                <a:latin typeface="Times New Roman" panose="02020603050405020304" pitchFamily="18" charset="0"/>
                <a:cs typeface="Times New Roman" panose="02020603050405020304" pitchFamily="18" charset="0"/>
              </a:rPr>
              <a:t>It cannot be viewed by the users and just used to speed up the database access.</a:t>
            </a:r>
          </a:p>
          <a:p>
            <a:r>
              <a:rPr lang="en-US" dirty="0">
                <a:latin typeface="Times New Roman" panose="02020603050405020304" pitchFamily="18" charset="0"/>
                <a:cs typeface="Times New Roman" panose="02020603050405020304" pitchFamily="18" charset="0"/>
              </a:rPr>
              <a:t>Indexes prevent duplicate entries in the column or combination of columns on which it is created. </a:t>
            </a:r>
          </a:p>
          <a:p>
            <a:r>
              <a:rPr lang="en-US" dirty="0">
                <a:latin typeface="Times New Roman" panose="02020603050405020304" pitchFamily="18" charset="0"/>
                <a:cs typeface="Times New Roman" panose="02020603050405020304" pitchFamily="18" charset="0"/>
              </a:rPr>
              <a:t>Since SQL indexes are primarily a performance tool, they are most useful when a database grows in size. </a:t>
            </a:r>
          </a:p>
          <a:p>
            <a:r>
              <a:rPr lang="en-US" dirty="0">
                <a:latin typeface="Times New Roman" panose="02020603050405020304" pitchFamily="18" charset="0"/>
                <a:cs typeface="Times New Roman" panose="02020603050405020304" pitchFamily="18" charset="0"/>
              </a:rPr>
              <a:t>The clustered index is one of the most popular types of indexes supported by SQL server. This type of index is automatically created with a primary key.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871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1A1D-533D-B5B8-2737-78B663BB7C4B}"/>
              </a:ext>
            </a:extLst>
          </p:cNvPr>
          <p:cNvSpPr>
            <a:spLocks noGrp="1"/>
          </p:cNvSpPr>
          <p:nvPr>
            <p:ph type="title"/>
          </p:nvPr>
        </p:nvSpPr>
        <p:spPr/>
        <p:txBody>
          <a:bodyPr/>
          <a:lstStyle/>
          <a:p>
            <a:r>
              <a:rPr lang="en-US" dirty="0"/>
              <a:t>Index Definition in SQL</a:t>
            </a:r>
            <a:endParaRPr lang="en-IN" dirty="0"/>
          </a:p>
        </p:txBody>
      </p:sp>
      <p:sp>
        <p:nvSpPr>
          <p:cNvPr id="3" name="Content Placeholder 2">
            <a:extLst>
              <a:ext uri="{FF2B5EF4-FFF2-40B4-BE49-F238E27FC236}">
                <a16:creationId xmlns:a16="http://schemas.microsoft.com/office/drawing/2014/main" id="{2B52FEE1-55EA-5C30-FBC4-AD900639AA89}"/>
              </a:ext>
            </a:extLst>
          </p:cNvPr>
          <p:cNvSpPr>
            <a:spLocks noGrp="1"/>
          </p:cNvSpPr>
          <p:nvPr>
            <p:ph idx="1"/>
          </p:nvPr>
        </p:nvSpPr>
        <p:spPr/>
        <p:txBody>
          <a:bodyPr>
            <a:normAutofit lnSpcReduction="10000"/>
          </a:bodyPr>
          <a:lstStyle/>
          <a:p>
            <a:pPr marL="0" indent="0" algn="just">
              <a:buNone/>
            </a:pPr>
            <a:r>
              <a:rPr lang="en-US" b="1" i="0" dirty="0">
                <a:solidFill>
                  <a:srgbClr val="333333"/>
                </a:solidFill>
                <a:effectLst/>
                <a:highlight>
                  <a:srgbClr val="FFFFFF"/>
                </a:highlight>
                <a:latin typeface="inter-regular"/>
              </a:rPr>
              <a:t>The following reasons makes the use of Index ss necessary in SQL:</a:t>
            </a:r>
          </a:p>
          <a:p>
            <a:pPr algn="just">
              <a:buFont typeface="Arial" panose="020B0604020202020204" pitchFamily="34" charset="0"/>
              <a:buChar char="•"/>
            </a:pPr>
            <a:r>
              <a:rPr lang="en-US" b="0" i="0" dirty="0">
                <a:solidFill>
                  <a:srgbClr val="000000"/>
                </a:solidFill>
                <a:effectLst/>
                <a:highlight>
                  <a:srgbClr val="FFFFFF"/>
                </a:highlight>
                <a:latin typeface="inter-regular"/>
              </a:rPr>
              <a:t>SQL Indices can search the information of the large database quickly.</a:t>
            </a:r>
          </a:p>
          <a:p>
            <a:pPr algn="just">
              <a:buFont typeface="Arial" panose="020B0604020202020204" pitchFamily="34" charset="0"/>
              <a:buChar char="•"/>
            </a:pPr>
            <a:r>
              <a:rPr lang="en-US" b="0" i="0" dirty="0">
                <a:solidFill>
                  <a:srgbClr val="000000"/>
                </a:solidFill>
                <a:effectLst/>
                <a:highlight>
                  <a:srgbClr val="FFFFFF"/>
                </a:highlight>
                <a:latin typeface="inter-regular"/>
              </a:rPr>
              <a:t>This concept is a quick process for those columns, including different values.</a:t>
            </a:r>
          </a:p>
          <a:p>
            <a:pPr algn="just">
              <a:buFont typeface="Arial" panose="020B0604020202020204" pitchFamily="34" charset="0"/>
              <a:buChar char="•"/>
            </a:pPr>
            <a:r>
              <a:rPr lang="en-US" b="0" i="0" dirty="0">
                <a:solidFill>
                  <a:srgbClr val="000000"/>
                </a:solidFill>
                <a:effectLst/>
                <a:highlight>
                  <a:srgbClr val="FFFFFF"/>
                </a:highlight>
                <a:latin typeface="inter-regular"/>
              </a:rPr>
              <a:t>sorts the data values of columns (fields) either in ascending or descending order. And then, it assigns the entry for each value.</a:t>
            </a:r>
          </a:p>
          <a:p>
            <a:pPr algn="just">
              <a:buFont typeface="Arial" panose="020B0604020202020204" pitchFamily="34" charset="0"/>
              <a:buChar char="•"/>
            </a:pPr>
            <a:r>
              <a:rPr lang="en-US" b="0" i="0" dirty="0">
                <a:solidFill>
                  <a:srgbClr val="000000"/>
                </a:solidFill>
                <a:effectLst/>
                <a:highlight>
                  <a:srgbClr val="FFFFFF"/>
                </a:highlight>
                <a:latin typeface="inter-regular"/>
              </a:rPr>
              <a:t>Each Index table contains only two columns. The first column is </a:t>
            </a:r>
            <a:r>
              <a:rPr lang="en-US" b="0" i="0" dirty="0" err="1">
                <a:solidFill>
                  <a:srgbClr val="000000"/>
                </a:solidFill>
                <a:effectLst/>
                <a:highlight>
                  <a:srgbClr val="FFFFFF"/>
                </a:highlight>
                <a:latin typeface="inter-regular"/>
              </a:rPr>
              <a:t>row_id</a:t>
            </a:r>
            <a:r>
              <a:rPr lang="en-US" b="0" i="0" dirty="0">
                <a:solidFill>
                  <a:srgbClr val="000000"/>
                </a:solidFill>
                <a:effectLst/>
                <a:highlight>
                  <a:srgbClr val="FFFFFF"/>
                </a:highlight>
                <a:latin typeface="inter-regular"/>
              </a:rPr>
              <a:t>, and the other is indexed-column.</a:t>
            </a:r>
          </a:p>
          <a:p>
            <a:pPr algn="just">
              <a:buFont typeface="Arial" panose="020B0604020202020204" pitchFamily="34" charset="0"/>
              <a:buChar char="•"/>
            </a:pPr>
            <a:r>
              <a:rPr lang="en-US" b="0" i="0" dirty="0">
                <a:solidFill>
                  <a:srgbClr val="000000"/>
                </a:solidFill>
                <a:effectLst/>
                <a:highlight>
                  <a:srgbClr val="FFFFFF"/>
                </a:highlight>
                <a:latin typeface="inter-regular"/>
              </a:rPr>
              <a:t>When </a:t>
            </a:r>
            <a:r>
              <a:rPr lang="en-US" b="0" i="0" dirty="0" err="1">
                <a:solidFill>
                  <a:srgbClr val="000000"/>
                </a:solidFill>
                <a:effectLst/>
                <a:highlight>
                  <a:srgbClr val="FFFFFF"/>
                </a:highlight>
                <a:latin typeface="inter-regular"/>
              </a:rPr>
              <a:t>indicess</a:t>
            </a:r>
            <a:r>
              <a:rPr lang="en-US" b="0" i="0" dirty="0">
                <a:solidFill>
                  <a:srgbClr val="000000"/>
                </a:solidFill>
                <a:effectLst/>
                <a:highlight>
                  <a:srgbClr val="FFFFFF"/>
                </a:highlight>
                <a:latin typeface="inter-regular"/>
              </a:rPr>
              <a:t> are used with smaller tables, the performance of the index may not be recognized.</a:t>
            </a:r>
          </a:p>
          <a:p>
            <a:endParaRPr lang="en-IN" dirty="0"/>
          </a:p>
        </p:txBody>
      </p:sp>
    </p:spTree>
    <p:extLst>
      <p:ext uri="{BB962C8B-B14F-4D97-AF65-F5344CB8AC3E}">
        <p14:creationId xmlns:p14="http://schemas.microsoft.com/office/powerpoint/2010/main" val="3479824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Shows how an index is structured relative to the table">
            <a:extLst>
              <a:ext uri="{FF2B5EF4-FFF2-40B4-BE49-F238E27FC236}">
                <a16:creationId xmlns:a16="http://schemas.microsoft.com/office/drawing/2014/main" id="{9D0FD4B7-1885-AC59-21D2-5DD35ECBE7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6091" y="436880"/>
            <a:ext cx="12766200" cy="5923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513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F363-CF82-EF8D-27BE-B1C6C6A2DEE0}"/>
              </a:ext>
            </a:extLst>
          </p:cNvPr>
          <p:cNvSpPr>
            <a:spLocks noGrp="1"/>
          </p:cNvSpPr>
          <p:nvPr>
            <p:ph type="title"/>
          </p:nvPr>
        </p:nvSpPr>
        <p:spPr/>
        <p:txBody>
          <a:bodyPr/>
          <a:lstStyle/>
          <a:p>
            <a:r>
              <a:rPr lang="en-US" b="0" i="0" dirty="0">
                <a:solidFill>
                  <a:srgbClr val="610B38"/>
                </a:solidFill>
                <a:effectLst/>
                <a:highlight>
                  <a:srgbClr val="FFFFFF"/>
                </a:highlight>
                <a:latin typeface="erdana"/>
              </a:rPr>
              <a:t>Create an INDEX</a:t>
            </a:r>
            <a:br>
              <a:rPr lang="en-US"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61B4A5F2-2274-3CE9-5AF7-B5AB185073FB}"/>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In SQL, we can easily create the Index using the following CREATE Statement:</a:t>
            </a:r>
          </a:p>
          <a:p>
            <a:pPr marL="0" indent="0" algn="just">
              <a:buNone/>
            </a:pPr>
            <a:endParaRPr lang="en-US" b="0" i="0" dirty="0">
              <a:solidFill>
                <a:srgbClr val="333333"/>
              </a:solidFill>
              <a:effectLst/>
              <a:highlight>
                <a:srgbClr val="FFFFFF"/>
              </a:highlight>
              <a:latin typeface="inter-regular"/>
            </a:endParaRPr>
          </a:p>
          <a:p>
            <a:pPr marL="0" indent="0" algn="just">
              <a:buNone/>
            </a:pPr>
            <a:r>
              <a:rPr lang="en-US" b="1" i="0" dirty="0">
                <a:solidFill>
                  <a:srgbClr val="7030A0"/>
                </a:solidFill>
                <a:effectLst/>
                <a:latin typeface="inter-regular"/>
              </a:rPr>
              <a:t>CREATE</a:t>
            </a:r>
            <a:r>
              <a:rPr lang="en-US" b="0" i="0" dirty="0">
                <a:solidFill>
                  <a:srgbClr val="7030A0"/>
                </a:solidFill>
                <a:effectLst/>
                <a:latin typeface="inter-regular"/>
              </a:rPr>
              <a:t> </a:t>
            </a:r>
            <a:r>
              <a:rPr lang="en-US" b="1" i="0" dirty="0">
                <a:solidFill>
                  <a:srgbClr val="7030A0"/>
                </a:solidFill>
                <a:effectLst/>
                <a:latin typeface="inter-regular"/>
              </a:rPr>
              <a:t>INDEX</a:t>
            </a:r>
            <a:r>
              <a:rPr lang="en-US" b="0" i="0" dirty="0">
                <a:solidFill>
                  <a:srgbClr val="7030A0"/>
                </a:solidFill>
                <a:effectLst/>
                <a:latin typeface="inter-regular"/>
              </a:rPr>
              <a:t> Index_Name </a:t>
            </a:r>
            <a:r>
              <a:rPr lang="en-US" b="1" i="0" dirty="0">
                <a:solidFill>
                  <a:srgbClr val="7030A0"/>
                </a:solidFill>
                <a:effectLst/>
                <a:latin typeface="inter-regular"/>
              </a:rPr>
              <a:t>ON</a:t>
            </a:r>
            <a:r>
              <a:rPr lang="en-US" b="0" i="0" dirty="0">
                <a:solidFill>
                  <a:srgbClr val="7030A0"/>
                </a:solidFill>
                <a:effectLst/>
                <a:latin typeface="inter-regular"/>
              </a:rPr>
              <a:t> Table_Name ( </a:t>
            </a:r>
            <a:r>
              <a:rPr lang="en-US" b="0" i="0" dirty="0" err="1">
                <a:solidFill>
                  <a:srgbClr val="7030A0"/>
                </a:solidFill>
                <a:effectLst/>
                <a:latin typeface="inter-regular"/>
              </a:rPr>
              <a:t>Column_Name</a:t>
            </a:r>
            <a:r>
              <a:rPr lang="en-US" b="0" i="0" dirty="0">
                <a:solidFill>
                  <a:srgbClr val="7030A0"/>
                </a:solidFill>
                <a:effectLst/>
                <a:latin typeface="inter-regular"/>
              </a:rPr>
              <a:t>);  </a:t>
            </a:r>
          </a:p>
          <a:p>
            <a:pPr marL="0" indent="0">
              <a:buNone/>
            </a:pPr>
            <a:endParaRPr lang="en-IN" dirty="0"/>
          </a:p>
          <a:p>
            <a:pPr marL="0" indent="0">
              <a:buNone/>
            </a:pPr>
            <a:r>
              <a:rPr lang="en-US" i="1" dirty="0"/>
              <a:t>Here, </a:t>
            </a:r>
            <a:r>
              <a:rPr lang="en-US" i="1" dirty="0" err="1"/>
              <a:t>Index_Name</a:t>
            </a:r>
            <a:r>
              <a:rPr lang="en-US" i="1" dirty="0"/>
              <a:t> is the name of that index that we want to create, and </a:t>
            </a:r>
            <a:r>
              <a:rPr lang="en-US" i="1" dirty="0" err="1"/>
              <a:t>Table_Name</a:t>
            </a:r>
            <a:r>
              <a:rPr lang="en-US" i="1" dirty="0"/>
              <a:t> is the name of the table on which the index is to be created. The </a:t>
            </a:r>
            <a:r>
              <a:rPr lang="en-US" i="1" dirty="0" err="1"/>
              <a:t>Column_Name</a:t>
            </a:r>
            <a:r>
              <a:rPr lang="en-US" i="1" dirty="0"/>
              <a:t> represents the name of the column on which index is to be applied.</a:t>
            </a:r>
            <a:endParaRPr lang="en-IN" i="1" dirty="0"/>
          </a:p>
        </p:txBody>
      </p:sp>
    </p:spTree>
    <p:extLst>
      <p:ext uri="{BB962C8B-B14F-4D97-AF65-F5344CB8AC3E}">
        <p14:creationId xmlns:p14="http://schemas.microsoft.com/office/powerpoint/2010/main" val="2956323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11EE2-D7A4-393E-D9D4-DDE3D0C1E7B8}"/>
              </a:ext>
            </a:extLst>
          </p:cNvPr>
          <p:cNvSpPr>
            <a:spLocks noGrp="1"/>
          </p:cNvSpPr>
          <p:nvPr>
            <p:ph type="title"/>
          </p:nvPr>
        </p:nvSpPr>
        <p:spPr>
          <a:xfrm>
            <a:off x="1008184" y="174032"/>
            <a:ext cx="10175631" cy="1111843"/>
          </a:xfrm>
        </p:spPr>
        <p:txBody>
          <a:bodyPr anchor="ctr">
            <a:normAutofit/>
          </a:bodyPr>
          <a:lstStyle/>
          <a:p>
            <a:r>
              <a:rPr lang="en-US" sz="3700" b="0" i="0" dirty="0">
                <a:effectLst/>
                <a:highlight>
                  <a:srgbClr val="FFFFFF"/>
                </a:highlight>
                <a:latin typeface="Times New Roman" panose="02020603050405020304" pitchFamily="18" charset="0"/>
              </a:rPr>
              <a:t>create an index on the combination of two or more columns</a:t>
            </a:r>
            <a:endParaRPr lang="en-IN" sz="370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9F097620-98A8-3766-9757-E6CD8F35A6AE}"/>
              </a:ext>
            </a:extLst>
          </p:cNvPr>
          <p:cNvSpPr>
            <a:spLocks noGrp="1"/>
          </p:cNvSpPr>
          <p:nvPr>
            <p:ph idx="1"/>
          </p:nvPr>
        </p:nvSpPr>
        <p:spPr>
          <a:xfrm>
            <a:off x="1008184" y="1459906"/>
            <a:ext cx="10175630" cy="1222333"/>
          </a:xfrm>
        </p:spPr>
        <p:txBody>
          <a:bodyPr anchor="ctr">
            <a:normAutofit fontScale="85000" lnSpcReduction="20000"/>
          </a:bodyPr>
          <a:lstStyle/>
          <a:p>
            <a:pPr marL="0" indent="0">
              <a:buNone/>
            </a:pPr>
            <a:endParaRPr lang="en-US" sz="1700" b="1" dirty="0"/>
          </a:p>
          <a:p>
            <a:pPr marL="0" indent="0">
              <a:buNone/>
            </a:pPr>
            <a:r>
              <a:rPr lang="en-US" sz="1700" b="1" dirty="0"/>
              <a:t>syntax</a:t>
            </a:r>
          </a:p>
          <a:p>
            <a:pPr marL="0" indent="0">
              <a:buNone/>
            </a:pPr>
            <a:r>
              <a:rPr lang="en-US" sz="3200" b="1" dirty="0">
                <a:solidFill>
                  <a:srgbClr val="7030A0"/>
                </a:solidFill>
              </a:rPr>
              <a:t>CREATE INDEX Index_Name ON Table_Name ( column_name1, column_name2, ...., </a:t>
            </a:r>
            <a:r>
              <a:rPr lang="en-US" sz="3200" b="1" dirty="0" err="1">
                <a:solidFill>
                  <a:srgbClr val="7030A0"/>
                </a:solidFill>
              </a:rPr>
              <a:t>column_nameN</a:t>
            </a:r>
            <a:r>
              <a:rPr lang="en-US" sz="3200" b="1" dirty="0">
                <a:solidFill>
                  <a:srgbClr val="7030A0"/>
                </a:solidFill>
              </a:rPr>
              <a:t>);</a:t>
            </a:r>
          </a:p>
          <a:p>
            <a:pPr marL="0" indent="0" algn="ctr">
              <a:buNone/>
            </a:pPr>
            <a:endParaRPr lang="en-US" sz="3200" b="1" dirty="0">
              <a:solidFill>
                <a:srgbClr val="7030A0"/>
              </a:solidFill>
            </a:endParaRPr>
          </a:p>
          <a:p>
            <a:pPr marL="0" indent="0" algn="ctr">
              <a:buNone/>
            </a:pPr>
            <a:endParaRPr lang="en-IN" sz="1700" dirty="0"/>
          </a:p>
        </p:txBody>
      </p:sp>
      <p:pic>
        <p:nvPicPr>
          <p:cNvPr id="5" name="Picture 4">
            <a:extLst>
              <a:ext uri="{FF2B5EF4-FFF2-40B4-BE49-F238E27FC236}">
                <a16:creationId xmlns:a16="http://schemas.microsoft.com/office/drawing/2014/main" id="{7BA10F64-6625-4A2A-0B3B-A147B6362C23}"/>
              </a:ext>
            </a:extLst>
          </p:cNvPr>
          <p:cNvPicPr>
            <a:picLocks noChangeAspect="1"/>
          </p:cNvPicPr>
          <p:nvPr/>
        </p:nvPicPr>
        <p:blipFill>
          <a:blip r:embed="rId2"/>
          <a:stretch>
            <a:fillRect/>
          </a:stretch>
        </p:blipFill>
        <p:spPr>
          <a:xfrm>
            <a:off x="835154" y="2606629"/>
            <a:ext cx="10515595" cy="3496433"/>
          </a:xfrm>
          <a:prstGeom prst="rect">
            <a:avLst/>
          </a:prstGeom>
        </p:spPr>
      </p:pic>
    </p:spTree>
    <p:extLst>
      <p:ext uri="{BB962C8B-B14F-4D97-AF65-F5344CB8AC3E}">
        <p14:creationId xmlns:p14="http://schemas.microsoft.com/office/powerpoint/2010/main" val="213409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FD6E-5BDA-6CA4-0DD5-D428B51A0084}"/>
              </a:ext>
            </a:extLst>
          </p:cNvPr>
          <p:cNvSpPr>
            <a:spLocks noGrp="1"/>
          </p:cNvSpPr>
          <p:nvPr>
            <p:ph type="title"/>
          </p:nvPr>
        </p:nvSpPr>
        <p:spPr/>
        <p:txBody>
          <a:bodyPr/>
          <a:lstStyle/>
          <a:p>
            <a:r>
              <a:rPr lang="en-US" dirty="0"/>
              <a:t>Index on combination of columns</a:t>
            </a:r>
            <a:endParaRPr lang="en-IN" dirty="0"/>
          </a:p>
        </p:txBody>
      </p:sp>
      <p:sp>
        <p:nvSpPr>
          <p:cNvPr id="3" name="Content Placeholder 2">
            <a:extLst>
              <a:ext uri="{FF2B5EF4-FFF2-40B4-BE49-F238E27FC236}">
                <a16:creationId xmlns:a16="http://schemas.microsoft.com/office/drawing/2014/main" id="{42ABC1B6-F1DF-A5B2-57EA-2BA62E0A80F8}"/>
              </a:ext>
            </a:extLst>
          </p:cNvPr>
          <p:cNvSpPr>
            <a:spLocks noGrp="1"/>
          </p:cNvSpPr>
          <p:nvPr>
            <p:ph idx="1"/>
          </p:nvPr>
        </p:nvSpPr>
        <p:spPr>
          <a:xfrm>
            <a:off x="200297" y="1825625"/>
            <a:ext cx="11495313" cy="4351338"/>
          </a:xfrm>
        </p:spPr>
        <p:txBody>
          <a:bodyPr>
            <a:normAutofit/>
          </a:bodyPr>
          <a:lstStyle/>
          <a:p>
            <a:r>
              <a:rPr lang="en-US" dirty="0"/>
              <a:t>The following SQL query creates an Index '</a:t>
            </a:r>
            <a:r>
              <a:rPr lang="en-US" dirty="0" err="1"/>
              <a:t>Index_state</a:t>
            </a:r>
            <a:r>
              <a:rPr lang="en-US" dirty="0"/>
              <a:t>' on the </a:t>
            </a:r>
            <a:r>
              <a:rPr lang="en-US" dirty="0" err="1"/>
              <a:t>Emp_State</a:t>
            </a:r>
            <a:r>
              <a:rPr lang="en-US" dirty="0"/>
              <a:t> column of the Employee table.</a:t>
            </a:r>
          </a:p>
          <a:p>
            <a:endParaRPr lang="en-US" dirty="0"/>
          </a:p>
          <a:p>
            <a:pPr marL="0" indent="0">
              <a:buNone/>
            </a:pPr>
            <a:r>
              <a:rPr lang="en-US" b="1" dirty="0">
                <a:solidFill>
                  <a:srgbClr val="7030A0"/>
                </a:solidFill>
              </a:rPr>
              <a:t>CREATE INDEX </a:t>
            </a:r>
            <a:r>
              <a:rPr lang="en-US" b="1" dirty="0" err="1">
                <a:solidFill>
                  <a:srgbClr val="7030A0"/>
                </a:solidFill>
              </a:rPr>
              <a:t>index_state</a:t>
            </a:r>
            <a:r>
              <a:rPr lang="en-US" b="1" dirty="0">
                <a:solidFill>
                  <a:srgbClr val="7030A0"/>
                </a:solidFill>
              </a:rPr>
              <a:t> ON Employee (</a:t>
            </a:r>
            <a:r>
              <a:rPr lang="en-US" b="1" dirty="0" err="1">
                <a:solidFill>
                  <a:srgbClr val="7030A0"/>
                </a:solidFill>
              </a:rPr>
              <a:t>Emp_State</a:t>
            </a:r>
            <a:r>
              <a:rPr lang="en-US" b="1" dirty="0">
                <a:solidFill>
                  <a:srgbClr val="7030A0"/>
                </a:solidFill>
              </a:rPr>
              <a:t>);  </a:t>
            </a:r>
          </a:p>
          <a:p>
            <a:r>
              <a:rPr lang="en-US" dirty="0"/>
              <a:t>Suppose we want to create an index on the combination of the </a:t>
            </a:r>
            <a:r>
              <a:rPr lang="en-US" dirty="0" err="1"/>
              <a:t>Emp_city</a:t>
            </a:r>
            <a:r>
              <a:rPr lang="en-US" dirty="0"/>
              <a:t> and the </a:t>
            </a:r>
            <a:r>
              <a:rPr lang="en-US" dirty="0" err="1"/>
              <a:t>Emp_State</a:t>
            </a:r>
            <a:r>
              <a:rPr lang="en-US" dirty="0"/>
              <a:t> column of the above Employee table. For this, we have to use the following query:</a:t>
            </a:r>
          </a:p>
          <a:p>
            <a:endParaRPr lang="en-US" dirty="0"/>
          </a:p>
          <a:p>
            <a:pPr marL="0" indent="0">
              <a:buNone/>
            </a:pPr>
            <a:r>
              <a:rPr lang="en-US" b="1" dirty="0">
                <a:solidFill>
                  <a:srgbClr val="7030A0"/>
                </a:solidFill>
              </a:rPr>
              <a:t>CREATE INDEX </a:t>
            </a:r>
            <a:r>
              <a:rPr lang="en-US" b="1" dirty="0" err="1">
                <a:solidFill>
                  <a:srgbClr val="7030A0"/>
                </a:solidFill>
              </a:rPr>
              <a:t>index_city_State</a:t>
            </a:r>
            <a:r>
              <a:rPr lang="en-US" b="1" dirty="0">
                <a:solidFill>
                  <a:srgbClr val="7030A0"/>
                </a:solidFill>
              </a:rPr>
              <a:t> ON Employee (</a:t>
            </a:r>
            <a:r>
              <a:rPr lang="en-US" b="1" dirty="0" err="1">
                <a:solidFill>
                  <a:srgbClr val="7030A0"/>
                </a:solidFill>
              </a:rPr>
              <a:t>Emp_City</a:t>
            </a:r>
            <a:r>
              <a:rPr lang="en-US" b="1" dirty="0">
                <a:solidFill>
                  <a:srgbClr val="7030A0"/>
                </a:solidFill>
              </a:rPr>
              <a:t>, </a:t>
            </a:r>
            <a:r>
              <a:rPr lang="en-US" b="1" dirty="0" err="1">
                <a:solidFill>
                  <a:srgbClr val="7030A0"/>
                </a:solidFill>
              </a:rPr>
              <a:t>Emp_State</a:t>
            </a:r>
            <a:r>
              <a:rPr lang="en-US" b="1" dirty="0">
                <a:solidFill>
                  <a:srgbClr val="7030A0"/>
                </a:solidFill>
              </a:rPr>
              <a:t>); </a:t>
            </a:r>
            <a:endParaRPr lang="en-IN" b="1" dirty="0">
              <a:solidFill>
                <a:srgbClr val="7030A0"/>
              </a:solidFill>
            </a:endParaRPr>
          </a:p>
        </p:txBody>
      </p:sp>
    </p:spTree>
    <p:extLst>
      <p:ext uri="{BB962C8B-B14F-4D97-AF65-F5344CB8AC3E}">
        <p14:creationId xmlns:p14="http://schemas.microsoft.com/office/powerpoint/2010/main" val="2742257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5577-4BC9-D915-E2BF-168C32C15A58}"/>
              </a:ext>
            </a:extLst>
          </p:cNvPr>
          <p:cNvSpPr>
            <a:spLocks noGrp="1"/>
          </p:cNvSpPr>
          <p:nvPr>
            <p:ph type="title"/>
          </p:nvPr>
        </p:nvSpPr>
        <p:spPr/>
        <p:txBody>
          <a:bodyPr>
            <a:normAutofit/>
          </a:bodyPr>
          <a:lstStyle/>
          <a:p>
            <a:r>
              <a:rPr lang="en-IN" b="0" i="0" dirty="0">
                <a:solidFill>
                  <a:srgbClr val="610B38"/>
                </a:solidFill>
                <a:effectLst/>
                <a:latin typeface="erdana"/>
              </a:rPr>
              <a:t>Types of Integrity Constraints</a:t>
            </a:r>
            <a:endParaRPr lang="en-IN" dirty="0"/>
          </a:p>
        </p:txBody>
      </p:sp>
      <p:pic>
        <p:nvPicPr>
          <p:cNvPr id="1026" name="Picture 2" descr="DBMS Integrity Constraints">
            <a:extLst>
              <a:ext uri="{FF2B5EF4-FFF2-40B4-BE49-F238E27FC236}">
                <a16:creationId xmlns:a16="http://schemas.microsoft.com/office/drawing/2014/main" id="{061F4F86-1783-3112-EBCD-D6354F5D23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4594" y="1962088"/>
            <a:ext cx="7162256" cy="350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811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0529-EE24-6287-F9AE-ACABFA6C70AE}"/>
              </a:ext>
            </a:extLst>
          </p:cNvPr>
          <p:cNvSpPr>
            <a:spLocks noGrp="1"/>
          </p:cNvSpPr>
          <p:nvPr>
            <p:ph type="title"/>
          </p:nvPr>
        </p:nvSpPr>
        <p:spPr/>
        <p:txBody>
          <a:bodyPr/>
          <a:lstStyle/>
          <a:p>
            <a:r>
              <a:rPr lang="en-US" dirty="0"/>
              <a:t>Create UNIQUE INDEX</a:t>
            </a:r>
            <a:br>
              <a:rPr lang="en-US" dirty="0"/>
            </a:br>
            <a:endParaRPr lang="en-IN" dirty="0"/>
          </a:p>
        </p:txBody>
      </p:sp>
      <p:sp>
        <p:nvSpPr>
          <p:cNvPr id="3" name="Content Placeholder 2">
            <a:extLst>
              <a:ext uri="{FF2B5EF4-FFF2-40B4-BE49-F238E27FC236}">
                <a16:creationId xmlns:a16="http://schemas.microsoft.com/office/drawing/2014/main" id="{2E25F026-E49F-2C7D-74FD-B18793B44182}"/>
              </a:ext>
            </a:extLst>
          </p:cNvPr>
          <p:cNvSpPr>
            <a:spLocks noGrp="1"/>
          </p:cNvSpPr>
          <p:nvPr>
            <p:ph idx="1"/>
          </p:nvPr>
        </p:nvSpPr>
        <p:spPr>
          <a:xfrm>
            <a:off x="838199" y="1825625"/>
            <a:ext cx="10909663" cy="4351338"/>
          </a:xfrm>
        </p:spPr>
        <p:txBody>
          <a:bodyPr>
            <a:normAutofit fontScale="92500"/>
          </a:bodyPr>
          <a:lstStyle/>
          <a:p>
            <a:r>
              <a:rPr lang="en-US" dirty="0"/>
              <a:t>Unique Index is the same as the Primary key in SQL. The unique index does not allow selecting those columns which contain duplicate values.</a:t>
            </a:r>
          </a:p>
          <a:p>
            <a:endParaRPr lang="en-US" dirty="0"/>
          </a:p>
          <a:p>
            <a:r>
              <a:rPr lang="en-US" dirty="0"/>
              <a:t>This index is the best way to maintain the data integrity of the SQL tables.</a:t>
            </a:r>
          </a:p>
          <a:p>
            <a:endParaRPr lang="en-US" dirty="0"/>
          </a:p>
          <a:p>
            <a:pPr marL="0" indent="0">
              <a:buNone/>
            </a:pPr>
            <a:r>
              <a:rPr lang="en-US" dirty="0"/>
              <a:t>Syntax for creating the Unique Index is as follows:</a:t>
            </a:r>
          </a:p>
          <a:p>
            <a:pPr marL="0" indent="0">
              <a:buNone/>
            </a:pPr>
            <a:r>
              <a:rPr lang="en-US" b="1" dirty="0">
                <a:solidFill>
                  <a:srgbClr val="7030A0"/>
                </a:solidFill>
              </a:rPr>
              <a:t>CREATE UNIQUE INDEX Index_Name ON Table_Name ( Column_Name); </a:t>
            </a:r>
          </a:p>
          <a:p>
            <a:pPr marL="0" indent="0">
              <a:buNone/>
            </a:pPr>
            <a:r>
              <a:rPr lang="en-US" b="1" dirty="0"/>
              <a:t>Example:</a:t>
            </a:r>
          </a:p>
          <a:p>
            <a:pPr marL="0" indent="0">
              <a:buNone/>
            </a:pPr>
            <a:r>
              <a:rPr lang="en-US" b="1" i="0" dirty="0">
                <a:solidFill>
                  <a:srgbClr val="006699"/>
                </a:solidFill>
                <a:effectLst/>
                <a:latin typeface="inter-regular"/>
              </a:rPr>
              <a:t>CREATE</a:t>
            </a:r>
            <a:r>
              <a:rPr lang="en-US" b="0" i="0" dirty="0">
                <a:solidFill>
                  <a:srgbClr val="000000"/>
                </a:solidFill>
                <a:effectLst/>
                <a:latin typeface="inter-regular"/>
              </a:rPr>
              <a:t> </a:t>
            </a:r>
            <a:r>
              <a:rPr lang="en-US" b="1" i="0" dirty="0">
                <a:solidFill>
                  <a:srgbClr val="006699"/>
                </a:solidFill>
                <a:effectLst/>
                <a:latin typeface="inter-regular"/>
              </a:rPr>
              <a:t>UNIQUE</a:t>
            </a:r>
            <a:r>
              <a:rPr lang="en-US" b="0" i="0" dirty="0">
                <a:solidFill>
                  <a:srgbClr val="000000"/>
                </a:solidFill>
                <a:effectLst/>
                <a:latin typeface="inter-regular"/>
              </a:rPr>
              <a:t> </a:t>
            </a:r>
            <a:r>
              <a:rPr lang="en-US" b="1" i="0" dirty="0">
                <a:solidFill>
                  <a:srgbClr val="006699"/>
                </a:solidFill>
                <a:effectLst/>
                <a:latin typeface="inter-regular"/>
              </a:rPr>
              <a:t>INDEX</a:t>
            </a:r>
            <a:r>
              <a:rPr lang="en-US" b="0" i="0" dirty="0">
                <a:solidFill>
                  <a:srgbClr val="000000"/>
                </a:solidFill>
                <a:effectLst/>
                <a:latin typeface="inter-regular"/>
              </a:rPr>
              <a:t> </a:t>
            </a:r>
            <a:r>
              <a:rPr lang="en-US" b="0" i="0" dirty="0" err="1">
                <a:solidFill>
                  <a:srgbClr val="000000"/>
                </a:solidFill>
                <a:effectLst/>
                <a:latin typeface="inter-regular"/>
              </a:rPr>
              <a:t>index_salary</a:t>
            </a:r>
            <a:r>
              <a:rPr lang="en-US" b="0" i="0" dirty="0">
                <a:solidFill>
                  <a:srgbClr val="000000"/>
                </a:solidFill>
                <a:effectLst/>
                <a:latin typeface="inter-regular"/>
              </a:rPr>
              <a:t> </a:t>
            </a:r>
            <a:r>
              <a:rPr lang="en-US" b="1" i="0" dirty="0">
                <a:solidFill>
                  <a:srgbClr val="006699"/>
                </a:solidFill>
                <a:effectLst/>
                <a:latin typeface="inter-regular"/>
              </a:rPr>
              <a:t>ON</a:t>
            </a:r>
            <a:r>
              <a:rPr lang="en-US" b="0" i="0" dirty="0">
                <a:solidFill>
                  <a:srgbClr val="000000"/>
                </a:solidFill>
                <a:effectLst/>
                <a:latin typeface="inter-regular"/>
              </a:rPr>
              <a:t> Employee (</a:t>
            </a:r>
            <a:r>
              <a:rPr lang="en-US" b="0" i="0" dirty="0" err="1">
                <a:solidFill>
                  <a:srgbClr val="000000"/>
                </a:solidFill>
                <a:effectLst/>
                <a:latin typeface="inter-regular"/>
              </a:rPr>
              <a:t>Emp_Salary</a:t>
            </a:r>
            <a:r>
              <a:rPr lang="en-US" b="0" i="0" dirty="0">
                <a:solidFill>
                  <a:srgbClr val="000000"/>
                </a:solidFill>
                <a:effectLst/>
                <a:latin typeface="inter-regular"/>
              </a:rPr>
              <a:t>);  </a:t>
            </a:r>
          </a:p>
          <a:p>
            <a:pPr marL="0" indent="0">
              <a:buNone/>
            </a:pPr>
            <a:endParaRPr lang="en-IN" b="1" dirty="0">
              <a:solidFill>
                <a:srgbClr val="7030A0"/>
              </a:solidFill>
            </a:endParaRPr>
          </a:p>
        </p:txBody>
      </p:sp>
    </p:spTree>
    <p:extLst>
      <p:ext uri="{BB962C8B-B14F-4D97-AF65-F5344CB8AC3E}">
        <p14:creationId xmlns:p14="http://schemas.microsoft.com/office/powerpoint/2010/main" val="4123913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88EF-FCA8-4D62-85DF-408F926A38C7}"/>
              </a:ext>
            </a:extLst>
          </p:cNvPr>
          <p:cNvSpPr>
            <a:spLocks noGrp="1"/>
          </p:cNvSpPr>
          <p:nvPr>
            <p:ph type="title"/>
          </p:nvPr>
        </p:nvSpPr>
        <p:spPr/>
        <p:txBody>
          <a:bodyPr>
            <a:normAutofit fontScale="90000"/>
          </a:bodyPr>
          <a:lstStyle/>
          <a:p>
            <a:r>
              <a:rPr lang="en-IN" b="0" i="0" dirty="0">
                <a:solidFill>
                  <a:srgbClr val="610B38"/>
                </a:solidFill>
                <a:effectLst/>
                <a:highlight>
                  <a:srgbClr val="FFFFFF"/>
                </a:highlight>
                <a:latin typeface="erdana"/>
              </a:rPr>
              <a:t>Rename an INDEX(using ALTER </a:t>
            </a:r>
            <a:r>
              <a:rPr lang="en-IN" b="0" i="0" dirty="0" err="1">
                <a:solidFill>
                  <a:srgbClr val="610B38"/>
                </a:solidFill>
                <a:effectLst/>
                <a:highlight>
                  <a:srgbClr val="FFFFFF"/>
                </a:highlight>
                <a:latin typeface="erdana"/>
              </a:rPr>
              <a:t>cmd</a:t>
            </a:r>
            <a:r>
              <a:rPr lang="en-IN" b="0" i="0" dirty="0">
                <a:solidFill>
                  <a:srgbClr val="610B38"/>
                </a:solidFill>
                <a:effectLst/>
                <a:highlight>
                  <a:srgbClr val="FFFFFF"/>
                </a:highlight>
                <a:latin typeface="erdana"/>
              </a:rPr>
              <a:t>)</a:t>
            </a:r>
            <a:br>
              <a:rPr lang="en-IN" b="0" i="0" dirty="0">
                <a:solidFill>
                  <a:srgbClr val="610B38"/>
                </a:solidFill>
                <a:effectLst/>
                <a:highlight>
                  <a:srgbClr val="FFFFFF"/>
                </a:highlight>
                <a:latin typeface="erdana"/>
              </a:rPr>
            </a:br>
            <a:br>
              <a:rPr lang="en-IN" dirty="0"/>
            </a:br>
            <a:endParaRPr lang="en-IN" dirty="0"/>
          </a:p>
        </p:txBody>
      </p:sp>
      <p:sp>
        <p:nvSpPr>
          <p:cNvPr id="3" name="Content Placeholder 2">
            <a:extLst>
              <a:ext uri="{FF2B5EF4-FFF2-40B4-BE49-F238E27FC236}">
                <a16:creationId xmlns:a16="http://schemas.microsoft.com/office/drawing/2014/main" id="{85147BE1-3D65-AEBE-6BDE-81CF3DA6BD4B}"/>
              </a:ext>
            </a:extLst>
          </p:cNvPr>
          <p:cNvSpPr>
            <a:spLocks noGrp="1"/>
          </p:cNvSpPr>
          <p:nvPr>
            <p:ph idx="1"/>
          </p:nvPr>
        </p:nvSpPr>
        <p:spPr/>
        <p:txBody>
          <a:bodyPr/>
          <a:lstStyle/>
          <a:p>
            <a:pPr marL="0" indent="0">
              <a:buNone/>
            </a:pPr>
            <a:r>
              <a:rPr lang="en-US" dirty="0">
                <a:solidFill>
                  <a:srgbClr val="7030A0"/>
                </a:solidFill>
              </a:rPr>
              <a:t>ALTER INDEX </a:t>
            </a:r>
            <a:r>
              <a:rPr lang="en-US" dirty="0" err="1">
                <a:solidFill>
                  <a:srgbClr val="7030A0"/>
                </a:solidFill>
              </a:rPr>
              <a:t>old_Index_Name</a:t>
            </a:r>
            <a:r>
              <a:rPr lang="en-US" dirty="0">
                <a:solidFill>
                  <a:srgbClr val="7030A0"/>
                </a:solidFill>
              </a:rPr>
              <a:t> RENAME TO </a:t>
            </a:r>
            <a:r>
              <a:rPr lang="en-US" dirty="0" err="1">
                <a:solidFill>
                  <a:srgbClr val="7030A0"/>
                </a:solidFill>
              </a:rPr>
              <a:t>new_Index_Name</a:t>
            </a:r>
            <a:r>
              <a:rPr lang="en-US" dirty="0">
                <a:solidFill>
                  <a:srgbClr val="7030A0"/>
                </a:solidFill>
              </a:rPr>
              <a:t>;  </a:t>
            </a:r>
          </a:p>
          <a:p>
            <a:pPr marL="0" indent="0">
              <a:buNone/>
            </a:pPr>
            <a:endParaRPr lang="en-US" dirty="0"/>
          </a:p>
          <a:p>
            <a:pPr marL="0" indent="0">
              <a:buNone/>
            </a:pPr>
            <a:r>
              <a:rPr lang="en-US" dirty="0"/>
              <a:t>Example for Renaming the Index in SQL:</a:t>
            </a:r>
          </a:p>
          <a:p>
            <a:r>
              <a:rPr lang="en-US" dirty="0"/>
              <a:t>The following SQL query renames the index '</a:t>
            </a:r>
            <a:r>
              <a:rPr lang="en-US" dirty="0" err="1"/>
              <a:t>index_Salary</a:t>
            </a:r>
            <a:r>
              <a:rPr lang="en-US" dirty="0"/>
              <a:t>' to '</a:t>
            </a:r>
            <a:r>
              <a:rPr lang="en-US" dirty="0" err="1"/>
              <a:t>index_Employee_Salary</a:t>
            </a:r>
            <a:r>
              <a:rPr lang="en-US" dirty="0"/>
              <a:t>' of the Employee table:</a:t>
            </a:r>
          </a:p>
          <a:p>
            <a:endParaRPr lang="en-US" dirty="0"/>
          </a:p>
          <a:p>
            <a:pPr marL="0" indent="0">
              <a:buNone/>
            </a:pPr>
            <a:r>
              <a:rPr lang="en-US" dirty="0">
                <a:solidFill>
                  <a:srgbClr val="7030A0"/>
                </a:solidFill>
              </a:rPr>
              <a:t>ALTER INDEX </a:t>
            </a:r>
            <a:r>
              <a:rPr lang="en-US" dirty="0" err="1">
                <a:solidFill>
                  <a:srgbClr val="7030A0"/>
                </a:solidFill>
              </a:rPr>
              <a:t>index_Salary</a:t>
            </a:r>
            <a:r>
              <a:rPr lang="en-US" dirty="0">
                <a:solidFill>
                  <a:srgbClr val="7030A0"/>
                </a:solidFill>
              </a:rPr>
              <a:t> RENAME TO </a:t>
            </a:r>
            <a:r>
              <a:rPr lang="en-US" dirty="0" err="1">
                <a:solidFill>
                  <a:srgbClr val="7030A0"/>
                </a:solidFill>
              </a:rPr>
              <a:t>index_Employee_Salary</a:t>
            </a:r>
            <a:r>
              <a:rPr lang="en-US" dirty="0">
                <a:solidFill>
                  <a:srgbClr val="7030A0"/>
                </a:solidFill>
              </a:rPr>
              <a:t>; </a:t>
            </a:r>
            <a:endParaRPr lang="en-IN" dirty="0">
              <a:solidFill>
                <a:srgbClr val="7030A0"/>
              </a:solidFill>
            </a:endParaRPr>
          </a:p>
        </p:txBody>
      </p:sp>
    </p:spTree>
    <p:extLst>
      <p:ext uri="{BB962C8B-B14F-4D97-AF65-F5344CB8AC3E}">
        <p14:creationId xmlns:p14="http://schemas.microsoft.com/office/powerpoint/2010/main" val="46220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3EBB-F439-91EA-C7DB-C55DC28CB67B}"/>
              </a:ext>
            </a:extLst>
          </p:cNvPr>
          <p:cNvSpPr>
            <a:spLocks noGrp="1"/>
          </p:cNvSpPr>
          <p:nvPr>
            <p:ph type="title"/>
          </p:nvPr>
        </p:nvSpPr>
        <p:spPr/>
        <p:txBody>
          <a:bodyPr/>
          <a:lstStyle/>
          <a:p>
            <a:r>
              <a:rPr lang="en-IN" b="0" i="0" dirty="0">
                <a:solidFill>
                  <a:srgbClr val="610B38"/>
                </a:solidFill>
                <a:effectLst/>
                <a:highlight>
                  <a:srgbClr val="FFFFFF"/>
                </a:highlight>
                <a:latin typeface="erdana"/>
              </a:rPr>
              <a:t>Remove an INDEX</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ACC44E54-5133-51D7-DA8E-A3AB5BEF22BC}"/>
              </a:ext>
            </a:extLst>
          </p:cNvPr>
          <p:cNvSpPr>
            <a:spLocks noGrp="1"/>
          </p:cNvSpPr>
          <p:nvPr>
            <p:ph idx="1"/>
          </p:nvPr>
        </p:nvSpPr>
        <p:spPr>
          <a:xfrm>
            <a:off x="672738" y="1253330"/>
            <a:ext cx="10515600" cy="5604669"/>
          </a:xfrm>
        </p:spPr>
        <p:txBody>
          <a:bodyPr>
            <a:normAutofit fontScale="85000" lnSpcReduction="10000"/>
          </a:bodyPr>
          <a:lstStyle/>
          <a:p>
            <a:r>
              <a:rPr lang="en-US" dirty="0"/>
              <a:t>An Index of the table can be easily removed from the SQL database using the DROP command. If you want to delete an index from the data dictionary, you must be the owner of the database or have the privileges for removing it.</a:t>
            </a:r>
          </a:p>
          <a:p>
            <a:pPr marL="0" indent="0">
              <a:buNone/>
            </a:pPr>
            <a:r>
              <a:rPr lang="en-US" dirty="0"/>
              <a:t>Syntax (In Oracle database)</a:t>
            </a:r>
          </a:p>
          <a:p>
            <a:pPr marL="0" indent="0">
              <a:buNone/>
            </a:pPr>
            <a:r>
              <a:rPr lang="en-US" b="1" dirty="0">
                <a:solidFill>
                  <a:srgbClr val="7030A0"/>
                </a:solidFill>
              </a:rPr>
              <a:t>DROP INDEX Index_Name; </a:t>
            </a:r>
          </a:p>
          <a:p>
            <a:pPr marL="0" indent="0">
              <a:buNone/>
            </a:pPr>
            <a:endParaRPr lang="en-US" b="1" dirty="0">
              <a:solidFill>
                <a:srgbClr val="7030A0"/>
              </a:solidFill>
            </a:endParaRPr>
          </a:p>
          <a:p>
            <a:pPr marL="0" indent="0">
              <a:buNone/>
            </a:pPr>
            <a:r>
              <a:rPr lang="en-US" dirty="0"/>
              <a:t>Syntax (In MySQL database)</a:t>
            </a:r>
          </a:p>
          <a:p>
            <a:pPr marL="0" indent="0">
              <a:buNone/>
            </a:pPr>
            <a:r>
              <a:rPr lang="en-US" b="1" dirty="0">
                <a:solidFill>
                  <a:srgbClr val="7030A0"/>
                </a:solidFill>
              </a:rPr>
              <a:t>ALTER TABLE Table_Name DROP INDEX Index_Name; </a:t>
            </a:r>
          </a:p>
          <a:p>
            <a:pPr marL="0" indent="0">
              <a:buNone/>
            </a:pPr>
            <a:endParaRPr lang="en-US" dirty="0"/>
          </a:p>
          <a:p>
            <a:pPr marL="0" indent="0">
              <a:buNone/>
            </a:pPr>
            <a:r>
              <a:rPr lang="en-US" dirty="0"/>
              <a:t>In </a:t>
            </a:r>
            <a:r>
              <a:rPr lang="en-US" dirty="0" err="1"/>
              <a:t>Ms</a:t>
            </a:r>
            <a:r>
              <a:rPr lang="en-US" dirty="0"/>
              <a:t>-Access database:</a:t>
            </a:r>
          </a:p>
          <a:p>
            <a:pPr marL="0" indent="0">
              <a:buNone/>
            </a:pPr>
            <a:r>
              <a:rPr lang="en-US" b="1" dirty="0">
                <a:solidFill>
                  <a:srgbClr val="7030A0"/>
                </a:solidFill>
              </a:rPr>
              <a:t>DROP INDEX Index_Name ON Table_Name;  </a:t>
            </a:r>
          </a:p>
          <a:p>
            <a:pPr marL="0" indent="0">
              <a:buNone/>
            </a:pPr>
            <a:endParaRPr lang="en-US" dirty="0"/>
          </a:p>
          <a:p>
            <a:pPr marL="0" indent="0">
              <a:buNone/>
            </a:pPr>
            <a:r>
              <a:rPr lang="en-US" dirty="0"/>
              <a:t>In SQL Server Database:</a:t>
            </a:r>
          </a:p>
          <a:p>
            <a:pPr marL="0" indent="0">
              <a:buNone/>
            </a:pPr>
            <a:r>
              <a:rPr lang="en-US" b="1" dirty="0">
                <a:solidFill>
                  <a:srgbClr val="7030A0"/>
                </a:solidFill>
              </a:rPr>
              <a:t>DROP INDEX </a:t>
            </a:r>
            <a:r>
              <a:rPr lang="en-US" b="1" dirty="0" err="1">
                <a:solidFill>
                  <a:srgbClr val="7030A0"/>
                </a:solidFill>
              </a:rPr>
              <a:t>Table_Name.Index_Name</a:t>
            </a:r>
            <a:r>
              <a:rPr lang="en-US" b="1" dirty="0">
                <a:solidFill>
                  <a:srgbClr val="7030A0"/>
                </a:solidFill>
              </a:rPr>
              <a:t>; </a:t>
            </a:r>
            <a:endParaRPr lang="en-IN" b="1" dirty="0">
              <a:solidFill>
                <a:srgbClr val="7030A0"/>
              </a:solidFill>
            </a:endParaRPr>
          </a:p>
        </p:txBody>
      </p:sp>
    </p:spTree>
    <p:extLst>
      <p:ext uri="{BB962C8B-B14F-4D97-AF65-F5344CB8AC3E}">
        <p14:creationId xmlns:p14="http://schemas.microsoft.com/office/powerpoint/2010/main" val="142636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B645-EF55-3C96-D5EB-F39AA9A05167}"/>
              </a:ext>
            </a:extLst>
          </p:cNvPr>
          <p:cNvSpPr>
            <a:spLocks noGrp="1"/>
          </p:cNvSpPr>
          <p:nvPr>
            <p:ph type="title"/>
          </p:nvPr>
        </p:nvSpPr>
        <p:spPr/>
        <p:txBody>
          <a:bodyPr>
            <a:normAutofit fontScale="90000"/>
          </a:bodyPr>
          <a:lstStyle/>
          <a:p>
            <a:r>
              <a:rPr lang="en-IN" b="0" i="0" dirty="0">
                <a:solidFill>
                  <a:srgbClr val="610B38"/>
                </a:solidFill>
                <a:effectLst/>
                <a:highlight>
                  <a:srgbClr val="FFFFFF"/>
                </a:highlight>
                <a:latin typeface="erdana"/>
              </a:rPr>
              <a:t>Alter an INDEX</a:t>
            </a:r>
            <a:br>
              <a:rPr lang="en-IN" b="0" i="0" dirty="0">
                <a:solidFill>
                  <a:srgbClr val="610B38"/>
                </a:solidFill>
                <a:effectLst/>
                <a:highlight>
                  <a:srgbClr val="FFFFFF"/>
                </a:highlight>
                <a:latin typeface="erdana"/>
              </a:rPr>
            </a:br>
            <a:br>
              <a:rPr lang="en-IN" dirty="0"/>
            </a:br>
            <a:endParaRPr lang="en-IN" dirty="0"/>
          </a:p>
        </p:txBody>
      </p:sp>
      <p:sp>
        <p:nvSpPr>
          <p:cNvPr id="3" name="Content Placeholder 2">
            <a:extLst>
              <a:ext uri="{FF2B5EF4-FFF2-40B4-BE49-F238E27FC236}">
                <a16:creationId xmlns:a16="http://schemas.microsoft.com/office/drawing/2014/main" id="{4EBF8437-3797-1EAA-C4C5-9C2F832B68EA}"/>
              </a:ext>
            </a:extLst>
          </p:cNvPr>
          <p:cNvSpPr>
            <a:spLocks noGrp="1"/>
          </p:cNvSpPr>
          <p:nvPr>
            <p:ph idx="1"/>
          </p:nvPr>
        </p:nvSpPr>
        <p:spPr/>
        <p:txBody>
          <a:bodyPr/>
          <a:lstStyle/>
          <a:p>
            <a:r>
              <a:rPr lang="en-US" dirty="0"/>
              <a:t>An index of the table can be easily modified in the relational database using the ALTER command.</a:t>
            </a:r>
          </a:p>
          <a:p>
            <a:endParaRPr lang="en-US" dirty="0"/>
          </a:p>
          <a:p>
            <a:pPr marL="0" indent="0">
              <a:buNone/>
            </a:pPr>
            <a:r>
              <a:rPr lang="en-US" dirty="0"/>
              <a:t>The basic syntax for modifying the Index in SQL is as follows:</a:t>
            </a:r>
          </a:p>
          <a:p>
            <a:endParaRPr lang="en-US" dirty="0"/>
          </a:p>
          <a:p>
            <a:pPr marL="0" indent="0">
              <a:buNone/>
            </a:pPr>
            <a:r>
              <a:rPr lang="en-US" b="1" dirty="0">
                <a:solidFill>
                  <a:srgbClr val="7030A0"/>
                </a:solidFill>
              </a:rPr>
              <a:t>ALTER INDEX Index_Name ON Table_Name REBUILD; </a:t>
            </a:r>
            <a:endParaRPr lang="en-IN" b="1" dirty="0">
              <a:solidFill>
                <a:srgbClr val="7030A0"/>
              </a:solidFill>
            </a:endParaRPr>
          </a:p>
        </p:txBody>
      </p:sp>
    </p:spTree>
    <p:extLst>
      <p:ext uri="{BB962C8B-B14F-4D97-AF65-F5344CB8AC3E}">
        <p14:creationId xmlns:p14="http://schemas.microsoft.com/office/powerpoint/2010/main" val="3605785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B1FF-0E6D-565B-773B-10F20A2C0B56}"/>
              </a:ext>
            </a:extLst>
          </p:cNvPr>
          <p:cNvSpPr>
            <a:spLocks noGrp="1"/>
          </p:cNvSpPr>
          <p:nvPr>
            <p:ph type="title"/>
          </p:nvPr>
        </p:nvSpPr>
        <p:spPr/>
        <p:txBody>
          <a:bodyPr/>
          <a:lstStyle/>
          <a:p>
            <a:r>
              <a:rPr lang="en-US" b="0" i="0" dirty="0">
                <a:solidFill>
                  <a:srgbClr val="272C37"/>
                </a:solidFill>
                <a:effectLst/>
                <a:highlight>
                  <a:srgbClr val="FFFFFF"/>
                </a:highlight>
                <a:latin typeface="Roboto" panose="02000000000000000000" pitchFamily="2" charset="0"/>
              </a:rPr>
              <a:t>When Should Indexes Be Avoided</a:t>
            </a:r>
            <a:br>
              <a:rPr lang="en-US" b="0" i="0" dirty="0">
                <a:solidFill>
                  <a:srgbClr val="272C37"/>
                </a:solidFill>
                <a:effectLst/>
                <a:highlight>
                  <a:srgbClr val="FFFFFF"/>
                </a:highligh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29034CA7-0154-1C36-C2FA-F51D85B8ACD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On small tables</a:t>
            </a:r>
          </a:p>
          <a:p>
            <a:r>
              <a:rPr lang="en-US" dirty="0">
                <a:latin typeface="Times New Roman" panose="02020603050405020304" pitchFamily="18" charset="0"/>
                <a:cs typeface="Times New Roman" panose="02020603050405020304" pitchFamily="18" charset="0"/>
              </a:rPr>
              <a:t>Tables that receive a lot of big batch updates or inserts</a:t>
            </a:r>
          </a:p>
          <a:p>
            <a:r>
              <a:rPr lang="en-US" dirty="0">
                <a:latin typeface="Times New Roman" panose="02020603050405020304" pitchFamily="18" charset="0"/>
                <a:cs typeface="Times New Roman" panose="02020603050405020304" pitchFamily="18" charset="0"/>
              </a:rPr>
              <a:t>Columns that have large numbers of null values</a:t>
            </a:r>
          </a:p>
          <a:p>
            <a:r>
              <a:rPr lang="en-US" dirty="0">
                <a:latin typeface="Times New Roman" panose="02020603050405020304" pitchFamily="18" charset="0"/>
                <a:cs typeface="Times New Roman" panose="02020603050405020304" pitchFamily="18" charset="0"/>
              </a:rPr>
              <a:t>Columns that are frequently manipulated</a:t>
            </a:r>
          </a:p>
          <a:p>
            <a:r>
              <a:rPr lang="en-US" dirty="0">
                <a:latin typeface="Times New Roman" panose="02020603050405020304" pitchFamily="18" charset="0"/>
                <a:cs typeface="Times New Roman" panose="02020603050405020304" pitchFamily="18" charset="0"/>
              </a:rPr>
              <a:t>Where columns are manipulated regularly.</a:t>
            </a:r>
          </a:p>
          <a:p>
            <a:r>
              <a:rPr lang="en-US" dirty="0">
                <a:latin typeface="Times New Roman" panose="02020603050405020304" pitchFamily="18" charset="0"/>
                <a:cs typeface="Times New Roman" panose="02020603050405020304" pitchFamily="18" charset="0"/>
              </a:rPr>
              <a:t>When the attribute or field is updated frequently</a:t>
            </a:r>
          </a:p>
          <a:p>
            <a:r>
              <a:rPr lang="en-US" dirty="0">
                <a:latin typeface="Times New Roman" panose="02020603050405020304" pitchFamily="18" charset="0"/>
                <a:cs typeface="Times New Roman" panose="02020603050405020304" pitchFamily="18" charset="0"/>
              </a:rPr>
              <a:t> The attributes aren't often used as a query state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48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BA4F-C9F6-DDCB-938F-4115D84CB58B}"/>
              </a:ext>
            </a:extLst>
          </p:cNvPr>
          <p:cNvSpPr>
            <a:spLocks noGrp="1"/>
          </p:cNvSpPr>
          <p:nvPr>
            <p:ph type="title"/>
          </p:nvPr>
        </p:nvSpPr>
        <p:spPr/>
        <p:txBody>
          <a:bodyPr/>
          <a:lstStyle/>
          <a:p>
            <a:r>
              <a:rPr lang="en-IN" b="0" i="0" dirty="0">
                <a:solidFill>
                  <a:srgbClr val="610B4B"/>
                </a:solidFill>
                <a:effectLst/>
                <a:latin typeface="erdana"/>
              </a:rPr>
              <a:t>1. Domain constraints</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BCCDB26B-C8E8-B2FB-9AC0-6E6BF40D5565}"/>
              </a:ext>
            </a:extLst>
          </p:cNvPr>
          <p:cNvSpPr>
            <a:spLocks noGrp="1"/>
          </p:cNvSpPr>
          <p:nvPr>
            <p:ph idx="1"/>
          </p:nvPr>
        </p:nvSpPr>
        <p:spPr>
          <a:xfrm>
            <a:off x="838200" y="1459865"/>
            <a:ext cx="9961880" cy="2116455"/>
          </a:xfrm>
        </p:spPr>
        <p:txBody>
          <a:bodyPr>
            <a:normAutofit lnSpcReduction="10000"/>
          </a:bodyPr>
          <a:lstStyle/>
          <a:p>
            <a:pPr algn="just">
              <a:buFont typeface="Arial" panose="020B0604020202020204" pitchFamily="34" charset="0"/>
              <a:buChar char="•"/>
            </a:pPr>
            <a:r>
              <a:rPr lang="en-US" b="0" i="0" dirty="0">
                <a:solidFill>
                  <a:srgbClr val="000000"/>
                </a:solidFill>
                <a:effectLst/>
                <a:latin typeface="inter-regular"/>
              </a:rPr>
              <a:t>Domain constraints can be defined as the definition of a valid set of values for an attribute.</a:t>
            </a:r>
          </a:p>
          <a:p>
            <a:pPr algn="just">
              <a:buFont typeface="Arial" panose="020B0604020202020204" pitchFamily="34" charset="0"/>
              <a:buChar char="•"/>
            </a:pPr>
            <a:r>
              <a:rPr lang="en-US" b="0" i="0" dirty="0">
                <a:solidFill>
                  <a:srgbClr val="000000"/>
                </a:solidFill>
                <a:effectLst/>
                <a:latin typeface="inter-regular"/>
              </a:rPr>
              <a:t>The data type of domain includes string, character, integer, time, date, currency, etc. The value of the attribute must be available in the corresponding domain.</a:t>
            </a:r>
          </a:p>
          <a:p>
            <a:pPr marL="0" indent="0">
              <a:buNone/>
            </a:pPr>
            <a:endParaRPr lang="en-IN" dirty="0"/>
          </a:p>
        </p:txBody>
      </p:sp>
      <p:pic>
        <p:nvPicPr>
          <p:cNvPr id="2054" name="Picture 6" descr="DBMS Integrity Constraints">
            <a:extLst>
              <a:ext uri="{FF2B5EF4-FFF2-40B4-BE49-F238E27FC236}">
                <a16:creationId xmlns:a16="http://schemas.microsoft.com/office/drawing/2014/main" id="{75A643E8-481F-4824-795B-59DD86CC5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67223"/>
            <a:ext cx="9272270" cy="3125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62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a:extLst>
              <a:ext uri="{FF2B5EF4-FFF2-40B4-BE49-F238E27FC236}">
                <a16:creationId xmlns:a16="http://schemas.microsoft.com/office/drawing/2014/main" id="{846BB569-3A3B-08A7-C56D-AAD1AA9A595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501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9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a:extLst>
              <a:ext uri="{FF2B5EF4-FFF2-40B4-BE49-F238E27FC236}">
                <a16:creationId xmlns:a16="http://schemas.microsoft.com/office/drawing/2014/main" id="{F398EF96-E7AD-878D-6848-7F21F862B3E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10857"/>
          <a:stretch/>
        </p:blipFill>
        <p:spPr bwMode="auto">
          <a:xfrm>
            <a:off x="1882006" y="569843"/>
            <a:ext cx="8450714" cy="56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76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Rectangle 819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4" name="Picture 2">
            <a:extLst>
              <a:ext uri="{FF2B5EF4-FFF2-40B4-BE49-F238E27FC236}">
                <a16:creationId xmlns:a16="http://schemas.microsoft.com/office/drawing/2014/main" id="{58B3D38D-6D55-CD29-D910-9099549ACB9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6131" b="18883"/>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02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CCB7-EAE9-BD79-93DC-48E21457F9A5}"/>
              </a:ext>
            </a:extLst>
          </p:cNvPr>
          <p:cNvSpPr>
            <a:spLocks noGrp="1"/>
          </p:cNvSpPr>
          <p:nvPr>
            <p:ph type="title"/>
          </p:nvPr>
        </p:nvSpPr>
        <p:spPr/>
        <p:txBody>
          <a:bodyPr/>
          <a:lstStyle/>
          <a:p>
            <a:r>
              <a:rPr lang="en-IN" dirty="0"/>
              <a:t>  </a:t>
            </a:r>
          </a:p>
        </p:txBody>
      </p:sp>
      <p:pic>
        <p:nvPicPr>
          <p:cNvPr id="9220" name="Picture 4">
            <a:extLst>
              <a:ext uri="{FF2B5EF4-FFF2-40B4-BE49-F238E27FC236}">
                <a16:creationId xmlns:a16="http://schemas.microsoft.com/office/drawing/2014/main" id="{ABE4D643-F14C-4FF0-DAED-72E8D2A94F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0000" y="0"/>
            <a:ext cx="9042400" cy="678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5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0" name="Rectangle 1024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249" name="Rectangle 1024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4DE0DC9B-B12E-223F-77F5-8A07C4ED056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4909"/>
          <a:stretch/>
        </p:blipFill>
        <p:spPr bwMode="auto">
          <a:xfrm>
            <a:off x="20" y="10"/>
            <a:ext cx="12191980" cy="6866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416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1449</Words>
  <Application>Microsoft Office PowerPoint</Application>
  <PresentationFormat>Widescreen</PresentationFormat>
  <Paragraphs>125</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Aptos</vt:lpstr>
      <vt:lpstr>Aptos Display</vt:lpstr>
      <vt:lpstr>Arial</vt:lpstr>
      <vt:lpstr>erdana</vt:lpstr>
      <vt:lpstr>inter-bold</vt:lpstr>
      <vt:lpstr>inter-regular</vt:lpstr>
      <vt:lpstr>Roboto</vt:lpstr>
      <vt:lpstr>Times New Roman</vt:lpstr>
      <vt:lpstr>Office Theme</vt:lpstr>
      <vt:lpstr>Integrity Constraints </vt:lpstr>
      <vt:lpstr>Integrity Constraints </vt:lpstr>
      <vt:lpstr>Types of Integrity Constraints</vt:lpstr>
      <vt:lpstr>1. Domain constraints </vt:lpstr>
      <vt:lpstr>PowerPoint Presentation</vt:lpstr>
      <vt:lpstr>PowerPoint Presentation</vt:lpstr>
      <vt:lpstr>PowerPoint Presentation</vt:lpstr>
      <vt:lpstr>  </vt:lpstr>
      <vt:lpstr>PowerPoint Presentation</vt:lpstr>
      <vt:lpstr>2. Entity integrity constraints </vt:lpstr>
      <vt:lpstr>PowerPoint Presentation</vt:lpstr>
      <vt:lpstr> </vt:lpstr>
      <vt:lpstr> </vt:lpstr>
      <vt:lpstr>3. Referential Integrity Constraints </vt:lpstr>
      <vt:lpstr>PowerPoint Presentation</vt:lpstr>
      <vt:lpstr>PowerPoint Presentation</vt:lpstr>
      <vt:lpstr>PowerPoint Presentation</vt:lpstr>
      <vt:lpstr>4. Key constraints </vt:lpstr>
      <vt:lpstr>Functional Dependency </vt:lpstr>
      <vt:lpstr>FD</vt:lpstr>
      <vt:lpstr>Types of Functional dependency </vt:lpstr>
      <vt:lpstr>1. Trivial functional dependency </vt:lpstr>
      <vt:lpstr>2. Non-trivial functional dependency </vt:lpstr>
      <vt:lpstr>Index in SQL</vt:lpstr>
      <vt:lpstr>Index Definition in SQL</vt:lpstr>
      <vt:lpstr>PowerPoint Presentation</vt:lpstr>
      <vt:lpstr>Create an INDEX </vt:lpstr>
      <vt:lpstr>create an index on the combination of two or more columns</vt:lpstr>
      <vt:lpstr>Index on combination of columns</vt:lpstr>
      <vt:lpstr>Create UNIQUE INDEX </vt:lpstr>
      <vt:lpstr>Rename an INDEX(using ALTER cmd)  </vt:lpstr>
      <vt:lpstr>Remove an INDEX </vt:lpstr>
      <vt:lpstr>Alter an INDEX  </vt:lpstr>
      <vt:lpstr>When Should Indexes Be Avoided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Integrity Constraints </dc:title>
  <dc:creator>Anila Rao</dc:creator>
  <cp:lastModifiedBy>CSE HEAD</cp:lastModifiedBy>
  <cp:revision>27</cp:revision>
  <dcterms:created xsi:type="dcterms:W3CDTF">2024-03-30T04:35:17Z</dcterms:created>
  <dcterms:modified xsi:type="dcterms:W3CDTF">2024-04-15T05:34:08Z</dcterms:modified>
</cp:coreProperties>
</file>