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65" r:id="rId2"/>
    <p:sldId id="258" r:id="rId3"/>
    <p:sldId id="259" r:id="rId4"/>
    <p:sldId id="260" r:id="rId5"/>
    <p:sldId id="261" r:id="rId6"/>
    <p:sldId id="262"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FFFC8-7BD9-4E8F-BF6A-C5ABFBDA2065}" type="datetimeFigureOut">
              <a:rPr lang="en-IN" smtClean="0"/>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16149-B4AB-4E4E-8D6C-6B360B509AAA}" type="slidenum">
              <a:rPr lang="en-IN" smtClean="0"/>
              <a:t>‹#›</a:t>
            </a:fld>
            <a:endParaRPr lang="en-IN"/>
          </a:p>
        </p:txBody>
      </p:sp>
    </p:spTree>
    <p:extLst>
      <p:ext uri="{BB962C8B-B14F-4D97-AF65-F5344CB8AC3E}">
        <p14:creationId xmlns:p14="http://schemas.microsoft.com/office/powerpoint/2010/main" val="1666212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a:extLst>
              <a:ext uri="{FF2B5EF4-FFF2-40B4-BE49-F238E27FC236}">
                <a16:creationId xmlns:a16="http://schemas.microsoft.com/office/drawing/2014/main" id="{A0B1142C-33C6-32BE-7355-12AC9AFFA6C0}"/>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a:extLst>
              <a:ext uri="{FF2B5EF4-FFF2-40B4-BE49-F238E27FC236}">
                <a16:creationId xmlns:a16="http://schemas.microsoft.com/office/drawing/2014/main" id="{A169A5B6-B29F-59B3-2E03-360974F2CD72}"/>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F6FAE7AB-A570-CE98-B6E8-C61E93A384B8}"/>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6" name="Rectangle 2">
            <a:extLst>
              <a:ext uri="{FF2B5EF4-FFF2-40B4-BE49-F238E27FC236}">
                <a16:creationId xmlns:a16="http://schemas.microsoft.com/office/drawing/2014/main" id="{12CF4152-A71D-D6DD-BADA-2436C5624F12}"/>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DA955C9C-7A68-70C1-F02B-54053A822423}"/>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a:extLst>
              <a:ext uri="{FF2B5EF4-FFF2-40B4-BE49-F238E27FC236}">
                <a16:creationId xmlns:a16="http://schemas.microsoft.com/office/drawing/2014/main" id="{41FD8EE6-C383-CB76-2945-19F815C38319}"/>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8AF0265E-A253-AE91-9299-9EE7FC1DE0E0}"/>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a:extLst>
              <a:ext uri="{FF2B5EF4-FFF2-40B4-BE49-F238E27FC236}">
                <a16:creationId xmlns:a16="http://schemas.microsoft.com/office/drawing/2014/main" id="{E1ABC314-B5FA-1652-7CF8-D95620989A73}"/>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a:extLst>
              <a:ext uri="{FF2B5EF4-FFF2-40B4-BE49-F238E27FC236}">
                <a16:creationId xmlns:a16="http://schemas.microsoft.com/office/drawing/2014/main" id="{483DBF3C-D4F8-4AC0-31E2-F9FA16725DF1}"/>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a:extLst>
              <a:ext uri="{FF2B5EF4-FFF2-40B4-BE49-F238E27FC236}">
                <a16:creationId xmlns:a16="http://schemas.microsoft.com/office/drawing/2014/main" id="{206779EF-58FC-125A-0EA6-E20E978FF02D}"/>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a:extLst>
              <a:ext uri="{FF2B5EF4-FFF2-40B4-BE49-F238E27FC236}">
                <a16:creationId xmlns:a16="http://schemas.microsoft.com/office/drawing/2014/main" id="{2BFF40D2-286C-5FB5-4A86-01C997A84E22}"/>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Rectangle 2">
            <a:extLst>
              <a:ext uri="{FF2B5EF4-FFF2-40B4-BE49-F238E27FC236}">
                <a16:creationId xmlns:a16="http://schemas.microsoft.com/office/drawing/2014/main" id="{CED1A2A9-6772-855C-D5B7-5F533962BAC0}"/>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06B2900C-D3E2-4341-2BE5-9EE79C9E1D31}"/>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77EB4FA9-CBE4-F6B0-D846-4637B35D03CD}"/>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CD039C46-2A0E-CFF3-2011-EE0563F8222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34ABE702-ED1A-3E5A-44FC-BA153F202E88}"/>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A0342BAA-5F93-37EA-7257-A1DC45850223}"/>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B4B0DA8E-9000-4E34-71E5-5BD85FF7987C}"/>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B0C71088-0061-AC15-5C60-4DDDCCE88296}"/>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A514E704-21E5-E095-88AB-46D03996C2A3}"/>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F6934B77-C67A-594E-BB61-316F7D1E22A9}"/>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04EC03D4-7EDC-29F6-441B-A152FE24131B}"/>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a:extLst>
              <a:ext uri="{FF2B5EF4-FFF2-40B4-BE49-F238E27FC236}">
                <a16:creationId xmlns:a16="http://schemas.microsoft.com/office/drawing/2014/main" id="{55ACD2DD-B76F-E7B6-3331-38ACC7B2C49A}"/>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a:extLst>
              <a:ext uri="{FF2B5EF4-FFF2-40B4-BE49-F238E27FC236}">
                <a16:creationId xmlns:a16="http://schemas.microsoft.com/office/drawing/2014/main" id="{7BA1AD2E-1CDC-3FDC-CE36-0F02B1423455}"/>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6F8F45D9-6B5D-A1C6-E0D2-44BE69CBD12B}"/>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BB811670-6699-641C-05C1-5A1697A749FD}"/>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D4296414-2932-CFAF-F44A-D04252F67405}"/>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CCFA70A4-E141-B029-58BA-4914C91CB746}"/>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a:extLst>
              <a:ext uri="{FF2B5EF4-FFF2-40B4-BE49-F238E27FC236}">
                <a16:creationId xmlns:a16="http://schemas.microsoft.com/office/drawing/2014/main" id="{ED20EF7A-6AF9-AE6D-D88B-235EDE96D20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a:extLst>
              <a:ext uri="{FF2B5EF4-FFF2-40B4-BE49-F238E27FC236}">
                <a16:creationId xmlns:a16="http://schemas.microsoft.com/office/drawing/2014/main" id="{1DFD1E00-5E30-8F5B-E0AD-F0F742F4338E}"/>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CC32E26B-1547-C683-CBA9-FEC5541A6F93}"/>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ACEC36CB-3EFF-2B81-CB65-5067E295131E}"/>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530DE4B4-3F76-EC3A-FCA7-2B59AB100D8A}"/>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3118E12E-339A-D3F4-9338-E9317744BB6A}"/>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A9E5D469-D958-8ED1-5351-70285715420A}"/>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B3BD73A1-83C6-2134-1C8F-F7333D00FC29}"/>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F88A5A0F-6A6E-A0A0-9F56-D3C91827B191}"/>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16ACE0D9-6EE7-4F91-3EF7-29A626EBFED4}"/>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a:extLst>
              <a:ext uri="{FF2B5EF4-FFF2-40B4-BE49-F238E27FC236}">
                <a16:creationId xmlns:a16="http://schemas.microsoft.com/office/drawing/2014/main" id="{C1EF2E24-7240-73F1-F7C9-747C9CF7248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a:extLst>
              <a:ext uri="{FF2B5EF4-FFF2-40B4-BE49-F238E27FC236}">
                <a16:creationId xmlns:a16="http://schemas.microsoft.com/office/drawing/2014/main" id="{B0184EFF-F3BB-6454-7FD9-B3338A9FF95B}"/>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6ED6A805-7C63-BC0E-4BC5-A82317744D4E}"/>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2AFDBCE1-1D1B-33F6-E39C-EECE50C39C05}"/>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AA00CA17-1971-B656-22FE-13DD295A8A90}"/>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FC620F9F-B4FE-6BAB-EC6A-D68066C98EE1}"/>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a:extLst>
              <a:ext uri="{FF2B5EF4-FFF2-40B4-BE49-F238E27FC236}">
                <a16:creationId xmlns:a16="http://schemas.microsoft.com/office/drawing/2014/main" id="{616FD0C9-548C-5870-F953-F6E282676520}"/>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Rectangle 2">
            <a:extLst>
              <a:ext uri="{FF2B5EF4-FFF2-40B4-BE49-F238E27FC236}">
                <a16:creationId xmlns:a16="http://schemas.microsoft.com/office/drawing/2014/main" id="{41CF5C0E-7640-FCB1-3378-8E87ADFA005B}"/>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0778CFB-F5F0-D658-C691-BBBCAC6D97CA}"/>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78762B06-BB51-6676-B031-6164C56E0CFB}"/>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85C85617-FDA7-EFB4-72C5-0E9E3F44D3D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780DCBE9-6BD8-027D-FB22-8785D128A693}"/>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a:extLst>
              <a:ext uri="{FF2B5EF4-FFF2-40B4-BE49-F238E27FC236}">
                <a16:creationId xmlns:a16="http://schemas.microsoft.com/office/drawing/2014/main" id="{3ABD411E-432D-D938-9548-779E07FF49C7}"/>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a:extLst>
              <a:ext uri="{FF2B5EF4-FFF2-40B4-BE49-F238E27FC236}">
                <a16:creationId xmlns:a16="http://schemas.microsoft.com/office/drawing/2014/main" id="{EA03D293-6DA2-9E81-C500-58D1827B2E9E}"/>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C1DEB7BE-AA76-420C-6B81-C468056C1663}"/>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0178B24F-6AA6-CDB4-B976-8CB530AA0299}"/>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B5EB0616-B5D9-D4BB-709B-B325CBC555EC}"/>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5034F443-1603-96C7-19A5-3795ABDBD858}"/>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a:extLst>
              <a:ext uri="{FF2B5EF4-FFF2-40B4-BE49-F238E27FC236}">
                <a16:creationId xmlns:a16="http://schemas.microsoft.com/office/drawing/2014/main" id="{31DC0AFB-2AA6-63F1-0716-C8D94871C3D7}"/>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a:extLst>
              <a:ext uri="{FF2B5EF4-FFF2-40B4-BE49-F238E27FC236}">
                <a16:creationId xmlns:a16="http://schemas.microsoft.com/office/drawing/2014/main" id="{3155EB54-7E33-2A45-D1DB-ADC7F8998670}"/>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09" name="Rectangle 1">
            <a:extLst>
              <a:ext uri="{FF2B5EF4-FFF2-40B4-BE49-F238E27FC236}">
                <a16:creationId xmlns:a16="http://schemas.microsoft.com/office/drawing/2014/main" id="{50026DD7-AF73-60DE-0EEE-BBED83FC5A6E}"/>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0" name="Rectangle 2">
            <a:extLst>
              <a:ext uri="{FF2B5EF4-FFF2-40B4-BE49-F238E27FC236}">
                <a16:creationId xmlns:a16="http://schemas.microsoft.com/office/drawing/2014/main" id="{737D82D4-EF7C-14D8-E95D-A5BB9E81A788}"/>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8BDC5DAA-EF68-6175-9535-7B8CE750C747}"/>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D295AC65-76D0-0756-2431-658DD1852C4C}"/>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CF024EC3-8E16-2D3B-C660-E1039B40BBFB}"/>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20A69BB7-C697-5607-3BE5-F109C33A4431}"/>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CD773739-7DCA-3199-EA3F-C243ACA6A3DD}"/>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F31760E0-3C0A-4FDD-F99E-0F8BF593AABE}"/>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a:extLst>
              <a:ext uri="{FF2B5EF4-FFF2-40B4-BE49-F238E27FC236}">
                <a16:creationId xmlns:a16="http://schemas.microsoft.com/office/drawing/2014/main" id="{C453B7FE-5FE6-C381-0A32-0B67D098F72E}"/>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a:extLst>
              <a:ext uri="{FF2B5EF4-FFF2-40B4-BE49-F238E27FC236}">
                <a16:creationId xmlns:a16="http://schemas.microsoft.com/office/drawing/2014/main" id="{9D416527-CE9A-E2F7-40D7-99CE34E762AD}"/>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EE955BDD-40DE-DCD9-5B1F-C72A36C5A9A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3CD71077-1FB0-DB18-B60E-D6A0AC93F27A}"/>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B9B981C8-2279-323E-357B-B31C7B014FB2}"/>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9CC3F0D0-242C-FC30-3A37-E4D8AA556630}"/>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F4844928-AB01-0A03-5398-04221EAC4450}"/>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F24241A6-FBE4-DFF3-D03A-AE621851882D}"/>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a:extLst>
              <a:ext uri="{FF2B5EF4-FFF2-40B4-BE49-F238E27FC236}">
                <a16:creationId xmlns:a16="http://schemas.microsoft.com/office/drawing/2014/main" id="{39797473-E87E-5E3B-519E-469514B68490}"/>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a:extLst>
              <a:ext uri="{FF2B5EF4-FFF2-40B4-BE49-F238E27FC236}">
                <a16:creationId xmlns:a16="http://schemas.microsoft.com/office/drawing/2014/main" id="{3479611F-2F3B-E81D-C44B-468F68B7DFAE}"/>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1" name="Rectangle 1">
            <a:extLst>
              <a:ext uri="{FF2B5EF4-FFF2-40B4-BE49-F238E27FC236}">
                <a16:creationId xmlns:a16="http://schemas.microsoft.com/office/drawing/2014/main" id="{2B5A6790-9536-08CA-135E-D15A9BE1C084}"/>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2" name="Rectangle 2">
            <a:extLst>
              <a:ext uri="{FF2B5EF4-FFF2-40B4-BE49-F238E27FC236}">
                <a16:creationId xmlns:a16="http://schemas.microsoft.com/office/drawing/2014/main" id="{B54BB6D4-F682-1AF1-92A4-E09D51E297A6}"/>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FBB180B9-5440-28C7-C3A7-6A9D2E74F8B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B6FD7018-FE41-3CBF-4F41-075929390737}"/>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0C756799-F487-E79F-C04D-2D2ACB3931C4}"/>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538819C9-51A7-F837-CE28-892BDA00CE07}"/>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359E73AD-5AF4-D0F1-E6C5-F2336E01E7B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9E68C452-D3AC-7398-4F22-4710C53FE6A6}"/>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86143CA1-035E-F84A-7603-11C9D15B237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8AC372EB-DB2A-1005-04CA-C0AF84EC3F1C}"/>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16F08EC6-8FBC-0BB7-0B9C-8125C857FA3E}"/>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8D5A07E5-1735-E5CA-AA96-E166D3D90810}"/>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a:extLst>
              <a:ext uri="{FF2B5EF4-FFF2-40B4-BE49-F238E27FC236}">
                <a16:creationId xmlns:a16="http://schemas.microsoft.com/office/drawing/2014/main" id="{DD709534-5022-25D4-3A64-949C26060904}"/>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a:extLst>
              <a:ext uri="{FF2B5EF4-FFF2-40B4-BE49-F238E27FC236}">
                <a16:creationId xmlns:a16="http://schemas.microsoft.com/office/drawing/2014/main" id="{CD1E7961-E902-8666-BEDD-FA01B1CD757E}"/>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C0D4EDDD-0C29-C754-22DB-A62970DB690F}"/>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75992F2E-23CB-AEF4-36E1-08C0D5810856}"/>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862B3CA6-A49D-7BFE-4D24-28E4965821B1}"/>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D6672E41-5201-34B6-6BED-470F20AF5646}"/>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A6BDA371-5D28-B45E-4A45-6210297963D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8700BAED-4F5A-A141-1E57-D109B076284D}"/>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7" name="Rectangle 1">
            <a:extLst>
              <a:ext uri="{FF2B5EF4-FFF2-40B4-BE49-F238E27FC236}">
                <a16:creationId xmlns:a16="http://schemas.microsoft.com/office/drawing/2014/main" id="{BF991127-DD4F-35B6-260F-BCC1DD01F39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8" name="Rectangle 2">
            <a:extLst>
              <a:ext uri="{FF2B5EF4-FFF2-40B4-BE49-F238E27FC236}">
                <a16:creationId xmlns:a16="http://schemas.microsoft.com/office/drawing/2014/main" id="{1B1099A0-62BB-0406-705B-788630D68DEA}"/>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9356D465-038C-91C9-DEA0-99AD30A1017C}"/>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8498850B-E5B4-729D-2EFC-E48B853DFC45}"/>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C0914424-62B4-782B-E9C9-B641ED402B05}"/>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66F86870-A907-B67A-8958-5F83BEE47630}"/>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6F2121CE-D5BA-DD09-D6DD-D9AF78E5E641}"/>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AF58654F-DA73-E7EF-DB94-A6125EC59897}"/>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F2AF506E-77D6-05FD-9A68-ED326500C331}"/>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B29F8DA1-3FAC-77EB-23E4-668520203325}"/>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E82BE725-0950-D786-C68B-0EF10F3C558F}"/>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a:extLst>
              <a:ext uri="{FF2B5EF4-FFF2-40B4-BE49-F238E27FC236}">
                <a16:creationId xmlns:a16="http://schemas.microsoft.com/office/drawing/2014/main" id="{9300AD23-04CC-A883-726C-A77D966E47B4}"/>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6D33B8EF-D821-54A3-BC12-97C68EE14DFD}"/>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57E07D84-05E4-406A-2A11-8B9E3495FE61}"/>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a:extLst>
              <a:ext uri="{FF2B5EF4-FFF2-40B4-BE49-F238E27FC236}">
                <a16:creationId xmlns:a16="http://schemas.microsoft.com/office/drawing/2014/main" id="{8AC7FEA6-4B1B-BAB5-2137-D8867996381D}"/>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0" name="Rectangle 2">
            <a:extLst>
              <a:ext uri="{FF2B5EF4-FFF2-40B4-BE49-F238E27FC236}">
                <a16:creationId xmlns:a16="http://schemas.microsoft.com/office/drawing/2014/main" id="{5EBEECA4-5FC8-B973-E733-4F6449BD70D2}"/>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ECDABBCB-F7D8-935E-27D7-9D30927D60CE}"/>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C3E11B26-CA79-FE37-64F1-89D2D2D12A03}"/>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D61351FE-CA85-C501-A316-22C4F78E9874}"/>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A532D581-0183-96A9-EC71-6BD3ABB806F9}"/>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E112CB90-2BFF-2716-DBA5-4CE143ACF10A}"/>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DFE13F61-34E8-9303-E6B3-E9CAF58842CF}"/>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D33F5037-EF79-B476-CDE4-AC7CDC45C51A}"/>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9C018E65-B98C-D3DB-BD20-765D54C62384}"/>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1" name="Rectangle 1">
            <a:extLst>
              <a:ext uri="{FF2B5EF4-FFF2-40B4-BE49-F238E27FC236}">
                <a16:creationId xmlns:a16="http://schemas.microsoft.com/office/drawing/2014/main" id="{4B6553E8-6504-1664-E5EA-89C5A540A8CC}"/>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8482" name="Rectangle 2">
            <a:extLst>
              <a:ext uri="{FF2B5EF4-FFF2-40B4-BE49-F238E27FC236}">
                <a16:creationId xmlns:a16="http://schemas.microsoft.com/office/drawing/2014/main" id="{525C6771-1407-EDA4-05E7-CA7AD5936039}"/>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10DA0FFD-77E7-DCA9-A4AC-A5F07CDC5D8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A62EF41A-9401-4179-1B8F-6E7BC8297E52}"/>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1E3D5DB7-3AD2-945A-A346-4CBF9CF3204B}"/>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a:extLst>
              <a:ext uri="{FF2B5EF4-FFF2-40B4-BE49-F238E27FC236}">
                <a16:creationId xmlns:a16="http://schemas.microsoft.com/office/drawing/2014/main" id="{1852A21B-0F3B-8DD4-5073-01BFA91D4549}"/>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99F57AE8-93E7-3B66-83C2-FCC831BFB22A}"/>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a:extLst>
              <a:ext uri="{FF2B5EF4-FFF2-40B4-BE49-F238E27FC236}">
                <a16:creationId xmlns:a16="http://schemas.microsoft.com/office/drawing/2014/main" id="{BE55E064-4982-35D3-8E3A-4AD43AF7E3FA}"/>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88238089-0D39-2379-F362-EAC7DA4DB5D0}"/>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21ACAEAE-6F63-1F47-444F-493D4B46004C}"/>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51E01BA8-443A-56B2-0F16-2E1302307D31}"/>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Rectangle 2">
            <a:extLst>
              <a:ext uri="{FF2B5EF4-FFF2-40B4-BE49-F238E27FC236}">
                <a16:creationId xmlns:a16="http://schemas.microsoft.com/office/drawing/2014/main" id="{BDFE58F1-0EF4-12BB-15FB-C5CB2E88AE50}"/>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02567BF0-419B-5471-803F-3D89F99F311D}"/>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8EBCBA58-1334-8C63-13CA-CA7D56DF0191}"/>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a:extLst>
              <a:ext uri="{FF2B5EF4-FFF2-40B4-BE49-F238E27FC236}">
                <a16:creationId xmlns:a16="http://schemas.microsoft.com/office/drawing/2014/main" id="{3B9E475A-6364-7383-9DEF-090FC119C5D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a:extLst>
              <a:ext uri="{FF2B5EF4-FFF2-40B4-BE49-F238E27FC236}">
                <a16:creationId xmlns:a16="http://schemas.microsoft.com/office/drawing/2014/main" id="{E0F007C8-5862-C208-44AD-7C9176E17856}"/>
              </a:ext>
            </a:extLst>
          </p:cNvPr>
          <p:cNvSpPr txBox="1">
            <a:spLocks noGrp="1" noChangeArrowheads="1"/>
          </p:cNvSpPr>
          <p:nvPr>
            <p:ph type="body" idx="1"/>
          </p:nvPr>
        </p:nvSpPr>
        <p:spPr bwMode="auto">
          <a:xfrm>
            <a:off x="685800" y="4343400"/>
            <a:ext cx="5476875"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1AD5-019B-91EF-2253-3D237B712D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292ED5-1EA2-CEA7-6520-01EDD0A41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02967B-E9CC-5BDF-3384-9ECE9C34217B}"/>
              </a:ext>
            </a:extLst>
          </p:cNvPr>
          <p:cNvSpPr>
            <a:spLocks noGrp="1"/>
          </p:cNvSpPr>
          <p:nvPr>
            <p:ph type="dt" sz="half" idx="10"/>
          </p:nvPr>
        </p:nvSpPr>
        <p:spPr/>
        <p:txBody>
          <a:bodyPr/>
          <a:lstStyle/>
          <a:p>
            <a:fld id="{751809BA-5E89-4770-A1BD-3B1D6FA7558E}" type="datetimeFigureOut">
              <a:rPr lang="en-IN" smtClean="0"/>
              <a:t>11-05-2024</a:t>
            </a:fld>
            <a:endParaRPr lang="en-IN"/>
          </a:p>
        </p:txBody>
      </p:sp>
      <p:sp>
        <p:nvSpPr>
          <p:cNvPr id="5" name="Footer Placeholder 4">
            <a:extLst>
              <a:ext uri="{FF2B5EF4-FFF2-40B4-BE49-F238E27FC236}">
                <a16:creationId xmlns:a16="http://schemas.microsoft.com/office/drawing/2014/main" id="{D5651534-1179-555B-59FB-A4E73CCCAE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3D879-745B-DC41-DFE6-B19008DF65CB}"/>
              </a:ext>
            </a:extLst>
          </p:cNvPr>
          <p:cNvSpPr>
            <a:spLocks noGrp="1"/>
          </p:cNvSpPr>
          <p:nvPr>
            <p:ph type="sldNum" sz="quarter" idx="12"/>
          </p:nvPr>
        </p:nvSpPr>
        <p:spPr/>
        <p:txBody>
          <a:bodyPr/>
          <a:lstStyle/>
          <a:p>
            <a:fld id="{CA7065F8-0670-48B2-A684-26E69241640C}" type="slidenum">
              <a:rPr lang="en-IN" smtClean="0"/>
              <a:t>‹#›</a:t>
            </a:fld>
            <a:endParaRPr lang="en-IN"/>
          </a:p>
        </p:txBody>
      </p:sp>
    </p:spTree>
    <p:extLst>
      <p:ext uri="{BB962C8B-B14F-4D97-AF65-F5344CB8AC3E}">
        <p14:creationId xmlns:p14="http://schemas.microsoft.com/office/powerpoint/2010/main" val="247007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CAAE-70AB-20C3-C886-10B12020DF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0B6DE6-2D69-8D0E-54A7-4C654698AB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29007D-E690-E640-8F62-EE66E75B8B57}"/>
              </a:ext>
            </a:extLst>
          </p:cNvPr>
          <p:cNvSpPr>
            <a:spLocks noGrp="1"/>
          </p:cNvSpPr>
          <p:nvPr>
            <p:ph type="dt" sz="half" idx="10"/>
          </p:nvPr>
        </p:nvSpPr>
        <p:spPr/>
        <p:txBody>
          <a:bodyPr/>
          <a:lstStyle/>
          <a:p>
            <a:fld id="{751809BA-5E89-4770-A1BD-3B1D6FA7558E}" type="datetimeFigureOut">
              <a:rPr lang="en-IN" smtClean="0"/>
              <a:t>11-05-2024</a:t>
            </a:fld>
            <a:endParaRPr lang="en-IN"/>
          </a:p>
        </p:txBody>
      </p:sp>
      <p:sp>
        <p:nvSpPr>
          <p:cNvPr id="5" name="Footer Placeholder 4">
            <a:extLst>
              <a:ext uri="{FF2B5EF4-FFF2-40B4-BE49-F238E27FC236}">
                <a16:creationId xmlns:a16="http://schemas.microsoft.com/office/drawing/2014/main" id="{8F664718-0A6A-A36E-5A44-5157459027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DA23FB-9EF8-8B5A-844D-8EB73FFEFB05}"/>
              </a:ext>
            </a:extLst>
          </p:cNvPr>
          <p:cNvSpPr>
            <a:spLocks noGrp="1"/>
          </p:cNvSpPr>
          <p:nvPr>
            <p:ph type="sldNum" sz="quarter" idx="12"/>
          </p:nvPr>
        </p:nvSpPr>
        <p:spPr/>
        <p:txBody>
          <a:bodyPr/>
          <a:lstStyle/>
          <a:p>
            <a:fld id="{CA7065F8-0670-48B2-A684-26E69241640C}" type="slidenum">
              <a:rPr lang="en-IN" smtClean="0"/>
              <a:t>‹#›</a:t>
            </a:fld>
            <a:endParaRPr lang="en-IN"/>
          </a:p>
        </p:txBody>
      </p:sp>
    </p:spTree>
    <p:extLst>
      <p:ext uri="{BB962C8B-B14F-4D97-AF65-F5344CB8AC3E}">
        <p14:creationId xmlns:p14="http://schemas.microsoft.com/office/powerpoint/2010/main" val="96886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40CD28-2962-3FDC-79FD-C356CCBEDF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2B6BB6-6102-1D45-9BD4-036583DED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320565-45E2-4971-817F-414E2213CC7A}"/>
              </a:ext>
            </a:extLst>
          </p:cNvPr>
          <p:cNvSpPr>
            <a:spLocks noGrp="1"/>
          </p:cNvSpPr>
          <p:nvPr>
            <p:ph type="dt" sz="half" idx="10"/>
          </p:nvPr>
        </p:nvSpPr>
        <p:spPr/>
        <p:txBody>
          <a:bodyPr/>
          <a:lstStyle/>
          <a:p>
            <a:fld id="{751809BA-5E89-4770-A1BD-3B1D6FA7558E}" type="datetimeFigureOut">
              <a:rPr lang="en-IN" smtClean="0"/>
              <a:t>11-05-2024</a:t>
            </a:fld>
            <a:endParaRPr lang="en-IN"/>
          </a:p>
        </p:txBody>
      </p:sp>
      <p:sp>
        <p:nvSpPr>
          <p:cNvPr id="5" name="Footer Placeholder 4">
            <a:extLst>
              <a:ext uri="{FF2B5EF4-FFF2-40B4-BE49-F238E27FC236}">
                <a16:creationId xmlns:a16="http://schemas.microsoft.com/office/drawing/2014/main" id="{E4A18589-3696-B95E-9E0B-A3CAD6C1AD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EA7371-24F0-39E4-BF65-3BD0FF0E375F}"/>
              </a:ext>
            </a:extLst>
          </p:cNvPr>
          <p:cNvSpPr>
            <a:spLocks noGrp="1"/>
          </p:cNvSpPr>
          <p:nvPr>
            <p:ph type="sldNum" sz="quarter" idx="12"/>
          </p:nvPr>
        </p:nvSpPr>
        <p:spPr/>
        <p:txBody>
          <a:bodyPr/>
          <a:lstStyle/>
          <a:p>
            <a:fld id="{CA7065F8-0670-48B2-A684-26E69241640C}" type="slidenum">
              <a:rPr lang="en-IN" smtClean="0"/>
              <a:t>‹#›</a:t>
            </a:fld>
            <a:endParaRPr lang="en-IN"/>
          </a:p>
        </p:txBody>
      </p:sp>
    </p:spTree>
    <p:extLst>
      <p:ext uri="{BB962C8B-B14F-4D97-AF65-F5344CB8AC3E}">
        <p14:creationId xmlns:p14="http://schemas.microsoft.com/office/powerpoint/2010/main" val="94621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287E-94B1-C00A-BBF5-33E9B45E156E}"/>
              </a:ext>
            </a:extLst>
          </p:cNvPr>
          <p:cNvSpPr>
            <a:spLocks noGrp="1"/>
          </p:cNvSpPr>
          <p:nvPr>
            <p:ph type="title"/>
          </p:nvPr>
        </p:nvSpPr>
        <p:spPr>
          <a:xfrm>
            <a:off x="609600" y="273051"/>
            <a:ext cx="10957984" cy="1133475"/>
          </a:xfrm>
        </p:spPr>
        <p:txBody>
          <a:bodyPr/>
          <a:lstStyle/>
          <a:p>
            <a:r>
              <a:rPr lang="en-US"/>
              <a:t>Click to edit Master title style</a:t>
            </a:r>
            <a:endParaRPr lang="en-IN"/>
          </a:p>
        </p:txBody>
      </p:sp>
    </p:spTree>
    <p:extLst>
      <p:ext uri="{BB962C8B-B14F-4D97-AF65-F5344CB8AC3E}">
        <p14:creationId xmlns:p14="http://schemas.microsoft.com/office/powerpoint/2010/main" val="275382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3F50-FC42-D38D-3F5A-3EBCEE0649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23E86C-C860-68D9-30C2-F519DCA464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378099-04E6-0AC5-768B-CBB40B8414B7}"/>
              </a:ext>
            </a:extLst>
          </p:cNvPr>
          <p:cNvSpPr>
            <a:spLocks noGrp="1"/>
          </p:cNvSpPr>
          <p:nvPr>
            <p:ph type="dt" sz="half" idx="10"/>
          </p:nvPr>
        </p:nvSpPr>
        <p:spPr/>
        <p:txBody>
          <a:bodyPr/>
          <a:lstStyle/>
          <a:p>
            <a:fld id="{751809BA-5E89-4770-A1BD-3B1D6FA7558E}" type="datetimeFigureOut">
              <a:rPr lang="en-IN" smtClean="0"/>
              <a:t>11-05-2024</a:t>
            </a:fld>
            <a:endParaRPr lang="en-IN"/>
          </a:p>
        </p:txBody>
      </p:sp>
      <p:sp>
        <p:nvSpPr>
          <p:cNvPr id="5" name="Footer Placeholder 4">
            <a:extLst>
              <a:ext uri="{FF2B5EF4-FFF2-40B4-BE49-F238E27FC236}">
                <a16:creationId xmlns:a16="http://schemas.microsoft.com/office/drawing/2014/main" id="{BB649AC4-FFF0-AECA-3BD0-CBC5D4168A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62719-9ED7-FDA8-ADB6-8C3D2424632B}"/>
              </a:ext>
            </a:extLst>
          </p:cNvPr>
          <p:cNvSpPr>
            <a:spLocks noGrp="1"/>
          </p:cNvSpPr>
          <p:nvPr>
            <p:ph type="sldNum" sz="quarter" idx="12"/>
          </p:nvPr>
        </p:nvSpPr>
        <p:spPr/>
        <p:txBody>
          <a:bodyPr/>
          <a:lstStyle/>
          <a:p>
            <a:fld id="{CA7065F8-0670-48B2-A684-26E69241640C}" type="slidenum">
              <a:rPr lang="en-IN" smtClean="0"/>
              <a:t>‹#›</a:t>
            </a:fld>
            <a:endParaRPr lang="en-IN"/>
          </a:p>
        </p:txBody>
      </p:sp>
    </p:spTree>
    <p:extLst>
      <p:ext uri="{BB962C8B-B14F-4D97-AF65-F5344CB8AC3E}">
        <p14:creationId xmlns:p14="http://schemas.microsoft.com/office/powerpoint/2010/main" val="4086471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C3B8-3353-6B70-D0CC-C88962773F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8A95E3-D621-C58C-AEB0-7689340C86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9F11B-C6DE-6399-C625-1A01DFECA1F4}"/>
              </a:ext>
            </a:extLst>
          </p:cNvPr>
          <p:cNvSpPr>
            <a:spLocks noGrp="1"/>
          </p:cNvSpPr>
          <p:nvPr>
            <p:ph type="dt" sz="half" idx="10"/>
          </p:nvPr>
        </p:nvSpPr>
        <p:spPr/>
        <p:txBody>
          <a:bodyPr/>
          <a:lstStyle/>
          <a:p>
            <a:fld id="{751809BA-5E89-4770-A1BD-3B1D6FA7558E}" type="datetimeFigureOut">
              <a:rPr lang="en-IN" smtClean="0"/>
              <a:t>11-05-2024</a:t>
            </a:fld>
            <a:endParaRPr lang="en-IN"/>
          </a:p>
        </p:txBody>
      </p:sp>
      <p:sp>
        <p:nvSpPr>
          <p:cNvPr id="5" name="Footer Placeholder 4">
            <a:extLst>
              <a:ext uri="{FF2B5EF4-FFF2-40B4-BE49-F238E27FC236}">
                <a16:creationId xmlns:a16="http://schemas.microsoft.com/office/drawing/2014/main" id="{90F1729E-2669-47E8-B56D-68708E5529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31CB2-D413-CD3B-8594-3AF61F1999AB}"/>
              </a:ext>
            </a:extLst>
          </p:cNvPr>
          <p:cNvSpPr>
            <a:spLocks noGrp="1"/>
          </p:cNvSpPr>
          <p:nvPr>
            <p:ph type="sldNum" sz="quarter" idx="12"/>
          </p:nvPr>
        </p:nvSpPr>
        <p:spPr/>
        <p:txBody>
          <a:bodyPr/>
          <a:lstStyle/>
          <a:p>
            <a:fld id="{CA7065F8-0670-48B2-A684-26E69241640C}" type="slidenum">
              <a:rPr lang="en-IN" smtClean="0"/>
              <a:t>‹#›</a:t>
            </a:fld>
            <a:endParaRPr lang="en-IN"/>
          </a:p>
        </p:txBody>
      </p:sp>
    </p:spTree>
    <p:extLst>
      <p:ext uri="{BB962C8B-B14F-4D97-AF65-F5344CB8AC3E}">
        <p14:creationId xmlns:p14="http://schemas.microsoft.com/office/powerpoint/2010/main" val="23970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DC495-80F2-347B-E187-749D436292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E56FB2-7463-BF5A-C18D-8F30528445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A30EF7-CD46-A11B-400E-B60F77F99C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03C1F9-D91A-2636-85A0-88F88F8AC5A8}"/>
              </a:ext>
            </a:extLst>
          </p:cNvPr>
          <p:cNvSpPr>
            <a:spLocks noGrp="1"/>
          </p:cNvSpPr>
          <p:nvPr>
            <p:ph type="dt" sz="half" idx="10"/>
          </p:nvPr>
        </p:nvSpPr>
        <p:spPr/>
        <p:txBody>
          <a:bodyPr/>
          <a:lstStyle/>
          <a:p>
            <a:fld id="{751809BA-5E89-4770-A1BD-3B1D6FA7558E}" type="datetimeFigureOut">
              <a:rPr lang="en-IN" smtClean="0"/>
              <a:t>11-05-2024</a:t>
            </a:fld>
            <a:endParaRPr lang="en-IN"/>
          </a:p>
        </p:txBody>
      </p:sp>
      <p:sp>
        <p:nvSpPr>
          <p:cNvPr id="6" name="Footer Placeholder 5">
            <a:extLst>
              <a:ext uri="{FF2B5EF4-FFF2-40B4-BE49-F238E27FC236}">
                <a16:creationId xmlns:a16="http://schemas.microsoft.com/office/drawing/2014/main" id="{DB78F851-A754-7ABB-E944-0CCEDAD849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24FE6F-5B5A-7DB8-44DB-D58D1E389A07}"/>
              </a:ext>
            </a:extLst>
          </p:cNvPr>
          <p:cNvSpPr>
            <a:spLocks noGrp="1"/>
          </p:cNvSpPr>
          <p:nvPr>
            <p:ph type="sldNum" sz="quarter" idx="12"/>
          </p:nvPr>
        </p:nvSpPr>
        <p:spPr/>
        <p:txBody>
          <a:bodyPr/>
          <a:lstStyle/>
          <a:p>
            <a:fld id="{CA7065F8-0670-48B2-A684-26E69241640C}" type="slidenum">
              <a:rPr lang="en-IN" smtClean="0"/>
              <a:t>‹#›</a:t>
            </a:fld>
            <a:endParaRPr lang="en-IN"/>
          </a:p>
        </p:txBody>
      </p:sp>
    </p:spTree>
    <p:extLst>
      <p:ext uri="{BB962C8B-B14F-4D97-AF65-F5344CB8AC3E}">
        <p14:creationId xmlns:p14="http://schemas.microsoft.com/office/powerpoint/2010/main" val="373475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30A7-ED66-A0F3-AE5E-ACCA047A0F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43B975-87A1-96B0-4B37-28DE8CB50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E1A01E-1DF0-0160-579A-4D181B2B00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605FBC-7BB8-1575-301E-F917490D46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250C82-C32E-D4A4-40EE-1A714672C1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2B91E6-C47E-7FA2-FCC6-EE544C80C998}"/>
              </a:ext>
            </a:extLst>
          </p:cNvPr>
          <p:cNvSpPr>
            <a:spLocks noGrp="1"/>
          </p:cNvSpPr>
          <p:nvPr>
            <p:ph type="dt" sz="half" idx="10"/>
          </p:nvPr>
        </p:nvSpPr>
        <p:spPr/>
        <p:txBody>
          <a:bodyPr/>
          <a:lstStyle/>
          <a:p>
            <a:fld id="{751809BA-5E89-4770-A1BD-3B1D6FA7558E}" type="datetimeFigureOut">
              <a:rPr lang="en-IN" smtClean="0"/>
              <a:t>11-05-2024</a:t>
            </a:fld>
            <a:endParaRPr lang="en-IN"/>
          </a:p>
        </p:txBody>
      </p:sp>
      <p:sp>
        <p:nvSpPr>
          <p:cNvPr id="8" name="Footer Placeholder 7">
            <a:extLst>
              <a:ext uri="{FF2B5EF4-FFF2-40B4-BE49-F238E27FC236}">
                <a16:creationId xmlns:a16="http://schemas.microsoft.com/office/drawing/2014/main" id="{36F9A8B5-0E9F-F922-4FED-47E8780178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819521-A261-DDF8-BF93-E52ECAEB8D9B}"/>
              </a:ext>
            </a:extLst>
          </p:cNvPr>
          <p:cNvSpPr>
            <a:spLocks noGrp="1"/>
          </p:cNvSpPr>
          <p:nvPr>
            <p:ph type="sldNum" sz="quarter" idx="12"/>
          </p:nvPr>
        </p:nvSpPr>
        <p:spPr/>
        <p:txBody>
          <a:bodyPr/>
          <a:lstStyle/>
          <a:p>
            <a:fld id="{CA7065F8-0670-48B2-A684-26E69241640C}" type="slidenum">
              <a:rPr lang="en-IN" smtClean="0"/>
              <a:t>‹#›</a:t>
            </a:fld>
            <a:endParaRPr lang="en-IN"/>
          </a:p>
        </p:txBody>
      </p:sp>
    </p:spTree>
    <p:extLst>
      <p:ext uri="{BB962C8B-B14F-4D97-AF65-F5344CB8AC3E}">
        <p14:creationId xmlns:p14="http://schemas.microsoft.com/office/powerpoint/2010/main" val="353251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D89A-64C5-9C1D-6909-AFE946173C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73967A-70B1-2828-08D9-61244E0A2063}"/>
              </a:ext>
            </a:extLst>
          </p:cNvPr>
          <p:cNvSpPr>
            <a:spLocks noGrp="1"/>
          </p:cNvSpPr>
          <p:nvPr>
            <p:ph type="dt" sz="half" idx="10"/>
          </p:nvPr>
        </p:nvSpPr>
        <p:spPr/>
        <p:txBody>
          <a:bodyPr/>
          <a:lstStyle/>
          <a:p>
            <a:fld id="{751809BA-5E89-4770-A1BD-3B1D6FA7558E}" type="datetimeFigureOut">
              <a:rPr lang="en-IN" smtClean="0"/>
              <a:t>11-05-2024</a:t>
            </a:fld>
            <a:endParaRPr lang="en-IN"/>
          </a:p>
        </p:txBody>
      </p:sp>
      <p:sp>
        <p:nvSpPr>
          <p:cNvPr id="4" name="Footer Placeholder 3">
            <a:extLst>
              <a:ext uri="{FF2B5EF4-FFF2-40B4-BE49-F238E27FC236}">
                <a16:creationId xmlns:a16="http://schemas.microsoft.com/office/drawing/2014/main" id="{9B2866CE-0828-5E58-8B0D-F57B459BC2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9FBC7D-F963-30AE-C836-7EDDE92EF527}"/>
              </a:ext>
            </a:extLst>
          </p:cNvPr>
          <p:cNvSpPr>
            <a:spLocks noGrp="1"/>
          </p:cNvSpPr>
          <p:nvPr>
            <p:ph type="sldNum" sz="quarter" idx="12"/>
          </p:nvPr>
        </p:nvSpPr>
        <p:spPr/>
        <p:txBody>
          <a:bodyPr/>
          <a:lstStyle/>
          <a:p>
            <a:fld id="{CA7065F8-0670-48B2-A684-26E69241640C}" type="slidenum">
              <a:rPr lang="en-IN" smtClean="0"/>
              <a:t>‹#›</a:t>
            </a:fld>
            <a:endParaRPr lang="en-IN"/>
          </a:p>
        </p:txBody>
      </p:sp>
    </p:spTree>
    <p:extLst>
      <p:ext uri="{BB962C8B-B14F-4D97-AF65-F5344CB8AC3E}">
        <p14:creationId xmlns:p14="http://schemas.microsoft.com/office/powerpoint/2010/main" val="25876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C67A55-D4CA-35B0-A4E8-611A48EEFD8B}"/>
              </a:ext>
            </a:extLst>
          </p:cNvPr>
          <p:cNvSpPr>
            <a:spLocks noGrp="1"/>
          </p:cNvSpPr>
          <p:nvPr>
            <p:ph type="dt" sz="half" idx="10"/>
          </p:nvPr>
        </p:nvSpPr>
        <p:spPr/>
        <p:txBody>
          <a:bodyPr/>
          <a:lstStyle/>
          <a:p>
            <a:fld id="{751809BA-5E89-4770-A1BD-3B1D6FA7558E}" type="datetimeFigureOut">
              <a:rPr lang="en-IN" smtClean="0"/>
              <a:t>11-05-2024</a:t>
            </a:fld>
            <a:endParaRPr lang="en-IN"/>
          </a:p>
        </p:txBody>
      </p:sp>
      <p:sp>
        <p:nvSpPr>
          <p:cNvPr id="3" name="Footer Placeholder 2">
            <a:extLst>
              <a:ext uri="{FF2B5EF4-FFF2-40B4-BE49-F238E27FC236}">
                <a16:creationId xmlns:a16="http://schemas.microsoft.com/office/drawing/2014/main" id="{BF993AF2-F535-0696-66FB-808BBC199A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3DED8E-ACD3-2504-5587-274BB7C4F920}"/>
              </a:ext>
            </a:extLst>
          </p:cNvPr>
          <p:cNvSpPr>
            <a:spLocks noGrp="1"/>
          </p:cNvSpPr>
          <p:nvPr>
            <p:ph type="sldNum" sz="quarter" idx="12"/>
          </p:nvPr>
        </p:nvSpPr>
        <p:spPr/>
        <p:txBody>
          <a:bodyPr/>
          <a:lstStyle/>
          <a:p>
            <a:fld id="{CA7065F8-0670-48B2-A684-26E69241640C}" type="slidenum">
              <a:rPr lang="en-IN" smtClean="0"/>
              <a:t>‹#›</a:t>
            </a:fld>
            <a:endParaRPr lang="en-IN"/>
          </a:p>
        </p:txBody>
      </p:sp>
    </p:spTree>
    <p:extLst>
      <p:ext uri="{BB962C8B-B14F-4D97-AF65-F5344CB8AC3E}">
        <p14:creationId xmlns:p14="http://schemas.microsoft.com/office/powerpoint/2010/main" val="48256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764F-FAC8-A3E8-7C97-78C360F4A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77999D-63DF-4844-9938-80EDA0B8B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0A8361-E17C-AA0A-B542-9AD5E0CD6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94C0A8-4FF2-2C9C-BD67-327B2B8B77B1}"/>
              </a:ext>
            </a:extLst>
          </p:cNvPr>
          <p:cNvSpPr>
            <a:spLocks noGrp="1"/>
          </p:cNvSpPr>
          <p:nvPr>
            <p:ph type="dt" sz="half" idx="10"/>
          </p:nvPr>
        </p:nvSpPr>
        <p:spPr/>
        <p:txBody>
          <a:bodyPr/>
          <a:lstStyle/>
          <a:p>
            <a:fld id="{751809BA-5E89-4770-A1BD-3B1D6FA7558E}" type="datetimeFigureOut">
              <a:rPr lang="en-IN" smtClean="0"/>
              <a:t>11-05-2024</a:t>
            </a:fld>
            <a:endParaRPr lang="en-IN"/>
          </a:p>
        </p:txBody>
      </p:sp>
      <p:sp>
        <p:nvSpPr>
          <p:cNvPr id="6" name="Footer Placeholder 5">
            <a:extLst>
              <a:ext uri="{FF2B5EF4-FFF2-40B4-BE49-F238E27FC236}">
                <a16:creationId xmlns:a16="http://schemas.microsoft.com/office/drawing/2014/main" id="{70639170-2914-F53F-43CC-DBE6E99088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AD1474-3735-6C04-18AB-FE67E640AC9A}"/>
              </a:ext>
            </a:extLst>
          </p:cNvPr>
          <p:cNvSpPr>
            <a:spLocks noGrp="1"/>
          </p:cNvSpPr>
          <p:nvPr>
            <p:ph type="sldNum" sz="quarter" idx="12"/>
          </p:nvPr>
        </p:nvSpPr>
        <p:spPr/>
        <p:txBody>
          <a:bodyPr/>
          <a:lstStyle/>
          <a:p>
            <a:fld id="{CA7065F8-0670-48B2-A684-26E69241640C}" type="slidenum">
              <a:rPr lang="en-IN" smtClean="0"/>
              <a:t>‹#›</a:t>
            </a:fld>
            <a:endParaRPr lang="en-IN"/>
          </a:p>
        </p:txBody>
      </p:sp>
    </p:spTree>
    <p:extLst>
      <p:ext uri="{BB962C8B-B14F-4D97-AF65-F5344CB8AC3E}">
        <p14:creationId xmlns:p14="http://schemas.microsoft.com/office/powerpoint/2010/main" val="29971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0C5D-73F8-6AED-AAC0-C3A6FBC68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AE5E9F-9E99-60A2-1F7C-23A903EF82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5C2067-18A1-071E-C838-6BBBC9EBB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FE45A-A2DA-E855-767B-821828D4679D}"/>
              </a:ext>
            </a:extLst>
          </p:cNvPr>
          <p:cNvSpPr>
            <a:spLocks noGrp="1"/>
          </p:cNvSpPr>
          <p:nvPr>
            <p:ph type="dt" sz="half" idx="10"/>
          </p:nvPr>
        </p:nvSpPr>
        <p:spPr/>
        <p:txBody>
          <a:bodyPr/>
          <a:lstStyle/>
          <a:p>
            <a:fld id="{751809BA-5E89-4770-A1BD-3B1D6FA7558E}" type="datetimeFigureOut">
              <a:rPr lang="en-IN" smtClean="0"/>
              <a:t>11-05-2024</a:t>
            </a:fld>
            <a:endParaRPr lang="en-IN"/>
          </a:p>
        </p:txBody>
      </p:sp>
      <p:sp>
        <p:nvSpPr>
          <p:cNvPr id="6" name="Footer Placeholder 5">
            <a:extLst>
              <a:ext uri="{FF2B5EF4-FFF2-40B4-BE49-F238E27FC236}">
                <a16:creationId xmlns:a16="http://schemas.microsoft.com/office/drawing/2014/main" id="{71144E4B-1365-5DB0-9149-0E68DF100B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E2BDC7-8D19-30AB-8D54-CB3D877D3A0D}"/>
              </a:ext>
            </a:extLst>
          </p:cNvPr>
          <p:cNvSpPr>
            <a:spLocks noGrp="1"/>
          </p:cNvSpPr>
          <p:nvPr>
            <p:ph type="sldNum" sz="quarter" idx="12"/>
          </p:nvPr>
        </p:nvSpPr>
        <p:spPr/>
        <p:txBody>
          <a:bodyPr/>
          <a:lstStyle/>
          <a:p>
            <a:fld id="{CA7065F8-0670-48B2-A684-26E69241640C}" type="slidenum">
              <a:rPr lang="en-IN" smtClean="0"/>
              <a:t>‹#›</a:t>
            </a:fld>
            <a:endParaRPr lang="en-IN"/>
          </a:p>
        </p:txBody>
      </p:sp>
    </p:spTree>
    <p:extLst>
      <p:ext uri="{BB962C8B-B14F-4D97-AF65-F5344CB8AC3E}">
        <p14:creationId xmlns:p14="http://schemas.microsoft.com/office/powerpoint/2010/main" val="398266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6CA11-57C7-7406-E2F1-EB3D3F2FF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39AE57-F61D-F399-5001-70B3D4B73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6042AD-8397-C644-DE99-FAFC6049D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809BA-5E89-4770-A1BD-3B1D6FA7558E}" type="datetimeFigureOut">
              <a:rPr lang="en-IN" smtClean="0"/>
              <a:t>11-05-2024</a:t>
            </a:fld>
            <a:endParaRPr lang="en-IN"/>
          </a:p>
        </p:txBody>
      </p:sp>
      <p:sp>
        <p:nvSpPr>
          <p:cNvPr id="5" name="Footer Placeholder 4">
            <a:extLst>
              <a:ext uri="{FF2B5EF4-FFF2-40B4-BE49-F238E27FC236}">
                <a16:creationId xmlns:a16="http://schemas.microsoft.com/office/drawing/2014/main" id="{89B37E20-29EA-9AF8-A143-D1575B3ED9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983010-87A5-F651-2BAE-603F5A670C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065F8-0670-48B2-A684-26E69241640C}" type="slidenum">
              <a:rPr lang="en-IN" smtClean="0"/>
              <a:t>‹#›</a:t>
            </a:fld>
            <a:endParaRPr lang="en-IN"/>
          </a:p>
        </p:txBody>
      </p:sp>
    </p:spTree>
    <p:extLst>
      <p:ext uri="{BB962C8B-B14F-4D97-AF65-F5344CB8AC3E}">
        <p14:creationId xmlns:p14="http://schemas.microsoft.com/office/powerpoint/2010/main" val="638091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8F68134-4066-7BBB-B79F-14F0BD97F726}"/>
              </a:ext>
            </a:extLst>
          </p:cNvPr>
          <p:cNvSpPr>
            <a:spLocks noGrp="1" noChangeArrowheads="1"/>
          </p:cNvSpPr>
          <p:nvPr>
            <p:ph type="title"/>
          </p:nvPr>
        </p:nvSpPr>
        <p:spPr>
          <a:xfrm>
            <a:off x="2209800" y="457200"/>
            <a:ext cx="7086600" cy="2286000"/>
          </a:xfrm>
          <a:ln/>
        </p:spPr>
        <p:txBody>
          <a:bodyPr vert="horz" lIns="90000" tIns="46800" rIns="90000" bIns="4680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6600">
                <a:solidFill>
                  <a:srgbClr val="990033"/>
                </a:solidFill>
              </a:rPr>
              <a:t>Chapter 21</a:t>
            </a:r>
          </a:p>
        </p:txBody>
      </p:sp>
      <p:sp>
        <p:nvSpPr>
          <p:cNvPr id="5122" name="Rectangle 2">
            <a:extLst>
              <a:ext uri="{FF2B5EF4-FFF2-40B4-BE49-F238E27FC236}">
                <a16:creationId xmlns:a16="http://schemas.microsoft.com/office/drawing/2014/main" id="{EBD53275-7537-BAE3-DA88-9DA1B2FC3BDB}"/>
              </a:ext>
            </a:extLst>
          </p:cNvPr>
          <p:cNvSpPr>
            <a:spLocks noGrp="1" noChangeArrowheads="1"/>
          </p:cNvSpPr>
          <p:nvPr>
            <p:ph type="subTitle" idx="4294967295"/>
          </p:nvPr>
        </p:nvSpPr>
        <p:spPr bwMode="auto">
          <a:xfrm>
            <a:off x="2411413" y="2978151"/>
            <a:ext cx="6629400" cy="21050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000" tIns="46800" rIns="0" bIns="46800" rtlCol="0">
            <a:normAutofit/>
          </a:bodyPr>
          <a:lstStyle/>
          <a:p>
            <a:pPr marL="0" indent="0" algn="ctr">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4400"/>
              <a:t>Introduction to Transaction Processing Concepts and Theory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694C47FB-BDDB-6ABF-D676-20DB1B1D8696}"/>
              </a:ext>
            </a:extLst>
          </p:cNvPr>
          <p:cNvSpPr>
            <a:spLocks noGrp="1" noChangeArrowheads="1"/>
          </p:cNvSpPr>
          <p:nvPr>
            <p:ph type="body"/>
          </p:nvPr>
        </p:nvSpPr>
        <p:spPr>
          <a:xfrm>
            <a:off x="1981200" y="1366838"/>
            <a:ext cx="7772400" cy="4805362"/>
          </a:xfrm>
          <a:ln/>
        </p:spPr>
        <p:txBody>
          <a:bodyPr vert="horz" lIns="90000" tIns="46800" rIns="90000" bIns="46800" rtlCol="0" anchor="t">
            <a:normAutofit/>
          </a:bodyPr>
          <a:lstStyle/>
          <a:p>
            <a:pPr marL="609600" indent="-598488">
              <a:spcBef>
                <a:spcPts val="700"/>
              </a:spcBef>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endParaRPr lang="en-US" altLang="en-US" sz="2400" b="1">
              <a:latin typeface="Palatino" charset="0"/>
              <a:cs typeface="Times New Roman" panose="02020603050405020304" pitchFamily="18" charset="0"/>
            </a:endParaRPr>
          </a:p>
          <a:p>
            <a:pPr marL="609600" indent="-598488" algn="just">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Figure 21.2 (next slide) shows two examples of transactions</a:t>
            </a:r>
          </a:p>
          <a:p>
            <a:pPr marL="609600" indent="-598488" algn="just">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Notation focuses on the read and write operations</a:t>
            </a:r>
          </a:p>
          <a:p>
            <a:pPr marL="609600" indent="-598488" algn="just">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Can also write in shorthand notation:</a:t>
            </a:r>
          </a:p>
          <a:p>
            <a:pPr marL="1476375" lvl="1" indent="-561975" algn="l">
              <a:spcBef>
                <a:spcPts val="700"/>
              </a:spcBef>
              <a:buFont typeface="Times New Roman" panose="02020603050405020304" pitchFamily="18"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T1: b1; r1(X); w1(X); r1(Y); w1(Y); e1;</a:t>
            </a:r>
          </a:p>
          <a:p>
            <a:pPr marL="1476375" lvl="1" indent="-561975" algn="l">
              <a:spcBef>
                <a:spcPts val="700"/>
              </a:spcBef>
              <a:buFont typeface="Times New Roman" panose="02020603050405020304" pitchFamily="18"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T2: b2; r2(Y); w2(Y); e2;</a:t>
            </a:r>
          </a:p>
          <a:p>
            <a:pPr marL="609600" indent="-598488" algn="just">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bi and ei specify transaction boundaries (begin and end)</a:t>
            </a:r>
          </a:p>
          <a:p>
            <a:pPr marL="609600" indent="-598488" algn="just">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i specifies a unique transaction identifier (TId)</a:t>
            </a:r>
          </a:p>
        </p:txBody>
      </p:sp>
      <p:sp>
        <p:nvSpPr>
          <p:cNvPr id="14338" name="Rectangle 2">
            <a:extLst>
              <a:ext uri="{FF2B5EF4-FFF2-40B4-BE49-F238E27FC236}">
                <a16:creationId xmlns:a16="http://schemas.microsoft.com/office/drawing/2014/main" id="{107E799C-0A5A-3C3B-0FA5-3D3E727912A8}"/>
              </a:ext>
            </a:extLst>
          </p:cNvPr>
          <p:cNvSpPr>
            <a:spLocks noGrp="1" noChangeArrowheads="1"/>
          </p:cNvSpPr>
          <p:nvPr>
            <p:ph type="title" idx="1"/>
          </p:nvPr>
        </p:nvSpPr>
        <p:spPr>
          <a:xfrm>
            <a:off x="1538288" y="161925"/>
            <a:ext cx="8672512" cy="1143000"/>
          </a:xfrm>
          <a:ln/>
        </p:spPr>
        <p:txBody>
          <a:bodyPr vert="horz" lIns="92160" tIns="46080" rIns="92160" bIns="46080" rtlCol="0" anchor="ctr">
            <a:normAutofit/>
          </a:bodyPr>
          <a:lstStyle/>
          <a:p>
            <a:pPr marL="0" indent="0" algn="ctr">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cs typeface="Times New Roman" panose="02020603050405020304" pitchFamily="18" charset="0"/>
              </a:rPr>
              <a:t>Transaction Notation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a:extLst>
              <a:ext uri="{FF2B5EF4-FFF2-40B4-BE49-F238E27FC236}">
                <a16:creationId xmlns:a16="http://schemas.microsoft.com/office/drawing/2014/main" id="{DE2E5A55-2731-2CF9-587A-BF43C65C4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26" y="1275080"/>
            <a:ext cx="11883148" cy="29006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C2C152AA-F9AF-F920-8B58-6F16F6D5588D}"/>
              </a:ext>
            </a:extLst>
          </p:cNvPr>
          <p:cNvSpPr>
            <a:spLocks noGrp="1" noChangeArrowheads="1"/>
          </p:cNvSpPr>
          <p:nvPr>
            <p:ph type="body"/>
          </p:nvPr>
        </p:nvSpPr>
        <p:spPr>
          <a:xfrm>
            <a:off x="985520" y="1143000"/>
            <a:ext cx="10210800" cy="4908550"/>
          </a:xfrm>
          <a:ln/>
        </p:spPr>
        <p:txBody>
          <a:bodyPr vert="horz" lIns="90000" tIns="46800" rIns="90000" bIns="46800" rtlCol="0" anchor="t">
            <a:normAutofit/>
          </a:bodyPr>
          <a:lstStyle/>
          <a:p>
            <a:pPr marL="342900" indent="-331788">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Times New Roman" panose="02020603050405020304" pitchFamily="18" charset="0"/>
                <a:cs typeface="Times New Roman" panose="02020603050405020304" pitchFamily="18" charset="0"/>
              </a:rPr>
              <a:t>Without Concurrency Control, problems may occur with concurrent transactions</a:t>
            </a:r>
            <a:r>
              <a:rPr lang="en-US" altLang="en-US" sz="2400" b="1" dirty="0">
                <a:latin typeface="Times New Roman" panose="02020603050405020304" pitchFamily="18" charset="0"/>
                <a:cs typeface="Times New Roman" panose="02020603050405020304" pitchFamily="18" charset="0"/>
              </a:rPr>
              <a:t>:</a:t>
            </a:r>
          </a:p>
          <a:p>
            <a:pPr marL="342900" indent="-331788">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dirty="0">
                <a:latin typeface="Times New Roman" panose="02020603050405020304" pitchFamily="18" charset="0"/>
                <a:cs typeface="Times New Roman" panose="02020603050405020304" pitchFamily="18" charset="0"/>
              </a:rPr>
              <a:t>Lost Update Problem.</a:t>
            </a:r>
            <a:r>
              <a:rPr lang="en-US" altLang="en-US" sz="2400" dirty="0">
                <a:latin typeface="Times New Roman" panose="02020603050405020304" pitchFamily="18" charset="0"/>
                <a:cs typeface="Times New Roman" panose="02020603050405020304" pitchFamily="18" charset="0"/>
              </a:rPr>
              <a:t> </a:t>
            </a:r>
          </a:p>
          <a:p>
            <a:pPr marL="342900"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Times New Roman" panose="02020603050405020304" pitchFamily="18" charset="0"/>
                <a:cs typeface="Times New Roman" panose="02020603050405020304" pitchFamily="18" charset="0"/>
              </a:rPr>
              <a:t>	Occurs when two transactions update the same data item, but both read the same original value before update (Figure 21.3(a), next slide)</a:t>
            </a:r>
          </a:p>
          <a:p>
            <a:pPr marL="342900" indent="-331788">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dirty="0">
                <a:latin typeface="Times New Roman" panose="02020603050405020304" pitchFamily="18" charset="0"/>
                <a:cs typeface="Times New Roman" panose="02020603050405020304" pitchFamily="18" charset="0"/>
              </a:rPr>
              <a:t>The Temporary Update (or Dirty Read) Problem.</a:t>
            </a:r>
            <a:r>
              <a:rPr lang="en-US" altLang="en-US" sz="2400" dirty="0">
                <a:latin typeface="Times New Roman" panose="02020603050405020304" pitchFamily="18" charset="0"/>
                <a:cs typeface="Times New Roman" panose="02020603050405020304" pitchFamily="18" charset="0"/>
              </a:rPr>
              <a:t> </a:t>
            </a:r>
          </a:p>
          <a:p>
            <a:pPr marL="342900"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Times New Roman" panose="02020603050405020304" pitchFamily="18" charset="0"/>
                <a:cs typeface="Times New Roman" panose="02020603050405020304" pitchFamily="18" charset="0"/>
              </a:rPr>
              <a:t>	This occurs when one transaction T1 updates a database item X, which is accessed (read) by another transaction T2;  then T1 fails for some reason (Figure 21.3(b)); X was (read) by T2 before its value is changed back (rolled back or UNDONE) after T1 fails</a:t>
            </a:r>
          </a:p>
        </p:txBody>
      </p:sp>
      <p:sp>
        <p:nvSpPr>
          <p:cNvPr id="16386" name="Rectangle 2">
            <a:extLst>
              <a:ext uri="{FF2B5EF4-FFF2-40B4-BE49-F238E27FC236}">
                <a16:creationId xmlns:a16="http://schemas.microsoft.com/office/drawing/2014/main" id="{2071DFE9-D9B2-DBC3-7219-661FFFE21AA1}"/>
              </a:ext>
            </a:extLst>
          </p:cNvPr>
          <p:cNvSpPr>
            <a:spLocks noGrp="1" noChangeArrowheads="1"/>
          </p:cNvSpPr>
          <p:nvPr>
            <p:ph type="title" idx="1"/>
          </p:nvPr>
        </p:nvSpPr>
        <p:spPr>
          <a:xfrm>
            <a:off x="1463676" y="46038"/>
            <a:ext cx="8747125" cy="868362"/>
          </a:xfrm>
          <a:ln/>
        </p:spPr>
        <p:txBody>
          <a:bodyPr vert="horz" lIns="92160" tIns="46080" rIns="92160" bIns="46080" rtlCol="0" anchor="ctr">
            <a:normAutofit/>
          </a:bodyPr>
          <a:lstStyle/>
          <a:p>
            <a:pPr marL="0" indent="0" algn="ctr">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a:cs typeface="Times New Roman" panose="02020603050405020304" pitchFamily="18" charset="0"/>
              </a:rPr>
              <a:t>Why we need concurrency control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a:extLst>
              <a:ext uri="{FF2B5EF4-FFF2-40B4-BE49-F238E27FC236}">
                <a16:creationId xmlns:a16="http://schemas.microsoft.com/office/drawing/2014/main" id="{4396B953-08A3-5559-AD80-1FA150502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1601"/>
            <a:ext cx="8950960" cy="637920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0EEBF2B5-B0F8-82DF-46DD-5E4B2DBBF803}"/>
              </a:ext>
            </a:extLst>
          </p:cNvPr>
          <p:cNvSpPr>
            <a:spLocks noGrp="1" noChangeArrowheads="1"/>
          </p:cNvSpPr>
          <p:nvPr>
            <p:ph type="body"/>
          </p:nvPr>
        </p:nvSpPr>
        <p:spPr>
          <a:xfrm>
            <a:off x="1503680" y="1189038"/>
            <a:ext cx="9398000" cy="4800600"/>
          </a:xfrm>
          <a:ln/>
        </p:spPr>
        <p:txBody>
          <a:bodyPr vert="horz" lIns="90000" tIns="46800" rIns="90000" bIns="46800" rtlCol="0" anchor="t">
            <a:normAutofit/>
          </a:bodyPr>
          <a:lstStyle/>
          <a:p>
            <a:pPr marL="342900" indent="-331788">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800" b="1" dirty="0">
              <a:latin typeface="Times New Roman" panose="02020603050405020304" pitchFamily="18" charset="0"/>
              <a:cs typeface="Times New Roman" panose="02020603050405020304" pitchFamily="18" charset="0"/>
            </a:endParaRPr>
          </a:p>
          <a:p>
            <a:pPr marL="342900" indent="-331788">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dirty="0">
                <a:latin typeface="Times New Roman" panose="02020603050405020304" pitchFamily="18" charset="0"/>
                <a:cs typeface="Times New Roman" panose="02020603050405020304" pitchFamily="18" charset="0"/>
              </a:rPr>
              <a:t>The Incorrect Summary Problem .</a:t>
            </a:r>
            <a:r>
              <a:rPr lang="en-US" altLang="en-US" sz="2800" dirty="0">
                <a:latin typeface="Times New Roman" panose="02020603050405020304" pitchFamily="18" charset="0"/>
                <a:cs typeface="Times New Roman" panose="02020603050405020304" pitchFamily="18" charset="0"/>
              </a:rPr>
              <a:t> </a:t>
            </a:r>
          </a:p>
          <a:p>
            <a:pPr marL="342900"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dirty="0">
                <a:latin typeface="Times New Roman" panose="02020603050405020304" pitchFamily="18" charset="0"/>
                <a:cs typeface="Times New Roman" panose="02020603050405020304" pitchFamily="18" charset="0"/>
              </a:rPr>
              <a:t>	One transaction is calculating an aggregate summary function on a number of records (for example, sum (total) of all bank account balances) while other transactions are updating some of these records (for example, transferring a large amount between two accounts, see Figure 21.3(c)); the aggregate function may read</a:t>
            </a:r>
            <a:r>
              <a:rPr lang="en-US" altLang="en-US" sz="2800" u="sng" dirty="0">
                <a:latin typeface="Times New Roman" panose="02020603050405020304" pitchFamily="18" charset="0"/>
                <a:cs typeface="Times New Roman" panose="02020603050405020304" pitchFamily="18" charset="0"/>
              </a:rPr>
              <a:t> some values before they are updated and others after they are updated</a:t>
            </a:r>
            <a:r>
              <a:rPr lang="en-US" altLang="en-US" sz="2800" dirty="0">
                <a:latin typeface="Times New Roman" panose="02020603050405020304" pitchFamily="18" charset="0"/>
                <a:cs typeface="Times New Roman" panose="02020603050405020304" pitchFamily="18" charset="0"/>
              </a:rPr>
              <a:t>. </a:t>
            </a:r>
          </a:p>
        </p:txBody>
      </p:sp>
      <p:sp>
        <p:nvSpPr>
          <p:cNvPr id="18434" name="Rectangle 2">
            <a:extLst>
              <a:ext uri="{FF2B5EF4-FFF2-40B4-BE49-F238E27FC236}">
                <a16:creationId xmlns:a16="http://schemas.microsoft.com/office/drawing/2014/main" id="{85F0D15C-9CE6-8728-8B56-504AA2AB421D}"/>
              </a:ext>
            </a:extLst>
          </p:cNvPr>
          <p:cNvSpPr>
            <a:spLocks noGrp="1" noChangeArrowheads="1"/>
          </p:cNvSpPr>
          <p:nvPr>
            <p:ph type="title" idx="1"/>
          </p:nvPr>
        </p:nvSpPr>
        <p:spPr>
          <a:xfrm>
            <a:off x="1973263" y="46038"/>
            <a:ext cx="7937500" cy="1143000"/>
          </a:xfrm>
          <a:ln/>
        </p:spPr>
        <p:txBody>
          <a:bodyPr vert="horz" lIns="92160" tIns="46080" rIns="92160" bIns="46080" rtlCol="0" anchor="ctr">
            <a:normAutofit/>
          </a:bodyPr>
          <a:lstStyle/>
          <a:p>
            <a:pPr marL="0" indent="0" algn="ctr">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cs typeface="Times New Roman" panose="02020603050405020304" pitchFamily="18" charset="0"/>
              </a:rPr>
              <a:t>Why we need concurrency control (cont.)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a:extLst>
              <a:ext uri="{FF2B5EF4-FFF2-40B4-BE49-F238E27FC236}">
                <a16:creationId xmlns:a16="http://schemas.microsoft.com/office/drawing/2014/main" id="{E348D0F7-97DC-B075-2D64-E29886802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959" y="825500"/>
            <a:ext cx="10858425" cy="5207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CF2D8079-B438-271D-1C72-EB5599796DDB}"/>
              </a:ext>
            </a:extLst>
          </p:cNvPr>
          <p:cNvSpPr>
            <a:spLocks noGrp="1" noChangeArrowheads="1"/>
          </p:cNvSpPr>
          <p:nvPr>
            <p:ph type="body"/>
          </p:nvPr>
        </p:nvSpPr>
        <p:spPr>
          <a:xfrm>
            <a:off x="1981200" y="1143000"/>
            <a:ext cx="7772400" cy="4800600"/>
          </a:xfrm>
          <a:ln/>
        </p:spPr>
        <p:txBody>
          <a:bodyPr vert="horz" lIns="90000" tIns="46800" rIns="90000" bIns="46800" rtlCol="0" anchor="t">
            <a:normAutofit/>
          </a:bodyPr>
          <a:lstStyle/>
          <a:p>
            <a:pPr marL="342900" indent="-331788">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800" b="1"/>
          </a:p>
          <a:p>
            <a:pPr marL="342900" indent="-331788">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Palatino" charset="0"/>
                <a:cs typeface="Times New Roman" panose="02020603050405020304" pitchFamily="18" charset="0"/>
              </a:rPr>
              <a:t>The Unrepeatable Read Problem .</a:t>
            </a:r>
            <a:r>
              <a:rPr lang="en-US" altLang="en-US" sz="2400"/>
              <a:t> </a:t>
            </a:r>
          </a:p>
          <a:p>
            <a:pPr marL="342900"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Palatino" charset="0"/>
                <a:cs typeface="Times New Roman" panose="02020603050405020304" pitchFamily="18" charset="0"/>
              </a:rPr>
              <a:t>	A transaction T1 may read an item (say, available seats on a flight); later, T1 may read the same item again and get a different value because another transaction T2 has updated the item (reserved seats on the flight) between the two reads by T1</a:t>
            </a:r>
          </a:p>
        </p:txBody>
      </p:sp>
      <p:sp>
        <p:nvSpPr>
          <p:cNvPr id="20482" name="Rectangle 2">
            <a:extLst>
              <a:ext uri="{FF2B5EF4-FFF2-40B4-BE49-F238E27FC236}">
                <a16:creationId xmlns:a16="http://schemas.microsoft.com/office/drawing/2014/main" id="{CF219BF2-01E1-2165-6F97-6C52A4F6009D}"/>
              </a:ext>
            </a:extLst>
          </p:cNvPr>
          <p:cNvSpPr>
            <a:spLocks noGrp="1" noChangeArrowheads="1"/>
          </p:cNvSpPr>
          <p:nvPr>
            <p:ph type="title" idx="1"/>
          </p:nvPr>
        </p:nvSpPr>
        <p:spPr>
          <a:xfrm>
            <a:off x="1973263" y="46038"/>
            <a:ext cx="7937500" cy="1143000"/>
          </a:xfrm>
          <a:ln/>
        </p:spPr>
        <p:txBody>
          <a:bodyPr vert="horz" lIns="92160" tIns="46080" rIns="92160" bIns="46080" rtlCol="0" anchor="ctr">
            <a:normAutofit/>
          </a:bodyPr>
          <a:lstStyle/>
          <a:p>
            <a:pPr marL="0" indent="0" algn="ctr">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cs typeface="Times New Roman" panose="02020603050405020304" pitchFamily="18" charset="0"/>
              </a:rPr>
              <a:t>Why we need concurrency control (cont.)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06B32D86-4BE9-B1DA-FF45-D08444BA3947}"/>
              </a:ext>
            </a:extLst>
          </p:cNvPr>
          <p:cNvSpPr>
            <a:spLocks noGrp="1" noChangeArrowheads="1"/>
          </p:cNvSpPr>
          <p:nvPr>
            <p:ph type="body"/>
          </p:nvPr>
        </p:nvSpPr>
        <p:spPr>
          <a:xfrm>
            <a:off x="1158240" y="1371601"/>
            <a:ext cx="9141460" cy="5059363"/>
          </a:xfrm>
          <a:ln/>
        </p:spPr>
        <p:txBody>
          <a:bodyPr vert="horz" lIns="90000" tIns="46800" rIns="90000" bIns="46800" rtlCol="0" anchor="t">
            <a:normAutofit/>
          </a:bodyPr>
          <a:lstStyle/>
          <a:p>
            <a:pPr marL="342900"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dirty="0"/>
              <a:t>Causes of transaction failure:</a:t>
            </a:r>
          </a:p>
          <a:p>
            <a:pPr marL="342900"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Palatino" charset="0"/>
                <a:cs typeface="Times New Roman" panose="02020603050405020304" pitchFamily="18" charset="0"/>
              </a:rPr>
              <a:t>1.	</a:t>
            </a:r>
            <a:r>
              <a:rPr lang="en-US" altLang="en-US" sz="2400" b="1" dirty="0">
                <a:latin typeface="Palatino" charset="0"/>
                <a:cs typeface="Times New Roman" panose="02020603050405020304" pitchFamily="18" charset="0"/>
              </a:rPr>
              <a:t>A computer failure (system crash):</a:t>
            </a:r>
            <a:r>
              <a:rPr lang="en-US" altLang="en-US" sz="2400" dirty="0">
                <a:latin typeface="Palatino" charset="0"/>
                <a:cs typeface="Times New Roman" panose="02020603050405020304" pitchFamily="18" charset="0"/>
              </a:rPr>
              <a:t> A hardware or software error occurs during transaction execution. If the hardware crashes, the contents of the computer’s internal main memory may be lost.</a:t>
            </a:r>
          </a:p>
          <a:p>
            <a:pPr marL="342900"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Palatino" charset="0"/>
                <a:cs typeface="Times New Roman" panose="02020603050405020304" pitchFamily="18" charset="0"/>
              </a:rPr>
              <a:t>2.	</a:t>
            </a:r>
            <a:r>
              <a:rPr lang="en-US" altLang="en-US" sz="2400" b="1" dirty="0">
                <a:latin typeface="Palatino" charset="0"/>
                <a:cs typeface="Times New Roman" panose="02020603050405020304" pitchFamily="18" charset="0"/>
              </a:rPr>
              <a:t>A transaction or system error :</a:t>
            </a:r>
            <a:r>
              <a:rPr lang="en-US" altLang="en-US" sz="2400" dirty="0">
                <a:latin typeface="Palatino" charset="0"/>
                <a:cs typeface="Times New Roman" panose="02020603050405020304" pitchFamily="18" charset="0"/>
              </a:rPr>
              <a:t> Some operation in the transaction may cause it to fail, such as integer overflow or division by zero. Transaction failure may also occur because of erroneous parameter values or because of a logical programming error. In addition, the user may interrupt the transaction during its execution.</a:t>
            </a:r>
          </a:p>
          <a:p>
            <a:pPr marL="342900"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Palatino" charset="0"/>
                <a:cs typeface="Times New Roman" panose="02020603050405020304" pitchFamily="18" charset="0"/>
              </a:rPr>
              <a:t> </a:t>
            </a:r>
          </a:p>
        </p:txBody>
      </p:sp>
      <p:sp>
        <p:nvSpPr>
          <p:cNvPr id="21506" name="Rectangle 2">
            <a:extLst>
              <a:ext uri="{FF2B5EF4-FFF2-40B4-BE49-F238E27FC236}">
                <a16:creationId xmlns:a16="http://schemas.microsoft.com/office/drawing/2014/main" id="{36C8AA3C-DD71-34D3-BA4F-74F53AAB6DEB}"/>
              </a:ext>
            </a:extLst>
          </p:cNvPr>
          <p:cNvSpPr>
            <a:spLocks noGrp="1" noChangeArrowheads="1"/>
          </p:cNvSpPr>
          <p:nvPr>
            <p:ph type="title" idx="1"/>
          </p:nvPr>
        </p:nvSpPr>
        <p:spPr>
          <a:xfrm>
            <a:off x="1779588" y="53975"/>
            <a:ext cx="8089900" cy="1143000"/>
          </a:xfrm>
          <a:ln/>
        </p:spPr>
        <p:txBody>
          <a:bodyPr vert="horz" lIns="92160" tIns="46080" rIns="92160" bIns="46080" rtlCol="0" anchor="ctr">
            <a:normAutofit/>
          </a:bodyPr>
          <a:lstStyle/>
          <a:p>
            <a:pPr marL="0" indent="0" algn="ctr">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dirty="0">
                <a:cs typeface="Times New Roman" panose="02020603050405020304" pitchFamily="18" charset="0"/>
              </a:rPr>
              <a:t>Why recovery is needed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DBF19088-D3F8-9689-DF6C-7AF06A14B81B}"/>
              </a:ext>
            </a:extLst>
          </p:cNvPr>
          <p:cNvSpPr>
            <a:spLocks noGrp="1" noChangeArrowheads="1"/>
          </p:cNvSpPr>
          <p:nvPr>
            <p:ph type="body"/>
          </p:nvPr>
        </p:nvSpPr>
        <p:spPr>
          <a:xfrm>
            <a:off x="1752600" y="1141414"/>
            <a:ext cx="8089900" cy="5716587"/>
          </a:xfrm>
          <a:ln/>
        </p:spPr>
        <p:txBody>
          <a:bodyPr vert="horz" lIns="90000" tIns="46800" rIns="90000" bIns="46800" rtlCol="0" anchor="t">
            <a:normAutofit/>
          </a:bodyPr>
          <a:lstStyle/>
          <a:p>
            <a:pPr marL="533400" indent="-522288">
              <a:spcBef>
                <a:spcPts val="600"/>
              </a:spcBef>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b="1"/>
              <a:t> </a:t>
            </a:r>
          </a:p>
          <a:p>
            <a:pPr marL="533400" indent="-522288">
              <a:spcBef>
                <a:spcPts val="600"/>
              </a:spcBef>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latin typeface="Palatino" charset="0"/>
                <a:cs typeface="Times New Roman" panose="02020603050405020304" pitchFamily="18" charset="0"/>
              </a:rPr>
              <a:t>    3.</a:t>
            </a:r>
            <a:r>
              <a:rPr lang="en-US" altLang="en-US" sz="2400" b="1">
                <a:latin typeface="Palatino" charset="0"/>
                <a:cs typeface="Times New Roman" panose="02020603050405020304" pitchFamily="18" charset="0"/>
              </a:rPr>
              <a:t> Local errors or exception conditions</a:t>
            </a:r>
            <a:r>
              <a:rPr lang="en-US" altLang="en-US" sz="2400">
                <a:latin typeface="Palatino" charset="0"/>
                <a:cs typeface="Times New Roman" panose="02020603050405020304" pitchFamily="18" charset="0"/>
              </a:rPr>
              <a:t> detected by the transaction: </a:t>
            </a:r>
          </a:p>
          <a:p>
            <a:pPr marL="533400" indent="-522288">
              <a:spcBef>
                <a:spcPts val="600"/>
              </a:spcBef>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latin typeface="Palatino" charset="0"/>
                <a:cs typeface="Times New Roman" panose="02020603050405020304" pitchFamily="18" charset="0"/>
              </a:rPr>
              <a:t>	- certain conditions necessitate cancellation of the transaction. For example, data for the transaction may not be found. A condition, such as insufficient account balance in a banking database, may cause a transaction, such as a fund withdrawal, to be canceled - a programmed abort causes the transaction to fail.</a:t>
            </a:r>
          </a:p>
          <a:p>
            <a:pPr marL="533400" indent="-522288">
              <a:spcBef>
                <a:spcPts val="600"/>
              </a:spcBef>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latin typeface="Palatino" charset="0"/>
                <a:cs typeface="Times New Roman" panose="02020603050405020304" pitchFamily="18" charset="0"/>
              </a:rPr>
              <a:t>4.	</a:t>
            </a:r>
            <a:r>
              <a:rPr lang="en-US" altLang="en-US" sz="2400" b="1">
                <a:latin typeface="Palatino" charset="0"/>
                <a:cs typeface="Times New Roman" panose="02020603050405020304" pitchFamily="18" charset="0"/>
              </a:rPr>
              <a:t>Concurrency control enforcement:</a:t>
            </a:r>
            <a:r>
              <a:rPr lang="en-US" altLang="en-US" sz="2400">
                <a:latin typeface="Palatino" charset="0"/>
                <a:cs typeface="Times New Roman" panose="02020603050405020304" pitchFamily="18" charset="0"/>
              </a:rPr>
              <a:t> The concurrency control method may decide to abort the transaction, to be restarted later, because it violates serializability or because several transactions are in a state of deadlock (see Chapter 22). </a:t>
            </a:r>
          </a:p>
        </p:txBody>
      </p:sp>
      <p:sp>
        <p:nvSpPr>
          <p:cNvPr id="22530" name="Rectangle 2">
            <a:extLst>
              <a:ext uri="{FF2B5EF4-FFF2-40B4-BE49-F238E27FC236}">
                <a16:creationId xmlns:a16="http://schemas.microsoft.com/office/drawing/2014/main" id="{8C030876-AA08-B822-728B-518055FEA0D2}"/>
              </a:ext>
            </a:extLst>
          </p:cNvPr>
          <p:cNvSpPr>
            <a:spLocks noGrp="1" noChangeArrowheads="1"/>
          </p:cNvSpPr>
          <p:nvPr>
            <p:ph type="title" idx="1"/>
          </p:nvPr>
        </p:nvSpPr>
        <p:spPr>
          <a:xfrm>
            <a:off x="1874838" y="0"/>
            <a:ext cx="8089900" cy="1143000"/>
          </a:xfrm>
          <a:ln/>
        </p:spPr>
        <p:txBody>
          <a:bodyPr vert="horz" lIns="92160" tIns="46080" rIns="92160" bIns="46080" rtlCol="0" anchor="ctr">
            <a:normAutofit/>
          </a:bodyPr>
          <a:lstStyle/>
          <a:p>
            <a:pPr marL="0" indent="0" algn="ctr">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a:cs typeface="Times New Roman" panose="02020603050405020304" pitchFamily="18" charset="0"/>
              </a:rPr>
              <a:t>Why recovery is needed (cont.)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3D848C33-E031-ED38-2DA3-1003AB2EC6E6}"/>
              </a:ext>
            </a:extLst>
          </p:cNvPr>
          <p:cNvSpPr>
            <a:spLocks noGrp="1" noChangeArrowheads="1"/>
          </p:cNvSpPr>
          <p:nvPr>
            <p:ph type="body"/>
          </p:nvPr>
        </p:nvSpPr>
        <p:spPr>
          <a:xfrm>
            <a:off x="1892300" y="1371600"/>
            <a:ext cx="8089900" cy="4724400"/>
          </a:xfrm>
          <a:ln/>
        </p:spPr>
        <p:txBody>
          <a:bodyPr vert="horz" lIns="90000" tIns="46800" rIns="90000" bIns="46800" rtlCol="0" anchor="t">
            <a:normAutofit/>
          </a:bodyPr>
          <a:lstStyle/>
          <a:p>
            <a:pPr marL="609600" indent="-598488">
              <a:spcBef>
                <a:spcPts val="700"/>
              </a:spcBef>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800" b="1"/>
              <a:t> </a:t>
            </a:r>
          </a:p>
          <a:p>
            <a:pPr marL="609600" indent="-598488">
              <a:spcBef>
                <a:spcPts val="600"/>
              </a:spcBef>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5.	</a:t>
            </a:r>
            <a:r>
              <a:rPr lang="en-US" altLang="en-US" sz="2400" b="1">
                <a:latin typeface="Palatino" charset="0"/>
                <a:cs typeface="Times New Roman" panose="02020603050405020304" pitchFamily="18" charset="0"/>
              </a:rPr>
              <a:t>Disk failure:</a:t>
            </a:r>
            <a:r>
              <a:rPr lang="en-US" altLang="en-US" sz="2400">
                <a:latin typeface="Palatino" charset="0"/>
                <a:cs typeface="Times New Roman" panose="02020603050405020304" pitchFamily="18" charset="0"/>
              </a:rPr>
              <a:t> Some disk blocks may lose their data because of a read or write malfunction or because of a disk read/write head crash. This kind of failure and item 6 are more severe than items 1 through 4. </a:t>
            </a:r>
          </a:p>
          <a:p>
            <a:pPr marL="609600" indent="-598488">
              <a:spcBef>
                <a:spcPts val="600"/>
              </a:spcBef>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6.     </a:t>
            </a:r>
            <a:r>
              <a:rPr lang="en-US" altLang="en-US" sz="2400" b="1">
                <a:latin typeface="Palatino" charset="0"/>
                <a:cs typeface="Times New Roman" panose="02020603050405020304" pitchFamily="18" charset="0"/>
              </a:rPr>
              <a:t>Physical problems and catastrophes:</a:t>
            </a:r>
            <a:r>
              <a:rPr lang="en-US" altLang="en-US" sz="2400">
                <a:latin typeface="Palatino" charset="0"/>
                <a:cs typeface="Times New Roman" panose="02020603050405020304" pitchFamily="18" charset="0"/>
              </a:rPr>
              <a:t> This refers to an endless list of problems that includes power or air-conditioning failure, fire, theft, sabotage, overwriting disks or tapes by mistake, and mounting of a wrong tape by the operator. </a:t>
            </a:r>
          </a:p>
        </p:txBody>
      </p:sp>
      <p:sp>
        <p:nvSpPr>
          <p:cNvPr id="23554" name="Rectangle 2">
            <a:extLst>
              <a:ext uri="{FF2B5EF4-FFF2-40B4-BE49-F238E27FC236}">
                <a16:creationId xmlns:a16="http://schemas.microsoft.com/office/drawing/2014/main" id="{B8C14A63-694D-FEEC-5582-65B5658798E5}"/>
              </a:ext>
            </a:extLst>
          </p:cNvPr>
          <p:cNvSpPr>
            <a:spLocks noGrp="1" noChangeArrowheads="1"/>
          </p:cNvSpPr>
          <p:nvPr>
            <p:ph type="title" idx="1"/>
          </p:nvPr>
        </p:nvSpPr>
        <p:spPr>
          <a:xfrm>
            <a:off x="2209800" y="228600"/>
            <a:ext cx="8089900" cy="1143000"/>
          </a:xfrm>
          <a:ln/>
        </p:spPr>
        <p:txBody>
          <a:bodyPr vert="horz" lIns="92160" tIns="46080" rIns="92160" bIns="46080" rtlCol="0" anchor="ctr">
            <a:normAutofit/>
          </a:bodyPr>
          <a:lstStyle/>
          <a:p>
            <a:pPr marL="0" indent="0" algn="ctr">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a:cs typeface="Times New Roman" panose="02020603050405020304" pitchFamily="18" charset="0"/>
              </a:rPr>
              <a:t>Why recovery is needed (cont.)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DE53580E-C7D4-2E65-2E39-6A715DE18C8B}"/>
              </a:ext>
            </a:extLst>
          </p:cNvPr>
          <p:cNvSpPr>
            <a:spLocks noGrp="1" noChangeArrowheads="1"/>
          </p:cNvSpPr>
          <p:nvPr>
            <p:ph type="title"/>
          </p:nvPr>
        </p:nvSpPr>
        <p:spPr>
          <a:xfrm>
            <a:off x="1774825" y="303213"/>
            <a:ext cx="8534400" cy="842962"/>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a:t>Chapter 21 Outline</a:t>
            </a:r>
          </a:p>
        </p:txBody>
      </p:sp>
      <p:sp>
        <p:nvSpPr>
          <p:cNvPr id="6146" name="Rectangle 2">
            <a:extLst>
              <a:ext uri="{FF2B5EF4-FFF2-40B4-BE49-F238E27FC236}">
                <a16:creationId xmlns:a16="http://schemas.microsoft.com/office/drawing/2014/main" id="{241002BC-ADA2-1211-EEDA-E45CFD840B23}"/>
              </a:ext>
            </a:extLst>
          </p:cNvPr>
          <p:cNvSpPr>
            <a:spLocks noGrp="1" noChangeArrowheads="1"/>
          </p:cNvSpPr>
          <p:nvPr>
            <p:ph type="body" idx="1"/>
          </p:nvPr>
        </p:nvSpPr>
        <p:spPr>
          <a:xfrm>
            <a:off x="2209800" y="1389063"/>
            <a:ext cx="7543800" cy="4464050"/>
          </a:xfrm>
          <a:ln/>
        </p:spPr>
        <p:txBody>
          <a:bodyPr vert="horz" lIns="90000" tIns="46800" rIns="90000" bIns="46800" rtlCol="0">
            <a:normAutofit/>
          </a:bodyPr>
          <a:lstStyle/>
          <a:p>
            <a:pPr marL="533400" indent="-522288">
              <a:spcBef>
                <a:spcPts val="7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a:cs typeface="Times New Roman" panose="02020603050405020304" pitchFamily="18" charset="0"/>
              </a:rPr>
              <a:t>1 Introduction to Transaction Processing</a:t>
            </a:r>
          </a:p>
          <a:p>
            <a:pPr marL="533400" indent="-522288">
              <a:spcBef>
                <a:spcPts val="7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a:cs typeface="Times New Roman" panose="02020603050405020304" pitchFamily="18" charset="0"/>
              </a:rPr>
              <a:t>2 Transaction and System Concepts</a:t>
            </a:r>
          </a:p>
          <a:p>
            <a:pPr marL="533400" indent="-522288">
              <a:spcBef>
                <a:spcPts val="7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a:cs typeface="Times New Roman" panose="02020603050405020304" pitchFamily="18" charset="0"/>
              </a:rPr>
              <a:t>3 Desirable Properties of Transactions</a:t>
            </a:r>
          </a:p>
          <a:p>
            <a:pPr marL="533400" indent="-522288">
              <a:spcBef>
                <a:spcPts val="7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a:cs typeface="Times New Roman" panose="02020603050405020304" pitchFamily="18" charset="0"/>
              </a:rPr>
              <a:t>4 Characterizing Schedules based on Recoverability</a:t>
            </a:r>
          </a:p>
          <a:p>
            <a:pPr marL="533400" indent="-522288">
              <a:spcBef>
                <a:spcPts val="7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a:cs typeface="Times New Roman" panose="02020603050405020304" pitchFamily="18" charset="0"/>
              </a:rPr>
              <a:t>5 Characterizing Schedules based on Serializability</a:t>
            </a:r>
          </a:p>
          <a:p>
            <a:pPr marL="533400" indent="-522288">
              <a:spcBef>
                <a:spcPts val="7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a:cs typeface="Times New Roman" panose="02020603050405020304" pitchFamily="18" charset="0"/>
              </a:rPr>
              <a:t>6 Transaction Support in SQL</a:t>
            </a:r>
          </a:p>
          <a:p>
            <a:pPr marL="533400" indent="-522288">
              <a:spcBef>
                <a:spcPts val="7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endParaRPr lang="en-US" altLang="en-US">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702C1B36-BF07-29CB-1C37-A45B46A55562}"/>
              </a:ext>
            </a:extLst>
          </p:cNvPr>
          <p:cNvSpPr>
            <a:spLocks noGrp="1" noChangeArrowheads="1"/>
          </p:cNvSpPr>
          <p:nvPr>
            <p:ph type="title"/>
          </p:nvPr>
        </p:nvSpPr>
        <p:spPr>
          <a:xfrm>
            <a:off x="2209800" y="228600"/>
            <a:ext cx="74422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dirty="0">
                <a:cs typeface="Times New Roman" panose="02020603050405020304" pitchFamily="18" charset="0"/>
              </a:rPr>
              <a:t>Transaction and System Concepts</a:t>
            </a:r>
          </a:p>
        </p:txBody>
      </p:sp>
      <p:sp>
        <p:nvSpPr>
          <p:cNvPr id="24578" name="Rectangle 2">
            <a:extLst>
              <a:ext uri="{FF2B5EF4-FFF2-40B4-BE49-F238E27FC236}">
                <a16:creationId xmlns:a16="http://schemas.microsoft.com/office/drawing/2014/main" id="{B4934467-0305-E1FA-27B6-69A20AB6BD0E}"/>
              </a:ext>
            </a:extLst>
          </p:cNvPr>
          <p:cNvSpPr>
            <a:spLocks noGrp="1" noChangeArrowheads="1"/>
          </p:cNvSpPr>
          <p:nvPr>
            <p:ph type="body" idx="1"/>
          </p:nvPr>
        </p:nvSpPr>
        <p:spPr>
          <a:xfrm>
            <a:off x="2209800" y="1600201"/>
            <a:ext cx="7772400" cy="4168775"/>
          </a:xfrm>
          <a:ln/>
        </p:spPr>
        <p:txBody>
          <a:bodyPr vert="horz" lIns="90000" tIns="46800" rIns="90000" bIns="46800" rtlCol="0">
            <a:normAutofit lnSpcReduction="10000"/>
          </a:bodyPr>
          <a:lstStyle/>
          <a:p>
            <a:pPr indent="-331788">
              <a:spcBef>
                <a:spcPts val="6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Palatino" charset="0"/>
                <a:cs typeface="Times New Roman" panose="02020603050405020304" pitchFamily="18" charset="0"/>
              </a:rPr>
              <a:t>A </a:t>
            </a:r>
            <a:r>
              <a:rPr lang="en-US" altLang="en-US" sz="2400" b="1">
                <a:latin typeface="Palatino" charset="0"/>
                <a:cs typeface="Times New Roman" panose="02020603050405020304" pitchFamily="18" charset="0"/>
              </a:rPr>
              <a:t>transaction</a:t>
            </a:r>
            <a:r>
              <a:rPr lang="en-US" altLang="en-US" sz="2400">
                <a:latin typeface="Palatino" charset="0"/>
                <a:cs typeface="Times New Roman" panose="02020603050405020304" pitchFamily="18" charset="0"/>
              </a:rPr>
              <a:t> is an atomic unit of work that is either completed in its entirety or not done at all. A transaction passes through several states (Figure 21.4, similar to process states in operating systems).</a:t>
            </a:r>
          </a:p>
          <a:p>
            <a:pPr indent="-331788">
              <a:spcBef>
                <a:spcPts val="6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Palatino" charset="0"/>
                <a:cs typeface="Times New Roman" panose="02020603050405020304" pitchFamily="18" charset="0"/>
              </a:rPr>
              <a:t>Transaction states</a:t>
            </a:r>
            <a:r>
              <a:rPr lang="en-US" altLang="en-US" sz="2400">
                <a:latin typeface="Palatino" charset="0"/>
                <a:cs typeface="Times New Roman" panose="02020603050405020304" pitchFamily="18" charset="0"/>
              </a:rPr>
              <a:t>:</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Palatino" charset="0"/>
                <a:cs typeface="Times New Roman" panose="02020603050405020304" pitchFamily="18" charset="0"/>
              </a:rPr>
              <a:t>Active state (executing read, write operations)</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Palatino" charset="0"/>
                <a:cs typeface="Times New Roman" panose="02020603050405020304" pitchFamily="18" charset="0"/>
              </a:rPr>
              <a:t>Partially committed state (ended but waiting for system checks to determine success or failure)</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Palatino" charset="0"/>
                <a:cs typeface="Times New Roman" panose="02020603050405020304" pitchFamily="18" charset="0"/>
              </a:rPr>
              <a:t>Committed state (transaction succeeded)</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Palatino" charset="0"/>
                <a:cs typeface="Times New Roman" panose="02020603050405020304" pitchFamily="18" charset="0"/>
              </a:rPr>
              <a:t>Failed state (transaction failed, must be rolled back)</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Palatino" charset="0"/>
                <a:cs typeface="Times New Roman" panose="02020603050405020304" pitchFamily="18" charset="0"/>
              </a:rPr>
              <a:t>Terminated State (transaction leaves system)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
            <a:extLst>
              <a:ext uri="{FF2B5EF4-FFF2-40B4-BE49-F238E27FC236}">
                <a16:creationId xmlns:a16="http://schemas.microsoft.com/office/drawing/2014/main" id="{7ECE7695-F41E-8CEE-7FDF-B9CF3971E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15" y="1178560"/>
            <a:ext cx="11015169" cy="44297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E56546DF-E4EE-0405-3244-C8DF6B683E40}"/>
              </a:ext>
            </a:extLst>
          </p:cNvPr>
          <p:cNvSpPr>
            <a:spLocks noGrp="1" noChangeArrowheads="1"/>
          </p:cNvSpPr>
          <p:nvPr>
            <p:ph type="title"/>
          </p:nvPr>
        </p:nvSpPr>
        <p:spPr>
          <a:xfrm>
            <a:off x="2082800" y="0"/>
            <a:ext cx="76708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Transaction and System Concepts (cont.)</a:t>
            </a:r>
          </a:p>
        </p:txBody>
      </p:sp>
      <p:sp>
        <p:nvSpPr>
          <p:cNvPr id="26626" name="Rectangle 2">
            <a:extLst>
              <a:ext uri="{FF2B5EF4-FFF2-40B4-BE49-F238E27FC236}">
                <a16:creationId xmlns:a16="http://schemas.microsoft.com/office/drawing/2014/main" id="{22326475-9C75-436D-6F22-800E78ACC340}"/>
              </a:ext>
            </a:extLst>
          </p:cNvPr>
          <p:cNvSpPr>
            <a:spLocks noGrp="1" noChangeArrowheads="1"/>
          </p:cNvSpPr>
          <p:nvPr>
            <p:ph type="body" idx="1"/>
          </p:nvPr>
        </p:nvSpPr>
        <p:spPr>
          <a:xfrm>
            <a:off x="1752600" y="1143000"/>
            <a:ext cx="8229600" cy="5257800"/>
          </a:xfrm>
          <a:ln/>
        </p:spPr>
        <p:txBody>
          <a:bodyPr vert="horz" lIns="90000" tIns="46800" rIns="90000" bIns="46800" rtlCol="0">
            <a:normAutofit/>
          </a:bodyPr>
          <a:lstStyle/>
          <a:p>
            <a:pPr indent="-331788">
              <a:spcBef>
                <a:spcPts val="6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Palatino" charset="0"/>
                <a:cs typeface="Times New Roman" panose="02020603050405020304" pitchFamily="18" charset="0"/>
              </a:rPr>
              <a:t>DBMS Recovery Manager needs system to keep track of the following operations (in the system </a:t>
            </a:r>
            <a:r>
              <a:rPr lang="en-US" altLang="en-US" sz="2400" b="1" dirty="0">
                <a:latin typeface="Palatino" charset="0"/>
                <a:cs typeface="Times New Roman" panose="02020603050405020304" pitchFamily="18" charset="0"/>
              </a:rPr>
              <a:t>log file</a:t>
            </a:r>
            <a:r>
              <a:rPr lang="en-US" altLang="en-US" sz="2400" dirty="0">
                <a:latin typeface="Palatino" charset="0"/>
                <a:cs typeface="Times New Roman" panose="02020603050405020304" pitchFamily="18" charset="0"/>
              </a:rPr>
              <a:t>):</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dirty="0" err="1">
                <a:latin typeface="Palatino" charset="0"/>
                <a:cs typeface="Times New Roman" panose="02020603050405020304" pitchFamily="18" charset="0"/>
              </a:rPr>
              <a:t>begin_transaction</a:t>
            </a:r>
            <a:r>
              <a:rPr lang="en-US" altLang="en-US" sz="2400" b="1" dirty="0">
                <a:latin typeface="Palatino" charset="0"/>
                <a:cs typeface="Times New Roman" panose="02020603050405020304" pitchFamily="18" charset="0"/>
              </a:rPr>
              <a:t>: </a:t>
            </a:r>
            <a:r>
              <a:rPr lang="en-US" altLang="en-US" sz="2400" dirty="0">
                <a:latin typeface="Palatino" charset="0"/>
                <a:cs typeface="Times New Roman" panose="02020603050405020304" pitchFamily="18" charset="0"/>
              </a:rPr>
              <a:t>Start of transaction execution.</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dirty="0">
                <a:latin typeface="Palatino" charset="0"/>
                <a:cs typeface="Times New Roman" panose="02020603050405020304" pitchFamily="18" charset="0"/>
              </a:rPr>
              <a:t>read or write:</a:t>
            </a:r>
            <a:r>
              <a:rPr lang="en-US" altLang="en-US" sz="2400" dirty="0">
                <a:latin typeface="Palatino" charset="0"/>
                <a:cs typeface="Times New Roman" panose="02020603050405020304" pitchFamily="18" charset="0"/>
              </a:rPr>
              <a:t> Read or write operations on the database items that are executed as part of a transaction.</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dirty="0" err="1">
                <a:latin typeface="Palatino" charset="0"/>
                <a:cs typeface="Times New Roman" panose="02020603050405020304" pitchFamily="18" charset="0"/>
              </a:rPr>
              <a:t>end_transaction</a:t>
            </a:r>
            <a:r>
              <a:rPr lang="en-US" altLang="en-US" sz="2400" b="1" dirty="0">
                <a:latin typeface="Palatino" charset="0"/>
                <a:cs typeface="Times New Roman" panose="02020603050405020304" pitchFamily="18" charset="0"/>
              </a:rPr>
              <a:t>:</a:t>
            </a:r>
            <a:r>
              <a:rPr lang="en-US" altLang="en-US" sz="2400" dirty="0">
                <a:latin typeface="Palatino" charset="0"/>
                <a:cs typeface="Times New Roman" panose="02020603050405020304" pitchFamily="18" charset="0"/>
              </a:rPr>
              <a:t> Specifies end of read and write transaction operations have ended. System may still have to check whether the changes (writes) introduced by transaction can be </a:t>
            </a:r>
            <a:r>
              <a:rPr lang="en-US" altLang="en-US" sz="2400" i="1" dirty="0">
                <a:latin typeface="Palatino" charset="0"/>
                <a:cs typeface="Times New Roman" panose="02020603050405020304" pitchFamily="18" charset="0"/>
              </a:rPr>
              <a:t>permanently applied to the database</a:t>
            </a:r>
            <a:r>
              <a:rPr lang="en-US" altLang="en-US" sz="2400" dirty="0">
                <a:latin typeface="Palatino" charset="0"/>
                <a:cs typeface="Times New Roman" panose="02020603050405020304" pitchFamily="18" charset="0"/>
              </a:rPr>
              <a:t> (</a:t>
            </a:r>
            <a:r>
              <a:rPr lang="en-US" altLang="en-US" sz="2400" b="1" dirty="0">
                <a:latin typeface="Palatino" charset="0"/>
                <a:cs typeface="Times New Roman" panose="02020603050405020304" pitchFamily="18" charset="0"/>
              </a:rPr>
              <a:t>commit</a:t>
            </a:r>
            <a:r>
              <a:rPr lang="en-US" altLang="en-US" sz="2400" dirty="0">
                <a:latin typeface="Palatino" charset="0"/>
                <a:cs typeface="Times New Roman" panose="02020603050405020304" pitchFamily="18" charset="0"/>
              </a:rPr>
              <a:t> transaction); or whether the transaction has to be </a:t>
            </a:r>
            <a:r>
              <a:rPr lang="en-US" altLang="en-US" sz="2400" i="1" dirty="0">
                <a:latin typeface="Palatino" charset="0"/>
                <a:cs typeface="Times New Roman" panose="02020603050405020304" pitchFamily="18" charset="0"/>
              </a:rPr>
              <a:t>rolled back</a:t>
            </a:r>
            <a:r>
              <a:rPr lang="en-US" altLang="en-US" sz="2400" dirty="0">
                <a:latin typeface="Palatino" charset="0"/>
                <a:cs typeface="Times New Roman" panose="02020603050405020304" pitchFamily="18" charset="0"/>
              </a:rPr>
              <a:t> (</a:t>
            </a:r>
            <a:r>
              <a:rPr lang="en-US" altLang="en-US" sz="2400" b="1" dirty="0">
                <a:latin typeface="Palatino" charset="0"/>
                <a:cs typeface="Times New Roman" panose="02020603050405020304" pitchFamily="18" charset="0"/>
              </a:rPr>
              <a:t>abort</a:t>
            </a:r>
            <a:r>
              <a:rPr lang="en-US" altLang="en-US" sz="2400" dirty="0">
                <a:latin typeface="Palatino" charset="0"/>
                <a:cs typeface="Times New Roman" panose="02020603050405020304" pitchFamily="18" charset="0"/>
              </a:rPr>
              <a:t> transaction) because it violates concurrency control or for some other reason.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4316DEF4-0056-5D0A-9AD1-6457171AB7B7}"/>
              </a:ext>
            </a:extLst>
          </p:cNvPr>
          <p:cNvSpPr>
            <a:spLocks noGrp="1" noChangeArrowheads="1"/>
          </p:cNvSpPr>
          <p:nvPr>
            <p:ph type="title"/>
          </p:nvPr>
        </p:nvSpPr>
        <p:spPr>
          <a:xfrm>
            <a:off x="1981200" y="0"/>
            <a:ext cx="80010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Transaction and System Concepts (cont.)</a:t>
            </a:r>
          </a:p>
        </p:txBody>
      </p:sp>
      <p:sp>
        <p:nvSpPr>
          <p:cNvPr id="27650" name="Rectangle 2">
            <a:extLst>
              <a:ext uri="{FF2B5EF4-FFF2-40B4-BE49-F238E27FC236}">
                <a16:creationId xmlns:a16="http://schemas.microsoft.com/office/drawing/2014/main" id="{1FB7DFE4-01F8-EC62-72B5-FF7752557964}"/>
              </a:ext>
            </a:extLst>
          </p:cNvPr>
          <p:cNvSpPr>
            <a:spLocks noGrp="1" noChangeArrowheads="1"/>
          </p:cNvSpPr>
          <p:nvPr>
            <p:ph type="body" idx="1"/>
          </p:nvPr>
        </p:nvSpPr>
        <p:spPr>
          <a:xfrm>
            <a:off x="1752600" y="1635760"/>
            <a:ext cx="8752840" cy="4079240"/>
          </a:xfrm>
          <a:ln/>
        </p:spPr>
        <p:txBody>
          <a:bodyPr vert="horz" lIns="90000" tIns="46800" rIns="90000" bIns="46800" rtlCol="0">
            <a:normAutofit fontScale="92500" lnSpcReduction="10000"/>
          </a:bodyPr>
          <a:lstStyle/>
          <a:p>
            <a:pPr indent="-331788">
              <a:spcBef>
                <a:spcPts val="6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3200" dirty="0">
                <a:latin typeface="Times New Roman" panose="02020603050405020304" pitchFamily="18" charset="0"/>
                <a:cs typeface="Times New Roman" panose="02020603050405020304" pitchFamily="18" charset="0"/>
              </a:rPr>
              <a:t>Recovery manager keeps track of the following operations (cont.):</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3200" b="1" dirty="0" err="1">
                <a:latin typeface="Times New Roman" panose="02020603050405020304" pitchFamily="18" charset="0"/>
                <a:cs typeface="Times New Roman" panose="02020603050405020304" pitchFamily="18" charset="0"/>
              </a:rPr>
              <a:t>commit_transaction</a:t>
            </a:r>
            <a:r>
              <a:rPr lang="en-US" altLang="en-US" sz="3200" b="1" dirty="0">
                <a:latin typeface="Times New Roman" panose="02020603050405020304" pitchFamily="18" charset="0"/>
                <a:cs typeface="Times New Roman" panose="02020603050405020304" pitchFamily="18" charset="0"/>
              </a:rPr>
              <a:t>:</a:t>
            </a:r>
            <a:r>
              <a:rPr lang="en-US" altLang="en-US" sz="3200" dirty="0">
                <a:latin typeface="Times New Roman" panose="02020603050405020304" pitchFamily="18" charset="0"/>
                <a:cs typeface="Times New Roman" panose="02020603050405020304" pitchFamily="18" charset="0"/>
              </a:rPr>
              <a:t> Signals </a:t>
            </a:r>
            <a:r>
              <a:rPr lang="en-US" altLang="en-US" sz="3200" i="1" dirty="0">
                <a:latin typeface="Times New Roman" panose="02020603050405020304" pitchFamily="18" charset="0"/>
                <a:cs typeface="Times New Roman" panose="02020603050405020304" pitchFamily="18" charset="0"/>
              </a:rPr>
              <a:t>successful end</a:t>
            </a:r>
            <a:r>
              <a:rPr lang="en-US" altLang="en-US" sz="3200" dirty="0">
                <a:latin typeface="Times New Roman" panose="02020603050405020304" pitchFamily="18" charset="0"/>
                <a:cs typeface="Times New Roman" panose="02020603050405020304" pitchFamily="18" charset="0"/>
              </a:rPr>
              <a:t> of transaction; any changes (writes) executed by transaction can be safely </a:t>
            </a:r>
            <a:r>
              <a:rPr lang="en-US" altLang="en-US" sz="3200" b="1" dirty="0">
                <a:latin typeface="Times New Roman" panose="02020603050405020304" pitchFamily="18" charset="0"/>
                <a:cs typeface="Times New Roman" panose="02020603050405020304" pitchFamily="18" charset="0"/>
              </a:rPr>
              <a:t>committed</a:t>
            </a:r>
            <a:r>
              <a:rPr lang="en-US" altLang="en-US" sz="3200" dirty="0">
                <a:latin typeface="Times New Roman" panose="02020603050405020304" pitchFamily="18" charset="0"/>
                <a:cs typeface="Times New Roman" panose="02020603050405020304" pitchFamily="18" charset="0"/>
              </a:rPr>
              <a:t> to the database and will not be undone.</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3200" b="1" dirty="0" err="1">
                <a:latin typeface="Times New Roman" panose="02020603050405020304" pitchFamily="18" charset="0"/>
                <a:cs typeface="Times New Roman" panose="02020603050405020304" pitchFamily="18" charset="0"/>
              </a:rPr>
              <a:t>abort_transaction</a:t>
            </a:r>
            <a:r>
              <a:rPr lang="en-US" altLang="en-US" sz="3200" b="1" dirty="0">
                <a:latin typeface="Times New Roman" panose="02020603050405020304" pitchFamily="18" charset="0"/>
                <a:cs typeface="Times New Roman" panose="02020603050405020304" pitchFamily="18" charset="0"/>
              </a:rPr>
              <a:t> (or rollback): </a:t>
            </a:r>
            <a:r>
              <a:rPr lang="en-US" altLang="en-US" sz="3200" dirty="0">
                <a:latin typeface="Times New Roman" panose="02020603050405020304" pitchFamily="18" charset="0"/>
                <a:cs typeface="Times New Roman" panose="02020603050405020304" pitchFamily="18" charset="0"/>
              </a:rPr>
              <a:t>Signals transaction has </a:t>
            </a:r>
            <a:r>
              <a:rPr lang="en-US" altLang="en-US" sz="3200" i="1" dirty="0">
                <a:latin typeface="Times New Roman" panose="02020603050405020304" pitchFamily="18" charset="0"/>
                <a:cs typeface="Times New Roman" panose="02020603050405020304" pitchFamily="18" charset="0"/>
              </a:rPr>
              <a:t>ended unsuccessfully</a:t>
            </a:r>
            <a:r>
              <a:rPr lang="en-US" altLang="en-US" sz="3200" dirty="0">
                <a:latin typeface="Times New Roman" panose="02020603050405020304" pitchFamily="18" charset="0"/>
                <a:cs typeface="Times New Roman" panose="02020603050405020304" pitchFamily="18" charset="0"/>
              </a:rPr>
              <a:t>; any changes or effects that the transaction may have applied to the database must be </a:t>
            </a:r>
            <a:r>
              <a:rPr lang="en-US" altLang="en-US" sz="3200" i="1" dirty="0">
                <a:latin typeface="Times New Roman" panose="02020603050405020304" pitchFamily="18" charset="0"/>
                <a:cs typeface="Times New Roman" panose="02020603050405020304" pitchFamily="18" charset="0"/>
              </a:rPr>
              <a:t>undone.</a:t>
            </a:r>
            <a:r>
              <a:rPr lang="en-US" altLang="en-US" sz="3200" dirty="0">
                <a:latin typeface="Times New Roman" panose="02020603050405020304" pitchFamily="18" charset="0"/>
                <a:cs typeface="Times New Roman" panose="02020603050405020304" pitchFamily="18"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D353ECF6-914B-F356-97F8-E699E15ABE68}"/>
              </a:ext>
            </a:extLst>
          </p:cNvPr>
          <p:cNvSpPr>
            <a:spLocks noGrp="1" noChangeArrowheads="1"/>
          </p:cNvSpPr>
          <p:nvPr>
            <p:ph type="title"/>
          </p:nvPr>
        </p:nvSpPr>
        <p:spPr>
          <a:xfrm>
            <a:off x="1981200" y="228600"/>
            <a:ext cx="80010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Transaction and System Concepts (cont.)</a:t>
            </a:r>
          </a:p>
        </p:txBody>
      </p:sp>
      <p:sp>
        <p:nvSpPr>
          <p:cNvPr id="28674" name="Rectangle 2">
            <a:extLst>
              <a:ext uri="{FF2B5EF4-FFF2-40B4-BE49-F238E27FC236}">
                <a16:creationId xmlns:a16="http://schemas.microsoft.com/office/drawing/2014/main" id="{E020FA24-6476-6A84-1461-6CB854034CEF}"/>
              </a:ext>
            </a:extLst>
          </p:cNvPr>
          <p:cNvSpPr>
            <a:spLocks noGrp="1" noChangeArrowheads="1"/>
          </p:cNvSpPr>
          <p:nvPr>
            <p:ph type="body" idx="1"/>
          </p:nvPr>
        </p:nvSpPr>
        <p:spPr>
          <a:xfrm>
            <a:off x="1816100" y="1828800"/>
            <a:ext cx="8166100" cy="4114800"/>
          </a:xfrm>
          <a:ln/>
        </p:spPr>
        <p:txBody>
          <a:bodyPr vert="horz" lIns="90000" tIns="46800" rIns="90000" bIns="46800" rtlCol="0">
            <a:normAutofit/>
          </a:bodyPr>
          <a:lstStyle/>
          <a:p>
            <a:pPr indent="-331788">
              <a:spcBef>
                <a:spcPts val="7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a:cs typeface="Times New Roman" panose="02020603050405020304" pitchFamily="18" charset="0"/>
              </a:rPr>
              <a:t>System operations used during recovery (see Chapter 23)</a:t>
            </a:r>
            <a:r>
              <a:rPr lang="en-US" altLang="en-US">
                <a:latin typeface="Palatino" charset="0"/>
                <a:cs typeface="Times New Roman" panose="02020603050405020304" pitchFamily="18" charset="0"/>
              </a:rPr>
              <a:t>:</a:t>
            </a:r>
          </a:p>
          <a:p>
            <a:pPr indent="-331788">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a:latin typeface="Palatino" charset="0"/>
                <a:cs typeface="Times New Roman" panose="02020603050405020304" pitchFamily="18" charset="0"/>
              </a:rPr>
              <a:t>undo(X):</a:t>
            </a:r>
            <a:r>
              <a:rPr lang="en-US" altLang="en-US">
                <a:latin typeface="Palatino" charset="0"/>
                <a:cs typeface="Times New Roman" panose="02020603050405020304" pitchFamily="18" charset="0"/>
              </a:rPr>
              <a:t> Similar to rollback except that it applies to a single write operation rather than to a whole transaction.</a:t>
            </a:r>
          </a:p>
          <a:p>
            <a:pPr indent="-331788">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a:latin typeface="Palatino" charset="0"/>
                <a:cs typeface="Times New Roman" panose="02020603050405020304" pitchFamily="18" charset="0"/>
              </a:rPr>
              <a:t>redo(X):</a:t>
            </a:r>
            <a:r>
              <a:rPr lang="en-US" altLang="en-US">
                <a:latin typeface="Palatino" charset="0"/>
                <a:cs typeface="Times New Roman" panose="02020603050405020304" pitchFamily="18" charset="0"/>
              </a:rPr>
              <a:t> This specifies that a </a:t>
            </a:r>
            <a:r>
              <a:rPr lang="en-US" altLang="en-US" i="1">
                <a:latin typeface="Palatino" charset="0"/>
                <a:cs typeface="Times New Roman" panose="02020603050405020304" pitchFamily="18" charset="0"/>
              </a:rPr>
              <a:t>write operation</a:t>
            </a:r>
            <a:r>
              <a:rPr lang="en-US" altLang="en-US">
                <a:latin typeface="Palatino" charset="0"/>
                <a:cs typeface="Times New Roman" panose="02020603050405020304" pitchFamily="18" charset="0"/>
              </a:rPr>
              <a:t> of a committed transaction must be </a:t>
            </a:r>
            <a:r>
              <a:rPr lang="en-US" altLang="en-US" i="1">
                <a:latin typeface="Palatino" charset="0"/>
                <a:cs typeface="Times New Roman" panose="02020603050405020304" pitchFamily="18" charset="0"/>
              </a:rPr>
              <a:t>redone</a:t>
            </a:r>
            <a:r>
              <a:rPr lang="en-US" altLang="en-US">
                <a:latin typeface="Palatino" charset="0"/>
                <a:cs typeface="Times New Roman" panose="02020603050405020304" pitchFamily="18" charset="0"/>
              </a:rPr>
              <a:t> to ensure that it has been applied permanently to the database on disk.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9DBE6449-7D8B-33E4-0553-25DCE7812F33}"/>
              </a:ext>
            </a:extLst>
          </p:cNvPr>
          <p:cNvSpPr>
            <a:spLocks noGrp="1" noChangeArrowheads="1"/>
          </p:cNvSpPr>
          <p:nvPr>
            <p:ph type="title"/>
          </p:nvPr>
        </p:nvSpPr>
        <p:spPr>
          <a:xfrm>
            <a:off x="1981200" y="139700"/>
            <a:ext cx="80010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Transaction and System Concepts (cont.)</a:t>
            </a:r>
          </a:p>
        </p:txBody>
      </p:sp>
      <p:sp>
        <p:nvSpPr>
          <p:cNvPr id="29698" name="Rectangle 2">
            <a:extLst>
              <a:ext uri="{FF2B5EF4-FFF2-40B4-BE49-F238E27FC236}">
                <a16:creationId xmlns:a16="http://schemas.microsoft.com/office/drawing/2014/main" id="{6771F627-9684-5ED1-CDC2-148DFF99E9DB}"/>
              </a:ext>
            </a:extLst>
          </p:cNvPr>
          <p:cNvSpPr>
            <a:spLocks noGrp="1" noChangeArrowheads="1"/>
          </p:cNvSpPr>
          <p:nvPr>
            <p:ph type="body" idx="1"/>
          </p:nvPr>
        </p:nvSpPr>
        <p:spPr>
          <a:xfrm>
            <a:off x="1816100" y="1371600"/>
            <a:ext cx="8166100" cy="4249738"/>
          </a:xfrm>
          <a:ln/>
        </p:spPr>
        <p:txBody>
          <a:bodyPr vert="horz" lIns="90000" tIns="46800" rIns="90000" bIns="46800" rtlCol="0">
            <a:normAutofit/>
          </a:bodyPr>
          <a:lstStyle/>
          <a:p>
            <a:pPr indent="-331788">
              <a:spcBef>
                <a:spcPts val="7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a:latin typeface="Palatino" charset="0"/>
                <a:cs typeface="Times New Roman" panose="02020603050405020304" pitchFamily="18" charset="0"/>
              </a:rPr>
              <a:t>The System Log File</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Palatino" charset="0"/>
                <a:cs typeface="Times New Roman" panose="02020603050405020304" pitchFamily="18" charset="0"/>
              </a:rPr>
              <a:t>Is an </a:t>
            </a:r>
            <a:r>
              <a:rPr lang="en-US" altLang="en-US" sz="2400" i="1">
                <a:latin typeface="Palatino" charset="0"/>
                <a:cs typeface="Times New Roman" panose="02020603050405020304" pitchFamily="18" charset="0"/>
              </a:rPr>
              <a:t>append-only file</a:t>
            </a:r>
            <a:r>
              <a:rPr lang="en-US" altLang="en-US" sz="2400">
                <a:latin typeface="Palatino" charset="0"/>
                <a:cs typeface="Times New Roman" panose="02020603050405020304" pitchFamily="18" charset="0"/>
              </a:rPr>
              <a:t> to keep track of all operations of all transactions </a:t>
            </a:r>
            <a:r>
              <a:rPr lang="en-US" altLang="en-US" sz="2400" i="1">
                <a:latin typeface="Palatino" charset="0"/>
                <a:cs typeface="Times New Roman" panose="02020603050405020304" pitchFamily="18" charset="0"/>
              </a:rPr>
              <a:t>in the order in which they occurred</a:t>
            </a:r>
            <a:r>
              <a:rPr lang="en-US" altLang="en-US" sz="2400">
                <a:latin typeface="Palatino" charset="0"/>
                <a:cs typeface="Times New Roman" panose="02020603050405020304" pitchFamily="18" charset="0"/>
              </a:rPr>
              <a:t>. This information is needed during recovery from failures</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Palatino" charset="0"/>
                <a:cs typeface="Times New Roman" panose="02020603050405020304" pitchFamily="18" charset="0"/>
              </a:rPr>
              <a:t>Log is kept on disk - not affected except for disk or catastrophic failure</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Palatino" charset="0"/>
                <a:cs typeface="Times New Roman" panose="02020603050405020304" pitchFamily="18" charset="0"/>
              </a:rPr>
              <a:t>As with other disk files, a </a:t>
            </a:r>
            <a:r>
              <a:rPr lang="en-US" altLang="en-US" sz="2400" i="1">
                <a:latin typeface="Palatino" charset="0"/>
                <a:cs typeface="Times New Roman" panose="02020603050405020304" pitchFamily="18" charset="0"/>
              </a:rPr>
              <a:t>log main memory buffer</a:t>
            </a:r>
            <a:r>
              <a:rPr lang="en-US" altLang="en-US" sz="2400">
                <a:latin typeface="Palatino" charset="0"/>
                <a:cs typeface="Times New Roman" panose="02020603050405020304" pitchFamily="18" charset="0"/>
              </a:rPr>
              <a:t> is kept for holding the records being appended until the whole buffer is appended to the end of the log file on disk</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latin typeface="Palatino" charset="0"/>
                <a:cs typeface="Times New Roman" panose="02020603050405020304" pitchFamily="18" charset="0"/>
              </a:rPr>
              <a:t>Log is periodically backed up to archival storage (tape) to guard against catastrophic failures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DA47AC9C-3668-990A-2590-744638B08134}"/>
              </a:ext>
            </a:extLst>
          </p:cNvPr>
          <p:cNvSpPr>
            <a:spLocks noGrp="1" noChangeArrowheads="1"/>
          </p:cNvSpPr>
          <p:nvPr>
            <p:ph type="title"/>
          </p:nvPr>
        </p:nvSpPr>
        <p:spPr>
          <a:xfrm>
            <a:off x="1981201" y="101600"/>
            <a:ext cx="7947025"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Transaction and System Concepts (cont.)</a:t>
            </a:r>
          </a:p>
        </p:txBody>
      </p:sp>
      <p:sp>
        <p:nvSpPr>
          <p:cNvPr id="30722" name="Rectangle 2">
            <a:extLst>
              <a:ext uri="{FF2B5EF4-FFF2-40B4-BE49-F238E27FC236}">
                <a16:creationId xmlns:a16="http://schemas.microsoft.com/office/drawing/2014/main" id="{02B461E7-E864-1891-E7BB-12C8F2ECFE9B}"/>
              </a:ext>
            </a:extLst>
          </p:cNvPr>
          <p:cNvSpPr>
            <a:spLocks noGrp="1" noChangeArrowheads="1"/>
          </p:cNvSpPr>
          <p:nvPr>
            <p:ph type="body" idx="1"/>
          </p:nvPr>
        </p:nvSpPr>
        <p:spPr>
          <a:xfrm>
            <a:off x="1816100" y="1290638"/>
            <a:ext cx="8166100" cy="4881562"/>
          </a:xfrm>
          <a:ln/>
        </p:spPr>
        <p:txBody>
          <a:bodyPr vert="horz" lIns="90000" tIns="46800" rIns="90000" bIns="46800" rtlCol="0">
            <a:normAutofit/>
          </a:bodyPr>
          <a:lstStyle/>
          <a:p>
            <a:pPr marL="533400" indent="-522288">
              <a:spcBef>
                <a:spcPts val="7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b="1">
                <a:latin typeface="Palatino" charset="0"/>
                <a:cs typeface="Times New Roman" panose="02020603050405020304" pitchFamily="18" charset="0"/>
              </a:rPr>
              <a:t>Types of records (entries) in log file: </a:t>
            </a:r>
          </a:p>
          <a:p>
            <a:pPr marL="533400" indent="-522288">
              <a:spcBef>
                <a:spcPts val="600"/>
              </a:spcBef>
              <a:buClr>
                <a:srgbClr val="FF0000"/>
              </a:buClr>
              <a:buFont typeface="Times New Roman" panose="02020603050405020304" pitchFamily="18"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latin typeface="Palatino" charset="0"/>
                <a:cs typeface="Times New Roman" panose="02020603050405020304" pitchFamily="18" charset="0"/>
              </a:rPr>
              <a:t>[start_transaction,T]: Records that transaction T has started execution.</a:t>
            </a:r>
          </a:p>
          <a:p>
            <a:pPr marL="533400" indent="-522288">
              <a:spcBef>
                <a:spcPts val="600"/>
              </a:spcBef>
              <a:buClr>
                <a:srgbClr val="FF0000"/>
              </a:buClr>
              <a:buFont typeface="Times New Roman" panose="02020603050405020304" pitchFamily="18"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latin typeface="Palatino" charset="0"/>
                <a:cs typeface="Times New Roman" panose="02020603050405020304" pitchFamily="18" charset="0"/>
              </a:rPr>
              <a:t>[write_item,T,X,old_value,new_value]: T has changed the value of item X from old_value to new_value.</a:t>
            </a:r>
          </a:p>
          <a:p>
            <a:pPr marL="533400" indent="-522288">
              <a:spcBef>
                <a:spcPts val="600"/>
              </a:spcBef>
              <a:buClr>
                <a:srgbClr val="FF0000"/>
              </a:buClr>
              <a:buFont typeface="Times New Roman" panose="02020603050405020304" pitchFamily="18"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latin typeface="Palatino" charset="0"/>
                <a:cs typeface="Times New Roman" panose="02020603050405020304" pitchFamily="18" charset="0"/>
              </a:rPr>
              <a:t>[read_item,T,X]: T  has read the value of item X (not needed in many cases).</a:t>
            </a:r>
          </a:p>
          <a:p>
            <a:pPr marL="533400" indent="-522288">
              <a:spcBef>
                <a:spcPts val="600"/>
              </a:spcBef>
              <a:buClr>
                <a:srgbClr val="FF0000"/>
              </a:buClr>
              <a:buFont typeface="Times New Roman" panose="02020603050405020304" pitchFamily="18"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latin typeface="Palatino" charset="0"/>
                <a:cs typeface="Times New Roman" panose="02020603050405020304" pitchFamily="18" charset="0"/>
              </a:rPr>
              <a:t>[end_transaction,T]: T has ended execution</a:t>
            </a:r>
          </a:p>
          <a:p>
            <a:pPr marL="533400" indent="-522288">
              <a:spcBef>
                <a:spcPts val="600"/>
              </a:spcBef>
              <a:buClr>
                <a:srgbClr val="FF0000"/>
              </a:buClr>
              <a:buFont typeface="Times New Roman" panose="02020603050405020304" pitchFamily="18"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latin typeface="Palatino" charset="0"/>
                <a:cs typeface="Times New Roman" panose="02020603050405020304" pitchFamily="18" charset="0"/>
              </a:rPr>
              <a:t>[commit,T]: T has completed successfully, and committed.</a:t>
            </a:r>
          </a:p>
          <a:p>
            <a:pPr marL="533400" indent="-522288">
              <a:spcBef>
                <a:spcPts val="600"/>
              </a:spcBef>
              <a:buClr>
                <a:srgbClr val="FF0000"/>
              </a:buClr>
              <a:buFont typeface="Times New Roman" panose="02020603050405020304" pitchFamily="18"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latin typeface="Palatino" charset="0"/>
                <a:cs typeface="Times New Roman" panose="02020603050405020304" pitchFamily="18" charset="0"/>
              </a:rPr>
              <a:t>[abort,T]: T has been aborted.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9139A453-17B9-16EA-3608-D0A283C4462B}"/>
              </a:ext>
            </a:extLst>
          </p:cNvPr>
          <p:cNvSpPr>
            <a:spLocks noGrp="1" noChangeArrowheads="1"/>
          </p:cNvSpPr>
          <p:nvPr>
            <p:ph type="title"/>
          </p:nvPr>
        </p:nvSpPr>
        <p:spPr>
          <a:xfrm>
            <a:off x="1752600" y="228600"/>
            <a:ext cx="82296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Transaction and System Concepts (cont.)</a:t>
            </a:r>
          </a:p>
        </p:txBody>
      </p:sp>
      <p:sp>
        <p:nvSpPr>
          <p:cNvPr id="31746" name="Rectangle 2">
            <a:extLst>
              <a:ext uri="{FF2B5EF4-FFF2-40B4-BE49-F238E27FC236}">
                <a16:creationId xmlns:a16="http://schemas.microsoft.com/office/drawing/2014/main" id="{693E0FE6-E20A-4C4B-D34E-455257948540}"/>
              </a:ext>
            </a:extLst>
          </p:cNvPr>
          <p:cNvSpPr>
            <a:spLocks noGrp="1" noChangeArrowheads="1"/>
          </p:cNvSpPr>
          <p:nvPr>
            <p:ph type="body" idx="1"/>
          </p:nvPr>
        </p:nvSpPr>
        <p:spPr>
          <a:xfrm>
            <a:off x="2209800" y="1473200"/>
            <a:ext cx="8166100" cy="4343400"/>
          </a:xfrm>
          <a:ln/>
        </p:spPr>
        <p:txBody>
          <a:bodyPr vert="horz" lIns="90000" tIns="46800" rIns="90000" bIns="46800" rtlCol="0">
            <a:normAutofit/>
          </a:bodyPr>
          <a:lstStyle/>
          <a:p>
            <a:pPr marL="533400" indent="-522288">
              <a:spcBef>
                <a:spcPts val="7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b="1">
                <a:latin typeface="Palatino" charset="0"/>
                <a:cs typeface="Times New Roman" panose="02020603050405020304" pitchFamily="18" charset="0"/>
              </a:rPr>
              <a:t>The System Log (cont.):</a:t>
            </a:r>
          </a:p>
          <a:p>
            <a:pPr marL="533400" indent="-522288">
              <a:spcBef>
                <a:spcPts val="7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a:latin typeface="Palatino" charset="0"/>
                <a:cs typeface="Times New Roman" panose="02020603050405020304" pitchFamily="18" charset="0"/>
              </a:rPr>
              <a:t>protocols for recovery that </a:t>
            </a:r>
            <a:r>
              <a:rPr lang="en-US" altLang="en-US" u="sng">
                <a:latin typeface="Palatino" charset="0"/>
                <a:cs typeface="Times New Roman" panose="02020603050405020304" pitchFamily="18" charset="0"/>
              </a:rPr>
              <a:t>avoid cascading rollbacks do not require that read operations be written to the system log; </a:t>
            </a:r>
            <a:r>
              <a:rPr lang="en-US" altLang="en-US">
                <a:latin typeface="Palatino" charset="0"/>
                <a:cs typeface="Times New Roman" panose="02020603050405020304" pitchFamily="18" charset="0"/>
              </a:rPr>
              <a:t>most recovery protocols fall in this category (see Chapter 23)</a:t>
            </a:r>
          </a:p>
          <a:p>
            <a:pPr marL="533400" indent="-522288">
              <a:spcBef>
                <a:spcPts val="7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a:latin typeface="Palatino" charset="0"/>
                <a:cs typeface="Times New Roman" panose="02020603050405020304" pitchFamily="18" charset="0"/>
              </a:rPr>
              <a:t>strict protocols require simpler write entries that do not include new_value (see Section 21.4).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F0D53048-1376-FE03-D826-146B367DE065}"/>
              </a:ext>
            </a:extLst>
          </p:cNvPr>
          <p:cNvSpPr>
            <a:spLocks noGrp="1" noChangeArrowheads="1"/>
          </p:cNvSpPr>
          <p:nvPr>
            <p:ph type="title"/>
          </p:nvPr>
        </p:nvSpPr>
        <p:spPr>
          <a:xfrm>
            <a:off x="2082800" y="228600"/>
            <a:ext cx="78994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Transaction and System Concepts (cont.)</a:t>
            </a:r>
          </a:p>
        </p:txBody>
      </p:sp>
      <p:sp>
        <p:nvSpPr>
          <p:cNvPr id="32770" name="Rectangle 2">
            <a:extLst>
              <a:ext uri="{FF2B5EF4-FFF2-40B4-BE49-F238E27FC236}">
                <a16:creationId xmlns:a16="http://schemas.microsoft.com/office/drawing/2014/main" id="{3A412811-C81D-250D-A00B-8D006815A63F}"/>
              </a:ext>
            </a:extLst>
          </p:cNvPr>
          <p:cNvSpPr>
            <a:spLocks noGrp="1" noChangeArrowheads="1"/>
          </p:cNvSpPr>
          <p:nvPr>
            <p:ph type="body" idx="1"/>
          </p:nvPr>
        </p:nvSpPr>
        <p:spPr>
          <a:xfrm>
            <a:off x="1900238" y="1419226"/>
            <a:ext cx="8166100" cy="4645025"/>
          </a:xfrm>
          <a:ln/>
        </p:spPr>
        <p:txBody>
          <a:bodyPr vert="horz" lIns="90000" tIns="46800" rIns="90000" bIns="46800" rtlCol="0">
            <a:normAutofit/>
          </a:bodyPr>
          <a:lstStyle/>
          <a:p>
            <a:pPr marL="533400" indent="-522288">
              <a:spcBef>
                <a:spcPts val="7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b="1">
                <a:latin typeface="Palatino" charset="0"/>
                <a:cs typeface="Times New Roman" panose="02020603050405020304" pitchFamily="18" charset="0"/>
              </a:rPr>
              <a:t>Commit Point of a Transaction:</a:t>
            </a:r>
          </a:p>
          <a:p>
            <a:pPr marL="533400" indent="-522288">
              <a:spcBef>
                <a:spcPts val="7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b="1">
                <a:latin typeface="Palatino" charset="0"/>
                <a:cs typeface="Times New Roman" panose="02020603050405020304" pitchFamily="18" charset="0"/>
              </a:rPr>
              <a:t>Definition: </a:t>
            </a:r>
            <a:r>
              <a:rPr lang="en-US" altLang="en-US" sz="2400">
                <a:latin typeface="Palatino" charset="0"/>
                <a:cs typeface="Times New Roman" panose="02020603050405020304" pitchFamily="18" charset="0"/>
              </a:rPr>
              <a:t>A transaction T reaches its </a:t>
            </a:r>
            <a:r>
              <a:rPr lang="en-US" altLang="en-US" sz="2400" b="1">
                <a:latin typeface="Palatino" charset="0"/>
                <a:cs typeface="Times New Roman" panose="02020603050405020304" pitchFamily="18" charset="0"/>
              </a:rPr>
              <a:t>commit point</a:t>
            </a:r>
            <a:r>
              <a:rPr lang="en-US" altLang="en-US" sz="2400">
                <a:latin typeface="Palatino" charset="0"/>
                <a:cs typeface="Times New Roman" panose="02020603050405020304" pitchFamily="18" charset="0"/>
              </a:rPr>
              <a:t> when all its operations that access the database have been executed successfully </a:t>
            </a:r>
            <a:r>
              <a:rPr lang="en-US" altLang="en-US" sz="2400" i="1">
                <a:latin typeface="Palatino" charset="0"/>
                <a:cs typeface="Times New Roman" panose="02020603050405020304" pitchFamily="18" charset="0"/>
              </a:rPr>
              <a:t>and</a:t>
            </a:r>
            <a:r>
              <a:rPr lang="en-US" altLang="en-US" sz="2400">
                <a:latin typeface="Palatino" charset="0"/>
                <a:cs typeface="Times New Roman" panose="02020603050405020304" pitchFamily="18" charset="0"/>
              </a:rPr>
              <a:t> the effect of all the transaction operations on the database has been recorded in the log file (on disk). The transaction is then said to be </a:t>
            </a:r>
            <a:r>
              <a:rPr lang="en-US" altLang="en-US" sz="2400" b="1">
                <a:latin typeface="Palatino" charset="0"/>
                <a:cs typeface="Times New Roman" panose="02020603050405020304" pitchFamily="18" charset="0"/>
              </a:rPr>
              <a:t>committed</a:t>
            </a:r>
            <a:r>
              <a:rPr lang="en-US" altLang="en-US" sz="2400">
                <a:latin typeface="Palatino" charset="0"/>
                <a:cs typeface="Times New Roman" panose="02020603050405020304" pitchFamily="18"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90C8EE18-90C0-86C8-5B6B-4342D1203F8B}"/>
              </a:ext>
            </a:extLst>
          </p:cNvPr>
          <p:cNvSpPr>
            <a:spLocks noGrp="1" noChangeArrowheads="1"/>
          </p:cNvSpPr>
          <p:nvPr>
            <p:ph type="title"/>
          </p:nvPr>
        </p:nvSpPr>
        <p:spPr>
          <a:xfrm>
            <a:off x="1524000" y="228600"/>
            <a:ext cx="84582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Transaction and System Concepts (cont.)</a:t>
            </a:r>
          </a:p>
        </p:txBody>
      </p:sp>
      <p:sp>
        <p:nvSpPr>
          <p:cNvPr id="33794" name="Rectangle 2">
            <a:extLst>
              <a:ext uri="{FF2B5EF4-FFF2-40B4-BE49-F238E27FC236}">
                <a16:creationId xmlns:a16="http://schemas.microsoft.com/office/drawing/2014/main" id="{79440B97-0BF6-BA59-DC3D-7ABE1D45E65E}"/>
              </a:ext>
            </a:extLst>
          </p:cNvPr>
          <p:cNvSpPr>
            <a:spLocks noGrp="1" noChangeArrowheads="1"/>
          </p:cNvSpPr>
          <p:nvPr>
            <p:ph type="body" idx="1"/>
          </p:nvPr>
        </p:nvSpPr>
        <p:spPr>
          <a:xfrm>
            <a:off x="1752600" y="1371600"/>
            <a:ext cx="8166100" cy="4343400"/>
          </a:xfrm>
          <a:ln/>
        </p:spPr>
        <p:txBody>
          <a:bodyPr vert="horz" lIns="90000" tIns="46800" rIns="90000" bIns="46800" rtlCol="0">
            <a:normAutofit/>
          </a:bodyPr>
          <a:lstStyle/>
          <a:p>
            <a:pPr marL="533400" indent="-522288">
              <a:spcBef>
                <a:spcPts val="7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b="1">
                <a:latin typeface="Palatino" charset="0"/>
                <a:cs typeface="Times New Roman" panose="02020603050405020304" pitchFamily="18" charset="0"/>
              </a:rPr>
              <a:t>Commit Point of a Transaction (cont.):</a:t>
            </a:r>
          </a:p>
          <a:p>
            <a:pPr marL="533400" indent="-522288">
              <a:spcBef>
                <a:spcPts val="5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000" b="1">
                <a:latin typeface="Palatino" charset="0"/>
                <a:cs typeface="Times New Roman" panose="02020603050405020304" pitchFamily="18" charset="0"/>
              </a:rPr>
              <a:t>Log file buffers:</a:t>
            </a:r>
            <a:r>
              <a:rPr lang="en-US" altLang="en-US" sz="2000">
                <a:latin typeface="Palatino" charset="0"/>
                <a:cs typeface="Times New Roman" panose="02020603050405020304" pitchFamily="18" charset="0"/>
              </a:rPr>
              <a:t> Like database files on disk, whole disk blocks must be read or written to main memory buffers.</a:t>
            </a:r>
          </a:p>
          <a:p>
            <a:pPr marL="533400" indent="-522288">
              <a:spcBef>
                <a:spcPts val="5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000">
                <a:latin typeface="Palatino" charset="0"/>
                <a:cs typeface="Times New Roman" panose="02020603050405020304" pitchFamily="18" charset="0"/>
              </a:rPr>
              <a:t>For </a:t>
            </a:r>
            <a:r>
              <a:rPr lang="en-US" altLang="en-US" sz="2000" b="1">
                <a:latin typeface="Palatino" charset="0"/>
                <a:cs typeface="Times New Roman" panose="02020603050405020304" pitchFamily="18" charset="0"/>
              </a:rPr>
              <a:t>log file</a:t>
            </a:r>
            <a:r>
              <a:rPr lang="en-US" altLang="en-US" sz="2000">
                <a:latin typeface="Palatino" charset="0"/>
                <a:cs typeface="Times New Roman" panose="02020603050405020304" pitchFamily="18" charset="0"/>
              </a:rPr>
              <a:t>, the last disk block (or blocks) of the file will be in main memory buffers to easily append log entries at end of file.</a:t>
            </a:r>
          </a:p>
          <a:p>
            <a:pPr marL="533400" indent="-522288">
              <a:spcBef>
                <a:spcPts val="5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000" b="1">
                <a:latin typeface="Palatino" charset="0"/>
                <a:cs typeface="Times New Roman" panose="02020603050405020304" pitchFamily="18" charset="0"/>
              </a:rPr>
              <a:t>Force writing the log buffer: </a:t>
            </a:r>
            <a:r>
              <a:rPr lang="en-US" altLang="en-US" sz="2000">
                <a:latin typeface="Palatino" charset="0"/>
                <a:cs typeface="Times New Roman" panose="02020603050405020304" pitchFamily="18" charset="0"/>
              </a:rPr>
              <a:t> </a:t>
            </a:r>
            <a:r>
              <a:rPr lang="en-US" altLang="en-US" sz="2000" i="1">
                <a:latin typeface="Palatino" charset="0"/>
                <a:cs typeface="Times New Roman" panose="02020603050405020304" pitchFamily="18" charset="0"/>
              </a:rPr>
              <a:t>before</a:t>
            </a:r>
            <a:r>
              <a:rPr lang="en-US" altLang="en-US" sz="2000">
                <a:latin typeface="Palatino" charset="0"/>
                <a:cs typeface="Times New Roman" panose="02020603050405020304" pitchFamily="18" charset="0"/>
              </a:rPr>
              <a:t> a transaction reaches its commit point, any main memory buffers of the log that have not been written to disk yet must be copied to disk.</a:t>
            </a:r>
          </a:p>
          <a:p>
            <a:pPr marL="533400" indent="-522288">
              <a:spcBef>
                <a:spcPts val="5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000">
                <a:latin typeface="Palatino" charset="0"/>
                <a:cs typeface="Times New Roman" panose="02020603050405020304" pitchFamily="18" charset="0"/>
              </a:rPr>
              <a:t>Called </a:t>
            </a:r>
            <a:r>
              <a:rPr lang="en-US" altLang="en-US" sz="2000" b="1">
                <a:latin typeface="Palatino" charset="0"/>
                <a:cs typeface="Times New Roman" panose="02020603050405020304" pitchFamily="18" charset="0"/>
              </a:rPr>
              <a:t>force-writing</a:t>
            </a:r>
            <a:r>
              <a:rPr lang="en-US" altLang="en-US" sz="2000">
                <a:latin typeface="Palatino" charset="0"/>
                <a:cs typeface="Times New Roman" panose="02020603050405020304" pitchFamily="18" charset="0"/>
              </a:rPr>
              <a:t> the log buffers before committing a transaction.</a:t>
            </a:r>
          </a:p>
          <a:p>
            <a:pPr marL="533400" indent="-522288">
              <a:spcBef>
                <a:spcPts val="5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000">
                <a:latin typeface="Palatino" charset="0"/>
                <a:cs typeface="Times New Roman" panose="02020603050405020304" pitchFamily="18" charset="0"/>
              </a:rPr>
              <a:t>Needed to ensure that any write operations by the transaction are recorded in the log file </a:t>
            </a:r>
            <a:r>
              <a:rPr lang="en-US" altLang="en-US" sz="2000" i="1">
                <a:latin typeface="Palatino" charset="0"/>
                <a:cs typeface="Times New Roman" panose="02020603050405020304" pitchFamily="18" charset="0"/>
              </a:rPr>
              <a:t>on disk </a:t>
            </a:r>
            <a:r>
              <a:rPr lang="en-US" altLang="en-US" sz="2000">
                <a:latin typeface="Palatino" charset="0"/>
                <a:cs typeface="Times New Roman" panose="02020603050405020304" pitchFamily="18" charset="0"/>
              </a:rPr>
              <a:t>before the transaction commits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4BF2BB91-0565-0E4B-C454-CDD091245B4D}"/>
              </a:ext>
            </a:extLst>
          </p:cNvPr>
          <p:cNvSpPr>
            <a:spLocks noGrp="1" noChangeArrowheads="1"/>
          </p:cNvSpPr>
          <p:nvPr>
            <p:ph type="title"/>
          </p:nvPr>
        </p:nvSpPr>
        <p:spPr>
          <a:xfrm>
            <a:off x="1765300" y="228600"/>
            <a:ext cx="77597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dirty="0">
                <a:cs typeface="Times New Roman" panose="02020603050405020304" pitchFamily="18" charset="0"/>
              </a:rPr>
              <a:t>Introduction to Transaction Processing</a:t>
            </a:r>
          </a:p>
        </p:txBody>
      </p:sp>
      <p:sp>
        <p:nvSpPr>
          <p:cNvPr id="7170" name="Rectangle 2">
            <a:extLst>
              <a:ext uri="{FF2B5EF4-FFF2-40B4-BE49-F238E27FC236}">
                <a16:creationId xmlns:a16="http://schemas.microsoft.com/office/drawing/2014/main" id="{3FFEAB0A-3464-87CF-A7D8-E5AA075B8DCB}"/>
              </a:ext>
            </a:extLst>
          </p:cNvPr>
          <p:cNvSpPr>
            <a:spLocks noGrp="1" noChangeArrowheads="1"/>
          </p:cNvSpPr>
          <p:nvPr>
            <p:ph type="body" idx="1"/>
          </p:nvPr>
        </p:nvSpPr>
        <p:spPr>
          <a:xfrm>
            <a:off x="1239520" y="1371600"/>
            <a:ext cx="9875520" cy="4597400"/>
          </a:xfrm>
          <a:ln/>
        </p:spPr>
        <p:txBody>
          <a:bodyPr vert="horz" lIns="90000" tIns="46800" rIns="90000" bIns="46800" rtlCol="0">
            <a:normAutofit/>
          </a:bodyPr>
          <a:lstStyle/>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b="1" dirty="0">
                <a:latin typeface="Times New Roman" panose="02020603050405020304" pitchFamily="18" charset="0"/>
                <a:cs typeface="Times New Roman" panose="02020603050405020304" pitchFamily="18" charset="0"/>
              </a:rPr>
              <a:t>Transaction: </a:t>
            </a:r>
            <a:r>
              <a:rPr lang="en-US" altLang="en-US" sz="2400" dirty="0">
                <a:latin typeface="Times New Roman" panose="02020603050405020304" pitchFamily="18" charset="0"/>
                <a:cs typeface="Times New Roman" panose="02020603050405020304" pitchFamily="18" charset="0"/>
              </a:rPr>
              <a:t>An executing program (process) that includes one or more database access operations</a:t>
            </a:r>
          </a:p>
          <a:p>
            <a:pPr marL="731838" lvl="1" indent="-274638">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dirty="0">
                <a:latin typeface="Times New Roman" panose="02020603050405020304" pitchFamily="18" charset="0"/>
                <a:cs typeface="Times New Roman" panose="02020603050405020304" pitchFamily="18" charset="0"/>
              </a:rPr>
              <a:t>Read operations (database retrieval, such as SQL SELECT)</a:t>
            </a:r>
          </a:p>
          <a:p>
            <a:pPr marL="731838" lvl="1" indent="-274638">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dirty="0">
                <a:latin typeface="Times New Roman" panose="02020603050405020304" pitchFamily="18" charset="0"/>
                <a:cs typeface="Times New Roman" panose="02020603050405020304" pitchFamily="18" charset="0"/>
              </a:rPr>
              <a:t>Write operations (modify database, such as SQL INSERT, UPDATE, DELETE)</a:t>
            </a:r>
          </a:p>
          <a:p>
            <a:pPr marL="731838" lvl="1" indent="-274638">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dirty="0">
                <a:latin typeface="Times New Roman" panose="02020603050405020304" pitchFamily="18" charset="0"/>
                <a:cs typeface="Times New Roman" panose="02020603050405020304" pitchFamily="18" charset="0"/>
              </a:rPr>
              <a:t>Transaction: A logical unit of database processing</a:t>
            </a:r>
          </a:p>
          <a:p>
            <a:pPr marL="731838" lvl="1" indent="-274638">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dirty="0">
                <a:latin typeface="Times New Roman" panose="02020603050405020304" pitchFamily="18" charset="0"/>
                <a:cs typeface="Times New Roman" panose="02020603050405020304" pitchFamily="18" charset="0"/>
              </a:rPr>
              <a:t>Example: Bank balance transfer of $100 dollars from a checking account to a saving account in a BANK database</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Note:</a:t>
            </a:r>
            <a:r>
              <a:rPr lang="en-US" altLang="en-US" sz="2400" dirty="0">
                <a:latin typeface="Times New Roman" panose="02020603050405020304" pitchFamily="18" charset="0"/>
                <a:cs typeface="Times New Roman" panose="02020603050405020304" pitchFamily="18" charset="0"/>
              </a:rPr>
              <a:t> Each execution of a program is a </a:t>
            </a:r>
            <a:r>
              <a:rPr lang="en-US" altLang="en-US" sz="2400" i="1" dirty="0">
                <a:latin typeface="Times New Roman" panose="02020603050405020304" pitchFamily="18" charset="0"/>
                <a:cs typeface="Times New Roman" panose="02020603050405020304" pitchFamily="18" charset="0"/>
              </a:rPr>
              <a:t>distinct transaction</a:t>
            </a:r>
            <a:r>
              <a:rPr lang="en-US" altLang="en-US" sz="2400" dirty="0">
                <a:latin typeface="Times New Roman" panose="02020603050405020304" pitchFamily="18" charset="0"/>
                <a:cs typeface="Times New Roman" panose="02020603050405020304" pitchFamily="18" charset="0"/>
              </a:rPr>
              <a:t> with different parameters</a:t>
            </a:r>
          </a:p>
          <a:p>
            <a:pPr marL="731838" lvl="1" indent="-274638">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dirty="0">
                <a:latin typeface="Times New Roman" panose="02020603050405020304" pitchFamily="18" charset="0"/>
                <a:cs typeface="Times New Roman" panose="02020603050405020304" pitchFamily="18" charset="0"/>
              </a:rPr>
              <a:t>Bank transfer program parameters: savings account number, checking account number, transfer amount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5D33E667-7D2C-4343-AFAB-BE6694B7280F}"/>
              </a:ext>
            </a:extLst>
          </p:cNvPr>
          <p:cNvSpPr>
            <a:spLocks noGrp="1" noChangeArrowheads="1"/>
          </p:cNvSpPr>
          <p:nvPr>
            <p:ph type="title"/>
          </p:nvPr>
        </p:nvSpPr>
        <p:spPr>
          <a:xfrm>
            <a:off x="1804988" y="95250"/>
            <a:ext cx="79756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Desirable Properties of Transactions</a:t>
            </a:r>
          </a:p>
        </p:txBody>
      </p:sp>
      <p:sp>
        <p:nvSpPr>
          <p:cNvPr id="34818" name="Rectangle 2">
            <a:extLst>
              <a:ext uri="{FF2B5EF4-FFF2-40B4-BE49-F238E27FC236}">
                <a16:creationId xmlns:a16="http://schemas.microsoft.com/office/drawing/2014/main" id="{250AECB3-467E-F47E-1AAE-EEEDD3A0783A}"/>
              </a:ext>
            </a:extLst>
          </p:cNvPr>
          <p:cNvSpPr>
            <a:spLocks noGrp="1" noChangeArrowheads="1"/>
          </p:cNvSpPr>
          <p:nvPr>
            <p:ph type="body" idx="1"/>
          </p:nvPr>
        </p:nvSpPr>
        <p:spPr>
          <a:xfrm>
            <a:off x="1816100" y="1143000"/>
            <a:ext cx="8166100" cy="4800600"/>
          </a:xfrm>
          <a:ln/>
        </p:spPr>
        <p:txBody>
          <a:bodyPr vert="horz" lIns="90000" tIns="46800" rIns="90000" bIns="46800" rtlCol="0">
            <a:normAutofit/>
          </a:bodyPr>
          <a:lstStyle/>
          <a:p>
            <a:pPr indent="-331788">
              <a:spcBef>
                <a:spcPts val="7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a:latin typeface="Palatino" charset="0"/>
                <a:cs typeface="Times New Roman" panose="02020603050405020304" pitchFamily="18" charset="0"/>
              </a:rPr>
              <a:t>Called ACID properties – Atomicity, Consistency, Isolation, Durability:</a:t>
            </a:r>
          </a:p>
          <a:p>
            <a:pPr indent="-331788">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a:latin typeface="Palatino" charset="0"/>
                <a:cs typeface="Times New Roman" panose="02020603050405020304" pitchFamily="18" charset="0"/>
              </a:rPr>
              <a:t>Atomicity</a:t>
            </a:r>
            <a:r>
              <a:rPr lang="en-US" altLang="en-US">
                <a:latin typeface="Palatino" charset="0"/>
                <a:cs typeface="Times New Roman" panose="02020603050405020304" pitchFamily="18" charset="0"/>
              </a:rPr>
              <a:t>: A transaction is an atomic unit of processing; it is either performed in its entirety or not performed at all.</a:t>
            </a:r>
          </a:p>
          <a:p>
            <a:pPr indent="-331788">
              <a:spcBef>
                <a:spcPts val="7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a:latin typeface="Palatino" charset="0"/>
              <a:cs typeface="Times New Roman" panose="02020603050405020304" pitchFamily="18" charset="0"/>
            </a:endParaRPr>
          </a:p>
          <a:p>
            <a:pPr indent="-331788">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a:latin typeface="Palatino" charset="0"/>
                <a:cs typeface="Times New Roman" panose="02020603050405020304" pitchFamily="18" charset="0"/>
              </a:rPr>
              <a:t>Consistency preservation</a:t>
            </a:r>
            <a:r>
              <a:rPr lang="en-US" altLang="en-US">
                <a:latin typeface="Palatino" charset="0"/>
                <a:cs typeface="Times New Roman" panose="02020603050405020304" pitchFamily="18" charset="0"/>
              </a:rPr>
              <a:t>: A correct execution of the transaction must take the database from one consistent state to another.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21C97A9A-31DA-B9B3-A72C-5600F8EE639B}"/>
              </a:ext>
            </a:extLst>
          </p:cNvPr>
          <p:cNvSpPr>
            <a:spLocks noGrp="1" noChangeArrowheads="1"/>
          </p:cNvSpPr>
          <p:nvPr>
            <p:ph type="title"/>
          </p:nvPr>
        </p:nvSpPr>
        <p:spPr>
          <a:xfrm>
            <a:off x="1752600" y="53975"/>
            <a:ext cx="82296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Desirable Properties of Transactions (cont.)</a:t>
            </a:r>
          </a:p>
        </p:txBody>
      </p:sp>
      <p:sp>
        <p:nvSpPr>
          <p:cNvPr id="35842" name="Rectangle 2">
            <a:extLst>
              <a:ext uri="{FF2B5EF4-FFF2-40B4-BE49-F238E27FC236}">
                <a16:creationId xmlns:a16="http://schemas.microsoft.com/office/drawing/2014/main" id="{5CEF18CC-4DD1-7E22-E14F-1570D371522D}"/>
              </a:ext>
            </a:extLst>
          </p:cNvPr>
          <p:cNvSpPr>
            <a:spLocks noGrp="1" noChangeArrowheads="1"/>
          </p:cNvSpPr>
          <p:nvPr>
            <p:ph type="body" idx="1"/>
          </p:nvPr>
        </p:nvSpPr>
        <p:spPr>
          <a:xfrm>
            <a:off x="1752600" y="1371600"/>
            <a:ext cx="8166100" cy="4114800"/>
          </a:xfrm>
          <a:ln/>
        </p:spPr>
        <p:txBody>
          <a:bodyPr vert="horz" lIns="90000" tIns="46800" rIns="90000" bIns="46800" rtlCol="0">
            <a:normAutofit/>
          </a:bodyPr>
          <a:lstStyle/>
          <a:p>
            <a:pPr indent="-331788">
              <a:spcBef>
                <a:spcPts val="7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a:latin typeface="Palatino" charset="0"/>
                <a:cs typeface="Times New Roman" panose="02020603050405020304" pitchFamily="18" charset="0"/>
              </a:rPr>
              <a:t>ACID properties (cont.):</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Palatino" charset="0"/>
                <a:cs typeface="Times New Roman" panose="02020603050405020304" pitchFamily="18" charset="0"/>
              </a:rPr>
              <a:t>Isolation</a:t>
            </a:r>
            <a:r>
              <a:rPr lang="en-US" altLang="en-US" sz="2400">
                <a:latin typeface="Palatino" charset="0"/>
                <a:cs typeface="Times New Roman" panose="02020603050405020304" pitchFamily="18" charset="0"/>
              </a:rPr>
              <a:t>: Even though transactions are executing concurrently, they should appear to be executed in isolation – that is, their final effect should be as if each transaction was executed in isolation from start to finish.</a:t>
            </a:r>
          </a:p>
          <a:p>
            <a:pPr indent="-331788">
              <a:spcBef>
                <a:spcPts val="6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a:latin typeface="Palatino" charset="0"/>
              <a:cs typeface="Times New Roman" panose="02020603050405020304" pitchFamily="18" charset="0"/>
            </a:endParaRP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Palatino" charset="0"/>
                <a:cs typeface="Times New Roman" panose="02020603050405020304" pitchFamily="18" charset="0"/>
              </a:rPr>
              <a:t>Durability or permanency</a:t>
            </a:r>
            <a:r>
              <a:rPr lang="en-US" altLang="en-US" sz="2400">
                <a:latin typeface="Palatino" charset="0"/>
                <a:cs typeface="Times New Roman" panose="02020603050405020304" pitchFamily="18" charset="0"/>
              </a:rPr>
              <a:t>: Once a transaction is committed, its changes (writes) applied to the database must never be lost because of subsequent failure.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2070CD8D-C26A-949C-696E-40AA46045E01}"/>
              </a:ext>
            </a:extLst>
          </p:cNvPr>
          <p:cNvSpPr>
            <a:spLocks noGrp="1" noChangeArrowheads="1"/>
          </p:cNvSpPr>
          <p:nvPr>
            <p:ph type="title"/>
          </p:nvPr>
        </p:nvSpPr>
        <p:spPr>
          <a:xfrm>
            <a:off x="1752600" y="53975"/>
            <a:ext cx="82296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Desirable Properties of Transactions (cont.)</a:t>
            </a:r>
          </a:p>
        </p:txBody>
      </p:sp>
      <p:sp>
        <p:nvSpPr>
          <p:cNvPr id="36866" name="Rectangle 2">
            <a:extLst>
              <a:ext uri="{FF2B5EF4-FFF2-40B4-BE49-F238E27FC236}">
                <a16:creationId xmlns:a16="http://schemas.microsoft.com/office/drawing/2014/main" id="{D3DD44CF-A9E9-53BD-8D93-88DD6BF1D68E}"/>
              </a:ext>
            </a:extLst>
          </p:cNvPr>
          <p:cNvSpPr>
            <a:spLocks noGrp="1" noChangeArrowheads="1"/>
          </p:cNvSpPr>
          <p:nvPr>
            <p:ph type="body" idx="1"/>
          </p:nvPr>
        </p:nvSpPr>
        <p:spPr>
          <a:xfrm>
            <a:off x="1816100" y="1143000"/>
            <a:ext cx="8166100" cy="4116388"/>
          </a:xfrm>
          <a:ln/>
        </p:spPr>
        <p:txBody>
          <a:bodyPr vert="horz" lIns="90000" tIns="46800" rIns="90000" bIns="46800" rtlCol="0">
            <a:normAutofit/>
          </a:bodyPr>
          <a:lstStyle/>
          <a:p>
            <a:pPr indent="-331788">
              <a:spcBef>
                <a:spcPts val="7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b="1">
              <a:latin typeface="Palatino" charset="0"/>
              <a:cs typeface="Times New Roman" panose="02020603050405020304" pitchFamily="18" charset="0"/>
            </a:endParaRP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Palatino" charset="0"/>
                <a:cs typeface="Times New Roman" panose="02020603050405020304" pitchFamily="18" charset="0"/>
              </a:rPr>
              <a:t>Atomicity</a:t>
            </a:r>
            <a:r>
              <a:rPr lang="en-US" altLang="en-US" sz="2400">
                <a:latin typeface="Palatino" charset="0"/>
                <a:cs typeface="Times New Roman" panose="02020603050405020304" pitchFamily="18" charset="0"/>
              </a:rPr>
              <a:t>: Enforced by the recovery protocol.</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Palatino" charset="0"/>
                <a:cs typeface="Times New Roman" panose="02020603050405020304" pitchFamily="18" charset="0"/>
              </a:rPr>
              <a:t>Consistency preservation</a:t>
            </a:r>
            <a:r>
              <a:rPr lang="en-US" altLang="en-US" sz="2400">
                <a:latin typeface="Palatino" charset="0"/>
                <a:cs typeface="Times New Roman" panose="02020603050405020304" pitchFamily="18" charset="0"/>
              </a:rPr>
              <a:t>: Specifies that each transaction does a correct action on the database </a:t>
            </a:r>
            <a:r>
              <a:rPr lang="en-US" altLang="en-US" sz="2400" i="1">
                <a:latin typeface="Palatino" charset="0"/>
                <a:cs typeface="Times New Roman" panose="02020603050405020304" pitchFamily="18" charset="0"/>
              </a:rPr>
              <a:t>on its own</a:t>
            </a:r>
            <a:r>
              <a:rPr lang="en-US" altLang="en-US" sz="2400">
                <a:latin typeface="Palatino" charset="0"/>
                <a:cs typeface="Times New Roman" panose="02020603050405020304" pitchFamily="18" charset="0"/>
              </a:rPr>
              <a:t>. Application programmers and DBMS constraint enforcement are responsible for this.</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Palatino" charset="0"/>
                <a:cs typeface="Times New Roman" panose="02020603050405020304" pitchFamily="18" charset="0"/>
              </a:rPr>
              <a:t>Isolation</a:t>
            </a:r>
            <a:r>
              <a:rPr lang="en-US" altLang="en-US" sz="2400">
                <a:latin typeface="Palatino" charset="0"/>
                <a:cs typeface="Times New Roman" panose="02020603050405020304" pitchFamily="18" charset="0"/>
              </a:rPr>
              <a:t>: Responsibility of the concurrency control protocol.</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Palatino" charset="0"/>
                <a:cs typeface="Times New Roman" panose="02020603050405020304" pitchFamily="18" charset="0"/>
              </a:rPr>
              <a:t>Durability or permanency</a:t>
            </a:r>
            <a:r>
              <a:rPr lang="en-US" altLang="en-US" sz="2400">
                <a:latin typeface="Palatino" charset="0"/>
                <a:cs typeface="Times New Roman" panose="02020603050405020304" pitchFamily="18" charset="0"/>
              </a:rPr>
              <a:t>: Enforced by the recovery protocol.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70588F74-4F6B-D6B0-A29B-E3DFCCF1CC8D}"/>
              </a:ext>
            </a:extLst>
          </p:cNvPr>
          <p:cNvSpPr>
            <a:spLocks noGrp="1" noChangeArrowheads="1"/>
          </p:cNvSpPr>
          <p:nvPr>
            <p:ph type="title"/>
          </p:nvPr>
        </p:nvSpPr>
        <p:spPr>
          <a:xfrm>
            <a:off x="1752600" y="71438"/>
            <a:ext cx="8148638" cy="1071562"/>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Schedules of Transactions</a:t>
            </a:r>
          </a:p>
        </p:txBody>
      </p:sp>
      <p:sp>
        <p:nvSpPr>
          <p:cNvPr id="37890" name="Rectangle 2">
            <a:extLst>
              <a:ext uri="{FF2B5EF4-FFF2-40B4-BE49-F238E27FC236}">
                <a16:creationId xmlns:a16="http://schemas.microsoft.com/office/drawing/2014/main" id="{0E119137-BF92-77E5-FBD7-7F9DBACA2212}"/>
              </a:ext>
            </a:extLst>
          </p:cNvPr>
          <p:cNvSpPr>
            <a:spLocks noGrp="1" noChangeArrowheads="1"/>
          </p:cNvSpPr>
          <p:nvPr>
            <p:ph type="body" idx="1"/>
          </p:nvPr>
        </p:nvSpPr>
        <p:spPr>
          <a:xfrm>
            <a:off x="1752600" y="1371600"/>
            <a:ext cx="8166100" cy="4929188"/>
          </a:xfrm>
          <a:ln/>
        </p:spPr>
        <p:txBody>
          <a:bodyPr vert="horz" lIns="90000" tIns="46800" rIns="90000" bIns="46800" rtlCol="0">
            <a:normAutofit/>
          </a:bodyPr>
          <a:lstStyle/>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b="1">
                <a:cs typeface="Times New Roman" panose="02020603050405020304" pitchFamily="18" charset="0"/>
              </a:rPr>
              <a:t>Transaction schedule (or history): </a:t>
            </a:r>
            <a:r>
              <a:rPr lang="en-US" altLang="en-US" sz="2400">
                <a:cs typeface="Times New Roman" panose="02020603050405020304" pitchFamily="18" charset="0"/>
              </a:rPr>
              <a:t>When transactions are executing concurrently in an interleaved fashion, the </a:t>
            </a:r>
            <a:r>
              <a:rPr lang="en-US" altLang="en-US" sz="2400" i="1">
                <a:cs typeface="Times New Roman" panose="02020603050405020304" pitchFamily="18" charset="0"/>
              </a:rPr>
              <a:t>order of execution</a:t>
            </a:r>
            <a:r>
              <a:rPr lang="en-US" altLang="en-US" sz="2400">
                <a:cs typeface="Times New Roman" panose="02020603050405020304" pitchFamily="18" charset="0"/>
              </a:rPr>
              <a:t> of operations from the various transactions forms what is known as a </a:t>
            </a:r>
            <a:r>
              <a:rPr lang="en-US" altLang="en-US" sz="2400" b="1">
                <a:cs typeface="Times New Roman" panose="02020603050405020304" pitchFamily="18" charset="0"/>
              </a:rPr>
              <a:t>transaction schedule</a:t>
            </a:r>
            <a:r>
              <a:rPr lang="en-US" altLang="en-US" sz="2400">
                <a:cs typeface="Times New Roman" panose="02020603050405020304" pitchFamily="18" charset="0"/>
              </a:rPr>
              <a:t> (or history). </a:t>
            </a:r>
          </a:p>
          <a:p>
            <a:pPr marL="331788" indent="-331788">
              <a:spcBef>
                <a:spcPts val="600"/>
              </a:spcBef>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altLang="en-US" sz="2400">
              <a:cs typeface="Times New Roman" panose="02020603050405020304" pitchFamily="18" charset="0"/>
            </a:endParaRP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Figure 21.5 (next slide) shows 4 possible schedules (A, B, C, D) of two transactions T1 and T2:</a:t>
            </a:r>
          </a:p>
          <a:p>
            <a:pPr marL="1477963" lvl="1" indent="-563563">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200">
                <a:cs typeface="Times New Roman" panose="02020603050405020304" pitchFamily="18" charset="0"/>
              </a:rPr>
              <a:t>Order of operations from top to bottom</a:t>
            </a:r>
          </a:p>
          <a:p>
            <a:pPr marL="1477963" lvl="1" indent="-563563">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200">
                <a:cs typeface="Times New Roman" panose="02020603050405020304" pitchFamily="18" charset="0"/>
              </a:rPr>
              <a:t>Each schedule includes </a:t>
            </a:r>
            <a:r>
              <a:rPr lang="en-US" altLang="en-US" sz="2200" i="1">
                <a:cs typeface="Times New Roman" panose="02020603050405020304" pitchFamily="18" charset="0"/>
              </a:rPr>
              <a:t>same operations</a:t>
            </a:r>
          </a:p>
          <a:p>
            <a:pPr marL="1477963" lvl="1" indent="-563563">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200">
                <a:cs typeface="Times New Roman" panose="02020603050405020304" pitchFamily="18" charset="0"/>
              </a:rPr>
              <a:t>Different </a:t>
            </a:r>
            <a:r>
              <a:rPr lang="en-US" altLang="en-US" sz="2200" i="1">
                <a:cs typeface="Times New Roman" panose="02020603050405020304" pitchFamily="18" charset="0"/>
              </a:rPr>
              <a:t>order of operations </a:t>
            </a:r>
            <a:r>
              <a:rPr lang="en-US" altLang="en-US" sz="2200">
                <a:cs typeface="Times New Roman" panose="02020603050405020304" pitchFamily="18" charset="0"/>
              </a:rPr>
              <a:t>in each schedule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a:extLst>
              <a:ext uri="{FF2B5EF4-FFF2-40B4-BE49-F238E27FC236}">
                <a16:creationId xmlns:a16="http://schemas.microsoft.com/office/drawing/2014/main" id="{BF1C99A6-91D1-95CF-C3F4-62226DAA8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8576"/>
            <a:ext cx="7162800" cy="6634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E6208BCE-D358-B4A5-8620-64032180DDE1}"/>
              </a:ext>
            </a:extLst>
          </p:cNvPr>
          <p:cNvSpPr>
            <a:spLocks noGrp="1" noChangeArrowheads="1"/>
          </p:cNvSpPr>
          <p:nvPr>
            <p:ph type="title"/>
          </p:nvPr>
        </p:nvSpPr>
        <p:spPr>
          <a:xfrm>
            <a:off x="1752600" y="71438"/>
            <a:ext cx="8148638" cy="1071562"/>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Schedules of Transactions (cont.)</a:t>
            </a:r>
          </a:p>
        </p:txBody>
      </p:sp>
      <p:sp>
        <p:nvSpPr>
          <p:cNvPr id="39938" name="Rectangle 2">
            <a:extLst>
              <a:ext uri="{FF2B5EF4-FFF2-40B4-BE49-F238E27FC236}">
                <a16:creationId xmlns:a16="http://schemas.microsoft.com/office/drawing/2014/main" id="{7DB09C4E-5CA2-AFF5-7488-395C11FA300A}"/>
              </a:ext>
            </a:extLst>
          </p:cNvPr>
          <p:cNvSpPr>
            <a:spLocks noGrp="1" noChangeArrowheads="1"/>
          </p:cNvSpPr>
          <p:nvPr>
            <p:ph type="body" idx="1"/>
          </p:nvPr>
        </p:nvSpPr>
        <p:spPr>
          <a:xfrm>
            <a:off x="1752600" y="1371600"/>
            <a:ext cx="8166100" cy="4929188"/>
          </a:xfrm>
          <a:ln/>
        </p:spPr>
        <p:txBody>
          <a:bodyPr vert="horz" lIns="90000" tIns="46800" rIns="90000" bIns="46800" rtlCol="0">
            <a:normAutofit/>
          </a:bodyPr>
          <a:lstStyle/>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Schedules can also be displayed in more compact notation</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Order of operations from left to right</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Include only read (r) and write (w) operations, with transaction id (1, 2, …) and item name (X, Y, …)</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Can also include other operations such as b (begin), e (end), c (commit), a (abort)</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Schedules in Figure 21.5 would be displayed as follows:</a:t>
            </a:r>
          </a:p>
          <a:p>
            <a:pPr marL="1477963" lvl="1" indent="-563563">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A: r1(X); w1(X); r1(Y); w1(Y); r2(X); w2(x);</a:t>
            </a:r>
          </a:p>
          <a:p>
            <a:pPr marL="1477963" lvl="1" indent="-563563">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B: r2(X); w2(X); r1(X); w1(X); r1(Y); w1(Y);</a:t>
            </a:r>
          </a:p>
          <a:p>
            <a:pPr marL="1477963" lvl="1" indent="-563563">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C: r1(X); r2(X); w1(X); r1(Y); w2(X); w1(Y);</a:t>
            </a:r>
          </a:p>
          <a:p>
            <a:pPr marL="1477963" lvl="1" indent="-563563">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D: r1(X); w1(X); r2(X); w2(X); r1(Y); w1(Y);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F3EF72D0-F10D-F5B0-7CC2-A51A3A00AF87}"/>
              </a:ext>
            </a:extLst>
          </p:cNvPr>
          <p:cNvSpPr>
            <a:spLocks noGrp="1" noChangeArrowheads="1"/>
          </p:cNvSpPr>
          <p:nvPr>
            <p:ph type="title"/>
          </p:nvPr>
        </p:nvSpPr>
        <p:spPr>
          <a:xfrm>
            <a:off x="1981200" y="166688"/>
            <a:ext cx="7772400" cy="1433512"/>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Schedules of Transactions (cont.)</a:t>
            </a:r>
          </a:p>
        </p:txBody>
      </p:sp>
      <p:sp>
        <p:nvSpPr>
          <p:cNvPr id="40962" name="Rectangle 2">
            <a:extLst>
              <a:ext uri="{FF2B5EF4-FFF2-40B4-BE49-F238E27FC236}">
                <a16:creationId xmlns:a16="http://schemas.microsoft.com/office/drawing/2014/main" id="{26052750-549A-3A80-0607-AE5D69E14ACB}"/>
              </a:ext>
            </a:extLst>
          </p:cNvPr>
          <p:cNvSpPr>
            <a:spLocks noGrp="1" noChangeArrowheads="1"/>
          </p:cNvSpPr>
          <p:nvPr>
            <p:ph type="body" idx="1"/>
          </p:nvPr>
        </p:nvSpPr>
        <p:spPr>
          <a:xfrm>
            <a:off x="1752600" y="1700214"/>
            <a:ext cx="8166100" cy="4929187"/>
          </a:xfrm>
          <a:ln/>
        </p:spPr>
        <p:txBody>
          <a:bodyPr vert="horz" lIns="90000" tIns="46800" rIns="90000" bIns="46800" rtlCol="0">
            <a:normAutofit/>
          </a:bodyPr>
          <a:lstStyle/>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Formal definition of a </a:t>
            </a:r>
            <a:r>
              <a:rPr lang="en-US" altLang="en-US" sz="2400" b="1">
                <a:cs typeface="Times New Roman" panose="02020603050405020304" pitchFamily="18" charset="0"/>
              </a:rPr>
              <a:t>schedule</a:t>
            </a:r>
            <a:r>
              <a:rPr lang="en-US" altLang="en-US" sz="2400">
                <a:cs typeface="Times New Roman" panose="02020603050405020304" pitchFamily="18" charset="0"/>
              </a:rPr>
              <a:t> (or </a:t>
            </a:r>
            <a:r>
              <a:rPr lang="en-US" altLang="en-US" sz="2400" b="1">
                <a:cs typeface="Times New Roman" panose="02020603050405020304" pitchFamily="18" charset="0"/>
              </a:rPr>
              <a:t>history</a:t>
            </a:r>
            <a:r>
              <a:rPr lang="en-US" altLang="en-US" sz="2400">
                <a:cs typeface="Times New Roman" panose="02020603050405020304" pitchFamily="18" charset="0"/>
              </a:rPr>
              <a:t>) S of n transactions T1, T2, ..., Tn :</a:t>
            </a:r>
          </a:p>
          <a:p>
            <a:pPr marL="331788" indent="-331788">
              <a:spcBef>
                <a:spcPts val="600"/>
              </a:spcBef>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	An ordering of all the operations of the transactions subject to the constraint that, for each transaction Ti that participates in S, the operations of Ti in S must appear </a:t>
            </a:r>
            <a:r>
              <a:rPr lang="en-US" altLang="en-US" sz="2400" i="1">
                <a:cs typeface="Times New Roman" panose="02020603050405020304" pitchFamily="18" charset="0"/>
              </a:rPr>
              <a:t>in the same order</a:t>
            </a:r>
            <a:r>
              <a:rPr lang="en-US" altLang="en-US" sz="2400">
                <a:cs typeface="Times New Roman" panose="02020603050405020304" pitchFamily="18" charset="0"/>
              </a:rPr>
              <a:t> in which they occur in Ti.</a:t>
            </a:r>
          </a:p>
          <a:p>
            <a:pPr marL="331788" indent="-331788">
              <a:spcBef>
                <a:spcPts val="600"/>
              </a:spcBef>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altLang="en-US" sz="2400">
              <a:cs typeface="Times New Roman" panose="02020603050405020304" pitchFamily="18" charset="0"/>
            </a:endParaRPr>
          </a:p>
          <a:p>
            <a:pPr marL="331788" indent="-331788">
              <a:spcBef>
                <a:spcPts val="600"/>
              </a:spcBef>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Note: Operations from other transactions Tj </a:t>
            </a:r>
            <a:r>
              <a:rPr lang="en-US" altLang="en-US" sz="2400" u="sng">
                <a:cs typeface="Times New Roman" panose="02020603050405020304" pitchFamily="18" charset="0"/>
              </a:rPr>
              <a:t>can be interleaved</a:t>
            </a:r>
            <a:r>
              <a:rPr lang="en-US" altLang="en-US" sz="2400">
                <a:cs typeface="Times New Roman" panose="02020603050405020304" pitchFamily="18" charset="0"/>
              </a:rPr>
              <a:t> with the operations of Ti in 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F662CEDF-BD25-AAF4-7764-1028CE25E338}"/>
              </a:ext>
            </a:extLst>
          </p:cNvPr>
          <p:cNvSpPr>
            <a:spLocks noGrp="1" noChangeArrowheads="1"/>
          </p:cNvSpPr>
          <p:nvPr>
            <p:ph type="title"/>
          </p:nvPr>
        </p:nvSpPr>
        <p:spPr>
          <a:xfrm>
            <a:off x="1981200" y="46038"/>
            <a:ext cx="7772400" cy="1204912"/>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Schedules of Transactions (cont.)</a:t>
            </a:r>
          </a:p>
        </p:txBody>
      </p:sp>
      <p:sp>
        <p:nvSpPr>
          <p:cNvPr id="41986" name="Rectangle 2">
            <a:extLst>
              <a:ext uri="{FF2B5EF4-FFF2-40B4-BE49-F238E27FC236}">
                <a16:creationId xmlns:a16="http://schemas.microsoft.com/office/drawing/2014/main" id="{1108D5CC-0B12-824B-6173-E10D486CDA10}"/>
              </a:ext>
            </a:extLst>
          </p:cNvPr>
          <p:cNvSpPr>
            <a:spLocks noGrp="1" noChangeArrowheads="1"/>
          </p:cNvSpPr>
          <p:nvPr>
            <p:ph type="body" idx="1"/>
          </p:nvPr>
        </p:nvSpPr>
        <p:spPr>
          <a:xfrm>
            <a:off x="1738313" y="1458914"/>
            <a:ext cx="8166100" cy="4929187"/>
          </a:xfrm>
          <a:ln/>
        </p:spPr>
        <p:txBody>
          <a:bodyPr vert="horz" lIns="90000" tIns="46800" rIns="90000" bIns="46800" rtlCol="0">
            <a:normAutofit/>
          </a:bodyPr>
          <a:lstStyle/>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For n transactions T1, T2, ..., Tn, where each Ti has mi read and write operations, the number of possible schedules is (! is </a:t>
            </a:r>
            <a:r>
              <a:rPr lang="en-US" altLang="en-US" sz="2400" i="1">
                <a:cs typeface="Times New Roman" panose="02020603050405020304" pitchFamily="18" charset="0"/>
              </a:rPr>
              <a:t>factorial</a:t>
            </a:r>
            <a:r>
              <a:rPr lang="en-US" altLang="en-US" sz="2400">
                <a:cs typeface="Times New Roman" panose="02020603050405020304" pitchFamily="18" charset="0"/>
              </a:rPr>
              <a:t> function):</a:t>
            </a:r>
          </a:p>
          <a:p>
            <a:pPr marL="331788" indent="-331788" algn="ctr">
              <a:spcBef>
                <a:spcPts val="600"/>
              </a:spcBef>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(m1 + m2 + … + mn)! / ( (m1)! * (m2)! * … * (mn)! )</a:t>
            </a:r>
          </a:p>
          <a:p>
            <a:pPr marL="331788" indent="-331788">
              <a:spcBef>
                <a:spcPts val="600"/>
              </a:spcBef>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altLang="en-US" sz="2400">
              <a:cs typeface="Times New Roman" panose="02020603050405020304" pitchFamily="18" charset="0"/>
            </a:endParaRP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Generally very large number of possible schedules</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Some schedules are easy to recover from after a failure, while others are not</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Some schedules produce correct results, while others produce incorrect results</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Rest of chapter characterizes schedules by classifying them based on ease of recovery (</a:t>
            </a:r>
            <a:r>
              <a:rPr lang="en-US" altLang="en-US" sz="2400" b="1">
                <a:cs typeface="Times New Roman" panose="02020603050405020304" pitchFamily="18" charset="0"/>
              </a:rPr>
              <a:t>recoverability</a:t>
            </a:r>
            <a:r>
              <a:rPr lang="en-US" altLang="en-US" sz="2400">
                <a:cs typeface="Times New Roman" panose="02020603050405020304" pitchFamily="18" charset="0"/>
              </a:rPr>
              <a:t>) and correctness (</a:t>
            </a:r>
            <a:r>
              <a:rPr lang="en-US" altLang="en-US" sz="2400" b="1">
                <a:cs typeface="Times New Roman" panose="02020603050405020304" pitchFamily="18" charset="0"/>
              </a:rPr>
              <a:t>serializability</a:t>
            </a:r>
            <a:r>
              <a:rPr lang="en-US" altLang="en-US" sz="2400">
                <a:cs typeface="Times New Roman" panose="02020603050405020304" pitchFamily="18"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B83AF971-D1B2-E63F-30AE-BD036E72D0A4}"/>
              </a:ext>
            </a:extLst>
          </p:cNvPr>
          <p:cNvSpPr>
            <a:spLocks noGrp="1" noChangeArrowheads="1"/>
          </p:cNvSpPr>
          <p:nvPr>
            <p:ph type="title"/>
          </p:nvPr>
        </p:nvSpPr>
        <p:spPr>
          <a:xfrm>
            <a:off x="2209800" y="1"/>
            <a:ext cx="7772400" cy="1433513"/>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Recoverability</a:t>
            </a:r>
          </a:p>
        </p:txBody>
      </p:sp>
      <p:sp>
        <p:nvSpPr>
          <p:cNvPr id="43010" name="Rectangle 2">
            <a:extLst>
              <a:ext uri="{FF2B5EF4-FFF2-40B4-BE49-F238E27FC236}">
                <a16:creationId xmlns:a16="http://schemas.microsoft.com/office/drawing/2014/main" id="{2B2801E9-F4E3-97C0-15FC-E10E819A0740}"/>
              </a:ext>
            </a:extLst>
          </p:cNvPr>
          <p:cNvSpPr>
            <a:spLocks noGrp="1" noChangeArrowheads="1"/>
          </p:cNvSpPr>
          <p:nvPr>
            <p:ph type="body" idx="1"/>
          </p:nvPr>
        </p:nvSpPr>
        <p:spPr>
          <a:xfrm>
            <a:off x="1887538" y="1511300"/>
            <a:ext cx="8166100" cy="4510088"/>
          </a:xfrm>
          <a:ln/>
        </p:spPr>
        <p:txBody>
          <a:bodyPr vert="horz" lIns="90000" tIns="46800" rIns="90000" bIns="46800" rtlCol="0">
            <a:normAutofit lnSpcReduction="10000"/>
          </a:bodyPr>
          <a:lstStyle/>
          <a:p>
            <a:pPr indent="-331788">
              <a:spcBef>
                <a:spcPts val="7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a:cs typeface="Times New Roman" panose="02020603050405020304" pitchFamily="18" charset="0"/>
              </a:rPr>
              <a:t>Schedules classified into two main classes:</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a:cs typeface="Times New Roman" panose="02020603050405020304" pitchFamily="18" charset="0"/>
              </a:rPr>
              <a:t>Recoverable schedule:</a:t>
            </a:r>
            <a:r>
              <a:rPr lang="en-US" altLang="en-US" sz="2400" b="1">
                <a:cs typeface="Times New Roman" panose="02020603050405020304" pitchFamily="18" charset="0"/>
              </a:rPr>
              <a:t> </a:t>
            </a:r>
            <a:r>
              <a:rPr lang="en-US" altLang="en-US" sz="2400">
                <a:cs typeface="Times New Roman" panose="02020603050405020304" pitchFamily="18" charset="0"/>
              </a:rPr>
              <a:t>One where no </a:t>
            </a:r>
            <a:r>
              <a:rPr lang="en-US" altLang="en-US" sz="2400" i="1">
                <a:cs typeface="Times New Roman" panose="02020603050405020304" pitchFamily="18" charset="0"/>
              </a:rPr>
              <a:t>committed</a:t>
            </a:r>
            <a:r>
              <a:rPr lang="en-US" altLang="en-US" sz="2400">
                <a:cs typeface="Times New Roman" panose="02020603050405020304" pitchFamily="18" charset="0"/>
              </a:rPr>
              <a:t> transaction needs to be rolled back (aborted).</a:t>
            </a:r>
          </a:p>
          <a:p>
            <a:pPr indent="-331788">
              <a:spcBef>
                <a:spcPts val="6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cs typeface="Times New Roman" panose="02020603050405020304" pitchFamily="18" charset="0"/>
              </a:rPr>
              <a:t> 	A schedule S is </a:t>
            </a:r>
            <a:r>
              <a:rPr lang="en-US" altLang="en-US" sz="2400" b="1">
                <a:cs typeface="Times New Roman" panose="02020603050405020304" pitchFamily="18" charset="0"/>
              </a:rPr>
              <a:t>recoverable</a:t>
            </a:r>
            <a:r>
              <a:rPr lang="en-US" altLang="en-US" sz="2400">
                <a:cs typeface="Times New Roman" panose="02020603050405020304" pitchFamily="18" charset="0"/>
              </a:rPr>
              <a:t> if no transaction T in S commits until all transactions T’ that have written an item that T reads have committed.</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a:cs typeface="Times New Roman" panose="02020603050405020304" pitchFamily="18" charset="0"/>
              </a:rPr>
              <a:t>Non-recoverable schedule</a:t>
            </a:r>
            <a:r>
              <a:rPr lang="en-US" altLang="en-US" sz="2400" b="1">
                <a:cs typeface="Times New Roman" panose="02020603050405020304" pitchFamily="18" charset="0"/>
              </a:rPr>
              <a:t>:</a:t>
            </a:r>
            <a:r>
              <a:rPr lang="en-US" altLang="en-US" sz="2400">
                <a:cs typeface="Times New Roman" panose="02020603050405020304" pitchFamily="18" charset="0"/>
              </a:rPr>
              <a:t> A schedule where a committed transaction may have to be rolled back during recovery.</a:t>
            </a:r>
          </a:p>
          <a:p>
            <a:pPr indent="-331788">
              <a:spcBef>
                <a:spcPts val="6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cs typeface="Times New Roman" panose="02020603050405020304" pitchFamily="18" charset="0"/>
              </a:rPr>
              <a:t>	</a:t>
            </a:r>
            <a:r>
              <a:rPr lang="en-US" altLang="en-US" sz="2400">
                <a:cs typeface="Times New Roman" panose="02020603050405020304" pitchFamily="18" charset="0"/>
              </a:rPr>
              <a:t>This violates</a:t>
            </a:r>
            <a:r>
              <a:rPr lang="en-US" altLang="en-US" sz="2400" b="1">
                <a:cs typeface="Times New Roman" panose="02020603050405020304" pitchFamily="18" charset="0"/>
              </a:rPr>
              <a:t> Durability </a:t>
            </a:r>
            <a:r>
              <a:rPr lang="en-US" altLang="en-US" sz="2400">
                <a:cs typeface="Times New Roman" panose="02020603050405020304" pitchFamily="18" charset="0"/>
              </a:rPr>
              <a:t>from ACID properties (a committed transaction cannot be rolled back) and so non-recoverable schedules </a:t>
            </a:r>
            <a:r>
              <a:rPr lang="en-US" altLang="en-US" sz="2400" i="1">
                <a:cs typeface="Times New Roman" panose="02020603050405020304" pitchFamily="18" charset="0"/>
              </a:rPr>
              <a:t>should not be allowed</a:t>
            </a:r>
            <a:r>
              <a:rPr lang="en-US" altLang="en-US" sz="2400">
                <a:cs typeface="Times New Roman" panose="02020603050405020304" pitchFamily="18"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612A0E8E-054B-F203-3C8B-4407B00E4D7A}"/>
              </a:ext>
            </a:extLst>
          </p:cNvPr>
          <p:cNvSpPr>
            <a:spLocks noGrp="1" noChangeArrowheads="1"/>
          </p:cNvSpPr>
          <p:nvPr>
            <p:ph type="title"/>
          </p:nvPr>
        </p:nvSpPr>
        <p:spPr>
          <a:xfrm>
            <a:off x="1752600" y="-49213"/>
            <a:ext cx="8148638" cy="1311276"/>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Recoverability (cont.)</a:t>
            </a:r>
          </a:p>
        </p:txBody>
      </p:sp>
      <p:sp>
        <p:nvSpPr>
          <p:cNvPr id="44034" name="Rectangle 2">
            <a:extLst>
              <a:ext uri="{FF2B5EF4-FFF2-40B4-BE49-F238E27FC236}">
                <a16:creationId xmlns:a16="http://schemas.microsoft.com/office/drawing/2014/main" id="{BF37C0E7-853F-6B4C-3F18-5D41266481B5}"/>
              </a:ext>
            </a:extLst>
          </p:cNvPr>
          <p:cNvSpPr>
            <a:spLocks noGrp="1" noChangeArrowheads="1"/>
          </p:cNvSpPr>
          <p:nvPr>
            <p:ph type="body" idx="1"/>
          </p:nvPr>
        </p:nvSpPr>
        <p:spPr>
          <a:xfrm>
            <a:off x="1752600" y="1371600"/>
            <a:ext cx="8166100" cy="4929188"/>
          </a:xfrm>
          <a:ln/>
        </p:spPr>
        <p:txBody>
          <a:bodyPr vert="horz" lIns="90000" tIns="46800" rIns="90000" bIns="46800" rtlCol="0">
            <a:normAutofit/>
          </a:bodyPr>
          <a:lstStyle/>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b="1" u="sng">
                <a:cs typeface="Times New Roman" panose="02020603050405020304" pitchFamily="18" charset="0"/>
              </a:rPr>
              <a:t>Example:</a:t>
            </a:r>
            <a:r>
              <a:rPr lang="en-US" altLang="en-US" sz="2400">
                <a:cs typeface="Times New Roman" panose="02020603050405020304" pitchFamily="18" charset="0"/>
              </a:rPr>
              <a:t> Schedule A below is </a:t>
            </a:r>
            <a:r>
              <a:rPr lang="en-US" altLang="en-US" sz="2400" b="1">
                <a:cs typeface="Times New Roman" panose="02020603050405020304" pitchFamily="18" charset="0"/>
              </a:rPr>
              <a:t>non-recoverable</a:t>
            </a:r>
            <a:r>
              <a:rPr lang="en-US" altLang="en-US" sz="2400">
                <a:cs typeface="Times New Roman" panose="02020603050405020304" pitchFamily="18" charset="0"/>
              </a:rPr>
              <a:t> because T2 reads the value of X that was written by T1, but then T2 commits before T1 commits or aborts </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To make it </a:t>
            </a:r>
            <a:r>
              <a:rPr lang="en-US" altLang="en-US" sz="2400" b="1">
                <a:cs typeface="Times New Roman" panose="02020603050405020304" pitchFamily="18" charset="0"/>
              </a:rPr>
              <a:t>recoverable</a:t>
            </a:r>
            <a:r>
              <a:rPr lang="en-US" altLang="en-US" sz="2400">
                <a:cs typeface="Times New Roman" panose="02020603050405020304" pitchFamily="18" charset="0"/>
              </a:rPr>
              <a:t>, the commit of T2 (c2) must be delayed until T1 either commits, or aborts (Schedule B)</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If T1 commits, T2 can commit</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If T1 aborts, T2 must also abort because it read a value that was written by T1; this value must be undone (reset to its old value) when T1 is aborted</a:t>
            </a:r>
          </a:p>
          <a:p>
            <a:pPr marL="1484313" lvl="1" indent="-568325">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200">
                <a:cs typeface="Times New Roman" panose="02020603050405020304" pitchFamily="18" charset="0"/>
              </a:rPr>
              <a:t>known as </a:t>
            </a:r>
            <a:r>
              <a:rPr lang="en-US" altLang="en-US" sz="2200" i="1">
                <a:cs typeface="Times New Roman" panose="02020603050405020304" pitchFamily="18" charset="0"/>
              </a:rPr>
              <a:t>cascading rollback</a:t>
            </a:r>
          </a:p>
          <a:p>
            <a:pPr marL="331788" indent="-331788">
              <a:spcBef>
                <a:spcPts val="600"/>
              </a:spcBef>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altLang="en-US" sz="2400">
              <a:cs typeface="Times New Roman" panose="02020603050405020304" pitchFamily="18" charset="0"/>
            </a:endParaRP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A: r1(X); </a:t>
            </a:r>
            <a:r>
              <a:rPr lang="en-US" altLang="en-US" sz="2000" u="sng">
                <a:cs typeface="Times New Roman" panose="02020603050405020304" pitchFamily="18" charset="0"/>
              </a:rPr>
              <a:t>w1(X)</a:t>
            </a:r>
            <a:r>
              <a:rPr lang="en-US" altLang="en-US" sz="2000">
                <a:cs typeface="Times New Roman" panose="02020603050405020304" pitchFamily="18" charset="0"/>
              </a:rPr>
              <a:t>; </a:t>
            </a:r>
            <a:r>
              <a:rPr lang="en-US" altLang="en-US" sz="2000" u="sng">
                <a:cs typeface="Times New Roman" panose="02020603050405020304" pitchFamily="18" charset="0"/>
              </a:rPr>
              <a:t>r2(X)</a:t>
            </a:r>
            <a:r>
              <a:rPr lang="en-US" altLang="en-US" sz="2000">
                <a:cs typeface="Times New Roman" panose="02020603050405020304" pitchFamily="18" charset="0"/>
              </a:rPr>
              <a:t>; w2(X); </a:t>
            </a:r>
            <a:r>
              <a:rPr lang="en-US" altLang="en-US" sz="2000" u="sng">
                <a:cs typeface="Times New Roman" panose="02020603050405020304" pitchFamily="18" charset="0"/>
              </a:rPr>
              <a:t>c2</a:t>
            </a:r>
            <a:r>
              <a:rPr lang="en-US" altLang="en-US" sz="2000">
                <a:cs typeface="Times New Roman" panose="02020603050405020304" pitchFamily="18" charset="0"/>
              </a:rPr>
              <a:t>; r1(Y); w1(Y); c1 (or a1)</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B: r1(X); w1(X); r2(X); w2(X); r1(Y); w1(Y); c1 (or a1);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77A4D6EE-B7C0-329F-0BE0-47A854425F3E}"/>
              </a:ext>
            </a:extLst>
          </p:cNvPr>
          <p:cNvSpPr>
            <a:spLocks noGrp="1" noChangeArrowheads="1"/>
          </p:cNvSpPr>
          <p:nvPr>
            <p:ph type="title"/>
          </p:nvPr>
        </p:nvSpPr>
        <p:spPr>
          <a:xfrm>
            <a:off x="1595120" y="228600"/>
            <a:ext cx="861568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dirty="0">
                <a:cs typeface="Times New Roman" panose="02020603050405020304" pitchFamily="18" charset="0"/>
              </a:rPr>
              <a:t>Introduction to Transaction Processing (cont.)</a:t>
            </a:r>
          </a:p>
        </p:txBody>
      </p:sp>
      <p:sp>
        <p:nvSpPr>
          <p:cNvPr id="8194" name="Rectangle 2">
            <a:extLst>
              <a:ext uri="{FF2B5EF4-FFF2-40B4-BE49-F238E27FC236}">
                <a16:creationId xmlns:a16="http://schemas.microsoft.com/office/drawing/2014/main" id="{29CB9015-BFB8-E949-67CE-4E6F642606B4}"/>
              </a:ext>
            </a:extLst>
          </p:cNvPr>
          <p:cNvSpPr>
            <a:spLocks noGrp="1" noChangeArrowheads="1"/>
          </p:cNvSpPr>
          <p:nvPr>
            <p:ph type="body" idx="1"/>
          </p:nvPr>
        </p:nvSpPr>
        <p:spPr>
          <a:xfrm>
            <a:off x="853440" y="1371600"/>
            <a:ext cx="10363200" cy="4597400"/>
          </a:xfrm>
          <a:ln/>
        </p:spPr>
        <p:txBody>
          <a:bodyPr vert="horz" lIns="90000" tIns="46800" rIns="90000" bIns="46800" rtlCol="0">
            <a:normAutofit/>
          </a:bodyPr>
          <a:lstStyle/>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dirty="0">
                <a:latin typeface="Times New Roman" panose="02020603050405020304" pitchFamily="18" charset="0"/>
                <a:cs typeface="Times New Roman" panose="02020603050405020304" pitchFamily="18" charset="0"/>
              </a:rPr>
              <a:t>A transaction (set of operations) may be:</a:t>
            </a:r>
          </a:p>
          <a:p>
            <a:pPr marL="731838" lvl="1" indent="-274638">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800" dirty="0">
                <a:latin typeface="Times New Roman" panose="02020603050405020304" pitchFamily="18" charset="0"/>
                <a:cs typeface="Times New Roman" panose="02020603050405020304" pitchFamily="18" charset="0"/>
              </a:rPr>
              <a:t>stand-alone, specified in a high-level language like SQL submitted interactively, or </a:t>
            </a:r>
          </a:p>
          <a:p>
            <a:pPr marL="731838" lvl="1" indent="-274638">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800" dirty="0">
                <a:latin typeface="Times New Roman" panose="02020603050405020304" pitchFamily="18" charset="0"/>
                <a:cs typeface="Times New Roman" panose="02020603050405020304" pitchFamily="18" charset="0"/>
              </a:rPr>
              <a:t>consist of database operations embedded within a program (most transactions)</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b="1" dirty="0">
                <a:latin typeface="Times New Roman" panose="02020603050405020304" pitchFamily="18" charset="0"/>
                <a:cs typeface="Times New Roman" panose="02020603050405020304" pitchFamily="18" charset="0"/>
              </a:rPr>
              <a:t>Transaction boundaries</a:t>
            </a:r>
            <a:r>
              <a:rPr lang="en-US" altLang="en-US" dirty="0">
                <a:latin typeface="Times New Roman" panose="02020603050405020304" pitchFamily="18" charset="0"/>
                <a:cs typeface="Times New Roman" panose="02020603050405020304" pitchFamily="18" charset="0"/>
              </a:rPr>
              <a:t>: Begin and End transaction.</a:t>
            </a:r>
          </a:p>
          <a:p>
            <a:pPr marL="731838" lvl="1" indent="-274638">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800" dirty="0">
                <a:latin typeface="Times New Roman" panose="02020603050405020304" pitchFamily="18" charset="0"/>
                <a:cs typeface="Times New Roman" panose="02020603050405020304" pitchFamily="18" charset="0"/>
              </a:rPr>
              <a:t>Note: An </a:t>
            </a:r>
            <a:r>
              <a:rPr lang="en-US" altLang="en-US" sz="2800" b="1" dirty="0">
                <a:latin typeface="Times New Roman" panose="02020603050405020304" pitchFamily="18" charset="0"/>
                <a:cs typeface="Times New Roman" panose="02020603050405020304" pitchFamily="18" charset="0"/>
              </a:rPr>
              <a:t>application program</a:t>
            </a:r>
            <a:r>
              <a:rPr lang="en-US" altLang="en-US" sz="2800" dirty="0">
                <a:latin typeface="Times New Roman" panose="02020603050405020304" pitchFamily="18" charset="0"/>
                <a:cs typeface="Times New Roman" panose="02020603050405020304" pitchFamily="18" charset="0"/>
              </a:rPr>
              <a:t> may contain several transactions separated by Begin and End transaction boundaries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53BDBF4A-9F89-20C3-1895-07D84EE7D64B}"/>
              </a:ext>
            </a:extLst>
          </p:cNvPr>
          <p:cNvSpPr>
            <a:spLocks noGrp="1" noChangeArrowheads="1"/>
          </p:cNvSpPr>
          <p:nvPr>
            <p:ph type="title"/>
          </p:nvPr>
        </p:nvSpPr>
        <p:spPr>
          <a:xfrm>
            <a:off x="2209800" y="1"/>
            <a:ext cx="7772400" cy="1433513"/>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Recoverability (cont.)</a:t>
            </a:r>
          </a:p>
        </p:txBody>
      </p:sp>
      <p:sp>
        <p:nvSpPr>
          <p:cNvPr id="45058" name="Rectangle 2">
            <a:extLst>
              <a:ext uri="{FF2B5EF4-FFF2-40B4-BE49-F238E27FC236}">
                <a16:creationId xmlns:a16="http://schemas.microsoft.com/office/drawing/2014/main" id="{698445BB-FDE8-D19A-3375-4E55E3570FC4}"/>
              </a:ext>
            </a:extLst>
          </p:cNvPr>
          <p:cNvSpPr>
            <a:spLocks noGrp="1" noChangeArrowheads="1"/>
          </p:cNvSpPr>
          <p:nvPr>
            <p:ph type="body" idx="1"/>
          </p:nvPr>
        </p:nvSpPr>
        <p:spPr>
          <a:xfrm>
            <a:off x="1887538" y="1511300"/>
            <a:ext cx="8166100" cy="4510088"/>
          </a:xfrm>
          <a:ln/>
        </p:spPr>
        <p:txBody>
          <a:bodyPr vert="horz" lIns="90000" tIns="46800" rIns="90000" bIns="46800" rtlCol="0">
            <a:normAutofit/>
          </a:bodyPr>
          <a:lstStyle/>
          <a:p>
            <a:pPr indent="-331788">
              <a:spcBef>
                <a:spcPts val="7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a:cs typeface="Times New Roman" panose="02020603050405020304" pitchFamily="18" charset="0"/>
              </a:rPr>
              <a:t>Recoverable schedules </a:t>
            </a:r>
            <a:r>
              <a:rPr lang="en-US" altLang="en-US">
                <a:cs typeface="Times New Roman" panose="02020603050405020304" pitchFamily="18" charset="0"/>
              </a:rPr>
              <a:t>can be further refined</a:t>
            </a:r>
            <a:r>
              <a:rPr lang="en-US" altLang="en-US" b="1">
                <a:cs typeface="Times New Roman" panose="02020603050405020304" pitchFamily="18" charset="0"/>
              </a:rPr>
              <a:t>:</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a:cs typeface="Times New Roman" panose="02020603050405020304" pitchFamily="18" charset="0"/>
              </a:rPr>
              <a:t>Cascadeless schedule</a:t>
            </a:r>
            <a:r>
              <a:rPr lang="en-US" altLang="en-US" sz="2400" b="1">
                <a:cs typeface="Times New Roman" panose="02020603050405020304" pitchFamily="18" charset="0"/>
              </a:rPr>
              <a:t>:</a:t>
            </a:r>
            <a:r>
              <a:rPr lang="en-US" altLang="en-US" sz="2400">
                <a:cs typeface="Times New Roman" panose="02020603050405020304" pitchFamily="18" charset="0"/>
              </a:rPr>
              <a:t> A schedule in which a transaction T2 cannot read an item X until the transaction T1 that last wrote X has committed.</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cs typeface="Times New Roman" panose="02020603050405020304" pitchFamily="18" charset="0"/>
              </a:rPr>
              <a:t>The set of cascadeless schedules is a </a:t>
            </a:r>
            <a:r>
              <a:rPr lang="en-US" altLang="en-US" sz="2400" i="1">
                <a:cs typeface="Times New Roman" panose="02020603050405020304" pitchFamily="18" charset="0"/>
              </a:rPr>
              <a:t>subset of</a:t>
            </a:r>
            <a:r>
              <a:rPr lang="en-US" altLang="en-US" sz="2400">
                <a:cs typeface="Times New Roman" panose="02020603050405020304" pitchFamily="18" charset="0"/>
              </a:rPr>
              <a:t> the set of recoverable schedules.</a:t>
            </a:r>
          </a:p>
          <a:p>
            <a:pPr indent="-331788">
              <a:spcBef>
                <a:spcPts val="6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a:cs typeface="Times New Roman" panose="02020603050405020304" pitchFamily="18" charset="0"/>
            </a:endParaRPr>
          </a:p>
          <a:p>
            <a:pPr indent="-331788">
              <a:spcBef>
                <a:spcPts val="6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cs typeface="Times New Roman" panose="02020603050405020304" pitchFamily="18" charset="0"/>
              </a:rPr>
              <a:t>	Schedules requiring cascaded rollback</a:t>
            </a:r>
            <a:r>
              <a:rPr lang="en-US" altLang="en-US" sz="2400">
                <a:cs typeface="Times New Roman" panose="02020603050405020304" pitchFamily="18" charset="0"/>
              </a:rPr>
              <a:t>: A schedule in which an uncommitted transaction T2 that read an item that was written by a failed transaction T1 must be rolled back.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DE79012-DA71-01B4-FBC4-7C55AD180A24}"/>
              </a:ext>
            </a:extLst>
          </p:cNvPr>
          <p:cNvSpPr>
            <a:spLocks noGrp="1" noChangeArrowheads="1"/>
          </p:cNvSpPr>
          <p:nvPr>
            <p:ph type="title"/>
          </p:nvPr>
        </p:nvSpPr>
        <p:spPr>
          <a:xfrm>
            <a:off x="1752600" y="-49213"/>
            <a:ext cx="8148638" cy="1311276"/>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Recoverability (cont.)</a:t>
            </a:r>
          </a:p>
        </p:txBody>
      </p:sp>
      <p:sp>
        <p:nvSpPr>
          <p:cNvPr id="46082" name="Rectangle 2">
            <a:extLst>
              <a:ext uri="{FF2B5EF4-FFF2-40B4-BE49-F238E27FC236}">
                <a16:creationId xmlns:a16="http://schemas.microsoft.com/office/drawing/2014/main" id="{F8DA9C23-3548-379E-E7DB-10339AE269EA}"/>
              </a:ext>
            </a:extLst>
          </p:cNvPr>
          <p:cNvSpPr>
            <a:spLocks noGrp="1" noChangeArrowheads="1"/>
          </p:cNvSpPr>
          <p:nvPr>
            <p:ph type="body" idx="1"/>
          </p:nvPr>
        </p:nvSpPr>
        <p:spPr>
          <a:xfrm>
            <a:off x="1752600" y="1371600"/>
            <a:ext cx="8166100" cy="4929188"/>
          </a:xfrm>
          <a:ln/>
        </p:spPr>
        <p:txBody>
          <a:bodyPr vert="horz" lIns="90000" tIns="46800" rIns="90000" bIns="46800" rtlCol="0">
            <a:normAutofit/>
          </a:bodyPr>
          <a:lstStyle/>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b="1" u="sng">
                <a:cs typeface="Times New Roman" panose="02020603050405020304" pitchFamily="18" charset="0"/>
              </a:rPr>
              <a:t>Example:</a:t>
            </a:r>
            <a:r>
              <a:rPr lang="en-US" altLang="en-US" sz="2400">
                <a:cs typeface="Times New Roman" panose="02020603050405020304" pitchFamily="18" charset="0"/>
              </a:rPr>
              <a:t> Schedule B below is </a:t>
            </a:r>
            <a:r>
              <a:rPr lang="en-US" altLang="en-US" sz="2400" b="1">
                <a:cs typeface="Times New Roman" panose="02020603050405020304" pitchFamily="18" charset="0"/>
              </a:rPr>
              <a:t>not cascadeless</a:t>
            </a:r>
            <a:r>
              <a:rPr lang="en-US" altLang="en-US" sz="2400">
                <a:cs typeface="Times New Roman" panose="02020603050405020304" pitchFamily="18" charset="0"/>
              </a:rPr>
              <a:t> because T2 reads the value of X that was written by T1 before T1 commits</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If T1 aborts (fails), T2 must also be aborted (rolled back) resulting in </a:t>
            </a:r>
            <a:r>
              <a:rPr lang="en-US" altLang="en-US" sz="2400" i="1">
                <a:cs typeface="Times New Roman" panose="02020603050405020304" pitchFamily="18" charset="0"/>
              </a:rPr>
              <a:t>cascading rollback</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To make it </a:t>
            </a:r>
            <a:r>
              <a:rPr lang="en-US" altLang="en-US" sz="2400" b="1">
                <a:cs typeface="Times New Roman" panose="02020603050405020304" pitchFamily="18" charset="0"/>
              </a:rPr>
              <a:t>cascadeless</a:t>
            </a:r>
            <a:r>
              <a:rPr lang="en-US" altLang="en-US" sz="2400">
                <a:cs typeface="Times New Roman" panose="02020603050405020304" pitchFamily="18" charset="0"/>
              </a:rPr>
              <a:t>, the r2(X) of T2 must be delayed until T1 commits (or aborts and rolls back the value of X to its previous value) – see Schedule C</a:t>
            </a:r>
          </a:p>
          <a:p>
            <a:pPr marL="331788" indent="-331788">
              <a:spcBef>
                <a:spcPts val="600"/>
              </a:spcBef>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altLang="en-US" sz="2400">
              <a:cs typeface="Times New Roman" panose="02020603050405020304" pitchFamily="18" charset="0"/>
            </a:endParaRP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B: r1(X); w1(X); </a:t>
            </a:r>
            <a:r>
              <a:rPr lang="en-US" altLang="en-US" sz="2000" u="sng">
                <a:cs typeface="Times New Roman" panose="02020603050405020304" pitchFamily="18" charset="0"/>
              </a:rPr>
              <a:t>r2(X)</a:t>
            </a:r>
            <a:r>
              <a:rPr lang="en-US" altLang="en-US" sz="2000">
                <a:cs typeface="Times New Roman" panose="02020603050405020304" pitchFamily="18" charset="0"/>
              </a:rPr>
              <a:t>; w2(X); r1(Y); w1(Y); c1 (or a1);</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C: r1(X); w1(X); r1(Y); w1(Y); c1; </a:t>
            </a:r>
            <a:r>
              <a:rPr lang="en-US" altLang="en-US" sz="2000" u="sng">
                <a:cs typeface="Times New Roman" panose="02020603050405020304" pitchFamily="18" charset="0"/>
              </a:rPr>
              <a:t>r2(X)</a:t>
            </a:r>
            <a:r>
              <a:rPr lang="en-US" altLang="en-US" sz="2000">
                <a:cs typeface="Times New Roman" panose="02020603050405020304" pitchFamily="18" charset="0"/>
              </a:rPr>
              <a:t>; w2(X); ...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E817653D-81C1-E354-A754-751871E3BBE7}"/>
              </a:ext>
            </a:extLst>
          </p:cNvPr>
          <p:cNvSpPr>
            <a:spLocks noGrp="1" noChangeArrowheads="1"/>
          </p:cNvSpPr>
          <p:nvPr>
            <p:ph type="title"/>
          </p:nvPr>
        </p:nvSpPr>
        <p:spPr>
          <a:xfrm>
            <a:off x="2209800" y="1"/>
            <a:ext cx="7772400" cy="1433513"/>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Recoverability (cont.)</a:t>
            </a:r>
          </a:p>
        </p:txBody>
      </p:sp>
      <p:sp>
        <p:nvSpPr>
          <p:cNvPr id="47106" name="Rectangle 2">
            <a:extLst>
              <a:ext uri="{FF2B5EF4-FFF2-40B4-BE49-F238E27FC236}">
                <a16:creationId xmlns:a16="http://schemas.microsoft.com/office/drawing/2014/main" id="{4D5F5BF5-3614-F6C8-7E42-E526CDA99A10}"/>
              </a:ext>
            </a:extLst>
          </p:cNvPr>
          <p:cNvSpPr>
            <a:spLocks noGrp="1" noChangeArrowheads="1"/>
          </p:cNvSpPr>
          <p:nvPr>
            <p:ph type="body" idx="1"/>
          </p:nvPr>
        </p:nvSpPr>
        <p:spPr>
          <a:xfrm>
            <a:off x="1887538" y="1511300"/>
            <a:ext cx="8166100" cy="4510088"/>
          </a:xfrm>
          <a:ln/>
        </p:spPr>
        <p:txBody>
          <a:bodyPr vert="horz" lIns="90000" tIns="46800" rIns="90000" bIns="46800" rtlCol="0">
            <a:normAutofit/>
          </a:bodyPr>
          <a:lstStyle/>
          <a:p>
            <a:pPr indent="-331788">
              <a:spcBef>
                <a:spcPts val="7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a:cs typeface="Times New Roman" panose="02020603050405020304" pitchFamily="18" charset="0"/>
              </a:rPr>
              <a:t>Cascadeless schedules </a:t>
            </a:r>
            <a:r>
              <a:rPr lang="en-US" altLang="en-US">
                <a:cs typeface="Times New Roman" panose="02020603050405020304" pitchFamily="18" charset="0"/>
              </a:rPr>
              <a:t>can be further refined</a:t>
            </a:r>
            <a:r>
              <a:rPr lang="en-US" altLang="en-US" b="1">
                <a:cs typeface="Times New Roman" panose="02020603050405020304" pitchFamily="18" charset="0"/>
              </a:rPr>
              <a:t>:</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a:cs typeface="Times New Roman" panose="02020603050405020304" pitchFamily="18" charset="0"/>
              </a:rPr>
              <a:t>Strict schedule</a:t>
            </a:r>
            <a:r>
              <a:rPr lang="en-US" altLang="en-US" sz="2400" b="1">
                <a:cs typeface="Times New Roman" panose="02020603050405020304" pitchFamily="18" charset="0"/>
              </a:rPr>
              <a:t>:</a:t>
            </a:r>
            <a:r>
              <a:rPr lang="en-US" altLang="en-US" sz="2400">
                <a:cs typeface="Times New Roman" panose="02020603050405020304" pitchFamily="18" charset="0"/>
              </a:rPr>
              <a:t> A schedule in which a transaction T2 can neither read </a:t>
            </a:r>
            <a:r>
              <a:rPr lang="en-US" altLang="en-US" sz="2400" i="1">
                <a:cs typeface="Times New Roman" panose="02020603050405020304" pitchFamily="18" charset="0"/>
              </a:rPr>
              <a:t>nor write</a:t>
            </a:r>
            <a:r>
              <a:rPr lang="en-US" altLang="en-US" sz="2400">
                <a:cs typeface="Times New Roman" panose="02020603050405020304" pitchFamily="18" charset="0"/>
              </a:rPr>
              <a:t> an item X until the transaction T1 that last wrote X has committed.</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cs typeface="Times New Roman" panose="02020603050405020304" pitchFamily="18" charset="0"/>
              </a:rPr>
              <a:t>The set of strict schedules is a </a:t>
            </a:r>
            <a:r>
              <a:rPr lang="en-US" altLang="en-US" sz="2400" i="1">
                <a:cs typeface="Times New Roman" panose="02020603050405020304" pitchFamily="18" charset="0"/>
              </a:rPr>
              <a:t>subset of</a:t>
            </a:r>
            <a:r>
              <a:rPr lang="en-US" altLang="en-US" sz="2400">
                <a:cs typeface="Times New Roman" panose="02020603050405020304" pitchFamily="18" charset="0"/>
              </a:rPr>
              <a:t> the set of cascadeless schedules.</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cs typeface="Times New Roman" panose="02020603050405020304" pitchFamily="18" charset="0"/>
              </a:rPr>
              <a:t>If </a:t>
            </a:r>
            <a:r>
              <a:rPr lang="en-US" altLang="en-US" sz="2400" i="1">
                <a:cs typeface="Times New Roman" panose="02020603050405020304" pitchFamily="18" charset="0"/>
              </a:rPr>
              <a:t>blind writes</a:t>
            </a:r>
            <a:r>
              <a:rPr lang="en-US" altLang="en-US" sz="2400">
                <a:cs typeface="Times New Roman" panose="02020603050405020304" pitchFamily="18" charset="0"/>
              </a:rPr>
              <a:t> are not allowed, all cascadeless schedules are also strict</a:t>
            </a:r>
          </a:p>
          <a:p>
            <a:pPr indent="-331788">
              <a:spcBef>
                <a:spcPts val="6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a:cs typeface="Times New Roman" panose="02020603050405020304" pitchFamily="18" charset="0"/>
            </a:endParaRPr>
          </a:p>
          <a:p>
            <a:pPr indent="-331788">
              <a:spcBef>
                <a:spcPts val="6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cs typeface="Times New Roman" panose="02020603050405020304" pitchFamily="18" charset="0"/>
              </a:rPr>
              <a:t>	Blind write</a:t>
            </a:r>
            <a:r>
              <a:rPr lang="en-US" altLang="en-US" sz="2400">
                <a:cs typeface="Times New Roman" panose="02020603050405020304" pitchFamily="18" charset="0"/>
              </a:rPr>
              <a:t>: A write operation w2(X) that is not preceded by a read r2(X).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38F7304E-287B-BFC4-7447-C2E9D97C0726}"/>
              </a:ext>
            </a:extLst>
          </p:cNvPr>
          <p:cNvSpPr>
            <a:spLocks noGrp="1" noChangeArrowheads="1"/>
          </p:cNvSpPr>
          <p:nvPr>
            <p:ph type="title"/>
          </p:nvPr>
        </p:nvSpPr>
        <p:spPr>
          <a:xfrm>
            <a:off x="1752600" y="-49213"/>
            <a:ext cx="8148638" cy="1311276"/>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Recoverability (cont.)</a:t>
            </a:r>
          </a:p>
        </p:txBody>
      </p:sp>
      <p:sp>
        <p:nvSpPr>
          <p:cNvPr id="48130" name="Rectangle 2">
            <a:extLst>
              <a:ext uri="{FF2B5EF4-FFF2-40B4-BE49-F238E27FC236}">
                <a16:creationId xmlns:a16="http://schemas.microsoft.com/office/drawing/2014/main" id="{BA9A3429-783C-0193-459C-BDFFAF8066B2}"/>
              </a:ext>
            </a:extLst>
          </p:cNvPr>
          <p:cNvSpPr>
            <a:spLocks noGrp="1" noChangeArrowheads="1"/>
          </p:cNvSpPr>
          <p:nvPr>
            <p:ph type="body" idx="1"/>
          </p:nvPr>
        </p:nvSpPr>
        <p:spPr>
          <a:xfrm>
            <a:off x="1752600" y="1371600"/>
            <a:ext cx="8166100" cy="4929188"/>
          </a:xfrm>
          <a:ln/>
        </p:spPr>
        <p:txBody>
          <a:bodyPr vert="horz" lIns="90000" tIns="46800" rIns="90000" bIns="46800" rtlCol="0">
            <a:normAutofit/>
          </a:bodyPr>
          <a:lstStyle/>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b="1" u="sng">
                <a:cs typeface="Times New Roman" panose="02020603050405020304" pitchFamily="18" charset="0"/>
              </a:rPr>
              <a:t>Example:</a:t>
            </a:r>
            <a:r>
              <a:rPr lang="en-US" altLang="en-US" sz="2400">
                <a:cs typeface="Times New Roman" panose="02020603050405020304" pitchFamily="18" charset="0"/>
              </a:rPr>
              <a:t> Schedule C below is</a:t>
            </a:r>
            <a:r>
              <a:rPr lang="en-US" altLang="en-US" sz="2400" b="1">
                <a:cs typeface="Times New Roman" panose="02020603050405020304" pitchFamily="18" charset="0"/>
              </a:rPr>
              <a:t> cascadeless</a:t>
            </a:r>
            <a:r>
              <a:rPr lang="en-US" altLang="en-US" sz="2400">
                <a:cs typeface="Times New Roman" panose="02020603050405020304" pitchFamily="18" charset="0"/>
              </a:rPr>
              <a:t> and also </a:t>
            </a:r>
            <a:r>
              <a:rPr lang="en-US" altLang="en-US" sz="2400" b="1">
                <a:cs typeface="Times New Roman" panose="02020603050405020304" pitchFamily="18" charset="0"/>
              </a:rPr>
              <a:t>strict</a:t>
            </a:r>
            <a:r>
              <a:rPr lang="en-US" altLang="en-US" sz="2400">
                <a:cs typeface="Times New Roman" panose="02020603050405020304" pitchFamily="18" charset="0"/>
              </a:rPr>
              <a:t> (because it has no blind writes)</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Schedule D is cascadeless, but not strict (because of the blind write w3(X), which writes the value of X before T1 commits)</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400">
                <a:cs typeface="Times New Roman" panose="02020603050405020304" pitchFamily="18" charset="0"/>
              </a:rPr>
              <a:t>To make it strict, w3(X) must be delayed until after T1 commits – see Schedule E</a:t>
            </a:r>
          </a:p>
          <a:p>
            <a:pPr marL="331788" indent="-331788">
              <a:spcBef>
                <a:spcPts val="600"/>
              </a:spcBef>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altLang="en-US" sz="2400">
              <a:cs typeface="Times New Roman" panose="02020603050405020304" pitchFamily="18" charset="0"/>
            </a:endParaRP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C: r1(X); w1(X); r1(Y); w1(Y); c1; r2(X); w2(X); …</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D: r1(X); w1(X); </a:t>
            </a:r>
            <a:r>
              <a:rPr lang="en-US" altLang="en-US" sz="2000" u="sng">
                <a:cs typeface="Times New Roman" panose="02020603050405020304" pitchFamily="18" charset="0"/>
              </a:rPr>
              <a:t>w3(X);</a:t>
            </a:r>
            <a:r>
              <a:rPr lang="en-US" altLang="en-US" sz="2000">
                <a:cs typeface="Times New Roman" panose="02020603050405020304" pitchFamily="18" charset="0"/>
              </a:rPr>
              <a:t> r1(Y); w1(Y); c1; r2(X); w2(X); …</a:t>
            </a:r>
          </a:p>
          <a:p>
            <a:pPr marL="331788" indent="-331788">
              <a:spcBef>
                <a:spcPts val="6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000">
                <a:cs typeface="Times New Roman" panose="02020603050405020304" pitchFamily="18" charset="0"/>
              </a:rPr>
              <a:t>Schedule E: r1(X); w1(X); r1(Y); w1(Y); c1; </a:t>
            </a:r>
            <a:r>
              <a:rPr lang="en-US" altLang="en-US" sz="2000" u="sng">
                <a:cs typeface="Times New Roman" panose="02020603050405020304" pitchFamily="18" charset="0"/>
              </a:rPr>
              <a:t>w3(X);</a:t>
            </a:r>
            <a:r>
              <a:rPr lang="en-US" altLang="en-US" sz="2000">
                <a:cs typeface="Times New Roman" panose="02020603050405020304" pitchFamily="18" charset="0"/>
              </a:rPr>
              <a:t> r2(X); w2(X);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4857497-A7EE-82C3-2C63-4FDD0A896403}"/>
              </a:ext>
            </a:extLst>
          </p:cNvPr>
          <p:cNvSpPr>
            <a:spLocks noGrp="1" noChangeArrowheads="1"/>
          </p:cNvSpPr>
          <p:nvPr>
            <p:ph type="title"/>
          </p:nvPr>
        </p:nvSpPr>
        <p:spPr>
          <a:xfrm>
            <a:off x="1752600" y="-49213"/>
            <a:ext cx="8148638" cy="1311276"/>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Recoverability (cont.)</a:t>
            </a:r>
          </a:p>
        </p:txBody>
      </p:sp>
      <p:sp>
        <p:nvSpPr>
          <p:cNvPr id="49154" name="Rectangle 2">
            <a:extLst>
              <a:ext uri="{FF2B5EF4-FFF2-40B4-BE49-F238E27FC236}">
                <a16:creationId xmlns:a16="http://schemas.microsoft.com/office/drawing/2014/main" id="{A5A99B63-2AD3-74F0-24D7-22CCEFBF2A9E}"/>
              </a:ext>
            </a:extLst>
          </p:cNvPr>
          <p:cNvSpPr>
            <a:spLocks noGrp="1" noChangeArrowheads="1"/>
          </p:cNvSpPr>
          <p:nvPr>
            <p:ph type="body" idx="1"/>
          </p:nvPr>
        </p:nvSpPr>
        <p:spPr>
          <a:xfrm>
            <a:off x="1752600" y="1371600"/>
            <a:ext cx="8166100" cy="4929188"/>
          </a:xfrm>
          <a:ln/>
        </p:spPr>
        <p:txBody>
          <a:bodyPr vert="horz" lIns="90000" tIns="46800" rIns="90000" bIns="46800" rtlCol="0">
            <a:normAutofit/>
          </a:bodyPr>
          <a:lstStyle/>
          <a:p>
            <a:pPr marL="334963" indent="-331788">
              <a:spcBef>
                <a:spcPts val="600"/>
              </a:spcBef>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b="1" u="sng">
                <a:cs typeface="Times New Roman" panose="02020603050405020304" pitchFamily="18" charset="0"/>
              </a:rPr>
              <a:t>Summary:</a:t>
            </a:r>
            <a:r>
              <a:rPr lang="en-US" altLang="en-US" sz="2400">
                <a:cs typeface="Times New Roman" panose="02020603050405020304" pitchFamily="18" charset="0"/>
              </a:rPr>
              <a:t> </a:t>
            </a:r>
          </a:p>
          <a:p>
            <a:pPr marL="334963" indent="-331788">
              <a:spcBef>
                <a:spcPts val="600"/>
              </a:spcBef>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sz="2400">
                <a:cs typeface="Times New Roman" panose="02020603050405020304" pitchFamily="18" charset="0"/>
              </a:rPr>
              <a:t>Many schedules can exist for a set of transactions</a:t>
            </a:r>
          </a:p>
          <a:p>
            <a:pPr marL="334963" indent="-331788">
              <a:spcBef>
                <a:spcPts val="600"/>
              </a:spcBef>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sz="2400">
                <a:cs typeface="Times New Roman" panose="02020603050405020304" pitchFamily="18" charset="0"/>
              </a:rPr>
              <a:t>The set of all possible schedules can be partitioned into two subsets: </a:t>
            </a:r>
            <a:r>
              <a:rPr lang="en-US" altLang="en-US" sz="2400" b="1">
                <a:cs typeface="Times New Roman" panose="02020603050405020304" pitchFamily="18" charset="0"/>
              </a:rPr>
              <a:t>recoverable </a:t>
            </a:r>
            <a:r>
              <a:rPr lang="en-US" altLang="en-US" sz="2400">
                <a:cs typeface="Times New Roman" panose="02020603050405020304" pitchFamily="18" charset="0"/>
              </a:rPr>
              <a:t>and </a:t>
            </a:r>
            <a:r>
              <a:rPr lang="en-US" altLang="en-US" sz="2400" b="1">
                <a:cs typeface="Times New Roman" panose="02020603050405020304" pitchFamily="18" charset="0"/>
              </a:rPr>
              <a:t>non-recoverable</a:t>
            </a:r>
          </a:p>
          <a:p>
            <a:pPr marL="334963" indent="-331788">
              <a:spcBef>
                <a:spcPts val="600"/>
              </a:spcBef>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sz="2400">
                <a:cs typeface="Times New Roman" panose="02020603050405020304" pitchFamily="18" charset="0"/>
              </a:rPr>
              <a:t>A subset of the recoverable schedules are </a:t>
            </a:r>
            <a:r>
              <a:rPr lang="en-US" altLang="en-US" sz="2400" b="1">
                <a:cs typeface="Times New Roman" panose="02020603050405020304" pitchFamily="18" charset="0"/>
              </a:rPr>
              <a:t>cascadeless</a:t>
            </a:r>
          </a:p>
          <a:p>
            <a:pPr marL="334963" indent="-331788">
              <a:spcBef>
                <a:spcPts val="600"/>
              </a:spcBef>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sz="2400">
                <a:cs typeface="Times New Roman" panose="02020603050405020304" pitchFamily="18" charset="0"/>
              </a:rPr>
              <a:t>If blind writes are allowed, a subset of the cascadeless schedules are </a:t>
            </a:r>
            <a:r>
              <a:rPr lang="en-US" altLang="en-US" sz="2400" b="1">
                <a:cs typeface="Times New Roman" panose="02020603050405020304" pitchFamily="18" charset="0"/>
              </a:rPr>
              <a:t>strict</a:t>
            </a:r>
          </a:p>
          <a:p>
            <a:pPr marL="334963" indent="-331788">
              <a:spcBef>
                <a:spcPts val="600"/>
              </a:spcBef>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sz="2400">
                <a:cs typeface="Times New Roman" panose="02020603050405020304" pitchFamily="18" charset="0"/>
              </a:rPr>
              <a:t>If </a:t>
            </a:r>
            <a:r>
              <a:rPr lang="en-US" altLang="en-US" sz="2400" i="1">
                <a:cs typeface="Times New Roman" panose="02020603050405020304" pitchFamily="18" charset="0"/>
              </a:rPr>
              <a:t>blind writes are not allowed</a:t>
            </a:r>
            <a:r>
              <a:rPr lang="en-US" altLang="en-US" sz="2400">
                <a:cs typeface="Times New Roman" panose="02020603050405020304" pitchFamily="18" charset="0"/>
              </a:rPr>
              <a:t>, the set of cascadeless schedules is the same as the set of strict schedules</a:t>
            </a:r>
          </a:p>
          <a:p>
            <a:pPr marL="334963" indent="-331788">
              <a:spcBef>
                <a:spcPts val="600"/>
              </a:spcBef>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altLang="en-US" sz="240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02F36E5D-9289-BF55-C7AC-4F35623F431F}"/>
              </a:ext>
            </a:extLst>
          </p:cNvPr>
          <p:cNvSpPr>
            <a:spLocks noGrp="1" noChangeArrowheads="1"/>
          </p:cNvSpPr>
          <p:nvPr>
            <p:ph type="title"/>
          </p:nvPr>
        </p:nvSpPr>
        <p:spPr>
          <a:xfrm>
            <a:off x="2101850" y="138113"/>
            <a:ext cx="7772400" cy="1433512"/>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a:t>
            </a:r>
          </a:p>
        </p:txBody>
      </p:sp>
      <p:sp>
        <p:nvSpPr>
          <p:cNvPr id="50178" name="Rectangle 2">
            <a:extLst>
              <a:ext uri="{FF2B5EF4-FFF2-40B4-BE49-F238E27FC236}">
                <a16:creationId xmlns:a16="http://schemas.microsoft.com/office/drawing/2014/main" id="{C4E56A25-5851-A4C0-9C53-E85DE20C73B3}"/>
              </a:ext>
            </a:extLst>
          </p:cNvPr>
          <p:cNvSpPr>
            <a:spLocks noGrp="1" noChangeArrowheads="1"/>
          </p:cNvSpPr>
          <p:nvPr>
            <p:ph type="body" idx="1"/>
          </p:nvPr>
        </p:nvSpPr>
        <p:spPr>
          <a:xfrm>
            <a:off x="1981200" y="1828800"/>
            <a:ext cx="8166100" cy="4114800"/>
          </a:xfrm>
          <a:ln/>
        </p:spPr>
        <p:txBody>
          <a:bodyPr vert="horz" lIns="90000" tIns="46800" rIns="90000" bIns="46800" rtlCol="0">
            <a:normAutofit/>
          </a:bodyPr>
          <a:lstStyle/>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Among the large set of possible schedules, we want to characterize which schedules are </a:t>
            </a:r>
            <a:r>
              <a:rPr lang="en-US" altLang="en-US" sz="2600" i="1">
                <a:cs typeface="Times New Roman" panose="02020603050405020304" pitchFamily="18" charset="0"/>
              </a:rPr>
              <a:t>guaranteed to give a correct result</a:t>
            </a:r>
          </a:p>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The </a:t>
            </a:r>
            <a:r>
              <a:rPr lang="en-US" altLang="en-US" sz="2600" b="1">
                <a:cs typeface="Times New Roman" panose="02020603050405020304" pitchFamily="18" charset="0"/>
              </a:rPr>
              <a:t>consistency preservation </a:t>
            </a:r>
            <a:r>
              <a:rPr lang="en-US" altLang="en-US" sz="2600">
                <a:cs typeface="Times New Roman" panose="02020603050405020304" pitchFamily="18" charset="0"/>
              </a:rPr>
              <a:t>property of the ACID properties states that: each transaction if executed on its own (from start to finish) will transform a consistent state of the database into another consistent state</a:t>
            </a:r>
          </a:p>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Hence, each transaction is </a:t>
            </a:r>
            <a:r>
              <a:rPr lang="en-US" altLang="en-US" sz="2600" i="1">
                <a:cs typeface="Times New Roman" panose="02020603050405020304" pitchFamily="18" charset="0"/>
              </a:rPr>
              <a:t>correct</a:t>
            </a:r>
            <a:r>
              <a:rPr lang="en-US" altLang="en-US" sz="2600">
                <a:cs typeface="Times New Roman" panose="02020603050405020304" pitchFamily="18" charset="0"/>
              </a:rPr>
              <a:t> on its own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830843FB-1977-3B2D-20EC-7C587DE35E08}"/>
              </a:ext>
            </a:extLst>
          </p:cNvPr>
          <p:cNvSpPr>
            <a:spLocks noGrp="1" noChangeArrowheads="1"/>
          </p:cNvSpPr>
          <p:nvPr>
            <p:ph type="title"/>
          </p:nvPr>
        </p:nvSpPr>
        <p:spPr>
          <a:xfrm>
            <a:off x="2101850" y="138113"/>
            <a:ext cx="7772400" cy="1433512"/>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 (cont.)</a:t>
            </a:r>
          </a:p>
        </p:txBody>
      </p:sp>
      <p:sp>
        <p:nvSpPr>
          <p:cNvPr id="51202" name="Rectangle 2">
            <a:extLst>
              <a:ext uri="{FF2B5EF4-FFF2-40B4-BE49-F238E27FC236}">
                <a16:creationId xmlns:a16="http://schemas.microsoft.com/office/drawing/2014/main" id="{6CC4E398-8DE6-958C-3753-44CAB8B51D26}"/>
              </a:ext>
            </a:extLst>
          </p:cNvPr>
          <p:cNvSpPr>
            <a:spLocks noGrp="1" noChangeArrowheads="1"/>
          </p:cNvSpPr>
          <p:nvPr>
            <p:ph type="body" idx="1"/>
          </p:nvPr>
        </p:nvSpPr>
        <p:spPr>
          <a:xfrm>
            <a:off x="1766888" y="1708150"/>
            <a:ext cx="8166100" cy="4141788"/>
          </a:xfrm>
          <a:ln/>
        </p:spPr>
        <p:txBody>
          <a:bodyPr vert="horz" lIns="90000" tIns="46800" rIns="90000" bIns="46800" rtlCol="0">
            <a:normAutofit/>
          </a:bodyPr>
          <a:lstStyle/>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b="1">
                <a:cs typeface="Times New Roman" panose="02020603050405020304" pitchFamily="18" charset="0"/>
              </a:rPr>
              <a:t>Serial schedule</a:t>
            </a:r>
            <a:r>
              <a:rPr lang="en-US" altLang="en-US" sz="2600">
                <a:cs typeface="Times New Roman" panose="02020603050405020304" pitchFamily="18" charset="0"/>
              </a:rPr>
              <a:t>: A schedule S is </a:t>
            </a:r>
            <a:r>
              <a:rPr lang="en-US" altLang="en-US" sz="2600" b="1">
                <a:cs typeface="Times New Roman" panose="02020603050405020304" pitchFamily="18" charset="0"/>
              </a:rPr>
              <a:t>serial</a:t>
            </a:r>
            <a:r>
              <a:rPr lang="en-US" altLang="en-US" sz="2600">
                <a:cs typeface="Times New Roman" panose="02020603050405020304" pitchFamily="18" charset="0"/>
              </a:rPr>
              <a:t> if, for every transaction T participating in the schedule, all the operations of T are executed consecutively (without interleaving of operations from other transactions) in the schedule. Otherwise, the schedule is called </a:t>
            </a:r>
            <a:r>
              <a:rPr lang="en-US" altLang="en-US" sz="2600" b="1">
                <a:cs typeface="Times New Roman" panose="02020603050405020304" pitchFamily="18" charset="0"/>
              </a:rPr>
              <a:t>nonserial.</a:t>
            </a:r>
          </a:p>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Based on the consistency preservation property, </a:t>
            </a:r>
            <a:r>
              <a:rPr lang="en-US" altLang="en-US" sz="2600" i="1">
                <a:cs typeface="Times New Roman" panose="02020603050405020304" pitchFamily="18" charset="0"/>
              </a:rPr>
              <a:t>any serial schedule will produce a correct result</a:t>
            </a:r>
            <a:r>
              <a:rPr lang="en-US" altLang="en-US" sz="2600">
                <a:cs typeface="Times New Roman" panose="02020603050405020304" pitchFamily="18" charset="0"/>
              </a:rPr>
              <a:t> (assuming no inter-dependencies among different transactions)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EA49189A-6523-96F5-4FB4-90F402A8E710}"/>
              </a:ext>
            </a:extLst>
          </p:cNvPr>
          <p:cNvSpPr>
            <a:spLocks noGrp="1" noChangeArrowheads="1"/>
          </p:cNvSpPr>
          <p:nvPr>
            <p:ph type="title"/>
          </p:nvPr>
        </p:nvSpPr>
        <p:spPr>
          <a:xfrm>
            <a:off x="2101850" y="138113"/>
            <a:ext cx="7772400" cy="1433512"/>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 (cont.)</a:t>
            </a:r>
          </a:p>
        </p:txBody>
      </p:sp>
      <p:sp>
        <p:nvSpPr>
          <p:cNvPr id="52226" name="Rectangle 2">
            <a:extLst>
              <a:ext uri="{FF2B5EF4-FFF2-40B4-BE49-F238E27FC236}">
                <a16:creationId xmlns:a16="http://schemas.microsoft.com/office/drawing/2014/main" id="{6175577C-9476-63F5-21B9-6F2432C5C249}"/>
              </a:ext>
            </a:extLst>
          </p:cNvPr>
          <p:cNvSpPr>
            <a:spLocks noGrp="1" noChangeArrowheads="1"/>
          </p:cNvSpPr>
          <p:nvPr>
            <p:ph type="body" idx="1"/>
          </p:nvPr>
        </p:nvSpPr>
        <p:spPr>
          <a:xfrm>
            <a:off x="1766888" y="1708151"/>
            <a:ext cx="8166100" cy="4532313"/>
          </a:xfrm>
          <a:ln/>
        </p:spPr>
        <p:txBody>
          <a:bodyPr vert="horz" lIns="90000" tIns="46800" rIns="90000" bIns="46800" rtlCol="0">
            <a:normAutofit/>
          </a:bodyPr>
          <a:lstStyle/>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Serial schedules are </a:t>
            </a:r>
            <a:r>
              <a:rPr lang="en-US" altLang="en-US" sz="2600" i="1">
                <a:cs typeface="Times New Roman" panose="02020603050405020304" pitchFamily="18" charset="0"/>
              </a:rPr>
              <a:t>not feasible</a:t>
            </a:r>
            <a:r>
              <a:rPr lang="en-US" altLang="en-US" sz="2600">
                <a:cs typeface="Times New Roman" panose="02020603050405020304" pitchFamily="18" charset="0"/>
              </a:rPr>
              <a:t> for performance reasons:</a:t>
            </a:r>
          </a:p>
          <a:p>
            <a:pPr marL="1481138" lvl="1" indent="-566738">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a:cs typeface="Times New Roman" panose="02020603050405020304" pitchFamily="18" charset="0"/>
              </a:rPr>
              <a:t>No interleaving of operations</a:t>
            </a:r>
          </a:p>
          <a:p>
            <a:pPr marL="1481138" lvl="1" indent="-566738">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a:cs typeface="Times New Roman" panose="02020603050405020304" pitchFamily="18" charset="0"/>
              </a:rPr>
              <a:t>Long transactions force other transactions to wait</a:t>
            </a:r>
          </a:p>
          <a:p>
            <a:pPr marL="1481138" lvl="1" indent="-566738">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a:cs typeface="Times New Roman" panose="02020603050405020304" pitchFamily="18" charset="0"/>
              </a:rPr>
              <a:t>System cannot switch to other transaction when a transaction is waiting for disk I/O or any other event</a:t>
            </a:r>
          </a:p>
          <a:p>
            <a:pPr marL="1481138" lvl="1" indent="-566738">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a:cs typeface="Times New Roman" panose="02020603050405020304" pitchFamily="18" charset="0"/>
              </a:rPr>
              <a:t>Need to allow concurrency with interleaving without sacrificing correctness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7D56936B-E857-041A-12A3-8C0A632535A5}"/>
              </a:ext>
            </a:extLst>
          </p:cNvPr>
          <p:cNvSpPr>
            <a:spLocks noGrp="1" noChangeArrowheads="1"/>
          </p:cNvSpPr>
          <p:nvPr>
            <p:ph type="title"/>
          </p:nvPr>
        </p:nvSpPr>
        <p:spPr>
          <a:xfrm>
            <a:off x="2101850" y="138113"/>
            <a:ext cx="7772400" cy="1433512"/>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 (cont.)</a:t>
            </a:r>
          </a:p>
        </p:txBody>
      </p:sp>
      <p:sp>
        <p:nvSpPr>
          <p:cNvPr id="53250" name="Rectangle 2">
            <a:extLst>
              <a:ext uri="{FF2B5EF4-FFF2-40B4-BE49-F238E27FC236}">
                <a16:creationId xmlns:a16="http://schemas.microsoft.com/office/drawing/2014/main" id="{280EDB2C-CBCC-03E2-EE85-71B7DE615C43}"/>
              </a:ext>
            </a:extLst>
          </p:cNvPr>
          <p:cNvSpPr>
            <a:spLocks noGrp="1" noChangeArrowheads="1"/>
          </p:cNvSpPr>
          <p:nvPr>
            <p:ph type="body" idx="1"/>
          </p:nvPr>
        </p:nvSpPr>
        <p:spPr>
          <a:xfrm>
            <a:off x="1766888" y="1708150"/>
            <a:ext cx="8166100" cy="4114800"/>
          </a:xfrm>
          <a:ln/>
        </p:spPr>
        <p:txBody>
          <a:bodyPr vert="horz" lIns="90000" tIns="46800" rIns="90000" bIns="46800" rtlCol="0">
            <a:normAutofit/>
          </a:bodyPr>
          <a:lstStyle/>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b="1">
                <a:cs typeface="Times New Roman" panose="02020603050405020304" pitchFamily="18" charset="0"/>
              </a:rPr>
              <a:t>Serializable schedule</a:t>
            </a:r>
            <a:r>
              <a:rPr lang="en-US" altLang="en-US" sz="2600">
                <a:cs typeface="Times New Roman" panose="02020603050405020304" pitchFamily="18" charset="0"/>
              </a:rPr>
              <a:t>: A schedule S is </a:t>
            </a:r>
            <a:r>
              <a:rPr lang="en-US" altLang="en-US" sz="2600" b="1">
                <a:cs typeface="Times New Roman" panose="02020603050405020304" pitchFamily="18" charset="0"/>
              </a:rPr>
              <a:t>serializable</a:t>
            </a:r>
            <a:r>
              <a:rPr lang="en-US" altLang="en-US" sz="2600">
                <a:cs typeface="Times New Roman" panose="02020603050405020304" pitchFamily="18" charset="0"/>
              </a:rPr>
              <a:t> if it is </a:t>
            </a:r>
            <a:r>
              <a:rPr lang="en-US" altLang="en-US" sz="2600" b="1">
                <a:cs typeface="Times New Roman" panose="02020603050405020304" pitchFamily="18" charset="0"/>
              </a:rPr>
              <a:t>equivalent</a:t>
            </a:r>
            <a:r>
              <a:rPr lang="en-US" altLang="en-US" sz="2600">
                <a:cs typeface="Times New Roman" panose="02020603050405020304" pitchFamily="18" charset="0"/>
              </a:rPr>
              <a:t> to some serial schedule of the same n transactions.</a:t>
            </a:r>
          </a:p>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There are (n)! serial schedules for n transactions – a serializable schedule can be equivalent to </a:t>
            </a:r>
            <a:r>
              <a:rPr lang="en-US" altLang="en-US" sz="2600" i="1">
                <a:cs typeface="Times New Roman" panose="02020603050405020304" pitchFamily="18" charset="0"/>
              </a:rPr>
              <a:t>any of the serial schedules</a:t>
            </a:r>
          </a:p>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b="1">
                <a:cs typeface="Times New Roman" panose="02020603050405020304" pitchFamily="18" charset="0"/>
              </a:rPr>
              <a:t>Question:</a:t>
            </a:r>
            <a:r>
              <a:rPr lang="en-US" altLang="en-US" sz="2600">
                <a:cs typeface="Times New Roman" panose="02020603050405020304" pitchFamily="18" charset="0"/>
              </a:rPr>
              <a:t> How do we define equivalence of schedules?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EFB32562-5027-64C0-3A1C-5B68BA04CBE0}"/>
              </a:ext>
            </a:extLst>
          </p:cNvPr>
          <p:cNvSpPr>
            <a:spLocks noGrp="1" noChangeArrowheads="1"/>
          </p:cNvSpPr>
          <p:nvPr>
            <p:ph type="title"/>
          </p:nvPr>
        </p:nvSpPr>
        <p:spPr>
          <a:xfrm>
            <a:off x="2209800" y="0"/>
            <a:ext cx="77724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cs typeface="Times New Roman" panose="02020603050405020304" pitchFamily="18" charset="0"/>
              </a:rPr>
              <a:t>Equivalence of Schedules</a:t>
            </a:r>
          </a:p>
        </p:txBody>
      </p:sp>
      <p:sp>
        <p:nvSpPr>
          <p:cNvPr id="54274" name="Rectangle 2">
            <a:extLst>
              <a:ext uri="{FF2B5EF4-FFF2-40B4-BE49-F238E27FC236}">
                <a16:creationId xmlns:a16="http://schemas.microsoft.com/office/drawing/2014/main" id="{85CE02D2-7A70-F59A-90FF-35D0AC342491}"/>
              </a:ext>
            </a:extLst>
          </p:cNvPr>
          <p:cNvSpPr>
            <a:spLocks noGrp="1" noChangeArrowheads="1"/>
          </p:cNvSpPr>
          <p:nvPr>
            <p:ph type="body" idx="1"/>
          </p:nvPr>
        </p:nvSpPr>
        <p:spPr>
          <a:xfrm>
            <a:off x="1779588" y="1268414"/>
            <a:ext cx="8166100" cy="4918075"/>
          </a:xfrm>
          <a:ln/>
        </p:spPr>
        <p:txBody>
          <a:bodyPr vert="horz" lIns="90000" tIns="46800" rIns="90000" bIns="46800" rtlCol="0">
            <a:normAutofit/>
          </a:bodyPr>
          <a:lstStyle/>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b="1">
                <a:cs typeface="Times New Roman" panose="02020603050405020304" pitchFamily="18" charset="0"/>
              </a:rPr>
              <a:t>Result equivalent</a:t>
            </a:r>
            <a:r>
              <a:rPr lang="en-US" altLang="en-US" sz="2600">
                <a:cs typeface="Times New Roman" panose="02020603050405020304" pitchFamily="18" charset="0"/>
              </a:rPr>
              <a:t>: Two schedules are called result equivalent if they produce the same final state of the database.</a:t>
            </a:r>
          </a:p>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Difficult to determine without </a:t>
            </a:r>
            <a:r>
              <a:rPr lang="en-US" altLang="en-US" sz="2600" i="1">
                <a:cs typeface="Times New Roman" panose="02020603050405020304" pitchFamily="18" charset="0"/>
              </a:rPr>
              <a:t>analyzing the internal operations of the transactions</a:t>
            </a:r>
            <a:r>
              <a:rPr lang="en-US" altLang="en-US" sz="2600">
                <a:cs typeface="Times New Roman" panose="02020603050405020304" pitchFamily="18" charset="0"/>
              </a:rPr>
              <a:t>, which is not feasible in general.</a:t>
            </a:r>
          </a:p>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May also get result equivalence </a:t>
            </a:r>
            <a:r>
              <a:rPr lang="en-US" altLang="en-US" sz="2600" i="1">
                <a:cs typeface="Times New Roman" panose="02020603050405020304" pitchFamily="18" charset="0"/>
              </a:rPr>
              <a:t>by chance</a:t>
            </a:r>
            <a:r>
              <a:rPr lang="en-US" altLang="en-US" sz="2600">
                <a:cs typeface="Times New Roman" panose="02020603050405020304" pitchFamily="18" charset="0"/>
              </a:rPr>
              <a:t> for a particular input parameter even though schedules </a:t>
            </a:r>
            <a:r>
              <a:rPr lang="en-US" altLang="en-US" sz="2600" i="1">
                <a:cs typeface="Times New Roman" panose="02020603050405020304" pitchFamily="18" charset="0"/>
              </a:rPr>
              <a:t>are not equivalent in general</a:t>
            </a:r>
            <a:r>
              <a:rPr lang="en-US" altLang="en-US" sz="2600">
                <a:cs typeface="Times New Roman" panose="02020603050405020304" pitchFamily="18" charset="0"/>
              </a:rPr>
              <a:t> (see Figure 21.6, next slide)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DFAB702E-ADB6-A821-8CB9-54063D8490AF}"/>
              </a:ext>
            </a:extLst>
          </p:cNvPr>
          <p:cNvSpPr>
            <a:spLocks noGrp="1" noChangeArrowheads="1"/>
          </p:cNvSpPr>
          <p:nvPr>
            <p:ph type="title"/>
          </p:nvPr>
        </p:nvSpPr>
        <p:spPr>
          <a:xfrm>
            <a:off x="1524000" y="107950"/>
            <a:ext cx="86868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dirty="0">
                <a:cs typeface="Times New Roman" panose="02020603050405020304" pitchFamily="18" charset="0"/>
              </a:rPr>
              <a:t>Introduction to Transaction Processing (cont.)</a:t>
            </a:r>
          </a:p>
        </p:txBody>
      </p:sp>
      <p:sp>
        <p:nvSpPr>
          <p:cNvPr id="9218" name="Rectangle 2">
            <a:extLst>
              <a:ext uri="{FF2B5EF4-FFF2-40B4-BE49-F238E27FC236}">
                <a16:creationId xmlns:a16="http://schemas.microsoft.com/office/drawing/2014/main" id="{B53A773A-8837-59EC-3142-2B7DC6753384}"/>
              </a:ext>
            </a:extLst>
          </p:cNvPr>
          <p:cNvSpPr>
            <a:spLocks noGrp="1" noChangeArrowheads="1"/>
          </p:cNvSpPr>
          <p:nvPr>
            <p:ph type="body" idx="1"/>
          </p:nvPr>
        </p:nvSpPr>
        <p:spPr>
          <a:xfrm>
            <a:off x="1968500" y="1238250"/>
            <a:ext cx="9197340" cy="4738688"/>
          </a:xfrm>
          <a:ln/>
        </p:spPr>
        <p:txBody>
          <a:bodyPr vert="horz" lIns="90000" tIns="46800" rIns="90000" bIns="46800" rtlCol="0">
            <a:normAutofit/>
          </a:bodyPr>
          <a:lstStyle/>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b="1" dirty="0">
                <a:latin typeface="Times New Roman" panose="02020603050405020304" pitchFamily="18" charset="0"/>
                <a:cs typeface="Times New Roman" panose="02020603050405020304" pitchFamily="18" charset="0"/>
              </a:rPr>
              <a:t>Transaction Processing Systems:</a:t>
            </a:r>
            <a:r>
              <a:rPr lang="en-US" altLang="en-US" dirty="0">
                <a:latin typeface="Times New Roman" panose="02020603050405020304" pitchFamily="18" charset="0"/>
                <a:cs typeface="Times New Roman" panose="02020603050405020304" pitchFamily="18" charset="0"/>
              </a:rPr>
              <a:t> Large multi-user database systems supporting thousands of </a:t>
            </a:r>
            <a:r>
              <a:rPr lang="en-US" altLang="en-US" i="1" dirty="0">
                <a:latin typeface="Times New Roman" panose="02020603050405020304" pitchFamily="18" charset="0"/>
                <a:cs typeface="Times New Roman" panose="02020603050405020304" pitchFamily="18" charset="0"/>
              </a:rPr>
              <a:t>concurrent transactions</a:t>
            </a:r>
            <a:r>
              <a:rPr lang="en-US" altLang="en-US" dirty="0">
                <a:latin typeface="Times New Roman" panose="02020603050405020304" pitchFamily="18" charset="0"/>
                <a:cs typeface="Times New Roman" panose="02020603050405020304" pitchFamily="18" charset="0"/>
              </a:rPr>
              <a:t> (user processes) per minute</a:t>
            </a:r>
          </a:p>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b="1" dirty="0">
                <a:latin typeface="Times New Roman" panose="02020603050405020304" pitchFamily="18" charset="0"/>
                <a:cs typeface="Times New Roman" panose="02020603050405020304" pitchFamily="18" charset="0"/>
              </a:rPr>
              <a:t>Two Modes of Concurrency</a:t>
            </a:r>
          </a:p>
          <a:p>
            <a:pPr marL="731838" lvl="1" indent="-274638">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b="1" dirty="0">
                <a:latin typeface="Times New Roman" panose="02020603050405020304" pitchFamily="18" charset="0"/>
                <a:cs typeface="Times New Roman" panose="02020603050405020304" pitchFamily="18" charset="0"/>
              </a:rPr>
              <a:t>Interleaved processing</a:t>
            </a:r>
            <a:r>
              <a:rPr lang="en-US" altLang="en-US" dirty="0">
                <a:latin typeface="Times New Roman" panose="02020603050405020304" pitchFamily="18" charset="0"/>
                <a:cs typeface="Times New Roman" panose="02020603050405020304" pitchFamily="18" charset="0"/>
              </a:rPr>
              <a:t>: concurrent execution of processes is interleaved in a single CPU</a:t>
            </a:r>
          </a:p>
          <a:p>
            <a:pPr marL="731838" lvl="1" indent="-274638">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b="1" dirty="0">
                <a:latin typeface="Times New Roman" panose="02020603050405020304" pitchFamily="18" charset="0"/>
                <a:cs typeface="Times New Roman" panose="02020603050405020304" pitchFamily="18" charset="0"/>
              </a:rPr>
              <a:t>Parallel processing</a:t>
            </a:r>
            <a:r>
              <a:rPr lang="en-US" altLang="en-US" dirty="0">
                <a:latin typeface="Times New Roman" panose="02020603050405020304" pitchFamily="18" charset="0"/>
                <a:cs typeface="Times New Roman" panose="02020603050405020304" pitchFamily="18" charset="0"/>
              </a:rPr>
              <a:t>: processes are concurrently executed in multiple CPUs (Figure 21.1)</a:t>
            </a:r>
          </a:p>
          <a:p>
            <a:pPr marL="731838" lvl="1" indent="-274638">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dirty="0">
                <a:latin typeface="Times New Roman" panose="02020603050405020304" pitchFamily="18" charset="0"/>
                <a:cs typeface="Times New Roman" panose="02020603050405020304" pitchFamily="18" charset="0"/>
              </a:rPr>
              <a:t>Basic transaction processing theory assumes interleaved concurrency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a:extLst>
              <a:ext uri="{FF2B5EF4-FFF2-40B4-BE49-F238E27FC236}">
                <a16:creationId xmlns:a16="http://schemas.microsoft.com/office/drawing/2014/main" id="{FD28305B-6AD5-EAEC-F09C-AC4C89BBA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24000"/>
            <a:ext cx="8610600" cy="1651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6C6D3B10-8F51-D527-38DD-95B780822248}"/>
              </a:ext>
            </a:extLst>
          </p:cNvPr>
          <p:cNvSpPr>
            <a:spLocks noGrp="1" noChangeArrowheads="1"/>
          </p:cNvSpPr>
          <p:nvPr>
            <p:ph type="title"/>
          </p:nvPr>
        </p:nvSpPr>
        <p:spPr>
          <a:xfrm>
            <a:off x="1981200" y="0"/>
            <a:ext cx="80010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Equivalence of Schedules (cont.)</a:t>
            </a:r>
          </a:p>
        </p:txBody>
      </p:sp>
      <p:sp>
        <p:nvSpPr>
          <p:cNvPr id="56322" name="Rectangle 2">
            <a:extLst>
              <a:ext uri="{FF2B5EF4-FFF2-40B4-BE49-F238E27FC236}">
                <a16:creationId xmlns:a16="http://schemas.microsoft.com/office/drawing/2014/main" id="{3BE99544-FD3D-DBEF-857A-04D3DFE2359B}"/>
              </a:ext>
            </a:extLst>
          </p:cNvPr>
          <p:cNvSpPr>
            <a:spLocks noGrp="1" noChangeArrowheads="1"/>
          </p:cNvSpPr>
          <p:nvPr>
            <p:ph type="body" idx="1"/>
          </p:nvPr>
        </p:nvSpPr>
        <p:spPr>
          <a:xfrm>
            <a:off x="1779588" y="1268414"/>
            <a:ext cx="8166100" cy="4918075"/>
          </a:xfrm>
          <a:ln/>
        </p:spPr>
        <p:txBody>
          <a:bodyPr vert="horz" lIns="90000" tIns="46800" rIns="90000" bIns="46800" rtlCol="0">
            <a:normAutofit/>
          </a:bodyPr>
          <a:lstStyle/>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b="1">
                <a:cs typeface="Times New Roman" panose="02020603050405020304" pitchFamily="18" charset="0"/>
              </a:rPr>
              <a:t>Conflict equivalent</a:t>
            </a:r>
            <a:r>
              <a:rPr lang="en-US" altLang="en-US" sz="2600">
                <a:cs typeface="Times New Roman" panose="02020603050405020304" pitchFamily="18" charset="0"/>
              </a:rPr>
              <a:t>: Two schedules are conflict equivalent if the relative order of </a:t>
            </a:r>
            <a:r>
              <a:rPr lang="en-US" altLang="en-US" sz="2600" i="1">
                <a:cs typeface="Times New Roman" panose="02020603050405020304" pitchFamily="18" charset="0"/>
              </a:rPr>
              <a:t>any two conflicting operations</a:t>
            </a:r>
            <a:r>
              <a:rPr lang="en-US" altLang="en-US" sz="2600">
                <a:cs typeface="Times New Roman" panose="02020603050405020304" pitchFamily="18" charset="0"/>
              </a:rPr>
              <a:t> is the same in both schedules.</a:t>
            </a:r>
          </a:p>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Commonly used definition of schedule equivalence</a:t>
            </a:r>
          </a:p>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Two operations are</a:t>
            </a:r>
            <a:r>
              <a:rPr lang="en-US" altLang="en-US" sz="2600" b="1">
                <a:cs typeface="Times New Roman" panose="02020603050405020304" pitchFamily="18" charset="0"/>
              </a:rPr>
              <a:t> conflicting </a:t>
            </a:r>
            <a:r>
              <a:rPr lang="en-US" altLang="en-US" sz="2600">
                <a:cs typeface="Times New Roman" panose="02020603050405020304" pitchFamily="18" charset="0"/>
              </a:rPr>
              <a:t>if:</a:t>
            </a:r>
          </a:p>
          <a:p>
            <a:pPr marL="1481138" lvl="1" indent="-566738">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They access the same data item X</a:t>
            </a:r>
          </a:p>
          <a:p>
            <a:pPr marL="1481138" lvl="1" indent="-566738">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They are from two different transactions</a:t>
            </a:r>
          </a:p>
          <a:p>
            <a:pPr marL="1481138" lvl="1" indent="-566738">
              <a:buFont typeface="Times New Roman" panose="02020603050405020304" pitchFamily="18"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At least one is a write operation</a:t>
            </a:r>
          </a:p>
          <a:p>
            <a:pPr marL="331788" indent="-331788">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Read-Write conflict example: r1(X) and w2(X)</a:t>
            </a:r>
          </a:p>
          <a:p>
            <a:pPr marL="331788" indent="-331788">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Write-write conflict example: w1(Y) and w2(Y)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EB557EE7-1208-452C-2DAB-58E241AA7A69}"/>
              </a:ext>
            </a:extLst>
          </p:cNvPr>
          <p:cNvSpPr>
            <a:spLocks noGrp="1" noChangeArrowheads="1"/>
          </p:cNvSpPr>
          <p:nvPr>
            <p:ph type="title"/>
          </p:nvPr>
        </p:nvSpPr>
        <p:spPr>
          <a:xfrm>
            <a:off x="1981200" y="0"/>
            <a:ext cx="80010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Equivalence of Schedules (cont.)</a:t>
            </a:r>
          </a:p>
        </p:txBody>
      </p:sp>
      <p:sp>
        <p:nvSpPr>
          <p:cNvPr id="57346" name="Rectangle 2">
            <a:extLst>
              <a:ext uri="{FF2B5EF4-FFF2-40B4-BE49-F238E27FC236}">
                <a16:creationId xmlns:a16="http://schemas.microsoft.com/office/drawing/2014/main" id="{47366908-D466-BDEC-6B82-3996136599D8}"/>
              </a:ext>
            </a:extLst>
          </p:cNvPr>
          <p:cNvSpPr>
            <a:spLocks noGrp="1" noChangeArrowheads="1"/>
          </p:cNvSpPr>
          <p:nvPr>
            <p:ph type="body" idx="1"/>
          </p:nvPr>
        </p:nvSpPr>
        <p:spPr>
          <a:xfrm>
            <a:off x="1779588" y="1268414"/>
            <a:ext cx="8166100" cy="4918075"/>
          </a:xfrm>
          <a:ln/>
        </p:spPr>
        <p:txBody>
          <a:bodyPr vert="horz" lIns="90000" tIns="46800" rIns="90000" bIns="46800" rtlCol="0">
            <a:normAutofit/>
          </a:bodyPr>
          <a:lstStyle/>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Changing the order of conflicting operations generally </a:t>
            </a:r>
            <a:r>
              <a:rPr lang="en-US" altLang="en-US" sz="2600" i="1">
                <a:cs typeface="Times New Roman" panose="02020603050405020304" pitchFamily="18" charset="0"/>
              </a:rPr>
              <a:t>causes a different outcome</a:t>
            </a:r>
          </a:p>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b="1">
                <a:cs typeface="Times New Roman" panose="02020603050405020304" pitchFamily="18" charset="0"/>
              </a:rPr>
              <a:t>Example:</a:t>
            </a:r>
            <a:r>
              <a:rPr lang="en-US" altLang="en-US" sz="2600">
                <a:cs typeface="Times New Roman" panose="02020603050405020304" pitchFamily="18" charset="0"/>
              </a:rPr>
              <a:t> changing r1(X); w2(X) to w2(X); r1(X) means that T1 will read </a:t>
            </a:r>
            <a:r>
              <a:rPr lang="en-US" altLang="en-US" sz="2600" i="1">
                <a:cs typeface="Times New Roman" panose="02020603050405020304" pitchFamily="18" charset="0"/>
              </a:rPr>
              <a:t>a different value for X</a:t>
            </a:r>
          </a:p>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b="1">
                <a:cs typeface="Times New Roman" panose="02020603050405020304" pitchFamily="18" charset="0"/>
              </a:rPr>
              <a:t>Example:</a:t>
            </a:r>
            <a:r>
              <a:rPr lang="en-US" altLang="en-US" sz="2600">
                <a:cs typeface="Times New Roman" panose="02020603050405020304" pitchFamily="18" charset="0"/>
              </a:rPr>
              <a:t> changing w1(Y); w2(Y) to w2(Y); w1(Y) means that the final value for Y in the database can be different</a:t>
            </a:r>
          </a:p>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Note that read operations are </a:t>
            </a:r>
            <a:r>
              <a:rPr lang="en-US" altLang="en-US" sz="2600" b="1">
                <a:cs typeface="Times New Roman" panose="02020603050405020304" pitchFamily="18" charset="0"/>
              </a:rPr>
              <a:t>not conflicting</a:t>
            </a:r>
            <a:r>
              <a:rPr lang="en-US" altLang="en-US" sz="2600">
                <a:cs typeface="Times New Roman" panose="02020603050405020304" pitchFamily="18" charset="0"/>
              </a:rPr>
              <a:t>; changing r1(Z); r2(Z) to r2(Z); r1(Z) does not change the outcome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39DC350B-08EF-F938-E9A0-CAC18477614C}"/>
              </a:ext>
            </a:extLst>
          </p:cNvPr>
          <p:cNvSpPr>
            <a:spLocks noGrp="1" noChangeArrowheads="1"/>
          </p:cNvSpPr>
          <p:nvPr>
            <p:ph type="title"/>
          </p:nvPr>
        </p:nvSpPr>
        <p:spPr>
          <a:xfrm>
            <a:off x="1981200" y="60326"/>
            <a:ext cx="8001000" cy="1311275"/>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Scedules Based on Serializability (cont.)</a:t>
            </a:r>
          </a:p>
        </p:txBody>
      </p:sp>
      <p:sp>
        <p:nvSpPr>
          <p:cNvPr id="58370" name="Rectangle 2">
            <a:extLst>
              <a:ext uri="{FF2B5EF4-FFF2-40B4-BE49-F238E27FC236}">
                <a16:creationId xmlns:a16="http://schemas.microsoft.com/office/drawing/2014/main" id="{E14F036A-7CA7-2295-99D4-D5630AC6B062}"/>
              </a:ext>
            </a:extLst>
          </p:cNvPr>
          <p:cNvSpPr>
            <a:spLocks noGrp="1" noChangeArrowheads="1"/>
          </p:cNvSpPr>
          <p:nvPr>
            <p:ph type="body" idx="1"/>
          </p:nvPr>
        </p:nvSpPr>
        <p:spPr>
          <a:xfrm>
            <a:off x="1779588" y="1828800"/>
            <a:ext cx="8166100" cy="4357688"/>
          </a:xfrm>
          <a:ln/>
        </p:spPr>
        <p:txBody>
          <a:bodyPr vert="horz" lIns="90000" tIns="46800" rIns="90000" bIns="46800" rtlCol="0">
            <a:normAutofit/>
          </a:bodyPr>
          <a:lstStyle/>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b="1">
                <a:cs typeface="Times New Roman" panose="02020603050405020304" pitchFamily="18" charset="0"/>
              </a:rPr>
              <a:t>Conflict equivalence</a:t>
            </a:r>
            <a:r>
              <a:rPr lang="en-US" altLang="en-US" sz="2600">
                <a:cs typeface="Times New Roman" panose="02020603050405020304" pitchFamily="18" charset="0"/>
              </a:rPr>
              <a:t> of schedules is used to determine which schedules are correct in general (serializable)</a:t>
            </a:r>
          </a:p>
          <a:p>
            <a:pPr marL="331788" indent="-331788">
              <a:spcBef>
                <a:spcPts val="700"/>
              </a:spcBef>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altLang="en-US" sz="2600">
              <a:cs typeface="Times New Roman" panose="02020603050405020304" pitchFamily="18" charset="0"/>
            </a:endParaRPr>
          </a:p>
          <a:p>
            <a:pPr marL="331788" indent="-331788">
              <a:spcBef>
                <a:spcPts val="700"/>
              </a:spcBef>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sz="2600">
                <a:cs typeface="Times New Roman" panose="02020603050405020304" pitchFamily="18" charset="0"/>
              </a:rPr>
              <a:t>A schedule S is said to be </a:t>
            </a:r>
            <a:r>
              <a:rPr lang="en-US" altLang="en-US" sz="2600" b="1">
                <a:cs typeface="Times New Roman" panose="02020603050405020304" pitchFamily="18" charset="0"/>
              </a:rPr>
              <a:t>serializable</a:t>
            </a:r>
            <a:r>
              <a:rPr lang="en-US" altLang="en-US" sz="2600">
                <a:cs typeface="Times New Roman" panose="02020603050405020304" pitchFamily="18" charset="0"/>
              </a:rPr>
              <a:t> if it is conflict equivalent to some serial schedule 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23854C36-E955-7C23-7257-C5D154E86A04}"/>
              </a:ext>
            </a:extLst>
          </p:cNvPr>
          <p:cNvSpPr>
            <a:spLocks noGrp="1" noChangeArrowheads="1"/>
          </p:cNvSpPr>
          <p:nvPr>
            <p:ph type="title"/>
          </p:nvPr>
        </p:nvSpPr>
        <p:spPr>
          <a:xfrm>
            <a:off x="1981200" y="1"/>
            <a:ext cx="7772400" cy="1433513"/>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 (cont.)</a:t>
            </a:r>
          </a:p>
        </p:txBody>
      </p:sp>
      <p:sp>
        <p:nvSpPr>
          <p:cNvPr id="59394" name="Rectangle 2">
            <a:extLst>
              <a:ext uri="{FF2B5EF4-FFF2-40B4-BE49-F238E27FC236}">
                <a16:creationId xmlns:a16="http://schemas.microsoft.com/office/drawing/2014/main" id="{A4DC498E-24E7-BAB1-8AD6-3BE463DEE425}"/>
              </a:ext>
            </a:extLst>
          </p:cNvPr>
          <p:cNvSpPr>
            <a:spLocks noGrp="1" noChangeArrowheads="1"/>
          </p:cNvSpPr>
          <p:nvPr>
            <p:ph type="body" idx="1"/>
          </p:nvPr>
        </p:nvSpPr>
        <p:spPr>
          <a:xfrm>
            <a:off x="1752600" y="1757363"/>
            <a:ext cx="8166100" cy="4146550"/>
          </a:xfrm>
          <a:ln/>
        </p:spPr>
        <p:txBody>
          <a:bodyPr vert="horz" lIns="90000" tIns="46800" rIns="90000" bIns="46800" rtlCol="0">
            <a:normAutofit/>
          </a:bodyPr>
          <a:lstStyle/>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a:cs typeface="Times New Roman" panose="02020603050405020304" pitchFamily="18" charset="0"/>
              </a:rPr>
              <a:t>A serializable schedule is </a:t>
            </a:r>
            <a:r>
              <a:rPr lang="en-US" altLang="en-US" u="sng">
                <a:cs typeface="Times New Roman" panose="02020603050405020304" pitchFamily="18" charset="0"/>
              </a:rPr>
              <a:t>considered to be correct</a:t>
            </a:r>
            <a:r>
              <a:rPr lang="en-US" altLang="en-US">
                <a:cs typeface="Times New Roman" panose="02020603050405020304" pitchFamily="18" charset="0"/>
              </a:rPr>
              <a:t> because it is equivalent to a serial schedule, and any serial schedule is considered to be correct</a:t>
            </a:r>
          </a:p>
          <a:p>
            <a:pPr marL="731838" lvl="1" indent="-274638">
              <a:spcBef>
                <a:spcPts val="600"/>
              </a:spcBef>
              <a:buClr>
                <a:srgbClr val="FF0000"/>
              </a:buClr>
              <a:buFont typeface="Palatino"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a:latin typeface="Palatino" charset="0"/>
                <a:cs typeface="Times New Roman" panose="02020603050405020304" pitchFamily="18" charset="0"/>
              </a:rPr>
              <a:t>It will leave the database in a consistent state. </a:t>
            </a:r>
          </a:p>
          <a:p>
            <a:pPr marL="731838" lvl="1" indent="-274638">
              <a:spcBef>
                <a:spcPts val="600"/>
              </a:spcBef>
              <a:buClr>
                <a:srgbClr val="FF0000"/>
              </a:buClr>
              <a:buFont typeface="Palatino"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a:latin typeface="Palatino" charset="0"/>
                <a:cs typeface="Times New Roman" panose="02020603050405020304" pitchFamily="18" charset="0"/>
              </a:rPr>
              <a:t>The interleaving is appropriate and will result in a state as if the transactions were serially executed, yet will achieve efficiency due to concurrent execution and interleaving of operations from different transactions.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847C281A-8DD7-0106-E582-2E55D9CF8F8D}"/>
              </a:ext>
            </a:extLst>
          </p:cNvPr>
          <p:cNvSpPr>
            <a:spLocks noGrp="1" noChangeArrowheads="1"/>
          </p:cNvSpPr>
          <p:nvPr>
            <p:ph type="title"/>
          </p:nvPr>
        </p:nvSpPr>
        <p:spPr>
          <a:xfrm>
            <a:off x="2089150" y="111126"/>
            <a:ext cx="7772400" cy="1433513"/>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cs typeface="Times New Roman" panose="02020603050405020304" pitchFamily="18" charset="0"/>
              </a:rPr>
              <a:t>Characterizing Schedules based on Serializability (cont.)</a:t>
            </a:r>
          </a:p>
        </p:txBody>
      </p:sp>
      <p:sp>
        <p:nvSpPr>
          <p:cNvPr id="60418" name="Rectangle 2">
            <a:extLst>
              <a:ext uri="{FF2B5EF4-FFF2-40B4-BE49-F238E27FC236}">
                <a16:creationId xmlns:a16="http://schemas.microsoft.com/office/drawing/2014/main" id="{62FCC52D-C271-7EBD-3F10-9472DCA4C874}"/>
              </a:ext>
            </a:extLst>
          </p:cNvPr>
          <p:cNvSpPr>
            <a:spLocks noGrp="1" noChangeArrowheads="1"/>
          </p:cNvSpPr>
          <p:nvPr>
            <p:ph type="body" idx="1"/>
          </p:nvPr>
        </p:nvSpPr>
        <p:spPr>
          <a:xfrm>
            <a:off x="1752600" y="1600200"/>
            <a:ext cx="8166100" cy="4572000"/>
          </a:xfrm>
          <a:ln/>
        </p:spPr>
        <p:txBody>
          <a:bodyPr vert="horz" lIns="90000" tIns="46800" rIns="90000" bIns="46800" rtlCol="0">
            <a:normAutofit/>
          </a:bodyPr>
          <a:lstStyle/>
          <a:p>
            <a:pPr marL="331788" indent="-331788">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a:cs typeface="Times New Roman" panose="02020603050405020304" pitchFamily="18" charset="0"/>
              </a:rPr>
              <a:t>Serializability is generally hard to check at run-time:</a:t>
            </a:r>
          </a:p>
          <a:p>
            <a:pPr marL="731838" lvl="1" indent="-274638">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a:cs typeface="Times New Roman" panose="02020603050405020304" pitchFamily="18" charset="0"/>
              </a:rPr>
              <a:t>Interleaving of operations is generally handled by the operating system through the process scheduler</a:t>
            </a:r>
          </a:p>
          <a:p>
            <a:pPr marL="731838" lvl="1" indent="-274638">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a:cs typeface="Times New Roman" panose="02020603050405020304" pitchFamily="18" charset="0"/>
              </a:rPr>
              <a:t>Difficult to determine beforehand how the operations in a schedule will be interleaved</a:t>
            </a:r>
          </a:p>
          <a:p>
            <a:pPr marL="731838" lvl="1" indent="-274638">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a:cs typeface="Times New Roman" panose="02020603050405020304" pitchFamily="18" charset="0"/>
              </a:rPr>
              <a:t>Transactions are continuously started and terminated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7ED05C2D-5596-4E87-129F-67E5A9278841}"/>
              </a:ext>
            </a:extLst>
          </p:cNvPr>
          <p:cNvSpPr>
            <a:spLocks noGrp="1" noChangeArrowheads="1"/>
          </p:cNvSpPr>
          <p:nvPr>
            <p:ph type="title"/>
          </p:nvPr>
        </p:nvSpPr>
        <p:spPr>
          <a:xfrm>
            <a:off x="2209800" y="166688"/>
            <a:ext cx="7772400" cy="1433512"/>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 (cont.</a:t>
            </a:r>
            <a:r>
              <a:rPr lang="en-US" altLang="en-US">
                <a:cs typeface="Times New Roman" panose="02020603050405020304" pitchFamily="18" charset="0"/>
              </a:rPr>
              <a:t>)</a:t>
            </a:r>
          </a:p>
        </p:txBody>
      </p:sp>
      <p:sp>
        <p:nvSpPr>
          <p:cNvPr id="61442" name="Rectangle 2">
            <a:extLst>
              <a:ext uri="{FF2B5EF4-FFF2-40B4-BE49-F238E27FC236}">
                <a16:creationId xmlns:a16="http://schemas.microsoft.com/office/drawing/2014/main" id="{9F0C4387-DA1B-B68F-7523-0B989038A4B3}"/>
              </a:ext>
            </a:extLst>
          </p:cNvPr>
          <p:cNvSpPr>
            <a:spLocks noGrp="1" noChangeArrowheads="1"/>
          </p:cNvSpPr>
          <p:nvPr>
            <p:ph type="body" idx="1"/>
          </p:nvPr>
        </p:nvSpPr>
        <p:spPr>
          <a:xfrm>
            <a:off x="1689100" y="1798638"/>
            <a:ext cx="8293100" cy="4602162"/>
          </a:xfrm>
          <a:ln/>
        </p:spPr>
        <p:txBody>
          <a:bodyPr vert="horz" lIns="90000" tIns="46800" rIns="90000" bIns="46800" rtlCol="0">
            <a:normAutofit/>
          </a:bodyPr>
          <a:lstStyle/>
          <a:p>
            <a:pPr indent="-331788">
              <a:spcBef>
                <a:spcPts val="7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a:cs typeface="Times New Roman" panose="02020603050405020304" pitchFamily="18" charset="0"/>
              </a:rPr>
              <a:t>Practical approach:</a:t>
            </a:r>
          </a:p>
          <a:p>
            <a:pPr indent="-331788">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a:cs typeface="Times New Roman" panose="02020603050405020304" pitchFamily="18" charset="0"/>
              </a:rPr>
              <a:t>Come up with methods (concurrency control protocols) to ensure serializability (discussed in Chapter 22)</a:t>
            </a:r>
            <a:r>
              <a:rPr lang="en-US" altLang="en-US" b="1">
                <a:cs typeface="Times New Roman" panose="02020603050405020304" pitchFamily="18" charset="0"/>
              </a:rPr>
              <a:t> </a:t>
            </a:r>
          </a:p>
          <a:p>
            <a:pPr indent="-331788">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a:cs typeface="Times New Roman" panose="02020603050405020304" pitchFamily="18" charset="0"/>
              </a:rPr>
              <a:t>DBMS concurrency control subsystem will enforce the protocol rules and thus guarantee serializability of schedules</a:t>
            </a:r>
          </a:p>
          <a:p>
            <a:pPr indent="-331788">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a:cs typeface="Times New Roman" panose="02020603050405020304" pitchFamily="18" charset="0"/>
              </a:rPr>
              <a:t>Current approach used in most DBMSs: </a:t>
            </a:r>
          </a:p>
          <a:p>
            <a:pPr marL="731838" lvl="1" indent="-274638">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a:cs typeface="Times New Roman" panose="02020603050405020304" pitchFamily="18" charset="0"/>
              </a:rPr>
              <a:t>Use of locks with two phase locking (see Section 22.1)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01E6721F-3098-4DBB-AFC4-73537D940D50}"/>
              </a:ext>
            </a:extLst>
          </p:cNvPr>
          <p:cNvSpPr>
            <a:spLocks noGrp="1" noChangeArrowheads="1"/>
          </p:cNvSpPr>
          <p:nvPr>
            <p:ph type="title"/>
          </p:nvPr>
        </p:nvSpPr>
        <p:spPr>
          <a:xfrm>
            <a:off x="2170113" y="58738"/>
            <a:ext cx="7772400" cy="1433512"/>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 (cont.)</a:t>
            </a:r>
          </a:p>
        </p:txBody>
      </p:sp>
      <p:sp>
        <p:nvSpPr>
          <p:cNvPr id="62466" name="Rectangle 2">
            <a:extLst>
              <a:ext uri="{FF2B5EF4-FFF2-40B4-BE49-F238E27FC236}">
                <a16:creationId xmlns:a16="http://schemas.microsoft.com/office/drawing/2014/main" id="{269E8E84-7214-78C3-3C4A-9282F0A05C18}"/>
              </a:ext>
            </a:extLst>
          </p:cNvPr>
          <p:cNvSpPr>
            <a:spLocks noGrp="1" noChangeArrowheads="1"/>
          </p:cNvSpPr>
          <p:nvPr>
            <p:ph type="body" idx="1"/>
          </p:nvPr>
        </p:nvSpPr>
        <p:spPr>
          <a:xfrm>
            <a:off x="1714500" y="1600200"/>
            <a:ext cx="8496300" cy="4464050"/>
          </a:xfrm>
          <a:ln/>
        </p:spPr>
        <p:txBody>
          <a:bodyPr vert="horz" lIns="90000" tIns="46800" rIns="90000" bIns="46800" rtlCol="0">
            <a:normAutofit/>
          </a:bodyPr>
          <a:lstStyle/>
          <a:p>
            <a:pPr marL="609600" indent="-598488">
              <a:spcBef>
                <a:spcPts val="700"/>
              </a:spcBef>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b="1">
                <a:cs typeface="Times New Roman" panose="02020603050405020304" pitchFamily="18" charset="0"/>
              </a:rPr>
              <a:t>Testing for conflict serializability </a:t>
            </a:r>
          </a:p>
          <a:p>
            <a:pPr marL="609600" indent="-598488">
              <a:spcBef>
                <a:spcPts val="700"/>
              </a:spcBef>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b="1">
                <a:cs typeface="Times New Roman" panose="02020603050405020304" pitchFamily="18" charset="0"/>
              </a:rPr>
              <a:t>Algorithm 21.1:</a:t>
            </a:r>
            <a:r>
              <a:rPr lang="en-US" altLang="en-US">
                <a:cs typeface="Times New Roman" panose="02020603050405020304" pitchFamily="18" charset="0"/>
              </a:rPr>
              <a:t> </a:t>
            </a:r>
          </a:p>
          <a:p>
            <a:pPr marL="609600" indent="-598488">
              <a:spcBef>
                <a:spcPts val="600"/>
              </a:spcBef>
              <a:buClr>
                <a:srgbClr val="FF0000"/>
              </a:buClr>
              <a:buFont typeface="Times New Roman" panose="02020603050405020304" pitchFamily="18"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cs typeface="Times New Roman" panose="02020603050405020304" pitchFamily="18" charset="0"/>
              </a:rPr>
              <a:t>Looks at only r(X) and w(X) operations in a schedule</a:t>
            </a:r>
          </a:p>
          <a:p>
            <a:pPr marL="609600" indent="-598488">
              <a:spcBef>
                <a:spcPts val="600"/>
              </a:spcBef>
              <a:buClr>
                <a:srgbClr val="FF0000"/>
              </a:buClr>
              <a:buFont typeface="Times New Roman" panose="02020603050405020304" pitchFamily="18"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cs typeface="Times New Roman" panose="02020603050405020304" pitchFamily="18" charset="0"/>
              </a:rPr>
              <a:t>Constructs a precedence graph (serialization graph) – </a:t>
            </a:r>
            <a:r>
              <a:rPr lang="en-US" altLang="en-US" sz="2400" b="1">
                <a:cs typeface="Times New Roman" panose="02020603050405020304" pitchFamily="18" charset="0"/>
              </a:rPr>
              <a:t>one node for each transaction</a:t>
            </a:r>
            <a:r>
              <a:rPr lang="en-US" altLang="en-US" sz="2400">
                <a:cs typeface="Times New Roman" panose="02020603050405020304" pitchFamily="18" charset="0"/>
              </a:rPr>
              <a:t>, plus directed edges </a:t>
            </a:r>
          </a:p>
          <a:p>
            <a:pPr marL="609600" indent="-598488">
              <a:spcBef>
                <a:spcPts val="600"/>
              </a:spcBef>
              <a:buClr>
                <a:srgbClr val="FF0000"/>
              </a:buClr>
              <a:buFont typeface="Times New Roman" panose="02020603050405020304" pitchFamily="18"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cs typeface="Times New Roman" panose="02020603050405020304" pitchFamily="18" charset="0"/>
              </a:rPr>
              <a:t>An </a:t>
            </a:r>
            <a:r>
              <a:rPr lang="en-US" altLang="en-US" sz="2400" b="1">
                <a:cs typeface="Times New Roman" panose="02020603050405020304" pitchFamily="18" charset="0"/>
              </a:rPr>
              <a:t>edge is created</a:t>
            </a:r>
            <a:r>
              <a:rPr lang="en-US" altLang="en-US" sz="2400">
                <a:cs typeface="Times New Roman" panose="02020603050405020304" pitchFamily="18" charset="0"/>
              </a:rPr>
              <a:t> from T</a:t>
            </a:r>
            <a:r>
              <a:rPr lang="en-US" altLang="en-US" sz="2400" baseline="-30000">
                <a:cs typeface="Times New Roman" panose="02020603050405020304" pitchFamily="18" charset="0"/>
              </a:rPr>
              <a:t>i </a:t>
            </a:r>
            <a:r>
              <a:rPr lang="en-US" altLang="en-US" sz="2400">
                <a:cs typeface="Times New Roman" panose="02020603050405020304" pitchFamily="18" charset="0"/>
              </a:rPr>
              <a:t> to T</a:t>
            </a:r>
            <a:r>
              <a:rPr lang="en-US" altLang="en-US" sz="2400" baseline="-30000">
                <a:cs typeface="Times New Roman" panose="02020603050405020304" pitchFamily="18" charset="0"/>
              </a:rPr>
              <a:t>j</a:t>
            </a:r>
            <a:r>
              <a:rPr lang="en-US" altLang="en-US" sz="2400">
                <a:cs typeface="Times New Roman" panose="02020603050405020304" pitchFamily="18" charset="0"/>
              </a:rPr>
              <a:t> if one of the operations in T</a:t>
            </a:r>
            <a:r>
              <a:rPr lang="en-US" altLang="en-US" sz="2400" baseline="-30000">
                <a:cs typeface="Times New Roman" panose="02020603050405020304" pitchFamily="18" charset="0"/>
              </a:rPr>
              <a:t>i</a:t>
            </a:r>
            <a:r>
              <a:rPr lang="en-US" altLang="en-US" sz="2400">
                <a:cs typeface="Times New Roman" panose="02020603050405020304" pitchFamily="18" charset="0"/>
              </a:rPr>
              <a:t>  appears before a conflicting operation in T</a:t>
            </a:r>
            <a:r>
              <a:rPr lang="en-US" altLang="en-US" sz="2400" baseline="-30000">
                <a:cs typeface="Times New Roman" panose="02020603050405020304" pitchFamily="18" charset="0"/>
              </a:rPr>
              <a:t>j</a:t>
            </a:r>
          </a:p>
          <a:p>
            <a:pPr marL="609600" indent="-598488">
              <a:spcBef>
                <a:spcPts val="600"/>
              </a:spcBef>
              <a:buClr>
                <a:srgbClr val="FF0000"/>
              </a:buClr>
              <a:buFont typeface="Times New Roman" panose="02020603050405020304" pitchFamily="18"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cs typeface="Times New Roman" panose="02020603050405020304" pitchFamily="18" charset="0"/>
              </a:rPr>
              <a:t>The schedule</a:t>
            </a:r>
            <a:r>
              <a:rPr lang="en-US" altLang="en-US" sz="2400" baseline="-30000">
                <a:cs typeface="Times New Roman" panose="02020603050405020304" pitchFamily="18" charset="0"/>
              </a:rPr>
              <a:t> </a:t>
            </a:r>
            <a:r>
              <a:rPr lang="en-US" altLang="en-US" sz="2400">
                <a:cs typeface="Times New Roman" panose="02020603050405020304" pitchFamily="18" charset="0"/>
              </a:rPr>
              <a:t>is serializable if and only if the precedence graph </a:t>
            </a:r>
            <a:r>
              <a:rPr lang="en-US" altLang="en-US" sz="2400" b="1">
                <a:cs typeface="Times New Roman" panose="02020603050405020304" pitchFamily="18" charset="0"/>
              </a:rPr>
              <a:t>has no cycles</a:t>
            </a:r>
            <a:r>
              <a:rPr lang="en-US" altLang="en-US" sz="2400">
                <a:cs typeface="Times New Roman" panose="02020603050405020304" pitchFamily="18"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1">
            <a:extLst>
              <a:ext uri="{FF2B5EF4-FFF2-40B4-BE49-F238E27FC236}">
                <a16:creationId xmlns:a16="http://schemas.microsoft.com/office/drawing/2014/main" id="{39C3B439-155A-26E5-5812-B20C8281F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066801"/>
            <a:ext cx="8683625" cy="35988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1">
            <a:extLst>
              <a:ext uri="{FF2B5EF4-FFF2-40B4-BE49-F238E27FC236}">
                <a16:creationId xmlns:a16="http://schemas.microsoft.com/office/drawing/2014/main" id="{A3DB7C5E-F722-ADC2-4B42-A57E1528D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8610600" cy="5919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a:extLst>
              <a:ext uri="{FF2B5EF4-FFF2-40B4-BE49-F238E27FC236}">
                <a16:creationId xmlns:a16="http://schemas.microsoft.com/office/drawing/2014/main" id="{7AE19258-B587-E2E5-6CD6-8D5AB4824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295401"/>
            <a:ext cx="8683625" cy="2727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1">
            <a:extLst>
              <a:ext uri="{FF2B5EF4-FFF2-40B4-BE49-F238E27FC236}">
                <a16:creationId xmlns:a16="http://schemas.microsoft.com/office/drawing/2014/main" id="{183B776E-D4E4-BE04-E405-7C3C353C8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0"/>
            <a:ext cx="6186488" cy="6654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1">
            <a:extLst>
              <a:ext uri="{FF2B5EF4-FFF2-40B4-BE49-F238E27FC236}">
                <a16:creationId xmlns:a16="http://schemas.microsoft.com/office/drawing/2014/main" id="{388DA4EC-2A79-8BE2-426F-7A15622CD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226"/>
            <a:ext cx="8382000" cy="6073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a:extLst>
              <a:ext uri="{FF2B5EF4-FFF2-40B4-BE49-F238E27FC236}">
                <a16:creationId xmlns:a16="http://schemas.microsoft.com/office/drawing/2014/main" id="{402203CB-40C3-3724-B5A7-2C7857037D7A}"/>
              </a:ext>
            </a:extLst>
          </p:cNvPr>
          <p:cNvSpPr>
            <a:spLocks noGrp="1" noChangeArrowheads="1"/>
          </p:cNvSpPr>
          <p:nvPr>
            <p:ph type="title"/>
          </p:nvPr>
        </p:nvSpPr>
        <p:spPr>
          <a:xfrm>
            <a:off x="2209800" y="312738"/>
            <a:ext cx="7772400" cy="1433512"/>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 (cont.)</a:t>
            </a:r>
          </a:p>
        </p:txBody>
      </p:sp>
      <p:sp>
        <p:nvSpPr>
          <p:cNvPr id="67586" name="Rectangle 2">
            <a:extLst>
              <a:ext uri="{FF2B5EF4-FFF2-40B4-BE49-F238E27FC236}">
                <a16:creationId xmlns:a16="http://schemas.microsoft.com/office/drawing/2014/main" id="{9CCF628E-9FA9-2596-5440-3FBCA181263E}"/>
              </a:ext>
            </a:extLst>
          </p:cNvPr>
          <p:cNvSpPr>
            <a:spLocks noGrp="1" noChangeArrowheads="1"/>
          </p:cNvSpPr>
          <p:nvPr>
            <p:ph type="body" idx="1"/>
          </p:nvPr>
        </p:nvSpPr>
        <p:spPr>
          <a:xfrm>
            <a:off x="1752600" y="1828800"/>
            <a:ext cx="8293100" cy="4114800"/>
          </a:xfrm>
          <a:ln/>
        </p:spPr>
        <p:txBody>
          <a:bodyPr vert="horz" lIns="90000" tIns="46800" rIns="90000" bIns="46800" rtlCol="0">
            <a:normAutofit/>
          </a:bodyPr>
          <a:lstStyle/>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b="1">
                <a:cs typeface="Times New Roman" panose="02020603050405020304" pitchFamily="18" charset="0"/>
              </a:rPr>
              <a:t>View equivalence</a:t>
            </a:r>
            <a:r>
              <a:rPr lang="en-US" altLang="en-US">
                <a:cs typeface="Times New Roman" panose="02020603050405020304" pitchFamily="18" charset="0"/>
              </a:rPr>
              <a:t>: A less restrictive definition of equivalence of schedules than conflict serializability </a:t>
            </a:r>
            <a:r>
              <a:rPr lang="en-US" altLang="en-US" i="1">
                <a:cs typeface="Times New Roman" panose="02020603050405020304" pitchFamily="18" charset="0"/>
              </a:rPr>
              <a:t>when blind writes are allowed</a:t>
            </a:r>
            <a:r>
              <a:rPr lang="en-US" altLang="en-US">
                <a:cs typeface="Times New Roman" panose="02020603050405020304" pitchFamily="18" charset="0"/>
              </a:rPr>
              <a:t>  </a:t>
            </a:r>
          </a:p>
          <a:p>
            <a:pPr marL="331788" indent="-331788">
              <a:spcBef>
                <a:spcPts val="700"/>
              </a:spcBef>
              <a:buNone/>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altLang="en-US">
              <a:cs typeface="Times New Roman" panose="02020603050405020304" pitchFamily="18" charset="0"/>
            </a:endParaRPr>
          </a:p>
          <a:p>
            <a:pPr marL="331788" indent="-331788">
              <a:spcBef>
                <a:spcPts val="700"/>
              </a:spcBef>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altLang="en-US" b="1">
                <a:cs typeface="Times New Roman" panose="02020603050405020304" pitchFamily="18" charset="0"/>
              </a:rPr>
              <a:t>View serializability:</a:t>
            </a:r>
            <a:r>
              <a:rPr lang="en-US" altLang="en-US">
                <a:cs typeface="Times New Roman" panose="02020603050405020304" pitchFamily="18" charset="0"/>
              </a:rPr>
              <a:t> definition of serializability based on view equivalence. A schedule is </a:t>
            </a:r>
            <a:r>
              <a:rPr lang="en-US" altLang="en-US" i="1">
                <a:cs typeface="Times New Roman" panose="02020603050405020304" pitchFamily="18" charset="0"/>
              </a:rPr>
              <a:t>view serializable </a:t>
            </a:r>
            <a:r>
              <a:rPr lang="en-US" altLang="en-US">
                <a:cs typeface="Times New Roman" panose="02020603050405020304" pitchFamily="18" charset="0"/>
              </a:rPr>
              <a:t>if it is  </a:t>
            </a:r>
            <a:r>
              <a:rPr lang="en-US" altLang="en-US" i="1">
                <a:cs typeface="Times New Roman" panose="02020603050405020304" pitchFamily="18" charset="0"/>
              </a:rPr>
              <a:t>view equivalent </a:t>
            </a:r>
            <a:r>
              <a:rPr lang="en-US" altLang="en-US">
                <a:cs typeface="Times New Roman" panose="02020603050405020304" pitchFamily="18" charset="0"/>
              </a:rPr>
              <a:t>to a serial schedule.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a:extLst>
              <a:ext uri="{FF2B5EF4-FFF2-40B4-BE49-F238E27FC236}">
                <a16:creationId xmlns:a16="http://schemas.microsoft.com/office/drawing/2014/main" id="{B0B25F67-16F3-B401-0A7C-8565665215E5}"/>
              </a:ext>
            </a:extLst>
          </p:cNvPr>
          <p:cNvSpPr>
            <a:spLocks noGrp="1" noChangeArrowheads="1"/>
          </p:cNvSpPr>
          <p:nvPr>
            <p:ph type="title"/>
          </p:nvPr>
        </p:nvSpPr>
        <p:spPr>
          <a:xfrm>
            <a:off x="2209800" y="166688"/>
            <a:ext cx="7772400" cy="1433512"/>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cs typeface="Times New Roman" panose="02020603050405020304" pitchFamily="18" charset="0"/>
              </a:rPr>
              <a:t>Characterizing Schedules based on Serializability (cont.)</a:t>
            </a:r>
          </a:p>
        </p:txBody>
      </p:sp>
      <p:sp>
        <p:nvSpPr>
          <p:cNvPr id="68610" name="Rectangle 2">
            <a:extLst>
              <a:ext uri="{FF2B5EF4-FFF2-40B4-BE49-F238E27FC236}">
                <a16:creationId xmlns:a16="http://schemas.microsoft.com/office/drawing/2014/main" id="{53A8FB3D-83BE-C554-35FC-C4649DF961CC}"/>
              </a:ext>
            </a:extLst>
          </p:cNvPr>
          <p:cNvSpPr>
            <a:spLocks noGrp="1" noChangeArrowheads="1"/>
          </p:cNvSpPr>
          <p:nvPr>
            <p:ph type="body" idx="1"/>
          </p:nvPr>
        </p:nvSpPr>
        <p:spPr>
          <a:xfrm>
            <a:off x="1752600" y="1801814"/>
            <a:ext cx="8293100" cy="4598987"/>
          </a:xfrm>
          <a:ln/>
        </p:spPr>
        <p:txBody>
          <a:bodyPr vert="horz" lIns="90000" tIns="46800" rIns="90000" bIns="46800" rtlCol="0">
            <a:normAutofit/>
          </a:bodyPr>
          <a:lstStyle/>
          <a:p>
            <a:pPr marL="533400" indent="-522288">
              <a:spcBef>
                <a:spcPts val="6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cs typeface="Times New Roman" panose="02020603050405020304" pitchFamily="18" charset="0"/>
              </a:rPr>
              <a:t>Two schedules are said to be </a:t>
            </a:r>
            <a:r>
              <a:rPr lang="en-US" altLang="en-US" sz="2400" b="1">
                <a:cs typeface="Times New Roman" panose="02020603050405020304" pitchFamily="18" charset="0"/>
              </a:rPr>
              <a:t>view equivalent</a:t>
            </a:r>
            <a:r>
              <a:rPr lang="en-US" altLang="en-US" sz="2400">
                <a:cs typeface="Times New Roman" panose="02020603050405020304" pitchFamily="18" charset="0"/>
              </a:rPr>
              <a:t> if the following three conditions hold:</a:t>
            </a:r>
          </a:p>
          <a:p>
            <a:pPr marL="533400" indent="-522288">
              <a:spcBef>
                <a:spcPts val="600"/>
              </a:spcBef>
              <a:buClr>
                <a:srgbClr val="FF0000"/>
              </a:buClr>
              <a:buFont typeface="Times New Roman" panose="02020603050405020304" pitchFamily="18"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cs typeface="Times New Roman" panose="02020603050405020304" pitchFamily="18" charset="0"/>
              </a:rPr>
              <a:t>The same set of transactions participates in S and S’, and S and S’ include the same operations of those transactions.</a:t>
            </a:r>
          </a:p>
          <a:p>
            <a:pPr marL="533400" indent="-522288">
              <a:spcBef>
                <a:spcPts val="600"/>
              </a:spcBef>
              <a:buClr>
                <a:srgbClr val="FF0000"/>
              </a:buClr>
              <a:buFont typeface="Times New Roman" panose="02020603050405020304" pitchFamily="18"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cs typeface="Times New Roman" panose="02020603050405020304" pitchFamily="18" charset="0"/>
              </a:rPr>
              <a:t>For any operation Ri(X) of Ti in S, if the value of X read was written by an operation Wj(X) of Tj (or if it is the original value of X before the schedule started), the same condition must hold for the value of X read by operation Ri(X) of Ti in S’.</a:t>
            </a:r>
          </a:p>
          <a:p>
            <a:pPr marL="533400" indent="-522288">
              <a:spcBef>
                <a:spcPts val="600"/>
              </a:spcBef>
              <a:buClr>
                <a:srgbClr val="FF0000"/>
              </a:buClr>
              <a:buFont typeface="Times New Roman" panose="02020603050405020304" pitchFamily="18"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cs typeface="Times New Roman" panose="02020603050405020304" pitchFamily="18" charset="0"/>
              </a:rPr>
              <a:t>If the operation Wk(Y) of Tk is the last operation to write item Y in S, then Wk(Y) of Tk must also be the last operation to write item Y in 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AE185F11-04B1-1053-4597-CCFF31140719}"/>
              </a:ext>
            </a:extLst>
          </p:cNvPr>
          <p:cNvSpPr>
            <a:spLocks noGrp="1" noChangeArrowheads="1"/>
          </p:cNvSpPr>
          <p:nvPr>
            <p:ph type="title"/>
          </p:nvPr>
        </p:nvSpPr>
        <p:spPr>
          <a:xfrm>
            <a:off x="1981200" y="166688"/>
            <a:ext cx="7772400" cy="1433512"/>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cs typeface="Times New Roman" panose="02020603050405020304" pitchFamily="18" charset="0"/>
              </a:rPr>
              <a:t>Characterizing Schedules based on Serializability (cont.)</a:t>
            </a:r>
          </a:p>
        </p:txBody>
      </p:sp>
      <p:sp>
        <p:nvSpPr>
          <p:cNvPr id="69634" name="Rectangle 2">
            <a:extLst>
              <a:ext uri="{FF2B5EF4-FFF2-40B4-BE49-F238E27FC236}">
                <a16:creationId xmlns:a16="http://schemas.microsoft.com/office/drawing/2014/main" id="{8A2AB1B5-E5E3-0EC0-61C6-13960024C0C0}"/>
              </a:ext>
            </a:extLst>
          </p:cNvPr>
          <p:cNvSpPr>
            <a:spLocks noGrp="1" noChangeArrowheads="1"/>
          </p:cNvSpPr>
          <p:nvPr>
            <p:ph type="body" idx="1"/>
          </p:nvPr>
        </p:nvSpPr>
        <p:spPr>
          <a:xfrm>
            <a:off x="1752600" y="1828800"/>
            <a:ext cx="8293100" cy="4198938"/>
          </a:xfrm>
          <a:ln/>
        </p:spPr>
        <p:txBody>
          <a:bodyPr vert="horz" lIns="90000" tIns="46800" rIns="90000" bIns="46800" rtlCol="0">
            <a:normAutofit/>
          </a:bodyPr>
          <a:lstStyle/>
          <a:p>
            <a:pPr marL="533400" indent="-522288">
              <a:spcBef>
                <a:spcPts val="7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b="1">
                <a:cs typeface="Times New Roman" panose="02020603050405020304" pitchFamily="18" charset="0"/>
              </a:rPr>
              <a:t>The premise behind view equivalence:</a:t>
            </a:r>
          </a:p>
          <a:p>
            <a:pPr marL="533400" indent="-522288">
              <a:spcBef>
                <a:spcPts val="7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a:cs typeface="Times New Roman" panose="02020603050405020304" pitchFamily="18" charset="0"/>
              </a:rPr>
              <a:t>Each read operation of a transaction reads the result of </a:t>
            </a:r>
            <a:r>
              <a:rPr lang="en-US" altLang="en-US" i="1">
                <a:cs typeface="Times New Roman" panose="02020603050405020304" pitchFamily="18" charset="0"/>
              </a:rPr>
              <a:t>the same write operation</a:t>
            </a:r>
            <a:r>
              <a:rPr lang="en-US" altLang="en-US">
                <a:cs typeface="Times New Roman" panose="02020603050405020304" pitchFamily="18" charset="0"/>
              </a:rPr>
              <a:t> in both schedules.</a:t>
            </a:r>
          </a:p>
          <a:p>
            <a:pPr marL="533400" indent="-522288">
              <a:spcBef>
                <a:spcPts val="7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b="1">
                <a:cs typeface="Times New Roman" panose="02020603050405020304" pitchFamily="18" charset="0"/>
              </a:rPr>
              <a:t>“The view”</a:t>
            </a:r>
            <a:r>
              <a:rPr lang="en-US" altLang="en-US">
                <a:cs typeface="Times New Roman" panose="02020603050405020304" pitchFamily="18" charset="0"/>
              </a:rPr>
              <a:t>:</a:t>
            </a:r>
            <a:r>
              <a:rPr lang="en-US" altLang="en-US" b="1">
                <a:cs typeface="Times New Roman" panose="02020603050405020304" pitchFamily="18" charset="0"/>
              </a:rPr>
              <a:t> </a:t>
            </a:r>
            <a:r>
              <a:rPr lang="en-US" altLang="en-US">
                <a:cs typeface="Times New Roman" panose="02020603050405020304" pitchFamily="18" charset="0"/>
              </a:rPr>
              <a:t>the read operations are said to see the </a:t>
            </a:r>
            <a:r>
              <a:rPr lang="en-US" altLang="en-US" i="1">
                <a:cs typeface="Times New Roman" panose="02020603050405020304" pitchFamily="18" charset="0"/>
              </a:rPr>
              <a:t>the same view</a:t>
            </a:r>
            <a:r>
              <a:rPr lang="en-US" altLang="en-US">
                <a:cs typeface="Times New Roman" panose="02020603050405020304" pitchFamily="18" charset="0"/>
              </a:rPr>
              <a:t> in both schedules.</a:t>
            </a:r>
          </a:p>
          <a:p>
            <a:pPr marL="533400" indent="-522288">
              <a:spcBef>
                <a:spcPts val="7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a:cs typeface="Times New Roman" panose="02020603050405020304" pitchFamily="18" charset="0"/>
              </a:rPr>
              <a:t>The final write operation on each item is the same on both schedules resulting in the same final database state in case of blind writes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1F68A253-ACE4-A6E4-9E76-7CAD2A1FBE6F}"/>
              </a:ext>
            </a:extLst>
          </p:cNvPr>
          <p:cNvSpPr>
            <a:spLocks noGrp="1" noChangeArrowheads="1"/>
          </p:cNvSpPr>
          <p:nvPr>
            <p:ph type="title"/>
          </p:nvPr>
        </p:nvSpPr>
        <p:spPr>
          <a:xfrm>
            <a:off x="1981200" y="1"/>
            <a:ext cx="7772400" cy="1433513"/>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 (cont.)</a:t>
            </a:r>
          </a:p>
        </p:txBody>
      </p:sp>
      <p:sp>
        <p:nvSpPr>
          <p:cNvPr id="70658" name="Rectangle 2">
            <a:extLst>
              <a:ext uri="{FF2B5EF4-FFF2-40B4-BE49-F238E27FC236}">
                <a16:creationId xmlns:a16="http://schemas.microsoft.com/office/drawing/2014/main" id="{E5D7C92F-8349-BAC0-B14D-657548B5F019}"/>
              </a:ext>
            </a:extLst>
          </p:cNvPr>
          <p:cNvSpPr>
            <a:spLocks noGrp="1" noChangeArrowheads="1"/>
          </p:cNvSpPr>
          <p:nvPr>
            <p:ph type="body" idx="1"/>
          </p:nvPr>
        </p:nvSpPr>
        <p:spPr>
          <a:xfrm>
            <a:off x="1752600" y="1436688"/>
            <a:ext cx="8496300" cy="4964112"/>
          </a:xfrm>
          <a:ln/>
        </p:spPr>
        <p:txBody>
          <a:bodyPr vert="horz" lIns="90000" tIns="46800" rIns="90000" bIns="46800" rtlCol="0">
            <a:normAutofit/>
          </a:bodyPr>
          <a:lstStyle/>
          <a:p>
            <a:pPr marL="533400" indent="-522288">
              <a:spcBef>
                <a:spcPts val="7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b="1">
                <a:cs typeface="Times New Roman" panose="02020603050405020304" pitchFamily="18" charset="0"/>
              </a:rPr>
              <a:t>Relationship between view and conflict equivalence:</a:t>
            </a:r>
          </a:p>
          <a:p>
            <a:pPr marL="533400" indent="-522288">
              <a:spcBef>
                <a:spcPts val="7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a:cs typeface="Times New Roman" panose="02020603050405020304" pitchFamily="18" charset="0"/>
              </a:rPr>
              <a:t>The two are same under </a:t>
            </a:r>
            <a:r>
              <a:rPr lang="en-US" altLang="en-US" b="1">
                <a:cs typeface="Times New Roman" panose="02020603050405020304" pitchFamily="18" charset="0"/>
              </a:rPr>
              <a:t>constrained write assumption</a:t>
            </a:r>
            <a:r>
              <a:rPr lang="en-US" altLang="en-US">
                <a:cs typeface="Times New Roman" panose="02020603050405020304" pitchFamily="18" charset="0"/>
              </a:rPr>
              <a:t> (no blind writes allowed)</a:t>
            </a:r>
          </a:p>
          <a:p>
            <a:pPr marL="533400" indent="-522288">
              <a:spcBef>
                <a:spcPts val="7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a:cs typeface="Times New Roman" panose="02020603050405020304" pitchFamily="18" charset="0"/>
              </a:rPr>
              <a:t>Conflict serializability is </a:t>
            </a:r>
            <a:r>
              <a:rPr lang="en-US" altLang="en-US" b="1">
                <a:cs typeface="Times New Roman" panose="02020603050405020304" pitchFamily="18" charset="0"/>
              </a:rPr>
              <a:t>stricter</a:t>
            </a:r>
            <a:r>
              <a:rPr lang="en-US" altLang="en-US">
                <a:cs typeface="Times New Roman" panose="02020603050405020304" pitchFamily="18" charset="0"/>
              </a:rPr>
              <a:t> than view serializability when </a:t>
            </a:r>
            <a:r>
              <a:rPr lang="en-US" altLang="en-US" b="1">
                <a:cs typeface="Times New Roman" panose="02020603050405020304" pitchFamily="18" charset="0"/>
              </a:rPr>
              <a:t>blind writes occur</a:t>
            </a:r>
            <a:r>
              <a:rPr lang="en-US" altLang="en-US">
                <a:cs typeface="Times New Roman" panose="02020603050405020304" pitchFamily="18" charset="0"/>
              </a:rPr>
              <a:t> (a schedule that is view serializable is not necessarily conflict serialiable.</a:t>
            </a:r>
          </a:p>
          <a:p>
            <a:pPr marL="533400" indent="-522288">
              <a:spcBef>
                <a:spcPts val="7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a:cs typeface="Times New Roman" panose="02020603050405020304" pitchFamily="18" charset="0"/>
              </a:rPr>
              <a:t>Any conflict serializable schedule is also view serializable, but not vice versa.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a:extLst>
              <a:ext uri="{FF2B5EF4-FFF2-40B4-BE49-F238E27FC236}">
                <a16:creationId xmlns:a16="http://schemas.microsoft.com/office/drawing/2014/main" id="{86706E78-5D86-8810-DC91-53A69026FDF9}"/>
              </a:ext>
            </a:extLst>
          </p:cNvPr>
          <p:cNvSpPr>
            <a:spLocks noGrp="1" noChangeArrowheads="1"/>
          </p:cNvSpPr>
          <p:nvPr>
            <p:ph type="title"/>
          </p:nvPr>
        </p:nvSpPr>
        <p:spPr>
          <a:xfrm>
            <a:off x="1981200" y="1"/>
            <a:ext cx="7772400" cy="1433513"/>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 (cont.)</a:t>
            </a:r>
          </a:p>
        </p:txBody>
      </p:sp>
      <p:sp>
        <p:nvSpPr>
          <p:cNvPr id="71682" name="Rectangle 2">
            <a:extLst>
              <a:ext uri="{FF2B5EF4-FFF2-40B4-BE49-F238E27FC236}">
                <a16:creationId xmlns:a16="http://schemas.microsoft.com/office/drawing/2014/main" id="{CC4C21A0-6883-2A13-FE15-8309606E403C}"/>
              </a:ext>
            </a:extLst>
          </p:cNvPr>
          <p:cNvSpPr>
            <a:spLocks noGrp="1" noChangeArrowheads="1"/>
          </p:cNvSpPr>
          <p:nvPr>
            <p:ph type="body" idx="1"/>
          </p:nvPr>
        </p:nvSpPr>
        <p:spPr>
          <a:xfrm>
            <a:off x="1752600" y="1387476"/>
            <a:ext cx="8496300" cy="5013325"/>
          </a:xfrm>
          <a:ln/>
        </p:spPr>
        <p:txBody>
          <a:bodyPr vert="horz" lIns="90000" tIns="46800" rIns="90000" bIns="46800" rtlCol="0">
            <a:normAutofit/>
          </a:bodyPr>
          <a:lstStyle/>
          <a:p>
            <a:pPr marL="533400" indent="-522288">
              <a:spcBef>
                <a:spcPts val="7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b="1">
                <a:cs typeface="Times New Roman" panose="02020603050405020304" pitchFamily="18" charset="0"/>
              </a:rPr>
              <a:t>Relationship between view and conflict equivalence (cont):</a:t>
            </a:r>
          </a:p>
          <a:p>
            <a:pPr marL="533400" indent="-522288" algn="just">
              <a:spcBef>
                <a:spcPts val="6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cs typeface="Times New Roman" panose="02020603050405020304" pitchFamily="18" charset="0"/>
              </a:rPr>
              <a:t>Consider the following schedule of three transactions </a:t>
            </a:r>
          </a:p>
          <a:p>
            <a:pPr marL="533400" indent="-522288" algn="just">
              <a:spcBef>
                <a:spcPts val="6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cs typeface="Times New Roman" panose="02020603050405020304" pitchFamily="18" charset="0"/>
              </a:rPr>
              <a:t>T1: r1(X); w1(X); 	T2: w2(X); 	and  	T3: w3(X):</a:t>
            </a:r>
          </a:p>
          <a:p>
            <a:pPr marL="533400" indent="-522288" algn="just">
              <a:spcBef>
                <a:spcPts val="6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cs typeface="Times New Roman" panose="02020603050405020304" pitchFamily="18" charset="0"/>
              </a:rPr>
              <a:t>Schedule Sa: r1(X); w2(X); w1(X); w3(X); c1; c2; c3;</a:t>
            </a:r>
          </a:p>
          <a:p>
            <a:pPr marL="533400" indent="-522288" algn="just">
              <a:spcBef>
                <a:spcPts val="6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endParaRPr lang="en-US" altLang="en-US" sz="2400">
              <a:cs typeface="Times New Roman" panose="02020603050405020304" pitchFamily="18" charset="0"/>
            </a:endParaRPr>
          </a:p>
          <a:p>
            <a:pPr marL="533400" indent="-522288">
              <a:spcBef>
                <a:spcPts val="6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cs typeface="Times New Roman" panose="02020603050405020304" pitchFamily="18" charset="0"/>
              </a:rPr>
              <a:t>In Sa, the operations w2(X) and w3(X) are blind writes, since T2 and T3 do not read the value of X. </a:t>
            </a:r>
          </a:p>
          <a:p>
            <a:pPr marL="533400" indent="-522288">
              <a:spcBef>
                <a:spcPts val="6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endParaRPr lang="en-US" altLang="en-US" sz="2400">
              <a:cs typeface="Times New Roman" panose="02020603050405020304" pitchFamily="18" charset="0"/>
            </a:endParaRPr>
          </a:p>
          <a:p>
            <a:pPr marL="533400" indent="-522288">
              <a:spcBef>
                <a:spcPts val="6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cs typeface="Times New Roman" panose="02020603050405020304" pitchFamily="18" charset="0"/>
              </a:rPr>
              <a:t>Sa is </a:t>
            </a:r>
            <a:r>
              <a:rPr lang="en-US" altLang="en-US" sz="2400" b="1" u="sng">
                <a:cs typeface="Times New Roman" panose="02020603050405020304" pitchFamily="18" charset="0"/>
              </a:rPr>
              <a:t>view serializable</a:t>
            </a:r>
            <a:r>
              <a:rPr lang="en-US" altLang="en-US" sz="2400">
                <a:cs typeface="Times New Roman" panose="02020603050405020304" pitchFamily="18" charset="0"/>
              </a:rPr>
              <a:t>, since it is view equivalent to the serial schedule T1, T2, T3. However, Sa is </a:t>
            </a:r>
            <a:r>
              <a:rPr lang="en-US" altLang="en-US" sz="2400" b="1" u="sng">
                <a:cs typeface="Times New Roman" panose="02020603050405020304" pitchFamily="18" charset="0"/>
              </a:rPr>
              <a:t>not conflict serializable</a:t>
            </a:r>
            <a:r>
              <a:rPr lang="en-US" altLang="en-US" sz="2400">
                <a:cs typeface="Times New Roman" panose="02020603050405020304" pitchFamily="18" charset="0"/>
              </a:rPr>
              <a:t>, since it is not conflict equivalent to any serial schedule.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69F3DF81-5568-1FDE-ABC6-E9280C16ABD2}"/>
              </a:ext>
            </a:extLst>
          </p:cNvPr>
          <p:cNvSpPr>
            <a:spLocks noGrp="1" noChangeArrowheads="1"/>
          </p:cNvSpPr>
          <p:nvPr>
            <p:ph type="title"/>
          </p:nvPr>
        </p:nvSpPr>
        <p:spPr>
          <a:xfrm>
            <a:off x="2008188" y="71438"/>
            <a:ext cx="7772400" cy="1433512"/>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cs typeface="Times New Roman" panose="02020603050405020304" pitchFamily="18" charset="0"/>
              </a:rPr>
              <a:t>Characterizing Schedules based on Serializability (cont.)</a:t>
            </a:r>
          </a:p>
        </p:txBody>
      </p:sp>
      <p:sp>
        <p:nvSpPr>
          <p:cNvPr id="72706" name="Rectangle 2">
            <a:extLst>
              <a:ext uri="{FF2B5EF4-FFF2-40B4-BE49-F238E27FC236}">
                <a16:creationId xmlns:a16="http://schemas.microsoft.com/office/drawing/2014/main" id="{D5849BD5-4A0B-99C5-CB18-B8D77D355532}"/>
              </a:ext>
            </a:extLst>
          </p:cNvPr>
          <p:cNvSpPr>
            <a:spLocks noGrp="1" noChangeArrowheads="1"/>
          </p:cNvSpPr>
          <p:nvPr>
            <p:ph type="body" idx="1"/>
          </p:nvPr>
        </p:nvSpPr>
        <p:spPr>
          <a:xfrm>
            <a:off x="1714500" y="1828800"/>
            <a:ext cx="8496300" cy="4114800"/>
          </a:xfrm>
          <a:ln/>
        </p:spPr>
        <p:txBody>
          <a:bodyPr vert="horz" lIns="90000" tIns="46800" rIns="90000" bIns="46800" rtlCol="0">
            <a:normAutofit/>
          </a:bodyPr>
          <a:lstStyle/>
          <a:p>
            <a:pPr marL="609600" indent="-598488">
              <a:spcBef>
                <a:spcPts val="700"/>
              </a:spcBef>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b="1">
                <a:cs typeface="Times New Roman" panose="02020603050405020304" pitchFamily="18" charset="0"/>
              </a:rPr>
              <a:t>Other Types of Equivalence of Schedules </a:t>
            </a:r>
          </a:p>
          <a:p>
            <a:pPr marL="609600" indent="-598488">
              <a:spcBef>
                <a:spcPts val="700"/>
              </a:spcBef>
              <a:buClr>
                <a:srgbClr val="FF0000"/>
              </a:buClr>
              <a:buFont typeface="Wingdings" panose="05000000000000000000" pitchFamily="2" charset="2"/>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a:cs typeface="Times New Roman" panose="02020603050405020304" pitchFamily="18" charset="0"/>
              </a:rPr>
              <a:t>Under special </a:t>
            </a:r>
            <a:r>
              <a:rPr lang="en-US" altLang="en-US" b="1">
                <a:cs typeface="Times New Roman" panose="02020603050405020304" pitchFamily="18" charset="0"/>
              </a:rPr>
              <a:t>semantic constraints</a:t>
            </a:r>
            <a:r>
              <a:rPr lang="en-US" altLang="en-US">
                <a:cs typeface="Times New Roman" panose="02020603050405020304" pitchFamily="18" charset="0"/>
              </a:rPr>
              <a:t>, schedules that are otherwise not conflict serializable may work correctly</a:t>
            </a:r>
          </a:p>
          <a:p>
            <a:pPr marL="609600" indent="-598488">
              <a:spcBef>
                <a:spcPts val="700"/>
              </a:spcBef>
              <a:buClr>
                <a:srgbClr val="FF0000"/>
              </a:buClr>
              <a:buFont typeface="Wingdings" panose="05000000000000000000" pitchFamily="2" charset="2"/>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a:cs typeface="Times New Roman" panose="02020603050405020304" pitchFamily="18" charset="0"/>
              </a:rPr>
              <a:t>Using commutative operations of addition and subtraction (which can be done in any order) certain non-serializable transactions may work correctly; known as </a:t>
            </a:r>
            <a:r>
              <a:rPr lang="en-US" altLang="en-US" b="1">
                <a:cs typeface="Times New Roman" panose="02020603050405020304" pitchFamily="18" charset="0"/>
              </a:rPr>
              <a:t>debit-credit transactions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19F21158-0D6A-992E-0BE3-13F42F6BE45F}"/>
              </a:ext>
            </a:extLst>
          </p:cNvPr>
          <p:cNvSpPr>
            <a:spLocks noGrp="1" noChangeArrowheads="1"/>
          </p:cNvSpPr>
          <p:nvPr>
            <p:ph type="title"/>
          </p:nvPr>
        </p:nvSpPr>
        <p:spPr>
          <a:xfrm>
            <a:off x="1981200" y="1"/>
            <a:ext cx="7772400" cy="1433513"/>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a:cs typeface="Times New Roman" panose="02020603050405020304" pitchFamily="18" charset="0"/>
              </a:rPr>
              <a:t>Characterizing Schedules based on Serializability (cont.)</a:t>
            </a:r>
          </a:p>
        </p:txBody>
      </p:sp>
      <p:sp>
        <p:nvSpPr>
          <p:cNvPr id="73730" name="Rectangle 2">
            <a:extLst>
              <a:ext uri="{FF2B5EF4-FFF2-40B4-BE49-F238E27FC236}">
                <a16:creationId xmlns:a16="http://schemas.microsoft.com/office/drawing/2014/main" id="{F3B717A2-1DA7-3773-AB89-52274259DFA3}"/>
              </a:ext>
            </a:extLst>
          </p:cNvPr>
          <p:cNvSpPr>
            <a:spLocks noGrp="1" noChangeArrowheads="1"/>
          </p:cNvSpPr>
          <p:nvPr>
            <p:ph type="body" idx="1"/>
          </p:nvPr>
        </p:nvSpPr>
        <p:spPr>
          <a:xfrm>
            <a:off x="1752600" y="1390650"/>
            <a:ext cx="8496300" cy="4781550"/>
          </a:xfrm>
          <a:ln/>
        </p:spPr>
        <p:txBody>
          <a:bodyPr vert="horz" lIns="90000" tIns="46800" rIns="90000" bIns="46800" rtlCol="0">
            <a:normAutofit lnSpcReduction="10000"/>
          </a:bodyPr>
          <a:lstStyle/>
          <a:p>
            <a:pPr marL="609600" indent="-598488">
              <a:spcBef>
                <a:spcPts val="700"/>
              </a:spcBef>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b="1">
                <a:cs typeface="Times New Roman" panose="02020603050405020304" pitchFamily="18" charset="0"/>
              </a:rPr>
              <a:t>Other Types of Equivalence of Schedules (cont.)</a:t>
            </a:r>
          </a:p>
          <a:p>
            <a:pPr marL="609600" indent="-598488">
              <a:spcBef>
                <a:spcPts val="600"/>
              </a:spcBef>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b="1">
                <a:latin typeface="Palatino" charset="0"/>
                <a:cs typeface="Times New Roman" panose="02020603050405020304" pitchFamily="18" charset="0"/>
              </a:rPr>
              <a:t>Example: </a:t>
            </a:r>
            <a:r>
              <a:rPr lang="en-US" altLang="en-US" sz="2400">
                <a:latin typeface="Palatino" charset="0"/>
                <a:cs typeface="Times New Roman" panose="02020603050405020304" pitchFamily="18" charset="0"/>
              </a:rPr>
              <a:t>bank credit/debit transactions on a given item are </a:t>
            </a:r>
            <a:r>
              <a:rPr lang="en-US" altLang="en-US" sz="2400" b="1">
                <a:latin typeface="Palatino" charset="0"/>
                <a:cs typeface="Times New Roman" panose="02020603050405020304" pitchFamily="18" charset="0"/>
              </a:rPr>
              <a:t>separable</a:t>
            </a:r>
            <a:r>
              <a:rPr lang="en-US" altLang="en-US" sz="2400">
                <a:latin typeface="Palatino" charset="0"/>
                <a:cs typeface="Times New Roman" panose="02020603050405020304" pitchFamily="18" charset="0"/>
              </a:rPr>
              <a:t> and </a:t>
            </a:r>
            <a:r>
              <a:rPr lang="en-US" altLang="en-US" sz="2400" b="1">
                <a:latin typeface="Palatino" charset="0"/>
                <a:cs typeface="Times New Roman" panose="02020603050405020304" pitchFamily="18" charset="0"/>
              </a:rPr>
              <a:t>commutative.</a:t>
            </a:r>
          </a:p>
          <a:p>
            <a:pPr marL="609600" indent="-598488">
              <a:spcBef>
                <a:spcPts val="600"/>
              </a:spcBef>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Consider the following schedule S for the two transactions:</a:t>
            </a:r>
          </a:p>
          <a:p>
            <a:pPr marL="609600" indent="-598488">
              <a:spcBef>
                <a:spcPts val="600"/>
              </a:spcBef>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Sh : r1(X); w1(X); r2(Y); w2(Y); r1(Y); w1(Y); r2(X); w2(X);</a:t>
            </a:r>
          </a:p>
          <a:p>
            <a:pPr marL="609600" indent="-598488">
              <a:spcBef>
                <a:spcPts val="600"/>
              </a:spcBef>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Using conflict serializability, it is not </a:t>
            </a:r>
            <a:r>
              <a:rPr lang="en-US" altLang="en-US" sz="2400" b="1">
                <a:latin typeface="Palatino" charset="0"/>
                <a:cs typeface="Times New Roman" panose="02020603050405020304" pitchFamily="18" charset="0"/>
              </a:rPr>
              <a:t>serializable.</a:t>
            </a:r>
          </a:p>
          <a:p>
            <a:pPr marL="609600" indent="-598488">
              <a:spcBef>
                <a:spcPts val="600"/>
              </a:spcBef>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However, if it came from a (read,update, write) sequence as follows: </a:t>
            </a:r>
          </a:p>
          <a:p>
            <a:pPr marL="609600" indent="-598488">
              <a:spcBef>
                <a:spcPts val="600"/>
              </a:spcBef>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r1(X); X := X – 10; w1(X); r2(Y); Y := Y – 20; w2(Y); r1(Y); </a:t>
            </a:r>
          </a:p>
          <a:p>
            <a:pPr marL="609600" indent="-598488">
              <a:spcBef>
                <a:spcPts val="600"/>
              </a:spcBef>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Y := Y + 10; w1(Y); r2(X); X := X + 20; w2(X);</a:t>
            </a:r>
          </a:p>
          <a:p>
            <a:pPr marL="609600" indent="-598488">
              <a:spcBef>
                <a:spcPts val="600"/>
              </a:spcBef>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Sequence explanation: debit, debit, credit, credit.</a:t>
            </a:r>
          </a:p>
          <a:p>
            <a:pPr marL="609600" indent="-598488">
              <a:spcBef>
                <a:spcPts val="600"/>
              </a:spcBef>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It is a </a:t>
            </a:r>
            <a:r>
              <a:rPr lang="en-US" altLang="en-US" sz="2400" b="1">
                <a:latin typeface="Palatino" charset="0"/>
                <a:cs typeface="Times New Roman" panose="02020603050405020304" pitchFamily="18" charset="0"/>
              </a:rPr>
              <a:t>correct schedule</a:t>
            </a:r>
            <a:r>
              <a:rPr lang="en-US" altLang="en-US" sz="2400">
                <a:latin typeface="Palatino" charset="0"/>
                <a:cs typeface="Times New Roman" panose="02020603050405020304" pitchFamily="18" charset="0"/>
              </a:rPr>
              <a:t> </a:t>
            </a:r>
            <a:r>
              <a:rPr lang="en-US" altLang="en-US" sz="2400" b="1" u="sng">
                <a:latin typeface="Palatino" charset="0"/>
                <a:cs typeface="Times New Roman" panose="02020603050405020304" pitchFamily="18" charset="0"/>
              </a:rPr>
              <a:t>for the given semantics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DAAB7A39-6CB6-ABF7-157F-B8129B789547}"/>
              </a:ext>
            </a:extLst>
          </p:cNvPr>
          <p:cNvSpPr>
            <a:spLocks noGrp="1" noChangeArrowheads="1"/>
          </p:cNvSpPr>
          <p:nvPr>
            <p:ph type="title"/>
          </p:nvPr>
        </p:nvSpPr>
        <p:spPr>
          <a:xfrm>
            <a:off x="1524000" y="4764"/>
            <a:ext cx="8686800" cy="909637"/>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dirty="0">
                <a:cs typeface="Times New Roman" panose="02020603050405020304" pitchFamily="18" charset="0"/>
              </a:rPr>
              <a:t>Introduction to Transaction Processing (cont.)</a:t>
            </a:r>
          </a:p>
        </p:txBody>
      </p:sp>
      <p:sp>
        <p:nvSpPr>
          <p:cNvPr id="11266" name="Rectangle 2">
            <a:extLst>
              <a:ext uri="{FF2B5EF4-FFF2-40B4-BE49-F238E27FC236}">
                <a16:creationId xmlns:a16="http://schemas.microsoft.com/office/drawing/2014/main" id="{FD74A5B9-7578-5D86-6F9E-8483C67E4E69}"/>
              </a:ext>
            </a:extLst>
          </p:cNvPr>
          <p:cNvSpPr>
            <a:spLocks noGrp="1" noChangeArrowheads="1"/>
          </p:cNvSpPr>
          <p:nvPr>
            <p:ph type="body" idx="1"/>
          </p:nvPr>
        </p:nvSpPr>
        <p:spPr>
          <a:xfrm>
            <a:off x="1941512" y="914400"/>
            <a:ext cx="9173527" cy="5162550"/>
          </a:xfrm>
          <a:ln/>
        </p:spPr>
        <p:txBody>
          <a:bodyPr vert="horz" lIns="90000" tIns="46800" rIns="90000" bIns="46800" rtlCol="0">
            <a:normAutofit/>
          </a:bodyPr>
          <a:lstStyle/>
          <a:p>
            <a:pPr indent="-331788">
              <a:spcBef>
                <a:spcPts val="700"/>
              </a:spcBef>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cs typeface="Times New Roman" panose="02020603050405020304" pitchFamily="18" charset="0"/>
              </a:rPr>
              <a:t>For transaction processing purposes, a simple database model is used:</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dirty="0">
                <a:cs typeface="Times New Roman" panose="02020603050405020304" pitchFamily="18" charset="0"/>
              </a:rPr>
              <a:t>A database - </a:t>
            </a:r>
            <a:r>
              <a:rPr lang="en-US" altLang="en-US" sz="2400" dirty="0">
                <a:cs typeface="Times New Roman" panose="02020603050405020304" pitchFamily="18" charset="0"/>
              </a:rPr>
              <a:t>collection of named data items</a:t>
            </a:r>
          </a:p>
          <a:p>
            <a:pPr indent="-331788">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dirty="0">
                <a:cs typeface="Times New Roman" panose="02020603050405020304" pitchFamily="18" charset="0"/>
              </a:rPr>
              <a:t>Granularity (size) of a data item</a:t>
            </a:r>
            <a:r>
              <a:rPr lang="en-US" altLang="en-US" sz="2400" dirty="0">
                <a:cs typeface="Times New Roman" panose="02020603050405020304" pitchFamily="18" charset="0"/>
              </a:rPr>
              <a:t> - a field (data item value), a record, or a whole disk block</a:t>
            </a:r>
          </a:p>
          <a:p>
            <a:pPr marL="1476375" lvl="1" indent="-561975">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cs typeface="Times New Roman" panose="02020603050405020304" pitchFamily="18" charset="0"/>
              </a:rPr>
              <a:t>TP</a:t>
            </a:r>
            <a:r>
              <a:rPr lang="en-US" altLang="en-US" b="1" dirty="0">
                <a:cs typeface="Times New Roman" panose="02020603050405020304" pitchFamily="18" charset="0"/>
              </a:rPr>
              <a:t> </a:t>
            </a:r>
            <a:r>
              <a:rPr lang="en-US" altLang="en-US" dirty="0">
                <a:cs typeface="Times New Roman" panose="02020603050405020304" pitchFamily="18" charset="0"/>
              </a:rPr>
              <a:t>concepts are independent of granularity</a:t>
            </a:r>
          </a:p>
          <a:p>
            <a:pPr indent="-331788">
              <a:spcBef>
                <a:spcPts val="7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cs typeface="Times New Roman" panose="02020603050405020304" pitchFamily="18" charset="0"/>
              </a:rPr>
              <a:t>Basic operations on an item X:</a:t>
            </a:r>
          </a:p>
          <a:p>
            <a:pPr marL="1476375" lvl="1" indent="-561975">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dirty="0" err="1">
                <a:cs typeface="Times New Roman" panose="02020603050405020304" pitchFamily="18" charset="0"/>
              </a:rPr>
              <a:t>read_item</a:t>
            </a:r>
            <a:r>
              <a:rPr lang="en-US" altLang="en-US" b="1" dirty="0">
                <a:cs typeface="Times New Roman" panose="02020603050405020304" pitchFamily="18" charset="0"/>
              </a:rPr>
              <a:t>(X)</a:t>
            </a:r>
            <a:r>
              <a:rPr lang="en-US" altLang="en-US" dirty="0">
                <a:cs typeface="Times New Roman" panose="02020603050405020304" pitchFamily="18" charset="0"/>
              </a:rPr>
              <a:t>: Reads a database item named X into a program variable. To simplify our notation, we assume that </a:t>
            </a:r>
            <a:r>
              <a:rPr lang="en-US" altLang="en-US" i="1" dirty="0">
                <a:cs typeface="Times New Roman" panose="02020603050405020304" pitchFamily="18" charset="0"/>
              </a:rPr>
              <a:t>the program variable is also named X.</a:t>
            </a:r>
          </a:p>
          <a:p>
            <a:pPr marL="1476375" lvl="1" indent="-561975">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dirty="0" err="1">
                <a:cs typeface="Times New Roman" panose="02020603050405020304" pitchFamily="18" charset="0"/>
              </a:rPr>
              <a:t>write_item</a:t>
            </a:r>
            <a:r>
              <a:rPr lang="en-US" altLang="en-US" b="1" dirty="0">
                <a:cs typeface="Times New Roman" panose="02020603050405020304" pitchFamily="18" charset="0"/>
              </a:rPr>
              <a:t>(X)</a:t>
            </a:r>
            <a:r>
              <a:rPr lang="en-US" altLang="en-US" dirty="0">
                <a:cs typeface="Times New Roman" panose="02020603050405020304" pitchFamily="18" charset="0"/>
              </a:rPr>
              <a:t>: Writes the value of program variable X into the database item named X.</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3E05E630-2C55-53FF-DC08-79253CC87D99}"/>
              </a:ext>
            </a:extLst>
          </p:cNvPr>
          <p:cNvSpPr>
            <a:spLocks noGrp="1" noChangeArrowheads="1"/>
          </p:cNvSpPr>
          <p:nvPr>
            <p:ph type="title"/>
          </p:nvPr>
        </p:nvSpPr>
        <p:spPr>
          <a:xfrm>
            <a:off x="1524000" y="0"/>
            <a:ext cx="8686800" cy="1143000"/>
          </a:xfrm>
          <a:ln/>
        </p:spPr>
        <p:txBody>
          <a:bodyPr vert="horz" lIns="92160" tIns="46080" rIns="92160" bIns="46080" rtlCol="0" anchor="ct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cs typeface="Times New Roman" panose="02020603050405020304" pitchFamily="18" charset="0"/>
              </a:rPr>
              <a:t>Introduction to Transaction Processing (cont.)</a:t>
            </a:r>
          </a:p>
        </p:txBody>
      </p:sp>
      <p:sp>
        <p:nvSpPr>
          <p:cNvPr id="12290" name="Rectangle 2">
            <a:extLst>
              <a:ext uri="{FF2B5EF4-FFF2-40B4-BE49-F238E27FC236}">
                <a16:creationId xmlns:a16="http://schemas.microsoft.com/office/drawing/2014/main" id="{EBDE0F79-68AD-85B5-E0C4-4B30E00D48C5}"/>
              </a:ext>
            </a:extLst>
          </p:cNvPr>
          <p:cNvSpPr>
            <a:spLocks noGrp="1" noChangeArrowheads="1"/>
          </p:cNvSpPr>
          <p:nvPr>
            <p:ph type="body" idx="1"/>
          </p:nvPr>
        </p:nvSpPr>
        <p:spPr>
          <a:xfrm>
            <a:off x="1981200" y="1368425"/>
            <a:ext cx="7772400" cy="4903788"/>
          </a:xfrm>
          <a:ln/>
        </p:spPr>
        <p:txBody>
          <a:bodyPr vert="horz" lIns="90000" tIns="46800" rIns="90000" bIns="46800" rtlCol="0">
            <a:normAutofit/>
          </a:bodyPr>
          <a:lstStyle/>
          <a:p>
            <a:pPr marL="533400" indent="-522288">
              <a:spcBef>
                <a:spcPts val="600"/>
              </a:spcBef>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b="1">
                <a:latin typeface="Palatino" charset="0"/>
                <a:cs typeface="Times New Roman" panose="02020603050405020304" pitchFamily="18" charset="0"/>
              </a:rPr>
              <a:t>READ AND WRITE OPERATIONS:</a:t>
            </a:r>
          </a:p>
          <a:p>
            <a:pPr marL="533400" indent="-522288">
              <a:spcBef>
                <a:spcPts val="6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a:latin typeface="Palatino" charset="0"/>
                <a:cs typeface="Times New Roman" panose="02020603050405020304" pitchFamily="18" charset="0"/>
              </a:rPr>
              <a:t>Basic unit of data transfer from the disk to the computer main memory is </a:t>
            </a:r>
            <a:r>
              <a:rPr lang="en-US" altLang="en-US" sz="2400" u="sng">
                <a:latin typeface="Palatino" charset="0"/>
                <a:cs typeface="Times New Roman" panose="02020603050405020304" pitchFamily="18" charset="0"/>
              </a:rPr>
              <a:t>one disk block (or page)</a:t>
            </a:r>
            <a:r>
              <a:rPr lang="en-US" altLang="en-US" sz="2400">
                <a:latin typeface="Palatino" charset="0"/>
                <a:cs typeface="Times New Roman" panose="02020603050405020304" pitchFamily="18" charset="0"/>
              </a:rPr>
              <a:t>. A data item X (what is read or written) will usually be the field of some record in the database, although it may be a larger unit such as a whole record or even a whole block.</a:t>
            </a:r>
          </a:p>
          <a:p>
            <a:pPr marL="533400" indent="-522288">
              <a:spcBef>
                <a:spcPts val="6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400" b="1">
                <a:latin typeface="Palatino" charset="0"/>
                <a:cs typeface="Times New Roman" panose="02020603050405020304" pitchFamily="18" charset="0"/>
              </a:rPr>
              <a:t>read_item(X) command includes the following steps:</a:t>
            </a:r>
          </a:p>
          <a:p>
            <a:pPr marL="533400" indent="-522288">
              <a:spcBef>
                <a:spcPts val="500"/>
              </a:spcBef>
              <a:buClr>
                <a:srgbClr val="FF0000"/>
              </a:buClr>
              <a:buFont typeface="Palatino"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000">
                <a:latin typeface="Palatino" charset="0"/>
                <a:cs typeface="Times New Roman" panose="02020603050405020304" pitchFamily="18" charset="0"/>
              </a:rPr>
              <a:t>Find the address of the disk block that contains item X.</a:t>
            </a:r>
          </a:p>
          <a:p>
            <a:pPr marL="533400" indent="-522288">
              <a:spcBef>
                <a:spcPts val="500"/>
              </a:spcBef>
              <a:buClr>
                <a:srgbClr val="FF0000"/>
              </a:buClr>
              <a:buFont typeface="Palatino"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000">
                <a:latin typeface="Palatino" charset="0"/>
                <a:cs typeface="Times New Roman" panose="02020603050405020304" pitchFamily="18" charset="0"/>
              </a:rPr>
              <a:t>Copy that disk block into a buffer in main memory (if that disk block is not already in some main memory buffer).</a:t>
            </a:r>
          </a:p>
          <a:p>
            <a:pPr marL="533400" indent="-522288">
              <a:spcBef>
                <a:spcPts val="700"/>
              </a:spcBef>
              <a:buClr>
                <a:srgbClr val="FF0000"/>
              </a:buClr>
              <a:buFont typeface="Palatino"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ltLang="en-US" sz="2000">
                <a:latin typeface="Palatino" charset="0"/>
                <a:cs typeface="Times New Roman" panose="02020603050405020304" pitchFamily="18" charset="0"/>
              </a:rPr>
              <a:t>Copy item X from the buffer to the program variable named X.  </a:t>
            </a:r>
            <a:r>
              <a:rPr lang="en-US" altLang="en-US"/>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FB967D6B-CFB7-C007-65BC-B47DA8A5E801}"/>
              </a:ext>
            </a:extLst>
          </p:cNvPr>
          <p:cNvSpPr>
            <a:spLocks noGrp="1" noChangeArrowheads="1"/>
          </p:cNvSpPr>
          <p:nvPr>
            <p:ph type="body"/>
          </p:nvPr>
        </p:nvSpPr>
        <p:spPr>
          <a:xfrm>
            <a:off x="1981200" y="1366838"/>
            <a:ext cx="7772400" cy="4805362"/>
          </a:xfrm>
          <a:ln/>
        </p:spPr>
        <p:txBody>
          <a:bodyPr vert="horz" lIns="90000" tIns="46800" rIns="90000" bIns="46800" rtlCol="0" anchor="t">
            <a:normAutofit/>
          </a:bodyPr>
          <a:lstStyle/>
          <a:p>
            <a:pPr marL="609600" indent="-598488">
              <a:spcBef>
                <a:spcPts val="700"/>
              </a:spcBef>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800" b="1">
                <a:latin typeface="Palatino" charset="0"/>
                <a:cs typeface="Times New Roman" panose="02020603050405020304" pitchFamily="18" charset="0"/>
              </a:rPr>
              <a:t>READ AND WRITE OPERATIONS (cont.):</a:t>
            </a:r>
          </a:p>
          <a:p>
            <a:pPr marL="609600" indent="-598488" algn="just">
              <a:spcBef>
                <a:spcPts val="600"/>
              </a:spcBef>
              <a:buClr>
                <a:srgbClr val="FF0000"/>
              </a:buClr>
              <a:buFont typeface="Wingdings" panose="05000000000000000000" pitchFamily="2" charset="2"/>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b="1">
                <a:latin typeface="Palatino" charset="0"/>
                <a:cs typeface="Times New Roman" panose="02020603050405020304" pitchFamily="18" charset="0"/>
              </a:rPr>
              <a:t>write_item(X) command includes the following steps:</a:t>
            </a:r>
          </a:p>
          <a:p>
            <a:pPr marL="609600" indent="-598488" algn="just">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Find the address of the disk block that contains item X.</a:t>
            </a:r>
          </a:p>
          <a:p>
            <a:pPr marL="609600" indent="-598488" algn="just">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Copy that disk block into a buffer in main memory (if it is not already in some main memory buffer).</a:t>
            </a:r>
          </a:p>
          <a:p>
            <a:pPr marL="609600" indent="-598488" algn="just">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Copy item X from the program variable named X into its correct location in the buffer.</a:t>
            </a:r>
          </a:p>
          <a:p>
            <a:pPr marL="609600" indent="-598488" algn="just">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400">
                <a:latin typeface="Palatino" charset="0"/>
                <a:cs typeface="Times New Roman" panose="02020603050405020304" pitchFamily="18" charset="0"/>
              </a:rPr>
              <a:t>Store the updated block from the buffer back to disk (either immediately or at some later point in time). </a:t>
            </a:r>
          </a:p>
        </p:txBody>
      </p:sp>
      <p:sp>
        <p:nvSpPr>
          <p:cNvPr id="13314" name="Rectangle 2">
            <a:extLst>
              <a:ext uri="{FF2B5EF4-FFF2-40B4-BE49-F238E27FC236}">
                <a16:creationId xmlns:a16="http://schemas.microsoft.com/office/drawing/2014/main" id="{3A1CA8E3-713A-3280-CE6B-2964BAB63BFF}"/>
              </a:ext>
            </a:extLst>
          </p:cNvPr>
          <p:cNvSpPr>
            <a:spLocks noGrp="1" noChangeArrowheads="1"/>
          </p:cNvSpPr>
          <p:nvPr>
            <p:ph type="title" idx="1"/>
          </p:nvPr>
        </p:nvSpPr>
        <p:spPr>
          <a:xfrm>
            <a:off x="1538288" y="161925"/>
            <a:ext cx="8672512" cy="1143000"/>
          </a:xfrm>
          <a:ln/>
        </p:spPr>
        <p:txBody>
          <a:bodyPr vert="horz" lIns="92160" tIns="46080" rIns="92160" bIns="46080" rtlCol="0" anchor="ctr">
            <a:normAutofit/>
          </a:bodyPr>
          <a:lstStyle/>
          <a:p>
            <a:pPr marL="0" indent="0" algn="ctr">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cs typeface="Times New Roman" panose="02020603050405020304" pitchFamily="18" charset="0"/>
              </a:rPr>
              <a:t>Introduction to Transaction Processing (cont.)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5302</Words>
  <Application>Microsoft Office PowerPoint</Application>
  <PresentationFormat>Widescreen</PresentationFormat>
  <Paragraphs>337</Paragraphs>
  <Slides>68</Slides>
  <Notes>68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Calibri Light</vt:lpstr>
      <vt:lpstr>Palatino</vt:lpstr>
      <vt:lpstr>Times New Roman</vt:lpstr>
      <vt:lpstr>Wingdings</vt:lpstr>
      <vt:lpstr>Office Theme</vt:lpstr>
      <vt:lpstr>Chapter 21</vt:lpstr>
      <vt:lpstr>Chapter 21 Outline</vt:lpstr>
      <vt:lpstr>Introduction to Transaction Processing</vt:lpstr>
      <vt:lpstr>Introduction to Transaction Processing (cont.)</vt:lpstr>
      <vt:lpstr>Introduction to Transaction Processing (cont.)</vt:lpstr>
      <vt:lpstr>PowerPoint Presentation</vt:lpstr>
      <vt:lpstr>Introduction to Transaction Processing (cont.)</vt:lpstr>
      <vt:lpstr>Introduction to Transaction Processing (cont.)</vt:lpstr>
      <vt:lpstr>Introduction to Transaction Processing (cont.)</vt:lpstr>
      <vt:lpstr>Transaction Notation</vt:lpstr>
      <vt:lpstr>PowerPoint Presentation</vt:lpstr>
      <vt:lpstr>Why we need concurrency control</vt:lpstr>
      <vt:lpstr>PowerPoint Presentation</vt:lpstr>
      <vt:lpstr>Why we need concurrency control (cont.)</vt:lpstr>
      <vt:lpstr>PowerPoint Presentation</vt:lpstr>
      <vt:lpstr>Why we need concurrency control (cont.)</vt:lpstr>
      <vt:lpstr>Why recovery is needed</vt:lpstr>
      <vt:lpstr>Why recovery is needed (cont.)</vt:lpstr>
      <vt:lpstr>Why recovery is needed (cont.)</vt:lpstr>
      <vt:lpstr>Transaction and System Concepts</vt:lpstr>
      <vt:lpstr>PowerPoint Presentation</vt:lpstr>
      <vt:lpstr>Transaction and System Concepts (cont.)</vt:lpstr>
      <vt:lpstr>Transaction and System Concepts (cont.)</vt:lpstr>
      <vt:lpstr>Transaction and System Concepts (cont.)</vt:lpstr>
      <vt:lpstr>Transaction and System Concepts (cont.)</vt:lpstr>
      <vt:lpstr>Transaction and System Concepts (cont.)</vt:lpstr>
      <vt:lpstr>Transaction and System Concepts (cont.)</vt:lpstr>
      <vt:lpstr>Transaction and System Concepts (cont.)</vt:lpstr>
      <vt:lpstr>Transaction and System Concepts (cont.)</vt:lpstr>
      <vt:lpstr>Desirable Properties of Transactions</vt:lpstr>
      <vt:lpstr>Desirable Properties of Transactions (cont.)</vt:lpstr>
      <vt:lpstr>Desirable Properties of Transactions (cont.)</vt:lpstr>
      <vt:lpstr>Schedules of Transactions</vt:lpstr>
      <vt:lpstr>PowerPoint Presentation</vt:lpstr>
      <vt:lpstr>Schedules of Transactions (cont.)</vt:lpstr>
      <vt:lpstr>Schedules of Transactions (cont.)</vt:lpstr>
      <vt:lpstr>Schedules of Transactions (cont.)</vt:lpstr>
      <vt:lpstr>Characterizing Schedules based on Recoverability</vt:lpstr>
      <vt:lpstr>Characterizing Schedules Based on Recoverability (cont.)</vt:lpstr>
      <vt:lpstr>Characterizing Schedules based on Recoverability (cont.)</vt:lpstr>
      <vt:lpstr>Characterizing Schedules Based on Recoverability (cont.)</vt:lpstr>
      <vt:lpstr>Characterizing Schedules based on Recoverability (cont.)</vt:lpstr>
      <vt:lpstr>Characterizing Schedules Based on Recoverability (cont.)</vt:lpstr>
      <vt:lpstr>Characterizing Schedules Based on Recoverability (cont.)</vt:lpstr>
      <vt:lpstr>Characterizing Schedules based on Serializability</vt:lpstr>
      <vt:lpstr>Characterizing Schedules based on Serializability (cont.)</vt:lpstr>
      <vt:lpstr>Characterizing Schedules based on Serializability (cont.)</vt:lpstr>
      <vt:lpstr>Characterizing Schedules based on Serializability (cont.)</vt:lpstr>
      <vt:lpstr>Equivalence of Schedules</vt:lpstr>
      <vt:lpstr>PowerPoint Presentation</vt:lpstr>
      <vt:lpstr>Equivalence of Schedules (cont.)</vt:lpstr>
      <vt:lpstr>Equivalence of Schedules (cont.)</vt:lpstr>
      <vt:lpstr>Characterizing Scedules Based on Serializability (cont.)</vt:lpstr>
      <vt:lpstr>Characterizing Schedules based on Serializability (cont.)</vt:lpstr>
      <vt:lpstr>Characterizing Schedules based on Serializability (cont.)</vt:lpstr>
      <vt:lpstr>Characterizing Schedules Based on Serializability (cont.)</vt:lpstr>
      <vt:lpstr>Characterizing Schedules based on Serializability (cont.)</vt:lpstr>
      <vt:lpstr>PowerPoint Presentation</vt:lpstr>
      <vt:lpstr>PowerPoint Presentation</vt:lpstr>
      <vt:lpstr>PowerPoint Presentation</vt:lpstr>
      <vt:lpstr>PowerPoint Presentation</vt:lpstr>
      <vt:lpstr>Characterizing Schedules based on Serializability (cont.)</vt:lpstr>
      <vt:lpstr>Characterizing Schedules based on Serializability (cont.)</vt:lpstr>
      <vt:lpstr>Characterizing Schedules based on Serializability (cont.)</vt:lpstr>
      <vt:lpstr>Characterizing Schedules based on Serializability (cont.)</vt:lpstr>
      <vt:lpstr>Characterizing Schedules based on Serializability (cont.)</vt:lpstr>
      <vt:lpstr>Characterizing Schedules based on Serializability (cont.)</vt:lpstr>
      <vt:lpstr>Characterizing Schedules based on Serializability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 HEAD</dc:creator>
  <cp:lastModifiedBy>CSE HEAD</cp:lastModifiedBy>
  <cp:revision>7</cp:revision>
  <dcterms:created xsi:type="dcterms:W3CDTF">2023-07-05T07:42:06Z</dcterms:created>
  <dcterms:modified xsi:type="dcterms:W3CDTF">2024-05-11T05:43:32Z</dcterms:modified>
</cp:coreProperties>
</file>