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00" r:id="rId5"/>
    <p:sldId id="401" r:id="rId6"/>
    <p:sldId id="395" r:id="rId7"/>
    <p:sldId id="396" r:id="rId8"/>
    <p:sldId id="379" r:id="rId9"/>
    <p:sldId id="397" r:id="rId10"/>
    <p:sldId id="398" r:id="rId11"/>
    <p:sldId id="341" r:id="rId12"/>
    <p:sldId id="343" r:id="rId13"/>
    <p:sldId id="344" r:id="rId14"/>
    <p:sldId id="403" r:id="rId15"/>
    <p:sldId id="402" r:id="rId16"/>
    <p:sldId id="405" r:id="rId17"/>
    <p:sldId id="406" r:id="rId18"/>
    <p:sldId id="408" r:id="rId19"/>
    <p:sldId id="409" r:id="rId20"/>
    <p:sldId id="407" r:id="rId21"/>
    <p:sldId id="417" r:id="rId22"/>
    <p:sldId id="410" r:id="rId23"/>
    <p:sldId id="413" r:id="rId24"/>
    <p:sldId id="411" r:id="rId25"/>
    <p:sldId id="412" r:id="rId26"/>
    <p:sldId id="414" r:id="rId27"/>
    <p:sldId id="415" r:id="rId28"/>
    <p:sldId id="416" r:id="rId29"/>
    <p:sldId id="418" r:id="rId30"/>
    <p:sldId id="40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38E4-46DB-EAAD-214D-EC3D8AD50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332FCB-2D40-AE0C-B7CB-E7E574E30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D17A7A-555F-EF02-3A5A-0B2554092C36}"/>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5" name="Footer Placeholder 4">
            <a:extLst>
              <a:ext uri="{FF2B5EF4-FFF2-40B4-BE49-F238E27FC236}">
                <a16:creationId xmlns:a16="http://schemas.microsoft.com/office/drawing/2014/main" id="{C47CB306-5311-5274-7D57-F8C5FE124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471CC-EAF1-16A9-9BED-5CBF5EB1A0F7}"/>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125523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6F26-BC43-F911-683F-C144A2D8EE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CE92B8-964A-AF5F-970E-DC66699D2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C6CBA-D5E2-1091-91F6-B5BC8115CD62}"/>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5" name="Footer Placeholder 4">
            <a:extLst>
              <a:ext uri="{FF2B5EF4-FFF2-40B4-BE49-F238E27FC236}">
                <a16:creationId xmlns:a16="http://schemas.microsoft.com/office/drawing/2014/main" id="{F1CB4C46-9233-4065-66D4-475876954A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AF32DC-43F0-400B-D81F-B9AAB738CF13}"/>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276741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2F3FC-4DF8-0BAD-C29F-9536C789F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672827-9235-A147-E1F6-29A1E2B25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ED4FA8-4244-4D9F-4369-2DBC800E66C8}"/>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5" name="Footer Placeholder 4">
            <a:extLst>
              <a:ext uri="{FF2B5EF4-FFF2-40B4-BE49-F238E27FC236}">
                <a16:creationId xmlns:a16="http://schemas.microsoft.com/office/drawing/2014/main" id="{6DB2B930-3498-8E8F-227E-57173DFAA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482A74-7685-CCBA-072E-31014086D1FE}"/>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133166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DF59-41FC-E8ED-2B37-A307EAF7FE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DD88CD-EAAA-ECE7-A649-9EE79D06B2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BF2A0-0782-C12B-E2EE-CEDFEB2F79B8}"/>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5" name="Footer Placeholder 4">
            <a:extLst>
              <a:ext uri="{FF2B5EF4-FFF2-40B4-BE49-F238E27FC236}">
                <a16:creationId xmlns:a16="http://schemas.microsoft.com/office/drawing/2014/main" id="{13180BC2-6E25-A9D4-78FB-3F42965B5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DD8DDF-7FB5-A69D-039A-351F5E62ECA2}"/>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49601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FD90-9C18-A935-250F-5A99CC1508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F6A341-CA7D-C500-2FBB-1C0AC2575D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60480C-0416-14A8-3493-A969216D624B}"/>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5" name="Footer Placeholder 4">
            <a:extLst>
              <a:ext uri="{FF2B5EF4-FFF2-40B4-BE49-F238E27FC236}">
                <a16:creationId xmlns:a16="http://schemas.microsoft.com/office/drawing/2014/main" id="{BE30F895-D43B-71B9-F46B-14CD7BEB6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07D4D-6355-1334-B9A2-71A265B34116}"/>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364368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F0-331D-85C5-1AE5-8D71C7EC21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85D927-57E4-09C9-C236-71EC8F066D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E94010-B629-EDE2-6D8A-660D12004F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FEA936-4378-1616-6F9D-69AFB8EB77E2}"/>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6" name="Footer Placeholder 5">
            <a:extLst>
              <a:ext uri="{FF2B5EF4-FFF2-40B4-BE49-F238E27FC236}">
                <a16:creationId xmlns:a16="http://schemas.microsoft.com/office/drawing/2014/main" id="{FC910002-761E-7E06-51DF-2EEBB0FD29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83249B-21DF-9175-284A-F8618473324D}"/>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345468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55DA-57AB-A2F2-3AA4-CB6B23FF33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F3FE4-E2D6-A10C-27A5-5D2692920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5E1DB9-C499-1C63-AED6-822966F4F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9C0F03-55DF-3DE5-00DC-CF2F6562B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BDE450-C33E-EF96-6395-007B9B541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5D1716-AA0C-0939-B56E-4D7006E25D77}"/>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8" name="Footer Placeholder 7">
            <a:extLst>
              <a:ext uri="{FF2B5EF4-FFF2-40B4-BE49-F238E27FC236}">
                <a16:creationId xmlns:a16="http://schemas.microsoft.com/office/drawing/2014/main" id="{655AD7BD-A4CE-9912-9238-236D9ACD37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31C41E-90CD-3073-B78C-471E8FD2367F}"/>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586775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AB81-5B88-8F6B-38F9-5D3A05223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3A64FA-7212-AC29-5449-FD190387A8EC}"/>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4" name="Footer Placeholder 3">
            <a:extLst>
              <a:ext uri="{FF2B5EF4-FFF2-40B4-BE49-F238E27FC236}">
                <a16:creationId xmlns:a16="http://schemas.microsoft.com/office/drawing/2014/main" id="{5A63C4D3-DC1F-A593-01C7-04C130681C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EA880A-B13C-A808-E1F2-6B095480CA04}"/>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106039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246BC-D1C3-CDF6-8BFC-F106071A3489}"/>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3" name="Footer Placeholder 2">
            <a:extLst>
              <a:ext uri="{FF2B5EF4-FFF2-40B4-BE49-F238E27FC236}">
                <a16:creationId xmlns:a16="http://schemas.microsoft.com/office/drawing/2014/main" id="{BC0B966C-48D5-B268-A484-7F1FEFFCD0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ADA9E1-D42E-BCA9-EF80-A4044FE6A974}"/>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388528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A50E-1036-4868-8057-466B878B5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AF498B-CBF4-7C32-F79D-FFBE88860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132A8B-7373-A4FE-F485-2665FEED6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DF7F4-1397-C3A7-72D9-8D0FFE2620A7}"/>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6" name="Footer Placeholder 5">
            <a:extLst>
              <a:ext uri="{FF2B5EF4-FFF2-40B4-BE49-F238E27FC236}">
                <a16:creationId xmlns:a16="http://schemas.microsoft.com/office/drawing/2014/main" id="{E6EEB6D1-C4ED-5F2C-8128-0BC05AD074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E789C3-44F5-9ECE-8F71-2548A7045879}"/>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14580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F46C-F0A8-C1F5-633A-42EE51743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D13634-DD70-DBD8-26B9-244A1F0F9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A1140C-F0D0-D6B6-922E-D944AA469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E66CD-B7C2-266C-52E0-B90BF964EE72}"/>
              </a:ext>
            </a:extLst>
          </p:cNvPr>
          <p:cNvSpPr>
            <a:spLocks noGrp="1"/>
          </p:cNvSpPr>
          <p:nvPr>
            <p:ph type="dt" sz="half" idx="10"/>
          </p:nvPr>
        </p:nvSpPr>
        <p:spPr/>
        <p:txBody>
          <a:bodyPr/>
          <a:lstStyle/>
          <a:p>
            <a:fld id="{E91295B2-38F1-4ED3-BC6F-128AD5AD911A}" type="datetimeFigureOut">
              <a:rPr lang="en-IN" smtClean="0"/>
              <a:t>18-03-2024</a:t>
            </a:fld>
            <a:endParaRPr lang="en-IN"/>
          </a:p>
        </p:txBody>
      </p:sp>
      <p:sp>
        <p:nvSpPr>
          <p:cNvPr id="6" name="Footer Placeholder 5">
            <a:extLst>
              <a:ext uri="{FF2B5EF4-FFF2-40B4-BE49-F238E27FC236}">
                <a16:creationId xmlns:a16="http://schemas.microsoft.com/office/drawing/2014/main" id="{0E629792-7F2A-B093-9CFD-CC199C3E82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1BDDB0-0FDB-93F8-EE29-885489036007}"/>
              </a:ext>
            </a:extLst>
          </p:cNvPr>
          <p:cNvSpPr>
            <a:spLocks noGrp="1"/>
          </p:cNvSpPr>
          <p:nvPr>
            <p:ph type="sldNum" sz="quarter" idx="12"/>
          </p:nvPr>
        </p:nvSpPr>
        <p:spPr/>
        <p:txBody>
          <a:bodyPr/>
          <a:lstStyle/>
          <a:p>
            <a:fld id="{19BEADD8-E4B8-4EF2-B6D7-FEC86C58EC88}" type="slidenum">
              <a:rPr lang="en-IN" smtClean="0"/>
              <a:t>‹#›</a:t>
            </a:fld>
            <a:endParaRPr lang="en-IN"/>
          </a:p>
        </p:txBody>
      </p:sp>
    </p:spTree>
    <p:extLst>
      <p:ext uri="{BB962C8B-B14F-4D97-AF65-F5344CB8AC3E}">
        <p14:creationId xmlns:p14="http://schemas.microsoft.com/office/powerpoint/2010/main" val="190815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88BC91-081B-BADC-04CD-4A62353DC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3DD6C7-1296-DDEF-3E87-60B200342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25B49-EAD3-DCD9-A060-46CC97F3E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1295B2-38F1-4ED3-BC6F-128AD5AD911A}" type="datetimeFigureOut">
              <a:rPr lang="en-IN" smtClean="0"/>
              <a:t>18-03-2024</a:t>
            </a:fld>
            <a:endParaRPr lang="en-IN"/>
          </a:p>
        </p:txBody>
      </p:sp>
      <p:sp>
        <p:nvSpPr>
          <p:cNvPr id="5" name="Footer Placeholder 4">
            <a:extLst>
              <a:ext uri="{FF2B5EF4-FFF2-40B4-BE49-F238E27FC236}">
                <a16:creationId xmlns:a16="http://schemas.microsoft.com/office/drawing/2014/main" id="{9C05C5D4-7032-F417-741A-31A2D05C1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141B531-4A02-05FA-054B-1FAE56851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BEADD8-E4B8-4EF2-B6D7-FEC86C58EC88}" type="slidenum">
              <a:rPr lang="en-IN" smtClean="0"/>
              <a:t>‹#›</a:t>
            </a:fld>
            <a:endParaRPr lang="en-IN"/>
          </a:p>
        </p:txBody>
      </p:sp>
    </p:spTree>
    <p:extLst>
      <p:ext uri="{BB962C8B-B14F-4D97-AF65-F5344CB8AC3E}">
        <p14:creationId xmlns:p14="http://schemas.microsoft.com/office/powerpoint/2010/main" val="3570475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www.toppr.com/guides/reasoning-ability/puzzle-test/seating-placing-arrangemen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yjus.com/#what-are-the-different-types-of-keys-in-dbm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bm.com/docs/en/mfci/7.6.2?topic=design-relational-database-structu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docs/en/SSZQTT_7.6.2/com.ibm.mbs.doc/configur/c_views.html" TargetMode="External"/><Relationship Id="rId2" Type="http://schemas.openxmlformats.org/officeDocument/2006/relationships/hyperlink" Target="https://www.ibm.com/docs/en/SSZQTT_7.6.2/com.ibm.mbs.doc/configur/r_attribute_data_types.html" TargetMode="External"/><Relationship Id="rId1" Type="http://schemas.openxmlformats.org/officeDocument/2006/relationships/slideLayout" Target="../slideLayouts/slideLayout2.xml"/><Relationship Id="rId5" Type="http://schemas.openxmlformats.org/officeDocument/2006/relationships/hyperlink" Target="https://www.ibm.com/docs/en/SSZQTT_7.6.2/com.ibm.mbs.doc/configur/c_primary_key.html" TargetMode="External"/><Relationship Id="rId4" Type="http://schemas.openxmlformats.org/officeDocument/2006/relationships/hyperlink" Target="https://www.ibm.com/docs/en/SSZQTT_7.6.2/com.ibm.mbs.doc/configur/c_indexes.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7F68-A1B5-E041-C098-9BC04D081E4A}"/>
              </a:ext>
            </a:extLst>
          </p:cNvPr>
          <p:cNvSpPr>
            <a:spLocks noGrp="1"/>
          </p:cNvSpPr>
          <p:nvPr>
            <p:ph type="ctrTitle"/>
          </p:nvPr>
        </p:nvSpPr>
        <p:spPr/>
        <p:txBody>
          <a:bodyPr/>
          <a:lstStyle/>
          <a:p>
            <a:r>
              <a:rPr lang="en-IN" dirty="0"/>
              <a:t>Relational Model</a:t>
            </a:r>
            <a:br>
              <a:rPr lang="en-US" dirty="0"/>
            </a:br>
            <a:endParaRPr lang="en-IN" dirty="0"/>
          </a:p>
        </p:txBody>
      </p:sp>
      <p:sp>
        <p:nvSpPr>
          <p:cNvPr id="3" name="Subtitle 2">
            <a:extLst>
              <a:ext uri="{FF2B5EF4-FFF2-40B4-BE49-F238E27FC236}">
                <a16:creationId xmlns:a16="http://schemas.microsoft.com/office/drawing/2014/main" id="{EAF130FF-FC23-DC44-64C9-8185BA1BAE3A}"/>
              </a:ext>
            </a:extLst>
          </p:cNvPr>
          <p:cNvSpPr>
            <a:spLocks noGrp="1"/>
          </p:cNvSpPr>
          <p:nvPr>
            <p:ph type="subTitle" idx="1"/>
          </p:nvPr>
        </p:nvSpPr>
        <p:spPr/>
        <p:txBody>
          <a:bodyPr>
            <a:normAutofit fontScale="77500" lnSpcReduction="20000"/>
          </a:bodyPr>
          <a:lstStyle/>
          <a:p>
            <a:endParaRPr lang="en-US" dirty="0"/>
          </a:p>
          <a:p>
            <a:r>
              <a:rPr lang="en-US" dirty="0"/>
              <a:t>UNIT-II</a:t>
            </a:r>
          </a:p>
          <a:p>
            <a:r>
              <a:rPr lang="en-US" dirty="0"/>
              <a:t>Part-1</a:t>
            </a:r>
          </a:p>
          <a:p>
            <a:r>
              <a:rPr lang="en-US" dirty="0"/>
              <a:t>Structure of Relational DB</a:t>
            </a:r>
          </a:p>
          <a:p>
            <a:r>
              <a:rPr lang="en-US" dirty="0"/>
              <a:t>, Database Schema, Keys</a:t>
            </a:r>
            <a:endParaRPr lang="en-IN" dirty="0"/>
          </a:p>
        </p:txBody>
      </p:sp>
    </p:spTree>
    <p:extLst>
      <p:ext uri="{BB962C8B-B14F-4D97-AF65-F5344CB8AC3E}">
        <p14:creationId xmlns:p14="http://schemas.microsoft.com/office/powerpoint/2010/main" val="189533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2CA6716-F8D7-1D40-44D1-14214FD15E86}"/>
              </a:ext>
            </a:extLst>
          </p:cNvPr>
          <p:cNvSpPr>
            <a:spLocks noGrp="1" noChangeArrowheads="1"/>
          </p:cNvSpPr>
          <p:nvPr>
            <p:ph type="title"/>
          </p:nvPr>
        </p:nvSpPr>
        <p:spPr/>
        <p:txBody>
          <a:bodyPr/>
          <a:lstStyle/>
          <a:p>
            <a:r>
              <a:rPr lang="en-US" altLang="en-US" dirty="0"/>
              <a:t>Relation Instance</a:t>
            </a:r>
          </a:p>
        </p:txBody>
      </p:sp>
      <p:sp>
        <p:nvSpPr>
          <p:cNvPr id="33795" name="Rectangle 3">
            <a:extLst>
              <a:ext uri="{FF2B5EF4-FFF2-40B4-BE49-F238E27FC236}">
                <a16:creationId xmlns:a16="http://schemas.microsoft.com/office/drawing/2014/main" id="{E37C2BF7-6373-43DF-BD36-89E145E81ABC}"/>
              </a:ext>
            </a:extLst>
          </p:cNvPr>
          <p:cNvSpPr>
            <a:spLocks noGrp="1" noChangeArrowheads="1"/>
          </p:cNvSpPr>
          <p:nvPr>
            <p:ph type="body" idx="1"/>
          </p:nvPr>
        </p:nvSpPr>
        <p:spPr>
          <a:xfrm>
            <a:off x="2048193" y="1259681"/>
            <a:ext cx="7404100" cy="1979612"/>
          </a:xfrm>
        </p:spPr>
        <p:txBody>
          <a:bodyPr/>
          <a:lstStyle/>
          <a:p>
            <a:r>
              <a:rPr lang="en-US" altLang="en-US" dirty="0"/>
              <a:t>The current values (</a:t>
            </a:r>
            <a:r>
              <a:rPr lang="en-US" altLang="en-US" i="1" dirty="0"/>
              <a:t>relation instance</a:t>
            </a:r>
            <a:r>
              <a:rPr lang="en-US" altLang="en-US" dirty="0"/>
              <a:t>) of a relation are specified by a table</a:t>
            </a:r>
          </a:p>
          <a:p>
            <a:r>
              <a:rPr lang="en-US" altLang="en-US" dirty="0"/>
              <a:t>An element </a:t>
            </a:r>
            <a:r>
              <a:rPr lang="en-US" altLang="en-US" i="1" dirty="0"/>
              <a:t>t</a:t>
            </a:r>
            <a:r>
              <a:rPr lang="en-US" altLang="en-US" dirty="0"/>
              <a:t> of </a:t>
            </a:r>
            <a:r>
              <a:rPr lang="en-US" altLang="en-US" i="1" dirty="0"/>
              <a:t>r</a:t>
            </a:r>
            <a:r>
              <a:rPr lang="en-US" altLang="en-US" dirty="0"/>
              <a:t> is a </a:t>
            </a:r>
            <a:r>
              <a:rPr lang="en-US" altLang="en-US" i="1" dirty="0"/>
              <a:t>tuple</a:t>
            </a:r>
            <a:r>
              <a:rPr lang="en-US" altLang="en-US" dirty="0"/>
              <a:t>, represented by a </a:t>
            </a:r>
            <a:r>
              <a:rPr lang="en-US" altLang="en-US" i="1" dirty="0"/>
              <a:t>row </a:t>
            </a:r>
            <a:r>
              <a:rPr lang="en-US" altLang="en-US" dirty="0"/>
              <a:t>in a table</a:t>
            </a:r>
          </a:p>
        </p:txBody>
      </p:sp>
      <p:sp>
        <p:nvSpPr>
          <p:cNvPr id="33796" name="Rectangle 4">
            <a:extLst>
              <a:ext uri="{FF2B5EF4-FFF2-40B4-BE49-F238E27FC236}">
                <a16:creationId xmlns:a16="http://schemas.microsoft.com/office/drawing/2014/main" id="{5F74F394-13C4-4822-1AB9-C5590BF36C9B}"/>
              </a:ext>
            </a:extLst>
          </p:cNvPr>
          <p:cNvSpPr>
            <a:spLocks noChangeArrowheads="1"/>
          </p:cNvSpPr>
          <p:nvPr/>
        </p:nvSpPr>
        <p:spPr bwMode="auto">
          <a:xfrm>
            <a:off x="3322638" y="3781425"/>
            <a:ext cx="17526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i="1"/>
              <a:t>Jones</a:t>
            </a:r>
          </a:p>
          <a:p>
            <a:r>
              <a:rPr lang="en-US" altLang="en-US" i="1"/>
              <a:t>Smith</a:t>
            </a:r>
          </a:p>
          <a:p>
            <a:r>
              <a:rPr lang="en-US" altLang="en-US" i="1"/>
              <a:t>Curry</a:t>
            </a:r>
          </a:p>
          <a:p>
            <a:r>
              <a:rPr lang="en-US" altLang="en-US" i="1"/>
              <a:t>Lindsay</a:t>
            </a:r>
          </a:p>
        </p:txBody>
      </p:sp>
      <p:sp>
        <p:nvSpPr>
          <p:cNvPr id="33797" name="Rectangle 5">
            <a:extLst>
              <a:ext uri="{FF2B5EF4-FFF2-40B4-BE49-F238E27FC236}">
                <a16:creationId xmlns:a16="http://schemas.microsoft.com/office/drawing/2014/main" id="{6B3C2338-F496-DAA7-F7AE-0AD956C61540}"/>
              </a:ext>
            </a:extLst>
          </p:cNvPr>
          <p:cNvSpPr>
            <a:spLocks noChangeArrowheads="1"/>
          </p:cNvSpPr>
          <p:nvPr/>
        </p:nvSpPr>
        <p:spPr bwMode="auto">
          <a:xfrm>
            <a:off x="3322638" y="3324225"/>
            <a:ext cx="1752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customer_name</a:t>
            </a:r>
          </a:p>
        </p:txBody>
      </p:sp>
      <p:sp>
        <p:nvSpPr>
          <p:cNvPr id="33798" name="Rectangle 6">
            <a:extLst>
              <a:ext uri="{FF2B5EF4-FFF2-40B4-BE49-F238E27FC236}">
                <a16:creationId xmlns:a16="http://schemas.microsoft.com/office/drawing/2014/main" id="{9272BCEA-F7E8-B8E7-36F8-062ED5C838BC}"/>
              </a:ext>
            </a:extLst>
          </p:cNvPr>
          <p:cNvSpPr>
            <a:spLocks noChangeArrowheads="1"/>
          </p:cNvSpPr>
          <p:nvPr/>
        </p:nvSpPr>
        <p:spPr bwMode="auto">
          <a:xfrm>
            <a:off x="5075238" y="3781425"/>
            <a:ext cx="17526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Main</a:t>
            </a:r>
          </a:p>
          <a:p>
            <a:r>
              <a:rPr lang="en-US" altLang="en-US"/>
              <a:t>North</a:t>
            </a:r>
          </a:p>
          <a:p>
            <a:r>
              <a:rPr lang="en-US" altLang="en-US"/>
              <a:t>North</a:t>
            </a:r>
          </a:p>
          <a:p>
            <a:r>
              <a:rPr lang="en-US" altLang="en-US"/>
              <a:t>Park</a:t>
            </a:r>
          </a:p>
        </p:txBody>
      </p:sp>
      <p:sp>
        <p:nvSpPr>
          <p:cNvPr id="33799" name="Rectangle 7">
            <a:extLst>
              <a:ext uri="{FF2B5EF4-FFF2-40B4-BE49-F238E27FC236}">
                <a16:creationId xmlns:a16="http://schemas.microsoft.com/office/drawing/2014/main" id="{63A08449-762A-34B0-0001-10E17ABEF552}"/>
              </a:ext>
            </a:extLst>
          </p:cNvPr>
          <p:cNvSpPr>
            <a:spLocks noChangeArrowheads="1"/>
          </p:cNvSpPr>
          <p:nvPr/>
        </p:nvSpPr>
        <p:spPr bwMode="auto">
          <a:xfrm>
            <a:off x="5075238" y="3324225"/>
            <a:ext cx="1752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customer_street</a:t>
            </a:r>
          </a:p>
        </p:txBody>
      </p:sp>
      <p:sp>
        <p:nvSpPr>
          <p:cNvPr id="33800" name="Rectangle 8">
            <a:extLst>
              <a:ext uri="{FF2B5EF4-FFF2-40B4-BE49-F238E27FC236}">
                <a16:creationId xmlns:a16="http://schemas.microsoft.com/office/drawing/2014/main" id="{A69CCB9E-82A2-8262-DDAF-4C4DF0F78C9B}"/>
              </a:ext>
            </a:extLst>
          </p:cNvPr>
          <p:cNvSpPr>
            <a:spLocks noChangeArrowheads="1"/>
          </p:cNvSpPr>
          <p:nvPr/>
        </p:nvSpPr>
        <p:spPr bwMode="auto">
          <a:xfrm>
            <a:off x="6827838" y="3781425"/>
            <a:ext cx="17526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Harrison</a:t>
            </a:r>
          </a:p>
          <a:p>
            <a:r>
              <a:rPr lang="en-US" altLang="en-US"/>
              <a:t>Rye</a:t>
            </a:r>
          </a:p>
          <a:p>
            <a:r>
              <a:rPr lang="en-US" altLang="en-US"/>
              <a:t>Rye</a:t>
            </a:r>
          </a:p>
          <a:p>
            <a:r>
              <a:rPr lang="en-US" altLang="en-US"/>
              <a:t>Pittsfield</a:t>
            </a:r>
          </a:p>
        </p:txBody>
      </p:sp>
      <p:sp>
        <p:nvSpPr>
          <p:cNvPr id="33801" name="Rectangle 9">
            <a:extLst>
              <a:ext uri="{FF2B5EF4-FFF2-40B4-BE49-F238E27FC236}">
                <a16:creationId xmlns:a16="http://schemas.microsoft.com/office/drawing/2014/main" id="{AEA3A810-5BE7-15E1-FCDD-9CB30AB8AC0F}"/>
              </a:ext>
            </a:extLst>
          </p:cNvPr>
          <p:cNvSpPr>
            <a:spLocks noChangeArrowheads="1"/>
          </p:cNvSpPr>
          <p:nvPr/>
        </p:nvSpPr>
        <p:spPr bwMode="auto">
          <a:xfrm>
            <a:off x="6827838" y="3324225"/>
            <a:ext cx="1752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customer_city</a:t>
            </a:r>
          </a:p>
        </p:txBody>
      </p:sp>
      <p:sp>
        <p:nvSpPr>
          <p:cNvPr id="33802" name="Text Box 10">
            <a:extLst>
              <a:ext uri="{FF2B5EF4-FFF2-40B4-BE49-F238E27FC236}">
                <a16:creationId xmlns:a16="http://schemas.microsoft.com/office/drawing/2014/main" id="{0D7B9F67-C57B-3091-C242-A5568A11B0EB}"/>
              </a:ext>
            </a:extLst>
          </p:cNvPr>
          <p:cNvSpPr txBox="1">
            <a:spLocks noChangeArrowheads="1"/>
          </p:cNvSpPr>
          <p:nvPr/>
        </p:nvSpPr>
        <p:spPr bwMode="auto">
          <a:xfrm>
            <a:off x="5449435" y="5304116"/>
            <a:ext cx="113755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i="1"/>
              <a:t>customer</a:t>
            </a:r>
          </a:p>
        </p:txBody>
      </p:sp>
      <p:sp>
        <p:nvSpPr>
          <p:cNvPr id="33803" name="Text Box 11">
            <a:extLst>
              <a:ext uri="{FF2B5EF4-FFF2-40B4-BE49-F238E27FC236}">
                <a16:creationId xmlns:a16="http://schemas.microsoft.com/office/drawing/2014/main" id="{74EDEF7C-F9B9-3586-92EF-F21D3C1C6D25}"/>
              </a:ext>
            </a:extLst>
          </p:cNvPr>
          <p:cNvSpPr txBox="1">
            <a:spLocks noChangeArrowheads="1"/>
          </p:cNvSpPr>
          <p:nvPr/>
        </p:nvSpPr>
        <p:spPr bwMode="auto">
          <a:xfrm>
            <a:off x="8564563" y="2743200"/>
            <a:ext cx="145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attributes</a:t>
            </a:r>
          </a:p>
          <a:p>
            <a:pPr algn="ctr"/>
            <a:r>
              <a:rPr lang="en-US" altLang="en-US"/>
              <a:t>(or columns)</a:t>
            </a:r>
          </a:p>
        </p:txBody>
      </p:sp>
      <p:sp>
        <p:nvSpPr>
          <p:cNvPr id="33804" name="Line 12">
            <a:extLst>
              <a:ext uri="{FF2B5EF4-FFF2-40B4-BE49-F238E27FC236}">
                <a16:creationId xmlns:a16="http://schemas.microsoft.com/office/drawing/2014/main" id="{753EA71E-3797-6A1E-269D-C11C77FB3286}"/>
              </a:ext>
            </a:extLst>
          </p:cNvPr>
          <p:cNvSpPr>
            <a:spLocks noChangeShapeType="1"/>
          </p:cNvSpPr>
          <p:nvPr/>
        </p:nvSpPr>
        <p:spPr bwMode="auto">
          <a:xfrm flipH="1">
            <a:off x="4313238" y="2986089"/>
            <a:ext cx="4329112" cy="312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3806" name="Line 14">
            <a:extLst>
              <a:ext uri="{FF2B5EF4-FFF2-40B4-BE49-F238E27FC236}">
                <a16:creationId xmlns:a16="http://schemas.microsoft.com/office/drawing/2014/main" id="{6D800921-6D10-57C4-CED3-5A4C3C68C12F}"/>
              </a:ext>
            </a:extLst>
          </p:cNvPr>
          <p:cNvSpPr>
            <a:spLocks noChangeShapeType="1"/>
          </p:cNvSpPr>
          <p:nvPr/>
        </p:nvSpPr>
        <p:spPr bwMode="auto">
          <a:xfrm flipH="1">
            <a:off x="6096001" y="2974975"/>
            <a:ext cx="2557463" cy="323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3807" name="Line 15">
            <a:extLst>
              <a:ext uri="{FF2B5EF4-FFF2-40B4-BE49-F238E27FC236}">
                <a16:creationId xmlns:a16="http://schemas.microsoft.com/office/drawing/2014/main" id="{8930688C-2353-CDFD-56E2-23E609327E77}"/>
              </a:ext>
            </a:extLst>
          </p:cNvPr>
          <p:cNvSpPr>
            <a:spLocks noChangeShapeType="1"/>
          </p:cNvSpPr>
          <p:nvPr/>
        </p:nvSpPr>
        <p:spPr bwMode="auto">
          <a:xfrm flipH="1">
            <a:off x="7820025" y="2974975"/>
            <a:ext cx="844550" cy="323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3808" name="Text Box 16">
            <a:extLst>
              <a:ext uri="{FF2B5EF4-FFF2-40B4-BE49-F238E27FC236}">
                <a16:creationId xmlns:a16="http://schemas.microsoft.com/office/drawing/2014/main" id="{B9D4738A-999C-63EE-8439-23730EF35944}"/>
              </a:ext>
            </a:extLst>
          </p:cNvPr>
          <p:cNvSpPr txBox="1">
            <a:spLocks noChangeArrowheads="1"/>
          </p:cNvSpPr>
          <p:nvPr/>
        </p:nvSpPr>
        <p:spPr bwMode="auto">
          <a:xfrm>
            <a:off x="8842375" y="4144963"/>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tuples</a:t>
            </a:r>
          </a:p>
          <a:p>
            <a:pPr algn="ctr"/>
            <a:r>
              <a:rPr lang="en-US" altLang="en-US"/>
              <a:t>(or rows)</a:t>
            </a:r>
          </a:p>
        </p:txBody>
      </p:sp>
      <p:sp>
        <p:nvSpPr>
          <p:cNvPr id="33809" name="Line 17">
            <a:extLst>
              <a:ext uri="{FF2B5EF4-FFF2-40B4-BE49-F238E27FC236}">
                <a16:creationId xmlns:a16="http://schemas.microsoft.com/office/drawing/2014/main" id="{F1762D8C-C5F7-BCCD-6F0C-71C78D5B8B3C}"/>
              </a:ext>
            </a:extLst>
          </p:cNvPr>
          <p:cNvSpPr>
            <a:spLocks noChangeShapeType="1"/>
          </p:cNvSpPr>
          <p:nvPr/>
        </p:nvSpPr>
        <p:spPr bwMode="auto">
          <a:xfrm flipH="1" flipV="1">
            <a:off x="8596314" y="4110038"/>
            <a:ext cx="369887"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3810" name="Line 18">
            <a:extLst>
              <a:ext uri="{FF2B5EF4-FFF2-40B4-BE49-F238E27FC236}">
                <a16:creationId xmlns:a16="http://schemas.microsoft.com/office/drawing/2014/main" id="{2F94051D-F692-9927-5649-D76A8F1F8ACA}"/>
              </a:ext>
            </a:extLst>
          </p:cNvPr>
          <p:cNvSpPr>
            <a:spLocks noChangeShapeType="1"/>
          </p:cNvSpPr>
          <p:nvPr/>
        </p:nvSpPr>
        <p:spPr bwMode="auto">
          <a:xfrm flipH="1">
            <a:off x="8583614" y="4329113"/>
            <a:ext cx="369887"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3811" name="Line 19">
            <a:extLst>
              <a:ext uri="{FF2B5EF4-FFF2-40B4-BE49-F238E27FC236}">
                <a16:creationId xmlns:a16="http://schemas.microsoft.com/office/drawing/2014/main" id="{50F61B43-E5ED-F66F-5774-C15203ECE187}"/>
              </a:ext>
            </a:extLst>
          </p:cNvPr>
          <p:cNvSpPr>
            <a:spLocks noChangeShapeType="1"/>
          </p:cNvSpPr>
          <p:nvPr/>
        </p:nvSpPr>
        <p:spPr bwMode="auto">
          <a:xfrm flipH="1">
            <a:off x="8572501" y="4340225"/>
            <a:ext cx="3921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3812" name="Line 20">
            <a:extLst>
              <a:ext uri="{FF2B5EF4-FFF2-40B4-BE49-F238E27FC236}">
                <a16:creationId xmlns:a16="http://schemas.microsoft.com/office/drawing/2014/main" id="{93477C34-F248-5ECF-4EAC-BAD1C37F18D5}"/>
              </a:ext>
            </a:extLst>
          </p:cNvPr>
          <p:cNvSpPr>
            <a:spLocks noChangeShapeType="1"/>
          </p:cNvSpPr>
          <p:nvPr/>
        </p:nvSpPr>
        <p:spPr bwMode="auto">
          <a:xfrm flipH="1">
            <a:off x="8583613" y="4349751"/>
            <a:ext cx="381000" cy="555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A702DB9F-AA3D-2CBA-0A0F-E41A952CFB4C}"/>
              </a:ext>
            </a:extLst>
          </p:cNvPr>
          <p:cNvSpPr>
            <a:spLocks noGrp="1" noChangeArrowheads="1"/>
          </p:cNvSpPr>
          <p:nvPr>
            <p:ph type="title"/>
          </p:nvPr>
        </p:nvSpPr>
        <p:spPr>
          <a:xfrm>
            <a:off x="2127250" y="12701"/>
            <a:ext cx="8077200" cy="606425"/>
          </a:xfrm>
        </p:spPr>
        <p:txBody>
          <a:bodyPr>
            <a:normAutofit fontScale="90000"/>
          </a:bodyPr>
          <a:lstStyle/>
          <a:p>
            <a:r>
              <a:rPr lang="en-US" altLang="en-US"/>
              <a:t>Relations are Unordered</a:t>
            </a:r>
          </a:p>
        </p:txBody>
      </p:sp>
      <p:sp>
        <p:nvSpPr>
          <p:cNvPr id="140292" name="Rectangle 4">
            <a:extLst>
              <a:ext uri="{FF2B5EF4-FFF2-40B4-BE49-F238E27FC236}">
                <a16:creationId xmlns:a16="http://schemas.microsoft.com/office/drawing/2014/main" id="{1B0AA6C7-321F-E14D-B982-ABAF8B13D5F3}"/>
              </a:ext>
            </a:extLst>
          </p:cNvPr>
          <p:cNvSpPr>
            <a:spLocks noChangeArrowheads="1"/>
          </p:cNvSpPr>
          <p:nvPr/>
        </p:nvSpPr>
        <p:spPr bwMode="auto">
          <a:xfrm>
            <a:off x="2064820" y="1028037"/>
            <a:ext cx="8891355"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5000"/>
              </a:spcBef>
              <a:buClr>
                <a:schemeClr val="tx2"/>
              </a:buClr>
              <a:buSzPct val="90000"/>
            </a:pPr>
            <a:r>
              <a:rPr kumimoji="1" lang="en-US" altLang="en-US" sz="2000" dirty="0"/>
              <a:t> Order of tuples is irrelevant (tuples may be stored in an arbitrary order)</a:t>
            </a:r>
          </a:p>
          <a:p>
            <a:pPr>
              <a:spcBef>
                <a:spcPct val="35000"/>
              </a:spcBef>
              <a:buClr>
                <a:schemeClr val="tx2"/>
              </a:buClr>
              <a:buSzPct val="90000"/>
            </a:pPr>
            <a:r>
              <a:rPr kumimoji="1" lang="en-US" altLang="en-US" sz="2000" dirty="0"/>
              <a:t> Example: </a:t>
            </a:r>
            <a:r>
              <a:rPr kumimoji="1" lang="en-US" altLang="en-US" sz="2000" b="1" i="1" dirty="0"/>
              <a:t>account</a:t>
            </a:r>
            <a:r>
              <a:rPr kumimoji="1" lang="en-US" altLang="en-US" sz="2000" dirty="0"/>
              <a:t> relation with unordered tuples</a:t>
            </a:r>
          </a:p>
        </p:txBody>
      </p:sp>
      <p:pic>
        <p:nvPicPr>
          <p:cNvPr id="140293" name="Picture 5">
            <a:extLst>
              <a:ext uri="{FF2B5EF4-FFF2-40B4-BE49-F238E27FC236}">
                <a16:creationId xmlns:a16="http://schemas.microsoft.com/office/drawing/2014/main" id="{2C6F661D-567D-D8F2-4650-4FBFDFFE6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2" t="12303" r="589" b="12827"/>
          <a:stretch>
            <a:fillRect/>
          </a:stretch>
        </p:blipFill>
        <p:spPr bwMode="auto">
          <a:xfrm>
            <a:off x="2667001" y="1981201"/>
            <a:ext cx="7205663" cy="408622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C590BF23-3020-84C4-79A2-DD4DDD6558F1}"/>
              </a:ext>
            </a:extLst>
          </p:cNvPr>
          <p:cNvSpPr>
            <a:spLocks noGrp="1" noChangeArrowheads="1"/>
          </p:cNvSpPr>
          <p:nvPr>
            <p:ph type="title"/>
          </p:nvPr>
        </p:nvSpPr>
        <p:spPr/>
        <p:txBody>
          <a:bodyPr/>
          <a:lstStyle/>
          <a:p>
            <a:r>
              <a:rPr lang="en-US" altLang="en-US"/>
              <a:t>The </a:t>
            </a:r>
            <a:r>
              <a:rPr lang="en-US" altLang="en-US" i="1"/>
              <a:t>customer </a:t>
            </a:r>
            <a:r>
              <a:rPr lang="en-US" altLang="en-US"/>
              <a:t>Relation</a:t>
            </a:r>
          </a:p>
        </p:txBody>
      </p:sp>
      <p:pic>
        <p:nvPicPr>
          <p:cNvPr id="142340" name="Picture 4">
            <a:extLst>
              <a:ext uri="{FF2B5EF4-FFF2-40B4-BE49-F238E27FC236}">
                <a16:creationId xmlns:a16="http://schemas.microsoft.com/office/drawing/2014/main" id="{B989B4A1-755E-899D-362F-58DAEB3AE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90" t="531" r="1791" b="1326"/>
          <a:stretch>
            <a:fillRect/>
          </a:stretch>
        </p:blipFill>
        <p:spPr bwMode="auto">
          <a:xfrm>
            <a:off x="2780608" y="1393798"/>
            <a:ext cx="6924675" cy="528637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1C15B9D7-83AA-4CC5-6B75-F3BE3ABD37AF}"/>
              </a:ext>
            </a:extLst>
          </p:cNvPr>
          <p:cNvSpPr>
            <a:spLocks noGrp="1" noChangeArrowheads="1"/>
          </p:cNvSpPr>
          <p:nvPr>
            <p:ph type="title"/>
          </p:nvPr>
        </p:nvSpPr>
        <p:spPr/>
        <p:txBody>
          <a:bodyPr/>
          <a:lstStyle/>
          <a:p>
            <a:r>
              <a:rPr lang="en-US" altLang="en-US"/>
              <a:t>The </a:t>
            </a:r>
            <a:r>
              <a:rPr lang="en-US" altLang="en-US" i="1"/>
              <a:t>depositor </a:t>
            </a:r>
            <a:r>
              <a:rPr lang="en-US" altLang="en-US"/>
              <a:t>Relation</a:t>
            </a:r>
          </a:p>
        </p:txBody>
      </p:sp>
      <p:pic>
        <p:nvPicPr>
          <p:cNvPr id="143364" name="Picture 4">
            <a:extLst>
              <a:ext uri="{FF2B5EF4-FFF2-40B4-BE49-F238E27FC236}">
                <a16:creationId xmlns:a16="http://schemas.microsoft.com/office/drawing/2014/main" id="{8E3B3FCC-DD04-3C32-ED53-F64C9E88F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8" t="5304" r="836" b="5583"/>
          <a:stretch>
            <a:fillRect/>
          </a:stretch>
        </p:blipFill>
        <p:spPr bwMode="auto">
          <a:xfrm>
            <a:off x="2101648" y="1690688"/>
            <a:ext cx="7010400" cy="4745037"/>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47F69E-C1A3-903C-E9F9-E1703EE73063}"/>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Relational database schema</a:t>
            </a:r>
            <a:endParaRPr lang="en-IN" dirty="0"/>
          </a:p>
        </p:txBody>
      </p:sp>
      <p:sp>
        <p:nvSpPr>
          <p:cNvPr id="4" name="Content Placeholder 3">
            <a:extLst>
              <a:ext uri="{FF2B5EF4-FFF2-40B4-BE49-F238E27FC236}">
                <a16:creationId xmlns:a16="http://schemas.microsoft.com/office/drawing/2014/main" id="{0E3AF719-9457-42B5-A56D-34BBEAF2A355}"/>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a Relational database schema is an </a:t>
            </a:r>
            <a:r>
              <a:rPr lang="en-US" b="0" i="0" strike="noStrike" dirty="0">
                <a:solidFill>
                  <a:srgbClr val="55BBEA"/>
                </a:solidFill>
                <a:effectLst/>
                <a:latin typeface="Times New Roman" panose="02020603050405020304" pitchFamily="18" charset="0"/>
                <a:cs typeface="Times New Roman" panose="02020603050405020304" pitchFamily="18" charset="0"/>
                <a:hlinkClick r:id="rId2"/>
              </a:rPr>
              <a:t>arrangement</a:t>
            </a:r>
            <a:r>
              <a:rPr lang="en-US" b="0" i="0" dirty="0">
                <a:effectLst/>
                <a:latin typeface="Times New Roman" panose="02020603050405020304" pitchFamily="18" charset="0"/>
                <a:cs typeface="Times New Roman" panose="02020603050405020304" pitchFamily="18" charset="0"/>
              </a:rPr>
              <a:t> of relation states in such a manner that every relational database state fulfills the integrity constraints set on a relational database schema.</a:t>
            </a:r>
          </a:p>
          <a:p>
            <a:r>
              <a:rPr lang="en-US" b="0" i="0" dirty="0">
                <a:solidFill>
                  <a:srgbClr val="1F1F1F"/>
                </a:solidFill>
                <a:effectLst/>
                <a:latin typeface="ElsevierGulliver"/>
              </a:rPr>
              <a:t>A </a:t>
            </a:r>
            <a:r>
              <a:rPr lang="en-US" b="0" i="1" dirty="0">
                <a:solidFill>
                  <a:srgbClr val="1F1F1F"/>
                </a:solidFill>
                <a:effectLst/>
                <a:latin typeface="ElsevierGulliver"/>
              </a:rPr>
              <a:t>database schema</a:t>
            </a:r>
            <a:r>
              <a:rPr lang="en-US" b="0" i="0" dirty="0">
                <a:solidFill>
                  <a:srgbClr val="1F1F1F"/>
                </a:solidFill>
                <a:effectLst/>
                <a:latin typeface="ElsevierGulliver"/>
              </a:rPr>
              <a:t> includes a </a:t>
            </a:r>
            <a:r>
              <a:rPr lang="en-US" b="0" i="1" dirty="0">
                <a:solidFill>
                  <a:srgbClr val="1F1F1F"/>
                </a:solidFill>
                <a:effectLst/>
                <a:latin typeface="ElsevierGulliver"/>
              </a:rPr>
              <a:t>relational schema</a:t>
            </a:r>
            <a:r>
              <a:rPr lang="en-US" b="0" i="0" dirty="0">
                <a:solidFill>
                  <a:srgbClr val="1F1F1F"/>
                </a:solidFill>
                <a:effectLst/>
                <a:latin typeface="ElsevierGulliver"/>
              </a:rPr>
              <a:t> for each of its tables and a set of </a:t>
            </a:r>
            <a:r>
              <a:rPr lang="en-US" b="0" i="1" dirty="0">
                <a:solidFill>
                  <a:srgbClr val="1F1F1F"/>
                </a:solidFill>
                <a:effectLst/>
                <a:latin typeface="ElsevierGulliver"/>
              </a:rPr>
              <a:t>integrity constraints</a:t>
            </a:r>
            <a:r>
              <a:rPr lang="en-US" b="0" i="0" dirty="0">
                <a:solidFill>
                  <a:srgbClr val="1F1F1F"/>
                </a:solidFill>
                <a:effectLst/>
                <a:latin typeface="ElsevierGulliver"/>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80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E377-6ECD-0B11-8CCD-67C4E589ADAD}"/>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Relational database schema</a:t>
            </a:r>
            <a:endParaRPr lang="en-IN" dirty="0"/>
          </a:p>
        </p:txBody>
      </p:sp>
      <p:pic>
        <p:nvPicPr>
          <p:cNvPr id="1026" name="Picture 2" descr="Example relational schema for a simplified webshop ">
            <a:extLst>
              <a:ext uri="{FF2B5EF4-FFF2-40B4-BE49-F238E27FC236}">
                <a16:creationId xmlns:a16="http://schemas.microsoft.com/office/drawing/2014/main" id="{0CD7BB70-F302-C371-ECF9-D99E117AE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362" y="1341451"/>
            <a:ext cx="9492038" cy="551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8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185A4D-6298-4E8A-A641-927697178D70}"/>
              </a:ext>
            </a:extLst>
          </p:cNvPr>
          <p:cNvSpPr>
            <a:spLocks noGrp="1"/>
          </p:cNvSpPr>
          <p:nvPr>
            <p:ph type="title"/>
          </p:nvPr>
        </p:nvSpPr>
        <p:spPr/>
        <p:txBody>
          <a:bodyPr/>
          <a:lstStyle/>
          <a:p>
            <a:r>
              <a:rPr lang="en-US" dirty="0"/>
              <a:t>Keys in RDBMS</a:t>
            </a:r>
            <a:endParaRPr lang="en-IN" dirty="0"/>
          </a:p>
        </p:txBody>
      </p:sp>
      <p:sp>
        <p:nvSpPr>
          <p:cNvPr id="4" name="Content Placeholder 3">
            <a:extLst>
              <a:ext uri="{FF2B5EF4-FFF2-40B4-BE49-F238E27FC236}">
                <a16:creationId xmlns:a16="http://schemas.microsoft.com/office/drawing/2014/main" id="{62240442-2502-8D23-6E13-D05DE8C9131B}"/>
              </a:ext>
            </a:extLst>
          </p:cNvPr>
          <p:cNvSpPr>
            <a:spLocks noGrp="1"/>
          </p:cNvSpPr>
          <p:nvPr>
            <p:ph idx="1"/>
          </p:nvPr>
        </p:nvSpPr>
        <p:spPr/>
        <p:txBody>
          <a:bodyPr/>
          <a:lstStyle/>
          <a:p>
            <a:r>
              <a:rPr lang="en-US" b="0" i="0" dirty="0">
                <a:solidFill>
                  <a:srgbClr val="444444"/>
                </a:solidFill>
                <a:effectLst/>
                <a:latin typeface="Times New Roman" panose="02020603050405020304" pitchFamily="18" charset="0"/>
                <a:cs typeface="Times New Roman" panose="02020603050405020304" pitchFamily="18" charset="0"/>
              </a:rPr>
              <a:t>A key refers to an attribute/a set of attributes that help us identify a row (or tuple) uniquely in a table (or relation). </a:t>
            </a:r>
          </a:p>
          <a:p>
            <a:r>
              <a:rPr lang="en-US" b="0" i="0" dirty="0">
                <a:solidFill>
                  <a:srgbClr val="444444"/>
                </a:solidFill>
                <a:effectLst/>
                <a:latin typeface="Times New Roman" panose="02020603050405020304" pitchFamily="18" charset="0"/>
                <a:cs typeface="Times New Roman" panose="02020603050405020304" pitchFamily="18" charset="0"/>
              </a:rPr>
              <a:t>A key is also used when we want to establish relationships between the different columns and tables of a relational database</a:t>
            </a:r>
            <a:r>
              <a:rPr lang="en-IN" b="0" i="0" dirty="0">
                <a:solidFill>
                  <a:srgbClr val="444444"/>
                </a:solidFill>
                <a:effectLst/>
                <a:latin typeface="Times New Roman" panose="02020603050405020304" pitchFamily="18" charset="0"/>
                <a:cs typeface="Times New Roman" panose="02020603050405020304" pitchFamily="18" charset="0"/>
              </a:rPr>
              <a:t>.</a:t>
            </a:r>
            <a:endParaRPr lang="en-US" b="0" i="0" dirty="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406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A627-ED09-35DE-FA66-49F64CFB3DCF}"/>
              </a:ext>
            </a:extLst>
          </p:cNvPr>
          <p:cNvSpPr>
            <a:spLocks noGrp="1"/>
          </p:cNvSpPr>
          <p:nvPr>
            <p:ph type="title"/>
          </p:nvPr>
        </p:nvSpPr>
        <p:spPr/>
        <p:txBody>
          <a:bodyPr/>
          <a:lstStyle/>
          <a:p>
            <a:r>
              <a:rPr lang="en-US" u="sng" dirty="0">
                <a:solidFill>
                  <a:srgbClr val="8C69FF"/>
                </a:solidFill>
                <a:latin typeface="Times New Roman" panose="02020603050405020304" pitchFamily="18" charset="0"/>
                <a:cs typeface="Times New Roman" panose="02020603050405020304" pitchFamily="18" charset="0"/>
                <a:hlinkClick r:id="rId2"/>
              </a:rPr>
              <a:t>T</a:t>
            </a:r>
            <a:r>
              <a:rPr lang="en-US" b="0" i="0" u="sng" dirty="0">
                <a:solidFill>
                  <a:srgbClr val="8C69FF"/>
                </a:solidFill>
                <a:effectLst/>
                <a:latin typeface="Times New Roman" panose="02020603050405020304" pitchFamily="18" charset="0"/>
                <a:cs typeface="Times New Roman" panose="02020603050405020304" pitchFamily="18" charset="0"/>
                <a:hlinkClick r:id="rId2"/>
              </a:rPr>
              <a:t>ypes of Keys in DBMS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F99EBE-345A-6D40-AADA-88BDFF99DE4F}"/>
              </a:ext>
            </a:extLst>
          </p:cNvPr>
          <p:cNvSpPr>
            <a:spLocks noGrp="1"/>
          </p:cNvSpPr>
          <p:nvPr>
            <p:ph idx="1"/>
          </p:nvPr>
        </p:nvSpPr>
        <p:spPr/>
        <p:txBody>
          <a:bodyPr/>
          <a:lstStyle/>
          <a:p>
            <a:r>
              <a:rPr lang="en-US" dirty="0"/>
              <a:t>Super Key</a:t>
            </a:r>
          </a:p>
          <a:p>
            <a:r>
              <a:rPr lang="en-US" dirty="0"/>
              <a:t>Candidate Key</a:t>
            </a:r>
          </a:p>
          <a:p>
            <a:r>
              <a:rPr lang="en-US" dirty="0"/>
              <a:t>Primary Key</a:t>
            </a:r>
          </a:p>
          <a:p>
            <a:r>
              <a:rPr lang="en-US" dirty="0"/>
              <a:t>Alternate Key</a:t>
            </a:r>
          </a:p>
          <a:p>
            <a:r>
              <a:rPr lang="en-US" dirty="0"/>
              <a:t>Foreign Key</a:t>
            </a:r>
          </a:p>
          <a:p>
            <a:r>
              <a:rPr lang="en-US" dirty="0"/>
              <a:t>Composite Key</a:t>
            </a:r>
          </a:p>
          <a:p>
            <a:r>
              <a:rPr lang="en-US" dirty="0"/>
              <a:t>Unique Key</a:t>
            </a:r>
          </a:p>
          <a:p>
            <a:pPr marL="0" indent="0">
              <a:buNone/>
            </a:pPr>
            <a:endParaRPr lang="en-IN" dirty="0"/>
          </a:p>
        </p:txBody>
      </p:sp>
    </p:spTree>
    <p:extLst>
      <p:ext uri="{BB962C8B-B14F-4D97-AF65-F5344CB8AC3E}">
        <p14:creationId xmlns:p14="http://schemas.microsoft.com/office/powerpoint/2010/main" val="55653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5397-D259-A753-1310-881711B2E4F9}"/>
              </a:ext>
            </a:extLst>
          </p:cNvPr>
          <p:cNvSpPr>
            <a:spLocks noGrp="1"/>
          </p:cNvSpPr>
          <p:nvPr>
            <p:ph type="title"/>
          </p:nvPr>
        </p:nvSpPr>
        <p:spPr/>
        <p:txBody>
          <a:bodyPr/>
          <a:lstStyle/>
          <a:p>
            <a:r>
              <a:rPr lang="en-US" b="1" i="0" dirty="0">
                <a:solidFill>
                  <a:srgbClr val="444444"/>
                </a:solidFill>
                <a:effectLst/>
                <a:latin typeface="Poppins" panose="00000500000000000000" pitchFamily="2" charset="0"/>
              </a:rPr>
              <a:t>Super Key</a:t>
            </a:r>
            <a:br>
              <a:rPr lang="en-US" b="1" i="0" dirty="0">
                <a:solidFill>
                  <a:srgbClr val="444444"/>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60A9B7D1-0D32-DDE4-5880-682602C1B962}"/>
              </a:ext>
            </a:extLst>
          </p:cNvPr>
          <p:cNvSpPr>
            <a:spLocks noGrp="1"/>
          </p:cNvSpPr>
          <p:nvPr>
            <p:ph idx="1"/>
          </p:nvPr>
        </p:nvSpPr>
        <p:spPr/>
        <p:txBody>
          <a:bodyPr/>
          <a:lstStyle/>
          <a:p>
            <a:pPr algn="l"/>
            <a:r>
              <a:rPr lang="en-US" b="0" i="0" dirty="0">
                <a:solidFill>
                  <a:srgbClr val="444444"/>
                </a:solidFill>
                <a:effectLst/>
                <a:latin typeface="Times New Roman" panose="02020603050405020304" pitchFamily="18" charset="0"/>
                <a:cs typeface="Times New Roman" panose="02020603050405020304" pitchFamily="18" charset="0"/>
              </a:rPr>
              <a:t>A super key refers to the set of all those keys that help us uniquely identify all the rows present in a table. </a:t>
            </a:r>
          </a:p>
          <a:p>
            <a:pPr algn="l"/>
            <a:r>
              <a:rPr lang="en-US" b="0" i="0" dirty="0">
                <a:solidFill>
                  <a:srgbClr val="444444"/>
                </a:solidFill>
                <a:effectLst/>
                <a:latin typeface="Times New Roman" panose="02020603050405020304" pitchFamily="18" charset="0"/>
                <a:cs typeface="Times New Roman" panose="02020603050405020304" pitchFamily="18" charset="0"/>
              </a:rPr>
              <a:t>It means that all of these columns present in a table that can identify the columns of that table uniquely act as the super keys.</a:t>
            </a:r>
          </a:p>
          <a:p>
            <a:pPr algn="l"/>
            <a:r>
              <a:rPr lang="en-US" b="0" i="0" dirty="0">
                <a:solidFill>
                  <a:srgbClr val="444444"/>
                </a:solidFill>
                <a:effectLst/>
                <a:latin typeface="Times New Roman" panose="02020603050405020304" pitchFamily="18" charset="0"/>
                <a:cs typeface="Times New Roman" panose="02020603050405020304" pitchFamily="18" charset="0"/>
              </a:rPr>
              <a:t>A super key is a candidate key’s superset (candidate key has been explained next). </a:t>
            </a:r>
          </a:p>
          <a:p>
            <a:pPr algn="l"/>
            <a:r>
              <a:rPr lang="en-US" b="0" i="0" dirty="0">
                <a:solidFill>
                  <a:srgbClr val="444444"/>
                </a:solidFill>
                <a:effectLst/>
                <a:latin typeface="Times New Roman" panose="02020603050405020304" pitchFamily="18" charset="0"/>
                <a:cs typeface="Times New Roman" panose="02020603050405020304" pitchFamily="18" charset="0"/>
              </a:rPr>
              <a:t>We need to pick the primary key of any table from the super key’s set so as to make it the table’s identity attribute.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44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49A0-3649-F4EE-095E-902D51AD4907}"/>
              </a:ext>
            </a:extLst>
          </p:cNvPr>
          <p:cNvSpPr>
            <a:spLocks noGrp="1"/>
          </p:cNvSpPr>
          <p:nvPr>
            <p:ph type="title"/>
          </p:nvPr>
        </p:nvSpPr>
        <p:spPr/>
        <p:txBody>
          <a:bodyPr/>
          <a:lstStyle/>
          <a:p>
            <a:r>
              <a:rPr lang="en-US" b="1" i="0" dirty="0">
                <a:solidFill>
                  <a:srgbClr val="444444"/>
                </a:solidFill>
                <a:effectLst/>
                <a:latin typeface="Poppins" panose="00000500000000000000" pitchFamily="2" charset="0"/>
              </a:rPr>
              <a:t>Candidate Key</a:t>
            </a:r>
            <a:br>
              <a:rPr lang="en-US" b="1" i="0" dirty="0">
                <a:solidFill>
                  <a:srgbClr val="444444"/>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8B5B8881-2B9B-DE89-F403-276CAAF8B7D8}"/>
              </a:ext>
            </a:extLst>
          </p:cNvPr>
          <p:cNvSpPr>
            <a:spLocks noGrp="1"/>
          </p:cNvSpPr>
          <p:nvPr>
            <p:ph idx="1"/>
          </p:nvPr>
        </p:nvSpPr>
        <p:spPr/>
        <p:txBody>
          <a:bodyPr/>
          <a:lstStyle/>
          <a:p>
            <a:pPr algn="l"/>
            <a:r>
              <a:rPr lang="en-US" b="0" i="0" dirty="0">
                <a:solidFill>
                  <a:srgbClr val="444444"/>
                </a:solidFill>
                <a:effectLst/>
                <a:latin typeface="Times New Roman" panose="02020603050405020304" pitchFamily="18" charset="0"/>
                <a:cs typeface="Times New Roman" panose="02020603050405020304" pitchFamily="18" charset="0"/>
              </a:rPr>
              <a:t>The candidate keys refer to those attributes that identify rows uniquely in a table. In a table, we select the primary key from a candidate key. Thus, a candidate key has similar properties as that of the primary keys. </a:t>
            </a:r>
          </a:p>
          <a:p>
            <a:pPr algn="l"/>
            <a:r>
              <a:rPr lang="en-US" b="0" i="0" dirty="0">
                <a:solidFill>
                  <a:srgbClr val="444444"/>
                </a:solidFill>
                <a:effectLst/>
                <a:latin typeface="Times New Roman" panose="02020603050405020304" pitchFamily="18" charset="0"/>
                <a:cs typeface="Times New Roman" panose="02020603050405020304" pitchFamily="18" charset="0"/>
              </a:rPr>
              <a:t>In a table, there can be multiple candidate keys.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07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3DFB-A175-DC1D-6D2A-1BF6B7D593E7}"/>
              </a:ext>
            </a:extLst>
          </p:cNvPr>
          <p:cNvSpPr>
            <a:spLocks noGrp="1"/>
          </p:cNvSpPr>
          <p:nvPr>
            <p:ph type="title"/>
          </p:nvPr>
        </p:nvSpPr>
        <p:spPr/>
        <p:txBody>
          <a:bodyPr/>
          <a:lstStyle/>
          <a:p>
            <a:r>
              <a:rPr lang="en-US" dirty="0"/>
              <a:t>Structure of Relational DB</a:t>
            </a:r>
            <a:br>
              <a:rPr lang="en-US" dirty="0"/>
            </a:br>
            <a:endParaRPr lang="en-IN" dirty="0"/>
          </a:p>
        </p:txBody>
      </p:sp>
      <p:sp>
        <p:nvSpPr>
          <p:cNvPr id="3" name="Content Placeholder 2">
            <a:extLst>
              <a:ext uri="{FF2B5EF4-FFF2-40B4-BE49-F238E27FC236}">
                <a16:creationId xmlns:a16="http://schemas.microsoft.com/office/drawing/2014/main" id="{A517DC4D-9A42-5D03-D826-842F1310354E}"/>
              </a:ext>
            </a:extLst>
          </p:cNvPr>
          <p:cNvSpPr>
            <a:spLocks noGrp="1"/>
          </p:cNvSpPr>
          <p:nvPr>
            <p:ph idx="1"/>
          </p:nvPr>
        </p:nvSpPr>
        <p:spPr/>
        <p:txBody>
          <a:bodyPr>
            <a:normAutofit fontScale="92500"/>
          </a:bodyPr>
          <a:lstStyle/>
          <a:p>
            <a:pPr algn="l" fontAlgn="base">
              <a:buFont typeface="Arial" panose="020B0604020202020204" pitchFamily="34" charset="0"/>
              <a:buChar char="•"/>
            </a:pPr>
            <a:r>
              <a:rPr lang="en-US" b="0" i="0" dirty="0">
                <a:solidFill>
                  <a:srgbClr val="161616"/>
                </a:solidFill>
                <a:effectLst/>
                <a:latin typeface="IBM Plex Sans" panose="020B0503050203000203" pitchFamily="34" charset="0"/>
              </a:rPr>
              <a:t>A database that can be perceived as a set of tables and manipulated in accordance with the relational model of data. Each database </a:t>
            </a:r>
            <a:r>
              <a:rPr lang="en-US" b="0" i="0" dirty="0" err="1">
                <a:solidFill>
                  <a:srgbClr val="161616"/>
                </a:solidFill>
                <a:effectLst/>
                <a:latin typeface="IBM Plex Sans" panose="020B0503050203000203" pitchFamily="34" charset="0"/>
              </a:rPr>
              <a:t>includes:</a:t>
            </a:r>
            <a:r>
              <a:rPr lang="en-US" b="0" i="0" dirty="0" err="1">
                <a:solidFill>
                  <a:srgbClr val="161616"/>
                </a:solidFill>
                <a:effectLst/>
                <a:latin typeface="inherit"/>
              </a:rPr>
              <a:t>a</a:t>
            </a:r>
            <a:r>
              <a:rPr lang="en-US" b="0" i="0" dirty="0">
                <a:solidFill>
                  <a:srgbClr val="161616"/>
                </a:solidFill>
                <a:effectLst/>
                <a:latin typeface="inherit"/>
              </a:rPr>
              <a:t> set of system catalog tables that describe the logical and physical structure of the data</a:t>
            </a:r>
          </a:p>
          <a:p>
            <a:pPr algn="l" fontAlgn="base">
              <a:buFont typeface="Arial" panose="020B0604020202020204" pitchFamily="34" charset="0"/>
              <a:buChar char="•"/>
            </a:pPr>
            <a:r>
              <a:rPr lang="en-US" b="0" i="0" dirty="0">
                <a:solidFill>
                  <a:srgbClr val="161616"/>
                </a:solidFill>
                <a:effectLst/>
                <a:latin typeface="inherit"/>
              </a:rPr>
              <a:t>a configuration file containing the parameter values allocated for the database</a:t>
            </a:r>
          </a:p>
          <a:p>
            <a:pPr algn="l" fontAlgn="base">
              <a:buFont typeface="Arial" panose="020B0604020202020204" pitchFamily="34" charset="0"/>
              <a:buChar char="•"/>
            </a:pPr>
            <a:r>
              <a:rPr lang="en-US" b="0" i="0" dirty="0">
                <a:solidFill>
                  <a:srgbClr val="161616"/>
                </a:solidFill>
                <a:effectLst/>
                <a:latin typeface="inherit"/>
              </a:rPr>
              <a:t>a recovery log with ongoing transactions and archivable transactions</a:t>
            </a:r>
          </a:p>
          <a:p>
            <a:pPr algn="l" fontAlgn="base">
              <a:buFont typeface="Arial" panose="020B0604020202020204" pitchFamily="34" charset="0"/>
              <a:buChar char="•"/>
            </a:pPr>
            <a:endParaRPr lang="en-US" dirty="0">
              <a:solidFill>
                <a:srgbClr val="161616"/>
              </a:solidFill>
              <a:latin typeface="inherit"/>
            </a:endParaRPr>
          </a:p>
          <a:p>
            <a:pPr algn="l" fontAlgn="base">
              <a:buFont typeface="Arial" panose="020B0604020202020204" pitchFamily="34" charset="0"/>
              <a:buChar char="•"/>
            </a:pPr>
            <a:r>
              <a:rPr lang="en-US" b="0" i="0" dirty="0">
                <a:solidFill>
                  <a:srgbClr val="161616"/>
                </a:solidFill>
                <a:effectLst/>
                <a:latin typeface="inherit"/>
              </a:rPr>
              <a:t>Reference link: </a:t>
            </a:r>
            <a:r>
              <a:rPr lang="en-US" b="0" i="0" dirty="0">
                <a:solidFill>
                  <a:srgbClr val="161616"/>
                </a:solidFill>
                <a:effectLst/>
                <a:latin typeface="inherit"/>
                <a:hlinkClick r:id="rId2"/>
              </a:rPr>
              <a:t>https://www.ibm.com/docs/en/mfci/7.6.2?topic=design-relational-database-structure</a:t>
            </a:r>
            <a:r>
              <a:rPr lang="en-US" b="0" i="0" dirty="0">
                <a:solidFill>
                  <a:srgbClr val="161616"/>
                </a:solidFill>
                <a:effectLst/>
                <a:latin typeface="inherit"/>
              </a:rPr>
              <a:t> </a:t>
            </a:r>
          </a:p>
          <a:p>
            <a:endParaRPr lang="en-IN" dirty="0"/>
          </a:p>
        </p:txBody>
      </p:sp>
    </p:spTree>
    <p:extLst>
      <p:ext uri="{BB962C8B-B14F-4D97-AF65-F5344CB8AC3E}">
        <p14:creationId xmlns:p14="http://schemas.microsoft.com/office/powerpoint/2010/main" val="3294567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3F1A-546E-0418-498B-900A960A9AD9}"/>
              </a:ext>
            </a:extLst>
          </p:cNvPr>
          <p:cNvSpPr>
            <a:spLocks noGrp="1"/>
          </p:cNvSpPr>
          <p:nvPr>
            <p:ph type="title"/>
          </p:nvPr>
        </p:nvSpPr>
        <p:spPr/>
        <p:txBody>
          <a:bodyPr/>
          <a:lstStyle/>
          <a:p>
            <a:r>
              <a:rPr lang="en-US" b="1" i="0" dirty="0">
                <a:solidFill>
                  <a:srgbClr val="444444"/>
                </a:solidFill>
                <a:effectLst/>
                <a:latin typeface="Poppins" panose="00000500000000000000" pitchFamily="2" charset="0"/>
              </a:rPr>
              <a:t>Primary Key</a:t>
            </a:r>
            <a:br>
              <a:rPr lang="en-US" b="1" i="0" dirty="0">
                <a:solidFill>
                  <a:srgbClr val="444444"/>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FBBEEB6A-220E-CB2C-8BA4-F8A54F1FA006}"/>
              </a:ext>
            </a:extLst>
          </p:cNvPr>
          <p:cNvSpPr>
            <a:spLocks noGrp="1"/>
          </p:cNvSpPr>
          <p:nvPr>
            <p:ph idx="1"/>
          </p:nvPr>
        </p:nvSpPr>
        <p:spPr/>
        <p:txBody>
          <a:bodyPr>
            <a:normAutofit lnSpcReduction="10000"/>
          </a:bodyPr>
          <a:lstStyle/>
          <a:p>
            <a:pPr algn="l"/>
            <a:r>
              <a:rPr lang="en-US" b="0" i="0" dirty="0">
                <a:solidFill>
                  <a:srgbClr val="444444"/>
                </a:solidFill>
                <a:effectLst/>
                <a:latin typeface="Times New Roman" panose="02020603050405020304" pitchFamily="18" charset="0"/>
                <a:cs typeface="Times New Roman" panose="02020603050405020304" pitchFamily="18" charset="0"/>
              </a:rPr>
              <a:t>The primary key refers to a column or a set of columns of a table that helps us identify all the records uniquely present in that table. </a:t>
            </a:r>
          </a:p>
          <a:p>
            <a:pPr algn="l"/>
            <a:r>
              <a:rPr lang="en-US" b="0" i="0" dirty="0">
                <a:solidFill>
                  <a:srgbClr val="444444"/>
                </a:solidFill>
                <a:effectLst/>
                <a:latin typeface="Times New Roman" panose="02020603050405020304" pitchFamily="18" charset="0"/>
                <a:cs typeface="Times New Roman" panose="02020603050405020304" pitchFamily="18" charset="0"/>
              </a:rPr>
              <a:t>A table can consist of just one primary key. </a:t>
            </a:r>
          </a:p>
          <a:p>
            <a:pPr algn="l"/>
            <a:r>
              <a:rPr lang="en-US" b="0" i="0" dirty="0">
                <a:solidFill>
                  <a:srgbClr val="444444"/>
                </a:solidFill>
                <a:effectLst/>
                <a:latin typeface="Times New Roman" panose="02020603050405020304" pitchFamily="18" charset="0"/>
                <a:cs typeface="Times New Roman" panose="02020603050405020304" pitchFamily="18" charset="0"/>
              </a:rPr>
              <a:t>Also, this primary key cannot consist of the same values reappearing/repeating for any of its rows.</a:t>
            </a:r>
          </a:p>
          <a:p>
            <a:pPr algn="l"/>
            <a:r>
              <a:rPr lang="en-US" b="0" i="0" dirty="0">
                <a:solidFill>
                  <a:srgbClr val="444444"/>
                </a:solidFill>
                <a:effectLst/>
                <a:latin typeface="Times New Roman" panose="02020603050405020304" pitchFamily="18" charset="0"/>
                <a:cs typeface="Times New Roman" panose="02020603050405020304" pitchFamily="18" charset="0"/>
              </a:rPr>
              <a:t>The PK (PRIMARY KEY) constraint that we put on a column/set of columns won’t allow these to have a null value or a duplicate. </a:t>
            </a:r>
          </a:p>
          <a:p>
            <a:pPr algn="l"/>
            <a:r>
              <a:rPr lang="en-US" b="0" i="0" dirty="0">
                <a:solidFill>
                  <a:srgbClr val="444444"/>
                </a:solidFill>
                <a:effectLst/>
                <a:latin typeface="Times New Roman" panose="02020603050405020304" pitchFamily="18" charset="0"/>
                <a:cs typeface="Times New Roman" panose="02020603050405020304" pitchFamily="18" charset="0"/>
              </a:rPr>
              <a:t>Any table can consist of only a single primary key constraint.</a:t>
            </a:r>
          </a:p>
          <a:p>
            <a:pPr algn="l"/>
            <a:r>
              <a:rPr lang="en-US" b="0" i="0" dirty="0">
                <a:solidFill>
                  <a:srgbClr val="444444"/>
                </a:solidFill>
                <a:effectLst/>
                <a:latin typeface="Times New Roman" panose="02020603050405020304" pitchFamily="18" charset="0"/>
                <a:cs typeface="Times New Roman" panose="02020603050405020304" pitchFamily="18" charset="0"/>
              </a:rPr>
              <a:t>A foreign key (explained below) that refers to it can never change the values present in the primary key.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17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D279-CDB3-C105-F7C1-445DEBC11118}"/>
              </a:ext>
            </a:extLst>
          </p:cNvPr>
          <p:cNvSpPr>
            <a:spLocks noGrp="1"/>
          </p:cNvSpPr>
          <p:nvPr>
            <p:ph type="title"/>
          </p:nvPr>
        </p:nvSpPr>
        <p:spPr/>
        <p:txBody>
          <a:bodyPr/>
          <a:lstStyle/>
          <a:p>
            <a:r>
              <a:rPr lang="en-US" dirty="0"/>
              <a:t>Properties of PK</a:t>
            </a:r>
            <a:endParaRPr lang="en-IN" dirty="0"/>
          </a:p>
        </p:txBody>
      </p:sp>
      <p:sp>
        <p:nvSpPr>
          <p:cNvPr id="3" name="Content Placeholder 2">
            <a:extLst>
              <a:ext uri="{FF2B5EF4-FFF2-40B4-BE49-F238E27FC236}">
                <a16:creationId xmlns:a16="http://schemas.microsoft.com/office/drawing/2014/main" id="{414777B6-7321-D931-260A-5E520FAEAC5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Nunito" pitchFamily="2" charset="0"/>
              </a:rPr>
              <a:t>It is a unique key.</a:t>
            </a:r>
          </a:p>
          <a:p>
            <a:pPr algn="l" fontAlgn="base">
              <a:buFont typeface="Arial" panose="020B0604020202020204" pitchFamily="34" charset="0"/>
              <a:buChar char="•"/>
            </a:pPr>
            <a:r>
              <a:rPr lang="en-US" b="0" i="0" dirty="0">
                <a:solidFill>
                  <a:srgbClr val="273239"/>
                </a:solidFill>
                <a:effectLst/>
                <a:latin typeface="Nunito" pitchFamily="2" charset="0"/>
              </a:rPr>
              <a:t>It can identify only one tuple (a record) at a time.</a:t>
            </a:r>
          </a:p>
          <a:p>
            <a:pPr algn="l" fontAlgn="base">
              <a:buFont typeface="Arial" panose="020B0604020202020204" pitchFamily="34" charset="0"/>
              <a:buChar char="•"/>
            </a:pPr>
            <a:r>
              <a:rPr lang="en-US" b="0" i="0" dirty="0">
                <a:solidFill>
                  <a:srgbClr val="273239"/>
                </a:solidFill>
                <a:effectLst/>
                <a:latin typeface="Nunito" pitchFamily="2" charset="0"/>
              </a:rPr>
              <a:t>It has no duplicate values.</a:t>
            </a:r>
          </a:p>
          <a:p>
            <a:pPr algn="l" fontAlgn="base">
              <a:buFont typeface="Arial" panose="020B0604020202020204" pitchFamily="34" charset="0"/>
              <a:buChar char="•"/>
            </a:pPr>
            <a:r>
              <a:rPr lang="en-US" b="0" i="0" dirty="0">
                <a:solidFill>
                  <a:srgbClr val="273239"/>
                </a:solidFill>
                <a:effectLst/>
                <a:latin typeface="Nunito" pitchFamily="2" charset="0"/>
              </a:rPr>
              <a:t>it has unique values.</a:t>
            </a:r>
          </a:p>
          <a:p>
            <a:pPr algn="l" fontAlgn="base">
              <a:buFont typeface="Arial" panose="020B0604020202020204" pitchFamily="34" charset="0"/>
              <a:buChar char="•"/>
            </a:pPr>
            <a:r>
              <a:rPr lang="en-US" b="0" i="0" dirty="0">
                <a:solidFill>
                  <a:srgbClr val="273239"/>
                </a:solidFill>
                <a:effectLst/>
                <a:latin typeface="Nunito" pitchFamily="2" charset="0"/>
              </a:rPr>
              <a:t>It cannot be NULL.</a:t>
            </a:r>
          </a:p>
          <a:p>
            <a:pPr algn="l" fontAlgn="base">
              <a:buFont typeface="Arial" panose="020B0604020202020204" pitchFamily="34" charset="0"/>
              <a:buChar char="•"/>
            </a:pPr>
            <a:r>
              <a:rPr lang="en-US" b="0" i="0" dirty="0">
                <a:solidFill>
                  <a:srgbClr val="273239"/>
                </a:solidFill>
                <a:effectLst/>
                <a:latin typeface="Nunito" pitchFamily="2" charset="0"/>
              </a:rPr>
              <a:t>Primary keys are not necessarily to be a single column; more than one column can also be a primary key for a table.</a:t>
            </a:r>
          </a:p>
          <a:p>
            <a:pPr marL="0" indent="0">
              <a:buNone/>
            </a:pPr>
            <a:endParaRPr lang="en-IN" dirty="0"/>
          </a:p>
        </p:txBody>
      </p:sp>
    </p:spTree>
    <p:extLst>
      <p:ext uri="{BB962C8B-B14F-4D97-AF65-F5344CB8AC3E}">
        <p14:creationId xmlns:p14="http://schemas.microsoft.com/office/powerpoint/2010/main" val="3152723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1FE5BD-0361-BC8F-75CF-D56E2A41CCBD}"/>
              </a:ext>
            </a:extLst>
          </p:cNvPr>
          <p:cNvSpPr>
            <a:spLocks noGrp="1"/>
          </p:cNvSpPr>
          <p:nvPr>
            <p:ph sz="half" idx="1"/>
          </p:nvPr>
        </p:nvSpPr>
        <p:spPr>
          <a:xfrm>
            <a:off x="538942" y="1019290"/>
            <a:ext cx="5181600" cy="4351338"/>
          </a:xfrm>
        </p:spPr>
        <p:txBody>
          <a:bodyPr>
            <a:normAutofit fontScale="92500"/>
          </a:body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Alternate Key</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All those keys that did not become a primary key are known as alternate keys.</a:t>
            </a:r>
          </a:p>
          <a:p>
            <a:pPr algn="l"/>
            <a:endParaRPr lang="en-US" b="1" i="0" dirty="0">
              <a:solidFill>
                <a:srgbClr val="444444"/>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17D471A-2BA8-7053-0266-B5F7B3D3CAB2}"/>
              </a:ext>
            </a:extLst>
          </p:cNvPr>
          <p:cNvSpPr>
            <a:spLocks noGrp="1"/>
          </p:cNvSpPr>
          <p:nvPr>
            <p:ph sz="half" idx="2"/>
          </p:nvPr>
        </p:nvSpPr>
        <p:spPr>
          <a:xfrm>
            <a:off x="6096000" y="961101"/>
            <a:ext cx="5181600" cy="4351338"/>
          </a:xfrm>
        </p:spPr>
        <p:txBody>
          <a:bodyPr>
            <a:normAutofit fontScale="92500"/>
          </a:bodyPr>
          <a:lstStyle/>
          <a:p>
            <a:pPr marL="0" indent="0">
              <a:buNone/>
            </a:pPr>
            <a:r>
              <a:rPr lang="en-US" b="1" i="0" dirty="0">
                <a:solidFill>
                  <a:srgbClr val="444444"/>
                </a:solidFill>
                <a:effectLst/>
                <a:latin typeface="Times New Roman" panose="02020603050405020304" pitchFamily="18" charset="0"/>
                <a:cs typeface="Times New Roman" panose="02020603050405020304" pitchFamily="18" charset="0"/>
              </a:rPr>
              <a:t>Foreign Key</a:t>
            </a:r>
          </a:p>
          <a:p>
            <a:r>
              <a:rPr lang="en-US" b="0" i="0" dirty="0">
                <a:solidFill>
                  <a:srgbClr val="444444"/>
                </a:solidFill>
                <a:effectLst/>
                <a:latin typeface="Times New Roman" panose="02020603050405020304" pitchFamily="18" charset="0"/>
                <a:cs typeface="Times New Roman" panose="02020603050405020304" pitchFamily="18" charset="0"/>
              </a:rPr>
              <a:t>We use a foreign key to establish relationships between two available tables. </a:t>
            </a:r>
          </a:p>
          <a:p>
            <a:r>
              <a:rPr lang="en-US" b="0" i="0" dirty="0">
                <a:solidFill>
                  <a:srgbClr val="444444"/>
                </a:solidFill>
                <a:effectLst/>
                <a:latin typeface="Times New Roman" panose="02020603050405020304" pitchFamily="18" charset="0"/>
                <a:cs typeface="Times New Roman" panose="02020603050405020304" pitchFamily="18" charset="0"/>
              </a:rPr>
              <a:t>The foreign key would require every value present in a column/set of columns to match the referential table’s primary key.</a:t>
            </a:r>
          </a:p>
          <a:p>
            <a:r>
              <a:rPr lang="en-US" b="0" i="0" dirty="0">
                <a:solidFill>
                  <a:srgbClr val="444444"/>
                </a:solidFill>
                <a:effectLst/>
                <a:latin typeface="Times New Roman" panose="02020603050405020304" pitchFamily="18" charset="0"/>
                <a:cs typeface="Times New Roman" panose="02020603050405020304" pitchFamily="18" charset="0"/>
              </a:rPr>
              <a:t>A foreign key helps us to maintain data as well as referential integrity.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52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1FE5BD-0361-BC8F-75CF-D56E2A41CCBD}"/>
              </a:ext>
            </a:extLst>
          </p:cNvPr>
          <p:cNvSpPr>
            <a:spLocks noGrp="1"/>
          </p:cNvSpPr>
          <p:nvPr>
            <p:ph sz="half" idx="1"/>
          </p:nvPr>
        </p:nvSpPr>
        <p:spPr>
          <a:xfrm>
            <a:off x="538942" y="1019290"/>
            <a:ext cx="5181600" cy="4351338"/>
          </a:xfrm>
        </p:spPr>
        <p:txBody>
          <a:bodyPr>
            <a:normAutofit fontScale="92500" lnSpcReduction="20000"/>
          </a:bodyPr>
          <a:lstStyle/>
          <a:p>
            <a:pPr marL="0" indent="0">
              <a:buNone/>
            </a:pPr>
            <a:r>
              <a:rPr lang="en-US" b="1" dirty="0">
                <a:solidFill>
                  <a:srgbClr val="444444"/>
                </a:solidFill>
                <a:latin typeface="Times New Roman" panose="02020603050405020304" pitchFamily="18" charset="0"/>
                <a:cs typeface="Times New Roman" panose="02020603050405020304" pitchFamily="18" charset="0"/>
              </a:rPr>
              <a:t>Composite Key</a:t>
            </a:r>
          </a:p>
          <a:p>
            <a:r>
              <a:rPr lang="en-US" dirty="0">
                <a:solidFill>
                  <a:srgbClr val="444444"/>
                </a:solidFill>
                <a:latin typeface="Times New Roman" panose="02020603050405020304" pitchFamily="18" charset="0"/>
                <a:cs typeface="Times New Roman" panose="02020603050405020304" pitchFamily="18" charset="0"/>
              </a:rPr>
              <a:t>The composite key refers to a set of multiple attributes that help us uniquely identify every tuple present in a table. </a:t>
            </a:r>
          </a:p>
          <a:p>
            <a:r>
              <a:rPr lang="en-US" dirty="0">
                <a:solidFill>
                  <a:srgbClr val="444444"/>
                </a:solidFill>
                <a:latin typeface="Times New Roman" panose="02020603050405020304" pitchFamily="18" charset="0"/>
                <a:cs typeface="Times New Roman" panose="02020603050405020304" pitchFamily="18" charset="0"/>
              </a:rPr>
              <a:t>The attributes present in a set may not be unique whenever we consider them separately. </a:t>
            </a:r>
          </a:p>
          <a:p>
            <a:r>
              <a:rPr lang="en-US" dirty="0">
                <a:solidFill>
                  <a:srgbClr val="444444"/>
                </a:solidFill>
                <a:latin typeface="Times New Roman" panose="02020603050405020304" pitchFamily="18" charset="0"/>
                <a:cs typeface="Times New Roman" panose="02020603050405020304" pitchFamily="18" charset="0"/>
              </a:rPr>
              <a:t>Thus, when we take them all together, it will ensure total uniqueness.</a:t>
            </a:r>
          </a:p>
          <a:p>
            <a:pPr marL="0" indent="0">
              <a:buNone/>
            </a:pPr>
            <a:br>
              <a:rPr lang="en-US" dirty="0"/>
            </a:br>
            <a:endParaRPr lang="en-US" b="1" i="0" dirty="0">
              <a:solidFill>
                <a:srgbClr val="444444"/>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17D471A-2BA8-7053-0266-B5F7B3D3CAB2}"/>
              </a:ext>
            </a:extLst>
          </p:cNvPr>
          <p:cNvSpPr>
            <a:spLocks noGrp="1"/>
          </p:cNvSpPr>
          <p:nvPr>
            <p:ph sz="half" idx="2"/>
          </p:nvPr>
        </p:nvSpPr>
        <p:spPr>
          <a:xfrm>
            <a:off x="6096000" y="961101"/>
            <a:ext cx="5181600" cy="4351338"/>
          </a:xfrm>
        </p:spPr>
        <p:txBody>
          <a:bodyPr>
            <a:normAutofit fontScale="92500" lnSpcReduction="20000"/>
          </a:bodyPr>
          <a:lstStyle/>
          <a:p>
            <a:pPr marL="0" indent="0">
              <a:buNone/>
            </a:pPr>
            <a:r>
              <a:rPr lang="en-US" b="1" i="0" dirty="0">
                <a:solidFill>
                  <a:srgbClr val="444444"/>
                </a:solidFill>
                <a:effectLst/>
                <a:latin typeface="Times New Roman" panose="02020603050405020304" pitchFamily="18" charset="0"/>
                <a:cs typeface="Times New Roman" panose="02020603050405020304" pitchFamily="18" charset="0"/>
              </a:rPr>
              <a:t>Unique Key</a:t>
            </a:r>
          </a:p>
          <a:p>
            <a:r>
              <a:rPr lang="en-US" b="0" i="0" dirty="0">
                <a:solidFill>
                  <a:srgbClr val="444444"/>
                </a:solidFill>
                <a:effectLst/>
                <a:latin typeface="Times New Roman" panose="02020603050405020304" pitchFamily="18" charset="0"/>
                <a:cs typeface="Times New Roman" panose="02020603050405020304" pitchFamily="18" charset="0"/>
              </a:rPr>
              <a:t>A unique key refers to a column/a set of columns that identify every record uniquely in a table. </a:t>
            </a:r>
          </a:p>
          <a:p>
            <a:r>
              <a:rPr lang="en-US" b="0" i="0" dirty="0">
                <a:solidFill>
                  <a:srgbClr val="444444"/>
                </a:solidFill>
                <a:effectLst/>
                <a:latin typeface="Times New Roman" panose="02020603050405020304" pitchFamily="18" charset="0"/>
                <a:cs typeface="Times New Roman" panose="02020603050405020304" pitchFamily="18" charset="0"/>
              </a:rPr>
              <a:t>All the values in this key would have to be unique. </a:t>
            </a:r>
          </a:p>
          <a:p>
            <a:r>
              <a:rPr lang="en-US" b="0" i="0" dirty="0">
                <a:solidFill>
                  <a:srgbClr val="444444"/>
                </a:solidFill>
                <a:effectLst/>
                <a:latin typeface="Times New Roman" panose="02020603050405020304" pitchFamily="18" charset="0"/>
                <a:cs typeface="Times New Roman" panose="02020603050405020304" pitchFamily="18" charset="0"/>
              </a:rPr>
              <a:t>Remember that a unique key is different from a primary key. </a:t>
            </a:r>
            <a:r>
              <a:rPr lang="en-US" dirty="0">
                <a:solidFill>
                  <a:srgbClr val="444444"/>
                </a:solidFill>
                <a:latin typeface="Times New Roman" panose="02020603050405020304" pitchFamily="18" charset="0"/>
                <a:cs typeface="Times New Roman" panose="02020603050405020304" pitchFamily="18" charset="0"/>
              </a:rPr>
              <a:t>B</a:t>
            </a:r>
            <a:r>
              <a:rPr lang="en-US" b="0" i="0" dirty="0">
                <a:solidFill>
                  <a:srgbClr val="444444"/>
                </a:solidFill>
                <a:effectLst/>
                <a:latin typeface="Times New Roman" panose="02020603050405020304" pitchFamily="18" charset="0"/>
                <a:cs typeface="Times New Roman" panose="02020603050405020304" pitchFamily="18" charset="0"/>
              </a:rPr>
              <a:t>ecause it is only capable of having one null value. </a:t>
            </a:r>
          </a:p>
          <a:p>
            <a:r>
              <a:rPr lang="en-US" b="0" i="0" dirty="0">
                <a:solidFill>
                  <a:srgbClr val="444444"/>
                </a:solidFill>
                <a:effectLst/>
                <a:latin typeface="Times New Roman" panose="02020603050405020304" pitchFamily="18" charset="0"/>
                <a:cs typeface="Times New Roman" panose="02020603050405020304" pitchFamily="18" charset="0"/>
              </a:rPr>
              <a:t>A primary key, on the other hand, cannot have a null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77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9C39-F6D0-3907-7E47-AF9F35208BA1}"/>
              </a:ext>
            </a:extLst>
          </p:cNvPr>
          <p:cNvSpPr>
            <a:spLocks noGrp="1"/>
          </p:cNvSpPr>
          <p:nvPr>
            <p:ph type="title"/>
          </p:nvPr>
        </p:nvSpPr>
        <p:spPr/>
        <p:txBody>
          <a:bodyPr/>
          <a:lstStyle/>
          <a:p>
            <a:r>
              <a:rPr lang="en-US" dirty="0"/>
              <a:t>Example: consider below set of Super keys</a:t>
            </a:r>
            <a:endParaRPr lang="en-IN" dirty="0"/>
          </a:p>
        </p:txBody>
      </p:sp>
      <p:sp>
        <p:nvSpPr>
          <p:cNvPr id="3" name="Content Placeholder 2">
            <a:extLst>
              <a:ext uri="{FF2B5EF4-FFF2-40B4-BE49-F238E27FC236}">
                <a16:creationId xmlns:a16="http://schemas.microsoft.com/office/drawing/2014/main" id="{EF025928-0451-7D4C-3753-A4DCDF807D29}"/>
              </a:ext>
            </a:extLst>
          </p:cNvPr>
          <p:cNvSpPr>
            <a:spLocks noGrp="1"/>
          </p:cNvSpPr>
          <p:nvPr>
            <p:ph idx="1"/>
          </p:nvPr>
        </p:nvSpPr>
        <p:spPr/>
        <p:txBody>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ABC -&gt; ABC</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AB -&gt; C</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AC -&gt; B</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BC -&gt; A</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 -&gt; BC</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B -&gt; AC</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C -&gt; AB</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3347F5-5F47-8862-5CD2-8CDBDF3862FB}"/>
              </a:ext>
            </a:extLst>
          </p:cNvPr>
          <p:cNvSpPr txBox="1"/>
          <p:nvPr/>
        </p:nvSpPr>
        <p:spPr>
          <a:xfrm>
            <a:off x="4212475" y="1975304"/>
            <a:ext cx="6097384" cy="646331"/>
          </a:xfrm>
          <a:prstGeom prst="rect">
            <a:avLst/>
          </a:prstGeom>
          <a:noFill/>
        </p:spPr>
        <p:txBody>
          <a:bodyPr wrap="square">
            <a:spAutoFit/>
          </a:bodyPr>
          <a:lstStyle/>
          <a:p>
            <a:r>
              <a:rPr lang="en-US" b="0" i="0" dirty="0">
                <a:solidFill>
                  <a:srgbClr val="61738E"/>
                </a:solidFill>
                <a:effectLst/>
                <a:latin typeface="__Source_Sans_Pro_fa6df0"/>
              </a:rPr>
              <a:t>From all the super keys available, the candidate key is the one whose proper subset is not a super key</a:t>
            </a:r>
            <a:endParaRPr lang="en-IN" dirty="0"/>
          </a:p>
        </p:txBody>
      </p:sp>
    </p:spTree>
    <p:extLst>
      <p:ext uri="{BB962C8B-B14F-4D97-AF65-F5344CB8AC3E}">
        <p14:creationId xmlns:p14="http://schemas.microsoft.com/office/powerpoint/2010/main" val="399225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C014-1254-DF3B-6CD1-13C1F6D67CE0}"/>
              </a:ext>
            </a:extLst>
          </p:cNvPr>
          <p:cNvSpPr>
            <a:spLocks noGrp="1"/>
          </p:cNvSpPr>
          <p:nvPr>
            <p:ph type="title"/>
          </p:nvPr>
        </p:nvSpPr>
        <p:spPr>
          <a:xfrm>
            <a:off x="1162397" y="281998"/>
            <a:ext cx="10515600" cy="1325563"/>
          </a:xfrm>
        </p:spPr>
        <p:txBody>
          <a:bodyPr/>
          <a:lstStyle/>
          <a:p>
            <a:r>
              <a:rPr lang="en-US" dirty="0"/>
              <a:t>Selection of candidate key</a:t>
            </a:r>
            <a:endParaRPr lang="en-IN" dirty="0"/>
          </a:p>
        </p:txBody>
      </p:sp>
      <p:sp>
        <p:nvSpPr>
          <p:cNvPr id="7" name="Content Placeholder 6">
            <a:extLst>
              <a:ext uri="{FF2B5EF4-FFF2-40B4-BE49-F238E27FC236}">
                <a16:creationId xmlns:a16="http://schemas.microsoft.com/office/drawing/2014/main" id="{DCDDC26F-F643-7846-D372-293823C10028}"/>
              </a:ext>
            </a:extLst>
          </p:cNvPr>
          <p:cNvSpPr txBox="1">
            <a:spLocks noGrp="1"/>
          </p:cNvSpPr>
          <p:nvPr>
            <p:ph idx="1"/>
          </p:nvPr>
        </p:nvSpPr>
        <p:spPr>
          <a:xfrm>
            <a:off x="838200" y="1825625"/>
            <a:ext cx="10515600" cy="4351338"/>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But now, the given set of the super key is:</a:t>
            </a:r>
          </a:p>
          <a:p>
            <a:pPr algn="l"/>
            <a:r>
              <a:rPr lang="en-US" b="0" i="0" dirty="0">
                <a:effectLst/>
                <a:latin typeface="Times New Roman" panose="02020603050405020304" pitchFamily="18" charset="0"/>
                <a:cs typeface="Times New Roman" panose="02020603050405020304" pitchFamily="18" charset="0"/>
              </a:rPr>
              <a:t>ABC-&gt; ABC</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AB -&gt; C</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BC -&gt; A</a:t>
            </a:r>
            <a:br>
              <a:rPr lang="en-US" b="0" i="0" dirty="0">
                <a:effectLst/>
                <a:latin typeface="Times New Roman" panose="02020603050405020304" pitchFamily="18" charset="0"/>
                <a:cs typeface="Times New Roman" panose="02020603050405020304" pitchFamily="18" charset="0"/>
              </a:rPr>
            </a:br>
            <a:r>
              <a:rPr lang="en-US" b="0" i="0" dirty="0" err="1">
                <a:effectLst/>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 -&gt; BC</a:t>
            </a:r>
          </a:p>
          <a:p>
            <a:pPr algn="l"/>
            <a:r>
              <a:rPr lang="en-US" b="0" i="0" dirty="0">
                <a:effectLst/>
                <a:latin typeface="Times New Roman" panose="02020603050405020304" pitchFamily="18" charset="0"/>
                <a:cs typeface="Times New Roman" panose="02020603050405020304" pitchFamily="18" charset="0"/>
              </a:rPr>
              <a:t>Given ABC key, we’re saying if we find its proper subset, i.e., {A, B, C, AB, AC, BC} and any of them can be a key, then ABC can’t become a candidate key.</a:t>
            </a:r>
          </a:p>
          <a:p>
            <a:pPr algn="l"/>
            <a:r>
              <a:rPr lang="en-US" b="0" i="0" dirty="0">
                <a:effectLst/>
                <a:latin typeface="Times New Roman" panose="02020603050405020304" pitchFamily="18" charset="0"/>
                <a:cs typeface="Times New Roman" panose="02020603050405020304" pitchFamily="18" charset="0"/>
              </a:rPr>
              <a:t>AB, which comes from the proper subset of ABC, is also a key. Therefore, ABC is not a candidate key.</a:t>
            </a:r>
          </a:p>
        </p:txBody>
      </p:sp>
    </p:spTree>
    <p:extLst>
      <p:ext uri="{BB962C8B-B14F-4D97-AF65-F5344CB8AC3E}">
        <p14:creationId xmlns:p14="http://schemas.microsoft.com/office/powerpoint/2010/main" val="31065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4D7F-F35F-88E3-730C-45936DC0F1BD}"/>
              </a:ext>
            </a:extLst>
          </p:cNvPr>
          <p:cNvSpPr>
            <a:spLocks noGrp="1"/>
          </p:cNvSpPr>
          <p:nvPr>
            <p:ph type="title"/>
          </p:nvPr>
        </p:nvSpPr>
        <p:spPr/>
        <p:txBody>
          <a:bodyPr/>
          <a:lstStyle/>
          <a:p>
            <a:r>
              <a:rPr lang="en-US" dirty="0"/>
              <a:t>Selection of candidate key</a:t>
            </a:r>
            <a:endParaRPr lang="en-IN" dirty="0"/>
          </a:p>
        </p:txBody>
      </p:sp>
      <p:sp>
        <p:nvSpPr>
          <p:cNvPr id="3" name="Content Placeholder 2">
            <a:extLst>
              <a:ext uri="{FF2B5EF4-FFF2-40B4-BE49-F238E27FC236}">
                <a16:creationId xmlns:a16="http://schemas.microsoft.com/office/drawing/2014/main" id="{1DB065D4-DD37-2E6B-43F5-5391822651D0}"/>
              </a:ext>
            </a:extLst>
          </p:cNvPr>
          <p:cNvSpPr>
            <a:spLocks noGrp="1"/>
          </p:cNvSpPr>
          <p:nvPr>
            <p:ph idx="1"/>
          </p:nvPr>
        </p:nvSpPr>
        <p:spPr/>
        <p:txBody>
          <a:bodyPr/>
          <a:lstStyle/>
          <a:p>
            <a:pPr algn="l"/>
            <a:r>
              <a:rPr lang="en-US" b="1" i="0" dirty="0">
                <a:effectLst/>
                <a:latin typeface="__Source_Sans_Pro_fa6df0"/>
              </a:rPr>
              <a:t>Note</a:t>
            </a:r>
            <a:r>
              <a:rPr lang="en-US" b="0" i="0" dirty="0">
                <a:effectLst/>
                <a:latin typeface="__Source_Sans_Pro_fa6df0"/>
              </a:rPr>
              <a:t>: If x is a proper subset of y, then x must NOT have one element that is included in y. Example,</a:t>
            </a:r>
          </a:p>
          <a:p>
            <a:pPr algn="l"/>
            <a:r>
              <a:rPr lang="en-US" b="0" i="0" dirty="0">
                <a:effectLst/>
                <a:latin typeface="__Source_Sans_Pro_fa6df0"/>
              </a:rPr>
              <a:t>X = {1,2,3} Y = {1,2,3,4}</a:t>
            </a:r>
          </a:p>
          <a:p>
            <a:pPr algn="l"/>
            <a:r>
              <a:rPr lang="en-US" b="0" i="0" dirty="0">
                <a:effectLst/>
                <a:latin typeface="__Source_Sans_Pro_fa6df0"/>
              </a:rPr>
              <a:t>Here, we can say X is a proper subset of Y since X doesn’t have 4 in it.</a:t>
            </a:r>
          </a:p>
          <a:p>
            <a:pPr algn="l"/>
            <a:r>
              <a:rPr lang="en-US" b="0" i="0" dirty="0">
                <a:effectLst/>
                <a:latin typeface="__Source_Sans_Pro_fa6df0"/>
              </a:rPr>
              <a:t>Similarly, AB is also not a candidate key because we have got A in its proper subset which, can be used as a key. Therefore, at last, we found that A is the ONLY candidate key available for the above schema.</a:t>
            </a:r>
          </a:p>
          <a:p>
            <a:endParaRPr lang="en-IN" dirty="0"/>
          </a:p>
        </p:txBody>
      </p:sp>
    </p:spTree>
    <p:extLst>
      <p:ext uri="{BB962C8B-B14F-4D97-AF65-F5344CB8AC3E}">
        <p14:creationId xmlns:p14="http://schemas.microsoft.com/office/powerpoint/2010/main" val="407418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EFB-571B-B6E5-0649-C17343708150}"/>
              </a:ext>
            </a:extLst>
          </p:cNvPr>
          <p:cNvSpPr>
            <a:spLocks noGrp="1"/>
          </p:cNvSpPr>
          <p:nvPr>
            <p:ph type="title"/>
          </p:nvPr>
        </p:nvSpPr>
        <p:spPr/>
        <p:txBody>
          <a:bodyPr/>
          <a:lstStyle/>
          <a:p>
            <a:r>
              <a:rPr lang="en-US" dirty="0"/>
              <a:t>Selection of primary key</a:t>
            </a:r>
            <a:endParaRPr lang="en-IN" dirty="0"/>
          </a:p>
        </p:txBody>
      </p:sp>
      <p:sp>
        <p:nvSpPr>
          <p:cNvPr id="3" name="Content Placeholder 2">
            <a:extLst>
              <a:ext uri="{FF2B5EF4-FFF2-40B4-BE49-F238E27FC236}">
                <a16:creationId xmlns:a16="http://schemas.microsoft.com/office/drawing/2014/main" id="{EFDBD32C-5480-A35F-3AB4-021130BDADFD}"/>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The primary key is nothing but a candidate key which has given the right to be called the primary key. </a:t>
            </a:r>
          </a:p>
          <a:p>
            <a:r>
              <a:rPr lang="en-US" b="0" i="0" dirty="0">
                <a:effectLst/>
                <a:latin typeface="Times New Roman" panose="02020603050405020304" pitchFamily="18" charset="0"/>
                <a:cs typeface="Times New Roman" panose="02020603050405020304" pitchFamily="18" charset="0"/>
              </a:rPr>
              <a:t>All other candidate keys can also be used as a primary key, but the database administrator (or you) can choose a single key out of those to be a primary key. We can use the primary key to uniquely identify the records of a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645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B416-5271-2B88-814E-24D78D8A8EC3}"/>
              </a:ext>
            </a:extLst>
          </p:cNvPr>
          <p:cNvSpPr>
            <a:spLocks noGrp="1"/>
          </p:cNvSpPr>
          <p:nvPr>
            <p:ph type="title"/>
          </p:nvPr>
        </p:nvSpPr>
        <p:spPr/>
        <p:txBody>
          <a:bodyPr/>
          <a:lstStyle/>
          <a:p>
            <a:r>
              <a:rPr lang="en-US" dirty="0"/>
              <a:t>Selection of CK, primary key</a:t>
            </a:r>
            <a:endParaRPr lang="en-IN" dirty="0"/>
          </a:p>
        </p:txBody>
      </p:sp>
      <p:sp>
        <p:nvSpPr>
          <p:cNvPr id="3" name="Content Placeholder 2">
            <a:extLst>
              <a:ext uri="{FF2B5EF4-FFF2-40B4-BE49-F238E27FC236}">
                <a16:creationId xmlns:a16="http://schemas.microsoft.com/office/drawing/2014/main" id="{0A8D0D82-64C7-667F-F1C9-2631A9C69782}"/>
              </a:ext>
            </a:extLst>
          </p:cNvPr>
          <p:cNvSpPr>
            <a:spLocks noGrp="1"/>
          </p:cNvSpPr>
          <p:nvPr>
            <p:ph idx="1"/>
          </p:nvPr>
        </p:nvSpPr>
        <p:spPr/>
        <p:txBody>
          <a:bodyPr>
            <a:normAutofit fontScale="92500" lnSpcReduction="20000"/>
          </a:bodyPr>
          <a:lstStyle/>
          <a:p>
            <a:pPr algn="l"/>
            <a:r>
              <a:rPr lang="en-US" b="0" i="0" dirty="0">
                <a:effectLst/>
                <a:latin typeface="Times New Roman" panose="02020603050405020304" pitchFamily="18" charset="0"/>
                <a:cs typeface="Times New Roman" panose="02020603050405020304" pitchFamily="18" charset="0"/>
              </a:rPr>
              <a:t>Now we have a set of the super key as,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ABC-&gt; ABC</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AB -&gt; C</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BC -&gt; A</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 -&gt; BC</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B -&gt; AC</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C -&gt; AB</a:t>
            </a:r>
          </a:p>
          <a:p>
            <a:pPr algn="l"/>
            <a:r>
              <a:rPr lang="en-US" b="0" i="0" dirty="0">
                <a:effectLst/>
                <a:latin typeface="Times New Roman" panose="02020603050405020304" pitchFamily="18" charset="0"/>
                <a:cs typeface="Times New Roman" panose="02020603050405020304" pitchFamily="18" charset="0"/>
              </a:rPr>
              <a:t>Out of those, A, B, and C are valid candidate keys.</a:t>
            </a:r>
          </a:p>
          <a:p>
            <a:pPr algn="l"/>
            <a:r>
              <a:rPr lang="en-US" b="0" i="0" dirty="0">
                <a:effectLst/>
                <a:latin typeface="Times New Roman" panose="02020603050405020304" pitchFamily="18" charset="0"/>
                <a:cs typeface="Times New Roman" panose="02020603050405020304" pitchFamily="18" charset="0"/>
              </a:rPr>
              <a:t>From A, B, and C, we can choose either A, B, or C as primary key.</a:t>
            </a:r>
          </a:p>
          <a:p>
            <a:pPr algn="l"/>
            <a:r>
              <a:rPr lang="en-US" b="0" i="0" dirty="0">
                <a:effectLst/>
                <a:latin typeface="Times New Roman" panose="02020603050405020304" pitchFamily="18" charset="0"/>
                <a:cs typeface="Times New Roman" panose="02020603050405020304" pitchFamily="18" charset="0"/>
              </a:rPr>
              <a:t>One may choose A, </a:t>
            </a:r>
            <a:r>
              <a:rPr lang="en-US" dirty="0">
                <a:latin typeface="Times New Roman" panose="02020603050405020304" pitchFamily="18" charset="0"/>
                <a:cs typeface="Times New Roman" panose="02020603050405020304" pitchFamily="18" charset="0"/>
              </a:rPr>
              <a:t>other </a:t>
            </a:r>
            <a:r>
              <a:rPr lang="en-US" b="0" i="0" dirty="0">
                <a:effectLst/>
                <a:latin typeface="Times New Roman" panose="02020603050405020304" pitchFamily="18" charset="0"/>
                <a:cs typeface="Times New Roman" panose="02020603050405020304" pitchFamily="18" charset="0"/>
              </a:rPr>
              <a:t>can choose B, and both are fine.</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AutoShape 2" descr="Different Types of Keys">
            <a:extLst>
              <a:ext uri="{FF2B5EF4-FFF2-40B4-BE49-F238E27FC236}">
                <a16:creationId xmlns:a16="http://schemas.microsoft.com/office/drawing/2014/main" id="{A3BE5058-823C-ED25-0B19-7CEB2476B1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0419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2110-D93E-BAFE-D0F9-A8E660DCADF9}"/>
              </a:ext>
            </a:extLst>
          </p:cNvPr>
          <p:cNvSpPr>
            <a:spLocks noGrp="1"/>
          </p:cNvSpPr>
          <p:nvPr>
            <p:ph type="title"/>
          </p:nvPr>
        </p:nvSpPr>
        <p:spPr/>
        <p:txBody>
          <a:bodyPr/>
          <a:lstStyle/>
          <a:p>
            <a:r>
              <a:rPr lang="en-IN" dirty="0"/>
              <a:t>Types of keys in DBMS</a:t>
            </a:r>
          </a:p>
        </p:txBody>
      </p:sp>
      <p:pic>
        <p:nvPicPr>
          <p:cNvPr id="6" name="Content Placeholder 5">
            <a:extLst>
              <a:ext uri="{FF2B5EF4-FFF2-40B4-BE49-F238E27FC236}">
                <a16:creationId xmlns:a16="http://schemas.microsoft.com/office/drawing/2014/main" id="{985465D4-576D-333C-84C4-03CA27A30951}"/>
              </a:ext>
            </a:extLst>
          </p:cNvPr>
          <p:cNvPicPr>
            <a:picLocks noGrp="1" noChangeAspect="1"/>
          </p:cNvPicPr>
          <p:nvPr>
            <p:ph idx="1"/>
          </p:nvPr>
        </p:nvPicPr>
        <p:blipFill>
          <a:blip r:embed="rId2"/>
          <a:stretch>
            <a:fillRect/>
          </a:stretch>
        </p:blipFill>
        <p:spPr bwMode="auto">
          <a:xfrm>
            <a:off x="1271847" y="1690688"/>
            <a:ext cx="9085156" cy="4926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77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58D7DE-F38B-BC53-B81D-D8916613EA70}"/>
              </a:ext>
            </a:extLst>
          </p:cNvPr>
          <p:cNvPicPr>
            <a:picLocks noGrp="1" noChangeAspect="1"/>
          </p:cNvPicPr>
          <p:nvPr>
            <p:ph idx="1"/>
          </p:nvPr>
        </p:nvPicPr>
        <p:blipFill>
          <a:blip r:embed="rId2"/>
          <a:stretch>
            <a:fillRect/>
          </a:stretch>
        </p:blipFill>
        <p:spPr>
          <a:xfrm>
            <a:off x="643467" y="743628"/>
            <a:ext cx="10905066" cy="5370742"/>
          </a:xfrm>
          <a:prstGeom prst="rect">
            <a:avLst/>
          </a:prstGeom>
        </p:spPr>
      </p:pic>
    </p:spTree>
    <p:extLst>
      <p:ext uri="{BB962C8B-B14F-4D97-AF65-F5344CB8AC3E}">
        <p14:creationId xmlns:p14="http://schemas.microsoft.com/office/powerpoint/2010/main" val="1116860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EECF1-06F2-D4A6-5FF9-59C4FFB1B3FB}"/>
              </a:ext>
            </a:extLst>
          </p:cNvPr>
          <p:cNvSpPr>
            <a:spLocks noGrp="1"/>
          </p:cNvSpPr>
          <p:nvPr>
            <p:ph type="title"/>
          </p:nvPr>
        </p:nvSpPr>
        <p:spPr/>
        <p:txBody>
          <a:bodyPr/>
          <a:lstStyle/>
          <a:p>
            <a:r>
              <a:rPr lang="en-US" dirty="0"/>
              <a:t>NULL values</a:t>
            </a:r>
            <a:endParaRPr lang="en-IN" dirty="0"/>
          </a:p>
        </p:txBody>
      </p:sp>
      <p:sp>
        <p:nvSpPr>
          <p:cNvPr id="4" name="Content Placeholder 3">
            <a:extLst>
              <a:ext uri="{FF2B5EF4-FFF2-40B4-BE49-F238E27FC236}">
                <a16:creationId xmlns:a16="http://schemas.microsoft.com/office/drawing/2014/main" id="{DC63DD0B-E2C6-7316-2DF3-371917AAFB6F}"/>
              </a:ext>
            </a:extLst>
          </p:cNvPr>
          <p:cNvSpPr>
            <a:spLocks noGrp="1"/>
          </p:cNvSpPr>
          <p:nvPr>
            <p:ph idx="1"/>
          </p:nvPr>
        </p:nvSpPr>
        <p:spPr/>
        <p:txBody>
          <a:bodyPr>
            <a:normAutofit/>
          </a:bodyPr>
          <a:lstStyle/>
          <a:p>
            <a:r>
              <a:rPr lang="en-US" b="0" i="0" dirty="0">
                <a:solidFill>
                  <a:srgbClr val="1F1F1F"/>
                </a:solidFill>
                <a:effectLst/>
                <a:latin typeface="ElsevierGulliver"/>
              </a:rPr>
              <a:t>We pay special attention to the NULL value in a database. </a:t>
            </a:r>
          </a:p>
          <a:p>
            <a:r>
              <a:rPr lang="en-US" b="0" i="0" dirty="0">
                <a:solidFill>
                  <a:srgbClr val="1F1F1F"/>
                </a:solidFill>
                <a:effectLst/>
                <a:latin typeface="ElsevierGulliver"/>
              </a:rPr>
              <a:t>Intuitively, NULL means that the value is not known or may not exist.</a:t>
            </a:r>
          </a:p>
          <a:p>
            <a:r>
              <a:rPr lang="en-US" b="0" i="0" u="sng" dirty="0">
                <a:solidFill>
                  <a:srgbClr val="1F1F1F"/>
                </a:solidFill>
                <a:effectLst/>
                <a:latin typeface="ElsevierGulliver"/>
              </a:rPr>
              <a:t>For example</a:t>
            </a:r>
            <a:r>
              <a:rPr lang="en-US" b="0" i="0" dirty="0">
                <a:solidFill>
                  <a:srgbClr val="1F1F1F"/>
                </a:solidFill>
                <a:effectLst/>
                <a:latin typeface="ElsevierGulliver"/>
              </a:rPr>
              <a:t>, the value of an </a:t>
            </a:r>
            <a:r>
              <a:rPr lang="en-US" b="0" i="1" dirty="0">
                <a:solidFill>
                  <a:srgbClr val="1F1F1F"/>
                </a:solidFill>
                <a:effectLst/>
                <a:latin typeface="ElsevierGulliver"/>
              </a:rPr>
              <a:t>age</a:t>
            </a:r>
            <a:r>
              <a:rPr lang="en-US" b="0" i="0" dirty="0">
                <a:solidFill>
                  <a:srgbClr val="1F1F1F"/>
                </a:solidFill>
                <a:effectLst/>
                <a:latin typeface="ElsevierGulliver"/>
              </a:rPr>
              <a:t> attribute may be NULL if it's not known, whereas the value of </a:t>
            </a:r>
            <a:r>
              <a:rPr lang="en-US" b="0" i="1" dirty="0">
                <a:solidFill>
                  <a:srgbClr val="1F1F1F"/>
                </a:solidFill>
                <a:effectLst/>
                <a:latin typeface="ElsevierGulliver"/>
              </a:rPr>
              <a:t>spouse</a:t>
            </a:r>
            <a:r>
              <a:rPr lang="en-US" b="0" i="0" dirty="0">
                <a:solidFill>
                  <a:srgbClr val="1F1F1F"/>
                </a:solidFill>
                <a:effectLst/>
                <a:latin typeface="ElsevierGulliver"/>
              </a:rPr>
              <a:t> could be either unknown or may not exist. </a:t>
            </a:r>
          </a:p>
          <a:p>
            <a:r>
              <a:rPr lang="en-US" b="0" i="0" dirty="0">
                <a:solidFill>
                  <a:srgbClr val="1F1F1F"/>
                </a:solidFill>
                <a:effectLst/>
                <a:latin typeface="ElsevierGulliver"/>
              </a:rPr>
              <a:t>The important property to keep in mind about the NULL value is that an equality test involving a NULL returns NULL. </a:t>
            </a:r>
          </a:p>
          <a:p>
            <a:r>
              <a:rPr lang="en-US" b="0" i="0" dirty="0">
                <a:solidFill>
                  <a:srgbClr val="1F1F1F"/>
                </a:solidFill>
                <a:effectLst/>
                <a:latin typeface="ElsevierGulliver"/>
              </a:rPr>
              <a:t>In fact, even </a:t>
            </a:r>
            <a:r>
              <a:rPr lang="en-US" b="0" i="1" dirty="0">
                <a:solidFill>
                  <a:srgbClr val="1F1F1F"/>
                </a:solidFill>
                <a:effectLst/>
                <a:latin typeface="ElsevierGulliver"/>
              </a:rPr>
              <a:t>NULL</a:t>
            </a:r>
            <a:r>
              <a:rPr lang="en-US" b="0" i="0" dirty="0">
                <a:solidFill>
                  <a:srgbClr val="1F1F1F"/>
                </a:solidFill>
                <a:effectLst/>
                <a:latin typeface="ElsevierGulliver"/>
              </a:rPr>
              <a:t> = </a:t>
            </a:r>
            <a:r>
              <a:rPr lang="en-US" b="0" i="1" dirty="0">
                <a:solidFill>
                  <a:srgbClr val="1F1F1F"/>
                </a:solidFill>
                <a:effectLst/>
                <a:latin typeface="ElsevierGulliver"/>
              </a:rPr>
              <a:t>NULL</a:t>
            </a:r>
            <a:r>
              <a:rPr lang="en-US" b="0" i="0" dirty="0">
                <a:solidFill>
                  <a:srgbClr val="1F1F1F"/>
                </a:solidFill>
                <a:effectLst/>
                <a:latin typeface="ElsevierGulliver"/>
              </a:rPr>
              <a:t> returns NULL. </a:t>
            </a:r>
          </a:p>
          <a:p>
            <a:r>
              <a:rPr lang="en-US" b="0" i="0" dirty="0">
                <a:solidFill>
                  <a:srgbClr val="1F1F1F"/>
                </a:solidFill>
                <a:effectLst/>
                <a:latin typeface="ElsevierGulliver"/>
              </a:rPr>
              <a:t>We can test explicitly for NULL with the predicate </a:t>
            </a:r>
            <a:r>
              <a:rPr lang="en-US" b="0" i="0" dirty="0">
                <a:solidFill>
                  <a:srgbClr val="1F1F1F"/>
                </a:solidFill>
                <a:effectLst/>
                <a:latin typeface="Courier New" panose="02070309020205020404" pitchFamily="49" charset="0"/>
              </a:rPr>
              <a:t>is NULL</a:t>
            </a:r>
            <a:r>
              <a:rPr lang="en-US" b="0" i="0" dirty="0">
                <a:solidFill>
                  <a:srgbClr val="1F1F1F"/>
                </a:solidFill>
                <a:effectLst/>
                <a:latin typeface="ElsevierGulliver"/>
              </a:rPr>
              <a:t>.</a:t>
            </a:r>
            <a:endParaRPr lang="en-IN" dirty="0"/>
          </a:p>
        </p:txBody>
      </p:sp>
    </p:spTree>
    <p:extLst>
      <p:ext uri="{BB962C8B-B14F-4D97-AF65-F5344CB8AC3E}">
        <p14:creationId xmlns:p14="http://schemas.microsoft.com/office/powerpoint/2010/main" val="27263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47BBA2-C01C-088B-81ED-4E01C1DB11F5}"/>
              </a:ext>
            </a:extLst>
          </p:cNvPr>
          <p:cNvPicPr>
            <a:picLocks noGrp="1" noChangeAspect="1"/>
          </p:cNvPicPr>
          <p:nvPr>
            <p:ph idx="1"/>
          </p:nvPr>
        </p:nvPicPr>
        <p:blipFill>
          <a:blip r:embed="rId2"/>
          <a:stretch>
            <a:fillRect/>
          </a:stretch>
        </p:blipFill>
        <p:spPr>
          <a:xfrm>
            <a:off x="139218" y="589280"/>
            <a:ext cx="11913564" cy="5415280"/>
          </a:xfrm>
          <a:prstGeom prst="rect">
            <a:avLst/>
          </a:prstGeom>
        </p:spPr>
      </p:pic>
    </p:spTree>
    <p:extLst>
      <p:ext uri="{BB962C8B-B14F-4D97-AF65-F5344CB8AC3E}">
        <p14:creationId xmlns:p14="http://schemas.microsoft.com/office/powerpoint/2010/main" val="374388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9423-5B24-6089-237C-E03EA9E72C94}"/>
              </a:ext>
            </a:extLst>
          </p:cNvPr>
          <p:cNvSpPr>
            <a:spLocks noGrp="1"/>
          </p:cNvSpPr>
          <p:nvPr>
            <p:ph type="title"/>
          </p:nvPr>
        </p:nvSpPr>
        <p:spPr/>
        <p:txBody>
          <a:bodyPr/>
          <a:lstStyle/>
          <a:p>
            <a:r>
              <a:rPr lang="en-US" dirty="0"/>
              <a:t>Relational DB</a:t>
            </a:r>
            <a:endParaRPr lang="en-IN" dirty="0"/>
          </a:p>
        </p:txBody>
      </p:sp>
      <p:sp>
        <p:nvSpPr>
          <p:cNvPr id="3" name="Content Placeholder 2">
            <a:extLst>
              <a:ext uri="{FF2B5EF4-FFF2-40B4-BE49-F238E27FC236}">
                <a16:creationId xmlns:a16="http://schemas.microsoft.com/office/drawing/2014/main" id="{2E5D4DED-B566-0B1A-B48E-E1D3BCBC0EA7}"/>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1" i="0" u="none" strike="noStrike" dirty="0">
                <a:solidFill>
                  <a:srgbClr val="0F62FE"/>
                </a:solidFill>
                <a:effectLst/>
                <a:latin typeface="inherit"/>
                <a:hlinkClick r:id="rId2"/>
              </a:rPr>
              <a:t>Attribute data types</a:t>
            </a:r>
            <a:br>
              <a:rPr lang="en-US" b="0" i="0" dirty="0">
                <a:solidFill>
                  <a:srgbClr val="161616"/>
                </a:solidFill>
                <a:effectLst/>
                <a:latin typeface="inherit"/>
              </a:rPr>
            </a:br>
            <a:r>
              <a:rPr lang="en-US" b="0" i="0" dirty="0">
                <a:solidFill>
                  <a:srgbClr val="161616"/>
                </a:solidFill>
                <a:effectLst/>
                <a:latin typeface="inherit"/>
              </a:rPr>
              <a:t>Each database record contains multiple attributes. Every attribute has an associated data type.</a:t>
            </a:r>
          </a:p>
          <a:p>
            <a:pPr algn="l" fontAlgn="base">
              <a:buFont typeface="Arial" panose="020B0604020202020204" pitchFamily="34" charset="0"/>
              <a:buChar char="•"/>
            </a:pPr>
            <a:r>
              <a:rPr lang="en-US" b="1" i="0" u="none" strike="noStrike" dirty="0">
                <a:solidFill>
                  <a:srgbClr val="0F62FE"/>
                </a:solidFill>
                <a:effectLst/>
                <a:latin typeface="inherit"/>
                <a:hlinkClick r:id="rId3"/>
              </a:rPr>
              <a:t>Database views</a:t>
            </a:r>
            <a:br>
              <a:rPr lang="en-US" b="0" i="0" dirty="0">
                <a:solidFill>
                  <a:srgbClr val="161616"/>
                </a:solidFill>
                <a:effectLst/>
                <a:latin typeface="inherit"/>
              </a:rPr>
            </a:br>
            <a:r>
              <a:rPr lang="en-US" b="0" i="0" dirty="0">
                <a:solidFill>
                  <a:srgbClr val="161616"/>
                </a:solidFill>
                <a:effectLst/>
                <a:latin typeface="inherit"/>
              </a:rPr>
              <a:t>A </a:t>
            </a:r>
            <a:r>
              <a:rPr lang="en-US" b="0" i="1" dirty="0">
                <a:solidFill>
                  <a:srgbClr val="161616"/>
                </a:solidFill>
                <a:effectLst/>
                <a:latin typeface="inherit"/>
              </a:rPr>
              <a:t>database view</a:t>
            </a:r>
            <a:r>
              <a:rPr lang="en-US" b="0" i="0" dirty="0">
                <a:solidFill>
                  <a:srgbClr val="161616"/>
                </a:solidFill>
                <a:effectLst/>
                <a:latin typeface="inherit"/>
              </a:rPr>
              <a:t> is a subset of a database and is based on a query that runs on one or more database tables. Database views are saved in the database as named queries and can be used to save frequently used, complex queries.</a:t>
            </a:r>
          </a:p>
          <a:p>
            <a:pPr algn="l" fontAlgn="base">
              <a:buFont typeface="Arial" panose="020B0604020202020204" pitchFamily="34" charset="0"/>
              <a:buChar char="•"/>
            </a:pPr>
            <a:r>
              <a:rPr lang="en-US" b="1" i="0" u="none" strike="noStrike" dirty="0">
                <a:solidFill>
                  <a:srgbClr val="0F62FE"/>
                </a:solidFill>
                <a:effectLst/>
                <a:latin typeface="inherit"/>
                <a:hlinkClick r:id="rId4"/>
              </a:rPr>
              <a:t>Indexes</a:t>
            </a:r>
            <a:br>
              <a:rPr lang="en-US" b="0" i="0" dirty="0">
                <a:solidFill>
                  <a:srgbClr val="161616"/>
                </a:solidFill>
                <a:effectLst/>
                <a:latin typeface="inherit"/>
              </a:rPr>
            </a:br>
            <a:r>
              <a:rPr lang="en-US" b="0" i="0" dirty="0">
                <a:solidFill>
                  <a:srgbClr val="161616"/>
                </a:solidFill>
                <a:effectLst/>
                <a:latin typeface="inherit"/>
              </a:rPr>
              <a:t>You can use indexes to optimize performance for fetching data. Indexes provide pointers to locations of frequently accessed data. You can create an index on the columns in an object that you frequently query.</a:t>
            </a:r>
          </a:p>
          <a:p>
            <a:pPr algn="l" fontAlgn="base">
              <a:buFont typeface="Arial" panose="020B0604020202020204" pitchFamily="34" charset="0"/>
              <a:buChar char="•"/>
            </a:pPr>
            <a:r>
              <a:rPr lang="en-US" b="1" i="0" u="none" strike="noStrike" dirty="0">
                <a:solidFill>
                  <a:srgbClr val="0F62FE"/>
                </a:solidFill>
                <a:effectLst/>
                <a:latin typeface="inherit"/>
                <a:hlinkClick r:id="rId5"/>
              </a:rPr>
              <a:t>Primary keys</a:t>
            </a:r>
            <a:br>
              <a:rPr lang="en-US" b="0" i="0" dirty="0">
                <a:solidFill>
                  <a:srgbClr val="161616"/>
                </a:solidFill>
                <a:effectLst/>
                <a:latin typeface="inherit"/>
              </a:rPr>
            </a:br>
            <a:r>
              <a:rPr lang="en-US" b="0" i="0" dirty="0">
                <a:solidFill>
                  <a:srgbClr val="161616"/>
                </a:solidFill>
                <a:effectLst/>
                <a:latin typeface="inherit"/>
              </a:rPr>
              <a:t>When you assign a primary key to an attribute, the key uniquely identifies the object that is associated with that attribute. The value in the primary column determines which attributes are used to create the primary key.</a:t>
            </a:r>
          </a:p>
          <a:p>
            <a:pPr marL="0" indent="0">
              <a:buNone/>
            </a:pPr>
            <a:endParaRPr lang="en-IN" dirty="0"/>
          </a:p>
        </p:txBody>
      </p:sp>
    </p:spTree>
    <p:extLst>
      <p:ext uri="{BB962C8B-B14F-4D97-AF65-F5344CB8AC3E}">
        <p14:creationId xmlns:p14="http://schemas.microsoft.com/office/powerpoint/2010/main" val="6012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1C871C15-7888-00D0-1F4B-44C71C01A3C2}"/>
              </a:ext>
            </a:extLst>
          </p:cNvPr>
          <p:cNvSpPr>
            <a:spLocks noGrp="1" noChangeArrowheads="1"/>
          </p:cNvSpPr>
          <p:nvPr>
            <p:ph type="title"/>
          </p:nvPr>
        </p:nvSpPr>
        <p:spPr/>
        <p:txBody>
          <a:bodyPr/>
          <a:lstStyle/>
          <a:p>
            <a:r>
              <a:rPr lang="en-US" altLang="en-US"/>
              <a:t>Example of a Relation</a:t>
            </a:r>
          </a:p>
        </p:txBody>
      </p:sp>
      <p:pic>
        <p:nvPicPr>
          <p:cNvPr id="237572" name="Picture 4">
            <a:extLst>
              <a:ext uri="{FF2B5EF4-FFF2-40B4-BE49-F238E27FC236}">
                <a16:creationId xmlns:a16="http://schemas.microsoft.com/office/drawing/2014/main" id="{67D15014-DBF7-C7EE-E4A2-1DA427B2A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5" t="13158" r="395" b="12631"/>
          <a:stretch>
            <a:fillRect/>
          </a:stretch>
        </p:blipFill>
        <p:spPr bwMode="auto">
          <a:xfrm>
            <a:off x="2424546" y="1690688"/>
            <a:ext cx="7181850" cy="402907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487A6DE-6EDF-CA2E-BA6D-D5BD7FDC6DD4}"/>
              </a:ext>
            </a:extLst>
          </p:cNvPr>
          <p:cNvSpPr>
            <a:spLocks noGrp="1" noChangeArrowheads="1"/>
          </p:cNvSpPr>
          <p:nvPr>
            <p:ph type="title"/>
          </p:nvPr>
        </p:nvSpPr>
        <p:spPr/>
        <p:txBody>
          <a:bodyPr/>
          <a:lstStyle/>
          <a:p>
            <a:r>
              <a:rPr lang="en-US" altLang="en-US"/>
              <a:t>Basic Structure</a:t>
            </a:r>
          </a:p>
        </p:txBody>
      </p:sp>
      <p:sp>
        <p:nvSpPr>
          <p:cNvPr id="31747" name="Rectangle 3">
            <a:extLst>
              <a:ext uri="{FF2B5EF4-FFF2-40B4-BE49-F238E27FC236}">
                <a16:creationId xmlns:a16="http://schemas.microsoft.com/office/drawing/2014/main" id="{A60B75AF-06E3-9FF1-1131-62C2D793A01A}"/>
              </a:ext>
            </a:extLst>
          </p:cNvPr>
          <p:cNvSpPr>
            <a:spLocks noGrp="1" noChangeArrowheads="1"/>
          </p:cNvSpPr>
          <p:nvPr>
            <p:ph type="body" idx="1"/>
          </p:nvPr>
        </p:nvSpPr>
        <p:spPr>
          <a:xfrm>
            <a:off x="1732310" y="1518488"/>
            <a:ext cx="8137525" cy="5080000"/>
          </a:xfrm>
        </p:spPr>
        <p:txBody>
          <a:bodyPr>
            <a:normAutofit fontScale="70000" lnSpcReduction="20000"/>
          </a:bodyPr>
          <a:lstStyle/>
          <a:p>
            <a:pPr>
              <a:lnSpc>
                <a:spcPct val="120000"/>
              </a:lnSpc>
            </a:pPr>
            <a:r>
              <a:rPr lang="en-US" altLang="en-US" dirty="0"/>
              <a:t>Formally, given sets </a:t>
            </a:r>
            <a:r>
              <a:rPr lang="en-US" altLang="en-US" i="1" dirty="0"/>
              <a:t>D</a:t>
            </a:r>
            <a:r>
              <a:rPr lang="en-US" altLang="en-US" baseline="-25000" dirty="0"/>
              <a:t>1</a:t>
            </a:r>
            <a:r>
              <a:rPr lang="en-US" altLang="en-US" dirty="0"/>
              <a:t>, </a:t>
            </a:r>
            <a:r>
              <a:rPr lang="en-US" altLang="en-US" i="1" dirty="0"/>
              <a:t>D</a:t>
            </a:r>
            <a:r>
              <a:rPr lang="en-US" altLang="en-US" baseline="-25000" dirty="0"/>
              <a:t>2</a:t>
            </a:r>
            <a:r>
              <a:rPr lang="en-US" altLang="en-US" dirty="0"/>
              <a:t>, …. </a:t>
            </a:r>
            <a:r>
              <a:rPr lang="en-US" altLang="en-US" i="1" dirty="0" err="1"/>
              <a:t>D</a:t>
            </a:r>
            <a:r>
              <a:rPr lang="en-US" altLang="en-US" i="1" baseline="-25000" dirty="0" err="1"/>
              <a:t>n</a:t>
            </a:r>
            <a:r>
              <a:rPr lang="en-US" altLang="en-US" dirty="0"/>
              <a:t> a </a:t>
            </a:r>
            <a:r>
              <a:rPr lang="en-US" altLang="en-US" b="1" dirty="0">
                <a:solidFill>
                  <a:schemeClr val="tx2"/>
                </a:solidFill>
              </a:rPr>
              <a:t>relation</a:t>
            </a:r>
            <a:r>
              <a:rPr lang="en-US" altLang="en-US" i="1" dirty="0"/>
              <a:t> r</a:t>
            </a:r>
            <a:r>
              <a:rPr lang="en-US" altLang="en-US" dirty="0"/>
              <a:t> is a subset of </a:t>
            </a:r>
            <a:br>
              <a:rPr lang="en-US" altLang="en-US" dirty="0"/>
            </a:br>
            <a:r>
              <a:rPr lang="en-US" altLang="en-US" dirty="0"/>
              <a:t>        </a:t>
            </a:r>
            <a:r>
              <a:rPr lang="en-US" altLang="en-US" i="1" dirty="0"/>
              <a:t>D</a:t>
            </a:r>
            <a:r>
              <a:rPr lang="en-US" altLang="en-US" baseline="-25000" dirty="0"/>
              <a:t>1</a:t>
            </a:r>
            <a:r>
              <a:rPr lang="en-US" altLang="en-US" dirty="0"/>
              <a:t> x  </a:t>
            </a:r>
            <a:r>
              <a:rPr lang="en-US" altLang="en-US" i="1" dirty="0"/>
              <a:t>D</a:t>
            </a:r>
            <a:r>
              <a:rPr lang="en-US" altLang="en-US" baseline="-25000" dirty="0"/>
              <a:t>2 </a:t>
            </a:r>
            <a:r>
              <a:rPr lang="en-US" altLang="en-US" dirty="0"/>
              <a:t> x … x </a:t>
            </a:r>
            <a:r>
              <a:rPr lang="en-US" altLang="en-US" i="1" dirty="0" err="1"/>
              <a:t>D</a:t>
            </a:r>
            <a:r>
              <a:rPr lang="en-US" altLang="en-US" i="1" baseline="-25000" dirty="0" err="1"/>
              <a:t>n</a:t>
            </a:r>
            <a:br>
              <a:rPr lang="en-US" altLang="en-US" dirty="0"/>
            </a:br>
            <a:r>
              <a:rPr lang="en-US" altLang="en-US" dirty="0"/>
              <a:t>Thus, a relation is a set of </a:t>
            </a:r>
            <a:r>
              <a:rPr lang="en-US" altLang="en-US" i="1" dirty="0"/>
              <a:t>n</a:t>
            </a:r>
            <a:r>
              <a:rPr lang="en-US" altLang="en-US" dirty="0"/>
              <a:t>-tuples (</a:t>
            </a:r>
            <a:r>
              <a:rPr lang="en-US" altLang="en-US" i="1" dirty="0"/>
              <a:t>a</a:t>
            </a:r>
            <a:r>
              <a:rPr lang="en-US" altLang="en-US" baseline="-25000" dirty="0"/>
              <a:t>1</a:t>
            </a:r>
            <a:r>
              <a:rPr lang="en-US" altLang="en-US" dirty="0"/>
              <a:t>,</a:t>
            </a:r>
            <a:r>
              <a:rPr lang="en-US" altLang="en-US" i="1" dirty="0"/>
              <a:t> a</a:t>
            </a:r>
            <a:r>
              <a:rPr lang="en-US" altLang="en-US" baseline="-25000" dirty="0"/>
              <a:t>2</a:t>
            </a:r>
            <a:r>
              <a:rPr lang="en-US" altLang="en-US" dirty="0"/>
              <a:t>, …, </a:t>
            </a:r>
            <a:r>
              <a:rPr lang="en-US" altLang="en-US" i="1" dirty="0"/>
              <a:t>a</a:t>
            </a:r>
            <a:r>
              <a:rPr lang="en-US" altLang="en-US" i="1" baseline="-25000" dirty="0"/>
              <a:t>n</a:t>
            </a:r>
            <a:r>
              <a:rPr lang="en-US" altLang="en-US" dirty="0"/>
              <a:t>) where each </a:t>
            </a:r>
            <a:r>
              <a:rPr lang="en-US" altLang="en-US" i="1" dirty="0"/>
              <a:t>a</a:t>
            </a:r>
            <a:r>
              <a:rPr lang="en-US" altLang="en-US" i="1" baseline="-25000" dirty="0"/>
              <a:t>i</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D</a:t>
            </a:r>
            <a:r>
              <a:rPr lang="en-US" altLang="en-US" i="1" baseline="-25000" dirty="0">
                <a:sym typeface="Symbol" panose="05050102010706020507" pitchFamily="18" charset="2"/>
              </a:rPr>
              <a:t>i</a:t>
            </a:r>
            <a:endParaRPr lang="en-US" altLang="en-US" i="1" dirty="0">
              <a:sym typeface="Symbol" panose="05050102010706020507" pitchFamily="18" charset="2"/>
            </a:endParaRPr>
          </a:p>
          <a:p>
            <a:pPr>
              <a:lnSpc>
                <a:spcPct val="130000"/>
              </a:lnSpc>
            </a:pPr>
            <a:r>
              <a:rPr lang="en-US" altLang="en-US" dirty="0">
                <a:sym typeface="Symbol" panose="05050102010706020507" pitchFamily="18" charset="2"/>
              </a:rPr>
              <a:t>Example:  If</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customer_name</a:t>
            </a:r>
            <a:r>
              <a:rPr lang="en-US" altLang="en-US" dirty="0"/>
              <a:t> =  {Jones, Smith, Curry, Lindsay}</a:t>
            </a:r>
            <a:br>
              <a:rPr lang="en-US" altLang="en-US" dirty="0"/>
            </a:br>
            <a:r>
              <a:rPr lang="en-US" altLang="en-US" dirty="0"/>
              <a:t>	</a:t>
            </a:r>
            <a:r>
              <a:rPr lang="en-US" altLang="en-US" i="1" dirty="0" err="1"/>
              <a:t>customer_street</a:t>
            </a:r>
            <a:r>
              <a:rPr lang="en-US" altLang="en-US" dirty="0"/>
              <a:t> =  {Main, North, Park}</a:t>
            </a:r>
            <a:br>
              <a:rPr lang="en-US" altLang="en-US" dirty="0"/>
            </a:br>
            <a:r>
              <a:rPr lang="en-US" altLang="en-US" dirty="0"/>
              <a:t>	</a:t>
            </a:r>
            <a:r>
              <a:rPr lang="en-US" altLang="en-US" i="1" dirty="0" err="1"/>
              <a:t>customer_city</a:t>
            </a:r>
            <a:r>
              <a:rPr lang="en-US" altLang="en-US" dirty="0"/>
              <a:t>     =  {Harrison, Rye, Pittsfield}</a:t>
            </a:r>
            <a:br>
              <a:rPr lang="en-US" altLang="en-US" dirty="0"/>
            </a:br>
            <a:r>
              <a:rPr lang="en-US" altLang="en-US" dirty="0"/>
              <a:t>Then </a:t>
            </a:r>
            <a:r>
              <a:rPr lang="en-US" altLang="en-US" i="1" dirty="0"/>
              <a:t>r</a:t>
            </a:r>
            <a:r>
              <a:rPr lang="en-US" altLang="en-US" dirty="0"/>
              <a:t> = {   (Jones, Main, Harrison), </a:t>
            </a:r>
            <a:br>
              <a:rPr lang="en-US" altLang="en-US" dirty="0"/>
            </a:br>
            <a:r>
              <a:rPr lang="en-US" altLang="en-US" dirty="0"/>
              <a:t>                   (Smith, North, Rye),</a:t>
            </a:r>
            <a:br>
              <a:rPr lang="en-US" altLang="en-US" dirty="0"/>
            </a:br>
            <a:r>
              <a:rPr lang="en-US" altLang="en-US" dirty="0"/>
              <a:t>                   (Curry, North, Rye),</a:t>
            </a:r>
            <a:br>
              <a:rPr lang="en-US" altLang="en-US" dirty="0"/>
            </a:br>
            <a:r>
              <a:rPr lang="en-US" altLang="en-US" dirty="0"/>
              <a:t>                   (Lindsay, Park, Pittsfield) }</a:t>
            </a:r>
            <a:br>
              <a:rPr lang="en-US" altLang="en-US" dirty="0"/>
            </a:br>
            <a:r>
              <a:rPr lang="en-US" altLang="en-US" dirty="0"/>
              <a:t> is a relation over </a:t>
            </a:r>
          </a:p>
          <a:p>
            <a:pPr>
              <a:lnSpc>
                <a:spcPct val="80000"/>
              </a:lnSpc>
              <a:buFont typeface="Monotype Sorts" pitchFamily="2" charset="2"/>
              <a:buNone/>
            </a:pPr>
            <a:r>
              <a:rPr lang="en-US" altLang="en-US" i="1" dirty="0"/>
              <a:t>		</a:t>
            </a:r>
            <a:r>
              <a:rPr lang="en-US" altLang="en-US" i="1" dirty="0" err="1"/>
              <a:t>customer_name</a:t>
            </a:r>
            <a:r>
              <a:rPr lang="en-US" altLang="en-US" i="1" dirty="0"/>
              <a:t>  x  </a:t>
            </a:r>
            <a:r>
              <a:rPr lang="en-US" altLang="en-US" i="1" dirty="0" err="1"/>
              <a:t>customer_street</a:t>
            </a:r>
            <a:r>
              <a:rPr lang="en-US" altLang="en-US" i="1" dirty="0"/>
              <a:t>  x  </a:t>
            </a:r>
            <a:r>
              <a:rPr lang="en-US" altLang="en-US" i="1" dirty="0" err="1"/>
              <a:t>customer_city</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F851212B-E160-5A5E-3598-093F9C99AD29}"/>
              </a:ext>
            </a:extLst>
          </p:cNvPr>
          <p:cNvSpPr>
            <a:spLocks noGrp="1" noChangeArrowheads="1"/>
          </p:cNvSpPr>
          <p:nvPr>
            <p:ph type="title"/>
          </p:nvPr>
        </p:nvSpPr>
        <p:spPr/>
        <p:txBody>
          <a:bodyPr/>
          <a:lstStyle/>
          <a:p>
            <a:r>
              <a:rPr lang="en-US" altLang="en-US"/>
              <a:t>Attribute Types</a:t>
            </a:r>
          </a:p>
        </p:txBody>
      </p:sp>
      <p:sp>
        <p:nvSpPr>
          <p:cNvPr id="179203" name="Rectangle 3">
            <a:extLst>
              <a:ext uri="{FF2B5EF4-FFF2-40B4-BE49-F238E27FC236}">
                <a16:creationId xmlns:a16="http://schemas.microsoft.com/office/drawing/2014/main" id="{E959DF2E-2299-CB59-FE05-C95CC1760929}"/>
              </a:ext>
            </a:extLst>
          </p:cNvPr>
          <p:cNvSpPr>
            <a:spLocks noGrp="1" noChangeArrowheads="1"/>
          </p:cNvSpPr>
          <p:nvPr>
            <p:ph type="body" idx="1"/>
          </p:nvPr>
        </p:nvSpPr>
        <p:spPr>
          <a:xfrm>
            <a:off x="2171700" y="1451986"/>
            <a:ext cx="7848600" cy="4876800"/>
          </a:xfrm>
        </p:spPr>
        <p:txBody>
          <a:bodyPr>
            <a:normAutofit fontScale="92500"/>
          </a:bodyPr>
          <a:lstStyle/>
          <a:p>
            <a:r>
              <a:rPr lang="en-US" altLang="en-US" dirty="0"/>
              <a:t>Each attribute of a relation has a name</a:t>
            </a:r>
          </a:p>
          <a:p>
            <a:r>
              <a:rPr lang="en-US" altLang="en-US" dirty="0"/>
              <a:t>The set of allowed values for each attribute is called the </a:t>
            </a:r>
            <a:r>
              <a:rPr lang="en-US" altLang="en-US" b="1" dirty="0">
                <a:solidFill>
                  <a:schemeClr val="tx2"/>
                </a:solidFill>
              </a:rPr>
              <a:t>domain</a:t>
            </a:r>
            <a:r>
              <a:rPr lang="en-US" altLang="en-US" dirty="0"/>
              <a:t> of the attribute</a:t>
            </a:r>
          </a:p>
          <a:p>
            <a:r>
              <a:rPr lang="en-US" altLang="en-US" dirty="0"/>
              <a:t>Attribute values are (normally) required to be </a:t>
            </a:r>
            <a:r>
              <a:rPr lang="en-US" altLang="en-US" b="1" dirty="0">
                <a:solidFill>
                  <a:schemeClr val="tx2"/>
                </a:solidFill>
              </a:rPr>
              <a:t>atomic</a:t>
            </a:r>
            <a:r>
              <a:rPr lang="en-US" altLang="en-US" dirty="0"/>
              <a:t>; that is, indivisible</a:t>
            </a:r>
          </a:p>
          <a:p>
            <a:pPr lvl="1"/>
            <a:r>
              <a:rPr lang="en-US" altLang="en-US" dirty="0"/>
              <a:t>Note: multivalued attribute values are not atomic</a:t>
            </a:r>
          </a:p>
          <a:p>
            <a:pPr lvl="1"/>
            <a:r>
              <a:rPr lang="en-US" altLang="en-US" dirty="0"/>
              <a:t>Note: composite attribute values are not atomic</a:t>
            </a:r>
          </a:p>
          <a:p>
            <a:r>
              <a:rPr lang="en-US" altLang="en-US" dirty="0"/>
              <a:t>The special value </a:t>
            </a:r>
            <a:r>
              <a:rPr lang="en-US" altLang="en-US" i="1" dirty="0"/>
              <a:t>null</a:t>
            </a:r>
            <a:r>
              <a:rPr lang="en-US" altLang="en-US" dirty="0"/>
              <a:t>  is a member of every domain</a:t>
            </a:r>
          </a:p>
          <a:p>
            <a:r>
              <a:rPr lang="en-US" altLang="en-US" dirty="0"/>
              <a:t>The null value causes complications in the definition of many operations</a:t>
            </a:r>
          </a:p>
          <a:p>
            <a:pPr lvl="1"/>
            <a:r>
              <a:rPr lang="en-US" altLang="en-US" dirty="0"/>
              <a:t>We shall ignore the effect of null values in our main presentation and consider their effect later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2977FF7-9D96-6C48-CEA0-9DA77AD8EFEA}"/>
              </a:ext>
            </a:extLst>
          </p:cNvPr>
          <p:cNvSpPr>
            <a:spLocks noGrp="1" noChangeArrowheads="1"/>
          </p:cNvSpPr>
          <p:nvPr>
            <p:ph type="title"/>
          </p:nvPr>
        </p:nvSpPr>
        <p:spPr/>
        <p:txBody>
          <a:bodyPr/>
          <a:lstStyle/>
          <a:p>
            <a:r>
              <a:rPr lang="en-US" altLang="en-US"/>
              <a:t>Relation Schema</a:t>
            </a:r>
          </a:p>
        </p:txBody>
      </p:sp>
      <p:sp>
        <p:nvSpPr>
          <p:cNvPr id="32771" name="Rectangle 3">
            <a:extLst>
              <a:ext uri="{FF2B5EF4-FFF2-40B4-BE49-F238E27FC236}">
                <a16:creationId xmlns:a16="http://schemas.microsoft.com/office/drawing/2014/main" id="{07E13659-47E2-115B-805C-086FFCC79AA0}"/>
              </a:ext>
            </a:extLst>
          </p:cNvPr>
          <p:cNvSpPr>
            <a:spLocks noGrp="1" noChangeArrowheads="1"/>
          </p:cNvSpPr>
          <p:nvPr>
            <p:ph type="body" idx="1"/>
          </p:nvPr>
        </p:nvSpPr>
        <p:spPr>
          <a:xfrm>
            <a:off x="2073131" y="1690688"/>
            <a:ext cx="7848600" cy="4876800"/>
          </a:xfrm>
        </p:spPr>
        <p:txBody>
          <a:bodyPr>
            <a:normAutofit fontScale="92500" lnSpcReduction="10000"/>
          </a:bodyPr>
          <a:lstStyle/>
          <a:p>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r>
              <a:rPr lang="en-US" altLang="en-US" i="1" dirty="0"/>
              <a:t> </a:t>
            </a:r>
            <a:r>
              <a:rPr lang="en-US" altLang="en-US" dirty="0"/>
              <a:t>are </a:t>
            </a:r>
            <a:r>
              <a:rPr lang="en-US" altLang="en-US" i="1" dirty="0"/>
              <a:t>attributes</a:t>
            </a:r>
          </a:p>
          <a:p>
            <a:pPr>
              <a:buFont typeface="Monotype Sorts" pitchFamily="2" charset="2"/>
              <a:buNone/>
            </a:pPr>
            <a:endParaRPr lang="en-US" altLang="en-US" dirty="0"/>
          </a:p>
          <a:p>
            <a:r>
              <a:rPr lang="en-US" altLang="en-US" i="1" dirty="0"/>
              <a:t>R</a:t>
            </a:r>
            <a:r>
              <a:rPr lang="en-US" altLang="en-US" dirty="0"/>
              <a:t> =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r>
              <a:rPr lang="en-US" altLang="en-US" dirty="0"/>
              <a:t> ) is a </a:t>
            </a:r>
            <a:r>
              <a:rPr lang="en-US" altLang="en-US" i="1" dirty="0"/>
              <a:t>relation schema</a:t>
            </a:r>
          </a:p>
          <a:p>
            <a:pPr>
              <a:lnSpc>
                <a:spcPct val="120000"/>
              </a:lnSpc>
              <a:buFont typeface="Monotype Sorts" pitchFamily="2" charset="2"/>
              <a:buNone/>
            </a:pPr>
            <a:r>
              <a:rPr lang="en-US" altLang="en-US" dirty="0"/>
              <a:t>	Example:</a:t>
            </a:r>
          </a:p>
          <a:p>
            <a:pPr>
              <a:lnSpc>
                <a:spcPct val="120000"/>
              </a:lnSpc>
              <a:buFont typeface="Monotype Sorts" pitchFamily="2" charset="2"/>
              <a:buNone/>
            </a:pPr>
            <a:r>
              <a:rPr lang="en-US" altLang="en-US" dirty="0"/>
              <a:t>	</a:t>
            </a:r>
            <a:r>
              <a:rPr lang="en-US" altLang="en-US" i="1" dirty="0" err="1"/>
              <a:t>Customer_schema</a:t>
            </a:r>
            <a:r>
              <a:rPr lang="en-US" altLang="en-US" dirty="0"/>
              <a:t> = (</a:t>
            </a:r>
            <a:r>
              <a:rPr lang="en-US" altLang="en-US" i="1" dirty="0" err="1"/>
              <a:t>customer_name</a:t>
            </a:r>
            <a:r>
              <a:rPr lang="en-US" altLang="en-US" i="1" dirty="0"/>
              <a:t>, </a:t>
            </a:r>
            <a:r>
              <a:rPr lang="en-US" altLang="en-US" i="1" dirty="0" err="1"/>
              <a:t>customer_street</a:t>
            </a:r>
            <a:r>
              <a:rPr lang="en-US" altLang="en-US" i="1" dirty="0"/>
              <a:t>, </a:t>
            </a:r>
            <a:r>
              <a:rPr lang="en-US" altLang="en-US" i="1" dirty="0" err="1"/>
              <a:t>customer_city</a:t>
            </a:r>
            <a:r>
              <a:rPr lang="en-US" altLang="en-US" dirty="0"/>
              <a:t>)</a:t>
            </a:r>
          </a:p>
          <a:p>
            <a:pPr>
              <a:lnSpc>
                <a:spcPct val="120000"/>
              </a:lnSpc>
              <a:buFont typeface="Monotype Sorts" pitchFamily="2" charset="2"/>
              <a:buNone/>
            </a:pPr>
            <a:endParaRPr lang="en-US" altLang="en-US" dirty="0"/>
          </a:p>
          <a:p>
            <a:r>
              <a:rPr lang="en-US" altLang="en-US" i="1" dirty="0"/>
              <a:t>r</a:t>
            </a:r>
            <a:r>
              <a:rPr lang="en-US" altLang="en-US" dirty="0"/>
              <a:t>(</a:t>
            </a:r>
            <a:r>
              <a:rPr lang="en-US" altLang="en-US" i="1" dirty="0"/>
              <a:t>R</a:t>
            </a:r>
            <a:r>
              <a:rPr lang="en-US" altLang="en-US" dirty="0"/>
              <a:t>) is a </a:t>
            </a:r>
            <a:r>
              <a:rPr lang="en-US" altLang="en-US" i="1" dirty="0"/>
              <a:t>relation</a:t>
            </a:r>
            <a:r>
              <a:rPr lang="en-US" altLang="en-US" dirty="0"/>
              <a:t> on the </a:t>
            </a:r>
            <a:r>
              <a:rPr lang="en-US" altLang="en-US" i="1" dirty="0"/>
              <a:t>relation schema R</a:t>
            </a:r>
            <a:endParaRPr lang="en-US" altLang="en-US" dirty="0"/>
          </a:p>
          <a:p>
            <a:pPr>
              <a:buFont typeface="Monotype Sorts" pitchFamily="2" charset="2"/>
              <a:buNone/>
            </a:pPr>
            <a:r>
              <a:rPr lang="en-US" altLang="en-US" dirty="0"/>
              <a:t>	Example:</a:t>
            </a:r>
          </a:p>
          <a:p>
            <a:pPr>
              <a:buFont typeface="Monotype Sorts" pitchFamily="2" charset="2"/>
              <a:buNone/>
            </a:pPr>
            <a:r>
              <a:rPr lang="en-US" altLang="en-US" dirty="0"/>
              <a:t>	</a:t>
            </a:r>
            <a:r>
              <a:rPr lang="en-US" altLang="en-US" i="1" dirty="0"/>
              <a:t>customer (</a:t>
            </a:r>
            <a:r>
              <a:rPr lang="en-US" altLang="en-US" i="1" dirty="0" err="1"/>
              <a:t>Customer_schema</a:t>
            </a:r>
            <a:r>
              <a:rPr lang="en-US" altLang="en-US" i="1" dirty="0"/>
              <a:t>)</a:t>
            </a: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1869</Words>
  <Application>Microsoft Office PowerPoint</Application>
  <PresentationFormat>Widescreen</PresentationFormat>
  <Paragraphs>163</Paragraphs>
  <Slides>30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__Source_Sans_Pro_fa6df0</vt:lpstr>
      <vt:lpstr>Aptos</vt:lpstr>
      <vt:lpstr>Aptos Display</vt:lpstr>
      <vt:lpstr>Arial</vt:lpstr>
      <vt:lpstr>Courier New</vt:lpstr>
      <vt:lpstr>ElsevierGulliver</vt:lpstr>
      <vt:lpstr>IBM Plex Sans</vt:lpstr>
      <vt:lpstr>inherit</vt:lpstr>
      <vt:lpstr>Monotype Sorts</vt:lpstr>
      <vt:lpstr>Nunito</vt:lpstr>
      <vt:lpstr>Poppins</vt:lpstr>
      <vt:lpstr>Symbol</vt:lpstr>
      <vt:lpstr>Times New Roman</vt:lpstr>
      <vt:lpstr>Office Theme</vt:lpstr>
      <vt:lpstr>Relational Model </vt:lpstr>
      <vt:lpstr>Structure of Relational DB </vt:lpstr>
      <vt:lpstr>PowerPoint Presentation</vt:lpstr>
      <vt:lpstr>PowerPoint Presentation</vt:lpstr>
      <vt:lpstr>Relational DB</vt:lpstr>
      <vt:lpstr>Example of a Relation</vt:lpstr>
      <vt:lpstr>Basic Structure</vt:lpstr>
      <vt:lpstr>Attribute Types</vt:lpstr>
      <vt:lpstr>Relation Schema</vt:lpstr>
      <vt:lpstr>Relation Instance</vt:lpstr>
      <vt:lpstr>Relations are Unordered</vt:lpstr>
      <vt:lpstr>The customer Relation</vt:lpstr>
      <vt:lpstr>The depositor Relation</vt:lpstr>
      <vt:lpstr>Relational database schema</vt:lpstr>
      <vt:lpstr>Relational database schema</vt:lpstr>
      <vt:lpstr>Keys in RDBMS</vt:lpstr>
      <vt:lpstr>Types of Keys in DBMS</vt:lpstr>
      <vt:lpstr>Super Key </vt:lpstr>
      <vt:lpstr>Candidate Key </vt:lpstr>
      <vt:lpstr>Primary Key </vt:lpstr>
      <vt:lpstr>Properties of PK</vt:lpstr>
      <vt:lpstr>PowerPoint Presentation</vt:lpstr>
      <vt:lpstr>PowerPoint Presentation</vt:lpstr>
      <vt:lpstr>Example: consider below set of Super keys</vt:lpstr>
      <vt:lpstr>Selection of candidate key</vt:lpstr>
      <vt:lpstr>Selection of candidate key</vt:lpstr>
      <vt:lpstr>Selection of primary key</vt:lpstr>
      <vt:lpstr>Selection of CK, primary key</vt:lpstr>
      <vt:lpstr>Types of keys in DBMS</vt:lpstr>
      <vt:lpstr>NULL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Model </dc:title>
  <dc:creator>CSE HEAD</dc:creator>
  <cp:lastModifiedBy>CSE HEAD</cp:lastModifiedBy>
  <cp:revision>25</cp:revision>
  <dcterms:created xsi:type="dcterms:W3CDTF">2024-03-18T04:06:58Z</dcterms:created>
  <dcterms:modified xsi:type="dcterms:W3CDTF">2024-03-18T07:03:26Z</dcterms:modified>
</cp:coreProperties>
</file>