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67" r:id="rId8"/>
    <p:sldId id="268" r:id="rId9"/>
    <p:sldId id="258" r:id="rId10"/>
    <p:sldId id="259" r:id="rId11"/>
    <p:sldId id="260" r:id="rId12"/>
    <p:sldId id="261" r:id="rId13"/>
    <p:sldId id="262"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F1C1-6EAA-FB83-4E3D-D9858DD65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D8CD49-6092-66DC-7A48-A3EB3DE9F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822D8E-3AA4-25E4-92BD-75D163FC4538}"/>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5" name="Footer Placeholder 4">
            <a:extLst>
              <a:ext uri="{FF2B5EF4-FFF2-40B4-BE49-F238E27FC236}">
                <a16:creationId xmlns:a16="http://schemas.microsoft.com/office/drawing/2014/main" id="{D9D8B8A4-1387-E551-9707-359BC5A03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7101F-43A1-EDA6-A753-5C4580E8BBB1}"/>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245427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7350-60FD-5E2A-3705-0AE41E9A6D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70F222-4CBE-36CE-8642-F2013ACBF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FCE61-D11F-4DA3-57D6-76CD5128F336}"/>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5" name="Footer Placeholder 4">
            <a:extLst>
              <a:ext uri="{FF2B5EF4-FFF2-40B4-BE49-F238E27FC236}">
                <a16:creationId xmlns:a16="http://schemas.microsoft.com/office/drawing/2014/main" id="{6096F7CD-D1AE-B662-C3A4-2D41212D5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C05EE-64E6-A934-101A-EDAF5ED7D787}"/>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191633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30DAA-BC8B-2FC7-4FB8-DD05F4EB8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C18AE-5BCB-CDFE-9A03-DD8F48A18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10B85-EE89-3A26-2E1B-05E0EC0FAF19}"/>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5" name="Footer Placeholder 4">
            <a:extLst>
              <a:ext uri="{FF2B5EF4-FFF2-40B4-BE49-F238E27FC236}">
                <a16:creationId xmlns:a16="http://schemas.microsoft.com/office/drawing/2014/main" id="{13377ABC-F6CD-8207-5B7B-D190D316C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ECB1D3-CDAB-4330-5B7D-12CF8509629F}"/>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24005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67E4-CC02-77E2-F036-578B47D5A9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F31DC5-55F8-1338-9EB2-E890CA8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3EED8-88DA-E79B-9881-D7C230AAE399}"/>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5" name="Footer Placeholder 4">
            <a:extLst>
              <a:ext uri="{FF2B5EF4-FFF2-40B4-BE49-F238E27FC236}">
                <a16:creationId xmlns:a16="http://schemas.microsoft.com/office/drawing/2014/main" id="{6486A450-FABD-6F0E-3591-6FBE706A9E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9E1EB-3296-FAAA-DB61-A78A06D6AC37}"/>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392840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49AD-E762-BC7A-7084-074C37072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E79A89-11D5-C748-C43F-F2011CD2B0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90C8D5-3B51-329B-7F0B-5BC109E72400}"/>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5" name="Footer Placeholder 4">
            <a:extLst>
              <a:ext uri="{FF2B5EF4-FFF2-40B4-BE49-F238E27FC236}">
                <a16:creationId xmlns:a16="http://schemas.microsoft.com/office/drawing/2014/main" id="{6C08E1D1-6E47-4E0D-77A0-19622E8C0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C46A0-DC39-8C20-323C-C2245417C51F}"/>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391677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25E4-CFCF-BB2A-AD7E-30187A389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6D4BC7-B9EB-2F2E-0BBE-D97D032602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CCEA11-22C6-0DE9-CECA-4DED3CD05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6500C9-ACEC-5E32-A7E0-68964054D578}"/>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6" name="Footer Placeholder 5">
            <a:extLst>
              <a:ext uri="{FF2B5EF4-FFF2-40B4-BE49-F238E27FC236}">
                <a16:creationId xmlns:a16="http://schemas.microsoft.com/office/drawing/2014/main" id="{46D0FD72-9C3B-6812-C853-5FF4F5AA1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AF0AAD-6D47-CF84-1C0A-8ADA4CD3EA0E}"/>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391420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4067-A2FF-51D8-4246-607A4489CB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31282-DEA6-65B8-9AEC-8CA1EB778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7A192-EF21-0E8C-2A90-F3DB9D683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2FD865-A3C1-3E70-8620-0010A3BDD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CB644-5381-6C5F-4AEA-DCD307C85C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CB3B54-8F66-B446-06F3-D2DDF81B9264}"/>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8" name="Footer Placeholder 7">
            <a:extLst>
              <a:ext uri="{FF2B5EF4-FFF2-40B4-BE49-F238E27FC236}">
                <a16:creationId xmlns:a16="http://schemas.microsoft.com/office/drawing/2014/main" id="{AB663B67-ADF5-DB6E-2F76-1A4031C257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11DCD4-03EE-AC9C-814E-4B2D1F7248F6}"/>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20615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8549-9787-0BC6-7393-66608BC394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57BD3B-B219-6190-A8D0-EDA8393E862C}"/>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4" name="Footer Placeholder 3">
            <a:extLst>
              <a:ext uri="{FF2B5EF4-FFF2-40B4-BE49-F238E27FC236}">
                <a16:creationId xmlns:a16="http://schemas.microsoft.com/office/drawing/2014/main" id="{225CB47C-CB53-946E-A21D-299F5411F1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DE9EA7-1FC0-2715-C083-1E356C83421E}"/>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52456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A9F8A-5F5C-B031-751E-1D95BB7791A5}"/>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3" name="Footer Placeholder 2">
            <a:extLst>
              <a:ext uri="{FF2B5EF4-FFF2-40B4-BE49-F238E27FC236}">
                <a16:creationId xmlns:a16="http://schemas.microsoft.com/office/drawing/2014/main" id="{377EF4FF-723F-73EA-978D-A421B320D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D6BFAB-AA3E-FA72-6874-0FDBD0A644D0}"/>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3760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EC1-1888-F1C6-5F1C-FF86B298F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1B8D67-3436-7E3B-E12B-81DF7B3E4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C2F0FF-33D0-FA2E-766E-ACFFB50F9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205FF-C9F4-6BE3-6BB9-DD08B9B06C57}"/>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6" name="Footer Placeholder 5">
            <a:extLst>
              <a:ext uri="{FF2B5EF4-FFF2-40B4-BE49-F238E27FC236}">
                <a16:creationId xmlns:a16="http://schemas.microsoft.com/office/drawing/2014/main" id="{40456522-9CAA-04A1-C87B-E48AE04486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C28CD8-A4B2-A02B-9684-87DB357F7180}"/>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238474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5C7C-4270-F764-7DFA-CAC18E1AF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3AAE96-3179-3344-86F4-529B3EA76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E4419E-4407-EDB3-D918-0C836EC97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8A373-2FAF-FFD2-A7A5-E0F42E160740}"/>
              </a:ext>
            </a:extLst>
          </p:cNvPr>
          <p:cNvSpPr>
            <a:spLocks noGrp="1"/>
          </p:cNvSpPr>
          <p:nvPr>
            <p:ph type="dt" sz="half" idx="10"/>
          </p:nvPr>
        </p:nvSpPr>
        <p:spPr/>
        <p:txBody>
          <a:bodyPr/>
          <a:lstStyle/>
          <a:p>
            <a:fld id="{0FCB8594-E364-4EC7-9DDF-7A798FE5D1A1}" type="datetimeFigureOut">
              <a:rPr lang="en-IN" smtClean="0"/>
              <a:t>20-04-2024</a:t>
            </a:fld>
            <a:endParaRPr lang="en-IN"/>
          </a:p>
        </p:txBody>
      </p:sp>
      <p:sp>
        <p:nvSpPr>
          <p:cNvPr id="6" name="Footer Placeholder 5">
            <a:extLst>
              <a:ext uri="{FF2B5EF4-FFF2-40B4-BE49-F238E27FC236}">
                <a16:creationId xmlns:a16="http://schemas.microsoft.com/office/drawing/2014/main" id="{91A0ADCD-A081-FEBF-B72B-676A31857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01EEE-3067-7F09-8DE8-E4ACA5325221}"/>
              </a:ext>
            </a:extLst>
          </p:cNvPr>
          <p:cNvSpPr>
            <a:spLocks noGrp="1"/>
          </p:cNvSpPr>
          <p:nvPr>
            <p:ph type="sldNum" sz="quarter" idx="12"/>
          </p:nvPr>
        </p:nvSpPr>
        <p:spPr/>
        <p:txBody>
          <a:bodyPr/>
          <a:lstStyle/>
          <a:p>
            <a:fld id="{5C092B31-4E42-4F30-984C-9D92E08682A0}" type="slidenum">
              <a:rPr lang="en-IN" smtClean="0"/>
              <a:t>‹#›</a:t>
            </a:fld>
            <a:endParaRPr lang="en-IN"/>
          </a:p>
        </p:txBody>
      </p:sp>
    </p:spTree>
    <p:extLst>
      <p:ext uri="{BB962C8B-B14F-4D97-AF65-F5344CB8AC3E}">
        <p14:creationId xmlns:p14="http://schemas.microsoft.com/office/powerpoint/2010/main" val="114368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80F2F-9784-ADA2-DDDB-46BF62954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C1913-FC1C-B297-4688-75CADB90A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B1628-0A17-BD68-5403-9B5EE8BCA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CB8594-E364-4EC7-9DDF-7A798FE5D1A1}" type="datetimeFigureOut">
              <a:rPr lang="en-IN" smtClean="0"/>
              <a:t>20-04-2024</a:t>
            </a:fld>
            <a:endParaRPr lang="en-IN"/>
          </a:p>
        </p:txBody>
      </p:sp>
      <p:sp>
        <p:nvSpPr>
          <p:cNvPr id="5" name="Footer Placeholder 4">
            <a:extLst>
              <a:ext uri="{FF2B5EF4-FFF2-40B4-BE49-F238E27FC236}">
                <a16:creationId xmlns:a16="http://schemas.microsoft.com/office/drawing/2014/main" id="{CEBC65A2-2A6D-3411-EE3E-26EB43FF7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1796ABC-9D78-0FE6-ED53-E3238E0C9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092B31-4E42-4F30-984C-9D92E08682A0}" type="slidenum">
              <a:rPr lang="en-IN" smtClean="0"/>
              <a:t>‹#›</a:t>
            </a:fld>
            <a:endParaRPr lang="en-IN"/>
          </a:p>
        </p:txBody>
      </p:sp>
    </p:spTree>
    <p:extLst>
      <p:ext uri="{BB962C8B-B14F-4D97-AF65-F5344CB8AC3E}">
        <p14:creationId xmlns:p14="http://schemas.microsoft.com/office/powerpoint/2010/main" val="98962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aler.com/topics/transitive-dependency-in-dbm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aler.com/topics/redundancy-in-dbm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aler.com/topics/dbms/functional-dependency-in-db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889B-D262-5DB7-CC0F-8E0DA19142C8}"/>
              </a:ext>
            </a:extLst>
          </p:cNvPr>
          <p:cNvSpPr>
            <a:spLocks noGrp="1"/>
          </p:cNvSpPr>
          <p:nvPr>
            <p:ph type="ctrTitle"/>
          </p:nvPr>
        </p:nvSpPr>
        <p:spPr/>
        <p:txBody>
          <a:bodyPr/>
          <a:lstStyle/>
          <a:p>
            <a:r>
              <a:rPr lang="en-US" dirty="0"/>
              <a:t>Normalization</a:t>
            </a:r>
            <a:endParaRPr lang="en-IN" dirty="0"/>
          </a:p>
        </p:txBody>
      </p:sp>
      <p:sp>
        <p:nvSpPr>
          <p:cNvPr id="3" name="Subtitle 2">
            <a:extLst>
              <a:ext uri="{FF2B5EF4-FFF2-40B4-BE49-F238E27FC236}">
                <a16:creationId xmlns:a16="http://schemas.microsoft.com/office/drawing/2014/main" id="{C617D9FB-03B7-6A6F-5462-784FD9ECDD20}"/>
              </a:ext>
            </a:extLst>
          </p:cNvPr>
          <p:cNvSpPr>
            <a:spLocks noGrp="1"/>
          </p:cNvSpPr>
          <p:nvPr>
            <p:ph type="subTitle" idx="1"/>
          </p:nvPr>
        </p:nvSpPr>
        <p:spPr/>
        <p:txBody>
          <a:bodyPr/>
          <a:lstStyle/>
          <a:p>
            <a:r>
              <a:rPr lang="en-US" dirty="0"/>
              <a:t>Anomalies, Normal Forms</a:t>
            </a:r>
          </a:p>
          <a:p>
            <a:endParaRPr lang="en-IN" dirty="0"/>
          </a:p>
        </p:txBody>
      </p:sp>
    </p:spTree>
    <p:extLst>
      <p:ext uri="{BB962C8B-B14F-4D97-AF65-F5344CB8AC3E}">
        <p14:creationId xmlns:p14="http://schemas.microsoft.com/office/powerpoint/2010/main" val="382248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01DC-91A1-214F-1111-21773773E510}"/>
              </a:ext>
            </a:extLst>
          </p:cNvPr>
          <p:cNvSpPr>
            <a:spLocks noGrp="1"/>
          </p:cNvSpPr>
          <p:nvPr>
            <p:ph type="title"/>
          </p:nvPr>
        </p:nvSpPr>
        <p:spPr/>
        <p:txBody>
          <a:bodyPr/>
          <a:lstStyle/>
          <a:p>
            <a:r>
              <a:rPr lang="en-US" dirty="0"/>
              <a:t>2NF</a:t>
            </a:r>
            <a:endParaRPr lang="en-IN" dirty="0"/>
          </a:p>
        </p:txBody>
      </p:sp>
      <p:pic>
        <p:nvPicPr>
          <p:cNvPr id="5" name="Content Placeholder 4">
            <a:extLst>
              <a:ext uri="{FF2B5EF4-FFF2-40B4-BE49-F238E27FC236}">
                <a16:creationId xmlns:a16="http://schemas.microsoft.com/office/drawing/2014/main" id="{9C1047AB-5DA9-B69D-D86F-066D51535DEA}"/>
              </a:ext>
            </a:extLst>
          </p:cNvPr>
          <p:cNvPicPr>
            <a:picLocks noGrp="1" noChangeAspect="1"/>
          </p:cNvPicPr>
          <p:nvPr>
            <p:ph idx="1"/>
          </p:nvPr>
        </p:nvPicPr>
        <p:blipFill>
          <a:blip r:embed="rId2"/>
          <a:stretch>
            <a:fillRect/>
          </a:stretch>
        </p:blipFill>
        <p:spPr>
          <a:xfrm>
            <a:off x="3224835" y="365125"/>
            <a:ext cx="7930844" cy="4380765"/>
          </a:xfrm>
        </p:spPr>
      </p:pic>
      <p:sp>
        <p:nvSpPr>
          <p:cNvPr id="7" name="TextBox 6">
            <a:extLst>
              <a:ext uri="{FF2B5EF4-FFF2-40B4-BE49-F238E27FC236}">
                <a16:creationId xmlns:a16="http://schemas.microsoft.com/office/drawing/2014/main" id="{A683D159-7164-ECB5-2959-232085D04DA8}"/>
              </a:ext>
            </a:extLst>
          </p:cNvPr>
          <p:cNvSpPr txBox="1"/>
          <p:nvPr/>
        </p:nvSpPr>
        <p:spPr>
          <a:xfrm>
            <a:off x="670560" y="4668245"/>
            <a:ext cx="10911840" cy="1569660"/>
          </a:xfrm>
          <a:prstGeom prst="rect">
            <a:avLst/>
          </a:prstGeom>
          <a:noFill/>
        </p:spPr>
        <p:txBody>
          <a:bodyPr wrap="square">
            <a:spAutoFit/>
          </a:bodyPr>
          <a:lstStyle/>
          <a:p>
            <a:r>
              <a:rPr lang="en-US" sz="2400" b="0" i="0" dirty="0">
                <a:effectLst/>
                <a:highlight>
                  <a:srgbClr val="FAFBFC"/>
                </a:highlight>
                <a:latin typeface="Times New Roman" panose="02020603050405020304" pitchFamily="18" charset="0"/>
                <a:cs typeface="Times New Roman" panose="02020603050405020304" pitchFamily="18" charset="0"/>
              </a:rPr>
              <a:t>In the above table, the prime attributes of the table are Employee Code and Project ID. We have partial dependencies in this table because Employee Name can be determined by Employee Code and Project Name can be determined by Project ID. Thus, the above relational table violates the rule of 2NF.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45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EB40F3-FD05-990D-FE3B-81E2B100DA1C}"/>
              </a:ext>
            </a:extLst>
          </p:cNvPr>
          <p:cNvSpPr>
            <a:spLocks noGrp="1"/>
          </p:cNvSpPr>
          <p:nvPr>
            <p:ph type="title"/>
          </p:nvPr>
        </p:nvSpPr>
        <p:spPr>
          <a:xfrm>
            <a:off x="841248" y="510047"/>
            <a:ext cx="3300984" cy="1645920"/>
          </a:xfrm>
        </p:spPr>
        <p:txBody>
          <a:bodyPr>
            <a:normAutofit/>
          </a:bodyPr>
          <a:lstStyle/>
          <a:p>
            <a:r>
              <a:rPr lang="en-US" sz="2800"/>
              <a:t>2NF</a:t>
            </a:r>
            <a:endParaRPr lang="en-IN" sz="2800"/>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6E8DB65-2B76-1EF4-18B8-0BF4000DDDFA}"/>
              </a:ext>
            </a:extLst>
          </p:cNvPr>
          <p:cNvSpPr>
            <a:spLocks noGrp="1"/>
          </p:cNvSpPr>
          <p:nvPr>
            <p:ph idx="1"/>
          </p:nvPr>
        </p:nvSpPr>
        <p:spPr>
          <a:xfrm>
            <a:off x="4581144" y="510047"/>
            <a:ext cx="6858000" cy="1645920"/>
          </a:xfrm>
        </p:spPr>
        <p:txBody>
          <a:bodyPr anchor="ctr">
            <a:normAutofit/>
          </a:bodyPr>
          <a:lstStyle/>
          <a:p>
            <a:r>
              <a:rPr lang="en-US" sz="1800" b="0" i="0">
                <a:effectLst/>
                <a:highlight>
                  <a:srgbClr val="FAFBFC"/>
                </a:highlight>
                <a:latin typeface="Times New Roman" panose="02020603050405020304" pitchFamily="18" charset="0"/>
                <a:cs typeface="Times New Roman" panose="02020603050405020304" pitchFamily="18" charset="0"/>
              </a:rPr>
              <a:t>To remove partial dependencies from this table and normalize it into second normal form, we can decompose the &lt;EmployeeProjectDetail&gt; table into the following three tables:</a:t>
            </a:r>
            <a:endParaRPr lang="en-IN" sz="18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7B4D6A2-4181-18B2-CAB2-3336327CD53A}"/>
              </a:ext>
            </a:extLst>
          </p:cNvPr>
          <p:cNvPicPr>
            <a:picLocks noChangeAspect="1"/>
          </p:cNvPicPr>
          <p:nvPr/>
        </p:nvPicPr>
        <p:blipFill>
          <a:blip r:embed="rId2"/>
          <a:stretch>
            <a:fillRect/>
          </a:stretch>
        </p:blipFill>
        <p:spPr>
          <a:xfrm>
            <a:off x="219557" y="3332635"/>
            <a:ext cx="4299233" cy="3321919"/>
          </a:xfrm>
          <a:prstGeom prst="rect">
            <a:avLst/>
          </a:prstGeom>
        </p:spPr>
      </p:pic>
      <p:pic>
        <p:nvPicPr>
          <p:cNvPr id="5" name="Picture 4">
            <a:extLst>
              <a:ext uri="{FF2B5EF4-FFF2-40B4-BE49-F238E27FC236}">
                <a16:creationId xmlns:a16="http://schemas.microsoft.com/office/drawing/2014/main" id="{2AB16188-42FB-950F-3545-5F43BD9C2723}"/>
              </a:ext>
            </a:extLst>
          </p:cNvPr>
          <p:cNvPicPr>
            <a:picLocks noChangeAspect="1"/>
          </p:cNvPicPr>
          <p:nvPr/>
        </p:nvPicPr>
        <p:blipFill>
          <a:blip r:embed="rId3"/>
          <a:stretch>
            <a:fillRect/>
          </a:stretch>
        </p:blipFill>
        <p:spPr>
          <a:xfrm>
            <a:off x="4054586" y="2377664"/>
            <a:ext cx="3785887" cy="3291463"/>
          </a:xfrm>
          <a:prstGeom prst="rect">
            <a:avLst/>
          </a:prstGeom>
        </p:spPr>
      </p:pic>
      <p:pic>
        <p:nvPicPr>
          <p:cNvPr id="7" name="Picture 6">
            <a:extLst>
              <a:ext uri="{FF2B5EF4-FFF2-40B4-BE49-F238E27FC236}">
                <a16:creationId xmlns:a16="http://schemas.microsoft.com/office/drawing/2014/main" id="{18BDDF71-EED8-2D5C-61E8-600359E6E4DA}"/>
              </a:ext>
            </a:extLst>
          </p:cNvPr>
          <p:cNvPicPr>
            <a:picLocks noChangeAspect="1"/>
          </p:cNvPicPr>
          <p:nvPr/>
        </p:nvPicPr>
        <p:blipFill>
          <a:blip r:embed="rId4"/>
          <a:stretch>
            <a:fillRect/>
          </a:stretch>
        </p:blipFill>
        <p:spPr>
          <a:xfrm>
            <a:off x="8027233" y="4321790"/>
            <a:ext cx="4227020" cy="2536210"/>
          </a:xfrm>
          <a:prstGeom prst="rect">
            <a:avLst/>
          </a:prstGeom>
        </p:spPr>
      </p:pic>
    </p:spTree>
    <p:extLst>
      <p:ext uri="{BB962C8B-B14F-4D97-AF65-F5344CB8AC3E}">
        <p14:creationId xmlns:p14="http://schemas.microsoft.com/office/powerpoint/2010/main" val="263907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8A06-D70B-049B-591A-71D35B191507}"/>
              </a:ext>
            </a:extLst>
          </p:cNvPr>
          <p:cNvSpPr>
            <a:spLocks noGrp="1"/>
          </p:cNvSpPr>
          <p:nvPr>
            <p:ph type="title"/>
          </p:nvPr>
        </p:nvSpPr>
        <p:spPr/>
        <p:txBody>
          <a:bodyPr/>
          <a:lstStyle/>
          <a:p>
            <a:r>
              <a:rPr lang="en-US" dirty="0"/>
              <a:t>2NF</a:t>
            </a:r>
            <a:endParaRPr lang="en-IN" dirty="0"/>
          </a:p>
        </p:txBody>
      </p:sp>
      <p:sp>
        <p:nvSpPr>
          <p:cNvPr id="3" name="Content Placeholder 2">
            <a:extLst>
              <a:ext uri="{FF2B5EF4-FFF2-40B4-BE49-F238E27FC236}">
                <a16:creationId xmlns:a16="http://schemas.microsoft.com/office/drawing/2014/main" id="{62AD533B-9239-6A88-65A5-1559BFDD0856}"/>
              </a:ext>
            </a:extLst>
          </p:cNvPr>
          <p:cNvSpPr>
            <a:spLocks noGrp="1"/>
          </p:cNvSpPr>
          <p:nvPr>
            <p:ph idx="1"/>
          </p:nvPr>
        </p:nvSpPr>
        <p:spPr/>
        <p:txBody>
          <a:bodyPr/>
          <a:lstStyle/>
          <a:p>
            <a:pPr algn="l"/>
            <a:r>
              <a:rPr lang="en-US" b="0" i="0" dirty="0">
                <a:effectLst/>
                <a:highlight>
                  <a:srgbClr val="FAFBFC"/>
                </a:highlight>
                <a:latin typeface="Times New Roman" panose="02020603050405020304" pitchFamily="18" charset="0"/>
                <a:cs typeface="Times New Roman" panose="02020603050405020304" pitchFamily="18" charset="0"/>
              </a:rPr>
              <a:t>Thus, we’ve converted the &lt;</a:t>
            </a:r>
            <a:r>
              <a:rPr lang="en-US" b="0" i="0" dirty="0" err="1">
                <a:effectLst/>
                <a:highlight>
                  <a:srgbClr val="FAFBFC"/>
                </a:highlight>
                <a:latin typeface="Times New Roman" panose="02020603050405020304" pitchFamily="18" charset="0"/>
                <a:cs typeface="Times New Roman" panose="02020603050405020304" pitchFamily="18" charset="0"/>
              </a:rPr>
              <a:t>EmployeeProjectDetail</a:t>
            </a:r>
            <a:r>
              <a:rPr lang="en-US" b="0" i="0" dirty="0">
                <a:effectLst/>
                <a:highlight>
                  <a:srgbClr val="FAFBFC"/>
                </a:highlight>
                <a:latin typeface="Times New Roman" panose="02020603050405020304" pitchFamily="18" charset="0"/>
                <a:cs typeface="Times New Roman" panose="02020603050405020304" pitchFamily="18" charset="0"/>
              </a:rPr>
              <a:t>&gt; table into 2NF by decomposing it into &lt;</a:t>
            </a:r>
            <a:r>
              <a:rPr lang="en-US" b="0" i="0" dirty="0" err="1">
                <a:effectLst/>
                <a:highlight>
                  <a:srgbClr val="FAFBFC"/>
                </a:highlight>
                <a:latin typeface="Times New Roman" panose="02020603050405020304" pitchFamily="18" charset="0"/>
                <a:cs typeface="Times New Roman" panose="02020603050405020304" pitchFamily="18" charset="0"/>
              </a:rPr>
              <a:t>EmployeeDetail</a:t>
            </a:r>
            <a:r>
              <a:rPr lang="en-US" b="0" i="0" dirty="0">
                <a:effectLst/>
                <a:highlight>
                  <a:srgbClr val="FAFBFC"/>
                </a:highlight>
                <a:latin typeface="Times New Roman" panose="02020603050405020304" pitchFamily="18" charset="0"/>
                <a:cs typeface="Times New Roman" panose="02020603050405020304" pitchFamily="18" charset="0"/>
              </a:rPr>
              <a:t>&gt;, &lt;</a:t>
            </a:r>
            <a:r>
              <a:rPr lang="en-US" b="0" i="0" dirty="0" err="1">
                <a:effectLst/>
                <a:highlight>
                  <a:srgbClr val="FAFBFC"/>
                </a:highlight>
                <a:latin typeface="Times New Roman" panose="02020603050405020304" pitchFamily="18" charset="0"/>
                <a:cs typeface="Times New Roman" panose="02020603050405020304" pitchFamily="18" charset="0"/>
              </a:rPr>
              <a:t>ProjectDetail</a:t>
            </a:r>
            <a:r>
              <a:rPr lang="en-US" b="0" i="0" dirty="0">
                <a:effectLst/>
                <a:highlight>
                  <a:srgbClr val="FAFBFC"/>
                </a:highlight>
                <a:latin typeface="Times New Roman" panose="02020603050405020304" pitchFamily="18" charset="0"/>
                <a:cs typeface="Times New Roman" panose="02020603050405020304" pitchFamily="18" charset="0"/>
              </a:rPr>
              <a:t>&gt; and &lt;</a:t>
            </a:r>
            <a:r>
              <a:rPr lang="en-US" b="0" i="0" dirty="0" err="1">
                <a:effectLst/>
                <a:highlight>
                  <a:srgbClr val="FAFBFC"/>
                </a:highlight>
                <a:latin typeface="Times New Roman" panose="02020603050405020304" pitchFamily="18" charset="0"/>
                <a:cs typeface="Times New Roman" panose="02020603050405020304" pitchFamily="18" charset="0"/>
              </a:rPr>
              <a:t>EmployeeProject</a:t>
            </a:r>
            <a:r>
              <a:rPr lang="en-US" b="0" i="0" dirty="0">
                <a:effectLst/>
                <a:highlight>
                  <a:srgbClr val="FAFBFC"/>
                </a:highlight>
                <a:latin typeface="Times New Roman" panose="02020603050405020304" pitchFamily="18" charset="0"/>
                <a:cs typeface="Times New Roman" panose="02020603050405020304" pitchFamily="18" charset="0"/>
              </a:rPr>
              <a:t>&gt; tables. </a:t>
            </a:r>
          </a:p>
          <a:p>
            <a:pPr algn="l"/>
            <a:r>
              <a:rPr lang="en-US" b="0" i="0" dirty="0">
                <a:effectLst/>
                <a:highlight>
                  <a:srgbClr val="FAFBFC"/>
                </a:highlight>
                <a:latin typeface="Times New Roman" panose="02020603050405020304" pitchFamily="18" charset="0"/>
                <a:cs typeface="Times New Roman" panose="02020603050405020304" pitchFamily="18" charset="0"/>
              </a:rPr>
              <a:t>The above tables satisfy the following two rules of 2NF as they are in 1NF and every non-prime attribute is fully dependent on the primary key.</a:t>
            </a:r>
          </a:p>
          <a:p>
            <a:pPr algn="l"/>
            <a:r>
              <a:rPr lang="en-US" b="0" i="0" dirty="0">
                <a:effectLst/>
                <a:highlight>
                  <a:srgbClr val="FAFBFC"/>
                </a:highlight>
                <a:latin typeface="Times New Roman" panose="02020603050405020304" pitchFamily="18" charset="0"/>
                <a:cs typeface="Times New Roman" panose="02020603050405020304" pitchFamily="18" charset="0"/>
              </a:rPr>
              <a:t>The relations in 2NF are clearly less redundant than relations in 1NF. However, the decomposed relations may still suffer from one or more anomalies due to the transitive dependency. </a:t>
            </a:r>
          </a:p>
          <a:p>
            <a:pPr algn="l"/>
            <a:r>
              <a:rPr lang="en-US" b="0" i="0" dirty="0">
                <a:effectLst/>
                <a:highlight>
                  <a:srgbClr val="FAFBFC"/>
                </a:highlight>
                <a:latin typeface="Times New Roman" panose="02020603050405020304" pitchFamily="18" charset="0"/>
                <a:cs typeface="Times New Roman" panose="02020603050405020304" pitchFamily="18" charset="0"/>
              </a:rPr>
              <a:t>We will remove the transitive dependencies in the Third Normal Form.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52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4367-637A-45B0-D86E-D3C7F3580B0F}"/>
              </a:ext>
            </a:extLst>
          </p:cNvPr>
          <p:cNvSpPr>
            <a:spLocks noGrp="1"/>
          </p:cNvSpPr>
          <p:nvPr>
            <p:ph type="title"/>
          </p:nvPr>
        </p:nvSpPr>
        <p:spPr>
          <a:xfrm>
            <a:off x="838200" y="365125"/>
            <a:ext cx="10515600" cy="523149"/>
          </a:xfrm>
        </p:spPr>
        <p:txBody>
          <a:bodyPr>
            <a:normAutofit fontScale="90000"/>
          </a:bodyPr>
          <a:lstStyle/>
          <a:p>
            <a:r>
              <a:rPr lang="en-US" b="1" i="0" dirty="0">
                <a:effectLst/>
                <a:highlight>
                  <a:srgbClr val="FAFBFC"/>
                </a:highlight>
                <a:latin typeface="__Source_Sans_Pro_fa6df0"/>
              </a:rPr>
              <a:t>Third Normal Form (3NF)</a:t>
            </a:r>
            <a:br>
              <a:rPr lang="en-US"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7F7A7D0A-A228-ED97-0B42-C58AC2AB962A}"/>
              </a:ext>
            </a:extLst>
          </p:cNvPr>
          <p:cNvSpPr>
            <a:spLocks noGrp="1"/>
          </p:cNvSpPr>
          <p:nvPr>
            <p:ph idx="1"/>
          </p:nvPr>
        </p:nvSpPr>
        <p:spPr>
          <a:xfrm>
            <a:off x="838200" y="888274"/>
            <a:ext cx="10515600" cy="5288689"/>
          </a:xfrm>
        </p:spPr>
        <p:txBody>
          <a:bodyPr>
            <a:normAutofit fontScale="77500" lnSpcReduction="20000"/>
          </a:bodyPr>
          <a:lstStyle/>
          <a:p>
            <a:pPr algn="l"/>
            <a:r>
              <a:rPr lang="en-US" b="0" i="0" dirty="0">
                <a:effectLst/>
                <a:highlight>
                  <a:srgbClr val="FAFBFC"/>
                </a:highlight>
                <a:latin typeface="Times New Roman" panose="02020603050405020304" pitchFamily="18" charset="0"/>
                <a:cs typeface="Times New Roman" panose="02020603050405020304" pitchFamily="18" charset="0"/>
              </a:rPr>
              <a:t>The normalization of 2NF relations to 3NF involves the elimination of </a:t>
            </a:r>
            <a:r>
              <a:rPr lang="en-US" b="0" i="0" u="none" strike="noStrike" dirty="0">
                <a:effectLst/>
                <a:highlight>
                  <a:srgbClr val="FAFBFC"/>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transitive dependencies in DBMS</a:t>
            </a:r>
            <a:r>
              <a:rPr lang="en-US" b="0" i="0" dirty="0">
                <a:effectLst/>
                <a:highlight>
                  <a:srgbClr val="FAFBFC"/>
                </a:highlight>
                <a:latin typeface="Times New Roman" panose="02020603050405020304" pitchFamily="18" charset="0"/>
                <a:cs typeface="Times New Roman" panose="02020603050405020304" pitchFamily="18" charset="0"/>
              </a:rPr>
              <a:t>.</a:t>
            </a:r>
          </a:p>
          <a:p>
            <a:pPr algn="l"/>
            <a:r>
              <a:rPr lang="en-US" b="0" i="0" dirty="0">
                <a:effectLst/>
                <a:highlight>
                  <a:srgbClr val="FAFBFC"/>
                </a:highlight>
                <a:latin typeface="Times New Roman" panose="02020603050405020304" pitchFamily="18" charset="0"/>
                <a:cs typeface="Times New Roman" panose="02020603050405020304" pitchFamily="18" charset="0"/>
              </a:rPr>
              <a:t>A functional dependency X -&gt; Z is said to be transitive if the following three functional dependencies hold:</a:t>
            </a:r>
          </a:p>
          <a:p>
            <a:pPr algn="l">
              <a:buFont typeface="Arial" panose="020B0604020202020204" pitchFamily="34" charset="0"/>
              <a:buChar char="•"/>
            </a:pPr>
            <a:r>
              <a:rPr lang="en-US" b="0" i="0" dirty="0">
                <a:effectLst/>
                <a:highlight>
                  <a:srgbClr val="FAFBFC"/>
                </a:highlight>
                <a:latin typeface="Times New Roman" panose="02020603050405020304" pitchFamily="18" charset="0"/>
                <a:cs typeface="Times New Roman" panose="02020603050405020304" pitchFamily="18" charset="0"/>
              </a:rPr>
              <a:t>X -&gt; Y</a:t>
            </a:r>
          </a:p>
          <a:p>
            <a:pPr algn="l">
              <a:buFont typeface="Arial" panose="020B0604020202020204" pitchFamily="34" charset="0"/>
              <a:buChar char="•"/>
            </a:pPr>
            <a:r>
              <a:rPr lang="en-US" b="0" i="0" dirty="0">
                <a:effectLst/>
                <a:highlight>
                  <a:srgbClr val="FAFBFC"/>
                </a:highlight>
                <a:latin typeface="Times New Roman" panose="02020603050405020304" pitchFamily="18" charset="0"/>
                <a:cs typeface="Times New Roman" panose="02020603050405020304" pitchFamily="18" charset="0"/>
              </a:rPr>
              <a:t>Y does not -&gt; X</a:t>
            </a:r>
          </a:p>
          <a:p>
            <a:pPr algn="l">
              <a:buFont typeface="Arial" panose="020B0604020202020204" pitchFamily="34" charset="0"/>
              <a:buChar char="•"/>
            </a:pPr>
            <a:r>
              <a:rPr lang="en-US" b="0" i="0" dirty="0">
                <a:effectLst/>
                <a:highlight>
                  <a:srgbClr val="FAFBFC"/>
                </a:highlight>
                <a:latin typeface="Times New Roman" panose="02020603050405020304" pitchFamily="18" charset="0"/>
                <a:cs typeface="Times New Roman" panose="02020603050405020304" pitchFamily="18" charset="0"/>
              </a:rPr>
              <a:t>Y -&gt; Z</a:t>
            </a:r>
          </a:p>
          <a:p>
            <a:r>
              <a:rPr lang="en-US" dirty="0">
                <a:latin typeface="Times New Roman" panose="02020603050405020304" pitchFamily="18" charset="0"/>
                <a:cs typeface="Times New Roman" panose="02020603050405020304" pitchFamily="18" charset="0"/>
              </a:rPr>
              <a:t>For a relational table to be in third normal form, it must satisfy the following rules:</a:t>
            </a:r>
          </a:p>
          <a:p>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solidFill>
                  <a:srgbClr val="7030A0"/>
                </a:solidFill>
                <a:latin typeface="Times New Roman" panose="02020603050405020304" pitchFamily="18" charset="0"/>
                <a:cs typeface="Times New Roman" panose="02020603050405020304" pitchFamily="18" charset="0"/>
              </a:rPr>
              <a:t>The table must be in the second normal form.</a:t>
            </a:r>
          </a:p>
          <a:p>
            <a:pPr marL="514350" indent="-514350">
              <a:buFont typeface="+mj-lt"/>
              <a:buAutoNum type="arabicPeriod"/>
            </a:pPr>
            <a:r>
              <a:rPr lang="en-US" b="1" dirty="0">
                <a:solidFill>
                  <a:srgbClr val="7030A0"/>
                </a:solidFill>
                <a:latin typeface="Times New Roman" panose="02020603050405020304" pitchFamily="18" charset="0"/>
                <a:cs typeface="Times New Roman" panose="02020603050405020304" pitchFamily="18" charset="0"/>
              </a:rPr>
              <a:t>No non-prime attribute is transitively dependent on the primary key.</a:t>
            </a:r>
          </a:p>
          <a:p>
            <a:pPr marL="514350" indent="-514350">
              <a:buFont typeface="+mj-lt"/>
              <a:buAutoNum type="arabicPeriod"/>
            </a:pPr>
            <a:r>
              <a:rPr lang="en-US" b="1" dirty="0">
                <a:solidFill>
                  <a:srgbClr val="7030A0"/>
                </a:solidFill>
                <a:latin typeface="Times New Roman" panose="02020603050405020304" pitchFamily="18" charset="0"/>
                <a:cs typeface="Times New Roman" panose="02020603050405020304" pitchFamily="18" charset="0"/>
              </a:rPr>
              <a:t>For each functional dependency X -&gt; Z at least one of the following conditions hold:</a:t>
            </a:r>
          </a:p>
          <a:p>
            <a:pPr marL="514350" indent="-514350">
              <a:buFont typeface="+mj-lt"/>
              <a:buAutoNum type="alphaLcParenR"/>
            </a:pPr>
            <a:r>
              <a:rPr lang="en-US" b="1" dirty="0">
                <a:solidFill>
                  <a:srgbClr val="7030A0"/>
                </a:solidFill>
                <a:latin typeface="Times New Roman" panose="02020603050405020304" pitchFamily="18" charset="0"/>
                <a:cs typeface="Times New Roman" panose="02020603050405020304" pitchFamily="18" charset="0"/>
              </a:rPr>
              <a:t>X is a super key of the table.</a:t>
            </a:r>
          </a:p>
          <a:p>
            <a:pPr marL="514350" indent="-514350">
              <a:buFont typeface="+mj-lt"/>
              <a:buAutoNum type="alphaLcParenR"/>
            </a:pPr>
            <a:r>
              <a:rPr lang="en-US" b="1" dirty="0">
                <a:solidFill>
                  <a:srgbClr val="7030A0"/>
                </a:solidFill>
                <a:latin typeface="Times New Roman" panose="02020603050405020304" pitchFamily="18" charset="0"/>
                <a:cs typeface="Times New Roman" panose="02020603050405020304" pitchFamily="18" charset="0"/>
              </a:rPr>
              <a:t>Z is a prime attribute of the table.</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99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98C1-CEFA-93E9-53DE-0C382677FC9D}"/>
              </a:ext>
            </a:extLst>
          </p:cNvPr>
          <p:cNvSpPr>
            <a:spLocks noGrp="1"/>
          </p:cNvSpPr>
          <p:nvPr>
            <p:ph type="title"/>
          </p:nvPr>
        </p:nvSpPr>
        <p:spPr/>
        <p:txBody>
          <a:bodyPr/>
          <a:lstStyle/>
          <a:p>
            <a:r>
              <a:rPr lang="en-US" dirty="0"/>
              <a:t>3NF</a:t>
            </a:r>
            <a:endParaRPr lang="en-IN" dirty="0"/>
          </a:p>
        </p:txBody>
      </p:sp>
      <p:sp>
        <p:nvSpPr>
          <p:cNvPr id="3" name="Content Placeholder 2">
            <a:extLst>
              <a:ext uri="{FF2B5EF4-FFF2-40B4-BE49-F238E27FC236}">
                <a16:creationId xmlns:a16="http://schemas.microsoft.com/office/drawing/2014/main" id="{6B688F51-476A-31E9-E8EC-96F2A05B0A4C}"/>
              </a:ext>
            </a:extLst>
          </p:cNvPr>
          <p:cNvSpPr>
            <a:spLocks noGrp="1"/>
          </p:cNvSpPr>
          <p:nvPr>
            <p:ph idx="1"/>
          </p:nvPr>
        </p:nvSpPr>
        <p:spPr/>
        <p:txBody>
          <a:bodyPr/>
          <a:lstStyle/>
          <a:p>
            <a:r>
              <a:rPr lang="en-US" b="0" i="0" dirty="0">
                <a:effectLst/>
                <a:highlight>
                  <a:srgbClr val="FAFBFC"/>
                </a:highlight>
                <a:latin typeface="__Source_Sans_Pro_fa6df0"/>
              </a:rPr>
              <a:t>If a transitive dependency exists, we can divide the table to remove the transitively dependent attributes and place them to a new table along with a copy of the determinant.</a:t>
            </a:r>
            <a:endParaRPr lang="en-IN" dirty="0"/>
          </a:p>
        </p:txBody>
      </p:sp>
    </p:spTree>
    <p:extLst>
      <p:ext uri="{BB962C8B-B14F-4D97-AF65-F5344CB8AC3E}">
        <p14:creationId xmlns:p14="http://schemas.microsoft.com/office/powerpoint/2010/main" val="78223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50FB-B0A9-F7A0-09B2-3D1477A4413C}"/>
              </a:ext>
            </a:extLst>
          </p:cNvPr>
          <p:cNvSpPr>
            <a:spLocks noGrp="1"/>
          </p:cNvSpPr>
          <p:nvPr>
            <p:ph type="title"/>
          </p:nvPr>
        </p:nvSpPr>
        <p:spPr/>
        <p:txBody>
          <a:bodyPr/>
          <a:lstStyle/>
          <a:p>
            <a:r>
              <a:rPr lang="en-US" dirty="0"/>
              <a:t>3NF</a:t>
            </a:r>
            <a:endParaRPr lang="en-IN" dirty="0"/>
          </a:p>
        </p:txBody>
      </p:sp>
      <p:pic>
        <p:nvPicPr>
          <p:cNvPr id="5" name="Content Placeholder 4">
            <a:extLst>
              <a:ext uri="{FF2B5EF4-FFF2-40B4-BE49-F238E27FC236}">
                <a16:creationId xmlns:a16="http://schemas.microsoft.com/office/drawing/2014/main" id="{185897DD-E79D-19D5-EC4C-EFFA0F573C85}"/>
              </a:ext>
            </a:extLst>
          </p:cNvPr>
          <p:cNvPicPr>
            <a:picLocks noGrp="1" noChangeAspect="1"/>
          </p:cNvPicPr>
          <p:nvPr>
            <p:ph idx="1"/>
          </p:nvPr>
        </p:nvPicPr>
        <p:blipFill>
          <a:blip r:embed="rId2"/>
          <a:stretch>
            <a:fillRect/>
          </a:stretch>
        </p:blipFill>
        <p:spPr>
          <a:xfrm>
            <a:off x="2894186" y="259713"/>
            <a:ext cx="7251299" cy="4090264"/>
          </a:xfrm>
        </p:spPr>
      </p:pic>
      <p:sp>
        <p:nvSpPr>
          <p:cNvPr id="7" name="TextBox 6">
            <a:extLst>
              <a:ext uri="{FF2B5EF4-FFF2-40B4-BE49-F238E27FC236}">
                <a16:creationId xmlns:a16="http://schemas.microsoft.com/office/drawing/2014/main" id="{0EBBD16E-2651-ED86-86DA-96337407A959}"/>
              </a:ext>
            </a:extLst>
          </p:cNvPr>
          <p:cNvSpPr txBox="1"/>
          <p:nvPr/>
        </p:nvSpPr>
        <p:spPr>
          <a:xfrm>
            <a:off x="838199" y="4502557"/>
            <a:ext cx="9498875" cy="2308324"/>
          </a:xfrm>
          <a:prstGeom prst="rect">
            <a:avLst/>
          </a:prstGeom>
          <a:noFill/>
        </p:spPr>
        <p:txBody>
          <a:bodyPr wrap="square">
            <a:spAutoFit/>
          </a:bodyPr>
          <a:lstStyle/>
          <a:p>
            <a:pPr algn="l"/>
            <a:r>
              <a:rPr lang="en-US" sz="2400" b="0" i="0" dirty="0">
                <a:effectLst/>
                <a:highlight>
                  <a:srgbClr val="FAFBFC"/>
                </a:highlight>
                <a:latin typeface="Times New Roman" panose="02020603050405020304" pitchFamily="18" charset="0"/>
                <a:cs typeface="Times New Roman" panose="02020603050405020304" pitchFamily="18" charset="0"/>
              </a:rPr>
              <a:t>The above table is not in 3NF because it has Employee Code -&gt; Employee City transitive dependency because:</a:t>
            </a:r>
          </a:p>
          <a:p>
            <a:pPr algn="l">
              <a:buFont typeface="Arial" panose="020B0604020202020204" pitchFamily="34" charset="0"/>
              <a:buChar char="•"/>
            </a:pPr>
            <a:r>
              <a:rPr lang="en-US" sz="2400" b="0" i="0" dirty="0">
                <a:effectLst/>
                <a:highlight>
                  <a:srgbClr val="FAFBFC"/>
                </a:highlight>
                <a:latin typeface="Times New Roman" panose="02020603050405020304" pitchFamily="18" charset="0"/>
                <a:cs typeface="Times New Roman" panose="02020603050405020304" pitchFamily="18" charset="0"/>
              </a:rPr>
              <a:t>Employee Code -&gt; Employee </a:t>
            </a:r>
            <a:r>
              <a:rPr lang="en-US" sz="2400" b="0" i="0" dirty="0" err="1">
                <a:effectLst/>
                <a:highlight>
                  <a:srgbClr val="FAFBFC"/>
                </a:highlight>
                <a:latin typeface="Times New Roman" panose="02020603050405020304" pitchFamily="18" charset="0"/>
                <a:cs typeface="Times New Roman" panose="02020603050405020304" pitchFamily="18" charset="0"/>
              </a:rPr>
              <a:t>Zipcode</a:t>
            </a:r>
            <a:endParaRPr lang="en-US" sz="2400" b="0" i="0" dirty="0">
              <a:effectLst/>
              <a:highlight>
                <a:srgbClr val="FAFBFC"/>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highlight>
                  <a:srgbClr val="FAFBFC"/>
                </a:highlight>
                <a:latin typeface="Times New Roman" panose="02020603050405020304" pitchFamily="18" charset="0"/>
                <a:cs typeface="Times New Roman" panose="02020603050405020304" pitchFamily="18" charset="0"/>
              </a:rPr>
              <a:t>Employee </a:t>
            </a:r>
            <a:r>
              <a:rPr lang="en-US" sz="2400" b="0" i="0" dirty="0" err="1">
                <a:effectLst/>
                <a:highlight>
                  <a:srgbClr val="FAFBFC"/>
                </a:highlight>
                <a:latin typeface="Times New Roman" panose="02020603050405020304" pitchFamily="18" charset="0"/>
                <a:cs typeface="Times New Roman" panose="02020603050405020304" pitchFamily="18" charset="0"/>
              </a:rPr>
              <a:t>Zipcode</a:t>
            </a:r>
            <a:r>
              <a:rPr lang="en-US" sz="2400" b="0" i="0" dirty="0">
                <a:effectLst/>
                <a:highlight>
                  <a:srgbClr val="FAFBFC"/>
                </a:highlight>
                <a:latin typeface="Times New Roman" panose="02020603050405020304" pitchFamily="18" charset="0"/>
                <a:cs typeface="Times New Roman" panose="02020603050405020304" pitchFamily="18" charset="0"/>
              </a:rPr>
              <a:t> -&gt; Employee City</a:t>
            </a:r>
          </a:p>
          <a:p>
            <a:pPr algn="l"/>
            <a:r>
              <a:rPr lang="en-US" sz="2400" b="0" i="0" dirty="0">
                <a:effectLst/>
                <a:highlight>
                  <a:srgbClr val="FAFBFC"/>
                </a:highlight>
                <a:latin typeface="Times New Roman" panose="02020603050405020304" pitchFamily="18" charset="0"/>
                <a:cs typeface="Times New Roman" panose="02020603050405020304" pitchFamily="18" charset="0"/>
              </a:rPr>
              <a:t>Also, Employee </a:t>
            </a:r>
            <a:r>
              <a:rPr lang="en-US" sz="2400" b="0" i="0" dirty="0" err="1">
                <a:effectLst/>
                <a:highlight>
                  <a:srgbClr val="FAFBFC"/>
                </a:highlight>
                <a:latin typeface="Times New Roman" panose="02020603050405020304" pitchFamily="18" charset="0"/>
                <a:cs typeface="Times New Roman" panose="02020603050405020304" pitchFamily="18" charset="0"/>
              </a:rPr>
              <a:t>Zipcode</a:t>
            </a:r>
            <a:r>
              <a:rPr lang="en-US" sz="2400" b="0" i="0" dirty="0">
                <a:effectLst/>
                <a:highlight>
                  <a:srgbClr val="FAFBFC"/>
                </a:highlight>
                <a:latin typeface="Times New Roman" panose="02020603050405020304" pitchFamily="18" charset="0"/>
                <a:cs typeface="Times New Roman" panose="02020603050405020304" pitchFamily="18" charset="0"/>
              </a:rPr>
              <a:t> is not a super key and Employee City is not a prime attribute.</a:t>
            </a:r>
          </a:p>
        </p:txBody>
      </p:sp>
    </p:spTree>
    <p:extLst>
      <p:ext uri="{BB962C8B-B14F-4D97-AF65-F5344CB8AC3E}">
        <p14:creationId xmlns:p14="http://schemas.microsoft.com/office/powerpoint/2010/main" val="182509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82EB-F683-1C35-3C54-4200F27C0035}"/>
              </a:ext>
            </a:extLst>
          </p:cNvPr>
          <p:cNvSpPr>
            <a:spLocks noGrp="1"/>
          </p:cNvSpPr>
          <p:nvPr>
            <p:ph type="title"/>
          </p:nvPr>
        </p:nvSpPr>
        <p:spPr>
          <a:xfrm>
            <a:off x="838200" y="365126"/>
            <a:ext cx="10515600" cy="315912"/>
          </a:xfrm>
        </p:spPr>
        <p:txBody>
          <a:bodyPr>
            <a:normAutofit fontScale="90000"/>
          </a:bodyPr>
          <a:lstStyle/>
          <a:p>
            <a:r>
              <a:rPr lang="en-US" dirty="0"/>
              <a:t>3NF</a:t>
            </a:r>
            <a:endParaRPr lang="en-IN" dirty="0"/>
          </a:p>
        </p:txBody>
      </p:sp>
      <p:sp>
        <p:nvSpPr>
          <p:cNvPr id="3" name="Content Placeholder 2">
            <a:extLst>
              <a:ext uri="{FF2B5EF4-FFF2-40B4-BE49-F238E27FC236}">
                <a16:creationId xmlns:a16="http://schemas.microsoft.com/office/drawing/2014/main" id="{066F3928-EB9D-4B72-972A-7D7869FE5145}"/>
              </a:ext>
            </a:extLst>
          </p:cNvPr>
          <p:cNvSpPr>
            <a:spLocks noGrp="1"/>
          </p:cNvSpPr>
          <p:nvPr>
            <p:ph idx="1"/>
          </p:nvPr>
        </p:nvSpPr>
        <p:spPr>
          <a:xfrm>
            <a:off x="838200" y="827314"/>
            <a:ext cx="10515600" cy="5349649"/>
          </a:xfrm>
        </p:spPr>
        <p:txBody>
          <a:bodyPr/>
          <a:lstStyle/>
          <a:p>
            <a:r>
              <a:rPr lang="en-US" dirty="0"/>
              <a:t>To remove transitive dependency from this table and normalize it into the third normal form, we can decompose the &lt;</a:t>
            </a:r>
            <a:r>
              <a:rPr lang="en-US" dirty="0" err="1"/>
              <a:t>EmployeeDetail</a:t>
            </a:r>
            <a:r>
              <a:rPr lang="en-US" dirty="0"/>
              <a:t>&gt; table into the following two tables:</a:t>
            </a:r>
          </a:p>
          <a:p>
            <a:pPr marL="0" indent="0">
              <a:buNone/>
            </a:pPr>
            <a:endParaRPr lang="en-IN" dirty="0"/>
          </a:p>
        </p:txBody>
      </p:sp>
      <p:pic>
        <p:nvPicPr>
          <p:cNvPr id="5" name="Picture 4">
            <a:extLst>
              <a:ext uri="{FF2B5EF4-FFF2-40B4-BE49-F238E27FC236}">
                <a16:creationId xmlns:a16="http://schemas.microsoft.com/office/drawing/2014/main" id="{055D7A2E-46FA-4611-2812-557891FBFAAD}"/>
              </a:ext>
            </a:extLst>
          </p:cNvPr>
          <p:cNvPicPr>
            <a:picLocks noChangeAspect="1"/>
          </p:cNvPicPr>
          <p:nvPr/>
        </p:nvPicPr>
        <p:blipFill>
          <a:blip r:embed="rId2"/>
          <a:stretch>
            <a:fillRect/>
          </a:stretch>
        </p:blipFill>
        <p:spPr>
          <a:xfrm>
            <a:off x="-146072" y="2435236"/>
            <a:ext cx="5905286" cy="3888003"/>
          </a:xfrm>
          <a:prstGeom prst="rect">
            <a:avLst/>
          </a:prstGeom>
        </p:spPr>
      </p:pic>
      <p:pic>
        <p:nvPicPr>
          <p:cNvPr id="7" name="Picture 6">
            <a:extLst>
              <a:ext uri="{FF2B5EF4-FFF2-40B4-BE49-F238E27FC236}">
                <a16:creationId xmlns:a16="http://schemas.microsoft.com/office/drawing/2014/main" id="{7DDB7E1A-D29C-9B30-FE87-24E76A62AD01}"/>
              </a:ext>
            </a:extLst>
          </p:cNvPr>
          <p:cNvPicPr>
            <a:picLocks noChangeAspect="1"/>
          </p:cNvPicPr>
          <p:nvPr/>
        </p:nvPicPr>
        <p:blipFill>
          <a:blip r:embed="rId3"/>
          <a:stretch>
            <a:fillRect/>
          </a:stretch>
        </p:blipFill>
        <p:spPr>
          <a:xfrm>
            <a:off x="5477646" y="2590092"/>
            <a:ext cx="6157723" cy="4085028"/>
          </a:xfrm>
          <a:prstGeom prst="rect">
            <a:avLst/>
          </a:prstGeom>
        </p:spPr>
      </p:pic>
    </p:spTree>
    <p:extLst>
      <p:ext uri="{BB962C8B-B14F-4D97-AF65-F5344CB8AC3E}">
        <p14:creationId xmlns:p14="http://schemas.microsoft.com/office/powerpoint/2010/main" val="251665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498E-BB9A-3083-0B97-2F194045506E}"/>
              </a:ext>
            </a:extLst>
          </p:cNvPr>
          <p:cNvSpPr>
            <a:spLocks noGrp="1"/>
          </p:cNvSpPr>
          <p:nvPr>
            <p:ph type="title"/>
          </p:nvPr>
        </p:nvSpPr>
        <p:spPr/>
        <p:txBody>
          <a:bodyPr/>
          <a:lstStyle/>
          <a:p>
            <a:r>
              <a:rPr lang="en-US" dirty="0"/>
              <a:t>BCNF</a:t>
            </a:r>
            <a:endParaRPr lang="en-IN" dirty="0"/>
          </a:p>
        </p:txBody>
      </p:sp>
      <p:sp>
        <p:nvSpPr>
          <p:cNvPr id="3" name="Content Placeholder 2">
            <a:extLst>
              <a:ext uri="{FF2B5EF4-FFF2-40B4-BE49-F238E27FC236}">
                <a16:creationId xmlns:a16="http://schemas.microsoft.com/office/drawing/2014/main" id="{0F047A03-1F30-326A-E0D3-F33BBC081D6C}"/>
              </a:ext>
            </a:extLst>
          </p:cNvPr>
          <p:cNvSpPr>
            <a:spLocks noGrp="1"/>
          </p:cNvSpPr>
          <p:nvPr>
            <p:ph idx="1"/>
          </p:nvPr>
        </p:nvSpPr>
        <p:spPr/>
        <p:txBody>
          <a:bodyPr/>
          <a:lstStyle/>
          <a:p>
            <a:r>
              <a:rPr lang="en-US" dirty="0"/>
              <a:t>The 2NF and 3NF impose some extra conditions on dependencies on candidate keys and remove redundancy caused by that. However, there may still exist some dependencies that cause redundancy in the database. </a:t>
            </a:r>
          </a:p>
          <a:p>
            <a:r>
              <a:rPr lang="en-US" dirty="0"/>
              <a:t>These redundancies are removed by a more strict normal form known as BCNF.</a:t>
            </a:r>
            <a:endParaRPr lang="en-IN" dirty="0"/>
          </a:p>
        </p:txBody>
      </p:sp>
    </p:spTree>
    <p:extLst>
      <p:ext uri="{BB962C8B-B14F-4D97-AF65-F5344CB8AC3E}">
        <p14:creationId xmlns:p14="http://schemas.microsoft.com/office/powerpoint/2010/main" val="384548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1A20-F70F-D11F-9E38-FEBA1E8760F5}"/>
              </a:ext>
            </a:extLst>
          </p:cNvPr>
          <p:cNvSpPr>
            <a:spLocks noGrp="1"/>
          </p:cNvSpPr>
          <p:nvPr>
            <p:ph type="title"/>
          </p:nvPr>
        </p:nvSpPr>
        <p:spPr/>
        <p:txBody>
          <a:bodyPr/>
          <a:lstStyle/>
          <a:p>
            <a:r>
              <a:rPr lang="en-US" dirty="0"/>
              <a:t>BCNF	</a:t>
            </a:r>
            <a:endParaRPr lang="en-IN" dirty="0"/>
          </a:p>
        </p:txBody>
      </p:sp>
      <p:sp>
        <p:nvSpPr>
          <p:cNvPr id="3" name="Content Placeholder 2">
            <a:extLst>
              <a:ext uri="{FF2B5EF4-FFF2-40B4-BE49-F238E27FC236}">
                <a16:creationId xmlns:a16="http://schemas.microsoft.com/office/drawing/2014/main" id="{7E69A1A7-046B-774F-8B62-0930A8DE2170}"/>
              </a:ext>
            </a:extLst>
          </p:cNvPr>
          <p:cNvSpPr>
            <a:spLocks noGrp="1"/>
          </p:cNvSpPr>
          <p:nvPr>
            <p:ph idx="1"/>
          </p:nvPr>
        </p:nvSpPr>
        <p:spPr/>
        <p:txBody>
          <a:bodyPr>
            <a:normAutofit fontScale="92500" lnSpcReduction="20000"/>
          </a:bodyPr>
          <a:lstStyle/>
          <a:p>
            <a:r>
              <a:rPr lang="en-US" dirty="0"/>
              <a:t>Boyce-Codd Normal Form(BCNF) is an advanced version of 3NF as it contains additional constraints compared to 3NF.</a:t>
            </a:r>
          </a:p>
          <a:p>
            <a:endParaRPr lang="en-US" dirty="0"/>
          </a:p>
          <a:p>
            <a:r>
              <a:rPr lang="en-US" dirty="0"/>
              <a:t>For a relational table to be in Boyce-Codd normal form, it must satisfy the following rules:</a:t>
            </a:r>
          </a:p>
          <a:p>
            <a:endParaRPr lang="en-US" dirty="0"/>
          </a:p>
          <a:p>
            <a:pPr marL="514350" indent="-514350">
              <a:buFont typeface="+mj-lt"/>
              <a:buAutoNum type="arabicPeriod"/>
            </a:pPr>
            <a:r>
              <a:rPr lang="en-US" b="1" dirty="0">
                <a:solidFill>
                  <a:srgbClr val="7030A0"/>
                </a:solidFill>
              </a:rPr>
              <a:t>The table must be in the third normal form.</a:t>
            </a:r>
          </a:p>
          <a:p>
            <a:pPr marL="514350" indent="-514350">
              <a:buFont typeface="+mj-lt"/>
              <a:buAutoNum type="arabicPeriod"/>
            </a:pPr>
            <a:r>
              <a:rPr lang="en-US" b="1" dirty="0">
                <a:solidFill>
                  <a:srgbClr val="7030A0"/>
                </a:solidFill>
              </a:rPr>
              <a:t>For every non-trivial functional dependency X -&gt; Y, X is the </a:t>
            </a:r>
            <a:r>
              <a:rPr lang="en-US" b="1" dirty="0" err="1">
                <a:solidFill>
                  <a:srgbClr val="7030A0"/>
                </a:solidFill>
              </a:rPr>
              <a:t>superkey</a:t>
            </a:r>
            <a:r>
              <a:rPr lang="en-US" b="1" dirty="0">
                <a:solidFill>
                  <a:srgbClr val="7030A0"/>
                </a:solidFill>
              </a:rPr>
              <a:t> of the table. That means X cannot be a non-prime attribute if Y is a prime attribute.</a:t>
            </a:r>
          </a:p>
          <a:p>
            <a:pPr marL="0" indent="0">
              <a:buNone/>
            </a:pPr>
            <a:r>
              <a:rPr lang="en-US" dirty="0"/>
              <a:t>A </a:t>
            </a:r>
            <a:r>
              <a:rPr lang="en-US" dirty="0" err="1"/>
              <a:t>superkey</a:t>
            </a:r>
            <a:r>
              <a:rPr lang="en-US" dirty="0"/>
              <a:t> is a set of one or more attributes that can uniquely identify a row in a database table.</a:t>
            </a:r>
            <a:endParaRPr lang="en-IN" dirty="0"/>
          </a:p>
        </p:txBody>
      </p:sp>
    </p:spTree>
    <p:extLst>
      <p:ext uri="{BB962C8B-B14F-4D97-AF65-F5344CB8AC3E}">
        <p14:creationId xmlns:p14="http://schemas.microsoft.com/office/powerpoint/2010/main" val="61324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3FC6-66A2-C29E-B54B-4625D49532EF}"/>
              </a:ext>
            </a:extLst>
          </p:cNvPr>
          <p:cNvSpPr>
            <a:spLocks noGrp="1"/>
          </p:cNvSpPr>
          <p:nvPr>
            <p:ph type="title"/>
          </p:nvPr>
        </p:nvSpPr>
        <p:spPr>
          <a:xfrm>
            <a:off x="838200" y="365126"/>
            <a:ext cx="10515600" cy="200932"/>
          </a:xfrm>
        </p:spPr>
        <p:txBody>
          <a:bodyPr>
            <a:normAutofit fontScale="90000"/>
          </a:bodyPr>
          <a:lstStyle/>
          <a:p>
            <a:r>
              <a:rPr lang="en-US" dirty="0"/>
              <a:t>BCNF</a:t>
            </a:r>
            <a:endParaRPr lang="en-IN" dirty="0"/>
          </a:p>
        </p:txBody>
      </p:sp>
      <p:pic>
        <p:nvPicPr>
          <p:cNvPr id="5" name="Content Placeholder 4">
            <a:extLst>
              <a:ext uri="{FF2B5EF4-FFF2-40B4-BE49-F238E27FC236}">
                <a16:creationId xmlns:a16="http://schemas.microsoft.com/office/drawing/2014/main" id="{5BC21F3D-7B1B-3E31-07C7-D89460F7FED4}"/>
              </a:ext>
            </a:extLst>
          </p:cNvPr>
          <p:cNvPicPr>
            <a:picLocks noGrp="1" noChangeAspect="1"/>
          </p:cNvPicPr>
          <p:nvPr>
            <p:ph idx="1"/>
          </p:nvPr>
        </p:nvPicPr>
        <p:blipFill>
          <a:blip r:embed="rId2"/>
          <a:stretch>
            <a:fillRect/>
          </a:stretch>
        </p:blipFill>
        <p:spPr>
          <a:xfrm>
            <a:off x="3710896" y="268510"/>
            <a:ext cx="6896144" cy="4110676"/>
          </a:xfrm>
        </p:spPr>
      </p:pic>
      <p:sp>
        <p:nvSpPr>
          <p:cNvPr id="7" name="TextBox 6">
            <a:extLst>
              <a:ext uri="{FF2B5EF4-FFF2-40B4-BE49-F238E27FC236}">
                <a16:creationId xmlns:a16="http://schemas.microsoft.com/office/drawing/2014/main" id="{C805B955-5A5C-F34A-1004-DC3F2BD5F562}"/>
              </a:ext>
            </a:extLst>
          </p:cNvPr>
          <p:cNvSpPr txBox="1"/>
          <p:nvPr/>
        </p:nvSpPr>
        <p:spPr>
          <a:xfrm>
            <a:off x="670560" y="4475802"/>
            <a:ext cx="10683240" cy="2308324"/>
          </a:xfrm>
          <a:prstGeom prst="rect">
            <a:avLst/>
          </a:prstGeom>
          <a:noFill/>
        </p:spPr>
        <p:txBody>
          <a:bodyPr wrap="square">
            <a:spAutoFit/>
          </a:bodyPr>
          <a:lstStyle/>
          <a:p>
            <a:r>
              <a:rPr lang="en-US" sz="2400" b="0" i="0" dirty="0">
                <a:effectLst/>
                <a:highlight>
                  <a:srgbClr val="FAFBFC"/>
                </a:highlight>
                <a:latin typeface="Times New Roman" panose="02020603050405020304" pitchFamily="18" charset="0"/>
                <a:cs typeface="Times New Roman" panose="02020603050405020304" pitchFamily="18" charset="0"/>
              </a:rPr>
              <a:t>The above table satisfies all the normal forms till 3NF, but it violates the rules of BCNF because the candidate key of the above table is </a:t>
            </a:r>
          </a:p>
          <a:p>
            <a:r>
              <a:rPr lang="en-US" sz="2400" b="0" i="0" dirty="0">
                <a:effectLst/>
                <a:highlight>
                  <a:srgbClr val="FAFBFC"/>
                </a:highlight>
                <a:latin typeface="Times New Roman" panose="02020603050405020304" pitchFamily="18" charset="0"/>
                <a:cs typeface="Times New Roman" panose="02020603050405020304" pitchFamily="18" charset="0"/>
              </a:rPr>
              <a:t>{Employee Code, Project ID}. </a:t>
            </a:r>
          </a:p>
          <a:p>
            <a:r>
              <a:rPr lang="en-US" sz="2400" b="0" i="0" dirty="0">
                <a:effectLst/>
                <a:highlight>
                  <a:srgbClr val="FAFBFC"/>
                </a:highlight>
                <a:latin typeface="Times New Roman" panose="02020603050405020304" pitchFamily="18" charset="0"/>
                <a:cs typeface="Times New Roman" panose="02020603050405020304" pitchFamily="18" charset="0"/>
              </a:rPr>
              <a:t>For the non-trivial functional dependency, </a:t>
            </a:r>
          </a:p>
          <a:p>
            <a:r>
              <a:rPr lang="en-US" sz="2400" b="0" i="0" dirty="0">
                <a:effectLst/>
                <a:highlight>
                  <a:srgbClr val="FAFBFC"/>
                </a:highlight>
                <a:latin typeface="Times New Roman" panose="02020603050405020304" pitchFamily="18" charset="0"/>
                <a:cs typeface="Times New Roman" panose="02020603050405020304" pitchFamily="18" charset="0"/>
              </a:rPr>
              <a:t>Project Leader -&gt; Project ID, Project ID is a prime attribute, but Project Leader is a non-prime attribute. This is not allowed in BCNF.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5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9BD5-F871-913D-24BD-57BD5319D758}"/>
              </a:ext>
            </a:extLst>
          </p:cNvPr>
          <p:cNvSpPr>
            <a:spLocks noGrp="1"/>
          </p:cNvSpPr>
          <p:nvPr>
            <p:ph type="title"/>
          </p:nvPr>
        </p:nvSpPr>
        <p:spPr/>
        <p:txBody>
          <a:bodyPr/>
          <a:lstStyle/>
          <a:p>
            <a:r>
              <a:rPr lang="en-US" b="0" i="0" dirty="0">
                <a:effectLst/>
                <a:highlight>
                  <a:srgbClr val="FAFBFC"/>
                </a:highlight>
                <a:latin typeface="__Source_Sans_Pro_fa6df0"/>
              </a:rPr>
              <a:t>Normalization</a:t>
            </a:r>
            <a:endParaRPr lang="en-IN" dirty="0"/>
          </a:p>
        </p:txBody>
      </p:sp>
      <p:sp>
        <p:nvSpPr>
          <p:cNvPr id="3" name="Content Placeholder 2">
            <a:extLst>
              <a:ext uri="{FF2B5EF4-FFF2-40B4-BE49-F238E27FC236}">
                <a16:creationId xmlns:a16="http://schemas.microsoft.com/office/drawing/2014/main" id="{71CCF979-E02D-4AB4-8E05-55200EA956B6}"/>
              </a:ext>
            </a:extLst>
          </p:cNvPr>
          <p:cNvSpPr>
            <a:spLocks noGrp="1"/>
          </p:cNvSpPr>
          <p:nvPr>
            <p:ph idx="1"/>
          </p:nvPr>
        </p:nvSpPr>
        <p:spPr/>
        <p:txBody>
          <a:bodyPr/>
          <a:lstStyle/>
          <a:p>
            <a:r>
              <a:rPr lang="en-US" b="0" i="0" dirty="0">
                <a:effectLst/>
                <a:highlight>
                  <a:srgbClr val="FAFBFC"/>
                </a:highlight>
                <a:latin typeface="Times New Roman" panose="02020603050405020304" pitchFamily="18" charset="0"/>
                <a:cs typeface="Times New Roman" panose="02020603050405020304" pitchFamily="18" charset="0"/>
              </a:rPr>
              <a:t>Normalization is the process of organizing the data and the attributes of a database. It is performed to reduce the data redundancy in a database and to ensure that data is stored logically. </a:t>
            </a:r>
          </a:p>
          <a:p>
            <a:r>
              <a:rPr lang="en-US" b="0" i="0" u="none" strike="noStrike" dirty="0">
                <a:effectLst/>
                <a:highlight>
                  <a:srgbClr val="FAFBFC"/>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redundancy in DBMS</a:t>
            </a:r>
            <a:r>
              <a:rPr lang="en-US" b="0" i="0" dirty="0">
                <a:effectLst/>
                <a:highlight>
                  <a:srgbClr val="FAFBFC"/>
                </a:highlight>
                <a:latin typeface="Times New Roman" panose="02020603050405020304" pitchFamily="18" charset="0"/>
                <a:cs typeface="Times New Roman" panose="02020603050405020304" pitchFamily="18" charset="0"/>
              </a:rPr>
              <a:t> means having the same data but at multiple places. It is necessary to remove data redundancy because it causes anomalies in a database which makes it very hard for a database administrator to maintain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08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FC0-F5BE-1A7E-4120-9430A301CF36}"/>
              </a:ext>
            </a:extLst>
          </p:cNvPr>
          <p:cNvSpPr>
            <a:spLocks noGrp="1"/>
          </p:cNvSpPr>
          <p:nvPr>
            <p:ph type="title"/>
          </p:nvPr>
        </p:nvSpPr>
        <p:spPr/>
        <p:txBody>
          <a:bodyPr/>
          <a:lstStyle/>
          <a:p>
            <a:r>
              <a:rPr lang="en-US" dirty="0"/>
              <a:t>BCNF</a:t>
            </a:r>
            <a:endParaRPr lang="en-IN" dirty="0"/>
          </a:p>
        </p:txBody>
      </p:sp>
      <p:pic>
        <p:nvPicPr>
          <p:cNvPr id="5" name="Content Placeholder 4">
            <a:extLst>
              <a:ext uri="{FF2B5EF4-FFF2-40B4-BE49-F238E27FC236}">
                <a16:creationId xmlns:a16="http://schemas.microsoft.com/office/drawing/2014/main" id="{8036A0E4-B5FE-1555-F17C-BFD47954ED8C}"/>
              </a:ext>
            </a:extLst>
          </p:cNvPr>
          <p:cNvPicPr>
            <a:picLocks noGrp="1" noChangeAspect="1"/>
          </p:cNvPicPr>
          <p:nvPr>
            <p:ph idx="1"/>
          </p:nvPr>
        </p:nvPicPr>
        <p:blipFill>
          <a:blip r:embed="rId2"/>
          <a:stretch>
            <a:fillRect/>
          </a:stretch>
        </p:blipFill>
        <p:spPr>
          <a:xfrm>
            <a:off x="0" y="1796250"/>
            <a:ext cx="6006666" cy="3745514"/>
          </a:xfrm>
        </p:spPr>
      </p:pic>
      <p:pic>
        <p:nvPicPr>
          <p:cNvPr id="7" name="Picture 6">
            <a:extLst>
              <a:ext uri="{FF2B5EF4-FFF2-40B4-BE49-F238E27FC236}">
                <a16:creationId xmlns:a16="http://schemas.microsoft.com/office/drawing/2014/main" id="{DA6A5843-ECE9-3335-1A0C-EEA329ED88C3}"/>
              </a:ext>
            </a:extLst>
          </p:cNvPr>
          <p:cNvPicPr>
            <a:picLocks noChangeAspect="1"/>
          </p:cNvPicPr>
          <p:nvPr/>
        </p:nvPicPr>
        <p:blipFill>
          <a:blip r:embed="rId3"/>
          <a:stretch>
            <a:fillRect/>
          </a:stretch>
        </p:blipFill>
        <p:spPr>
          <a:xfrm>
            <a:off x="6096000" y="1854712"/>
            <a:ext cx="5693265" cy="3628590"/>
          </a:xfrm>
          <a:prstGeom prst="rect">
            <a:avLst/>
          </a:prstGeom>
        </p:spPr>
      </p:pic>
      <p:sp>
        <p:nvSpPr>
          <p:cNvPr id="9" name="TextBox 8">
            <a:extLst>
              <a:ext uri="{FF2B5EF4-FFF2-40B4-BE49-F238E27FC236}">
                <a16:creationId xmlns:a16="http://schemas.microsoft.com/office/drawing/2014/main" id="{2D7BE3D5-C5DA-84F6-043C-C14147F01B14}"/>
              </a:ext>
            </a:extLst>
          </p:cNvPr>
          <p:cNvSpPr txBox="1"/>
          <p:nvPr/>
        </p:nvSpPr>
        <p:spPr>
          <a:xfrm>
            <a:off x="2055222" y="5705788"/>
            <a:ext cx="8342811" cy="646331"/>
          </a:xfrm>
          <a:prstGeom prst="rect">
            <a:avLst/>
          </a:prstGeom>
          <a:noFill/>
        </p:spPr>
        <p:txBody>
          <a:bodyPr wrap="square">
            <a:spAutoFit/>
          </a:bodyPr>
          <a:lstStyle/>
          <a:p>
            <a:r>
              <a:rPr lang="en-US" dirty="0"/>
              <a:t>Thus, we’ve converted the &lt;</a:t>
            </a:r>
            <a:r>
              <a:rPr lang="en-US" dirty="0" err="1"/>
              <a:t>EmployeeProjectLead</a:t>
            </a:r>
            <a:r>
              <a:rPr lang="en-US" dirty="0"/>
              <a:t>&gt; table into BCNF by decomposing it into &lt;</a:t>
            </a:r>
            <a:r>
              <a:rPr lang="en-US" dirty="0" err="1"/>
              <a:t>EmployeeProject</a:t>
            </a:r>
            <a:r>
              <a:rPr lang="en-US" dirty="0"/>
              <a:t>&gt; and &lt;</a:t>
            </a:r>
            <a:r>
              <a:rPr lang="en-US" dirty="0" err="1"/>
              <a:t>ProjectLead</a:t>
            </a:r>
            <a:r>
              <a:rPr lang="en-US" dirty="0"/>
              <a:t>&gt; tables.</a:t>
            </a:r>
            <a:endParaRPr lang="en-IN" dirty="0"/>
          </a:p>
        </p:txBody>
      </p:sp>
    </p:spTree>
    <p:extLst>
      <p:ext uri="{BB962C8B-B14F-4D97-AF65-F5344CB8AC3E}">
        <p14:creationId xmlns:p14="http://schemas.microsoft.com/office/powerpoint/2010/main" val="34550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7D54-BF5C-8876-CEC2-18BD7B75661F}"/>
              </a:ext>
            </a:extLst>
          </p:cNvPr>
          <p:cNvSpPr>
            <a:spLocks noGrp="1"/>
          </p:cNvSpPr>
          <p:nvPr>
            <p:ph type="title"/>
          </p:nvPr>
        </p:nvSpPr>
        <p:spPr/>
        <p:txBody>
          <a:bodyPr/>
          <a:lstStyle/>
          <a:p>
            <a:r>
              <a:rPr lang="en-US" b="1" i="0" dirty="0">
                <a:effectLst/>
                <a:highlight>
                  <a:srgbClr val="FAFBFC"/>
                </a:highlight>
                <a:latin typeface="__Source_Sans_Pro_fa6df0"/>
              </a:rPr>
              <a:t>Why Do We Need Normalization?</a:t>
            </a:r>
            <a:br>
              <a:rPr lang="en-US"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78641BAB-8D3C-9A33-15F2-CB60EEAA14D2}"/>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It provides a method to remove the following anomalies from the database and bring it to a more consistent state: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database anomaly is a flaw in the database that occurs because of poor planning and redundancy.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Insertion anomalies</a:t>
            </a:r>
            <a:r>
              <a:rPr lang="en-US" dirty="0">
                <a:latin typeface="Times New Roman" panose="02020603050405020304" pitchFamily="18" charset="0"/>
                <a:cs typeface="Times New Roman" panose="02020603050405020304" pitchFamily="18" charset="0"/>
              </a:rPr>
              <a:t>: This occurs when we are not able to insert data into a database because some attributes may be missing at the time of insertion.</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Updation</a:t>
            </a:r>
            <a:r>
              <a:rPr lang="en-US" b="1" dirty="0">
                <a:latin typeface="Times New Roman" panose="02020603050405020304" pitchFamily="18" charset="0"/>
                <a:cs typeface="Times New Roman" panose="02020603050405020304" pitchFamily="18" charset="0"/>
              </a:rPr>
              <a:t> anomalies</a:t>
            </a:r>
            <a:r>
              <a:rPr lang="en-US" dirty="0">
                <a:latin typeface="Times New Roman" panose="02020603050405020304" pitchFamily="18" charset="0"/>
                <a:cs typeface="Times New Roman" panose="02020603050405020304" pitchFamily="18" charset="0"/>
              </a:rPr>
              <a:t>: This occurs when the same data items are repeated with the same values and are not linked to each other.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Deletion anomalies</a:t>
            </a:r>
            <a:r>
              <a:rPr lang="en-US" dirty="0">
                <a:latin typeface="Times New Roman" panose="02020603050405020304" pitchFamily="18" charset="0"/>
                <a:cs typeface="Times New Roman" panose="02020603050405020304" pitchFamily="18" charset="0"/>
              </a:rPr>
              <a:t>: This occurs when deleting one part of the data deletes the other necessary information from the database.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44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CAB9C-C487-69E0-9C94-74DB33EC7B2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i="0" kern="1200">
                <a:solidFill>
                  <a:schemeClr val="bg1"/>
                </a:solidFill>
                <a:effectLst/>
                <a:highlight>
                  <a:srgbClr val="FAFBFC"/>
                </a:highlight>
                <a:latin typeface="+mj-lt"/>
                <a:ea typeface="+mj-ea"/>
                <a:cs typeface="+mj-cs"/>
              </a:rPr>
              <a:t>Normal Forms</a:t>
            </a:r>
            <a:br>
              <a:rPr lang="en-US" sz="2200" b="1" i="0" kern="1200">
                <a:solidFill>
                  <a:schemeClr val="bg1"/>
                </a:solidFill>
                <a:effectLst/>
                <a:highlight>
                  <a:srgbClr val="FAFBFC"/>
                </a:highlight>
                <a:latin typeface="+mj-lt"/>
                <a:ea typeface="+mj-ea"/>
                <a:cs typeface="+mj-cs"/>
              </a:rPr>
            </a:br>
            <a:endParaRPr lang="en-US" sz="2200" kern="120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B08335BD-2E15-EDCF-845C-FDB0A64551C0}"/>
              </a:ext>
            </a:extLst>
          </p:cNvPr>
          <p:cNvPicPr>
            <a:picLocks noGrp="1" noChangeAspect="1"/>
          </p:cNvPicPr>
          <p:nvPr>
            <p:ph idx="1"/>
          </p:nvPr>
        </p:nvPicPr>
        <p:blipFill>
          <a:blip r:embed="rId2"/>
          <a:stretch>
            <a:fillRect/>
          </a:stretch>
        </p:blipFill>
        <p:spPr>
          <a:xfrm>
            <a:off x="643467" y="1786733"/>
            <a:ext cx="10905066" cy="4171187"/>
          </a:xfrm>
          <a:prstGeom prst="rect">
            <a:avLst/>
          </a:prstGeom>
        </p:spPr>
      </p:pic>
    </p:spTree>
    <p:extLst>
      <p:ext uri="{BB962C8B-B14F-4D97-AF65-F5344CB8AC3E}">
        <p14:creationId xmlns:p14="http://schemas.microsoft.com/office/powerpoint/2010/main" val="352931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D37E-078F-ABBF-D1C8-1E238D7CAA8B}"/>
              </a:ext>
            </a:extLst>
          </p:cNvPr>
          <p:cNvSpPr>
            <a:spLocks noGrp="1"/>
          </p:cNvSpPr>
          <p:nvPr>
            <p:ph type="title"/>
          </p:nvPr>
        </p:nvSpPr>
        <p:spPr/>
        <p:txBody>
          <a:bodyPr/>
          <a:lstStyle/>
          <a:p>
            <a:r>
              <a:rPr lang="en-US" dirty="0"/>
              <a:t>Normal Forms</a:t>
            </a:r>
            <a:endParaRPr lang="en-IN" dirty="0"/>
          </a:p>
        </p:txBody>
      </p:sp>
      <p:sp>
        <p:nvSpPr>
          <p:cNvPr id="3" name="Content Placeholder 2">
            <a:extLst>
              <a:ext uri="{FF2B5EF4-FFF2-40B4-BE49-F238E27FC236}">
                <a16:creationId xmlns:a16="http://schemas.microsoft.com/office/drawing/2014/main" id="{3C9850FA-61D4-0A88-442A-6399A37209A8}"/>
              </a:ext>
            </a:extLst>
          </p:cNvPr>
          <p:cNvSpPr>
            <a:spLocks noGrp="1"/>
          </p:cNvSpPr>
          <p:nvPr>
            <p:ph idx="1"/>
          </p:nvPr>
        </p:nvSpPr>
        <p:spPr>
          <a:xfrm>
            <a:off x="838200" y="1515292"/>
            <a:ext cx="10515600" cy="4580708"/>
          </a:xfrm>
        </p:spPr>
        <p:txBody>
          <a:bodyPr>
            <a:normAutofit fontScale="77500" lnSpcReduction="20000"/>
          </a:bodyPr>
          <a:lstStyle/>
          <a:p>
            <a:r>
              <a:rPr lang="en-US" dirty="0">
                <a:solidFill>
                  <a:srgbClr val="7030A0"/>
                </a:solidFill>
                <a:latin typeface="Times New Roman" panose="02020603050405020304" pitchFamily="18" charset="0"/>
                <a:cs typeface="Times New Roman" panose="02020603050405020304" pitchFamily="18" charset="0"/>
              </a:rPr>
              <a:t>1NF: A relation is in 1NF if all its attributes have an atomic value.</a:t>
            </a:r>
          </a:p>
          <a:p>
            <a:endParaRPr lang="en-US" dirty="0">
              <a:solidFill>
                <a:srgbClr val="7030A0"/>
              </a:solidFill>
              <a:latin typeface="Times New Roman" panose="02020603050405020304" pitchFamily="18" charset="0"/>
              <a:cs typeface="Times New Roman" panose="02020603050405020304" pitchFamily="18" charset="0"/>
            </a:endParaRPr>
          </a:p>
          <a:p>
            <a:r>
              <a:rPr lang="en-US" dirty="0">
                <a:solidFill>
                  <a:srgbClr val="7030A0"/>
                </a:solidFill>
                <a:latin typeface="Times New Roman" panose="02020603050405020304" pitchFamily="18" charset="0"/>
                <a:cs typeface="Times New Roman" panose="02020603050405020304" pitchFamily="18" charset="0"/>
              </a:rPr>
              <a:t>2NF: A relation is in 2NF if it is in 1NF and all non-key attributes are fully functional dependent on the candidate key in DBMS.</a:t>
            </a:r>
          </a:p>
          <a:p>
            <a:endParaRPr lang="en-US" dirty="0">
              <a:solidFill>
                <a:srgbClr val="7030A0"/>
              </a:solidFill>
              <a:latin typeface="Times New Roman" panose="02020603050405020304" pitchFamily="18" charset="0"/>
              <a:cs typeface="Times New Roman" panose="02020603050405020304" pitchFamily="18" charset="0"/>
            </a:endParaRPr>
          </a:p>
          <a:p>
            <a:r>
              <a:rPr lang="en-US" dirty="0">
                <a:solidFill>
                  <a:srgbClr val="7030A0"/>
                </a:solidFill>
                <a:latin typeface="Times New Roman" panose="02020603050405020304" pitchFamily="18" charset="0"/>
                <a:cs typeface="Times New Roman" panose="02020603050405020304" pitchFamily="18" charset="0"/>
              </a:rPr>
              <a:t>3NF: A relation is in 3NF if it is in 2NF and there is no transitive dependency.</a:t>
            </a:r>
          </a:p>
          <a:p>
            <a:endParaRPr lang="en-US" dirty="0">
              <a:solidFill>
                <a:srgbClr val="7030A0"/>
              </a:solidFill>
              <a:latin typeface="Times New Roman" panose="02020603050405020304" pitchFamily="18" charset="0"/>
              <a:cs typeface="Times New Roman" panose="02020603050405020304" pitchFamily="18" charset="0"/>
            </a:endParaRPr>
          </a:p>
          <a:p>
            <a:r>
              <a:rPr lang="en-US" dirty="0">
                <a:solidFill>
                  <a:srgbClr val="7030A0"/>
                </a:solidFill>
                <a:latin typeface="Times New Roman" panose="02020603050405020304" pitchFamily="18" charset="0"/>
                <a:cs typeface="Times New Roman" panose="02020603050405020304" pitchFamily="18" charset="0"/>
              </a:rPr>
              <a:t>BCNF: A relation is in BCNF if it is in 3NF and for every Functional Dependency, LHS is the super key.</a:t>
            </a:r>
          </a:p>
          <a:p>
            <a:endParaRPr lang="en-US" dirty="0">
              <a:latin typeface="Times New Roman" panose="02020603050405020304" pitchFamily="18" charset="0"/>
              <a:cs typeface="Times New Roman" panose="02020603050405020304" pitchFamily="18" charset="0"/>
            </a:endParaRPr>
          </a:p>
          <a:p>
            <a:r>
              <a:rPr lang="en-US" b="1" i="0" u="none" strike="noStrike" dirty="0">
                <a:solidFill>
                  <a:srgbClr val="61738E"/>
                </a:solidFill>
                <a:effectLst/>
                <a:highlight>
                  <a:srgbClr val="FAFBFC"/>
                </a:highlight>
                <a:latin typeface="Times New Roman" panose="02020603050405020304" pitchFamily="18" charset="0"/>
                <a:cs typeface="Times New Roman" panose="02020603050405020304" pitchFamily="18" charset="0"/>
                <a:hlinkClick r:id="rId2"/>
              </a:rPr>
              <a:t>Functional dependency</a:t>
            </a:r>
            <a:r>
              <a:rPr lang="en-US" b="0" i="0" dirty="0">
                <a:solidFill>
                  <a:srgbClr val="61738E"/>
                </a:solidFill>
                <a:effectLst/>
                <a:highlight>
                  <a:srgbClr val="FAFBFC"/>
                </a:highlight>
                <a:latin typeface="Times New Roman" panose="02020603050405020304" pitchFamily="18" charset="0"/>
                <a:cs typeface="Times New Roman" panose="02020603050405020304" pitchFamily="18" charset="0"/>
              </a:rPr>
              <a:t> is a relationship that exists between two sets of attributes of a relational table where one set of attributes can determine the value of the other set of attributes. </a:t>
            </a:r>
          </a:p>
          <a:p>
            <a:r>
              <a:rPr lang="en-US" b="0" i="0" dirty="0">
                <a:solidFill>
                  <a:srgbClr val="61738E"/>
                </a:solidFill>
                <a:effectLst/>
                <a:highlight>
                  <a:srgbClr val="FAFBFC"/>
                </a:highlight>
                <a:latin typeface="Times New Roman" panose="02020603050405020304" pitchFamily="18" charset="0"/>
                <a:cs typeface="Times New Roman" panose="02020603050405020304" pitchFamily="18" charset="0"/>
              </a:rPr>
              <a:t>It is denoted by X -&gt; Y, where X is called a determinant and Y is called dependent.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25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2E21-7A36-6564-6753-5DCDA2E074B8}"/>
              </a:ext>
            </a:extLst>
          </p:cNvPr>
          <p:cNvSpPr>
            <a:spLocks noGrp="1"/>
          </p:cNvSpPr>
          <p:nvPr>
            <p:ph type="title"/>
          </p:nvPr>
        </p:nvSpPr>
        <p:spPr/>
        <p:txBody>
          <a:bodyPr/>
          <a:lstStyle/>
          <a:p>
            <a:r>
              <a:rPr lang="en-IN" b="1" i="0" dirty="0">
                <a:effectLst/>
                <a:highlight>
                  <a:srgbClr val="FAFBFC"/>
                </a:highlight>
                <a:latin typeface="__Source_Sans_Pro_fa6df0"/>
              </a:rPr>
              <a:t>First Normal Form (1NF)</a:t>
            </a:r>
            <a:br>
              <a:rPr lang="en-IN"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F4F1A61F-B665-C9E4-AD08-6349787D1017}"/>
              </a:ext>
            </a:extLst>
          </p:cNvPr>
          <p:cNvSpPr>
            <a:spLocks noGrp="1"/>
          </p:cNvSpPr>
          <p:nvPr>
            <p:ph idx="1"/>
          </p:nvPr>
        </p:nvSpPr>
        <p:spPr/>
        <p:txBody>
          <a:bodyPr/>
          <a:lstStyle/>
          <a:p>
            <a:r>
              <a:rPr lang="en-US" dirty="0"/>
              <a:t>A relation is in 1NF if every attribute is a single-valued attribute or it does not contain any multi-valued or composite attribute, i.e., every attribute is an atomic attribute. </a:t>
            </a:r>
          </a:p>
          <a:p>
            <a:r>
              <a:rPr lang="en-US" dirty="0"/>
              <a:t>If there is a composite or multi-valued attribute, it violates the 1NF. To solve this, we can create a new row for each of the values of the multi-valued attribute to convert the table into the 1NF.</a:t>
            </a:r>
          </a:p>
          <a:p>
            <a:endParaRPr lang="en-IN" dirty="0"/>
          </a:p>
        </p:txBody>
      </p:sp>
    </p:spTree>
    <p:extLst>
      <p:ext uri="{BB962C8B-B14F-4D97-AF65-F5344CB8AC3E}">
        <p14:creationId xmlns:p14="http://schemas.microsoft.com/office/powerpoint/2010/main" val="185573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5E6D1-2A3B-60BD-80D0-74355A05117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1NF</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4B446AF-C1C9-F085-3CF7-F0E58051A683}"/>
              </a:ext>
            </a:extLst>
          </p:cNvPr>
          <p:cNvSpPr txBox="1"/>
          <p:nvPr/>
        </p:nvSpPr>
        <p:spPr>
          <a:xfrm>
            <a:off x="630936" y="2807208"/>
            <a:ext cx="3890264"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Here, the Employee Phone Number is a multi-valued attribute. So, this relation is not in 1NF.</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To convert this table into 1NF, we make new rows with each Employee Phone Number</a:t>
            </a:r>
          </a:p>
        </p:txBody>
      </p:sp>
      <p:pic>
        <p:nvPicPr>
          <p:cNvPr id="11" name="Content Placeholder 10">
            <a:extLst>
              <a:ext uri="{FF2B5EF4-FFF2-40B4-BE49-F238E27FC236}">
                <a16:creationId xmlns:a16="http://schemas.microsoft.com/office/drawing/2014/main" id="{1FA307E0-8CB8-E170-940F-499553D7769A}"/>
              </a:ext>
            </a:extLst>
          </p:cNvPr>
          <p:cNvPicPr>
            <a:picLocks noGrp="1" noChangeAspect="1"/>
          </p:cNvPicPr>
          <p:nvPr>
            <p:ph idx="1"/>
          </p:nvPr>
        </p:nvPicPr>
        <p:blipFill>
          <a:blip r:embed="rId2"/>
          <a:stretch>
            <a:fillRect/>
          </a:stretch>
        </p:blipFill>
        <p:spPr>
          <a:xfrm>
            <a:off x="4654295" y="1444180"/>
            <a:ext cx="7630713" cy="4387659"/>
          </a:xfrm>
          <a:prstGeom prst="rect">
            <a:avLst/>
          </a:prstGeom>
        </p:spPr>
      </p:pic>
    </p:spTree>
    <p:extLst>
      <p:ext uri="{BB962C8B-B14F-4D97-AF65-F5344CB8AC3E}">
        <p14:creationId xmlns:p14="http://schemas.microsoft.com/office/powerpoint/2010/main" val="417812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9344-1D40-A83C-A6A0-ED0003790ECB}"/>
              </a:ext>
            </a:extLst>
          </p:cNvPr>
          <p:cNvSpPr>
            <a:spLocks noGrp="1"/>
          </p:cNvSpPr>
          <p:nvPr>
            <p:ph type="title"/>
          </p:nvPr>
        </p:nvSpPr>
        <p:spPr/>
        <p:txBody>
          <a:bodyPr/>
          <a:lstStyle/>
          <a:p>
            <a:r>
              <a:rPr lang="en-US" dirty="0"/>
              <a:t>1NF</a:t>
            </a:r>
            <a:endParaRPr lang="en-IN" dirty="0"/>
          </a:p>
        </p:txBody>
      </p:sp>
      <p:pic>
        <p:nvPicPr>
          <p:cNvPr id="5" name="Content Placeholder 4">
            <a:extLst>
              <a:ext uri="{FF2B5EF4-FFF2-40B4-BE49-F238E27FC236}">
                <a16:creationId xmlns:a16="http://schemas.microsoft.com/office/drawing/2014/main" id="{D49A1710-5C41-ACD3-E557-19B1DA966F20}"/>
              </a:ext>
            </a:extLst>
          </p:cNvPr>
          <p:cNvPicPr>
            <a:picLocks noGrp="1" noChangeAspect="1"/>
          </p:cNvPicPr>
          <p:nvPr>
            <p:ph idx="1"/>
          </p:nvPr>
        </p:nvPicPr>
        <p:blipFill>
          <a:blip r:embed="rId2"/>
          <a:stretch>
            <a:fillRect/>
          </a:stretch>
        </p:blipFill>
        <p:spPr>
          <a:xfrm>
            <a:off x="3292330" y="365125"/>
            <a:ext cx="8907731" cy="5306305"/>
          </a:xfrm>
        </p:spPr>
      </p:pic>
    </p:spTree>
    <p:extLst>
      <p:ext uri="{BB962C8B-B14F-4D97-AF65-F5344CB8AC3E}">
        <p14:creationId xmlns:p14="http://schemas.microsoft.com/office/powerpoint/2010/main" val="290762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10-3190-41AB-D450-8FCCC235A23B}"/>
              </a:ext>
            </a:extLst>
          </p:cNvPr>
          <p:cNvSpPr>
            <a:spLocks noGrp="1"/>
          </p:cNvSpPr>
          <p:nvPr>
            <p:ph type="title"/>
          </p:nvPr>
        </p:nvSpPr>
        <p:spPr/>
        <p:txBody>
          <a:bodyPr/>
          <a:lstStyle/>
          <a:p>
            <a:r>
              <a:rPr lang="en-IN" b="1" i="0" dirty="0">
                <a:effectLst/>
                <a:highlight>
                  <a:srgbClr val="FAFBFC"/>
                </a:highlight>
                <a:latin typeface="__Source_Sans_Pro_fa6df0"/>
              </a:rPr>
              <a:t>Second Normal Form (2NF)</a:t>
            </a:r>
            <a:br>
              <a:rPr lang="en-IN"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EDCDF215-38C7-87AF-F2D5-EF330EF06F62}"/>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normalization of 1NF relations to 2NF involves the elimination of partial dependencies. </a:t>
            </a:r>
          </a:p>
          <a:p>
            <a:r>
              <a:rPr lang="en-US" dirty="0">
                <a:latin typeface="Times New Roman" panose="02020603050405020304" pitchFamily="18" charset="0"/>
                <a:cs typeface="Times New Roman" panose="02020603050405020304" pitchFamily="18" charset="0"/>
              </a:rPr>
              <a:t>A partial dependency in DBMS exists when any non-prime attributes, i.e., an attribute not a part of the candidate key, is not fully functionally dependent on one of the candidate keys.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 relational table to be in second normal form, it must satisfy the following rules:</a:t>
            </a:r>
          </a:p>
          <a:p>
            <a:pPr marL="0" indent="0">
              <a:buNone/>
            </a:pPr>
            <a:endParaRPr lang="en-US" dirty="0">
              <a:latin typeface="Times New Roman" panose="02020603050405020304" pitchFamily="18" charset="0"/>
              <a:cs typeface="Times New Roman" panose="02020603050405020304" pitchFamily="18" charset="0"/>
            </a:endParaRPr>
          </a:p>
          <a:p>
            <a:r>
              <a:rPr lang="en-US" dirty="0">
                <a:solidFill>
                  <a:srgbClr val="7030A0"/>
                </a:solidFill>
                <a:latin typeface="Times New Roman" panose="02020603050405020304" pitchFamily="18" charset="0"/>
                <a:cs typeface="Times New Roman" panose="02020603050405020304" pitchFamily="18" charset="0"/>
              </a:rPr>
              <a:t>The table must be in first normal form.</a:t>
            </a:r>
          </a:p>
          <a:p>
            <a:r>
              <a:rPr lang="en-US" dirty="0">
                <a:solidFill>
                  <a:srgbClr val="7030A0"/>
                </a:solidFill>
                <a:latin typeface="Times New Roman" panose="02020603050405020304" pitchFamily="18" charset="0"/>
                <a:cs typeface="Times New Roman" panose="02020603050405020304" pitchFamily="18" charset="0"/>
              </a:rPr>
              <a:t>It must not contain any partial dependency, i.e., all non-prime attributes are fully functionally dependent on the primary key.</a:t>
            </a:r>
          </a:p>
          <a:p>
            <a:r>
              <a:rPr lang="en-US" dirty="0">
                <a:latin typeface="Times New Roman" panose="02020603050405020304" pitchFamily="18" charset="0"/>
                <a:cs typeface="Times New Roman" panose="02020603050405020304" pitchFamily="18" charset="0"/>
              </a:rPr>
              <a:t>If a partial dependency exists, we can divide the table to remove the partially dependent attributes and move them to some other table where they fit in well.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71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1275</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__Source_Sans_Pro_fa6df0</vt:lpstr>
      <vt:lpstr>Aptos</vt:lpstr>
      <vt:lpstr>Aptos Display</vt:lpstr>
      <vt:lpstr>Arial</vt:lpstr>
      <vt:lpstr>Calibri</vt:lpstr>
      <vt:lpstr>Times New Roman</vt:lpstr>
      <vt:lpstr>Office Theme</vt:lpstr>
      <vt:lpstr>Normalization</vt:lpstr>
      <vt:lpstr>Normalization</vt:lpstr>
      <vt:lpstr>Why Do We Need Normalization? </vt:lpstr>
      <vt:lpstr>Normal Forms </vt:lpstr>
      <vt:lpstr>Normal Forms</vt:lpstr>
      <vt:lpstr>First Normal Form (1NF) </vt:lpstr>
      <vt:lpstr>1NF</vt:lpstr>
      <vt:lpstr>1NF</vt:lpstr>
      <vt:lpstr>Second Normal Form (2NF) </vt:lpstr>
      <vt:lpstr>2NF</vt:lpstr>
      <vt:lpstr>2NF</vt:lpstr>
      <vt:lpstr>2NF</vt:lpstr>
      <vt:lpstr>Third Normal Form (3NF) </vt:lpstr>
      <vt:lpstr>3NF</vt:lpstr>
      <vt:lpstr>3NF</vt:lpstr>
      <vt:lpstr>3NF</vt:lpstr>
      <vt:lpstr>BCNF</vt:lpstr>
      <vt:lpstr>BCNF </vt:lpstr>
      <vt:lpstr>BCNF</vt:lpstr>
      <vt:lpstr>BCNF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CSE HEAD</dc:creator>
  <cp:lastModifiedBy>CSE HEAD</cp:lastModifiedBy>
  <cp:revision>19</cp:revision>
  <dcterms:created xsi:type="dcterms:W3CDTF">2024-04-20T04:12:28Z</dcterms:created>
  <dcterms:modified xsi:type="dcterms:W3CDTF">2024-04-20T04:41:22Z</dcterms:modified>
</cp:coreProperties>
</file>