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2" r:id="rId9"/>
    <p:sldId id="263" r:id="rId10"/>
    <p:sldId id="264"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8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4DB21-3795-4B19-0089-259FBBFD54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C898299-18DA-EC6C-4563-B079CDE31E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B980890-3C89-8138-2654-9823FF76D4F9}"/>
              </a:ext>
            </a:extLst>
          </p:cNvPr>
          <p:cNvSpPr>
            <a:spLocks noGrp="1"/>
          </p:cNvSpPr>
          <p:nvPr>
            <p:ph type="dt" sz="half" idx="10"/>
          </p:nvPr>
        </p:nvSpPr>
        <p:spPr/>
        <p:txBody>
          <a:bodyPr/>
          <a:lstStyle/>
          <a:p>
            <a:fld id="{BCBFB5BF-B629-4566-B30D-C146DB3DC778}" type="datetimeFigureOut">
              <a:rPr lang="en-IN" smtClean="0"/>
              <a:t>01-05-2024</a:t>
            </a:fld>
            <a:endParaRPr lang="en-IN"/>
          </a:p>
        </p:txBody>
      </p:sp>
      <p:sp>
        <p:nvSpPr>
          <p:cNvPr id="5" name="Footer Placeholder 4">
            <a:extLst>
              <a:ext uri="{FF2B5EF4-FFF2-40B4-BE49-F238E27FC236}">
                <a16:creationId xmlns:a16="http://schemas.microsoft.com/office/drawing/2014/main" id="{2A91778E-340B-FAE9-A8E4-619CA95F51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53010E-DB56-8AF7-33B8-334474F183D8}"/>
              </a:ext>
            </a:extLst>
          </p:cNvPr>
          <p:cNvSpPr>
            <a:spLocks noGrp="1"/>
          </p:cNvSpPr>
          <p:nvPr>
            <p:ph type="sldNum" sz="quarter" idx="12"/>
          </p:nvPr>
        </p:nvSpPr>
        <p:spPr/>
        <p:txBody>
          <a:bodyPr/>
          <a:lstStyle/>
          <a:p>
            <a:fld id="{B6BA78E1-2374-46B3-8FE4-0AF8B3F6800F}" type="slidenum">
              <a:rPr lang="en-IN" smtClean="0"/>
              <a:t>‹#›</a:t>
            </a:fld>
            <a:endParaRPr lang="en-IN"/>
          </a:p>
        </p:txBody>
      </p:sp>
    </p:spTree>
    <p:extLst>
      <p:ext uri="{BB962C8B-B14F-4D97-AF65-F5344CB8AC3E}">
        <p14:creationId xmlns:p14="http://schemas.microsoft.com/office/powerpoint/2010/main" val="1325833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13630-B05A-7DA0-D881-CC122BFFDD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C1049F-CDBE-3715-DD51-D1BE564F1D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61B389-9FDF-3A46-5028-F3AA2136DB29}"/>
              </a:ext>
            </a:extLst>
          </p:cNvPr>
          <p:cNvSpPr>
            <a:spLocks noGrp="1"/>
          </p:cNvSpPr>
          <p:nvPr>
            <p:ph type="dt" sz="half" idx="10"/>
          </p:nvPr>
        </p:nvSpPr>
        <p:spPr/>
        <p:txBody>
          <a:bodyPr/>
          <a:lstStyle/>
          <a:p>
            <a:fld id="{BCBFB5BF-B629-4566-B30D-C146DB3DC778}" type="datetimeFigureOut">
              <a:rPr lang="en-IN" smtClean="0"/>
              <a:t>01-05-2024</a:t>
            </a:fld>
            <a:endParaRPr lang="en-IN"/>
          </a:p>
        </p:txBody>
      </p:sp>
      <p:sp>
        <p:nvSpPr>
          <p:cNvPr id="5" name="Footer Placeholder 4">
            <a:extLst>
              <a:ext uri="{FF2B5EF4-FFF2-40B4-BE49-F238E27FC236}">
                <a16:creationId xmlns:a16="http://schemas.microsoft.com/office/drawing/2014/main" id="{4AB005DE-DB01-E52D-7F79-A3FB2ABF56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7B812E-891A-5761-5ADB-F1460489EB1E}"/>
              </a:ext>
            </a:extLst>
          </p:cNvPr>
          <p:cNvSpPr>
            <a:spLocks noGrp="1"/>
          </p:cNvSpPr>
          <p:nvPr>
            <p:ph type="sldNum" sz="quarter" idx="12"/>
          </p:nvPr>
        </p:nvSpPr>
        <p:spPr/>
        <p:txBody>
          <a:bodyPr/>
          <a:lstStyle/>
          <a:p>
            <a:fld id="{B6BA78E1-2374-46B3-8FE4-0AF8B3F6800F}" type="slidenum">
              <a:rPr lang="en-IN" smtClean="0"/>
              <a:t>‹#›</a:t>
            </a:fld>
            <a:endParaRPr lang="en-IN"/>
          </a:p>
        </p:txBody>
      </p:sp>
    </p:spTree>
    <p:extLst>
      <p:ext uri="{BB962C8B-B14F-4D97-AF65-F5344CB8AC3E}">
        <p14:creationId xmlns:p14="http://schemas.microsoft.com/office/powerpoint/2010/main" val="3369793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6B3129-9B27-4726-4A70-3B28315175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9F3157-DAE7-3722-9BEB-4CFDF99B5F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514A64-FC0A-055F-3171-5E5A9561E0BB}"/>
              </a:ext>
            </a:extLst>
          </p:cNvPr>
          <p:cNvSpPr>
            <a:spLocks noGrp="1"/>
          </p:cNvSpPr>
          <p:nvPr>
            <p:ph type="dt" sz="half" idx="10"/>
          </p:nvPr>
        </p:nvSpPr>
        <p:spPr/>
        <p:txBody>
          <a:bodyPr/>
          <a:lstStyle/>
          <a:p>
            <a:fld id="{BCBFB5BF-B629-4566-B30D-C146DB3DC778}" type="datetimeFigureOut">
              <a:rPr lang="en-IN" smtClean="0"/>
              <a:t>01-05-2024</a:t>
            </a:fld>
            <a:endParaRPr lang="en-IN"/>
          </a:p>
        </p:txBody>
      </p:sp>
      <p:sp>
        <p:nvSpPr>
          <p:cNvPr id="5" name="Footer Placeholder 4">
            <a:extLst>
              <a:ext uri="{FF2B5EF4-FFF2-40B4-BE49-F238E27FC236}">
                <a16:creationId xmlns:a16="http://schemas.microsoft.com/office/drawing/2014/main" id="{7E2C6891-1DE7-A44F-9ABA-03812B3A26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59E7A1-6398-DF6F-9065-1C4A1AE1C586}"/>
              </a:ext>
            </a:extLst>
          </p:cNvPr>
          <p:cNvSpPr>
            <a:spLocks noGrp="1"/>
          </p:cNvSpPr>
          <p:nvPr>
            <p:ph type="sldNum" sz="quarter" idx="12"/>
          </p:nvPr>
        </p:nvSpPr>
        <p:spPr/>
        <p:txBody>
          <a:bodyPr/>
          <a:lstStyle/>
          <a:p>
            <a:fld id="{B6BA78E1-2374-46B3-8FE4-0AF8B3F6800F}" type="slidenum">
              <a:rPr lang="en-IN" smtClean="0"/>
              <a:t>‹#›</a:t>
            </a:fld>
            <a:endParaRPr lang="en-IN"/>
          </a:p>
        </p:txBody>
      </p:sp>
    </p:spTree>
    <p:extLst>
      <p:ext uri="{BB962C8B-B14F-4D97-AF65-F5344CB8AC3E}">
        <p14:creationId xmlns:p14="http://schemas.microsoft.com/office/powerpoint/2010/main" val="777355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C6804-D5CF-1E4C-93C8-916766E7E5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0EBAD3-7383-FAD2-D7EC-C95074000B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EA7861-BA9A-F3CA-CAB1-C0F107ED73FE}"/>
              </a:ext>
            </a:extLst>
          </p:cNvPr>
          <p:cNvSpPr>
            <a:spLocks noGrp="1"/>
          </p:cNvSpPr>
          <p:nvPr>
            <p:ph type="dt" sz="half" idx="10"/>
          </p:nvPr>
        </p:nvSpPr>
        <p:spPr/>
        <p:txBody>
          <a:bodyPr/>
          <a:lstStyle/>
          <a:p>
            <a:fld id="{BCBFB5BF-B629-4566-B30D-C146DB3DC778}" type="datetimeFigureOut">
              <a:rPr lang="en-IN" smtClean="0"/>
              <a:t>01-05-2024</a:t>
            </a:fld>
            <a:endParaRPr lang="en-IN"/>
          </a:p>
        </p:txBody>
      </p:sp>
      <p:sp>
        <p:nvSpPr>
          <p:cNvPr id="5" name="Footer Placeholder 4">
            <a:extLst>
              <a:ext uri="{FF2B5EF4-FFF2-40B4-BE49-F238E27FC236}">
                <a16:creationId xmlns:a16="http://schemas.microsoft.com/office/drawing/2014/main" id="{7997B6F0-828F-AAB3-9529-3724703FB9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E42D06-ADE3-17C2-ECA8-B69EBF287DEA}"/>
              </a:ext>
            </a:extLst>
          </p:cNvPr>
          <p:cNvSpPr>
            <a:spLocks noGrp="1"/>
          </p:cNvSpPr>
          <p:nvPr>
            <p:ph type="sldNum" sz="quarter" idx="12"/>
          </p:nvPr>
        </p:nvSpPr>
        <p:spPr/>
        <p:txBody>
          <a:bodyPr/>
          <a:lstStyle/>
          <a:p>
            <a:fld id="{B6BA78E1-2374-46B3-8FE4-0AF8B3F6800F}" type="slidenum">
              <a:rPr lang="en-IN" smtClean="0"/>
              <a:t>‹#›</a:t>
            </a:fld>
            <a:endParaRPr lang="en-IN"/>
          </a:p>
        </p:txBody>
      </p:sp>
    </p:spTree>
    <p:extLst>
      <p:ext uri="{BB962C8B-B14F-4D97-AF65-F5344CB8AC3E}">
        <p14:creationId xmlns:p14="http://schemas.microsoft.com/office/powerpoint/2010/main" val="1149661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761F4-37B7-E8C6-5D3F-738A66DE2A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49E4779-69A7-3253-6BC9-304BF9D26DF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213176-6130-29A1-9206-F1F725DB65BE}"/>
              </a:ext>
            </a:extLst>
          </p:cNvPr>
          <p:cNvSpPr>
            <a:spLocks noGrp="1"/>
          </p:cNvSpPr>
          <p:nvPr>
            <p:ph type="dt" sz="half" idx="10"/>
          </p:nvPr>
        </p:nvSpPr>
        <p:spPr/>
        <p:txBody>
          <a:bodyPr/>
          <a:lstStyle/>
          <a:p>
            <a:fld id="{BCBFB5BF-B629-4566-B30D-C146DB3DC778}" type="datetimeFigureOut">
              <a:rPr lang="en-IN" smtClean="0"/>
              <a:t>01-05-2024</a:t>
            </a:fld>
            <a:endParaRPr lang="en-IN"/>
          </a:p>
        </p:txBody>
      </p:sp>
      <p:sp>
        <p:nvSpPr>
          <p:cNvPr id="5" name="Footer Placeholder 4">
            <a:extLst>
              <a:ext uri="{FF2B5EF4-FFF2-40B4-BE49-F238E27FC236}">
                <a16:creationId xmlns:a16="http://schemas.microsoft.com/office/drawing/2014/main" id="{FA2AA4CB-4968-E26E-5D33-12EA77DB62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F563C3-4D2E-37C7-A28F-0B653976B064}"/>
              </a:ext>
            </a:extLst>
          </p:cNvPr>
          <p:cNvSpPr>
            <a:spLocks noGrp="1"/>
          </p:cNvSpPr>
          <p:nvPr>
            <p:ph type="sldNum" sz="quarter" idx="12"/>
          </p:nvPr>
        </p:nvSpPr>
        <p:spPr/>
        <p:txBody>
          <a:bodyPr/>
          <a:lstStyle/>
          <a:p>
            <a:fld id="{B6BA78E1-2374-46B3-8FE4-0AF8B3F6800F}" type="slidenum">
              <a:rPr lang="en-IN" smtClean="0"/>
              <a:t>‹#›</a:t>
            </a:fld>
            <a:endParaRPr lang="en-IN"/>
          </a:p>
        </p:txBody>
      </p:sp>
    </p:spTree>
    <p:extLst>
      <p:ext uri="{BB962C8B-B14F-4D97-AF65-F5344CB8AC3E}">
        <p14:creationId xmlns:p14="http://schemas.microsoft.com/office/powerpoint/2010/main" val="2038699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F034D-CEB0-F0E0-C88A-911B869126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F6FE60-6FC5-B78E-D343-2A3A7217D5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E0B0B83-33CF-4A7C-9375-19B1796D4A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2F1019B-3E75-C5F5-CC2D-7C0AA1B6793B}"/>
              </a:ext>
            </a:extLst>
          </p:cNvPr>
          <p:cNvSpPr>
            <a:spLocks noGrp="1"/>
          </p:cNvSpPr>
          <p:nvPr>
            <p:ph type="dt" sz="half" idx="10"/>
          </p:nvPr>
        </p:nvSpPr>
        <p:spPr/>
        <p:txBody>
          <a:bodyPr/>
          <a:lstStyle/>
          <a:p>
            <a:fld id="{BCBFB5BF-B629-4566-B30D-C146DB3DC778}" type="datetimeFigureOut">
              <a:rPr lang="en-IN" smtClean="0"/>
              <a:t>01-05-2024</a:t>
            </a:fld>
            <a:endParaRPr lang="en-IN"/>
          </a:p>
        </p:txBody>
      </p:sp>
      <p:sp>
        <p:nvSpPr>
          <p:cNvPr id="6" name="Footer Placeholder 5">
            <a:extLst>
              <a:ext uri="{FF2B5EF4-FFF2-40B4-BE49-F238E27FC236}">
                <a16:creationId xmlns:a16="http://schemas.microsoft.com/office/drawing/2014/main" id="{34D7766A-B7B5-1AEE-508B-45555BCB04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778D04-3EC3-BE48-24A6-38AA1435A621}"/>
              </a:ext>
            </a:extLst>
          </p:cNvPr>
          <p:cNvSpPr>
            <a:spLocks noGrp="1"/>
          </p:cNvSpPr>
          <p:nvPr>
            <p:ph type="sldNum" sz="quarter" idx="12"/>
          </p:nvPr>
        </p:nvSpPr>
        <p:spPr/>
        <p:txBody>
          <a:bodyPr/>
          <a:lstStyle/>
          <a:p>
            <a:fld id="{B6BA78E1-2374-46B3-8FE4-0AF8B3F6800F}" type="slidenum">
              <a:rPr lang="en-IN" smtClean="0"/>
              <a:t>‹#›</a:t>
            </a:fld>
            <a:endParaRPr lang="en-IN"/>
          </a:p>
        </p:txBody>
      </p:sp>
    </p:spTree>
    <p:extLst>
      <p:ext uri="{BB962C8B-B14F-4D97-AF65-F5344CB8AC3E}">
        <p14:creationId xmlns:p14="http://schemas.microsoft.com/office/powerpoint/2010/main" val="1155844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D48D3-43EC-7236-8E81-9F9CDC73E00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BFD4D0-0747-EA0C-23FD-032371F74C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A26F55-6EF5-14BB-4AFC-D0CADFF087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BB899EB-5D12-4AEF-5C34-57A78AD4C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9C1545-9C76-AD6A-7624-2BD58ABCA4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F54D1C9-0BB4-63AC-C6BE-B80F1E86DAF6}"/>
              </a:ext>
            </a:extLst>
          </p:cNvPr>
          <p:cNvSpPr>
            <a:spLocks noGrp="1"/>
          </p:cNvSpPr>
          <p:nvPr>
            <p:ph type="dt" sz="half" idx="10"/>
          </p:nvPr>
        </p:nvSpPr>
        <p:spPr/>
        <p:txBody>
          <a:bodyPr/>
          <a:lstStyle/>
          <a:p>
            <a:fld id="{BCBFB5BF-B629-4566-B30D-C146DB3DC778}" type="datetimeFigureOut">
              <a:rPr lang="en-IN" smtClean="0"/>
              <a:t>01-05-2024</a:t>
            </a:fld>
            <a:endParaRPr lang="en-IN"/>
          </a:p>
        </p:txBody>
      </p:sp>
      <p:sp>
        <p:nvSpPr>
          <p:cNvPr id="8" name="Footer Placeholder 7">
            <a:extLst>
              <a:ext uri="{FF2B5EF4-FFF2-40B4-BE49-F238E27FC236}">
                <a16:creationId xmlns:a16="http://schemas.microsoft.com/office/drawing/2014/main" id="{6CC8B30F-F286-F62B-01D2-024B43E6E64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85C184A-F3CE-0523-9656-2767FFAE3CDE}"/>
              </a:ext>
            </a:extLst>
          </p:cNvPr>
          <p:cNvSpPr>
            <a:spLocks noGrp="1"/>
          </p:cNvSpPr>
          <p:nvPr>
            <p:ph type="sldNum" sz="quarter" idx="12"/>
          </p:nvPr>
        </p:nvSpPr>
        <p:spPr/>
        <p:txBody>
          <a:bodyPr/>
          <a:lstStyle/>
          <a:p>
            <a:fld id="{B6BA78E1-2374-46B3-8FE4-0AF8B3F6800F}" type="slidenum">
              <a:rPr lang="en-IN" smtClean="0"/>
              <a:t>‹#›</a:t>
            </a:fld>
            <a:endParaRPr lang="en-IN"/>
          </a:p>
        </p:txBody>
      </p:sp>
    </p:spTree>
    <p:extLst>
      <p:ext uri="{BB962C8B-B14F-4D97-AF65-F5344CB8AC3E}">
        <p14:creationId xmlns:p14="http://schemas.microsoft.com/office/powerpoint/2010/main" val="1455062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1670C-34CB-E1FC-76A5-BCB271A78E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DE99F9F-F06A-0D63-1EA9-D6E9C435883E}"/>
              </a:ext>
            </a:extLst>
          </p:cNvPr>
          <p:cNvSpPr>
            <a:spLocks noGrp="1"/>
          </p:cNvSpPr>
          <p:nvPr>
            <p:ph type="dt" sz="half" idx="10"/>
          </p:nvPr>
        </p:nvSpPr>
        <p:spPr/>
        <p:txBody>
          <a:bodyPr/>
          <a:lstStyle/>
          <a:p>
            <a:fld id="{BCBFB5BF-B629-4566-B30D-C146DB3DC778}" type="datetimeFigureOut">
              <a:rPr lang="en-IN" smtClean="0"/>
              <a:t>01-05-2024</a:t>
            </a:fld>
            <a:endParaRPr lang="en-IN"/>
          </a:p>
        </p:txBody>
      </p:sp>
      <p:sp>
        <p:nvSpPr>
          <p:cNvPr id="4" name="Footer Placeholder 3">
            <a:extLst>
              <a:ext uri="{FF2B5EF4-FFF2-40B4-BE49-F238E27FC236}">
                <a16:creationId xmlns:a16="http://schemas.microsoft.com/office/drawing/2014/main" id="{00D5BDD9-82ED-3080-DFC1-762D1340312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5E4025-93F0-3654-71E6-C5E93014B5AA}"/>
              </a:ext>
            </a:extLst>
          </p:cNvPr>
          <p:cNvSpPr>
            <a:spLocks noGrp="1"/>
          </p:cNvSpPr>
          <p:nvPr>
            <p:ph type="sldNum" sz="quarter" idx="12"/>
          </p:nvPr>
        </p:nvSpPr>
        <p:spPr/>
        <p:txBody>
          <a:bodyPr/>
          <a:lstStyle/>
          <a:p>
            <a:fld id="{B6BA78E1-2374-46B3-8FE4-0AF8B3F6800F}" type="slidenum">
              <a:rPr lang="en-IN" smtClean="0"/>
              <a:t>‹#›</a:t>
            </a:fld>
            <a:endParaRPr lang="en-IN"/>
          </a:p>
        </p:txBody>
      </p:sp>
    </p:spTree>
    <p:extLst>
      <p:ext uri="{BB962C8B-B14F-4D97-AF65-F5344CB8AC3E}">
        <p14:creationId xmlns:p14="http://schemas.microsoft.com/office/powerpoint/2010/main" val="4178637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73CC36-FA58-611D-5F8E-1FD9B84EC4A9}"/>
              </a:ext>
            </a:extLst>
          </p:cNvPr>
          <p:cNvSpPr>
            <a:spLocks noGrp="1"/>
          </p:cNvSpPr>
          <p:nvPr>
            <p:ph type="dt" sz="half" idx="10"/>
          </p:nvPr>
        </p:nvSpPr>
        <p:spPr/>
        <p:txBody>
          <a:bodyPr/>
          <a:lstStyle/>
          <a:p>
            <a:fld id="{BCBFB5BF-B629-4566-B30D-C146DB3DC778}" type="datetimeFigureOut">
              <a:rPr lang="en-IN" smtClean="0"/>
              <a:t>01-05-2024</a:t>
            </a:fld>
            <a:endParaRPr lang="en-IN"/>
          </a:p>
        </p:txBody>
      </p:sp>
      <p:sp>
        <p:nvSpPr>
          <p:cNvPr id="3" name="Footer Placeholder 2">
            <a:extLst>
              <a:ext uri="{FF2B5EF4-FFF2-40B4-BE49-F238E27FC236}">
                <a16:creationId xmlns:a16="http://schemas.microsoft.com/office/drawing/2014/main" id="{FA37CDFE-DEF9-BF46-68D5-A766EE15046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9DC20E8-2045-61B0-8D35-90D24778020C}"/>
              </a:ext>
            </a:extLst>
          </p:cNvPr>
          <p:cNvSpPr>
            <a:spLocks noGrp="1"/>
          </p:cNvSpPr>
          <p:nvPr>
            <p:ph type="sldNum" sz="quarter" idx="12"/>
          </p:nvPr>
        </p:nvSpPr>
        <p:spPr/>
        <p:txBody>
          <a:bodyPr/>
          <a:lstStyle/>
          <a:p>
            <a:fld id="{B6BA78E1-2374-46B3-8FE4-0AF8B3F6800F}" type="slidenum">
              <a:rPr lang="en-IN" smtClean="0"/>
              <a:t>‹#›</a:t>
            </a:fld>
            <a:endParaRPr lang="en-IN"/>
          </a:p>
        </p:txBody>
      </p:sp>
    </p:spTree>
    <p:extLst>
      <p:ext uri="{BB962C8B-B14F-4D97-AF65-F5344CB8AC3E}">
        <p14:creationId xmlns:p14="http://schemas.microsoft.com/office/powerpoint/2010/main" val="2307326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93B79-0A9C-6FDE-4C94-F88B68892D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6074C14-EC72-4482-BDDE-48279402B3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C6E3AEC-80C3-8551-26B0-98760A2787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D43F52-F3F8-1A66-CD37-5E64BDB2020D}"/>
              </a:ext>
            </a:extLst>
          </p:cNvPr>
          <p:cNvSpPr>
            <a:spLocks noGrp="1"/>
          </p:cNvSpPr>
          <p:nvPr>
            <p:ph type="dt" sz="half" idx="10"/>
          </p:nvPr>
        </p:nvSpPr>
        <p:spPr/>
        <p:txBody>
          <a:bodyPr/>
          <a:lstStyle/>
          <a:p>
            <a:fld id="{BCBFB5BF-B629-4566-B30D-C146DB3DC778}" type="datetimeFigureOut">
              <a:rPr lang="en-IN" smtClean="0"/>
              <a:t>01-05-2024</a:t>
            </a:fld>
            <a:endParaRPr lang="en-IN"/>
          </a:p>
        </p:txBody>
      </p:sp>
      <p:sp>
        <p:nvSpPr>
          <p:cNvPr id="6" name="Footer Placeholder 5">
            <a:extLst>
              <a:ext uri="{FF2B5EF4-FFF2-40B4-BE49-F238E27FC236}">
                <a16:creationId xmlns:a16="http://schemas.microsoft.com/office/drawing/2014/main" id="{73ECF230-5233-4E7F-AB69-62BC82E0B6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46A6F3-D3E7-1E4B-9D0F-1991F74EF539}"/>
              </a:ext>
            </a:extLst>
          </p:cNvPr>
          <p:cNvSpPr>
            <a:spLocks noGrp="1"/>
          </p:cNvSpPr>
          <p:nvPr>
            <p:ph type="sldNum" sz="quarter" idx="12"/>
          </p:nvPr>
        </p:nvSpPr>
        <p:spPr/>
        <p:txBody>
          <a:bodyPr/>
          <a:lstStyle/>
          <a:p>
            <a:fld id="{B6BA78E1-2374-46B3-8FE4-0AF8B3F6800F}" type="slidenum">
              <a:rPr lang="en-IN" smtClean="0"/>
              <a:t>‹#›</a:t>
            </a:fld>
            <a:endParaRPr lang="en-IN"/>
          </a:p>
        </p:txBody>
      </p:sp>
    </p:spTree>
    <p:extLst>
      <p:ext uri="{BB962C8B-B14F-4D97-AF65-F5344CB8AC3E}">
        <p14:creationId xmlns:p14="http://schemas.microsoft.com/office/powerpoint/2010/main" val="3360561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4A149-195C-9C61-A8B5-7E1A5D44EC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2E6533F-330F-4C34-7C93-C641DDC80D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66AD046-406E-E3E5-8700-EC54390EC9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F0AEDF-30FD-169C-4A54-309499F00866}"/>
              </a:ext>
            </a:extLst>
          </p:cNvPr>
          <p:cNvSpPr>
            <a:spLocks noGrp="1"/>
          </p:cNvSpPr>
          <p:nvPr>
            <p:ph type="dt" sz="half" idx="10"/>
          </p:nvPr>
        </p:nvSpPr>
        <p:spPr/>
        <p:txBody>
          <a:bodyPr/>
          <a:lstStyle/>
          <a:p>
            <a:fld id="{BCBFB5BF-B629-4566-B30D-C146DB3DC778}" type="datetimeFigureOut">
              <a:rPr lang="en-IN" smtClean="0"/>
              <a:t>01-05-2024</a:t>
            </a:fld>
            <a:endParaRPr lang="en-IN"/>
          </a:p>
        </p:txBody>
      </p:sp>
      <p:sp>
        <p:nvSpPr>
          <p:cNvPr id="6" name="Footer Placeholder 5">
            <a:extLst>
              <a:ext uri="{FF2B5EF4-FFF2-40B4-BE49-F238E27FC236}">
                <a16:creationId xmlns:a16="http://schemas.microsoft.com/office/drawing/2014/main" id="{35EB4727-033A-C4C8-257A-54FD83973A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72BE05-B517-1268-6B92-5A7442EB4C36}"/>
              </a:ext>
            </a:extLst>
          </p:cNvPr>
          <p:cNvSpPr>
            <a:spLocks noGrp="1"/>
          </p:cNvSpPr>
          <p:nvPr>
            <p:ph type="sldNum" sz="quarter" idx="12"/>
          </p:nvPr>
        </p:nvSpPr>
        <p:spPr/>
        <p:txBody>
          <a:bodyPr/>
          <a:lstStyle/>
          <a:p>
            <a:fld id="{B6BA78E1-2374-46B3-8FE4-0AF8B3F6800F}" type="slidenum">
              <a:rPr lang="en-IN" smtClean="0"/>
              <a:t>‹#›</a:t>
            </a:fld>
            <a:endParaRPr lang="en-IN"/>
          </a:p>
        </p:txBody>
      </p:sp>
    </p:spTree>
    <p:extLst>
      <p:ext uri="{BB962C8B-B14F-4D97-AF65-F5344CB8AC3E}">
        <p14:creationId xmlns:p14="http://schemas.microsoft.com/office/powerpoint/2010/main" val="2046909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63641E-4272-1F9A-112C-FC7D35EC46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6207E1-066E-A6E0-F155-DE58CBFFA1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40E596-C327-89E4-C815-6E7C46E9B6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CBFB5BF-B629-4566-B30D-C146DB3DC778}" type="datetimeFigureOut">
              <a:rPr lang="en-IN" smtClean="0"/>
              <a:t>01-05-2024</a:t>
            </a:fld>
            <a:endParaRPr lang="en-IN"/>
          </a:p>
        </p:txBody>
      </p:sp>
      <p:sp>
        <p:nvSpPr>
          <p:cNvPr id="5" name="Footer Placeholder 4">
            <a:extLst>
              <a:ext uri="{FF2B5EF4-FFF2-40B4-BE49-F238E27FC236}">
                <a16:creationId xmlns:a16="http://schemas.microsoft.com/office/drawing/2014/main" id="{E253A782-B8A8-EC1B-EAC4-AEC3EAB790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8524DC3F-9E8A-337B-FD82-91FCEF2999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6BA78E1-2374-46B3-8FE4-0AF8B3F6800F}" type="slidenum">
              <a:rPr lang="en-IN" smtClean="0"/>
              <a:t>‹#›</a:t>
            </a:fld>
            <a:endParaRPr lang="en-IN"/>
          </a:p>
        </p:txBody>
      </p:sp>
    </p:spTree>
    <p:extLst>
      <p:ext uri="{BB962C8B-B14F-4D97-AF65-F5344CB8AC3E}">
        <p14:creationId xmlns:p14="http://schemas.microsoft.com/office/powerpoint/2010/main" val="1637460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6339B-AB79-1307-B92D-C387555B3379}"/>
              </a:ext>
            </a:extLst>
          </p:cNvPr>
          <p:cNvSpPr>
            <a:spLocks noGrp="1"/>
          </p:cNvSpPr>
          <p:nvPr>
            <p:ph type="ctrTitle"/>
          </p:nvPr>
        </p:nvSpPr>
        <p:spPr/>
        <p:txBody>
          <a:bodyPr/>
          <a:lstStyle/>
          <a:p>
            <a:r>
              <a:rPr lang="en-IN" dirty="0"/>
              <a:t>ISAM</a:t>
            </a:r>
            <a:br>
              <a:rPr lang="en-IN" dirty="0"/>
            </a:br>
            <a:r>
              <a:rPr lang="en-IN" dirty="0"/>
              <a:t>B+ Trees</a:t>
            </a:r>
          </a:p>
        </p:txBody>
      </p:sp>
      <p:sp>
        <p:nvSpPr>
          <p:cNvPr id="3" name="Subtitle 2">
            <a:extLst>
              <a:ext uri="{FF2B5EF4-FFF2-40B4-BE49-F238E27FC236}">
                <a16:creationId xmlns:a16="http://schemas.microsoft.com/office/drawing/2014/main" id="{0B7BE416-5EE8-B5B8-3581-48AD57C6B9A7}"/>
              </a:ext>
            </a:extLst>
          </p:cNvPr>
          <p:cNvSpPr>
            <a:spLocks noGrp="1"/>
          </p:cNvSpPr>
          <p:nvPr>
            <p:ph type="subTitle" idx="1"/>
          </p:nvPr>
        </p:nvSpPr>
        <p:spPr/>
        <p:txBody>
          <a:bodyPr/>
          <a:lstStyle/>
          <a:p>
            <a:r>
              <a:rPr lang="en-IN" dirty="0"/>
              <a:t> in DBMS</a:t>
            </a:r>
          </a:p>
        </p:txBody>
      </p:sp>
    </p:spTree>
    <p:extLst>
      <p:ext uri="{BB962C8B-B14F-4D97-AF65-F5344CB8AC3E}">
        <p14:creationId xmlns:p14="http://schemas.microsoft.com/office/powerpoint/2010/main" val="1374214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73623AA-D27A-1560-46AC-C2DD8DC707CA}"/>
              </a:ext>
            </a:extLst>
          </p:cNvPr>
          <p:cNvSpPr>
            <a:spLocks noGrp="1"/>
          </p:cNvSpPr>
          <p:nvPr>
            <p:ph type="title"/>
          </p:nvPr>
        </p:nvSpPr>
        <p:spPr>
          <a:xfrm>
            <a:off x="838201" y="3998018"/>
            <a:ext cx="3981854" cy="2216513"/>
          </a:xfrm>
        </p:spPr>
        <p:txBody>
          <a:bodyPr>
            <a:normAutofit/>
          </a:bodyPr>
          <a:lstStyle/>
          <a:p>
            <a:r>
              <a:rPr lang="en-IN" b="0" i="0" dirty="0">
                <a:effectLst/>
                <a:highlight>
                  <a:srgbClr val="FFFFFF"/>
                </a:highlight>
                <a:latin typeface="erdana"/>
              </a:rPr>
              <a:t>B+ Tree Insertion</a:t>
            </a:r>
            <a:br>
              <a:rPr lang="en-IN" b="0" i="0" dirty="0">
                <a:effectLst/>
                <a:highlight>
                  <a:srgbClr val="FFFFFF"/>
                </a:highlight>
                <a:latin typeface="erdana"/>
              </a:rPr>
            </a:br>
            <a:endParaRPr lang="en-IN" dirty="0"/>
          </a:p>
        </p:txBody>
      </p:sp>
      <p:sp>
        <p:nvSpPr>
          <p:cNvPr id="3081" name="Arc 3080">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3074" name="Picture 2" descr="DBMS B+ Tree">
            <a:extLst>
              <a:ext uri="{FF2B5EF4-FFF2-40B4-BE49-F238E27FC236}">
                <a16:creationId xmlns:a16="http://schemas.microsoft.com/office/drawing/2014/main" id="{035890CB-8575-C695-DF3B-727FDC54DAE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13824" y="704504"/>
            <a:ext cx="9764352" cy="295747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F84E4EC-03B9-D944-D415-320D018FFDC6}"/>
              </a:ext>
            </a:extLst>
          </p:cNvPr>
          <p:cNvSpPr>
            <a:spLocks noGrp="1"/>
          </p:cNvSpPr>
          <p:nvPr>
            <p:ph idx="1"/>
          </p:nvPr>
        </p:nvSpPr>
        <p:spPr>
          <a:xfrm>
            <a:off x="3439886" y="3661976"/>
            <a:ext cx="7913915" cy="2552555"/>
          </a:xfrm>
        </p:spPr>
        <p:txBody>
          <a:bodyPr>
            <a:normAutofit/>
          </a:bodyPr>
          <a:lstStyle/>
          <a:p>
            <a:r>
              <a:rPr lang="en-US" sz="2000" b="0" i="0" dirty="0">
                <a:effectLst/>
                <a:highlight>
                  <a:srgbClr val="FFFFFF"/>
                </a:highlight>
                <a:latin typeface="inter-regular"/>
              </a:rPr>
              <a:t>Suppose we want to insert a record 60 in the below structure. It will go to the 3rd leaf node after 55. It is a balanced tree, and a leaf node of this tree is already full, so we cannot insert 60 there.</a:t>
            </a:r>
          </a:p>
          <a:p>
            <a:r>
              <a:rPr lang="en-US" sz="2000" b="0" i="0" dirty="0">
                <a:effectLst/>
                <a:highlight>
                  <a:srgbClr val="FFFFFF"/>
                </a:highlight>
                <a:latin typeface="inter-regular"/>
              </a:rPr>
              <a:t>In this case, we have to split the leaf node, so that it can be inserted into tree without affecting the fill factor, balance and order.</a:t>
            </a:r>
          </a:p>
          <a:p>
            <a:pPr marL="0" indent="0">
              <a:buNone/>
            </a:pPr>
            <a:endParaRPr lang="en-US" sz="2000" b="0" i="0" dirty="0">
              <a:effectLst/>
              <a:highlight>
                <a:srgbClr val="FFFFFF"/>
              </a:highlight>
              <a:latin typeface="inter-regular"/>
            </a:endParaRPr>
          </a:p>
          <a:p>
            <a:endParaRPr lang="en-IN" sz="2000" dirty="0"/>
          </a:p>
        </p:txBody>
      </p:sp>
    </p:spTree>
    <p:extLst>
      <p:ext uri="{BB962C8B-B14F-4D97-AF65-F5344CB8AC3E}">
        <p14:creationId xmlns:p14="http://schemas.microsoft.com/office/powerpoint/2010/main" val="3989660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FDD7D-AD37-6225-E2FD-37142ACC61DC}"/>
              </a:ext>
            </a:extLst>
          </p:cNvPr>
          <p:cNvSpPr>
            <a:spLocks noGrp="1"/>
          </p:cNvSpPr>
          <p:nvPr>
            <p:ph type="title"/>
          </p:nvPr>
        </p:nvSpPr>
        <p:spPr/>
        <p:txBody>
          <a:bodyPr/>
          <a:lstStyle/>
          <a:p>
            <a:r>
              <a:rPr lang="en-IN" b="0" i="0" dirty="0">
                <a:effectLst/>
                <a:highlight>
                  <a:srgbClr val="FFFFFF"/>
                </a:highlight>
                <a:latin typeface="erdana"/>
              </a:rPr>
              <a:t>B+ Tree Insertion</a:t>
            </a:r>
            <a:endParaRPr lang="en-IN" dirty="0"/>
          </a:p>
        </p:txBody>
      </p:sp>
      <p:sp>
        <p:nvSpPr>
          <p:cNvPr id="3" name="Content Placeholder 2">
            <a:extLst>
              <a:ext uri="{FF2B5EF4-FFF2-40B4-BE49-F238E27FC236}">
                <a16:creationId xmlns:a16="http://schemas.microsoft.com/office/drawing/2014/main" id="{EBB09F80-0CE9-C552-5D02-E94971F86668}"/>
              </a:ext>
            </a:extLst>
          </p:cNvPr>
          <p:cNvSpPr>
            <a:spLocks noGrp="1"/>
          </p:cNvSpPr>
          <p:nvPr>
            <p:ph idx="1"/>
          </p:nvPr>
        </p:nvSpPr>
        <p:spPr>
          <a:xfrm>
            <a:off x="838200" y="1825625"/>
            <a:ext cx="10515600" cy="2330221"/>
          </a:xfrm>
        </p:spPr>
        <p:txBody>
          <a:bodyPr>
            <a:normAutofit fontScale="92500" lnSpcReduction="20000"/>
          </a:bodyPr>
          <a:lstStyle/>
          <a:p>
            <a:pPr algn="just"/>
            <a:r>
              <a:rPr lang="en-US" sz="2800" dirty="0">
                <a:highlight>
                  <a:srgbClr val="FFFFFF"/>
                </a:highlight>
                <a:latin typeface="inter-regular"/>
              </a:rPr>
              <a:t>The 3rd leaf node has the values (50, 55, 60, 65, 70) and its current root node is 50. We will split the leaf node of the tree in the middle so that its balance is not altered. So we can group (50, 55) and (60, 65, 70) into 2 leaf nodes.</a:t>
            </a:r>
          </a:p>
          <a:p>
            <a:pPr algn="just"/>
            <a:r>
              <a:rPr lang="en-US" sz="2800" dirty="0">
                <a:highlight>
                  <a:srgbClr val="FFFFFF"/>
                </a:highlight>
                <a:latin typeface="inter-regular"/>
              </a:rPr>
              <a:t>If these two has to be leaf nodes, the intermediate node cannot branch from 50. It should have 60 added to it, and then we can have pointers to a new leaf node.</a:t>
            </a:r>
          </a:p>
          <a:p>
            <a:pPr marL="0" indent="0">
              <a:buNone/>
            </a:pPr>
            <a:endParaRPr lang="en-IN" dirty="0"/>
          </a:p>
        </p:txBody>
      </p:sp>
      <p:pic>
        <p:nvPicPr>
          <p:cNvPr id="4098" name="Picture 2" descr="DBMS B+ Tree">
            <a:extLst>
              <a:ext uri="{FF2B5EF4-FFF2-40B4-BE49-F238E27FC236}">
                <a16:creationId xmlns:a16="http://schemas.microsoft.com/office/drawing/2014/main" id="{BA42A6C2-A5FC-FB4B-4D2E-E293B9A38A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16" y="4155846"/>
            <a:ext cx="7404463" cy="221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3600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02614E65-81E8-DB1A-FB75-823C0E918043}"/>
              </a:ext>
            </a:extLst>
          </p:cNvPr>
          <p:cNvSpPr>
            <a:spLocks noGrp="1"/>
          </p:cNvSpPr>
          <p:nvPr>
            <p:ph type="title"/>
          </p:nvPr>
        </p:nvSpPr>
        <p:spPr>
          <a:xfrm>
            <a:off x="838201" y="3998018"/>
            <a:ext cx="3981854" cy="2216513"/>
          </a:xfrm>
        </p:spPr>
        <p:txBody>
          <a:bodyPr>
            <a:normAutofit/>
          </a:bodyPr>
          <a:lstStyle/>
          <a:p>
            <a:r>
              <a:rPr lang="en-IN" b="0" i="0">
                <a:effectLst/>
                <a:highlight>
                  <a:srgbClr val="FFFFFF"/>
                </a:highlight>
                <a:latin typeface="erdana"/>
              </a:rPr>
              <a:t>B+ Tree Deletion</a:t>
            </a:r>
            <a:br>
              <a:rPr lang="en-IN" b="0" i="0">
                <a:effectLst/>
                <a:highlight>
                  <a:srgbClr val="FFFFFF"/>
                </a:highlight>
                <a:latin typeface="erdana"/>
              </a:rPr>
            </a:br>
            <a:endParaRPr lang="en-IN" dirty="0"/>
          </a:p>
        </p:txBody>
      </p:sp>
      <p:sp>
        <p:nvSpPr>
          <p:cNvPr id="5129" name="Arc 5128">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122" name="Picture 2" descr="DBMS B+ Tree">
            <a:extLst>
              <a:ext uri="{FF2B5EF4-FFF2-40B4-BE49-F238E27FC236}">
                <a16:creationId xmlns:a16="http://schemas.microsoft.com/office/drawing/2014/main" id="{827AB11A-16AB-7AE3-3F37-6CFC61BAA5C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9914" y="1015875"/>
            <a:ext cx="10872172" cy="2334729"/>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0C2C3EA-8796-EA8D-AF73-177AEB248E6E}"/>
              </a:ext>
            </a:extLst>
          </p:cNvPr>
          <p:cNvSpPr>
            <a:spLocks noGrp="1"/>
          </p:cNvSpPr>
          <p:nvPr>
            <p:ph idx="1"/>
          </p:nvPr>
        </p:nvSpPr>
        <p:spPr>
          <a:xfrm>
            <a:off x="4970835" y="3998019"/>
            <a:ext cx="6382966" cy="2216512"/>
          </a:xfrm>
        </p:spPr>
        <p:txBody>
          <a:bodyPr>
            <a:normAutofit/>
          </a:bodyPr>
          <a:lstStyle/>
          <a:p>
            <a:r>
              <a:rPr lang="en-US" sz="1800" b="0" i="0">
                <a:effectLst/>
                <a:highlight>
                  <a:srgbClr val="FFFFFF"/>
                </a:highlight>
                <a:latin typeface="inter-regular"/>
              </a:rPr>
              <a:t>Suppose we want to delete 60 from the above example. In this case, we have to remove 60 from the intermediate node as well as from the 4th leaf node too. If we remove it from the intermediate node, then the tree will not satisfy the rule of the B+ tree. So we need to modify it to have a balanced tree.</a:t>
            </a:r>
          </a:p>
          <a:p>
            <a:r>
              <a:rPr lang="en-US" sz="1800" b="0" i="0">
                <a:effectLst/>
                <a:highlight>
                  <a:srgbClr val="FFFFFF"/>
                </a:highlight>
                <a:latin typeface="inter-regular"/>
              </a:rPr>
              <a:t>After deleting node 60 from above B+ tree and re-arranging the nodes</a:t>
            </a:r>
          </a:p>
          <a:p>
            <a:endParaRPr lang="en-IN" sz="1800"/>
          </a:p>
        </p:txBody>
      </p:sp>
    </p:spTree>
    <p:extLst>
      <p:ext uri="{BB962C8B-B14F-4D97-AF65-F5344CB8AC3E}">
        <p14:creationId xmlns:p14="http://schemas.microsoft.com/office/powerpoint/2010/main" val="1193583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7CA426-2212-4EA7-39A7-E9AC4BA25359}"/>
              </a:ext>
            </a:extLst>
          </p:cNvPr>
          <p:cNvSpPr>
            <a:spLocks noGrp="1"/>
          </p:cNvSpPr>
          <p:nvPr>
            <p:ph type="title"/>
          </p:nvPr>
        </p:nvSpPr>
        <p:spPr>
          <a:xfrm>
            <a:off x="640080" y="325369"/>
            <a:ext cx="4368602" cy="1956841"/>
          </a:xfrm>
        </p:spPr>
        <p:txBody>
          <a:bodyPr anchor="b">
            <a:normAutofit/>
          </a:bodyPr>
          <a:lstStyle/>
          <a:p>
            <a:r>
              <a:rPr lang="en-IN" sz="3000" dirty="0"/>
              <a:t>ISAM-</a:t>
            </a:r>
            <a:r>
              <a:rPr lang="en-IN" sz="3000" b="1" i="0" dirty="0">
                <a:effectLst/>
                <a:highlight>
                  <a:srgbClr val="FAFBFC"/>
                </a:highlight>
                <a:latin typeface="__Source_Sans_Pro_fa6df0"/>
              </a:rPr>
              <a:t>Indexed Sequential Access Method</a:t>
            </a:r>
            <a:br>
              <a:rPr lang="en-IN" sz="3000" b="1" i="0" dirty="0">
                <a:effectLst/>
                <a:highlight>
                  <a:srgbClr val="FAFBFC"/>
                </a:highlight>
                <a:latin typeface="__Source_Sans_Pro_fa6df0"/>
              </a:rPr>
            </a:br>
            <a:endParaRPr lang="en-IN" sz="3000" dirty="0"/>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CEFBA22-7CF8-2C66-20B3-81F2CFCD287E}"/>
              </a:ext>
            </a:extLst>
          </p:cNvPr>
          <p:cNvSpPr>
            <a:spLocks noGrp="1"/>
          </p:cNvSpPr>
          <p:nvPr>
            <p:ph idx="1"/>
          </p:nvPr>
        </p:nvSpPr>
        <p:spPr>
          <a:xfrm>
            <a:off x="640080" y="2872899"/>
            <a:ext cx="4243589" cy="3320668"/>
          </a:xfrm>
        </p:spPr>
        <p:txBody>
          <a:bodyPr>
            <a:normAutofit/>
          </a:bodyPr>
          <a:lstStyle/>
          <a:p>
            <a:r>
              <a:rPr lang="en-US" sz="2200" b="0" i="0">
                <a:effectLst/>
                <a:highlight>
                  <a:srgbClr val="FAFBFC"/>
                </a:highlight>
                <a:latin typeface="__Source_Sans_Pro_fa6df0"/>
              </a:rPr>
              <a:t>This method is an advanced file organization in DBMS in which for each record in a file, an index value is generated from its primary key, and that index value is mapped with the record, this index contains the address of the record as shown below:</a:t>
            </a:r>
          </a:p>
          <a:p>
            <a:endParaRPr lang="en-IN" sz="2200"/>
          </a:p>
        </p:txBody>
      </p:sp>
      <p:pic>
        <p:nvPicPr>
          <p:cNvPr id="5" name="Picture 4">
            <a:extLst>
              <a:ext uri="{FF2B5EF4-FFF2-40B4-BE49-F238E27FC236}">
                <a16:creationId xmlns:a16="http://schemas.microsoft.com/office/drawing/2014/main" id="{BFDB3021-5392-808F-099F-10967C0568D8}"/>
              </a:ext>
            </a:extLst>
          </p:cNvPr>
          <p:cNvPicPr>
            <a:picLocks noChangeAspect="1"/>
          </p:cNvPicPr>
          <p:nvPr/>
        </p:nvPicPr>
        <p:blipFill rotWithShape="1">
          <a:blip r:embed="rId2"/>
          <a:srcRect b="404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223042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8646A-1BC5-6933-E951-726C31DD1AD9}"/>
              </a:ext>
            </a:extLst>
          </p:cNvPr>
          <p:cNvSpPr>
            <a:spLocks noGrp="1"/>
          </p:cNvSpPr>
          <p:nvPr>
            <p:ph type="title"/>
          </p:nvPr>
        </p:nvSpPr>
        <p:spPr/>
        <p:txBody>
          <a:bodyPr/>
          <a:lstStyle/>
          <a:p>
            <a:r>
              <a:rPr lang="en-IN" dirty="0"/>
              <a:t>ISAM-</a:t>
            </a:r>
            <a:r>
              <a:rPr lang="en-US" b="1" i="0" dirty="0">
                <a:effectLst/>
                <a:highlight>
                  <a:srgbClr val="FAFBFC"/>
                </a:highlight>
                <a:latin typeface="__Source_Sans_Pro_fa6df0"/>
              </a:rPr>
              <a:t>Advantages:</a:t>
            </a:r>
            <a:br>
              <a:rPr lang="en-US" b="1" i="0" dirty="0">
                <a:effectLst/>
                <a:highlight>
                  <a:srgbClr val="FAFBFC"/>
                </a:highlight>
                <a:latin typeface="__Source_Sans_Pro_fa6df0"/>
              </a:rPr>
            </a:br>
            <a:endParaRPr lang="en-IN" dirty="0"/>
          </a:p>
        </p:txBody>
      </p:sp>
      <p:sp>
        <p:nvSpPr>
          <p:cNvPr id="3" name="Content Placeholder 2">
            <a:extLst>
              <a:ext uri="{FF2B5EF4-FFF2-40B4-BE49-F238E27FC236}">
                <a16:creationId xmlns:a16="http://schemas.microsoft.com/office/drawing/2014/main" id="{2D8BD3D4-5176-2983-25A4-5F8A3C793427}"/>
              </a:ext>
            </a:extLst>
          </p:cNvPr>
          <p:cNvSpPr>
            <a:spLocks noGrp="1"/>
          </p:cNvSpPr>
          <p:nvPr>
            <p:ph idx="1"/>
          </p:nvPr>
        </p:nvSpPr>
        <p:spPr/>
        <p:txBody>
          <a:bodyPr/>
          <a:lstStyle/>
          <a:p>
            <a:pPr algn="l">
              <a:buFont typeface="+mj-lt"/>
              <a:buAutoNum type="arabicPeriod"/>
            </a:pPr>
            <a:r>
              <a:rPr lang="en-US" b="0" i="0" dirty="0">
                <a:effectLst/>
                <a:highlight>
                  <a:srgbClr val="FAFBFC"/>
                </a:highlight>
                <a:latin typeface="__Source_Sans_Pro_fa6df0"/>
              </a:rPr>
              <a:t>Since there is an index corresponding to each record in the table, it is quicker to access any record in the memory, hence ISAM file organization in DBMS can be used for </a:t>
            </a:r>
            <a:r>
              <a:rPr lang="en-US" b="1" i="1" dirty="0">
                <a:effectLst/>
                <a:highlight>
                  <a:srgbClr val="FAFBFC"/>
                </a:highlight>
                <a:latin typeface="__Source_Sans_Pro_fa6df0"/>
              </a:rPr>
              <a:t>managing large databases</a:t>
            </a:r>
            <a:r>
              <a:rPr lang="en-US" b="0" i="0" dirty="0">
                <a:effectLst/>
                <a:highlight>
                  <a:srgbClr val="FAFBFC"/>
                </a:highlight>
                <a:latin typeface="__Source_Sans_Pro_fa6df0"/>
              </a:rPr>
              <a:t>.</a:t>
            </a:r>
          </a:p>
          <a:p>
            <a:pPr algn="l">
              <a:buFont typeface="+mj-lt"/>
              <a:buAutoNum type="arabicPeriod"/>
            </a:pPr>
            <a:r>
              <a:rPr lang="en-US" b="0" i="0" dirty="0">
                <a:effectLst/>
                <a:highlight>
                  <a:srgbClr val="FAFBFC"/>
                </a:highlight>
                <a:latin typeface="__Source_Sans_Pro_fa6df0"/>
              </a:rPr>
              <a:t>Range retrieval and partial retrieval are possible in this method since the index is generated from the key value column we </a:t>
            </a:r>
            <a:r>
              <a:rPr lang="en-US" b="1" i="1" dirty="0">
                <a:effectLst/>
                <a:highlight>
                  <a:srgbClr val="FAFBFC"/>
                </a:highlight>
                <a:latin typeface="__Source_Sans_Pro_fa6df0"/>
              </a:rPr>
              <a:t>can generate the record addresses of a range of key values</a:t>
            </a:r>
            <a:r>
              <a:rPr lang="en-US" b="0" i="0" dirty="0">
                <a:effectLst/>
                <a:highlight>
                  <a:srgbClr val="FAFBFC"/>
                </a:highlight>
                <a:latin typeface="__Source_Sans_Pro_fa6df0"/>
              </a:rPr>
              <a:t>, also when a partial key is provided, like student names starting with "RA '' can also be searched efficiently.</a:t>
            </a:r>
          </a:p>
          <a:p>
            <a:endParaRPr lang="en-IN" dirty="0"/>
          </a:p>
        </p:txBody>
      </p:sp>
    </p:spTree>
    <p:extLst>
      <p:ext uri="{BB962C8B-B14F-4D97-AF65-F5344CB8AC3E}">
        <p14:creationId xmlns:p14="http://schemas.microsoft.com/office/powerpoint/2010/main" val="1136503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73827-3100-73C0-9BD1-BC07CBBF3460}"/>
              </a:ext>
            </a:extLst>
          </p:cNvPr>
          <p:cNvSpPr>
            <a:spLocks noGrp="1"/>
          </p:cNvSpPr>
          <p:nvPr>
            <p:ph type="title"/>
          </p:nvPr>
        </p:nvSpPr>
        <p:spPr/>
        <p:txBody>
          <a:bodyPr/>
          <a:lstStyle/>
          <a:p>
            <a:r>
              <a:rPr lang="en-IN" dirty="0"/>
              <a:t>ISAM-</a:t>
            </a:r>
            <a:r>
              <a:rPr lang="en-US" b="1" i="0" dirty="0">
                <a:effectLst/>
                <a:highlight>
                  <a:srgbClr val="FAFBFC"/>
                </a:highlight>
                <a:latin typeface="__Source_Sans_Pro_fa6df0"/>
              </a:rPr>
              <a:t>Disadvantages:</a:t>
            </a:r>
            <a:br>
              <a:rPr lang="en-US" b="1" i="0" dirty="0">
                <a:effectLst/>
                <a:highlight>
                  <a:srgbClr val="FAFBFC"/>
                </a:highlight>
                <a:latin typeface="__Source_Sans_Pro_fa6df0"/>
              </a:rPr>
            </a:br>
            <a:endParaRPr lang="en-IN" dirty="0"/>
          </a:p>
        </p:txBody>
      </p:sp>
      <p:sp>
        <p:nvSpPr>
          <p:cNvPr id="3" name="Content Placeholder 2">
            <a:extLst>
              <a:ext uri="{FF2B5EF4-FFF2-40B4-BE49-F238E27FC236}">
                <a16:creationId xmlns:a16="http://schemas.microsoft.com/office/drawing/2014/main" id="{5A9ABD3B-F5B2-27EB-7C03-4A0B8F7DC60B}"/>
              </a:ext>
            </a:extLst>
          </p:cNvPr>
          <p:cNvSpPr>
            <a:spLocks noGrp="1"/>
          </p:cNvSpPr>
          <p:nvPr>
            <p:ph idx="1"/>
          </p:nvPr>
        </p:nvSpPr>
        <p:spPr/>
        <p:txBody>
          <a:bodyPr/>
          <a:lstStyle/>
          <a:p>
            <a:pPr marL="0" indent="0" algn="l">
              <a:buNone/>
            </a:pPr>
            <a:r>
              <a:rPr lang="en-US" b="0" i="0" dirty="0">
                <a:effectLst/>
                <a:highlight>
                  <a:srgbClr val="FAFBFC"/>
                </a:highlight>
                <a:latin typeface="__Source_Sans_Pro_fa6df0"/>
              </a:rPr>
              <a:t>The main disadvantage is that it takes a lot of space for storing index values; hence when the records increase in number the number of indexes also increases.</a:t>
            </a:r>
          </a:p>
          <a:p>
            <a:pPr algn="just">
              <a:buFont typeface="Arial" panose="020B0604020202020204" pitchFamily="34" charset="0"/>
              <a:buChar char="•"/>
            </a:pPr>
            <a:r>
              <a:rPr lang="en-US" b="0" i="0" dirty="0">
                <a:solidFill>
                  <a:srgbClr val="000000"/>
                </a:solidFill>
                <a:effectLst/>
                <a:highlight>
                  <a:srgbClr val="FFFFFF"/>
                </a:highlight>
                <a:latin typeface="inter-regular"/>
              </a:rPr>
              <a:t>When the new records are inserted, then these files have to be reconstructed to maintain the sequence.</a:t>
            </a:r>
          </a:p>
          <a:p>
            <a:pPr algn="just">
              <a:buFont typeface="Arial" panose="020B0604020202020204" pitchFamily="34" charset="0"/>
              <a:buChar char="•"/>
            </a:pPr>
            <a:r>
              <a:rPr lang="en-US" b="0" i="0" dirty="0">
                <a:solidFill>
                  <a:srgbClr val="000000"/>
                </a:solidFill>
                <a:effectLst/>
                <a:highlight>
                  <a:srgbClr val="FFFFFF"/>
                </a:highlight>
                <a:latin typeface="inter-regular"/>
              </a:rPr>
              <a:t>When the record is deleted, then the space used by it needs to be released. Otherwise, the performance of the database will slow down.</a:t>
            </a:r>
          </a:p>
          <a:p>
            <a:pPr marL="0" indent="0" algn="l">
              <a:buNone/>
            </a:pPr>
            <a:endParaRPr lang="en-US" b="0" i="0" dirty="0">
              <a:effectLst/>
              <a:highlight>
                <a:srgbClr val="FAFBFC"/>
              </a:highlight>
              <a:latin typeface="__Source_Sans_Pro_fa6df0"/>
            </a:endParaRPr>
          </a:p>
          <a:p>
            <a:endParaRPr lang="en-IN" dirty="0"/>
          </a:p>
        </p:txBody>
      </p:sp>
    </p:spTree>
    <p:extLst>
      <p:ext uri="{BB962C8B-B14F-4D97-AF65-F5344CB8AC3E}">
        <p14:creationId xmlns:p14="http://schemas.microsoft.com/office/powerpoint/2010/main" val="4075911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F36F6-A5E0-313F-A480-3CC616BEBA16}"/>
              </a:ext>
            </a:extLst>
          </p:cNvPr>
          <p:cNvSpPr>
            <a:spLocks noGrp="1"/>
          </p:cNvSpPr>
          <p:nvPr>
            <p:ph type="title"/>
          </p:nvPr>
        </p:nvSpPr>
        <p:spPr/>
        <p:txBody>
          <a:bodyPr/>
          <a:lstStyle/>
          <a:p>
            <a:r>
              <a:rPr lang="en-US" b="0" i="0" dirty="0">
                <a:solidFill>
                  <a:srgbClr val="444444"/>
                </a:solidFill>
                <a:effectLst/>
                <a:highlight>
                  <a:srgbClr val="FFFFFF"/>
                </a:highlight>
                <a:latin typeface="Poppins" panose="00000500000000000000" pitchFamily="2" charset="0"/>
              </a:rPr>
              <a:t>B+ Tree</a:t>
            </a:r>
            <a:endParaRPr lang="en-IN" dirty="0"/>
          </a:p>
        </p:txBody>
      </p:sp>
      <p:sp>
        <p:nvSpPr>
          <p:cNvPr id="3" name="Content Placeholder 2">
            <a:extLst>
              <a:ext uri="{FF2B5EF4-FFF2-40B4-BE49-F238E27FC236}">
                <a16:creationId xmlns:a16="http://schemas.microsoft.com/office/drawing/2014/main" id="{5EAA9EF2-8863-ED5B-0584-A42DE48D6640}"/>
              </a:ext>
            </a:extLst>
          </p:cNvPr>
          <p:cNvSpPr>
            <a:spLocks noGrp="1"/>
          </p:cNvSpPr>
          <p:nvPr>
            <p:ph idx="1"/>
          </p:nvPr>
        </p:nvSpPr>
        <p:spPr/>
        <p:txBody>
          <a:bodyPr/>
          <a:lstStyle/>
          <a:p>
            <a:r>
              <a:rPr lang="en-US" b="0" i="0" dirty="0">
                <a:effectLst/>
                <a:highlight>
                  <a:srgbClr val="FFFFFF"/>
                </a:highlight>
                <a:latin typeface="Times New Roman" panose="02020603050405020304" pitchFamily="18" charset="0"/>
                <a:cs typeface="Times New Roman" panose="02020603050405020304" pitchFamily="18" charset="0"/>
              </a:rPr>
              <a:t>A B+ Tree is a more advanced self-balancing tree. </a:t>
            </a:r>
          </a:p>
          <a:p>
            <a:r>
              <a:rPr lang="en-US" dirty="0">
                <a:highlight>
                  <a:srgbClr val="FFFFFF"/>
                </a:highlight>
                <a:latin typeface="Times New Roman" panose="02020603050405020304" pitchFamily="18" charset="0"/>
                <a:cs typeface="Times New Roman" panose="02020603050405020304" pitchFamily="18" charset="0"/>
              </a:rPr>
              <a:t>A</a:t>
            </a:r>
            <a:r>
              <a:rPr lang="en-US" b="0" i="0" dirty="0">
                <a:effectLst/>
                <a:highlight>
                  <a:srgbClr val="FFFFFF"/>
                </a:highlight>
                <a:latin typeface="Times New Roman" panose="02020603050405020304" pitchFamily="18" charset="0"/>
                <a:cs typeface="Times New Roman" panose="02020603050405020304" pitchFamily="18" charset="0"/>
              </a:rPr>
              <a:t>ll the values are present at the leaf level. </a:t>
            </a:r>
          </a:p>
          <a:p>
            <a:r>
              <a:rPr lang="en-US" b="0" i="0" dirty="0">
                <a:effectLst/>
                <a:highlight>
                  <a:srgbClr val="FFFFFF"/>
                </a:highlight>
                <a:latin typeface="Times New Roman" panose="02020603050405020304" pitchFamily="18" charset="0"/>
                <a:cs typeface="Times New Roman" panose="02020603050405020304" pitchFamily="18" charset="0"/>
              </a:rPr>
              <a:t>B+ Tree in the data structure is a B Tree enhancement that enables faster insertion, deletion, and search operations.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1067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445C6-61F6-09AA-9DDE-A5CCA9264363}"/>
              </a:ext>
            </a:extLst>
          </p:cNvPr>
          <p:cNvSpPr>
            <a:spLocks noGrp="1"/>
          </p:cNvSpPr>
          <p:nvPr>
            <p:ph type="title"/>
          </p:nvPr>
        </p:nvSpPr>
        <p:spPr/>
        <p:txBody>
          <a:bodyPr/>
          <a:lstStyle/>
          <a:p>
            <a:r>
              <a:rPr lang="en-US" b="0" i="0" dirty="0">
                <a:solidFill>
                  <a:srgbClr val="000000"/>
                </a:solidFill>
                <a:effectLst/>
                <a:highlight>
                  <a:srgbClr val="FFFFFF"/>
                </a:highlight>
                <a:latin typeface="inter-regular"/>
              </a:rPr>
              <a:t>B+ tree</a:t>
            </a:r>
            <a:endParaRPr lang="en-IN" dirty="0"/>
          </a:p>
        </p:txBody>
      </p:sp>
      <p:sp>
        <p:nvSpPr>
          <p:cNvPr id="3" name="Content Placeholder 2">
            <a:extLst>
              <a:ext uri="{FF2B5EF4-FFF2-40B4-BE49-F238E27FC236}">
                <a16:creationId xmlns:a16="http://schemas.microsoft.com/office/drawing/2014/main" id="{40668E65-3760-9AA4-61C2-D81B694D64F6}"/>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It is a balanced binary search tree. </a:t>
            </a:r>
          </a:p>
          <a:p>
            <a:pPr algn="just">
              <a:buFont typeface="Arial" panose="020B0604020202020204" pitchFamily="34" charset="0"/>
              <a:buChar char="•"/>
            </a:pP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It follows a multi-level index format.</a:t>
            </a:r>
          </a:p>
          <a:p>
            <a:pPr algn="just">
              <a:buFont typeface="Arial" panose="020B0604020202020204" pitchFamily="34" charset="0"/>
              <a:buChar char="•"/>
            </a:pP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In the B+ tree, leaf nodes denote actual data pointers. </a:t>
            </a:r>
          </a:p>
          <a:p>
            <a:pPr algn="just">
              <a:buFont typeface="Arial" panose="020B0604020202020204" pitchFamily="34" charset="0"/>
              <a:buChar char="•"/>
            </a:pP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B+ tree ensures that all leaf nodes remain at the same height.</a:t>
            </a:r>
          </a:p>
          <a:p>
            <a:pPr algn="just">
              <a:buFont typeface="Arial" panose="020B0604020202020204" pitchFamily="34" charset="0"/>
              <a:buChar char="•"/>
            </a:pP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In the B+ tree, the leaf nodes are linked using a link list. </a:t>
            </a:r>
          </a:p>
          <a:p>
            <a:pPr algn="just">
              <a:buFont typeface="Arial" panose="020B0604020202020204" pitchFamily="34" charset="0"/>
              <a:buChar char="•"/>
            </a:pP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Therefore, a B+ tree can support random access as well as sequential access.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7432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7" name="Rectangle 103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82EA95-0266-B6D7-F459-FC57C3A36C8F}"/>
              </a:ext>
            </a:extLst>
          </p:cNvPr>
          <p:cNvSpPr>
            <a:spLocks noGrp="1"/>
          </p:cNvSpPr>
          <p:nvPr>
            <p:ph type="title"/>
          </p:nvPr>
        </p:nvSpPr>
        <p:spPr>
          <a:xfrm>
            <a:off x="630936" y="502920"/>
            <a:ext cx="3419856" cy="1463040"/>
          </a:xfrm>
        </p:spPr>
        <p:txBody>
          <a:bodyPr anchor="ctr">
            <a:normAutofit/>
          </a:bodyPr>
          <a:lstStyle/>
          <a:p>
            <a:r>
              <a:rPr lang="en-IN" sz="3000" b="0" i="0">
                <a:effectLst/>
                <a:highlight>
                  <a:srgbClr val="FFFFFF"/>
                </a:highlight>
                <a:latin typeface="erdana"/>
              </a:rPr>
              <a:t>Structure of B+ Tree</a:t>
            </a:r>
            <a:br>
              <a:rPr lang="en-IN" sz="3000" b="0" i="0">
                <a:effectLst/>
                <a:highlight>
                  <a:srgbClr val="FFFFFF"/>
                </a:highlight>
                <a:latin typeface="erdana"/>
              </a:rPr>
            </a:br>
            <a:endParaRPr lang="en-IN" sz="3000"/>
          </a:p>
        </p:txBody>
      </p:sp>
      <p:sp>
        <p:nvSpPr>
          <p:cNvPr id="1038"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6FA910F-6C04-8DDA-B81A-428735D71CE9}"/>
              </a:ext>
            </a:extLst>
          </p:cNvPr>
          <p:cNvSpPr>
            <a:spLocks noGrp="1"/>
          </p:cNvSpPr>
          <p:nvPr>
            <p:ph idx="1"/>
          </p:nvPr>
        </p:nvSpPr>
        <p:spPr>
          <a:xfrm>
            <a:off x="4681728" y="731520"/>
            <a:ext cx="7156704" cy="1954166"/>
          </a:xfrm>
        </p:spPr>
        <p:txBody>
          <a:bodyPr anchor="ctr">
            <a:normAutofit/>
          </a:bodyPr>
          <a:lstStyle/>
          <a:p>
            <a:pPr>
              <a:buFont typeface="Arial" panose="020B0604020202020204" pitchFamily="34" charset="0"/>
              <a:buChar char="•"/>
            </a:pPr>
            <a:r>
              <a:rPr lang="en-US" sz="2200" b="0" i="0" dirty="0">
                <a:effectLst/>
                <a:highlight>
                  <a:srgbClr val="FFFFFF"/>
                </a:highlight>
                <a:latin typeface="inter-regular"/>
              </a:rPr>
              <a:t>In the B+ tree, every leaf node is at equal distance from the root node. The B+ tree is of the order n where n is fixed for every B+ tree.</a:t>
            </a:r>
          </a:p>
          <a:p>
            <a:pPr>
              <a:buFont typeface="Arial" panose="020B0604020202020204" pitchFamily="34" charset="0"/>
              <a:buChar char="•"/>
            </a:pPr>
            <a:r>
              <a:rPr lang="en-US" sz="2200" b="0" i="0" dirty="0">
                <a:effectLst/>
                <a:highlight>
                  <a:srgbClr val="FFFFFF"/>
                </a:highlight>
                <a:latin typeface="inter-regular"/>
              </a:rPr>
              <a:t>It contains an internal node and leaf node.</a:t>
            </a:r>
          </a:p>
          <a:p>
            <a:endParaRPr lang="en-IN" sz="2200" dirty="0"/>
          </a:p>
        </p:txBody>
      </p:sp>
      <p:pic>
        <p:nvPicPr>
          <p:cNvPr id="1026" name="Picture 2" descr="DBMS B+ Tree">
            <a:extLst>
              <a:ext uri="{FF2B5EF4-FFF2-40B4-BE49-F238E27FC236}">
                <a16:creationId xmlns:a16="http://schemas.microsoft.com/office/drawing/2014/main" id="{332BBC27-B84F-CFA0-4556-3E48CD0EF0C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0936" y="2905870"/>
            <a:ext cx="10917936" cy="2729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0434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69885-67FC-A011-9872-84809FEC29E3}"/>
              </a:ext>
            </a:extLst>
          </p:cNvPr>
          <p:cNvSpPr>
            <a:spLocks noGrp="1"/>
          </p:cNvSpPr>
          <p:nvPr>
            <p:ph type="title"/>
          </p:nvPr>
        </p:nvSpPr>
        <p:spPr/>
        <p:txBody>
          <a:bodyPr/>
          <a:lstStyle/>
          <a:p>
            <a:r>
              <a:rPr lang="en-IN" dirty="0"/>
              <a:t>B+ Tree</a:t>
            </a:r>
          </a:p>
        </p:txBody>
      </p:sp>
      <p:sp>
        <p:nvSpPr>
          <p:cNvPr id="3" name="Content Placeholder 2">
            <a:extLst>
              <a:ext uri="{FF2B5EF4-FFF2-40B4-BE49-F238E27FC236}">
                <a16:creationId xmlns:a16="http://schemas.microsoft.com/office/drawing/2014/main" id="{D7F0C21F-EB14-1203-A97F-64B6F03FBC7F}"/>
              </a:ext>
            </a:extLst>
          </p:cNvPr>
          <p:cNvSpPr>
            <a:spLocks noGrp="1"/>
          </p:cNvSpPr>
          <p:nvPr>
            <p:ph idx="1"/>
          </p:nvPr>
        </p:nvSpPr>
        <p:spPr/>
        <p:txBody>
          <a:bodyPr>
            <a:normAutofit lnSpcReduction="10000"/>
          </a:bodyPr>
          <a:lstStyle/>
          <a:p>
            <a:pPr marL="0" indent="0" algn="just">
              <a:buNone/>
            </a:pPr>
            <a:r>
              <a:rPr lang="en-US" b="1" i="0" dirty="0">
                <a:solidFill>
                  <a:srgbClr val="610B4B"/>
                </a:solidFill>
                <a:effectLst/>
                <a:highlight>
                  <a:srgbClr val="FFFFFF"/>
                </a:highlight>
                <a:latin typeface="erdana"/>
              </a:rPr>
              <a:t>Internal node</a:t>
            </a:r>
          </a:p>
          <a:p>
            <a:pPr algn="just">
              <a:buFont typeface="Arial" panose="020B0604020202020204" pitchFamily="34" charset="0"/>
              <a:buChar char="•"/>
            </a:pPr>
            <a:r>
              <a:rPr lang="en-US" b="0" i="0" dirty="0">
                <a:solidFill>
                  <a:srgbClr val="000000"/>
                </a:solidFill>
                <a:effectLst/>
                <a:highlight>
                  <a:srgbClr val="FFFFFF"/>
                </a:highlight>
                <a:latin typeface="inter-regular"/>
              </a:rPr>
              <a:t>An internal node of the B+ tree can contain at least n/2 record pointers except the root node.</a:t>
            </a:r>
          </a:p>
          <a:p>
            <a:pPr algn="just">
              <a:buFont typeface="Arial" panose="020B0604020202020204" pitchFamily="34" charset="0"/>
              <a:buChar char="•"/>
            </a:pPr>
            <a:r>
              <a:rPr lang="en-US" b="0" i="0" dirty="0">
                <a:solidFill>
                  <a:srgbClr val="000000"/>
                </a:solidFill>
                <a:effectLst/>
                <a:highlight>
                  <a:srgbClr val="FFFFFF"/>
                </a:highlight>
                <a:latin typeface="inter-regular"/>
              </a:rPr>
              <a:t>At most, an internal node of the tree contains n pointers.</a:t>
            </a:r>
          </a:p>
          <a:p>
            <a:pPr marL="0" indent="0" algn="just">
              <a:buNone/>
            </a:pPr>
            <a:r>
              <a:rPr lang="en-US" b="1" i="0" dirty="0">
                <a:solidFill>
                  <a:srgbClr val="610B4B"/>
                </a:solidFill>
                <a:effectLst/>
                <a:highlight>
                  <a:srgbClr val="FFFFFF"/>
                </a:highlight>
                <a:latin typeface="erdana"/>
              </a:rPr>
              <a:t>Leaf node</a:t>
            </a:r>
          </a:p>
          <a:p>
            <a:pPr algn="just">
              <a:buFont typeface="Arial" panose="020B0604020202020204" pitchFamily="34" charset="0"/>
              <a:buChar char="•"/>
            </a:pPr>
            <a:r>
              <a:rPr lang="en-US" b="0" i="0" dirty="0">
                <a:solidFill>
                  <a:srgbClr val="000000"/>
                </a:solidFill>
                <a:effectLst/>
                <a:highlight>
                  <a:srgbClr val="FFFFFF"/>
                </a:highlight>
                <a:latin typeface="inter-regular"/>
              </a:rPr>
              <a:t>The leaf node of the B+ tree can contain at least n/2 record pointers and n/2 key values.</a:t>
            </a:r>
          </a:p>
          <a:p>
            <a:pPr algn="just">
              <a:buFont typeface="Arial" panose="020B0604020202020204" pitchFamily="34" charset="0"/>
              <a:buChar char="•"/>
            </a:pPr>
            <a:r>
              <a:rPr lang="en-US" b="0" i="0" dirty="0">
                <a:solidFill>
                  <a:srgbClr val="000000"/>
                </a:solidFill>
                <a:effectLst/>
                <a:highlight>
                  <a:srgbClr val="FFFFFF"/>
                </a:highlight>
                <a:latin typeface="inter-regular"/>
              </a:rPr>
              <a:t>At most, a leaf node contains n record pointer and n key values.</a:t>
            </a:r>
          </a:p>
          <a:p>
            <a:pPr algn="just">
              <a:buFont typeface="Arial" panose="020B0604020202020204" pitchFamily="34" charset="0"/>
              <a:buChar char="•"/>
            </a:pPr>
            <a:r>
              <a:rPr lang="en-US" b="0" i="0" dirty="0">
                <a:solidFill>
                  <a:srgbClr val="000000"/>
                </a:solidFill>
                <a:effectLst/>
                <a:highlight>
                  <a:srgbClr val="FFFFFF"/>
                </a:highlight>
                <a:latin typeface="inter-regular"/>
              </a:rPr>
              <a:t>Every leaf node of the B+ tree contains one block pointer P to point to next leaf node.</a:t>
            </a:r>
          </a:p>
          <a:p>
            <a:endParaRPr lang="en-IN" dirty="0"/>
          </a:p>
        </p:txBody>
      </p:sp>
    </p:spTree>
    <p:extLst>
      <p:ext uri="{BB962C8B-B14F-4D97-AF65-F5344CB8AC3E}">
        <p14:creationId xmlns:p14="http://schemas.microsoft.com/office/powerpoint/2010/main" val="3734233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9E0C9BF3-311B-C296-2C57-3025B9BE2E52}"/>
              </a:ext>
            </a:extLst>
          </p:cNvPr>
          <p:cNvSpPr>
            <a:spLocks noGrp="1"/>
          </p:cNvSpPr>
          <p:nvPr>
            <p:ph type="title"/>
          </p:nvPr>
        </p:nvSpPr>
        <p:spPr>
          <a:xfrm>
            <a:off x="838201" y="3998018"/>
            <a:ext cx="3981854" cy="2216513"/>
          </a:xfrm>
        </p:spPr>
        <p:txBody>
          <a:bodyPr>
            <a:normAutofit/>
          </a:bodyPr>
          <a:lstStyle/>
          <a:p>
            <a:r>
              <a:rPr lang="en-US" sz="4100" b="0" i="0">
                <a:effectLst/>
                <a:highlight>
                  <a:srgbClr val="FFFFFF"/>
                </a:highlight>
                <a:latin typeface="erdana"/>
              </a:rPr>
              <a:t>Searching a record in B+ Tree</a:t>
            </a:r>
            <a:br>
              <a:rPr lang="en-US" sz="4100" b="0" i="0">
                <a:effectLst/>
                <a:highlight>
                  <a:srgbClr val="FFFFFF"/>
                </a:highlight>
                <a:latin typeface="erdana"/>
              </a:rPr>
            </a:br>
            <a:endParaRPr lang="en-IN" sz="4100"/>
          </a:p>
        </p:txBody>
      </p:sp>
      <p:sp>
        <p:nvSpPr>
          <p:cNvPr id="2057" name="Arc 2056">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2050" name="Picture 2" descr="DBMS B+ Tree">
            <a:extLst>
              <a:ext uri="{FF2B5EF4-FFF2-40B4-BE49-F238E27FC236}">
                <a16:creationId xmlns:a16="http://schemas.microsoft.com/office/drawing/2014/main" id="{B888CB2A-2B35-CAB0-5AA0-D44B52C2E8D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9914" y="963605"/>
            <a:ext cx="10872172" cy="2439269"/>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A7839E0-4A2B-8F57-220D-D6A99490AB76}"/>
              </a:ext>
            </a:extLst>
          </p:cNvPr>
          <p:cNvSpPr>
            <a:spLocks noGrp="1"/>
          </p:cNvSpPr>
          <p:nvPr>
            <p:ph idx="1"/>
          </p:nvPr>
        </p:nvSpPr>
        <p:spPr>
          <a:xfrm>
            <a:off x="4970835" y="3998019"/>
            <a:ext cx="6382966" cy="2216512"/>
          </a:xfrm>
        </p:spPr>
        <p:txBody>
          <a:bodyPr>
            <a:normAutofit/>
          </a:bodyPr>
          <a:lstStyle/>
          <a:p>
            <a:r>
              <a:rPr lang="en-US" sz="1800" b="0" i="0" dirty="0">
                <a:effectLst/>
                <a:highlight>
                  <a:srgbClr val="FFFFFF"/>
                </a:highlight>
                <a:latin typeface="inter-regular"/>
              </a:rPr>
              <a:t>Suppose we have to search 55 in the above B+ tree structure. First, we will fetch for the intermediary node which will direct to the leaf node that can contain a record for 55.</a:t>
            </a:r>
          </a:p>
          <a:p>
            <a:r>
              <a:rPr lang="en-US" sz="1800" b="0" i="0" dirty="0">
                <a:effectLst/>
                <a:highlight>
                  <a:srgbClr val="FFFFFF"/>
                </a:highlight>
                <a:latin typeface="inter-regular"/>
              </a:rPr>
              <a:t>So, in the intermediary node, we will find a branch between 50 and 75 nodes. Then at the end, we will be redirected to the third leaf node. Here DBMS will perform a sequential search to find 55.</a:t>
            </a:r>
          </a:p>
          <a:p>
            <a:endParaRPr lang="en-IN" sz="1800" dirty="0"/>
          </a:p>
        </p:txBody>
      </p:sp>
    </p:spTree>
    <p:extLst>
      <p:ext uri="{BB962C8B-B14F-4D97-AF65-F5344CB8AC3E}">
        <p14:creationId xmlns:p14="http://schemas.microsoft.com/office/powerpoint/2010/main" val="3209991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147</TotalTime>
  <Words>887</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__Source_Sans_Pro_fa6df0</vt:lpstr>
      <vt:lpstr>Aptos</vt:lpstr>
      <vt:lpstr>Aptos Display</vt:lpstr>
      <vt:lpstr>Arial</vt:lpstr>
      <vt:lpstr>Calibri</vt:lpstr>
      <vt:lpstr>erdana</vt:lpstr>
      <vt:lpstr>inter-regular</vt:lpstr>
      <vt:lpstr>Poppins</vt:lpstr>
      <vt:lpstr>Times New Roman</vt:lpstr>
      <vt:lpstr>Office Theme</vt:lpstr>
      <vt:lpstr>ISAM B+ Trees</vt:lpstr>
      <vt:lpstr>ISAM-Indexed Sequential Access Method </vt:lpstr>
      <vt:lpstr>ISAM-Advantages: </vt:lpstr>
      <vt:lpstr>ISAM-Disadvantages: </vt:lpstr>
      <vt:lpstr>B+ Tree</vt:lpstr>
      <vt:lpstr>B+ tree</vt:lpstr>
      <vt:lpstr>Structure of B+ Tree </vt:lpstr>
      <vt:lpstr>B+ Tree</vt:lpstr>
      <vt:lpstr>Searching a record in B+ Tree </vt:lpstr>
      <vt:lpstr>B+ Tree Insertion </vt:lpstr>
      <vt:lpstr>B+ Tree Insertion</vt:lpstr>
      <vt:lpstr>B+ Tree Deletion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ISAM B+ Trees</dc:title>
  <dc:creator>Anila Rao</dc:creator>
  <cp:lastModifiedBy>CSE HEAD</cp:lastModifiedBy>
  <cp:revision>17</cp:revision>
  <dcterms:created xsi:type="dcterms:W3CDTF">2024-05-01T06:07:10Z</dcterms:created>
  <dcterms:modified xsi:type="dcterms:W3CDTF">2024-05-01T08:34:28Z</dcterms:modified>
</cp:coreProperties>
</file>