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10699750"/>
  <p:notesSz cx="91440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1460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79C0-E2C3-B04D-98A6-727438371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751094"/>
            <a:ext cx="6858000" cy="372509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CD36A-3986-1942-458B-634A47DAC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619846"/>
            <a:ext cx="6858000" cy="258329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D972F-E521-B4B7-790C-E35E49AB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60C86-4012-6DDA-3179-EE56B1A2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CBFB0-C067-4C37-1995-C683A88F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75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AF14-F0FF-BF07-97C3-FE6CF29F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63538-2AAC-05BE-FC7B-5311C8AEC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3A335-A748-3A78-2F5D-DD5A74D8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6866A-D2B6-8028-15FD-75CDBB30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AF08-A2BF-56E9-35C3-DE9F83A1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44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8D640-0B7A-D996-F9E7-02906DAB7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569662"/>
            <a:ext cx="1971675" cy="9067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59CA8-5BC9-FE0C-3AE0-B910B26E5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569662"/>
            <a:ext cx="5800725" cy="9067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BB009-4D6E-9DD9-5340-74BBD70C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D283-58E2-7590-C0F9-FFC0F2B7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E3E20-F9C9-FCF7-E8A1-0C9EC48E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3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AA01-8D5A-84A6-C20C-D1D114EF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F87C-882F-E7A2-5391-753F03EEF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36E0C-BC2D-91C7-F710-3C5F6846B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9FFC3-1B3E-7193-98EA-B04EAE98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D5914-99ED-F754-2AE3-4124C45A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59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FD6-D380-330A-85C9-C2E83686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667509"/>
            <a:ext cx="7886700" cy="445079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53B74-B180-871B-F716-449EF972E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7160413"/>
            <a:ext cx="7886700" cy="234057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B5FB-B73C-6A43-696D-7881CAB5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B2184-DB4B-797E-8F78-C91013F7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BA09-E63A-AAD4-B9D1-A1D177ED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17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8AF2-3F90-FCAC-5AD7-503922F9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A492-EC43-C8CB-5795-0058F212F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848313"/>
            <a:ext cx="3886200" cy="6788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B161A-96ED-6CA0-FFC7-7A5BA04F7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848313"/>
            <a:ext cx="3886200" cy="6788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C65A7-383E-F666-1FDB-223A941E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792D2-BB5B-BDDD-6CB9-9D557D51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788D5-49CB-4303-2027-764DFB3C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43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BBF4-C7C0-C641-E613-B6285E7F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569663"/>
            <a:ext cx="7886700" cy="20681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E60E5-149F-EC41-01EB-820A71DB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2622926"/>
            <a:ext cx="3868340" cy="12854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3AAC3-EBB3-810D-45DB-9E4CCA603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3908381"/>
            <a:ext cx="3868340" cy="5748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96AFA-4A58-8EEE-100A-4436C23F7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2622926"/>
            <a:ext cx="3887391" cy="128545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BEC1C-CB1F-96EF-BD99-C238E73A1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3908381"/>
            <a:ext cx="3887391" cy="5748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F1DDC-FAB6-7903-E82F-0CD2043A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12C0D-848F-3BF6-2010-DB76B2CF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3437C-09EF-2DCC-9EF4-4084B4DA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90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9C12-4A6E-F06A-5C57-1DCDEF89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48B102-C8D2-8052-A19A-90C90F92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5445F-6D5A-923B-4871-AEBE2FB1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633B1-6F65-DBA1-DB03-A7613F79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25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C0852-FDAB-C01C-B37A-4292A973D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8E79B-6AD3-3630-FCC3-0C44ACEE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D024D-3EF8-29D9-9331-4534BD77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36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5FBD-561C-24A2-1C94-83737F0A4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13317"/>
            <a:ext cx="2949178" cy="24966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CB5E5-3EFB-AF8A-CC61-6E284B49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1540566"/>
            <a:ext cx="4629150" cy="76037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7A3F1-2B79-E5DD-C4A6-6EB172D8D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209925"/>
            <a:ext cx="2949178" cy="594678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981E5-8CD4-C95F-F694-593F8596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8C34E-8884-2E91-198D-BAD3E963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F6C35-1A5B-ACB9-6E23-825F6AA3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24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EF5A-280A-5360-DC37-A6EBA5F3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13317"/>
            <a:ext cx="2949178" cy="249660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6070E-FCFF-2D4B-F8DE-000C5629F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1540566"/>
            <a:ext cx="4629150" cy="760375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7F619-CBE6-49EC-5B6C-0B49526BA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209925"/>
            <a:ext cx="2949178" cy="594678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02B6D-04D1-E3D6-5CC1-9536CE9C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AED3A-D405-17DC-6FFC-492BF47A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70382-CD3E-2889-2D7F-055ED7B8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38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B331F-09CB-E13C-F067-C4E0BDA3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9663"/>
            <a:ext cx="7886700" cy="2068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56415-BFF2-33FC-F2C5-B378F33C7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848313"/>
            <a:ext cx="7886700" cy="678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6535-E092-D023-26DD-ACA1BA31F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9917084"/>
            <a:ext cx="2057400" cy="569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A2D61-A4D5-1108-EC43-EAFA3A53D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9917084"/>
            <a:ext cx="3086100" cy="569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F981-32CD-C786-CF05-AC78B5525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9917084"/>
            <a:ext cx="2057400" cy="569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2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29.jpg"/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12" Type="http://schemas.openxmlformats.org/officeDocument/2006/relationships/image" Target="../media/image28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11" Type="http://schemas.openxmlformats.org/officeDocument/2006/relationships/image" Target="../media/image27.jpg"/><Relationship Id="rId5" Type="http://schemas.openxmlformats.org/officeDocument/2006/relationships/image" Target="../media/image21.jpg"/><Relationship Id="rId10" Type="http://schemas.openxmlformats.org/officeDocument/2006/relationships/image" Target="../media/image26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Relationship Id="rId14" Type="http://schemas.openxmlformats.org/officeDocument/2006/relationships/image" Target="../media/image30.jp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13" Type="http://schemas.openxmlformats.org/officeDocument/2006/relationships/image" Target="../media/image42.png"/><Relationship Id="rId3" Type="http://schemas.openxmlformats.org/officeDocument/2006/relationships/image" Target="../media/image32.jpg"/><Relationship Id="rId7" Type="http://schemas.openxmlformats.org/officeDocument/2006/relationships/image" Target="../media/image36.jpg"/><Relationship Id="rId12" Type="http://schemas.openxmlformats.org/officeDocument/2006/relationships/image" Target="../media/image41.jpg"/><Relationship Id="rId2" Type="http://schemas.openxmlformats.org/officeDocument/2006/relationships/image" Target="../media/image31.jpg"/><Relationship Id="rId16" Type="http://schemas.openxmlformats.org/officeDocument/2006/relationships/image" Target="../media/image4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g"/><Relationship Id="rId11" Type="http://schemas.openxmlformats.org/officeDocument/2006/relationships/image" Target="../media/image40.jpg"/><Relationship Id="rId5" Type="http://schemas.openxmlformats.org/officeDocument/2006/relationships/image" Target="../media/image34.jpg"/><Relationship Id="rId15" Type="http://schemas.openxmlformats.org/officeDocument/2006/relationships/image" Target="../media/image44.jpg"/><Relationship Id="rId10" Type="http://schemas.openxmlformats.org/officeDocument/2006/relationships/image" Target="../media/image39.jpg"/><Relationship Id="rId4" Type="http://schemas.openxmlformats.org/officeDocument/2006/relationships/image" Target="../media/image33.jpg"/><Relationship Id="rId9" Type="http://schemas.openxmlformats.org/officeDocument/2006/relationships/image" Target="../media/image38.jpg"/><Relationship Id="rId14" Type="http://schemas.openxmlformats.org/officeDocument/2006/relationships/image" Target="../media/image4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81000"/>
            <a:ext cx="8382000" cy="6001385"/>
          </a:xfrm>
          <a:custGeom>
            <a:avLst/>
            <a:gdLst/>
            <a:ahLst/>
            <a:cxnLst/>
            <a:rect l="l" t="t" r="r" b="b"/>
            <a:pathLst>
              <a:path w="8382000" h="6001385">
                <a:moveTo>
                  <a:pt x="0" y="6001385"/>
                </a:moveTo>
                <a:lnTo>
                  <a:pt x="8382000" y="6001385"/>
                </a:lnTo>
                <a:lnTo>
                  <a:pt x="8382000" y="0"/>
                </a:lnTo>
                <a:lnTo>
                  <a:pt x="0" y="0"/>
                </a:lnTo>
                <a:lnTo>
                  <a:pt x="0" y="6001385"/>
                </a:lnTo>
                <a:close/>
              </a:path>
            </a:pathLst>
          </a:custGeom>
          <a:ln w="9144">
            <a:solidFill>
              <a:srgbClr val="4F81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650" y="1289537"/>
            <a:ext cx="7886700" cy="628376"/>
          </a:xfrm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3168015">
              <a:lnSpc>
                <a:spcPct val="100000"/>
              </a:lnSpc>
              <a:spcBef>
                <a:spcPts val="100"/>
              </a:spcBef>
            </a:pPr>
            <a:r>
              <a:rPr sz="3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UNIT</a:t>
            </a:r>
            <a:r>
              <a:rPr sz="3600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–</a:t>
            </a:r>
            <a:r>
              <a:rPr sz="3600" u="heavy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II</a:t>
            </a:r>
            <a:r>
              <a:rPr lang="en-IN" sz="3600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-b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172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Requirement</a:t>
            </a:r>
            <a:r>
              <a:rPr sz="3600" u="heavy" spc="-1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sz="36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Engineering:</a:t>
            </a:r>
            <a:endParaRPr sz="3600"/>
          </a:p>
          <a:p>
            <a:pPr marL="12700">
              <a:lnSpc>
                <a:spcPts val="3810"/>
              </a:lnSpc>
              <a:spcBef>
                <a:spcPts val="25"/>
              </a:spcBef>
            </a:pPr>
            <a:r>
              <a:rPr dirty="0"/>
              <a:t>Requirement</a:t>
            </a:r>
            <a:r>
              <a:rPr spc="-135" dirty="0"/>
              <a:t> </a:t>
            </a:r>
            <a:r>
              <a:rPr dirty="0"/>
              <a:t>Engineering</a:t>
            </a:r>
            <a:r>
              <a:rPr spc="-120" dirty="0"/>
              <a:t> </a:t>
            </a:r>
            <a:r>
              <a:rPr spc="-10" dirty="0"/>
              <a:t>tasks,</a:t>
            </a:r>
          </a:p>
          <a:p>
            <a:pPr marL="12700" marR="5080">
              <a:lnSpc>
                <a:spcPts val="3829"/>
              </a:lnSpc>
              <a:spcBef>
                <a:spcPts val="80"/>
              </a:spcBef>
            </a:pPr>
            <a:r>
              <a:rPr dirty="0"/>
              <a:t>Initiating</a:t>
            </a:r>
            <a:r>
              <a:rPr spc="-105" dirty="0"/>
              <a:t> </a:t>
            </a:r>
            <a:r>
              <a:rPr dirty="0"/>
              <a:t>the</a:t>
            </a:r>
            <a:r>
              <a:rPr spc="-105" dirty="0"/>
              <a:t> </a:t>
            </a:r>
            <a:r>
              <a:rPr dirty="0"/>
              <a:t>Requirements</a:t>
            </a:r>
            <a:r>
              <a:rPr spc="-105" dirty="0"/>
              <a:t> </a:t>
            </a:r>
            <a:r>
              <a:rPr dirty="0"/>
              <a:t>Engineering</a:t>
            </a:r>
            <a:r>
              <a:rPr spc="-80" dirty="0"/>
              <a:t> </a:t>
            </a:r>
            <a:r>
              <a:rPr spc="-10" dirty="0"/>
              <a:t>Process, </a:t>
            </a:r>
            <a:r>
              <a:rPr dirty="0"/>
              <a:t>Eliciting</a:t>
            </a:r>
            <a:r>
              <a:rPr spc="-85" dirty="0"/>
              <a:t> </a:t>
            </a:r>
            <a:r>
              <a:rPr spc="-10" dirty="0"/>
              <a:t>Requirements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5882"/>
            <a:ext cx="8041005" cy="439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85"/>
              </a:lnSpc>
              <a:spcBef>
                <a:spcPts val="100"/>
              </a:spcBef>
            </a:pPr>
            <a:r>
              <a:rPr sz="3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Intent:</a:t>
            </a:r>
            <a:endParaRPr sz="3200">
              <a:latin typeface="Calibri"/>
              <a:cs typeface="Calibri"/>
            </a:endParaRPr>
          </a:p>
          <a:p>
            <a:pPr marL="1202690" marR="152400" indent="-276225">
              <a:lnSpc>
                <a:spcPts val="3829"/>
              </a:lnSpc>
              <a:spcBef>
                <a:spcPts val="85"/>
              </a:spcBef>
            </a:pPr>
            <a:r>
              <a:rPr sz="3200" b="1" dirty="0">
                <a:latin typeface="Calibri"/>
                <a:cs typeface="Calibri"/>
              </a:rPr>
              <a:t>-To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establish</a:t>
            </a:r>
            <a:r>
              <a:rPr sz="3200" b="1" spc="-1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basic</a:t>
            </a:r>
            <a:r>
              <a:rPr sz="3200" b="1" spc="-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understanding</a:t>
            </a:r>
            <a:r>
              <a:rPr sz="3200" b="1" spc="-1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the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pblm,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ts val="3745"/>
              </a:lnSpc>
            </a:pPr>
            <a:r>
              <a:rPr sz="3200" b="1" dirty="0">
                <a:latin typeface="Calibri"/>
                <a:cs typeface="Calibri"/>
              </a:rPr>
              <a:t>-The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people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who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want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solution,</a:t>
            </a:r>
            <a:endParaRPr sz="3200">
              <a:latin typeface="Calibri"/>
              <a:cs typeface="Calibri"/>
            </a:endParaRPr>
          </a:p>
          <a:p>
            <a:pPr marL="1571625" marR="5080" indent="-645160">
              <a:lnSpc>
                <a:spcPts val="3829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-The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nature</a:t>
            </a:r>
            <a:r>
              <a:rPr sz="32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32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32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solution</a:t>
            </a:r>
            <a:r>
              <a:rPr sz="32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that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desired, </a:t>
            </a:r>
            <a:r>
              <a:rPr sz="3200" b="1" spc="-25" dirty="0"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  <a:p>
            <a:pPr marL="927100" marR="78740" indent="90805">
              <a:lnSpc>
                <a:spcPts val="3829"/>
              </a:lnSpc>
              <a:spcBef>
                <a:spcPts val="20"/>
              </a:spcBef>
            </a:pPr>
            <a:r>
              <a:rPr sz="3200" b="1" dirty="0">
                <a:latin typeface="Calibri"/>
                <a:cs typeface="Calibri"/>
              </a:rPr>
              <a:t>-The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effectiveness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preliminary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communication</a:t>
            </a:r>
            <a:r>
              <a:rPr sz="3200" b="1" spc="-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32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collaboration</a:t>
            </a:r>
            <a:r>
              <a:rPr sz="3200" b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b/n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the</a:t>
            </a:r>
            <a:endParaRPr sz="3200">
              <a:latin typeface="Calibri"/>
              <a:cs typeface="Calibri"/>
            </a:endParaRPr>
          </a:p>
          <a:p>
            <a:pPr marL="927100">
              <a:lnSpc>
                <a:spcPts val="3704"/>
              </a:lnSpc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customer</a:t>
            </a:r>
            <a:r>
              <a:rPr sz="32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32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32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developer</a:t>
            </a:r>
            <a:r>
              <a:rPr sz="3200" b="1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49682"/>
            <a:ext cx="48621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35"/>
              </a:lnSpc>
              <a:spcBef>
                <a:spcPts val="100"/>
              </a:spcBef>
            </a:pPr>
            <a:r>
              <a:rPr sz="31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2.</a:t>
            </a:r>
            <a:r>
              <a:rPr sz="32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Elicitation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354"/>
              </a:lnSpc>
            </a:pP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sz="2800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certainly</a:t>
            </a:r>
            <a:r>
              <a:rPr sz="2800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seems</a:t>
            </a:r>
            <a:r>
              <a:rPr sz="280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00"/>
                </a:solidFill>
                <a:latin typeface="Calibri"/>
                <a:cs typeface="Calibri"/>
              </a:rPr>
              <a:t>simple</a:t>
            </a:r>
            <a:r>
              <a:rPr sz="280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Calibri"/>
                <a:cs typeface="Calibri"/>
              </a:rPr>
              <a:t>enough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580515"/>
            <a:ext cx="7880350" cy="39236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353060">
              <a:lnSpc>
                <a:spcPts val="3350"/>
              </a:lnSpc>
              <a:spcBef>
                <a:spcPts val="215"/>
              </a:spcBef>
            </a:pPr>
            <a:r>
              <a:rPr sz="2800" b="1" spc="-35" dirty="0">
                <a:latin typeface="Calibri"/>
                <a:cs typeface="Calibri"/>
              </a:rPr>
              <a:t>—</a:t>
            </a:r>
            <a:r>
              <a:rPr sz="2800" b="1" dirty="0">
                <a:latin typeface="Calibri"/>
                <a:cs typeface="Calibri"/>
              </a:rPr>
              <a:t>ask</a:t>
            </a:r>
            <a:r>
              <a:rPr sz="2800" b="1" spc="-1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customer</a:t>
            </a:r>
            <a:r>
              <a:rPr sz="2800" b="1" dirty="0">
                <a:latin typeface="Calibri"/>
                <a:cs typeface="Calibri"/>
              </a:rPr>
              <a:t>,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11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users</a:t>
            </a:r>
            <a:r>
              <a:rPr sz="2800" b="1" dirty="0">
                <a:latin typeface="Calibri"/>
                <a:cs typeface="Calibri"/>
              </a:rPr>
              <a:t>,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114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others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what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the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objectives</a:t>
            </a:r>
            <a:r>
              <a:rPr sz="28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8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system</a:t>
            </a:r>
            <a:r>
              <a:rPr sz="28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8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product</a:t>
            </a:r>
            <a:r>
              <a:rPr sz="28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are,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0"/>
              </a:spcBef>
            </a:pP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b="1" dirty="0">
                <a:latin typeface="Calibri"/>
                <a:cs typeface="Calibri"/>
              </a:rPr>
              <a:t>what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be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accomplished,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3370"/>
              </a:spcBef>
            </a:pP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b="1" dirty="0">
                <a:latin typeface="Calibri"/>
                <a:cs typeface="Calibri"/>
              </a:rPr>
              <a:t>how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system</a:t>
            </a:r>
            <a:r>
              <a:rPr sz="2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product</a:t>
            </a:r>
            <a:r>
              <a:rPr sz="28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8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sz="28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used</a:t>
            </a:r>
            <a:r>
              <a:rPr sz="2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on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day-</a:t>
            </a:r>
            <a:r>
              <a:rPr sz="2800" b="1" spc="-25" dirty="0">
                <a:latin typeface="Calibri"/>
                <a:cs typeface="Calibri"/>
              </a:rPr>
              <a:t>to- </a:t>
            </a:r>
            <a:r>
              <a:rPr sz="2800" b="1" dirty="0">
                <a:latin typeface="Calibri"/>
                <a:cs typeface="Calibri"/>
              </a:rPr>
              <a:t>day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basis.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35"/>
              </a:spcBef>
            </a:pPr>
            <a:r>
              <a:rPr sz="2800" dirty="0">
                <a:latin typeface="Calibri"/>
                <a:cs typeface="Calibri"/>
              </a:rPr>
              <a:t>-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But</a:t>
            </a:r>
            <a:r>
              <a:rPr sz="3200" b="1" u="heavy" spc="-1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it</a:t>
            </a:r>
            <a:r>
              <a:rPr sz="3200" b="1" u="heavy" spc="-2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isn't</a:t>
            </a:r>
            <a:r>
              <a:rPr sz="3200" b="1" u="heavy" spc="-3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1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simple—</a:t>
            </a:r>
            <a:r>
              <a:rPr sz="32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it's</a:t>
            </a:r>
            <a:r>
              <a:rPr sz="3200" b="1" u="heavy" spc="-5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very</a:t>
            </a:r>
            <a:r>
              <a:rPr sz="3200" b="1" u="heavy" spc="-2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1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hard.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25881"/>
            <a:ext cx="8207375" cy="59880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215"/>
              </a:spcBef>
            </a:pPr>
            <a:r>
              <a:rPr sz="2800" b="1" spc="-20" dirty="0">
                <a:latin typeface="Calibri"/>
                <a:cs typeface="Calibri"/>
              </a:rPr>
              <a:t>-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Christel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8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Kang</a:t>
            </a:r>
            <a:r>
              <a:rPr sz="2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identified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no.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pblms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that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help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us </a:t>
            </a:r>
            <a:r>
              <a:rPr sz="2800" b="1" spc="-10" dirty="0">
                <a:latin typeface="Calibri"/>
                <a:cs typeface="Calibri"/>
              </a:rPr>
              <a:t>understand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why</a:t>
            </a:r>
            <a:r>
              <a:rPr sz="2800" b="1" spc="-114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requirements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elicitation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difficult</a:t>
            </a:r>
            <a:r>
              <a:rPr sz="2800" b="1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209550" indent="-196850">
              <a:lnSpc>
                <a:spcPts val="3335"/>
              </a:lnSpc>
              <a:spcBef>
                <a:spcPts val="3225"/>
              </a:spcBef>
              <a:buSzPct val="92857"/>
              <a:buAutoNum type="romanLcParenR"/>
              <a:tabLst>
                <a:tab pos="209550" algn="l"/>
              </a:tabLst>
            </a:pP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Problems</a:t>
            </a:r>
            <a:r>
              <a:rPr sz="2800" b="1" u="heavy" spc="-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of</a:t>
            </a:r>
            <a:r>
              <a:rPr sz="2800" b="1" u="heavy" spc="-9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scope:</a:t>
            </a:r>
            <a:endParaRPr sz="2800">
              <a:latin typeface="Calibri"/>
              <a:cs typeface="Calibri"/>
            </a:endParaRPr>
          </a:p>
          <a:p>
            <a:pPr marL="12700" marR="391795" lvl="1" indent="204470">
              <a:lnSpc>
                <a:spcPts val="3350"/>
              </a:lnSpc>
              <a:spcBef>
                <a:spcPts val="95"/>
              </a:spcBef>
              <a:buFont typeface="Arial MT"/>
              <a:buChar char="•"/>
              <a:tabLst>
                <a:tab pos="217170" algn="l"/>
              </a:tabLst>
            </a:pP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boundary</a:t>
            </a:r>
            <a:r>
              <a:rPr sz="2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system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ill-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defined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or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customers/users</a:t>
            </a:r>
            <a:r>
              <a:rPr sz="28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specify</a:t>
            </a:r>
            <a:r>
              <a:rPr sz="2800" b="1" spc="-114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unnecessary</a:t>
            </a:r>
            <a:r>
              <a:rPr sz="2800" b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technical</a:t>
            </a:r>
            <a:r>
              <a:rPr sz="2800" b="1" spc="-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detail </a:t>
            </a:r>
            <a:r>
              <a:rPr sz="2800" b="1" dirty="0">
                <a:latin typeface="Calibri"/>
                <a:cs typeface="Calibri"/>
              </a:rPr>
              <a:t>that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may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confuse.</a:t>
            </a:r>
            <a:endParaRPr sz="2800">
              <a:latin typeface="Calibri"/>
              <a:cs typeface="Calibri"/>
            </a:endParaRPr>
          </a:p>
          <a:p>
            <a:pPr marL="298450" indent="-287655">
              <a:lnSpc>
                <a:spcPct val="100000"/>
              </a:lnSpc>
              <a:spcBef>
                <a:spcPts val="3325"/>
              </a:spcBef>
              <a:buSzPct val="96428"/>
              <a:buAutoNum type="romanLcParenR" startAt="2"/>
              <a:tabLst>
                <a:tab pos="298450" algn="l"/>
              </a:tabLst>
            </a:pPr>
            <a:r>
              <a:rPr sz="28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Problems</a:t>
            </a:r>
            <a:r>
              <a:rPr sz="2800" b="1" u="heavy" spc="-8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of</a:t>
            </a:r>
            <a:r>
              <a:rPr sz="2800" b="1" u="heavy" spc="-8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understanding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36525" lvl="1" indent="-133350">
              <a:lnSpc>
                <a:spcPts val="3335"/>
              </a:lnSpc>
              <a:buSzPct val="96428"/>
              <a:buFont typeface="Arial MT"/>
              <a:buChar char="•"/>
              <a:tabLst>
                <a:tab pos="136525" algn="l"/>
              </a:tabLst>
            </a:pP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customers/users</a:t>
            </a:r>
            <a:r>
              <a:rPr sz="28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are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not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completely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C00000"/>
                </a:solidFill>
                <a:latin typeface="Calibri"/>
                <a:cs typeface="Calibri"/>
              </a:rPr>
              <a:t>sure</a:t>
            </a:r>
            <a:endParaRPr sz="2800">
              <a:latin typeface="Calibri"/>
              <a:cs typeface="Calibri"/>
            </a:endParaRPr>
          </a:p>
          <a:p>
            <a:pPr marL="12700" marR="469265">
              <a:lnSpc>
                <a:spcPts val="3350"/>
              </a:lnSpc>
              <a:spcBef>
                <a:spcPts val="95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28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8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needed</a:t>
            </a:r>
            <a:r>
              <a:rPr sz="2800" b="1" dirty="0">
                <a:latin typeface="Calibri"/>
                <a:cs typeface="Calibri"/>
              </a:rPr>
              <a:t>,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have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poor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understanding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capabilities.</a:t>
            </a:r>
            <a:endParaRPr sz="2800">
              <a:latin typeface="Calibri"/>
              <a:cs typeface="Calibri"/>
            </a:endParaRPr>
          </a:p>
          <a:p>
            <a:pPr marL="136525" lvl="1" indent="-133350">
              <a:lnSpc>
                <a:spcPct val="100000"/>
              </a:lnSpc>
              <a:spcBef>
                <a:spcPts val="3250"/>
              </a:spcBef>
              <a:buSzPct val="96428"/>
              <a:buFont typeface="Arial MT"/>
              <a:buChar char="•"/>
              <a:tabLst>
                <a:tab pos="136525" algn="l"/>
              </a:tabLst>
            </a:pPr>
            <a:r>
              <a:rPr sz="2800" b="1" dirty="0">
                <a:latin typeface="Calibri"/>
                <a:cs typeface="Calibri"/>
              </a:rPr>
              <a:t>don't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have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full</a:t>
            </a:r>
            <a:r>
              <a:rPr sz="28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understanding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pblm</a:t>
            </a:r>
            <a:r>
              <a:rPr sz="28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domain,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565150"/>
            <a:ext cx="7858759" cy="340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8784" indent="-426084">
              <a:lnSpc>
                <a:spcPct val="100000"/>
              </a:lnSpc>
              <a:spcBef>
                <a:spcPts val="105"/>
              </a:spcBef>
              <a:buSzPct val="96875"/>
              <a:buAutoNum type="romanLcParenR" startAt="3"/>
              <a:tabLst>
                <a:tab pos="438784" algn="l"/>
              </a:tabLst>
            </a:pP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Problems</a:t>
            </a:r>
            <a:r>
              <a:rPr sz="3200" b="1" u="heavy" spc="-8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of</a:t>
            </a:r>
            <a:r>
              <a:rPr sz="3200" b="1" u="heavy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volatility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246379" lvl="1" indent="-233679">
              <a:lnSpc>
                <a:spcPct val="100000"/>
              </a:lnSpc>
              <a:spcBef>
                <a:spcPts val="3590"/>
              </a:spcBef>
              <a:buFont typeface="Arial MT"/>
              <a:buChar char="•"/>
              <a:tabLst>
                <a:tab pos="246379" algn="l"/>
              </a:tabLst>
            </a:pP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requirements</a:t>
            </a:r>
            <a:r>
              <a:rPr sz="32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change</a:t>
            </a:r>
            <a:r>
              <a:rPr sz="32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over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time.</a:t>
            </a:r>
            <a:endParaRPr sz="3200">
              <a:latin typeface="Calibri"/>
              <a:cs typeface="Calibri"/>
            </a:endParaRPr>
          </a:p>
          <a:p>
            <a:pPr marL="12700" marR="5080" lvl="1" indent="-11430">
              <a:lnSpc>
                <a:spcPct val="99600"/>
              </a:lnSpc>
              <a:spcBef>
                <a:spcPts val="3854"/>
              </a:spcBef>
              <a:buFont typeface="Arial MT"/>
              <a:buChar char="•"/>
              <a:tabLst>
                <a:tab pos="156845" algn="l"/>
              </a:tabLst>
            </a:pPr>
            <a:r>
              <a:rPr sz="3200" b="1" dirty="0">
                <a:latin typeface="Calibri"/>
                <a:cs typeface="Calibri"/>
              </a:rPr>
              <a:t>	To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overcome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these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pblms,</a:t>
            </a:r>
            <a:r>
              <a:rPr sz="3200" b="1" spc="-114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REs</a:t>
            </a:r>
            <a:r>
              <a:rPr sz="32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must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approach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requirements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gathering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activity</a:t>
            </a:r>
            <a:r>
              <a:rPr sz="32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an </a:t>
            </a:r>
            <a:r>
              <a:rPr sz="3200" b="1" dirty="0">
                <a:latin typeface="Calibri"/>
                <a:cs typeface="Calibri"/>
              </a:rPr>
              <a:t>organized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manner.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19500"/>
            <a:ext cx="7886700" cy="2068124"/>
          </a:xfrm>
          <a:prstGeom prst="rect">
            <a:avLst/>
          </a:prstGeom>
        </p:spPr>
        <p:txBody>
          <a:bodyPr vert="horz" wrap="square" lIns="0" tIns="234314" rIns="0" bIns="0" rtlCol="0">
            <a:spAutoFit/>
          </a:bodyPr>
          <a:lstStyle/>
          <a:p>
            <a:pPr marL="352425">
              <a:lnSpc>
                <a:spcPct val="100000"/>
              </a:lnSpc>
              <a:spcBef>
                <a:spcPts val="105"/>
              </a:spcBef>
            </a:pPr>
            <a:r>
              <a:rPr sz="32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3.Elaboration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627" y="2301875"/>
            <a:ext cx="8246745" cy="34359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-1905">
              <a:lnSpc>
                <a:spcPct val="99500"/>
              </a:lnSpc>
              <a:spcBef>
                <a:spcPts val="120"/>
              </a:spcBef>
              <a:buSzPct val="93750"/>
              <a:buFont typeface="Arial MT"/>
              <a:buChar char="•"/>
              <a:tabLst>
                <a:tab pos="156845" algn="l"/>
              </a:tabLst>
            </a:pPr>
            <a:r>
              <a:rPr sz="3200" b="1" dirty="0">
                <a:latin typeface="Calibri"/>
                <a:cs typeface="Calibri"/>
              </a:rPr>
              <a:t>	The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info.</a:t>
            </a:r>
            <a:r>
              <a:rPr sz="32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obtained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from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customer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during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inception</a:t>
            </a:r>
            <a:r>
              <a:rPr sz="32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32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elicitation</a:t>
            </a:r>
            <a:r>
              <a:rPr sz="32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expanded</a:t>
            </a:r>
            <a:r>
              <a:rPr sz="32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refined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during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“elaboration”.</a:t>
            </a:r>
            <a:endParaRPr sz="3200" dirty="0">
              <a:latin typeface="Calibri"/>
              <a:cs typeface="Calibri"/>
            </a:endParaRPr>
          </a:p>
          <a:p>
            <a:pPr marL="12700" marR="716280" indent="234315" algn="just">
              <a:lnSpc>
                <a:spcPct val="99700"/>
              </a:lnSpc>
              <a:spcBef>
                <a:spcPts val="3879"/>
              </a:spcBef>
              <a:buSzPct val="93750"/>
              <a:buFont typeface="Arial MT"/>
              <a:buChar char="•"/>
              <a:tabLst>
                <a:tab pos="247015" algn="l"/>
              </a:tabLst>
            </a:pPr>
            <a:r>
              <a:rPr sz="3200" b="1" dirty="0">
                <a:latin typeface="Calibri"/>
                <a:cs typeface="Calibri"/>
              </a:rPr>
              <a:t>This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requirements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engg.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activity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focuses</a:t>
            </a:r>
            <a:r>
              <a:rPr sz="32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on </a:t>
            </a:r>
            <a:r>
              <a:rPr sz="3200" b="1" dirty="0">
                <a:latin typeface="Calibri"/>
                <a:cs typeface="Calibri"/>
              </a:rPr>
              <a:t>developing</a:t>
            </a:r>
            <a:r>
              <a:rPr sz="3200" b="1" spc="9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10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refined</a:t>
            </a:r>
            <a:r>
              <a:rPr sz="3200" b="1" spc="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technical</a:t>
            </a:r>
            <a:r>
              <a:rPr sz="3200" b="1" spc="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model</a:t>
            </a:r>
            <a:r>
              <a:rPr sz="3200" b="1" spc="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90" dirty="0">
                <a:latin typeface="Calibri"/>
                <a:cs typeface="Calibri"/>
              </a:rPr>
              <a:t> </a:t>
            </a:r>
            <a:r>
              <a:rPr sz="3200" b="1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s/w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functions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sz="32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eatures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32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constraints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78282"/>
            <a:ext cx="8029575" cy="5862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7660" indent="-314960">
              <a:lnSpc>
                <a:spcPts val="3785"/>
              </a:lnSpc>
              <a:spcBef>
                <a:spcPts val="105"/>
              </a:spcBef>
              <a:buSzPct val="93750"/>
              <a:buAutoNum type="arabicPeriod" startAt="4"/>
              <a:tabLst>
                <a:tab pos="327660" algn="l"/>
              </a:tabLst>
            </a:pPr>
            <a:r>
              <a:rPr sz="3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Negotiation</a:t>
            </a:r>
            <a:endParaRPr sz="3200">
              <a:latin typeface="Calibri"/>
              <a:cs typeface="Calibri"/>
            </a:endParaRPr>
          </a:p>
          <a:p>
            <a:pPr marL="156845" lvl="1" indent="-146050">
              <a:lnSpc>
                <a:spcPts val="3779"/>
              </a:lnSpc>
              <a:buSzPct val="93750"/>
              <a:buFont typeface="Arial MT"/>
              <a:buChar char="•"/>
              <a:tabLst>
                <a:tab pos="156845" algn="l"/>
              </a:tabLst>
            </a:pPr>
            <a:r>
              <a:rPr sz="3200" b="1" dirty="0">
                <a:latin typeface="Calibri"/>
                <a:cs typeface="Calibri"/>
              </a:rPr>
              <a:t>It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unusual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for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customers</a:t>
            </a:r>
            <a:r>
              <a:rPr sz="32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32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users</a:t>
            </a:r>
            <a:r>
              <a:rPr sz="32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ask</a:t>
            </a:r>
            <a:r>
              <a:rPr sz="32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endParaRPr sz="3200">
              <a:latin typeface="Calibri"/>
              <a:cs typeface="Calibri"/>
            </a:endParaRPr>
          </a:p>
          <a:p>
            <a:pPr marL="12700" marR="199390">
              <a:lnSpc>
                <a:spcPts val="3820"/>
              </a:lnSpc>
              <a:spcBef>
                <a:spcPts val="135"/>
              </a:spcBef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more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than</a:t>
            </a:r>
            <a:r>
              <a:rPr sz="32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can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sz="32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achieved</a:t>
            </a:r>
            <a:r>
              <a:rPr sz="3200" b="1" dirty="0">
                <a:latin typeface="Calibri"/>
                <a:cs typeface="Calibri"/>
              </a:rPr>
              <a:t>,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given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limited</a:t>
            </a:r>
            <a:r>
              <a:rPr sz="3200" b="1" u="heavy" spc="-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buss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resources.</a:t>
            </a:r>
            <a:endParaRPr sz="3200">
              <a:latin typeface="Calibri"/>
              <a:cs typeface="Calibri"/>
            </a:endParaRPr>
          </a:p>
          <a:p>
            <a:pPr marL="12700" marR="5080" lvl="1" indent="234315">
              <a:lnSpc>
                <a:spcPct val="99700"/>
              </a:lnSpc>
              <a:spcBef>
                <a:spcPts val="3754"/>
              </a:spcBef>
              <a:buSzPct val="93750"/>
              <a:buFont typeface="Arial MT"/>
              <a:buChar char="•"/>
              <a:tabLst>
                <a:tab pos="247015" algn="l"/>
              </a:tabLst>
            </a:pPr>
            <a:r>
              <a:rPr sz="3200" b="1" dirty="0">
                <a:latin typeface="Calibri"/>
                <a:cs typeface="Calibri"/>
              </a:rPr>
              <a:t>It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also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relatively</a:t>
            </a:r>
            <a:r>
              <a:rPr sz="3200" b="1" spc="-114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common</a:t>
            </a:r>
            <a:r>
              <a:rPr sz="3200" b="1" spc="-114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for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diff.</a:t>
            </a:r>
            <a:r>
              <a:rPr sz="32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customers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32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users</a:t>
            </a:r>
            <a:r>
              <a:rPr sz="32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propose</a:t>
            </a:r>
            <a:r>
              <a:rPr sz="32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conflicting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requirements,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arguing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that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their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version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"essential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for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our </a:t>
            </a:r>
            <a:r>
              <a:rPr sz="3200" b="1" dirty="0">
                <a:latin typeface="Calibri"/>
                <a:cs typeface="Calibri"/>
              </a:rPr>
              <a:t>special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needs."</a:t>
            </a:r>
            <a:endParaRPr sz="3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12700" marR="292735" lvl="1" indent="-1905">
              <a:lnSpc>
                <a:spcPts val="3829"/>
              </a:lnSpc>
              <a:buSzPct val="93750"/>
              <a:buFont typeface="Arial MT"/>
              <a:buChar char="•"/>
              <a:tabLst>
                <a:tab pos="156845" algn="l"/>
              </a:tabLst>
            </a:pPr>
            <a:r>
              <a:rPr sz="3200" b="1" dirty="0">
                <a:latin typeface="Calibri"/>
                <a:cs typeface="Calibri"/>
              </a:rPr>
              <a:t>	The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requirements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engg.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must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reconcile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these </a:t>
            </a:r>
            <a:r>
              <a:rPr sz="3200" b="1" dirty="0">
                <a:latin typeface="Calibri"/>
                <a:cs typeface="Calibri"/>
              </a:rPr>
              <a:t>conflicts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through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process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negotiation.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35965"/>
            <a:ext cx="8180070" cy="3922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-1905">
              <a:lnSpc>
                <a:spcPct val="99500"/>
              </a:lnSpc>
              <a:spcBef>
                <a:spcPts val="120"/>
              </a:spcBef>
              <a:buSzPct val="93750"/>
              <a:buFont typeface="Arial MT"/>
              <a:buChar char="•"/>
              <a:tabLst>
                <a:tab pos="156845" algn="l"/>
              </a:tabLst>
            </a:pPr>
            <a:r>
              <a:rPr sz="3200" b="1" dirty="0">
                <a:latin typeface="Calibri"/>
                <a:cs typeface="Calibri"/>
              </a:rPr>
              <a:t>	Rough</a:t>
            </a:r>
            <a:r>
              <a:rPr sz="3200" b="1" spc="-1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"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guestimates”</a:t>
            </a:r>
            <a:r>
              <a:rPr sz="3200" b="1" spc="-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3200" b="1" spc="-1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development</a:t>
            </a:r>
            <a:r>
              <a:rPr sz="32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effort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are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made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used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to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assess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impact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3200" b="1" spc="-20" dirty="0">
                <a:solidFill>
                  <a:srgbClr val="C00000"/>
                </a:solidFill>
                <a:latin typeface="Calibri"/>
                <a:cs typeface="Calibri"/>
              </a:rPr>
              <a:t> each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requirement</a:t>
            </a:r>
            <a:r>
              <a:rPr sz="32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on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project</a:t>
            </a:r>
            <a:r>
              <a:rPr sz="3200" b="1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cost</a:t>
            </a:r>
            <a:r>
              <a:rPr sz="32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delivery</a:t>
            </a:r>
            <a:r>
              <a:rPr sz="3200" b="1" u="heavy" spc="-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time</a:t>
            </a:r>
            <a:r>
              <a:rPr sz="3200" b="1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12700" marR="255270" indent="-1905">
              <a:lnSpc>
                <a:spcPct val="99700"/>
              </a:lnSpc>
              <a:spcBef>
                <a:spcPts val="3879"/>
              </a:spcBef>
              <a:buSzPct val="93750"/>
              <a:buFont typeface="Arial MT"/>
              <a:buChar char="•"/>
              <a:tabLst>
                <a:tab pos="156845" algn="l"/>
              </a:tabLst>
            </a:pPr>
            <a:r>
              <a:rPr sz="3200" b="1" dirty="0">
                <a:latin typeface="Calibri"/>
                <a:cs typeface="Calibri"/>
              </a:rPr>
              <a:t>	Using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iterative</a:t>
            </a:r>
            <a:r>
              <a:rPr sz="3200" b="1" spc="-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approach,</a:t>
            </a:r>
            <a:r>
              <a:rPr sz="32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requirements</a:t>
            </a:r>
            <a:r>
              <a:rPr sz="32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are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eliminated,</a:t>
            </a:r>
            <a:r>
              <a:rPr sz="3200" b="1" u="heavy" spc="-1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combined,</a:t>
            </a:r>
            <a:r>
              <a:rPr sz="3200" b="1" u="heavy" spc="-9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and/or</a:t>
            </a:r>
            <a:r>
              <a:rPr sz="3200" b="1" u="heavy" spc="-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modified</a:t>
            </a:r>
            <a:r>
              <a:rPr sz="3200" b="1" u="heavy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that </a:t>
            </a:r>
            <a:r>
              <a:rPr sz="3200" b="1" dirty="0">
                <a:latin typeface="Calibri"/>
                <a:cs typeface="Calibri"/>
              </a:rPr>
              <a:t>each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party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achieves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some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measure</a:t>
            </a:r>
            <a:r>
              <a:rPr sz="3200" b="1" spc="-25" dirty="0">
                <a:latin typeface="Calibri"/>
                <a:cs typeface="Calibri"/>
              </a:rPr>
              <a:t> of </a:t>
            </a:r>
            <a:r>
              <a:rPr sz="3200" b="1" spc="-10" dirty="0">
                <a:latin typeface="Calibri"/>
                <a:cs typeface="Calibri"/>
              </a:rPr>
              <a:t>satisfaction.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02082"/>
            <a:ext cx="8296909" cy="63493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450850" indent="314960">
              <a:lnSpc>
                <a:spcPts val="3790"/>
              </a:lnSpc>
              <a:spcBef>
                <a:spcPts val="270"/>
              </a:spcBef>
              <a:buSzPct val="93750"/>
              <a:buAutoNum type="arabicPeriod" startAt="5"/>
              <a:tabLst>
                <a:tab pos="327660" algn="l"/>
              </a:tabLst>
            </a:pPr>
            <a:r>
              <a:rPr sz="32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Specification:</a:t>
            </a:r>
            <a:r>
              <a:rPr sz="3200" b="1" u="heavy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In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context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s/w,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term </a:t>
            </a:r>
            <a:r>
              <a:rPr sz="3200" b="1" dirty="0">
                <a:latin typeface="Calibri"/>
                <a:cs typeface="Calibri"/>
              </a:rPr>
              <a:t>specification</a:t>
            </a:r>
            <a:r>
              <a:rPr sz="3200" b="1" spc="-1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means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diff.</a:t>
            </a:r>
            <a:r>
              <a:rPr sz="3200" b="1" u="heavy" spc="-8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things</a:t>
            </a:r>
            <a:r>
              <a:rPr sz="3200" b="1" u="heavy" spc="-10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to</a:t>
            </a:r>
            <a:r>
              <a:rPr sz="3200" b="1" u="heavy" spc="-8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diff.</a:t>
            </a:r>
            <a:r>
              <a:rPr sz="3200" b="1" u="heavy" spc="-8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people</a:t>
            </a:r>
            <a:r>
              <a:rPr sz="3200" b="1" spc="-1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  <a:p>
            <a:pPr marL="154940" lvl="1" indent="-146050">
              <a:lnSpc>
                <a:spcPts val="3725"/>
              </a:lnSpc>
              <a:buSzPct val="93750"/>
              <a:buFont typeface="Arial MT"/>
              <a:buChar char="•"/>
              <a:tabLst>
                <a:tab pos="154940" algn="l"/>
              </a:tabLst>
            </a:pPr>
            <a:r>
              <a:rPr sz="3200" b="1" dirty="0">
                <a:latin typeface="Calibri"/>
                <a:cs typeface="Calibri"/>
              </a:rPr>
              <a:t>It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can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be</a:t>
            </a:r>
            <a:endParaRPr sz="3200" dirty="0">
              <a:latin typeface="Calibri"/>
              <a:cs typeface="Calibri"/>
            </a:endParaRPr>
          </a:p>
          <a:p>
            <a:pPr marL="1261110" lvl="2" indent="-334645">
              <a:lnSpc>
                <a:spcPct val="100000"/>
              </a:lnSpc>
              <a:spcBef>
                <a:spcPts val="5"/>
              </a:spcBef>
              <a:buSzPct val="96875"/>
              <a:buAutoNum type="arabicParenR"/>
              <a:tabLst>
                <a:tab pos="1261110" algn="l"/>
              </a:tabLst>
            </a:pPr>
            <a:r>
              <a:rPr sz="3200" b="1" dirty="0">
                <a:solidFill>
                  <a:srgbClr val="E26C09"/>
                </a:solidFill>
                <a:latin typeface="Calibri"/>
                <a:cs typeface="Calibri"/>
              </a:rPr>
              <a:t>a</a:t>
            </a:r>
            <a:r>
              <a:rPr sz="3200" b="1" spc="-30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26C09"/>
                </a:solidFill>
                <a:latin typeface="Calibri"/>
                <a:cs typeface="Calibri"/>
              </a:rPr>
              <a:t>written</a:t>
            </a:r>
            <a:r>
              <a:rPr sz="3200" b="1" spc="-60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E26C09"/>
                </a:solidFill>
                <a:latin typeface="Calibri"/>
                <a:cs typeface="Calibri"/>
              </a:rPr>
              <a:t>doc.,</a:t>
            </a:r>
            <a:endParaRPr sz="3200" dirty="0">
              <a:latin typeface="Calibri"/>
              <a:cs typeface="Calibri"/>
            </a:endParaRPr>
          </a:p>
          <a:p>
            <a:pPr marL="1261110" lvl="2" indent="-334645">
              <a:lnSpc>
                <a:spcPts val="3810"/>
              </a:lnSpc>
              <a:buSzPct val="96875"/>
              <a:buAutoNum type="arabicParenR"/>
              <a:tabLst>
                <a:tab pos="1261110" algn="l"/>
              </a:tabLst>
            </a:pPr>
            <a:r>
              <a:rPr sz="3200" b="1" dirty="0">
                <a:solidFill>
                  <a:srgbClr val="E26C09"/>
                </a:solidFill>
                <a:latin typeface="Calibri"/>
                <a:cs typeface="Calibri"/>
              </a:rPr>
              <a:t>a</a:t>
            </a:r>
            <a:r>
              <a:rPr sz="3200" b="1" spc="-55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26C09"/>
                </a:solidFill>
                <a:latin typeface="Calibri"/>
                <a:cs typeface="Calibri"/>
              </a:rPr>
              <a:t>set</a:t>
            </a:r>
            <a:r>
              <a:rPr sz="3200" b="1" spc="-40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26C09"/>
                </a:solidFill>
                <a:latin typeface="Calibri"/>
                <a:cs typeface="Calibri"/>
              </a:rPr>
              <a:t>of</a:t>
            </a:r>
            <a:r>
              <a:rPr sz="3200" b="1" spc="-30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26C09"/>
                </a:solidFill>
                <a:latin typeface="Calibri"/>
                <a:cs typeface="Calibri"/>
              </a:rPr>
              <a:t>graphical</a:t>
            </a:r>
            <a:r>
              <a:rPr sz="3200" b="1" spc="-95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E26C09"/>
                </a:solidFill>
                <a:latin typeface="Calibri"/>
                <a:cs typeface="Calibri"/>
              </a:rPr>
              <a:t>models,</a:t>
            </a:r>
            <a:endParaRPr sz="3200" dirty="0">
              <a:latin typeface="Calibri"/>
              <a:cs typeface="Calibri"/>
            </a:endParaRPr>
          </a:p>
          <a:p>
            <a:pPr marL="1261110" lvl="2" indent="-334645">
              <a:lnSpc>
                <a:spcPts val="3804"/>
              </a:lnSpc>
              <a:buSzPct val="96875"/>
              <a:buAutoNum type="arabicParenR"/>
              <a:tabLst>
                <a:tab pos="1261110" algn="l"/>
              </a:tabLst>
            </a:pPr>
            <a:r>
              <a:rPr sz="3200" b="1" dirty="0">
                <a:solidFill>
                  <a:srgbClr val="E26C09"/>
                </a:solidFill>
                <a:latin typeface="Calibri"/>
                <a:cs typeface="Calibri"/>
              </a:rPr>
              <a:t>a</a:t>
            </a:r>
            <a:r>
              <a:rPr sz="3200" b="1" spc="-30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26C09"/>
                </a:solidFill>
                <a:latin typeface="Calibri"/>
                <a:cs typeface="Calibri"/>
              </a:rPr>
              <a:t>formal</a:t>
            </a:r>
            <a:r>
              <a:rPr sz="3200" b="1" spc="-25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26C09"/>
                </a:solidFill>
                <a:latin typeface="Calibri"/>
                <a:cs typeface="Calibri"/>
              </a:rPr>
              <a:t>mathematical</a:t>
            </a:r>
            <a:r>
              <a:rPr sz="3200" b="1" spc="-15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E26C09"/>
                </a:solidFill>
                <a:latin typeface="Calibri"/>
                <a:cs typeface="Calibri"/>
              </a:rPr>
              <a:t>model,</a:t>
            </a:r>
            <a:endParaRPr sz="3200" dirty="0">
              <a:latin typeface="Calibri"/>
              <a:cs typeface="Calibri"/>
            </a:endParaRPr>
          </a:p>
          <a:p>
            <a:pPr marL="1258570" lvl="2" indent="-346075">
              <a:lnSpc>
                <a:spcPts val="3835"/>
              </a:lnSpc>
              <a:buSzPct val="96875"/>
              <a:buAutoNum type="arabicParenR"/>
              <a:tabLst>
                <a:tab pos="1258570" algn="l"/>
              </a:tabLst>
            </a:pPr>
            <a:r>
              <a:rPr sz="3200" b="1" dirty="0">
                <a:solidFill>
                  <a:srgbClr val="E26C09"/>
                </a:solidFill>
                <a:latin typeface="Calibri"/>
                <a:cs typeface="Calibri"/>
              </a:rPr>
              <a:t>a</a:t>
            </a:r>
            <a:r>
              <a:rPr sz="3200" b="1" spc="-25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26C09"/>
                </a:solidFill>
                <a:latin typeface="Calibri"/>
                <a:cs typeface="Calibri"/>
              </a:rPr>
              <a:t>collection</a:t>
            </a:r>
            <a:r>
              <a:rPr sz="3200" b="1" spc="-40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26C09"/>
                </a:solidFill>
                <a:latin typeface="Calibri"/>
                <a:cs typeface="Calibri"/>
              </a:rPr>
              <a:t>of</a:t>
            </a:r>
            <a:r>
              <a:rPr sz="3200" b="1" spc="-15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26C09"/>
                </a:solidFill>
                <a:latin typeface="Calibri"/>
                <a:cs typeface="Calibri"/>
              </a:rPr>
              <a:t>usage</a:t>
            </a:r>
            <a:r>
              <a:rPr sz="3200" b="1" spc="-45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E26C09"/>
                </a:solidFill>
                <a:latin typeface="Calibri"/>
                <a:cs typeface="Calibri"/>
              </a:rPr>
              <a:t>scenarios,</a:t>
            </a:r>
            <a:endParaRPr sz="3200" dirty="0">
              <a:latin typeface="Calibri"/>
              <a:cs typeface="Calibri"/>
            </a:endParaRPr>
          </a:p>
          <a:p>
            <a:pPr marL="1258570" lvl="2" indent="-346075">
              <a:lnSpc>
                <a:spcPts val="3810"/>
              </a:lnSpc>
              <a:spcBef>
                <a:spcPts val="70"/>
              </a:spcBef>
              <a:buSzPct val="96875"/>
              <a:buAutoNum type="arabicParenR"/>
              <a:tabLst>
                <a:tab pos="1258570" algn="l"/>
              </a:tabLst>
            </a:pPr>
            <a:r>
              <a:rPr sz="3200" b="1" dirty="0">
                <a:solidFill>
                  <a:srgbClr val="E26C09"/>
                </a:solidFill>
                <a:latin typeface="Calibri"/>
                <a:cs typeface="Calibri"/>
              </a:rPr>
              <a:t>a</a:t>
            </a:r>
            <a:r>
              <a:rPr sz="3200" b="1" spc="-65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26C09"/>
                </a:solidFill>
                <a:latin typeface="Calibri"/>
                <a:cs typeface="Calibri"/>
              </a:rPr>
              <a:t>prototype,</a:t>
            </a:r>
            <a:r>
              <a:rPr sz="3200" b="1" spc="-40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26C09"/>
                </a:solidFill>
                <a:latin typeface="Calibri"/>
                <a:cs typeface="Calibri"/>
              </a:rPr>
              <a:t>or</a:t>
            </a:r>
            <a:r>
              <a:rPr sz="3200" b="1" spc="-45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26C09"/>
                </a:solidFill>
                <a:latin typeface="Calibri"/>
                <a:cs typeface="Calibri"/>
              </a:rPr>
              <a:t>any</a:t>
            </a:r>
            <a:r>
              <a:rPr sz="3200" b="1" spc="-70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26C09"/>
                </a:solidFill>
                <a:latin typeface="Calibri"/>
                <a:cs typeface="Calibri"/>
              </a:rPr>
              <a:t>combination</a:t>
            </a:r>
            <a:r>
              <a:rPr sz="3200" b="1" spc="-100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E26C09"/>
                </a:solidFill>
                <a:latin typeface="Calibri"/>
                <a:cs typeface="Calibri"/>
              </a:rPr>
              <a:t>of</a:t>
            </a:r>
            <a:r>
              <a:rPr sz="3200" b="1" spc="-40" dirty="0">
                <a:solidFill>
                  <a:srgbClr val="E26C09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E26C09"/>
                </a:solidFill>
                <a:latin typeface="Calibri"/>
                <a:cs typeface="Calibri"/>
              </a:rPr>
              <a:t>these.</a:t>
            </a:r>
            <a:endParaRPr sz="3200" dirty="0">
              <a:latin typeface="Calibri"/>
              <a:cs typeface="Calibri"/>
            </a:endParaRPr>
          </a:p>
          <a:p>
            <a:pPr marL="12700" marR="345440" lvl="1" indent="-1905">
              <a:lnSpc>
                <a:spcPts val="3829"/>
              </a:lnSpc>
              <a:spcBef>
                <a:spcPts val="110"/>
              </a:spcBef>
              <a:buSzPct val="93750"/>
              <a:buFont typeface="Arial MT"/>
              <a:buChar char="•"/>
              <a:tabLst>
                <a:tab pos="156845" algn="l"/>
              </a:tabLst>
            </a:pPr>
            <a:r>
              <a:rPr sz="3200" b="1" dirty="0">
                <a:latin typeface="Calibri"/>
                <a:cs typeface="Calibri"/>
              </a:rPr>
              <a:t>	"standard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template"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should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be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developed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and </a:t>
            </a:r>
            <a:r>
              <a:rPr sz="3200" b="1" dirty="0">
                <a:latin typeface="Calibri"/>
                <a:cs typeface="Calibri"/>
              </a:rPr>
              <a:t>used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for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specification.</a:t>
            </a:r>
            <a:endParaRPr sz="3200" dirty="0">
              <a:latin typeface="Calibri"/>
              <a:cs typeface="Calibri"/>
            </a:endParaRPr>
          </a:p>
          <a:p>
            <a:pPr marL="12700" marR="330200" lvl="1" indent="-1905">
              <a:lnSpc>
                <a:spcPts val="3820"/>
              </a:lnSpc>
              <a:spcBef>
                <a:spcPts val="30"/>
              </a:spcBef>
              <a:buSzPct val="93750"/>
              <a:buFont typeface="Arial MT"/>
              <a:buChar char="•"/>
              <a:tabLst>
                <a:tab pos="156845" algn="l"/>
              </a:tabLst>
            </a:pPr>
            <a:r>
              <a:rPr sz="3200" b="1" dirty="0">
                <a:latin typeface="Calibri"/>
                <a:cs typeface="Calibri"/>
              </a:rPr>
              <a:t>	It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describes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function</a:t>
            </a:r>
            <a:r>
              <a:rPr sz="3200" b="1" u="heavy" spc="-6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and</a:t>
            </a:r>
            <a:r>
              <a:rPr sz="3200" b="1" u="heavy" spc="-7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performance</a:t>
            </a:r>
            <a:r>
              <a:rPr sz="3200" b="1" spc="-9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50" dirty="0">
                <a:latin typeface="Calibri"/>
                <a:cs typeface="Calibri"/>
              </a:rPr>
              <a:t>a </a:t>
            </a:r>
            <a:r>
              <a:rPr sz="3200" b="1" spc="-10" dirty="0">
                <a:latin typeface="Calibri"/>
                <a:cs typeface="Calibri"/>
              </a:rPr>
              <a:t>comp.-</a:t>
            </a:r>
            <a:r>
              <a:rPr sz="3200" b="1" dirty="0">
                <a:latin typeface="Calibri"/>
                <a:cs typeface="Calibri"/>
              </a:rPr>
              <a:t>based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sys.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constraints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that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will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ts val="3700"/>
              </a:lnSpc>
            </a:pPr>
            <a:r>
              <a:rPr sz="3200" b="1" dirty="0">
                <a:latin typeface="Calibri"/>
                <a:cs typeface="Calibri"/>
              </a:rPr>
              <a:t>govern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its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development.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100"/>
              </a:spcBef>
            </a:pPr>
            <a:r>
              <a:rPr sz="31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6.</a:t>
            </a:r>
            <a:r>
              <a:rPr sz="32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Validation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81000" y="2225675"/>
            <a:ext cx="7886700" cy="310020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-1905" algn="just">
              <a:lnSpc>
                <a:spcPct val="99700"/>
              </a:lnSpc>
              <a:spcBef>
                <a:spcPts val="114"/>
              </a:spcBef>
              <a:buSzPct val="93750"/>
              <a:buFont typeface="Arial MT"/>
              <a:buChar char="•"/>
              <a:tabLst>
                <a:tab pos="156845" algn="l"/>
              </a:tabLst>
            </a:pPr>
            <a:r>
              <a:rPr dirty="0"/>
              <a:t>	</a:t>
            </a:r>
            <a:r>
              <a:rPr sz="2800" dirty="0"/>
              <a:t>The</a:t>
            </a:r>
            <a:r>
              <a:rPr sz="2800" spc="100" dirty="0"/>
              <a:t> </a:t>
            </a:r>
            <a:r>
              <a:rPr sz="2800" dirty="0"/>
              <a:t>work</a:t>
            </a:r>
            <a:r>
              <a:rPr sz="2800" spc="114" dirty="0"/>
              <a:t> </a:t>
            </a:r>
            <a:r>
              <a:rPr sz="2800" dirty="0"/>
              <a:t>products</a:t>
            </a:r>
            <a:r>
              <a:rPr sz="2800" spc="125" dirty="0"/>
              <a:t> </a:t>
            </a:r>
            <a:r>
              <a:rPr sz="2800" dirty="0"/>
              <a:t>produced</a:t>
            </a:r>
            <a:r>
              <a:rPr sz="2800" spc="110" dirty="0"/>
              <a:t> </a:t>
            </a:r>
            <a:r>
              <a:rPr sz="2800" dirty="0"/>
              <a:t>as</a:t>
            </a:r>
            <a:r>
              <a:rPr sz="2800" spc="125" dirty="0"/>
              <a:t> </a:t>
            </a:r>
            <a:r>
              <a:rPr sz="2800" dirty="0"/>
              <a:t>a</a:t>
            </a:r>
            <a:r>
              <a:rPr sz="2800" spc="110" dirty="0"/>
              <a:t> </a:t>
            </a:r>
            <a:r>
              <a:rPr sz="2800" spc="-10" dirty="0"/>
              <a:t>consequence </a:t>
            </a:r>
            <a:r>
              <a:rPr sz="2800" dirty="0"/>
              <a:t>of</a:t>
            </a:r>
            <a:r>
              <a:rPr sz="2800" spc="-30" dirty="0"/>
              <a:t> </a:t>
            </a:r>
            <a:r>
              <a:rPr sz="2800" dirty="0"/>
              <a:t>RE</a:t>
            </a:r>
            <a:r>
              <a:rPr sz="2800" spc="-35" dirty="0"/>
              <a:t> </a:t>
            </a:r>
            <a:r>
              <a:rPr sz="2800" dirty="0"/>
              <a:t>are</a:t>
            </a:r>
            <a:r>
              <a:rPr sz="2800" spc="-35" dirty="0"/>
              <a:t> </a:t>
            </a:r>
            <a:r>
              <a:rPr sz="2800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assessed</a:t>
            </a:r>
            <a:r>
              <a:rPr sz="2800" u="heavy" spc="-5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 </a:t>
            </a:r>
            <a:r>
              <a:rPr sz="2800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for</a:t>
            </a:r>
            <a:r>
              <a:rPr sz="2800" u="heavy" spc="-3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 </a:t>
            </a:r>
            <a:r>
              <a:rPr sz="2800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quality</a:t>
            </a:r>
            <a:r>
              <a:rPr sz="2800" spc="-55" dirty="0">
                <a:solidFill>
                  <a:srgbClr val="006EC0"/>
                </a:solidFill>
              </a:rPr>
              <a:t> </a:t>
            </a:r>
            <a:r>
              <a:rPr sz="2800" dirty="0"/>
              <a:t>during</a:t>
            </a:r>
            <a:r>
              <a:rPr sz="2800" spc="-25" dirty="0"/>
              <a:t> </a:t>
            </a:r>
            <a:r>
              <a:rPr sz="2800" dirty="0"/>
              <a:t>a</a:t>
            </a:r>
            <a:r>
              <a:rPr sz="2800" spc="-30" dirty="0"/>
              <a:t> </a:t>
            </a:r>
            <a:r>
              <a:rPr sz="2800" u="heavy" spc="-1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validation</a:t>
            </a:r>
            <a:r>
              <a:rPr sz="2800" spc="-10" dirty="0">
                <a:solidFill>
                  <a:srgbClr val="006EC0"/>
                </a:solidFill>
              </a:rPr>
              <a:t> </a:t>
            </a:r>
            <a:r>
              <a:rPr sz="2800" u="heavy" spc="-1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step.</a:t>
            </a:r>
          </a:p>
          <a:p>
            <a:pPr marL="12700" marR="114935" indent="-1905">
              <a:lnSpc>
                <a:spcPct val="99600"/>
              </a:lnSpc>
              <a:spcBef>
                <a:spcPts val="3879"/>
              </a:spcBef>
              <a:buSzPct val="93750"/>
              <a:buFont typeface="Arial MT"/>
              <a:buChar char="•"/>
              <a:tabLst>
                <a:tab pos="156845" algn="l"/>
              </a:tabLst>
            </a:pPr>
            <a:r>
              <a:rPr sz="2800" dirty="0"/>
              <a:t>	It</a:t>
            </a:r>
            <a:r>
              <a:rPr sz="2800" spc="-20" dirty="0"/>
              <a:t> </a:t>
            </a:r>
            <a:r>
              <a:rPr sz="28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examines</a:t>
            </a:r>
            <a:r>
              <a:rPr sz="2800" u="heavy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28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the</a:t>
            </a:r>
            <a:r>
              <a:rPr sz="2800" u="heavy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 </a:t>
            </a:r>
            <a:r>
              <a:rPr sz="2800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</a:rPr>
              <a:t>specification</a:t>
            </a:r>
            <a:r>
              <a:rPr sz="2800" spc="-15" dirty="0">
                <a:solidFill>
                  <a:srgbClr val="C00000"/>
                </a:solidFill>
              </a:rPr>
              <a:t> </a:t>
            </a:r>
            <a:r>
              <a:rPr sz="2800" dirty="0"/>
              <a:t>to</a:t>
            </a:r>
            <a:r>
              <a:rPr sz="2800" spc="-20" dirty="0"/>
              <a:t> </a:t>
            </a:r>
            <a:r>
              <a:rPr sz="2800" dirty="0"/>
              <a:t>ensure</a:t>
            </a:r>
            <a:r>
              <a:rPr sz="2800" spc="-25" dirty="0"/>
              <a:t> </a:t>
            </a:r>
            <a:r>
              <a:rPr sz="2800" dirty="0"/>
              <a:t>that</a:t>
            </a:r>
            <a:r>
              <a:rPr sz="2800" spc="-25" dirty="0"/>
              <a:t> all </a:t>
            </a:r>
            <a:r>
              <a:rPr sz="2800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s/w</a:t>
            </a:r>
            <a:r>
              <a:rPr sz="2800" u="heavy" spc="-3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 </a:t>
            </a:r>
            <a:r>
              <a:rPr sz="2800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</a:rPr>
              <a:t>requirements</a:t>
            </a:r>
            <a:r>
              <a:rPr sz="2800" spc="-35" dirty="0">
                <a:solidFill>
                  <a:srgbClr val="006EC0"/>
                </a:solidFill>
              </a:rPr>
              <a:t> </a:t>
            </a:r>
            <a:r>
              <a:rPr sz="2800" dirty="0"/>
              <a:t>have</a:t>
            </a:r>
            <a:r>
              <a:rPr sz="2800" spc="-30" dirty="0"/>
              <a:t> </a:t>
            </a:r>
            <a:r>
              <a:rPr sz="2800" dirty="0"/>
              <a:t>been</a:t>
            </a:r>
            <a:r>
              <a:rPr sz="2800" spc="-30" dirty="0"/>
              <a:t> </a:t>
            </a:r>
            <a:r>
              <a:rPr sz="2800" spc="-10" dirty="0"/>
              <a:t>stated </a:t>
            </a:r>
            <a:r>
              <a:rPr sz="2800" dirty="0">
                <a:solidFill>
                  <a:srgbClr val="C00000"/>
                </a:solidFill>
              </a:rPr>
              <a:t>unambiguously</a:t>
            </a:r>
            <a:r>
              <a:rPr sz="2800" dirty="0"/>
              <a:t>,</a:t>
            </a:r>
            <a:r>
              <a:rPr sz="2800" spc="-105" dirty="0"/>
              <a:t> </a:t>
            </a:r>
            <a:r>
              <a:rPr sz="2800" dirty="0"/>
              <a:t>that</a:t>
            </a:r>
            <a:r>
              <a:rPr sz="2800" spc="-125" dirty="0"/>
              <a:t> </a:t>
            </a:r>
            <a:r>
              <a:rPr sz="2800" spc="-10" dirty="0">
                <a:solidFill>
                  <a:srgbClr val="C00000"/>
                </a:solidFill>
              </a:rPr>
              <a:t>inconsistencies,</a:t>
            </a:r>
            <a:r>
              <a:rPr sz="2800" spc="-110" dirty="0">
                <a:solidFill>
                  <a:srgbClr val="C00000"/>
                </a:solidFill>
              </a:rPr>
              <a:t> </a:t>
            </a:r>
            <a:r>
              <a:rPr sz="2800" spc="-10" dirty="0">
                <a:solidFill>
                  <a:srgbClr val="C00000"/>
                </a:solidFill>
              </a:rPr>
              <a:t>omissions, </a:t>
            </a:r>
            <a:r>
              <a:rPr sz="2800" dirty="0">
                <a:solidFill>
                  <a:srgbClr val="C00000"/>
                </a:solidFill>
              </a:rPr>
              <a:t>and</a:t>
            </a:r>
            <a:r>
              <a:rPr sz="2800" spc="-75" dirty="0">
                <a:solidFill>
                  <a:srgbClr val="C00000"/>
                </a:solidFill>
              </a:rPr>
              <a:t> </a:t>
            </a:r>
            <a:r>
              <a:rPr sz="2800" dirty="0">
                <a:solidFill>
                  <a:srgbClr val="C00000"/>
                </a:solidFill>
              </a:rPr>
              <a:t>errors</a:t>
            </a:r>
            <a:r>
              <a:rPr sz="2800" spc="-45" dirty="0">
                <a:solidFill>
                  <a:srgbClr val="C00000"/>
                </a:solidFill>
              </a:rPr>
              <a:t> </a:t>
            </a:r>
            <a:r>
              <a:rPr sz="2800" dirty="0"/>
              <a:t>have</a:t>
            </a:r>
            <a:r>
              <a:rPr sz="2800" spc="-70" dirty="0"/>
              <a:t> </a:t>
            </a:r>
            <a:r>
              <a:rPr sz="2800" dirty="0"/>
              <a:t>been</a:t>
            </a:r>
            <a:r>
              <a:rPr sz="2800" spc="-50" dirty="0"/>
              <a:t> </a:t>
            </a:r>
            <a:r>
              <a:rPr sz="2800" dirty="0"/>
              <a:t>detected</a:t>
            </a:r>
            <a:r>
              <a:rPr sz="2800" spc="-75" dirty="0"/>
              <a:t> </a:t>
            </a:r>
            <a:r>
              <a:rPr sz="2800" dirty="0"/>
              <a:t>and</a:t>
            </a:r>
            <a:r>
              <a:rPr sz="2800" spc="-75" dirty="0"/>
              <a:t> </a:t>
            </a:r>
            <a:r>
              <a:rPr sz="2800" spc="-10" dirty="0"/>
              <a:t>corrected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02082"/>
            <a:ext cx="50342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7.</a:t>
            </a:r>
            <a:r>
              <a:rPr sz="32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Requirements</a:t>
            </a:r>
            <a:r>
              <a:rPr sz="3200" u="heavy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management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879093"/>
            <a:ext cx="8289925" cy="5570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14960" indent="-4445">
              <a:lnSpc>
                <a:spcPct val="99700"/>
              </a:lnSpc>
              <a:spcBef>
                <a:spcPts val="105"/>
              </a:spcBef>
              <a:buSzPct val="92857"/>
              <a:buFont typeface="Arial MT"/>
              <a:buChar char="•"/>
              <a:tabLst>
                <a:tab pos="137160" algn="l"/>
              </a:tabLst>
            </a:pPr>
            <a:r>
              <a:rPr sz="2800" b="1" dirty="0">
                <a:latin typeface="Calibri"/>
                <a:cs typeface="Calibri"/>
              </a:rPr>
              <a:t>	It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set</a:t>
            </a:r>
            <a:r>
              <a:rPr sz="2800" b="1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of</a:t>
            </a:r>
            <a:r>
              <a:rPr sz="2800" b="1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activities</a:t>
            </a:r>
            <a:r>
              <a:rPr sz="2800" b="1" u="heavy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that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help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prjt</a:t>
            </a:r>
            <a:r>
              <a:rPr sz="28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team</a:t>
            </a:r>
            <a:r>
              <a:rPr sz="28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identify,</a:t>
            </a:r>
            <a:r>
              <a:rPr sz="2800" b="1" spc="-1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control,</a:t>
            </a:r>
            <a:r>
              <a:rPr sz="2800" b="1" u="heavy" spc="-7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and</a:t>
            </a:r>
            <a:r>
              <a:rPr sz="2800" b="1" u="heavy" spc="-7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track</a:t>
            </a:r>
            <a:r>
              <a:rPr sz="2800" b="1" u="heavy" spc="-7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requirements</a:t>
            </a:r>
            <a:r>
              <a:rPr sz="2800" b="1" u="heavy" spc="-7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&amp;</a:t>
            </a:r>
            <a:r>
              <a:rPr sz="2800" b="1" u="heavy" spc="-6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changes</a:t>
            </a:r>
            <a:r>
              <a:rPr sz="2800" b="1" u="heavy" spc="-7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to</a:t>
            </a:r>
            <a:r>
              <a:rPr sz="2800" b="1" spc="-2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requirements</a:t>
            </a:r>
            <a:r>
              <a:rPr sz="2800" b="1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any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time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as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project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proceeds.</a:t>
            </a:r>
            <a:endParaRPr sz="2800">
              <a:latin typeface="Calibri"/>
              <a:cs typeface="Calibri"/>
            </a:endParaRPr>
          </a:p>
          <a:p>
            <a:pPr marL="137160" indent="-128905">
              <a:lnSpc>
                <a:spcPct val="100000"/>
              </a:lnSpc>
              <a:spcBef>
                <a:spcPts val="3370"/>
              </a:spcBef>
              <a:buSzPct val="92857"/>
              <a:buFont typeface="Arial MT"/>
              <a:buChar char="•"/>
              <a:tabLst>
                <a:tab pos="137160" algn="l"/>
              </a:tabLst>
            </a:pPr>
            <a:r>
              <a:rPr sz="2800" b="1" dirty="0">
                <a:latin typeface="Calibri"/>
                <a:cs typeface="Calibri"/>
              </a:rPr>
              <a:t>It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similar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SCM.</a:t>
            </a:r>
            <a:endParaRPr sz="2800">
              <a:latin typeface="Calibri"/>
              <a:cs typeface="Calibri"/>
            </a:endParaRPr>
          </a:p>
          <a:p>
            <a:pPr marL="137160" indent="-128905">
              <a:lnSpc>
                <a:spcPct val="100000"/>
              </a:lnSpc>
              <a:spcBef>
                <a:spcPts val="3365"/>
              </a:spcBef>
              <a:buSzPct val="92857"/>
              <a:buFont typeface="Arial MT"/>
              <a:buChar char="•"/>
              <a:tabLst>
                <a:tab pos="137160" algn="l"/>
              </a:tabLst>
            </a:pPr>
            <a:r>
              <a:rPr sz="2800" b="1" dirty="0">
                <a:latin typeface="Calibri"/>
                <a:cs typeface="Calibri"/>
              </a:rPr>
              <a:t>RM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begins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with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identification.</a:t>
            </a:r>
            <a:endParaRPr sz="2800">
              <a:latin typeface="Calibri"/>
              <a:cs typeface="Calibri"/>
            </a:endParaRPr>
          </a:p>
          <a:p>
            <a:pPr marL="137160" indent="-128905">
              <a:lnSpc>
                <a:spcPct val="100000"/>
              </a:lnSpc>
              <a:spcBef>
                <a:spcPts val="3360"/>
              </a:spcBef>
              <a:buSzPct val="92857"/>
              <a:buFont typeface="Arial MT"/>
              <a:buChar char="•"/>
              <a:tabLst>
                <a:tab pos="137160" algn="l"/>
              </a:tabLst>
            </a:pPr>
            <a:r>
              <a:rPr sz="2800" b="1" dirty="0">
                <a:latin typeface="Calibri"/>
                <a:cs typeface="Calibri"/>
              </a:rPr>
              <a:t>Each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requirement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assigned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unique</a:t>
            </a:r>
            <a:r>
              <a:rPr sz="2800" b="1" u="heavy" spc="-8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identifier</a:t>
            </a:r>
            <a:r>
              <a:rPr sz="2800" b="1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 marR="5080" indent="-4445">
              <a:lnSpc>
                <a:spcPct val="99700"/>
              </a:lnSpc>
              <a:spcBef>
                <a:spcPts val="3385"/>
              </a:spcBef>
              <a:buSzPct val="92857"/>
              <a:buFont typeface="Arial MT"/>
              <a:buChar char="•"/>
              <a:tabLst>
                <a:tab pos="137160" algn="l"/>
              </a:tabLst>
            </a:pPr>
            <a:r>
              <a:rPr sz="2800" b="1" dirty="0">
                <a:latin typeface="Calibri"/>
                <a:cs typeface="Calibri"/>
              </a:rPr>
              <a:t>	Once</a:t>
            </a:r>
            <a:r>
              <a:rPr sz="2800" b="1" spc="-1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requirements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are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identified,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traceability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table(TT) </a:t>
            </a:r>
            <a:r>
              <a:rPr sz="2800" b="1" dirty="0">
                <a:latin typeface="Calibri"/>
                <a:cs typeface="Calibri"/>
              </a:rPr>
              <a:t>are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developed,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each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TT</a:t>
            </a:r>
            <a:r>
              <a:rPr sz="2800" b="1" u="heavy" spc="-5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relates</a:t>
            </a:r>
            <a:r>
              <a:rPr sz="2800" b="1" u="heavy" spc="-5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requirements</a:t>
            </a:r>
            <a:r>
              <a:rPr sz="2800" b="1" u="heavy" spc="-5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to</a:t>
            </a:r>
            <a:r>
              <a:rPr sz="2800" b="1" u="heavy" spc="-5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one</a:t>
            </a:r>
            <a:r>
              <a:rPr sz="2800" b="1" u="heavy" spc="-4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or</a:t>
            </a:r>
            <a:r>
              <a:rPr sz="2800" b="1" spc="-2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more</a:t>
            </a:r>
            <a:r>
              <a:rPr sz="2800" b="1" u="heavy" spc="-4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aspects</a:t>
            </a:r>
            <a:r>
              <a:rPr sz="2800" b="1" u="heavy" spc="-3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of</a:t>
            </a:r>
            <a:r>
              <a:rPr sz="2800" b="1" u="heavy" spc="-4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2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sys.</a:t>
            </a:r>
            <a:r>
              <a:rPr sz="2800" b="1" u="heavy" spc="-4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or</a:t>
            </a:r>
            <a:r>
              <a:rPr sz="2800" b="1" u="heavy" spc="-5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its</a:t>
            </a:r>
            <a:r>
              <a:rPr sz="2800" b="1" u="heavy" spc="-2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environment</a:t>
            </a:r>
            <a:r>
              <a:rPr sz="2800" b="1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79805"/>
            <a:ext cx="7925434" cy="5986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  <a:tabLst>
                <a:tab pos="2245360" algn="l"/>
              </a:tabLst>
            </a:pPr>
            <a:r>
              <a:rPr sz="28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Requirements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	</a:t>
            </a:r>
            <a:r>
              <a:rPr sz="28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Engg.</a:t>
            </a:r>
            <a:endParaRPr sz="2800">
              <a:latin typeface="Calibri"/>
              <a:cs typeface="Calibri"/>
            </a:endParaRPr>
          </a:p>
          <a:p>
            <a:pPr marL="12700" marR="5080" indent="-8890">
              <a:lnSpc>
                <a:spcPts val="3340"/>
              </a:lnSpc>
              <a:spcBef>
                <a:spcPts val="90"/>
              </a:spcBef>
              <a:buSzPct val="92857"/>
              <a:buFont typeface="Arial MT"/>
              <a:buChar char="•"/>
              <a:tabLst>
                <a:tab pos="137160" algn="l"/>
              </a:tabLst>
            </a:pPr>
            <a:r>
              <a:rPr sz="2800" b="1" dirty="0">
                <a:latin typeface="Calibri"/>
                <a:cs typeface="Calibri"/>
              </a:rPr>
              <a:t>	Helps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s/w</a:t>
            </a:r>
            <a:r>
              <a:rPr sz="2800" b="1" u="heavy" spc="-10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engg’s</a:t>
            </a:r>
            <a:r>
              <a:rPr sz="2800" b="1" u="heavy" spc="-6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to</a:t>
            </a:r>
            <a:r>
              <a:rPr sz="2800" b="1" u="heavy" spc="-10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better</a:t>
            </a:r>
            <a:r>
              <a:rPr sz="2800" b="1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understand</a:t>
            </a:r>
            <a:r>
              <a:rPr sz="2800" b="1" u="heavy" spc="-8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10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pblm</a:t>
            </a:r>
            <a:r>
              <a:rPr sz="2800" b="1" u="heavy" spc="-10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they </a:t>
            </a:r>
            <a:r>
              <a:rPr sz="2800" b="1" dirty="0">
                <a:latin typeface="Calibri"/>
                <a:cs typeface="Calibri"/>
              </a:rPr>
              <a:t>will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work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solve.</a:t>
            </a:r>
            <a:endParaRPr sz="2800">
              <a:latin typeface="Calibri"/>
              <a:cs typeface="Calibri"/>
            </a:endParaRPr>
          </a:p>
          <a:p>
            <a:pPr marL="12700" marR="1264920" indent="-8890">
              <a:lnSpc>
                <a:spcPts val="3350"/>
              </a:lnSpc>
              <a:spcBef>
                <a:spcPts val="3385"/>
              </a:spcBef>
              <a:buSzPct val="92857"/>
              <a:buFont typeface="Arial MT"/>
              <a:buChar char="•"/>
              <a:tabLst>
                <a:tab pos="137160" algn="l"/>
              </a:tabLst>
            </a:pPr>
            <a:r>
              <a:rPr sz="2800" b="1" spc="-10" dirty="0">
                <a:latin typeface="Calibri"/>
                <a:cs typeface="Calibri"/>
              </a:rPr>
              <a:t>	Encompasses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set</a:t>
            </a:r>
            <a:r>
              <a:rPr sz="2800" b="1" u="heavy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of</a:t>
            </a:r>
            <a:r>
              <a:rPr sz="2800" b="1" u="heavy" spc="-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tasks</a:t>
            </a:r>
            <a:r>
              <a:rPr sz="2800" b="1" u="heavy" spc="-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that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lead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35" dirty="0">
                <a:latin typeface="Calibri"/>
                <a:cs typeface="Calibri"/>
              </a:rPr>
              <a:t>an </a:t>
            </a:r>
            <a:r>
              <a:rPr sz="2800" b="1" spc="-10" dirty="0">
                <a:latin typeface="Calibri"/>
                <a:cs typeface="Calibri"/>
              </a:rPr>
              <a:t>understanding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of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ts val="3310"/>
              </a:lnSpc>
            </a:pPr>
            <a:r>
              <a:rPr sz="2800" b="1" spc="-20" dirty="0">
                <a:latin typeface="Calibri"/>
                <a:cs typeface="Calibri"/>
              </a:rPr>
              <a:t>-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what</a:t>
            </a:r>
            <a:r>
              <a:rPr sz="2800" b="1" u="heavy" spc="-3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4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buss.</a:t>
            </a:r>
            <a:r>
              <a:rPr sz="2800" b="1" u="heavy" spc="-4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impact</a:t>
            </a:r>
            <a:r>
              <a:rPr sz="2800" b="1" u="heavy" spc="-3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of</a:t>
            </a:r>
            <a:r>
              <a:rPr sz="2800" b="1" u="heavy" spc="-4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3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s/w</a:t>
            </a:r>
            <a:r>
              <a:rPr sz="2800" b="1" u="heavy" spc="-6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will</a:t>
            </a:r>
            <a:r>
              <a:rPr sz="2800" b="1" u="heavy" spc="-5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be</a:t>
            </a:r>
            <a:r>
              <a:rPr sz="2800" b="1" spc="-25" dirty="0">
                <a:solidFill>
                  <a:srgbClr val="006EC0"/>
                </a:solidFill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b="1" spc="-20" dirty="0">
                <a:solidFill>
                  <a:srgbClr val="006EC0"/>
                </a:solidFill>
                <a:latin typeface="Calibri"/>
                <a:cs typeface="Calibri"/>
              </a:rPr>
              <a:t>-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what</a:t>
            </a:r>
            <a:r>
              <a:rPr sz="2800" b="1" u="heavy" spc="-6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8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customer</a:t>
            </a:r>
            <a:r>
              <a:rPr sz="2800" b="1" u="heavy" spc="-8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wants,</a:t>
            </a:r>
            <a:r>
              <a:rPr sz="2800" b="1" u="heavy" spc="-7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</a:pPr>
            <a:r>
              <a:rPr sz="2800" b="1" spc="-20" dirty="0">
                <a:solidFill>
                  <a:srgbClr val="006EC0"/>
                </a:solidFill>
                <a:latin typeface="Calibri"/>
                <a:cs typeface="Calibri"/>
              </a:rPr>
              <a:t>-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how</a:t>
            </a:r>
            <a:r>
              <a:rPr sz="2800" b="1" u="heavy" spc="-10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end-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users</a:t>
            </a:r>
            <a:r>
              <a:rPr sz="2800" b="1" u="heavy" spc="-8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will</a:t>
            </a:r>
            <a:r>
              <a:rPr sz="2800" b="1" u="heavy" spc="-11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interact</a:t>
            </a:r>
            <a:r>
              <a:rPr sz="2800" b="1" u="heavy" spc="-7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with</a:t>
            </a:r>
            <a:r>
              <a:rPr sz="2800" b="1" u="heavy" spc="-9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9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s/w.</a:t>
            </a:r>
            <a:endParaRPr sz="2800">
              <a:latin typeface="Calibri"/>
              <a:cs typeface="Calibri"/>
            </a:endParaRPr>
          </a:p>
          <a:p>
            <a:pPr marL="12700" marR="252729" indent="-8890">
              <a:lnSpc>
                <a:spcPts val="3350"/>
              </a:lnSpc>
              <a:spcBef>
                <a:spcPts val="3410"/>
              </a:spcBef>
              <a:buSzPct val="92857"/>
              <a:buFont typeface="Arial MT"/>
              <a:buChar char="•"/>
              <a:tabLst>
                <a:tab pos="137160" algn="l"/>
              </a:tabLst>
            </a:pP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	S/w</a:t>
            </a:r>
            <a:r>
              <a:rPr sz="2800" b="1" i="1" spc="-1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engg’s</a:t>
            </a:r>
            <a:r>
              <a:rPr sz="2800" b="1" i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EC0"/>
                </a:solidFill>
                <a:latin typeface="Calibri"/>
                <a:cs typeface="Calibri"/>
              </a:rPr>
              <a:t>(sometimes</a:t>
            </a:r>
            <a:r>
              <a:rPr sz="2800" b="1" spc="-11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alibri"/>
                <a:cs typeface="Calibri"/>
              </a:rPr>
              <a:t>referred</a:t>
            </a:r>
            <a:r>
              <a:rPr sz="2800" b="1" spc="-8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alibri"/>
                <a:cs typeface="Calibri"/>
              </a:rPr>
              <a:t>to</a:t>
            </a:r>
            <a:r>
              <a:rPr sz="2800" b="1" spc="-12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alibri"/>
                <a:cs typeface="Calibri"/>
              </a:rPr>
              <a:t>as</a:t>
            </a:r>
            <a:r>
              <a:rPr sz="2800" b="1" spc="-12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sys.</a:t>
            </a:r>
            <a:r>
              <a:rPr sz="2800" b="1" u="heavy" spc="-10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engg’s</a:t>
            </a:r>
            <a:r>
              <a:rPr sz="28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or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analysts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IT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world)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12700" marR="299720" indent="80645">
              <a:lnSpc>
                <a:spcPts val="3340"/>
              </a:lnSpc>
              <a:spcBef>
                <a:spcPts val="15"/>
              </a:spcBef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other</a:t>
            </a:r>
            <a:r>
              <a:rPr sz="2800" b="1" spc="-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prjt</a:t>
            </a:r>
            <a:r>
              <a:rPr sz="2800" b="1" i="1" spc="-1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stakeholders</a:t>
            </a:r>
            <a:r>
              <a:rPr sz="2800" b="1" i="1" spc="-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EC0"/>
                </a:solidFill>
                <a:latin typeface="Calibri"/>
                <a:cs typeface="Calibri"/>
              </a:rPr>
              <a:t>(managers,</a:t>
            </a:r>
            <a:r>
              <a:rPr sz="2800" b="1" spc="-10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EC0"/>
                </a:solidFill>
                <a:latin typeface="Calibri"/>
                <a:cs typeface="Calibri"/>
              </a:rPr>
              <a:t>customers,</a:t>
            </a:r>
            <a:r>
              <a:rPr sz="2800" b="1" spc="-11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6EC0"/>
                </a:solidFill>
                <a:latin typeface="Calibri"/>
                <a:cs typeface="Calibri"/>
              </a:rPr>
              <a:t>end- </a:t>
            </a:r>
            <a:r>
              <a:rPr sz="2800" b="1" dirty="0">
                <a:solidFill>
                  <a:srgbClr val="006EC0"/>
                </a:solidFill>
                <a:latin typeface="Calibri"/>
                <a:cs typeface="Calibri"/>
              </a:rPr>
              <a:t>users)</a:t>
            </a:r>
            <a:r>
              <a:rPr sz="2800" b="1" spc="-8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all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participate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requirements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engg.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54253"/>
            <a:ext cx="65855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</a:t>
            </a:r>
            <a:r>
              <a:rPr sz="3200" u="heavy" spc="-1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following</a:t>
            </a:r>
            <a:r>
              <a:rPr sz="3200" u="heavy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are</a:t>
            </a:r>
            <a:r>
              <a:rPr sz="3200" u="heavy" spc="-10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</a:t>
            </a:r>
            <a:r>
              <a:rPr sz="3200" u="heavy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diff.</a:t>
            </a:r>
            <a:r>
              <a:rPr sz="3200" u="heavy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possible</a:t>
            </a:r>
            <a:r>
              <a:rPr sz="3200" u="heavy" spc="-11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32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TTs: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209801"/>
            <a:ext cx="711898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940" indent="-146050">
              <a:lnSpc>
                <a:spcPct val="100000"/>
              </a:lnSpc>
              <a:spcBef>
                <a:spcPts val="105"/>
              </a:spcBef>
              <a:buSzPct val="93750"/>
              <a:buFont typeface="Arial MT"/>
              <a:buChar char="•"/>
              <a:tabLst>
                <a:tab pos="154940" algn="l"/>
              </a:tabLst>
            </a:pPr>
            <a:r>
              <a:rPr sz="3200" b="1" dirty="0">
                <a:latin typeface="Calibri"/>
                <a:cs typeface="Calibri"/>
              </a:rPr>
              <a:t>Fig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7.1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generic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traceability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table(from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TB)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314" y="1875769"/>
            <a:ext cx="8147685" cy="522670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331" y="1871294"/>
            <a:ext cx="8856345" cy="166751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888365">
              <a:lnSpc>
                <a:spcPts val="6450"/>
              </a:lnSpc>
              <a:spcBef>
                <a:spcPts val="225"/>
              </a:spcBef>
            </a:pPr>
            <a:r>
              <a:rPr sz="5400" dirty="0"/>
              <a:t>Software </a:t>
            </a:r>
            <a:r>
              <a:rPr sz="5400" spc="-10" dirty="0"/>
              <a:t>Requirements </a:t>
            </a:r>
            <a:r>
              <a:rPr sz="5400" dirty="0"/>
              <a:t>Specification</a:t>
            </a:r>
            <a:r>
              <a:rPr sz="5400" spc="-40" dirty="0"/>
              <a:t> </a:t>
            </a:r>
            <a:r>
              <a:rPr sz="5400" dirty="0"/>
              <a:t>Document</a:t>
            </a:r>
            <a:r>
              <a:rPr sz="5400" spc="-60" dirty="0"/>
              <a:t> </a:t>
            </a:r>
            <a:r>
              <a:rPr sz="5400" spc="-10" dirty="0"/>
              <a:t>(SRS)</a:t>
            </a:r>
            <a:endParaRPr sz="5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7333" y="348741"/>
            <a:ext cx="5429885" cy="136271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178560" marR="5080" indent="-1166495">
              <a:lnSpc>
                <a:spcPts val="5240"/>
              </a:lnSpc>
              <a:spcBef>
                <a:spcPts val="245"/>
              </a:spcBef>
            </a:pPr>
            <a:r>
              <a:rPr dirty="0"/>
              <a:t>Systems</a:t>
            </a:r>
            <a:r>
              <a:rPr spc="-114" dirty="0"/>
              <a:t> </a:t>
            </a:r>
            <a:r>
              <a:rPr spc="-10" dirty="0"/>
              <a:t>Requirements 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2065147"/>
            <a:ext cx="7385050" cy="38633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69900" marR="52069" indent="-457834">
              <a:lnSpc>
                <a:spcPts val="3350"/>
              </a:lnSpc>
              <a:spcBef>
                <a:spcPts val="215"/>
              </a:spcBef>
              <a:buChar char="•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SRS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official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statement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</a:t>
            </a:r>
            <a:r>
              <a:rPr sz="2800" b="1" u="heavy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developers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implement.</a:t>
            </a:r>
            <a:endParaRPr sz="2800">
              <a:latin typeface="Calibri"/>
              <a:cs typeface="Calibri"/>
            </a:endParaRPr>
          </a:p>
          <a:p>
            <a:pPr marL="469900" marR="5080" indent="-457834">
              <a:lnSpc>
                <a:spcPts val="3350"/>
              </a:lnSpc>
              <a:spcBef>
                <a:spcPts val="20"/>
              </a:spcBef>
              <a:buChar char="•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SRS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complete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description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behavior</a:t>
            </a:r>
            <a:r>
              <a:rPr sz="28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developed.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ts val="3245"/>
              </a:lnSpc>
              <a:buChar char="•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SRS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definition</a:t>
            </a:r>
            <a:r>
              <a:rPr sz="28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user</a:t>
            </a:r>
            <a:endParaRPr sz="2800">
              <a:latin typeface="Calibri"/>
              <a:cs typeface="Calibri"/>
            </a:endParaRPr>
          </a:p>
          <a:p>
            <a:pPr marL="469900" marR="38100">
              <a:lnSpc>
                <a:spcPts val="3350"/>
              </a:lnSpc>
              <a:spcBef>
                <a:spcPts val="114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requirements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specification</a:t>
            </a:r>
            <a:r>
              <a:rPr sz="2800" b="1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800" b="1" u="heavy" spc="-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requirements.</a:t>
            </a:r>
            <a:endParaRPr sz="2800">
              <a:latin typeface="Calibri"/>
              <a:cs typeface="Calibri"/>
            </a:endParaRPr>
          </a:p>
          <a:p>
            <a:pPr marL="469900" marR="240029" indent="-457834">
              <a:lnSpc>
                <a:spcPts val="3350"/>
              </a:lnSpc>
              <a:spcBef>
                <a:spcPts val="25"/>
              </a:spcBef>
              <a:buChar char="•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SRS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fully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describes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</a:t>
            </a:r>
            <a:r>
              <a:rPr sz="2800" b="1" u="heavy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software</a:t>
            </a:r>
            <a:r>
              <a:rPr sz="2800" b="1" u="heavy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will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how</a:t>
            </a:r>
            <a:r>
              <a:rPr sz="28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it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will</a:t>
            </a:r>
            <a:r>
              <a:rPr sz="28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</a:t>
            </a:r>
            <a:r>
              <a:rPr sz="28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expected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800" b="1" u="heavy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perform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Systems</a:t>
            </a:r>
            <a:r>
              <a:rPr spc="-60" dirty="0"/>
              <a:t> </a:t>
            </a:r>
            <a:r>
              <a:rPr dirty="0"/>
              <a:t>Requirements</a:t>
            </a:r>
            <a:r>
              <a:rPr spc="-60" dirty="0"/>
              <a:t> </a:t>
            </a:r>
            <a:r>
              <a:rPr spc="-10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563141"/>
            <a:ext cx="5154930" cy="26930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Table</a:t>
            </a:r>
            <a:r>
              <a:rPr sz="2800" b="1" u="heavy" spc="-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800" b="1" u="heavy" spc="-1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Contents:</a:t>
            </a:r>
            <a:endParaRPr sz="2800">
              <a:latin typeface="Calibri"/>
              <a:cs typeface="Calibri"/>
            </a:endParaRPr>
          </a:p>
          <a:p>
            <a:pPr marL="962025" indent="-664210">
              <a:lnSpc>
                <a:spcPct val="100000"/>
              </a:lnSpc>
              <a:spcBef>
                <a:spcPts val="840"/>
              </a:spcBef>
              <a:buAutoNum type="romanUcPeriod"/>
              <a:tabLst>
                <a:tab pos="962025" algn="l"/>
              </a:tabLst>
            </a:pPr>
            <a:r>
              <a:rPr sz="2800" spc="-10" dirty="0"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marL="890269" indent="-592455">
              <a:lnSpc>
                <a:spcPct val="100000"/>
              </a:lnSpc>
              <a:spcBef>
                <a:spcPts val="840"/>
              </a:spcBef>
              <a:buAutoNum type="romanUcPeriod"/>
              <a:tabLst>
                <a:tab pos="890269" algn="l"/>
              </a:tabLst>
            </a:pPr>
            <a:r>
              <a:rPr sz="2800" dirty="0">
                <a:latin typeface="Calibri"/>
                <a:cs typeface="Calibri"/>
              </a:rPr>
              <a:t>General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Description</a:t>
            </a:r>
            <a:endParaRPr sz="2800">
              <a:latin typeface="Calibri"/>
              <a:cs typeface="Calibri"/>
            </a:endParaRPr>
          </a:p>
          <a:p>
            <a:pPr marL="897890" indent="-600075">
              <a:lnSpc>
                <a:spcPct val="100000"/>
              </a:lnSpc>
              <a:spcBef>
                <a:spcPts val="840"/>
              </a:spcBef>
              <a:buAutoNum type="romanUcPeriod"/>
              <a:tabLst>
                <a:tab pos="897890" algn="l"/>
              </a:tabLst>
            </a:pPr>
            <a:r>
              <a:rPr sz="2800" spc="-10" dirty="0">
                <a:latin typeface="Calibri"/>
                <a:cs typeface="Calibri"/>
              </a:rPr>
              <a:t>Functional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Requirements</a:t>
            </a:r>
            <a:endParaRPr sz="2800">
              <a:latin typeface="Calibri"/>
              <a:cs typeface="Calibri"/>
            </a:endParaRPr>
          </a:p>
          <a:p>
            <a:pPr marL="841375" indent="-588010">
              <a:lnSpc>
                <a:spcPct val="100000"/>
              </a:lnSpc>
              <a:spcBef>
                <a:spcPts val="840"/>
              </a:spcBef>
              <a:buAutoNum type="romanUcPeriod"/>
              <a:tabLst>
                <a:tab pos="841375" algn="l"/>
              </a:tabLst>
            </a:pPr>
            <a:r>
              <a:rPr sz="2800" dirty="0">
                <a:latin typeface="Calibri"/>
                <a:cs typeface="Calibri"/>
              </a:rPr>
              <a:t>Non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Requirements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-1"/>
            <a:ext cx="8762238" cy="685736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Systems</a:t>
            </a:r>
            <a:r>
              <a:rPr spc="-60" dirty="0"/>
              <a:t> </a:t>
            </a:r>
            <a:r>
              <a:rPr dirty="0"/>
              <a:t>Requirements</a:t>
            </a:r>
            <a:r>
              <a:rPr spc="-60" dirty="0"/>
              <a:t> </a:t>
            </a:r>
            <a:r>
              <a:rPr spc="-10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060450"/>
            <a:ext cx="8020684" cy="4420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8295" indent="-317500">
              <a:lnSpc>
                <a:spcPct val="100000"/>
              </a:lnSpc>
              <a:spcBef>
                <a:spcPts val="105"/>
              </a:spcBef>
              <a:buSzPct val="96875"/>
              <a:buAutoNum type="arabicPeriod"/>
              <a:tabLst>
                <a:tab pos="328295" algn="l"/>
              </a:tabLst>
            </a:pPr>
            <a:r>
              <a:rPr sz="3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INTRODUCTION</a:t>
            </a:r>
            <a:endParaRPr sz="3200">
              <a:latin typeface="Calibri"/>
              <a:cs typeface="Calibri"/>
            </a:endParaRPr>
          </a:p>
          <a:p>
            <a:pPr marL="469900" lvl="1" indent="-457200">
              <a:lnSpc>
                <a:spcPts val="3804"/>
              </a:lnSpc>
              <a:spcBef>
                <a:spcPts val="2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Purpose</a:t>
            </a:r>
            <a:endParaRPr sz="3200">
              <a:latin typeface="Calibri"/>
              <a:cs typeface="Calibri"/>
            </a:endParaRPr>
          </a:p>
          <a:p>
            <a:pPr marL="927100" marR="79375" lvl="2" indent="-457200">
              <a:lnSpc>
                <a:spcPts val="3829"/>
              </a:lnSpc>
              <a:spcBef>
                <a:spcPts val="100"/>
              </a:spcBef>
              <a:buFont typeface="Wingdings"/>
              <a:buChar char=""/>
              <a:tabLst>
                <a:tab pos="927100" algn="l"/>
              </a:tabLst>
            </a:pPr>
            <a:r>
              <a:rPr sz="3200" dirty="0">
                <a:latin typeface="Calibri"/>
                <a:cs typeface="Calibri"/>
              </a:rPr>
              <a:t>Describe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purpose</a:t>
            </a: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32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SRS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not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purpose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software</a:t>
            </a:r>
            <a:r>
              <a:rPr sz="3200" b="1" u="heavy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being</a:t>
            </a:r>
            <a:r>
              <a:rPr sz="3200" b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developed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926465" lvl="2" indent="-456565">
              <a:lnSpc>
                <a:spcPts val="3785"/>
              </a:lnSpc>
              <a:buFont typeface="Wingdings"/>
              <a:buChar char=""/>
              <a:tabLst>
                <a:tab pos="926465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Intended</a:t>
            </a:r>
            <a:r>
              <a:rPr sz="3200" b="1" u="heavy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audience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SRS.</a:t>
            </a:r>
            <a:endParaRPr sz="3200">
              <a:latin typeface="Calibri"/>
              <a:cs typeface="Calibri"/>
            </a:endParaRPr>
          </a:p>
          <a:p>
            <a:pPr marL="561340" lvl="1" indent="-548640">
              <a:lnSpc>
                <a:spcPts val="3810"/>
              </a:lnSpc>
              <a:buFont typeface="Arial MT"/>
              <a:buChar char="•"/>
              <a:tabLst>
                <a:tab pos="561340" algn="l"/>
              </a:tabLst>
            </a:pP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Scope</a:t>
            </a:r>
            <a:endParaRPr sz="3200">
              <a:latin typeface="Calibri"/>
              <a:cs typeface="Calibri"/>
            </a:endParaRPr>
          </a:p>
          <a:p>
            <a:pPr marL="927100" marR="5080" lvl="2" indent="-457200">
              <a:lnSpc>
                <a:spcPts val="3829"/>
              </a:lnSpc>
              <a:spcBef>
                <a:spcPts val="105"/>
              </a:spcBef>
              <a:buFont typeface="Wingdings"/>
              <a:buChar char=""/>
              <a:tabLst>
                <a:tab pos="927100" algn="l"/>
              </a:tabLst>
            </a:pPr>
            <a:r>
              <a:rPr sz="3200" dirty="0">
                <a:latin typeface="Calibri"/>
                <a:cs typeface="Calibri"/>
              </a:rPr>
              <a:t>Describe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application</a:t>
            </a:r>
            <a:r>
              <a:rPr sz="3200" b="1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3200" b="1" u="heavy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software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(benefits, objectives).</a:t>
            </a:r>
            <a:endParaRPr sz="3200">
              <a:latin typeface="Calibri"/>
              <a:cs typeface="Calibri"/>
            </a:endParaRPr>
          </a:p>
          <a:p>
            <a:pPr marL="926465" lvl="2" indent="-456565">
              <a:lnSpc>
                <a:spcPts val="3810"/>
              </a:lnSpc>
              <a:buFont typeface="Wingdings"/>
              <a:buChar char=""/>
              <a:tabLst>
                <a:tab pos="926465" algn="l"/>
              </a:tabLst>
            </a:pPr>
            <a:r>
              <a:rPr sz="3200" dirty="0">
                <a:latin typeface="Calibri"/>
                <a:cs typeface="Calibri"/>
              </a:rPr>
              <a:t>Explain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what</a:t>
            </a:r>
            <a:r>
              <a:rPr sz="3200" b="1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software</a:t>
            </a:r>
            <a:r>
              <a:rPr sz="3200" b="1" u="heavy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will</a:t>
            </a:r>
            <a:r>
              <a:rPr sz="3200" b="1" u="heavy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(not)</a:t>
            </a:r>
            <a:r>
              <a:rPr sz="320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</a:t>
            </a:r>
            <a:r>
              <a:rPr sz="3200" spc="-2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1905000"/>
            <a:ext cx="8077200" cy="4401185"/>
          </a:xfrm>
          <a:custGeom>
            <a:avLst/>
            <a:gdLst/>
            <a:ahLst/>
            <a:cxnLst/>
            <a:rect l="l" t="t" r="r" b="b"/>
            <a:pathLst>
              <a:path w="8077200" h="4401185">
                <a:moveTo>
                  <a:pt x="8077200" y="0"/>
                </a:moveTo>
                <a:lnTo>
                  <a:pt x="0" y="0"/>
                </a:lnTo>
                <a:lnTo>
                  <a:pt x="0" y="4401185"/>
                </a:lnTo>
                <a:lnTo>
                  <a:pt x="8077200" y="4401185"/>
                </a:lnTo>
                <a:lnTo>
                  <a:pt x="807720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0085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(video</a:t>
            </a:r>
            <a:r>
              <a:rPr spc="-5" dirty="0"/>
              <a:t> </a:t>
            </a:r>
            <a:r>
              <a:rPr dirty="0"/>
              <a:t>Rental</a:t>
            </a:r>
            <a:r>
              <a:rPr spc="-20" dirty="0"/>
              <a:t> </a:t>
            </a:r>
            <a:r>
              <a:rPr spc="-10" dirty="0"/>
              <a:t>System)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1112799"/>
            <a:ext cx="7750809" cy="509016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580"/>
              </a:spcBef>
            </a:pPr>
            <a:r>
              <a:rPr sz="28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Purpose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99700"/>
              </a:lnSpc>
              <a:spcBef>
                <a:spcPts val="1485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purpose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Software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Requirements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Specification</a:t>
            </a:r>
            <a:r>
              <a:rPr sz="2800" spc="-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document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800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clearly</a:t>
            </a:r>
            <a:r>
              <a:rPr sz="2800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define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system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under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development,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namely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Video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Rental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System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(VRS).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intended</a:t>
            </a:r>
            <a:r>
              <a:rPr sz="2800" b="1" u="heavy" spc="-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audience</a:t>
            </a:r>
            <a:r>
              <a:rPr sz="2800" b="1" u="heavy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document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includes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owner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video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store,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clerks</a:t>
            </a:r>
            <a:r>
              <a:rPr sz="2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video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store,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end</a:t>
            </a:r>
            <a:r>
              <a:rPr sz="2800" b="1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users</a:t>
            </a:r>
            <a:r>
              <a:rPr sz="2800" b="1" u="heavy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VRS.</a:t>
            </a:r>
            <a:endParaRPr sz="2800">
              <a:latin typeface="Calibri"/>
              <a:cs typeface="Calibri"/>
            </a:endParaRPr>
          </a:p>
          <a:p>
            <a:pPr marL="12700" marR="74930">
              <a:lnSpc>
                <a:spcPct val="99700"/>
              </a:lnSpc>
              <a:spcBef>
                <a:spcPts val="60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*Other</a:t>
            </a:r>
            <a:r>
              <a:rPr sz="2800" spc="-1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intended</a:t>
            </a:r>
            <a:r>
              <a:rPr sz="2800" spc="-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audience</a:t>
            </a:r>
            <a:r>
              <a:rPr sz="2800" spc="-1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includes</a:t>
            </a:r>
            <a:r>
              <a:rPr sz="2800" spc="-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1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development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team</a:t>
            </a:r>
            <a:r>
              <a:rPr sz="28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such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requirements</a:t>
            </a:r>
            <a:r>
              <a:rPr sz="2800" b="1" u="heavy" spc="-6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team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requirements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analyst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design</a:t>
            </a:r>
            <a:r>
              <a:rPr sz="2800" b="1" u="heavy" spc="-6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team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other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members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developing</a:t>
            </a:r>
            <a:r>
              <a:rPr sz="28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organization.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609600"/>
            <a:ext cx="8610600" cy="6248400"/>
          </a:xfrm>
          <a:custGeom>
            <a:avLst/>
            <a:gdLst/>
            <a:ahLst/>
            <a:cxnLst/>
            <a:rect l="l" t="t" r="r" b="b"/>
            <a:pathLst>
              <a:path w="8610600" h="6248400">
                <a:moveTo>
                  <a:pt x="8610600" y="0"/>
                </a:moveTo>
                <a:lnTo>
                  <a:pt x="0" y="0"/>
                </a:lnTo>
                <a:lnTo>
                  <a:pt x="0" y="6248400"/>
                </a:lnTo>
                <a:lnTo>
                  <a:pt x="8610600" y="6248400"/>
                </a:lnTo>
                <a:lnTo>
                  <a:pt x="8610600" y="0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73228"/>
            <a:ext cx="914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00FF"/>
                </a:solidFill>
              </a:rPr>
              <a:t>Scope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07340" y="621538"/>
            <a:ext cx="8291830" cy="5876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owner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local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video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store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wanted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create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new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business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plan</a:t>
            </a:r>
            <a:r>
              <a:rPr sz="24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where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everything</a:t>
            </a:r>
            <a:r>
              <a:rPr sz="24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about</a:t>
            </a:r>
            <a:r>
              <a:rPr sz="24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renting</a:t>
            </a:r>
            <a:r>
              <a:rPr sz="24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video</a:t>
            </a:r>
            <a:r>
              <a:rPr sz="24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(except</a:t>
            </a:r>
            <a:r>
              <a:rPr sz="24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picking</a:t>
            </a:r>
            <a:r>
              <a:rPr sz="24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up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returning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videos)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was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done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online.</a:t>
            </a:r>
            <a:endParaRPr sz="2400">
              <a:latin typeface="Calibri"/>
              <a:cs typeface="Calibri"/>
            </a:endParaRPr>
          </a:p>
          <a:p>
            <a:pPr marL="12700" marR="751840" indent="68580">
              <a:lnSpc>
                <a:spcPct val="100000"/>
              </a:lnSpc>
              <a:spcBef>
                <a:spcPts val="60"/>
              </a:spcBef>
            </a:pP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Therefore,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new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VRS</a:t>
            </a:r>
            <a:r>
              <a:rPr sz="24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will</a:t>
            </a:r>
            <a:r>
              <a:rPr sz="24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allow</a:t>
            </a:r>
            <a:r>
              <a:rPr sz="24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following</a:t>
            </a:r>
            <a:r>
              <a:rPr sz="24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functionality online:</a:t>
            </a:r>
            <a:endParaRPr sz="2400">
              <a:latin typeface="Calibri"/>
              <a:cs typeface="Calibri"/>
            </a:endParaRPr>
          </a:p>
          <a:p>
            <a:pPr marL="164465" indent="-152400">
              <a:lnSpc>
                <a:spcPct val="100000"/>
              </a:lnSpc>
              <a:buSzPct val="91666"/>
              <a:buChar char="•"/>
              <a:tabLst>
                <a:tab pos="164465" algn="l"/>
              </a:tabLst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search</a:t>
            </a:r>
            <a:r>
              <a:rPr sz="24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4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videos,</a:t>
            </a:r>
            <a:endParaRPr sz="2400">
              <a:latin typeface="Calibri"/>
              <a:cs typeface="Calibri"/>
            </a:endParaRPr>
          </a:p>
          <a:p>
            <a:pPr marL="164465" indent="-152400">
              <a:lnSpc>
                <a:spcPct val="100000"/>
              </a:lnSpc>
              <a:spcBef>
                <a:spcPts val="5"/>
              </a:spcBef>
              <a:buSzPct val="91666"/>
              <a:buChar char="•"/>
              <a:tabLst>
                <a:tab pos="164465" algn="l"/>
              </a:tabLst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become</a:t>
            </a:r>
            <a:r>
              <a:rPr sz="24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members,</a:t>
            </a:r>
            <a:endParaRPr sz="2400">
              <a:latin typeface="Calibri"/>
              <a:cs typeface="Calibri"/>
            </a:endParaRPr>
          </a:p>
          <a:p>
            <a:pPr marL="164465" indent="-152400">
              <a:lnSpc>
                <a:spcPct val="100000"/>
              </a:lnSpc>
              <a:buSzPct val="91666"/>
              <a:buChar char="•"/>
              <a:tabLst>
                <a:tab pos="164465" algn="l"/>
              </a:tabLst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rent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videos,</a:t>
            </a:r>
            <a:endParaRPr sz="2400">
              <a:latin typeface="Calibri"/>
              <a:cs typeface="Calibri"/>
            </a:endParaRPr>
          </a:p>
          <a:p>
            <a:pPr marL="164465" indent="-152400">
              <a:lnSpc>
                <a:spcPct val="100000"/>
              </a:lnSpc>
              <a:buSzPct val="91666"/>
              <a:buChar char="•"/>
              <a:tabLst>
                <a:tab pos="164465" algn="l"/>
              </a:tabLst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modify</a:t>
            </a:r>
            <a:r>
              <a:rPr sz="24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membership</a:t>
            </a:r>
            <a:r>
              <a:rPr sz="24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information,</a:t>
            </a:r>
            <a:endParaRPr sz="2400">
              <a:latin typeface="Calibri"/>
              <a:cs typeface="Calibri"/>
            </a:endParaRPr>
          </a:p>
          <a:p>
            <a:pPr marL="164465" indent="-152400">
              <a:lnSpc>
                <a:spcPct val="100000"/>
              </a:lnSpc>
              <a:buSzPct val="91666"/>
              <a:buChar char="•"/>
              <a:tabLst>
                <a:tab pos="164465" algn="l"/>
              </a:tabLst>
            </a:pP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pay</a:t>
            </a:r>
            <a:r>
              <a:rPr sz="24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overdue</a:t>
            </a:r>
            <a:r>
              <a:rPr sz="24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fees.</a:t>
            </a:r>
            <a:endParaRPr sz="2400">
              <a:latin typeface="Calibri"/>
              <a:cs typeface="Calibri"/>
            </a:endParaRPr>
          </a:p>
          <a:p>
            <a:pPr marL="12700" marR="81280">
              <a:lnSpc>
                <a:spcPct val="99000"/>
              </a:lnSpc>
              <a:spcBef>
                <a:spcPts val="30"/>
              </a:spcBef>
            </a:pP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store</a:t>
            </a:r>
            <a:r>
              <a:rPr sz="24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personnel</a:t>
            </a:r>
            <a:r>
              <a:rPr sz="24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may</a:t>
            </a:r>
            <a:r>
              <a:rPr sz="24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use</a:t>
            </a:r>
            <a:r>
              <a:rPr sz="24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VRS</a:t>
            </a:r>
            <a:r>
              <a:rPr sz="24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sz="24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rented</a:t>
            </a:r>
            <a:r>
              <a:rPr sz="24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returned</a:t>
            </a:r>
            <a:r>
              <a:rPr sz="24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videos,</a:t>
            </a:r>
            <a:r>
              <a:rPr sz="24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add</a:t>
            </a:r>
            <a:r>
              <a:rPr sz="24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400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remove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videos</a:t>
            </a:r>
            <a:r>
              <a:rPr sz="24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to/from</a:t>
            </a:r>
            <a:r>
              <a:rPr sz="24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his</a:t>
            </a:r>
            <a:r>
              <a:rPr sz="24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store’s</a:t>
            </a:r>
            <a:r>
              <a:rPr sz="2400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video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inventory</a:t>
            </a:r>
            <a:r>
              <a:rPr sz="24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update</a:t>
            </a:r>
            <a:r>
              <a:rPr sz="24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video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information.</a:t>
            </a:r>
            <a:endParaRPr sz="2400">
              <a:latin typeface="Calibri"/>
              <a:cs typeface="Calibri"/>
            </a:endParaRPr>
          </a:p>
          <a:p>
            <a:pPr marL="12700" marR="283845">
              <a:lnSpc>
                <a:spcPct val="99800"/>
              </a:lnSpc>
              <a:spcBef>
                <a:spcPts val="10"/>
              </a:spcBef>
            </a:pPr>
            <a:r>
              <a:rPr sz="2400" spc="-20" dirty="0">
                <a:solidFill>
                  <a:srgbClr val="C00000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VRS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intended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increase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owner’s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profit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margin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increasing</a:t>
            </a:r>
            <a:r>
              <a:rPr sz="24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video</a:t>
            </a:r>
            <a:r>
              <a:rPr sz="24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sales</a:t>
            </a:r>
            <a:r>
              <a:rPr sz="24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4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24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unique</a:t>
            </a:r>
            <a:r>
              <a:rPr sz="24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business</a:t>
            </a:r>
            <a:r>
              <a:rPr sz="24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approach</a:t>
            </a:r>
            <a:r>
              <a:rPr sz="24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allowing</a:t>
            </a:r>
            <a:r>
              <a:rPr sz="24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him</a:t>
            </a:r>
            <a:r>
              <a:rPr sz="24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reduce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staffing</a:t>
            </a:r>
            <a:r>
              <a:rPr sz="24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needed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4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his</a:t>
            </a:r>
            <a:r>
              <a:rPr sz="24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stores.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45110"/>
            <a:ext cx="7679055" cy="6002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ts val="3335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</a:tabLst>
            </a:pPr>
            <a:r>
              <a:rPr sz="2800" b="1" spc="-10" dirty="0">
                <a:latin typeface="Calibri"/>
                <a:cs typeface="Calibri"/>
              </a:rPr>
              <a:t>Definitions/acronyms/abbreviations</a:t>
            </a:r>
            <a:endParaRPr sz="2800">
              <a:latin typeface="Calibri"/>
              <a:cs typeface="Calibri"/>
            </a:endParaRPr>
          </a:p>
          <a:p>
            <a:pPr marL="927100" marR="5080" lvl="1" indent="-457200">
              <a:lnSpc>
                <a:spcPts val="3350"/>
              </a:lnSpc>
              <a:spcBef>
                <a:spcPts val="95"/>
              </a:spcBef>
              <a:buFont typeface="Wingdings"/>
              <a:buChar char=""/>
              <a:tabLst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Definitions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abbreviations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SRS.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ts val="3285"/>
              </a:lnSpc>
            </a:pPr>
            <a:r>
              <a:rPr sz="2800" spc="-20" dirty="0">
                <a:latin typeface="Calibri"/>
                <a:cs typeface="Calibri"/>
              </a:rPr>
              <a:t>E.g.</a:t>
            </a:r>
            <a:endParaRPr sz="2800">
              <a:latin typeface="Calibri"/>
              <a:cs typeface="Calibri"/>
            </a:endParaRPr>
          </a:p>
          <a:p>
            <a:pPr marL="927100" marR="354330" lvl="1" indent="-457200">
              <a:lnSpc>
                <a:spcPts val="3350"/>
              </a:lnSpc>
              <a:spcBef>
                <a:spcPts val="95"/>
              </a:spcBef>
              <a:buFont typeface="Wingdings"/>
              <a:buChar char=""/>
              <a:tabLst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User: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person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operating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and/or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ts val="3285"/>
              </a:lnSpc>
              <a:buFont typeface="Arial MT"/>
              <a:buChar char="•"/>
              <a:tabLst>
                <a:tab pos="469900" algn="l"/>
              </a:tabLst>
            </a:pPr>
            <a:r>
              <a:rPr sz="2800" b="1" spc="-10" dirty="0">
                <a:latin typeface="Calibri"/>
                <a:cs typeface="Calibri"/>
              </a:rPr>
              <a:t>References</a:t>
            </a:r>
            <a:endParaRPr sz="2800">
              <a:latin typeface="Calibri"/>
              <a:cs typeface="Calibri"/>
            </a:endParaRPr>
          </a:p>
          <a:p>
            <a:pPr marL="927100" marR="485775" lvl="1" indent="-457200">
              <a:lnSpc>
                <a:spcPts val="3350"/>
              </a:lnSpc>
              <a:spcBef>
                <a:spcPts val="95"/>
              </a:spcBef>
              <a:buFont typeface="Wingdings"/>
              <a:buChar char=""/>
              <a:tabLst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complete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referenced </a:t>
            </a:r>
            <a:r>
              <a:rPr sz="2800" dirty="0">
                <a:latin typeface="Calibri"/>
                <a:cs typeface="Calibri"/>
              </a:rPr>
              <a:t>elsewhere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SRS.</a:t>
            </a:r>
            <a:endParaRPr sz="2800">
              <a:latin typeface="Calibri"/>
              <a:cs typeface="Calibri"/>
            </a:endParaRPr>
          </a:p>
          <a:p>
            <a:pPr marL="927100" marR="102870" lvl="1" indent="-457200">
              <a:lnSpc>
                <a:spcPts val="3350"/>
              </a:lnSpc>
              <a:spcBef>
                <a:spcPts val="15"/>
              </a:spcBef>
              <a:buFont typeface="Wingdings"/>
              <a:buChar char=""/>
              <a:tabLst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Specify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sources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references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obtained.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ts val="3310"/>
              </a:lnSpc>
              <a:buFont typeface="Arial MT"/>
              <a:buChar char="•"/>
              <a:tabLst>
                <a:tab pos="469900" algn="l"/>
              </a:tabLst>
            </a:pPr>
            <a:r>
              <a:rPr sz="2800" b="1" spc="-10" dirty="0">
                <a:latin typeface="Calibri"/>
                <a:cs typeface="Calibri"/>
              </a:rPr>
              <a:t>Overview</a:t>
            </a:r>
            <a:endParaRPr sz="28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buFont typeface="Wingdings"/>
              <a:buChar char=""/>
              <a:tabLst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Brief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description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SRS.</a:t>
            </a:r>
            <a:endParaRPr sz="2800">
              <a:latin typeface="Calibri"/>
              <a:cs typeface="Calibri"/>
            </a:endParaRPr>
          </a:p>
          <a:p>
            <a:pPr marL="927100" lvl="1" indent="-457200">
              <a:lnSpc>
                <a:spcPct val="100000"/>
              </a:lnSpc>
              <a:spcBef>
                <a:spcPts val="25"/>
              </a:spcBef>
              <a:buFont typeface="Wingdings"/>
              <a:buChar char=""/>
              <a:tabLst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How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SRS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organized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63398"/>
            <a:ext cx="5271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2.</a:t>
            </a:r>
            <a:r>
              <a:rPr sz="4000" dirty="0">
                <a:solidFill>
                  <a:srgbClr val="FF0000"/>
                </a:solidFill>
                <a:latin typeface="Calibri"/>
                <a:cs typeface="Calibri"/>
              </a:rPr>
              <a:t>OVERALL</a:t>
            </a:r>
            <a:r>
              <a:rPr sz="4000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DESCRIPTION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869950"/>
            <a:ext cx="8220709" cy="404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55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Product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Perspective</a:t>
            </a:r>
            <a:endParaRPr sz="2400">
              <a:latin typeface="Calibri"/>
              <a:cs typeface="Calibri"/>
            </a:endParaRPr>
          </a:p>
          <a:p>
            <a:pPr marL="812800" marR="272415" lvl="1" indent="-343535">
              <a:lnSpc>
                <a:spcPts val="2870"/>
              </a:lnSpc>
              <a:spcBef>
                <a:spcPts val="80"/>
              </a:spcBef>
              <a:buFont typeface="Wingdings"/>
              <a:buChar char="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independent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totally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self-</a:t>
            </a:r>
            <a:r>
              <a:rPr sz="2400" dirty="0">
                <a:latin typeface="Calibri"/>
                <a:cs typeface="Calibri"/>
              </a:rPr>
              <a:t>contained,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here.</a:t>
            </a:r>
            <a:endParaRPr sz="2400">
              <a:latin typeface="Calibri"/>
              <a:cs typeface="Calibri"/>
            </a:endParaRPr>
          </a:p>
          <a:p>
            <a:pPr marL="812800" marR="574675" lvl="1" indent="-343535">
              <a:lnSpc>
                <a:spcPts val="2870"/>
              </a:lnSpc>
              <a:spcBef>
                <a:spcPts val="20"/>
              </a:spcBef>
              <a:buFont typeface="Wingdings"/>
              <a:buChar char="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Describe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component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larger </a:t>
            </a:r>
            <a:r>
              <a:rPr sz="2400" dirty="0">
                <a:latin typeface="Calibri"/>
                <a:cs typeface="Calibri"/>
              </a:rPr>
              <a:t>system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interfaces.</a:t>
            </a:r>
            <a:endParaRPr sz="2400">
              <a:latin typeface="Calibri"/>
              <a:cs typeface="Calibri"/>
            </a:endParaRPr>
          </a:p>
          <a:p>
            <a:pPr marL="423545" indent="-410845">
              <a:lnSpc>
                <a:spcPts val="2815"/>
              </a:lnSpc>
              <a:buFont typeface="Arial MT"/>
              <a:buChar char="•"/>
              <a:tabLst>
                <a:tab pos="423545" algn="l"/>
              </a:tabLst>
            </a:pPr>
            <a:r>
              <a:rPr sz="2400" b="1" dirty="0">
                <a:latin typeface="Calibri"/>
                <a:cs typeface="Calibri"/>
              </a:rPr>
              <a:t>Product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812800" marR="296545" lvl="1" indent="-343535">
              <a:lnSpc>
                <a:spcPts val="2870"/>
              </a:lnSpc>
              <a:spcBef>
                <a:spcPts val="75"/>
              </a:spcBef>
              <a:buFont typeface="Wingdings"/>
              <a:buChar char="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summary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perform.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2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User</a:t>
            </a:r>
            <a:r>
              <a:rPr sz="2400" b="1" spc="-1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Characteristics</a:t>
            </a:r>
            <a:endParaRPr sz="2400">
              <a:latin typeface="Calibri"/>
              <a:cs typeface="Calibri"/>
            </a:endParaRPr>
          </a:p>
          <a:p>
            <a:pPr marL="812800" marR="5080" lvl="1" indent="-343535">
              <a:lnSpc>
                <a:spcPts val="2870"/>
              </a:lnSpc>
              <a:spcBef>
                <a:spcPts val="85"/>
              </a:spcBef>
              <a:buFont typeface="Wingdings"/>
              <a:buChar char=""/>
              <a:tabLst>
                <a:tab pos="812800" algn="l"/>
                <a:tab pos="882650" algn="l"/>
              </a:tabLst>
            </a:pP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alibri"/>
                <a:cs typeface="Calibri"/>
              </a:rPr>
              <a:t>Describe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characteristics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eventual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users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affect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requirements.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67613"/>
            <a:ext cx="8120380" cy="5354671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46990" indent="-8890">
              <a:lnSpc>
                <a:spcPts val="3350"/>
              </a:lnSpc>
              <a:spcBef>
                <a:spcPts val="215"/>
              </a:spcBef>
              <a:buSzPct val="92857"/>
              <a:buFont typeface="Arial MT"/>
              <a:buChar char="•"/>
              <a:tabLst>
                <a:tab pos="137160" algn="l"/>
              </a:tabLst>
            </a:pPr>
            <a:endParaRPr sz="2800" dirty="0"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</a:pPr>
            <a:r>
              <a:rPr sz="32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A</a:t>
            </a:r>
            <a:r>
              <a:rPr sz="3200" b="1" u="heavy" spc="-3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Bridge</a:t>
            </a:r>
            <a:r>
              <a:rPr sz="3200" b="1" u="heavy" spc="-5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to</a:t>
            </a:r>
            <a:r>
              <a:rPr sz="3200" b="1" u="heavy" spc="-2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Design</a:t>
            </a:r>
            <a:r>
              <a:rPr sz="3200" b="1" u="heavy" spc="-6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and</a:t>
            </a:r>
            <a:r>
              <a:rPr sz="3200" b="1" u="heavy" spc="-6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1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Construction</a:t>
            </a:r>
            <a:endParaRPr lang="en-IN" sz="3200" b="1" u="heavy" spc="-10" dirty="0">
              <a:solidFill>
                <a:srgbClr val="006EC0"/>
              </a:solidFill>
              <a:uFill>
                <a:solidFill>
                  <a:srgbClr val="006EC0"/>
                </a:solidFill>
              </a:uFill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</a:pPr>
            <a:endParaRPr sz="3200" dirty="0">
              <a:latin typeface="Calibri"/>
              <a:cs typeface="Calibri"/>
            </a:endParaRPr>
          </a:p>
          <a:p>
            <a:pPr marL="12700" marR="850265" indent="-8890">
              <a:lnSpc>
                <a:spcPts val="3350"/>
              </a:lnSpc>
              <a:spcBef>
                <a:spcPts val="100"/>
              </a:spcBef>
              <a:buSzPct val="92857"/>
              <a:buFont typeface="Arial MT"/>
              <a:buChar char="•"/>
              <a:tabLst>
                <a:tab pos="137160" algn="l"/>
              </a:tabLst>
            </a:pP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	Designing</a:t>
            </a:r>
            <a:r>
              <a:rPr sz="2800" b="1" u="heavy" spc="-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and</a:t>
            </a:r>
            <a:r>
              <a:rPr sz="2800" b="1" u="heavy" spc="-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building</a:t>
            </a:r>
            <a:r>
              <a:rPr sz="2800" b="1" u="heavy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comp.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s/w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challenging,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creative</a:t>
            </a:r>
            <a:r>
              <a:rPr sz="2800" b="1" dirty="0">
                <a:latin typeface="Calibri"/>
                <a:cs typeface="Calibri"/>
              </a:rPr>
              <a:t>,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just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plain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fun.</a:t>
            </a:r>
            <a:endParaRPr sz="2800" dirty="0">
              <a:latin typeface="Calibri"/>
              <a:cs typeface="Calibri"/>
            </a:endParaRPr>
          </a:p>
          <a:p>
            <a:pPr marL="12700" marR="5080" indent="-8890">
              <a:lnSpc>
                <a:spcPct val="100000"/>
              </a:lnSpc>
              <a:spcBef>
                <a:spcPts val="3260"/>
              </a:spcBef>
              <a:buSzPct val="92857"/>
              <a:buFont typeface="Arial MT"/>
              <a:buChar char="•"/>
              <a:tabLst>
                <a:tab pos="137160" algn="l"/>
              </a:tabLst>
            </a:pPr>
            <a:r>
              <a:rPr sz="2800" b="1" dirty="0">
                <a:latin typeface="Calibri"/>
                <a:cs typeface="Calibri"/>
              </a:rPr>
              <a:t>	RE,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like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all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other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s/w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engg.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activities,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must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be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adapted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to</a:t>
            </a:r>
            <a:r>
              <a:rPr sz="2800" b="1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needs</a:t>
            </a:r>
            <a:r>
              <a:rPr sz="2800" b="1" u="heavy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of</a:t>
            </a:r>
            <a:endParaRPr sz="2800" dirty="0">
              <a:latin typeface="Calibri"/>
              <a:cs typeface="Calibri"/>
            </a:endParaRPr>
          </a:p>
          <a:p>
            <a:pPr marL="208915" indent="-207645">
              <a:lnSpc>
                <a:spcPts val="3354"/>
              </a:lnSpc>
              <a:spcBef>
                <a:spcPts val="5"/>
              </a:spcBef>
              <a:buSzPct val="94642"/>
              <a:buAutoNum type="romanLcParenR"/>
              <a:tabLst>
                <a:tab pos="208915" algn="l"/>
              </a:tabLst>
            </a:pPr>
            <a:r>
              <a:rPr sz="2800" b="1" dirty="0">
                <a:solidFill>
                  <a:srgbClr val="964607"/>
                </a:solidFill>
                <a:latin typeface="Calibri"/>
                <a:cs typeface="Calibri"/>
              </a:rPr>
              <a:t>the</a:t>
            </a:r>
            <a:r>
              <a:rPr sz="2800" b="1" spc="-135" dirty="0">
                <a:solidFill>
                  <a:srgbClr val="96460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964607"/>
                </a:solidFill>
                <a:latin typeface="Calibri"/>
                <a:cs typeface="Calibri"/>
              </a:rPr>
              <a:t>process,</a:t>
            </a:r>
            <a:endParaRPr sz="2800" dirty="0">
              <a:latin typeface="Calibri"/>
              <a:cs typeface="Calibri"/>
            </a:endParaRPr>
          </a:p>
          <a:p>
            <a:pPr marL="295275" indent="-293370">
              <a:lnSpc>
                <a:spcPts val="3354"/>
              </a:lnSpc>
              <a:buSzPct val="94642"/>
              <a:buAutoNum type="romanLcParenR"/>
              <a:tabLst>
                <a:tab pos="295275" algn="l"/>
              </a:tabLst>
            </a:pPr>
            <a:r>
              <a:rPr sz="2800" b="1" dirty="0">
                <a:solidFill>
                  <a:srgbClr val="964607"/>
                </a:solidFill>
                <a:latin typeface="Calibri"/>
                <a:cs typeface="Calibri"/>
              </a:rPr>
              <a:t>the</a:t>
            </a:r>
            <a:r>
              <a:rPr sz="2800" b="1" spc="-30" dirty="0">
                <a:solidFill>
                  <a:srgbClr val="96460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964607"/>
                </a:solidFill>
                <a:latin typeface="Calibri"/>
                <a:cs typeface="Calibri"/>
              </a:rPr>
              <a:t>pr</a:t>
            </a:r>
            <a:r>
              <a:rPr lang="en-IN" sz="2800" b="1" spc="-10" dirty="0">
                <a:solidFill>
                  <a:srgbClr val="964607"/>
                </a:solidFill>
                <a:latin typeface="Calibri"/>
                <a:cs typeface="Calibri"/>
              </a:rPr>
              <a:t>o</a:t>
            </a:r>
            <a:r>
              <a:rPr sz="2800" b="1" spc="-10" dirty="0">
                <a:solidFill>
                  <a:srgbClr val="964607"/>
                </a:solidFill>
                <a:latin typeface="Calibri"/>
                <a:cs typeface="Calibri"/>
              </a:rPr>
              <a:t>j</a:t>
            </a:r>
            <a:r>
              <a:rPr lang="en-IN" sz="2800" b="1" spc="-10" dirty="0" err="1">
                <a:solidFill>
                  <a:srgbClr val="964607"/>
                </a:solidFill>
                <a:latin typeface="Calibri"/>
                <a:cs typeface="Calibri"/>
              </a:rPr>
              <a:t>ec</a:t>
            </a:r>
            <a:r>
              <a:rPr sz="2800" b="1" spc="-10" dirty="0">
                <a:solidFill>
                  <a:srgbClr val="964607"/>
                </a:solidFill>
                <a:latin typeface="Calibri"/>
                <a:cs typeface="Calibri"/>
              </a:rPr>
              <a:t>t,</a:t>
            </a:r>
            <a:endParaRPr sz="2800" dirty="0">
              <a:latin typeface="Calibri"/>
              <a:cs typeface="Calibri"/>
            </a:endParaRPr>
          </a:p>
          <a:p>
            <a:pPr marL="383540" indent="-371475">
              <a:lnSpc>
                <a:spcPct val="100000"/>
              </a:lnSpc>
              <a:spcBef>
                <a:spcPts val="60"/>
              </a:spcBef>
              <a:buSzPct val="96428"/>
              <a:buAutoNum type="romanLcParenR"/>
              <a:tabLst>
                <a:tab pos="383540" algn="l"/>
              </a:tabLst>
            </a:pPr>
            <a:r>
              <a:rPr sz="2800" b="1" dirty="0">
                <a:solidFill>
                  <a:srgbClr val="964607"/>
                </a:solidFill>
                <a:latin typeface="Calibri"/>
                <a:cs typeface="Calibri"/>
              </a:rPr>
              <a:t>the</a:t>
            </a:r>
            <a:r>
              <a:rPr sz="2800" b="1" spc="-50" dirty="0">
                <a:solidFill>
                  <a:srgbClr val="96460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964607"/>
                </a:solidFill>
                <a:latin typeface="Calibri"/>
                <a:cs typeface="Calibri"/>
              </a:rPr>
              <a:t>product,</a:t>
            </a:r>
            <a:r>
              <a:rPr sz="2800" b="1" spc="-45" dirty="0">
                <a:solidFill>
                  <a:srgbClr val="964607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964607"/>
                </a:solidFill>
                <a:latin typeface="Calibri"/>
                <a:cs typeface="Calibri"/>
              </a:rPr>
              <a:t>and</a:t>
            </a:r>
            <a:endParaRPr sz="2800" dirty="0">
              <a:latin typeface="Calibri"/>
              <a:cs typeface="Calibri"/>
            </a:endParaRPr>
          </a:p>
          <a:p>
            <a:pPr marL="379095" indent="-366395">
              <a:lnSpc>
                <a:spcPct val="100000"/>
              </a:lnSpc>
              <a:spcBef>
                <a:spcPts val="25"/>
              </a:spcBef>
              <a:buSzPct val="96428"/>
              <a:buAutoNum type="romanLcParenR"/>
              <a:tabLst>
                <a:tab pos="379095" algn="l"/>
              </a:tabLst>
            </a:pPr>
            <a:r>
              <a:rPr sz="2800" b="1" dirty="0">
                <a:solidFill>
                  <a:srgbClr val="964607"/>
                </a:solidFill>
                <a:latin typeface="Calibri"/>
                <a:cs typeface="Calibri"/>
              </a:rPr>
              <a:t>the</a:t>
            </a:r>
            <a:r>
              <a:rPr sz="2800" b="1" spc="-50" dirty="0">
                <a:solidFill>
                  <a:srgbClr val="96460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964607"/>
                </a:solidFill>
                <a:latin typeface="Calibri"/>
                <a:cs typeface="Calibri"/>
              </a:rPr>
              <a:t>people</a:t>
            </a:r>
            <a:r>
              <a:rPr sz="2800" b="1" spc="-45" dirty="0">
                <a:solidFill>
                  <a:srgbClr val="96460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964607"/>
                </a:solidFill>
                <a:latin typeface="Calibri"/>
                <a:cs typeface="Calibri"/>
              </a:rPr>
              <a:t>doing</a:t>
            </a:r>
            <a:r>
              <a:rPr sz="2800" b="1" spc="-40" dirty="0">
                <a:solidFill>
                  <a:srgbClr val="964607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964607"/>
                </a:solidFill>
                <a:latin typeface="Calibri"/>
                <a:cs typeface="Calibri"/>
              </a:rPr>
              <a:t>the</a:t>
            </a:r>
            <a:r>
              <a:rPr sz="2800" b="1" spc="-50" dirty="0">
                <a:solidFill>
                  <a:srgbClr val="964607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964607"/>
                </a:solidFill>
                <a:latin typeface="Calibri"/>
                <a:cs typeface="Calibri"/>
              </a:rPr>
              <a:t>work.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97510"/>
            <a:ext cx="8637270" cy="4721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ts val="3335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b="1" dirty="0">
                <a:latin typeface="Calibri"/>
                <a:cs typeface="Calibri"/>
              </a:rPr>
              <a:t>General</a:t>
            </a:r>
            <a:r>
              <a:rPr sz="2800" b="1" spc="-1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Constraints</a:t>
            </a:r>
            <a:endParaRPr sz="2800">
              <a:latin typeface="Calibri"/>
              <a:cs typeface="Calibri"/>
            </a:endParaRPr>
          </a:p>
          <a:p>
            <a:pPr marL="469900" marR="5080" indent="-457200">
              <a:lnSpc>
                <a:spcPts val="3350"/>
              </a:lnSpc>
              <a:spcBef>
                <a:spcPts val="95"/>
              </a:spcBef>
              <a:buFont typeface="Wingdings"/>
              <a:buChar char="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Provide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general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description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items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will </a:t>
            </a:r>
            <a:r>
              <a:rPr sz="2800" dirty="0">
                <a:latin typeface="Calibri"/>
                <a:cs typeface="Calibri"/>
              </a:rPr>
              <a:t>limit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developer's</a:t>
            </a:r>
            <a:r>
              <a:rPr sz="28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options</a:t>
            </a:r>
            <a:r>
              <a:rPr sz="2800" b="1" u="heavy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2800" b="1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designing</a:t>
            </a:r>
            <a:r>
              <a:rPr sz="2800" b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527685" marR="73025" lvl="1" indent="-457200">
              <a:lnSpc>
                <a:spcPts val="3350"/>
              </a:lnSpc>
              <a:spcBef>
                <a:spcPts val="25"/>
              </a:spcBef>
              <a:buFont typeface="Wingdings"/>
              <a:buChar char="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section,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constraints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listed.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hardware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network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800" b="1" u="heavy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software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527685" marR="122555">
              <a:lnSpc>
                <a:spcPts val="3340"/>
              </a:lnSpc>
            </a:pP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software</a:t>
            </a:r>
            <a:r>
              <a:rPr sz="2800" b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constraints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also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user</a:t>
            </a:r>
            <a:r>
              <a:rPr sz="280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constraints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processing</a:t>
            </a:r>
            <a:r>
              <a:rPr sz="2800" b="1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constraints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timing</a:t>
            </a:r>
            <a:r>
              <a:rPr sz="2800" b="1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constraints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control</a:t>
            </a:r>
            <a:endParaRPr sz="2800">
              <a:latin typeface="Calibri"/>
              <a:cs typeface="Calibri"/>
            </a:endParaRPr>
          </a:p>
          <a:p>
            <a:pPr marL="527685">
              <a:lnSpc>
                <a:spcPts val="3240"/>
              </a:lnSpc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limits.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Calibri"/>
                <a:cs typeface="Calibri"/>
              </a:rPr>
              <a:t>E.g.</a:t>
            </a:r>
            <a:endParaRPr sz="2800">
              <a:latin typeface="Calibri"/>
              <a:cs typeface="Calibri"/>
            </a:endParaRPr>
          </a:p>
          <a:p>
            <a:pPr marL="364490" indent="-351790">
              <a:lnSpc>
                <a:spcPct val="100000"/>
              </a:lnSpc>
              <a:buAutoNum type="arabicPeriod"/>
              <a:tabLst>
                <a:tab pos="36449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Windows.</a:t>
            </a:r>
            <a:endParaRPr sz="2800">
              <a:latin typeface="Calibri"/>
              <a:cs typeface="Calibri"/>
            </a:endParaRPr>
          </a:p>
          <a:p>
            <a:pPr marL="364490" indent="-35179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364490" algn="l"/>
              </a:tabLst>
            </a:pPr>
            <a:r>
              <a:rPr sz="2800" dirty="0">
                <a:latin typeface="Calibri"/>
                <a:cs typeface="Calibri"/>
              </a:rPr>
              <a:t>All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written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769365"/>
            <a:ext cx="7693659" cy="2462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940" indent="-146050">
              <a:lnSpc>
                <a:spcPct val="100000"/>
              </a:lnSpc>
              <a:spcBef>
                <a:spcPts val="105"/>
              </a:spcBef>
              <a:buSzPct val="93750"/>
              <a:buFont typeface="Arial MT"/>
              <a:buChar char="•"/>
              <a:tabLst>
                <a:tab pos="154940" algn="l"/>
              </a:tabLst>
            </a:pPr>
            <a:r>
              <a:rPr sz="3200" b="1" dirty="0">
                <a:latin typeface="Calibri"/>
                <a:cs typeface="Calibri"/>
              </a:rPr>
              <a:t>Assumptions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Dependencies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469900" marR="5080" lvl="1" indent="-1905">
              <a:lnSpc>
                <a:spcPts val="3829"/>
              </a:lnSpc>
              <a:spcBef>
                <a:spcPts val="5"/>
              </a:spcBef>
              <a:buSzPct val="96875"/>
              <a:buFont typeface="Wingdings"/>
              <a:buChar char=""/>
              <a:tabLst>
                <a:tab pos="790575" algn="l"/>
              </a:tabLst>
            </a:pPr>
            <a:r>
              <a:rPr sz="3200" b="1" dirty="0">
                <a:latin typeface="Calibri"/>
                <a:cs typeface="Calibri"/>
              </a:rPr>
              <a:t>	List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description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factors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affect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requirements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stated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b="1" spc="-20" dirty="0">
                <a:latin typeface="Calibri"/>
                <a:cs typeface="Calibri"/>
              </a:rPr>
              <a:t>SRS</a:t>
            </a:r>
            <a:r>
              <a:rPr sz="3200" spc="-2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70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2209800"/>
            <a:ext cx="8229600" cy="3540125"/>
          </a:xfrm>
          <a:custGeom>
            <a:avLst/>
            <a:gdLst/>
            <a:ahLst/>
            <a:cxnLst/>
            <a:rect l="l" t="t" r="r" b="b"/>
            <a:pathLst>
              <a:path w="8229600" h="3540125">
                <a:moveTo>
                  <a:pt x="8229600" y="0"/>
                </a:moveTo>
                <a:lnTo>
                  <a:pt x="0" y="0"/>
                </a:lnTo>
                <a:lnTo>
                  <a:pt x="0" y="3540125"/>
                </a:lnTo>
                <a:lnTo>
                  <a:pt x="8229600" y="3540125"/>
                </a:lnTo>
                <a:lnTo>
                  <a:pt x="82296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330197"/>
            <a:ext cx="7722870" cy="4325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6409" algn="l"/>
              </a:tabLst>
            </a:pPr>
            <a:r>
              <a:rPr sz="32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200" b="1" dirty="0">
                <a:solidFill>
                  <a:srgbClr val="0000FF"/>
                </a:solidFill>
                <a:latin typeface="Times New Roman"/>
                <a:cs typeface="Times New Roman"/>
              </a:rPr>
              <a:t>	Product</a:t>
            </a:r>
            <a:r>
              <a:rPr sz="32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Perspective</a:t>
            </a:r>
            <a:endParaRPr sz="3200">
              <a:latin typeface="Times New Roman"/>
              <a:cs typeface="Times New Roman"/>
            </a:endParaRPr>
          </a:p>
          <a:p>
            <a:pPr marL="546100" indent="-457200">
              <a:lnSpc>
                <a:spcPts val="3329"/>
              </a:lnSpc>
              <a:spcBef>
                <a:spcPts val="3220"/>
              </a:spcBef>
              <a:buFont typeface="Calibri"/>
              <a:buChar char="•"/>
              <a:tabLst>
                <a:tab pos="546100" algn="l"/>
              </a:tabLst>
            </a:pP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VRS</a:t>
            </a:r>
            <a:r>
              <a:rPr sz="2800" b="1" i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8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b="1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web-</a:t>
            </a:r>
            <a:r>
              <a:rPr sz="2800" b="1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based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  <a:p>
            <a:pPr marL="546100" marR="403225" indent="-457834">
              <a:lnSpc>
                <a:spcPts val="3350"/>
              </a:lnSpc>
              <a:spcBef>
                <a:spcPts val="90"/>
              </a:spcBef>
              <a:buFont typeface="Calibri"/>
              <a:buChar char="•"/>
              <a:tabLst>
                <a:tab pos="546100" algn="l"/>
              </a:tabLst>
            </a:pP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i="1" spc="-1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system</a:t>
            </a:r>
            <a:r>
              <a:rPr sz="2800" b="1" i="1" spc="-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interfaces</a:t>
            </a:r>
            <a:r>
              <a:rPr sz="2800" b="1" i="1" spc="-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800" b="1" i="1" spc="-1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two</a:t>
            </a:r>
            <a:r>
              <a:rPr sz="2800" b="1" i="1" u="heavy" spc="-1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other</a:t>
            </a:r>
            <a:r>
              <a:rPr sz="2800" b="1" i="1" u="heavy" spc="-1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systems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owner’s</a:t>
            </a:r>
            <a:r>
              <a:rPr sz="2800" b="1" i="1" u="heavy" spc="-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email</a:t>
            </a:r>
            <a:r>
              <a:rPr sz="2800" b="1" i="1" u="heavy" spc="-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system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  <a:p>
            <a:pPr marL="88900" marR="1549400" indent="457200">
              <a:lnSpc>
                <a:spcPts val="3350"/>
              </a:lnSpc>
              <a:spcBef>
                <a:spcPts val="25"/>
              </a:spcBef>
            </a:pP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video</a:t>
            </a:r>
            <a:r>
              <a:rPr sz="2800" b="1" i="1" u="heavy" spc="-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distributor’s</a:t>
            </a:r>
            <a:r>
              <a:rPr sz="2800" b="1" i="1" u="heavy" spc="-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video</a:t>
            </a:r>
            <a:r>
              <a:rPr sz="2800" b="1" i="1" u="heavy" spc="-6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system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800" b="1" i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browsers</a:t>
            </a:r>
            <a:r>
              <a:rPr sz="28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used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by</a:t>
            </a:r>
            <a:r>
              <a:rPr sz="28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VRS</a:t>
            </a:r>
            <a:r>
              <a:rPr sz="2800" b="1" i="1" u="heavy" spc="-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customers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546100" marR="5080" indent="-457834">
              <a:lnSpc>
                <a:spcPts val="3350"/>
              </a:lnSpc>
              <a:buFont typeface="Calibri"/>
              <a:buChar char="•"/>
              <a:tabLst>
                <a:tab pos="546100" algn="l"/>
              </a:tabLst>
            </a:pP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i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system</a:t>
            </a:r>
            <a:r>
              <a:rPr sz="2800" b="1" i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provides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b="1" i="1" spc="-1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secure</a:t>
            </a:r>
            <a:r>
              <a:rPr sz="2800" b="1" i="1" u="heavy" spc="-8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environment</a:t>
            </a:r>
            <a:r>
              <a:rPr sz="2800" b="1" i="1" u="heavy" spc="-8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800" b="1" i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25" dirty="0">
                <a:solidFill>
                  <a:srgbClr val="C00000"/>
                </a:solidFill>
                <a:latin typeface="Calibri"/>
                <a:cs typeface="Calibri"/>
              </a:rPr>
              <a:t>all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financial</a:t>
            </a:r>
            <a:r>
              <a:rPr sz="28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transactions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8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8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i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storing</a:t>
            </a:r>
            <a:r>
              <a:rPr sz="2800" b="1" i="1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and</a:t>
            </a:r>
            <a:r>
              <a:rPr sz="28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retrieving</a:t>
            </a:r>
            <a:r>
              <a:rPr sz="2800" b="1" i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b="1" i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confidential</a:t>
            </a:r>
            <a:r>
              <a:rPr sz="2800" b="1" i="1" u="heavy" spc="-9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member</a:t>
            </a:r>
            <a:r>
              <a:rPr sz="2800" b="1" i="1" u="heavy" spc="-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information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4263" y="344170"/>
            <a:ext cx="21386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889125"/>
            <a:ext cx="7798434" cy="3970020"/>
          </a:xfrm>
          <a:custGeom>
            <a:avLst/>
            <a:gdLst/>
            <a:ahLst/>
            <a:cxnLst/>
            <a:rect l="l" t="t" r="r" b="b"/>
            <a:pathLst>
              <a:path w="7798434" h="3970020">
                <a:moveTo>
                  <a:pt x="7798434" y="0"/>
                </a:moveTo>
                <a:lnTo>
                  <a:pt x="0" y="0"/>
                </a:lnTo>
                <a:lnTo>
                  <a:pt x="0" y="3970020"/>
                </a:lnTo>
                <a:lnTo>
                  <a:pt x="7798434" y="3970020"/>
                </a:lnTo>
                <a:lnTo>
                  <a:pt x="779843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039647"/>
            <a:ext cx="7611109" cy="4288155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805"/>
              </a:spcBef>
            </a:pP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Product</a:t>
            </a:r>
            <a:r>
              <a:rPr sz="2800" b="1" spc="-11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Functions</a:t>
            </a:r>
            <a:endParaRPr sz="280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99600"/>
              </a:lnSpc>
              <a:spcBef>
                <a:spcPts val="1720"/>
              </a:spcBef>
            </a:pP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i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VRS</a:t>
            </a:r>
            <a:r>
              <a:rPr sz="2800" b="1" i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allows</a:t>
            </a:r>
            <a:r>
              <a:rPr sz="2800" b="1" i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customers</a:t>
            </a:r>
            <a:r>
              <a:rPr sz="28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b="1" i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search</a:t>
            </a:r>
            <a:r>
              <a:rPr sz="2800" b="1" i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i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video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inventory</a:t>
            </a:r>
            <a:r>
              <a:rPr sz="28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provided</a:t>
            </a:r>
            <a:r>
              <a:rPr sz="28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by</a:t>
            </a:r>
            <a:r>
              <a:rPr sz="28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2800" b="1" i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video</a:t>
            </a:r>
            <a:r>
              <a:rPr sz="2800" b="1" i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store.</a:t>
            </a:r>
            <a:r>
              <a:rPr sz="28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rent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videos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through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VRS,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must</a:t>
            </a:r>
            <a:r>
              <a:rPr sz="28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register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50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member</a:t>
            </a:r>
            <a:r>
              <a:rPr sz="2800" b="1" i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using</a:t>
            </a:r>
            <a:r>
              <a:rPr sz="2800" b="1" i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i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VRS.</a:t>
            </a:r>
            <a:r>
              <a:rPr sz="28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Upon</a:t>
            </a:r>
            <a:r>
              <a:rPr sz="2800" b="1" i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becoming</a:t>
            </a:r>
            <a:r>
              <a:rPr sz="28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b="1" i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member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800" b="1" i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logging</a:t>
            </a:r>
            <a:r>
              <a:rPr sz="2800" b="1" i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into</a:t>
            </a:r>
            <a:r>
              <a:rPr sz="28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i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VRS,</a:t>
            </a:r>
            <a:r>
              <a:rPr sz="28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VRS</a:t>
            </a:r>
            <a:r>
              <a:rPr sz="2800" b="1" i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provides</a:t>
            </a:r>
            <a:r>
              <a:rPr sz="28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2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functionality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8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renting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videos,</a:t>
            </a:r>
            <a:r>
              <a:rPr sz="28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modifying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membership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information,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paying</a:t>
            </a:r>
            <a:r>
              <a:rPr sz="28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overdue fines.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24358"/>
            <a:ext cx="8085455" cy="3293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35"/>
              </a:spcBef>
            </a:pP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36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clerks</a:t>
            </a:r>
            <a:r>
              <a:rPr sz="36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3600" b="1" i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3600" b="1" i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video</a:t>
            </a:r>
            <a:r>
              <a:rPr sz="3600" b="1" i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store</a:t>
            </a:r>
            <a:r>
              <a:rPr sz="36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use</a:t>
            </a:r>
            <a:r>
              <a:rPr sz="36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VRS</a:t>
            </a:r>
            <a:r>
              <a:rPr sz="3600" b="1" i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spc="-25" dirty="0">
                <a:solidFill>
                  <a:srgbClr val="C00000"/>
                </a:solidFill>
                <a:latin typeface="Calibri"/>
                <a:cs typeface="Calibri"/>
              </a:rPr>
              <a:t>to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sz="36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36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return</a:t>
            </a:r>
            <a:r>
              <a:rPr sz="36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36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rented</a:t>
            </a:r>
            <a:r>
              <a:rPr sz="36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videos.</a:t>
            </a:r>
            <a:r>
              <a:rPr sz="36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spc="-2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owner</a:t>
            </a:r>
            <a:r>
              <a:rPr sz="36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36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36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video</a:t>
            </a:r>
            <a:r>
              <a:rPr sz="36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store</a:t>
            </a:r>
            <a:r>
              <a:rPr sz="36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uses</a:t>
            </a:r>
            <a:r>
              <a:rPr sz="36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VRS</a:t>
            </a:r>
            <a:r>
              <a:rPr sz="36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3600" b="1" i="1" spc="-25" dirty="0">
                <a:solidFill>
                  <a:srgbClr val="C00000"/>
                </a:solidFill>
                <a:latin typeface="Calibri"/>
                <a:cs typeface="Calibri"/>
              </a:rPr>
              <a:t> add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new</a:t>
            </a:r>
            <a:r>
              <a:rPr sz="3600" b="1" i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videos</a:t>
            </a:r>
            <a:r>
              <a:rPr sz="3600" b="1" i="1" spc="-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into</a:t>
            </a:r>
            <a:r>
              <a:rPr sz="36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3600" b="1" i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system,</a:t>
            </a:r>
            <a:r>
              <a:rPr sz="3600" b="1" i="1" spc="-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remove</a:t>
            </a:r>
            <a:r>
              <a:rPr sz="3600" b="1" i="1" spc="-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spc="-10" dirty="0">
                <a:solidFill>
                  <a:srgbClr val="C00000"/>
                </a:solidFill>
                <a:latin typeface="Calibri"/>
                <a:cs typeface="Calibri"/>
              </a:rPr>
              <a:t>videos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from</a:t>
            </a:r>
            <a:r>
              <a:rPr sz="36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36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system,</a:t>
            </a:r>
            <a:r>
              <a:rPr sz="36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36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Calibri"/>
                <a:cs typeface="Calibri"/>
              </a:rPr>
              <a:t>modify</a:t>
            </a:r>
            <a:r>
              <a:rPr sz="36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600" b="1" i="1" spc="-10" dirty="0">
                <a:solidFill>
                  <a:srgbClr val="C00000"/>
                </a:solidFill>
                <a:latin typeface="Calibri"/>
                <a:cs typeface="Calibri"/>
              </a:rPr>
              <a:t>video information.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478281"/>
            <a:ext cx="7621905" cy="38449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4"/>
              </a:spcBef>
            </a:pP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i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VRS</a:t>
            </a:r>
            <a:r>
              <a:rPr sz="2800" b="1" i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sends</a:t>
            </a:r>
            <a:r>
              <a:rPr sz="2800" b="1" i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emails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b="1" i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members</a:t>
            </a:r>
            <a:r>
              <a:rPr sz="2800" b="1" i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concerning</a:t>
            </a:r>
            <a:r>
              <a:rPr sz="2800" b="1" i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video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rentals.</a:t>
            </a:r>
            <a:r>
              <a:rPr sz="28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r>
              <a:rPr sz="2800" b="1" i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day</a:t>
            </a:r>
            <a:r>
              <a:rPr sz="2800" b="1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before</a:t>
            </a:r>
            <a:r>
              <a:rPr sz="2800" b="1" i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b="1" i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rented</a:t>
            </a:r>
            <a:r>
              <a:rPr sz="2800" b="1" i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video</a:t>
            </a:r>
            <a:r>
              <a:rPr sz="2800" b="1" i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800" b="1" i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due</a:t>
            </a:r>
            <a:r>
              <a:rPr sz="2800" b="1" i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b="1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25" dirty="0">
                <a:solidFill>
                  <a:srgbClr val="C00000"/>
                </a:solidFill>
                <a:latin typeface="Calibri"/>
                <a:cs typeface="Calibri"/>
              </a:rPr>
              <a:t>be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returned,</a:t>
            </a:r>
            <a:r>
              <a:rPr sz="28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VRS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emails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member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reminder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b="1" i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2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due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date</a:t>
            </a:r>
            <a:r>
              <a:rPr sz="28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video(s).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800" b="1" i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any</a:t>
            </a:r>
            <a:r>
              <a:rPr sz="2800" b="1" i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overdue</a:t>
            </a:r>
            <a:r>
              <a:rPr sz="28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videos,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VRS</a:t>
            </a:r>
            <a:r>
              <a:rPr sz="2800" b="1" i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emails</a:t>
            </a:r>
            <a:r>
              <a:rPr sz="28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member</a:t>
            </a:r>
            <a:r>
              <a:rPr sz="2800" b="1" i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every</a:t>
            </a:r>
            <a:r>
              <a:rPr sz="2800" b="1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3rd</a:t>
            </a:r>
            <a:r>
              <a:rPr sz="2800" b="1" i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day</a:t>
            </a:r>
            <a:r>
              <a:rPr sz="2800" b="1" i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8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overdue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notices.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At</a:t>
            </a:r>
            <a:r>
              <a:rPr sz="28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60-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day</a:t>
            </a:r>
            <a:r>
              <a:rPr sz="2800" b="1" i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limit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8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outstanding</a:t>
            </a:r>
            <a:r>
              <a:rPr sz="2800" b="1" i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videos,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VRS</a:t>
            </a:r>
            <a:r>
              <a:rPr sz="2800" b="1" i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debits</a:t>
            </a:r>
            <a:r>
              <a:rPr sz="2800" b="1" i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member’s</a:t>
            </a:r>
            <a:r>
              <a:rPr sz="2800" b="1" i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credit</a:t>
            </a:r>
            <a:r>
              <a:rPr sz="28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card</a:t>
            </a:r>
            <a:r>
              <a:rPr sz="28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25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appropriate</a:t>
            </a:r>
            <a:r>
              <a:rPr sz="28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charge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8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notifies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member</a:t>
            </a:r>
            <a:r>
              <a:rPr sz="28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i="1" spc="-20" dirty="0">
                <a:solidFill>
                  <a:srgbClr val="C00000"/>
                </a:solidFill>
                <a:latin typeface="Calibri"/>
                <a:cs typeface="Calibri"/>
              </a:rPr>
              <a:t>this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charge.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Systems</a:t>
            </a:r>
            <a:r>
              <a:rPr spc="-70" dirty="0"/>
              <a:t> </a:t>
            </a:r>
            <a:r>
              <a:rPr dirty="0"/>
              <a:t>Requirements</a:t>
            </a:r>
            <a:r>
              <a:rPr spc="-50" dirty="0"/>
              <a:t> </a:t>
            </a:r>
            <a:r>
              <a:rPr spc="-10" dirty="0"/>
              <a:t>Specification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2209164"/>
            <a:ext cx="8001000" cy="4401185"/>
          </a:xfrm>
          <a:custGeom>
            <a:avLst/>
            <a:gdLst/>
            <a:ahLst/>
            <a:cxnLst/>
            <a:rect l="l" t="t" r="r" b="b"/>
            <a:pathLst>
              <a:path w="8001000" h="4401184">
                <a:moveTo>
                  <a:pt x="8001000" y="0"/>
                </a:moveTo>
                <a:lnTo>
                  <a:pt x="0" y="0"/>
                </a:lnTo>
                <a:lnTo>
                  <a:pt x="0" y="4401185"/>
                </a:lnTo>
                <a:lnTo>
                  <a:pt x="8001000" y="4401185"/>
                </a:lnTo>
                <a:lnTo>
                  <a:pt x="80010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485646"/>
            <a:ext cx="7822565" cy="502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User</a:t>
            </a:r>
            <a:r>
              <a:rPr sz="2800" b="1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Characteristics</a:t>
            </a:r>
            <a:endParaRPr sz="2800">
              <a:latin typeface="Times New Roman"/>
              <a:cs typeface="Times New Roman"/>
            </a:endParaRPr>
          </a:p>
          <a:p>
            <a:pPr marL="12700" marR="16510" indent="914400">
              <a:lnSpc>
                <a:spcPct val="99600"/>
              </a:lnSpc>
              <a:spcBef>
                <a:spcPts val="2490"/>
              </a:spcBef>
            </a:pP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three</a:t>
            </a:r>
            <a:r>
              <a:rPr sz="2000" b="1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main</a:t>
            </a:r>
            <a:r>
              <a:rPr sz="20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groups</a:t>
            </a:r>
            <a:r>
              <a:rPr sz="20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000" b="1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VRS</a:t>
            </a:r>
            <a:r>
              <a:rPr sz="20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users</a:t>
            </a:r>
            <a:r>
              <a:rPr sz="2000" b="1" i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20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customers,</a:t>
            </a:r>
            <a:r>
              <a:rPr sz="20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members,</a:t>
            </a:r>
            <a:r>
              <a:rPr sz="20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store</a:t>
            </a:r>
            <a:r>
              <a:rPr sz="2000" b="1" i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personnel.</a:t>
            </a:r>
            <a:r>
              <a:rPr sz="20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customer</a:t>
            </a:r>
            <a:r>
              <a:rPr sz="2000" b="1" i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000" b="1" i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anyone</a:t>
            </a:r>
            <a:r>
              <a:rPr sz="20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who</a:t>
            </a:r>
            <a:r>
              <a:rPr sz="20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000" b="1" i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20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member.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i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customer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can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only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search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through</a:t>
            </a:r>
            <a:r>
              <a:rPr sz="20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video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inventory.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amount</a:t>
            </a:r>
            <a:r>
              <a:rPr sz="20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product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training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needed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for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customer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none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since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level</a:t>
            </a:r>
            <a:r>
              <a:rPr sz="20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technical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expertise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0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educational</a:t>
            </a:r>
            <a:r>
              <a:rPr sz="2000" b="1" i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background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unknown.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only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skill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needed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by</a:t>
            </a:r>
            <a:r>
              <a:rPr sz="20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customer</a:t>
            </a:r>
            <a:r>
              <a:rPr sz="2000" b="1" i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0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ability</a:t>
            </a:r>
            <a:r>
              <a:rPr sz="2000" b="1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000" b="1" i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browse</a:t>
            </a:r>
            <a:r>
              <a:rPr sz="20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website.</a:t>
            </a:r>
            <a:endParaRPr sz="2000">
              <a:latin typeface="Calibri"/>
              <a:cs typeface="Calibri"/>
            </a:endParaRPr>
          </a:p>
          <a:p>
            <a:pPr marL="12700" marR="5080" indent="914400">
              <a:lnSpc>
                <a:spcPct val="99500"/>
              </a:lnSpc>
              <a:spcBef>
                <a:spcPts val="50"/>
              </a:spcBef>
            </a:pP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Member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someone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who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has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registered</a:t>
            </a:r>
            <a:r>
              <a:rPr sz="20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VRS.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member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can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rent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videos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pay</a:t>
            </a:r>
            <a:r>
              <a:rPr sz="20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fees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online.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20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customer,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these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activities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require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product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training</a:t>
            </a:r>
            <a:r>
              <a:rPr sz="20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since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level</a:t>
            </a:r>
            <a:r>
              <a:rPr sz="20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technical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expertise</a:t>
            </a:r>
            <a:r>
              <a:rPr sz="20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educational</a:t>
            </a:r>
            <a:r>
              <a:rPr sz="2000" b="1" i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background</a:t>
            </a:r>
            <a:r>
              <a:rPr sz="2000" b="1" i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000" b="1" i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member</a:t>
            </a:r>
            <a:r>
              <a:rPr sz="2000" b="1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000" b="1" i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unknown.</a:t>
            </a:r>
            <a:r>
              <a:rPr sz="2000" b="1" i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only</a:t>
            </a:r>
            <a:r>
              <a:rPr sz="20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skill</a:t>
            </a:r>
            <a:r>
              <a:rPr sz="2000" b="1" i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needed</a:t>
            </a:r>
            <a:r>
              <a:rPr sz="2000" b="1" i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by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member</a:t>
            </a:r>
            <a:r>
              <a:rPr sz="20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0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ability</a:t>
            </a:r>
            <a:r>
              <a:rPr sz="20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000" b="1" i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browse</a:t>
            </a:r>
            <a:r>
              <a:rPr sz="2000" b="1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0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website.</a:t>
            </a:r>
            <a:endParaRPr sz="2000">
              <a:latin typeface="Calibri"/>
              <a:cs typeface="Calibri"/>
            </a:endParaRPr>
          </a:p>
          <a:p>
            <a:pPr marL="12700" marR="173990" indent="914400" algn="just">
              <a:lnSpc>
                <a:spcPts val="2390"/>
              </a:lnSpc>
              <a:spcBef>
                <a:spcPts val="125"/>
              </a:spcBef>
            </a:pP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store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personnel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divided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into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two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groups: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000" b="1" i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clerk-level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personnel</a:t>
            </a:r>
            <a:r>
              <a:rPr sz="20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000" b="1" i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owner-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level</a:t>
            </a:r>
            <a:r>
              <a:rPr sz="2000" b="1" i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personnel.</a:t>
            </a:r>
            <a:r>
              <a:rPr sz="2000" b="1" i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Their</a:t>
            </a:r>
            <a:r>
              <a:rPr sz="2000" b="1" i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educational</a:t>
            </a:r>
            <a:r>
              <a:rPr sz="2000" b="1" i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level</a:t>
            </a:r>
            <a:r>
              <a:rPr sz="2000" b="1" i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000" b="1" i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unknown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000" b="1" i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both</a:t>
            </a:r>
            <a:r>
              <a:rPr sz="2000" b="1" i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group</a:t>
            </a:r>
            <a:r>
              <a:rPr sz="2000" b="1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needs</a:t>
            </a:r>
            <a:r>
              <a:rPr sz="2000" b="1" i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little</a:t>
            </a:r>
            <a:r>
              <a:rPr sz="2000" b="1" i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000" b="1" i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000" b="1" i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C00000"/>
                </a:solidFill>
                <a:latin typeface="Calibri"/>
                <a:cs typeface="Calibri"/>
              </a:rPr>
              <a:t>training.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Systems</a:t>
            </a:r>
            <a:r>
              <a:rPr spc="-70" dirty="0"/>
              <a:t> </a:t>
            </a:r>
            <a:r>
              <a:rPr dirty="0"/>
              <a:t>Requirements</a:t>
            </a:r>
            <a:r>
              <a:rPr spc="-50" dirty="0"/>
              <a:t> </a:t>
            </a:r>
            <a:r>
              <a:rPr spc="-10" dirty="0"/>
              <a:t>Specification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2132964"/>
            <a:ext cx="7924800" cy="3970020"/>
          </a:xfrm>
          <a:custGeom>
            <a:avLst/>
            <a:gdLst/>
            <a:ahLst/>
            <a:cxnLst/>
            <a:rect l="l" t="t" r="r" b="b"/>
            <a:pathLst>
              <a:path w="7924800" h="3970020">
                <a:moveTo>
                  <a:pt x="7924800" y="0"/>
                </a:moveTo>
                <a:lnTo>
                  <a:pt x="0" y="0"/>
                </a:lnTo>
                <a:lnTo>
                  <a:pt x="0" y="3970020"/>
                </a:lnTo>
                <a:lnTo>
                  <a:pt x="7924800" y="3970020"/>
                </a:lnTo>
                <a:lnTo>
                  <a:pt x="792480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360449"/>
            <a:ext cx="7537450" cy="4667250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General</a:t>
            </a:r>
            <a:r>
              <a:rPr sz="2800" b="1" spc="-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Constraints</a:t>
            </a:r>
            <a:endParaRPr sz="2800">
              <a:latin typeface="Times New Roman"/>
              <a:cs typeface="Times New Roman"/>
            </a:endParaRPr>
          </a:p>
          <a:p>
            <a:pPr marL="88900" marR="5080">
              <a:lnSpc>
                <a:spcPct val="100200"/>
              </a:lnSpc>
              <a:spcBef>
                <a:spcPts val="1445"/>
              </a:spcBef>
            </a:pP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This</a:t>
            </a:r>
            <a:r>
              <a:rPr sz="2800" b="1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system</a:t>
            </a:r>
            <a:r>
              <a:rPr sz="2800" b="1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provides</a:t>
            </a:r>
            <a:r>
              <a:rPr sz="28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web</a:t>
            </a:r>
            <a:r>
              <a:rPr sz="2800" b="1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access</a:t>
            </a:r>
            <a:r>
              <a:rPr sz="2800" b="1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for</a:t>
            </a:r>
            <a:r>
              <a:rPr sz="2800" b="1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all</a:t>
            </a:r>
            <a:r>
              <a:rPr sz="2800" b="1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customer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800" b="1" i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member</a:t>
            </a:r>
            <a:r>
              <a:rPr sz="2800" b="1" i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functions.</a:t>
            </a:r>
            <a:r>
              <a:rPr sz="2800" b="1" i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800" b="1" i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user</a:t>
            </a:r>
            <a:r>
              <a:rPr sz="2800" b="1" i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interface</a:t>
            </a:r>
            <a:r>
              <a:rPr sz="2800" b="1" i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will</a:t>
            </a:r>
            <a:r>
              <a:rPr sz="2800" b="1" i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25" dirty="0">
                <a:solidFill>
                  <a:srgbClr val="C00000"/>
                </a:solidFill>
                <a:latin typeface="Times New Roman"/>
                <a:cs typeface="Times New Roman"/>
              </a:rPr>
              <a:t>be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intuitive</a:t>
            </a:r>
            <a:r>
              <a:rPr sz="2800" b="1" i="1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enough</a:t>
            </a:r>
            <a:r>
              <a:rPr sz="2800" b="1" i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so</a:t>
            </a:r>
            <a:r>
              <a:rPr sz="2800" b="1" i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that</a:t>
            </a:r>
            <a:r>
              <a:rPr sz="2800" b="1" i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no</a:t>
            </a:r>
            <a:r>
              <a:rPr sz="2800" b="1" i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training</a:t>
            </a:r>
            <a:r>
              <a:rPr sz="2800" b="1" i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is</a:t>
            </a:r>
            <a:r>
              <a:rPr sz="2800" b="1" i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required</a:t>
            </a:r>
            <a:r>
              <a:rPr sz="2800" b="1" i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25" dirty="0">
                <a:solidFill>
                  <a:srgbClr val="C00000"/>
                </a:solidFill>
                <a:latin typeface="Times New Roman"/>
                <a:cs typeface="Times New Roman"/>
              </a:rPr>
              <a:t>by </a:t>
            </a:r>
            <a:r>
              <a:rPr sz="2800" b="1" i="1" spc="-10" dirty="0">
                <a:solidFill>
                  <a:srgbClr val="C00000"/>
                </a:solidFill>
                <a:latin typeface="Calibri"/>
                <a:cs typeface="Calibri"/>
              </a:rPr>
              <a:t>customers</a:t>
            </a:r>
            <a:r>
              <a:rPr sz="28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,</a:t>
            </a:r>
            <a:r>
              <a:rPr sz="2800" b="1" i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members,</a:t>
            </a:r>
            <a:r>
              <a:rPr sz="2800" b="1" i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or</a:t>
            </a:r>
            <a:r>
              <a:rPr sz="2800" b="1" i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store</a:t>
            </a:r>
            <a:r>
              <a:rPr sz="2800" b="1" i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personnel.</a:t>
            </a:r>
            <a:r>
              <a:rPr sz="2800" b="1" i="1" spc="-114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All</a:t>
            </a:r>
            <a:r>
              <a:rPr sz="2800" b="1" i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online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financial</a:t>
            </a:r>
            <a:r>
              <a:rPr sz="2800" b="1" i="1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transactions</a:t>
            </a:r>
            <a:r>
              <a:rPr sz="2800" b="1" i="1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800" b="1" i="1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800" b="1" i="1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storage</a:t>
            </a:r>
            <a:r>
              <a:rPr sz="2800" b="1" i="1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25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confidential</a:t>
            </a:r>
            <a:r>
              <a:rPr sz="2800" b="1" i="1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member</a:t>
            </a:r>
            <a:r>
              <a:rPr sz="2800" b="1" i="1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information</a:t>
            </a:r>
            <a:r>
              <a:rPr sz="2800" b="1" i="1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will</a:t>
            </a:r>
            <a:r>
              <a:rPr sz="2800" b="1" i="1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be</a:t>
            </a:r>
            <a:r>
              <a:rPr sz="2800" b="1" i="1" spc="-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done</a:t>
            </a:r>
            <a:r>
              <a:rPr sz="2800" b="1" i="1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in</a:t>
            </a:r>
            <a:r>
              <a:rPr sz="2800" b="1" i="1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0" dirty="0">
                <a:solidFill>
                  <a:srgbClr val="C00000"/>
                </a:solidFill>
                <a:latin typeface="Times New Roman"/>
                <a:cs typeface="Times New Roman"/>
              </a:rPr>
              <a:t>a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secure</a:t>
            </a:r>
            <a:r>
              <a:rPr sz="2800" b="1" i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environment.</a:t>
            </a:r>
            <a:r>
              <a:rPr sz="2800" b="1" i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Persistent</a:t>
            </a:r>
            <a:r>
              <a:rPr sz="2800" b="1" i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storage</a:t>
            </a:r>
            <a:r>
              <a:rPr sz="2800" b="1" i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25" dirty="0">
                <a:solidFill>
                  <a:srgbClr val="C00000"/>
                </a:solidFill>
                <a:latin typeface="Times New Roman"/>
                <a:cs typeface="Times New Roman"/>
              </a:rPr>
              <a:t>for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membership,</a:t>
            </a:r>
            <a:r>
              <a:rPr sz="2800" b="1" i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rental,</a:t>
            </a:r>
            <a:r>
              <a:rPr sz="2800" b="1" i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800" b="1" i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video</a:t>
            </a:r>
            <a:r>
              <a:rPr sz="2800" b="1" i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inventory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information</a:t>
            </a:r>
            <a:r>
              <a:rPr sz="2800" b="1" i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will</a:t>
            </a:r>
            <a:r>
              <a:rPr sz="2800" b="1" i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C00000"/>
                </a:solidFill>
                <a:latin typeface="Times New Roman"/>
                <a:cs typeface="Times New Roman"/>
              </a:rPr>
              <a:t>be</a:t>
            </a:r>
            <a:r>
              <a:rPr sz="2800" b="1" i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maintained.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848" y="0"/>
            <a:ext cx="6175248" cy="105170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72563" y="6385201"/>
            <a:ext cx="170561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1454785" algn="l"/>
              </a:tabLst>
            </a:pPr>
            <a:r>
              <a:rPr sz="1950" spc="-25" dirty="0">
                <a:solidFill>
                  <a:srgbClr val="706B82"/>
                </a:solidFill>
                <a:latin typeface="Calibri"/>
                <a:cs typeface="Calibri"/>
              </a:rPr>
              <a:t>¿zx</a:t>
            </a:r>
            <a:r>
              <a:rPr sz="1950" dirty="0">
                <a:solidFill>
                  <a:srgbClr val="706B82"/>
                </a:solidFill>
                <a:latin typeface="Calibri"/>
                <a:cs typeface="Calibri"/>
              </a:rPr>
              <a:t>	</a:t>
            </a:r>
            <a:r>
              <a:rPr sz="1950" dirty="0">
                <a:solidFill>
                  <a:srgbClr val="161616"/>
                </a:solidFill>
                <a:latin typeface="Calibri"/>
                <a:cs typeface="Calibri"/>
              </a:rPr>
              <a:t>^a&gt;</a:t>
            </a:r>
            <a:r>
              <a:rPr sz="1950" spc="-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950" dirty="0">
                <a:latin typeface="Calibri"/>
                <a:cs typeface="Calibri"/>
              </a:rPr>
              <a:t>,</a:t>
            </a:r>
            <a:r>
              <a:rPr sz="1950" spc="340" dirty="0">
                <a:latin typeface="Calibri"/>
                <a:cs typeface="Calibri"/>
              </a:rPr>
              <a:t> </a:t>
            </a:r>
            <a:r>
              <a:rPr sz="1950" spc="-285" dirty="0">
                <a:latin typeface="Calibri"/>
                <a:cs typeface="Calibri"/>
              </a:rPr>
              <a:t>e*y</a:t>
            </a:r>
            <a:r>
              <a:rPr sz="1950" dirty="0">
                <a:latin typeface="Calibri"/>
                <a:cs typeface="Calibri"/>
              </a:rPr>
              <a:t>	</a:t>
            </a:r>
            <a:r>
              <a:rPr sz="1950" spc="-210" dirty="0">
                <a:solidFill>
                  <a:srgbClr val="281C5E"/>
                </a:solidFill>
                <a:latin typeface="Calibri"/>
                <a:cs typeface="Calibri"/>
              </a:rPr>
              <a:t>f«a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9440" y="6409588"/>
            <a:ext cx="45720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</a:tabLst>
            </a:pPr>
            <a:r>
              <a:rPr sz="1950" spc="-25" dirty="0">
                <a:solidFill>
                  <a:srgbClr val="363F75"/>
                </a:solidFill>
                <a:latin typeface="Calibri"/>
                <a:cs typeface="Calibri"/>
              </a:rPr>
              <a:t>4p</a:t>
            </a:r>
            <a:r>
              <a:rPr sz="1950" dirty="0">
                <a:solidFill>
                  <a:srgbClr val="363F75"/>
                </a:solidFill>
                <a:latin typeface="Calibri"/>
                <a:cs typeface="Calibri"/>
              </a:rPr>
              <a:t>	</a:t>
            </a:r>
            <a:r>
              <a:rPr sz="2925" spc="-465" baseline="5698" dirty="0">
                <a:solidFill>
                  <a:srgbClr val="342B56"/>
                </a:solidFill>
                <a:latin typeface="Calibri"/>
                <a:cs typeface="Calibri"/>
              </a:rPr>
              <a:t>4</a:t>
            </a:r>
            <a:endParaRPr sz="2925" baseline="5698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4033" y="6988537"/>
            <a:ext cx="92075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ts val="3015"/>
              </a:lnSpc>
              <a:spcBef>
                <a:spcPts val="100"/>
              </a:spcBef>
              <a:tabLst>
                <a:tab pos="238125" algn="l"/>
              </a:tabLst>
            </a:pPr>
            <a:r>
              <a:rPr sz="2600" spc="-50" dirty="0">
                <a:solidFill>
                  <a:srgbClr val="443D5E"/>
                </a:solidFill>
                <a:latin typeface="Calibri"/>
                <a:cs typeface="Calibri"/>
              </a:rPr>
              <a:t>J</a:t>
            </a:r>
            <a:r>
              <a:rPr sz="2600" dirty="0">
                <a:solidFill>
                  <a:srgbClr val="443D5E"/>
                </a:solidFill>
                <a:latin typeface="Calibri"/>
                <a:cs typeface="Calibri"/>
              </a:rPr>
              <a:t>	</a:t>
            </a:r>
            <a:r>
              <a:rPr sz="2600" spc="-25" dirty="0">
                <a:solidFill>
                  <a:srgbClr val="160A4F"/>
                </a:solidFill>
                <a:latin typeface="Calibri"/>
                <a:cs typeface="Calibri"/>
              </a:rPr>
              <a:t>/y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235"/>
              </a:lnSpc>
              <a:tabLst>
                <a:tab pos="353695" algn="l"/>
              </a:tabLst>
            </a:pPr>
            <a:r>
              <a:rPr sz="1950" i="1" spc="-204" dirty="0">
                <a:solidFill>
                  <a:srgbClr val="1A0F36"/>
                </a:solidFill>
                <a:latin typeface="Calibri"/>
                <a:cs typeface="Calibri"/>
              </a:rPr>
              <a:t>j-</a:t>
            </a:r>
            <a:r>
              <a:rPr sz="1950" i="1" spc="-50" dirty="0">
                <a:solidFill>
                  <a:srgbClr val="1A0F36"/>
                </a:solidFill>
                <a:latin typeface="Calibri"/>
                <a:cs typeface="Calibri"/>
              </a:rPr>
              <a:t>f</a:t>
            </a:r>
            <a:r>
              <a:rPr sz="1950" i="1" dirty="0">
                <a:solidFill>
                  <a:srgbClr val="1A0F36"/>
                </a:solidFill>
                <a:latin typeface="Calibri"/>
                <a:cs typeface="Calibri"/>
              </a:rPr>
              <a:t>	</a:t>
            </a:r>
            <a:r>
              <a:rPr sz="1950" i="1" spc="-285" dirty="0">
                <a:latin typeface="Calibri"/>
                <a:cs typeface="Calibri"/>
              </a:rPr>
              <a:t>|so‹i“de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2971" y="6988537"/>
            <a:ext cx="192278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015"/>
              </a:lnSpc>
              <a:spcBef>
                <a:spcPts val="100"/>
              </a:spcBef>
              <a:tabLst>
                <a:tab pos="1576070" algn="l"/>
              </a:tabLst>
            </a:pPr>
            <a:r>
              <a:rPr sz="2600" spc="-70" dirty="0">
                <a:solidFill>
                  <a:srgbClr val="030303"/>
                </a:solidFill>
                <a:latin typeface="Calibri"/>
                <a:cs typeface="Calibri"/>
              </a:rPr>
              <a:t>¿/+rz«nz•fia</a:t>
            </a:r>
            <a:r>
              <a:rPr sz="2600" dirty="0">
                <a:solidFill>
                  <a:srgbClr val="030303"/>
                </a:solidFill>
                <a:latin typeface="Calibri"/>
                <a:cs typeface="Calibri"/>
              </a:rPr>
              <a:t>	</a:t>
            </a:r>
            <a:r>
              <a:rPr sz="2600" spc="-165" dirty="0">
                <a:solidFill>
                  <a:srgbClr val="595089"/>
                </a:solidFill>
                <a:latin typeface="Calibri"/>
                <a:cs typeface="Calibri"/>
              </a:rPr>
              <a:t>f/d</a:t>
            </a:r>
            <a:endParaRPr sz="2600">
              <a:latin typeface="Calibri"/>
              <a:cs typeface="Calibri"/>
            </a:endParaRPr>
          </a:p>
          <a:p>
            <a:pPr marL="248920">
              <a:lnSpc>
                <a:spcPts val="2235"/>
              </a:lnSpc>
              <a:tabLst>
                <a:tab pos="727075" algn="l"/>
                <a:tab pos="1056005" algn="l"/>
                <a:tab pos="1322070" algn="l"/>
              </a:tabLst>
            </a:pPr>
            <a:r>
              <a:rPr sz="1950" i="1" spc="-25" dirty="0">
                <a:solidFill>
                  <a:srgbClr val="03001D"/>
                </a:solidFill>
                <a:latin typeface="Calibri"/>
                <a:cs typeface="Calibri"/>
              </a:rPr>
              <a:t>sn)</a:t>
            </a:r>
            <a:r>
              <a:rPr sz="1950" i="1" dirty="0">
                <a:solidFill>
                  <a:srgbClr val="03001D"/>
                </a:solidFill>
                <a:latin typeface="Calibri"/>
                <a:cs typeface="Calibri"/>
              </a:rPr>
              <a:t>	</a:t>
            </a:r>
            <a:r>
              <a:rPr sz="1950" i="1" spc="-50" dirty="0">
                <a:solidFill>
                  <a:srgbClr val="03001D"/>
                </a:solidFill>
                <a:latin typeface="Calibri"/>
                <a:cs typeface="Calibri"/>
              </a:rPr>
              <a:t>n</a:t>
            </a:r>
            <a:r>
              <a:rPr sz="1950" i="1" dirty="0">
                <a:solidFill>
                  <a:srgbClr val="03001D"/>
                </a:solidFill>
                <a:latin typeface="Calibri"/>
                <a:cs typeface="Calibri"/>
              </a:rPr>
              <a:t>	</a:t>
            </a:r>
            <a:r>
              <a:rPr sz="1950" i="1" spc="-400" dirty="0">
                <a:latin typeface="Calibri"/>
                <a:cs typeface="Calibri"/>
              </a:rPr>
              <a:t>Č</a:t>
            </a:r>
            <a:r>
              <a:rPr sz="1950" i="1" dirty="0">
                <a:latin typeface="Calibri"/>
                <a:cs typeface="Calibri"/>
              </a:rPr>
              <a:t>	</a:t>
            </a:r>
            <a:r>
              <a:rPr sz="1950" i="1" spc="-290" dirty="0">
                <a:latin typeface="Calibri"/>
                <a:cs typeface="Calibri"/>
              </a:rPr>
              <a:t>š*^'”^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0409" y="6988537"/>
            <a:ext cx="1788795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690">
              <a:lnSpc>
                <a:spcPts val="3015"/>
              </a:lnSpc>
              <a:spcBef>
                <a:spcPts val="100"/>
              </a:spcBef>
              <a:tabLst>
                <a:tab pos="1360170" algn="l"/>
              </a:tabLst>
            </a:pPr>
            <a:r>
              <a:rPr sz="2600" spc="-25" dirty="0">
                <a:solidFill>
                  <a:srgbClr val="444444"/>
                </a:solidFill>
                <a:latin typeface="Calibri"/>
                <a:cs typeface="Calibri"/>
              </a:rPr>
              <a:t>‘y</a:t>
            </a:r>
            <a:r>
              <a:rPr sz="2600" dirty="0">
                <a:solidFill>
                  <a:srgbClr val="444444"/>
                </a:solidFill>
                <a:latin typeface="Calibri"/>
                <a:cs typeface="Calibri"/>
              </a:rPr>
              <a:t>	</a:t>
            </a:r>
            <a:r>
              <a:rPr sz="2600" spc="-25" dirty="0">
                <a:solidFill>
                  <a:srgbClr val="3D3B6D"/>
                </a:solidFill>
                <a:latin typeface="Calibri"/>
                <a:cs typeface="Calibri"/>
              </a:rPr>
              <a:t>‹*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235"/>
              </a:lnSpc>
            </a:pPr>
            <a:r>
              <a:rPr sz="1950" i="1" spc="-145" dirty="0">
                <a:latin typeface="Calibri"/>
                <a:cs typeface="Calibri"/>
              </a:rPr>
              <a:t>M))@@</a:t>
            </a:r>
            <a:r>
              <a:rPr sz="1950" i="1" spc="204" dirty="0">
                <a:latin typeface="Calibri"/>
                <a:cs typeface="Calibri"/>
              </a:rPr>
              <a:t> </a:t>
            </a:r>
            <a:r>
              <a:rPr sz="1950" i="1" spc="-195" dirty="0">
                <a:latin typeface="Calibri"/>
                <a:cs typeface="Calibri"/>
              </a:rPr>
              <a:t>)Čh•lm•¡•d-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1518" y="8642059"/>
            <a:ext cx="70866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140" dirty="0">
                <a:latin typeface="Calibri"/>
                <a:cs typeface="Calibri"/>
              </a:rPr>
              <a:t>//*=.›‹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92049" y="10291770"/>
            <a:ext cx="553720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0" dirty="0">
                <a:latin typeface="Calibri"/>
                <a:cs typeface="Calibri"/>
              </a:rPr>
              <a:t>canne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1638" y="10291770"/>
            <a:ext cx="155257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180" algn="l"/>
              </a:tabLst>
            </a:pPr>
            <a:r>
              <a:rPr sz="1650" spc="-25" dirty="0">
                <a:latin typeface="Calibri"/>
                <a:cs typeface="Calibri"/>
              </a:rPr>
              <a:t>wit</a:t>
            </a:r>
            <a:r>
              <a:rPr sz="1650" dirty="0">
                <a:latin typeface="Calibri"/>
                <a:cs typeface="Calibri"/>
              </a:rPr>
              <a:t>	</a:t>
            </a:r>
            <a:r>
              <a:rPr sz="1650" spc="60" dirty="0">
                <a:latin typeface="Calibri"/>
                <a:cs typeface="Calibri"/>
              </a:rPr>
              <a:t>am</a:t>
            </a:r>
            <a:r>
              <a:rPr sz="1650" spc="70" dirty="0">
                <a:latin typeface="Calibri"/>
                <a:cs typeface="Calibri"/>
              </a:rPr>
              <a:t>  </a:t>
            </a:r>
            <a:r>
              <a:rPr sz="1650" spc="-10" dirty="0">
                <a:latin typeface="Calibri"/>
                <a:cs typeface="Calibri"/>
              </a:rPr>
              <a:t>canner</a:t>
            </a:r>
            <a:endParaRPr sz="1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1519" y="30484"/>
            <a:ext cx="6090285" cy="10407650"/>
            <a:chOff x="731519" y="30484"/>
            <a:chExt cx="6090285" cy="10407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19" y="30484"/>
              <a:ext cx="6089904" cy="104073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257543" y="10430218"/>
              <a:ext cx="433070" cy="0"/>
            </a:xfrm>
            <a:custGeom>
              <a:avLst/>
              <a:gdLst/>
              <a:ahLst/>
              <a:cxnLst/>
              <a:rect l="l" t="t" r="r" b="b"/>
              <a:pathLst>
                <a:path w="433070">
                  <a:moveTo>
                    <a:pt x="0" y="0"/>
                  </a:moveTo>
                  <a:lnTo>
                    <a:pt x="432816" y="0"/>
                  </a:lnTo>
                </a:path>
              </a:pathLst>
            </a:custGeom>
            <a:ln w="9145">
              <a:solidFill>
                <a:srgbClr val="382F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8175" y="984643"/>
              <a:ext cx="1286255" cy="1950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8336" y="1856495"/>
              <a:ext cx="3703320" cy="3200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3687" y="2585072"/>
              <a:ext cx="1886712" cy="7590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1359" y="2213163"/>
              <a:ext cx="862584" cy="4389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67199" y="2554586"/>
              <a:ext cx="2286000" cy="3139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6736" y="1832109"/>
              <a:ext cx="585215" cy="3597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80231" y="2664331"/>
              <a:ext cx="603503" cy="30789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730004" y="10377380"/>
            <a:ext cx="240030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Arial MT"/>
                <a:cs typeface="Arial MT"/>
              </a:rPr>
              <a:t>Scanned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with</a:t>
            </a:r>
            <a:r>
              <a:rPr sz="1600" spc="-95" dirty="0">
                <a:latin typeface="Arial MT"/>
                <a:cs typeface="Arial MT"/>
              </a:rPr>
              <a:t> </a:t>
            </a:r>
            <a:r>
              <a:rPr sz="2400" spc="-37" baseline="1736" dirty="0">
                <a:latin typeface="Arial MT"/>
                <a:cs typeface="Arial MT"/>
              </a:rPr>
              <a:t>C</a:t>
            </a:r>
            <a:r>
              <a:rPr sz="1600" spc="-25" dirty="0">
                <a:latin typeface="Arial MT"/>
                <a:cs typeface="Arial MT"/>
              </a:rPr>
              <a:t>amScanner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2910" y="1235075"/>
            <a:ext cx="8298180" cy="38646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94615" indent="-8890">
              <a:lnSpc>
                <a:spcPts val="3350"/>
              </a:lnSpc>
              <a:spcBef>
                <a:spcPts val="215"/>
              </a:spcBef>
              <a:buSzPct val="92857"/>
              <a:buFont typeface="Arial MT"/>
              <a:buChar char="•"/>
              <a:tabLst>
                <a:tab pos="137160" algn="l"/>
              </a:tabLst>
            </a:pPr>
            <a:r>
              <a:rPr sz="2800" b="1" dirty="0">
                <a:latin typeface="Calibri"/>
                <a:cs typeface="Calibri"/>
              </a:rPr>
              <a:t>	In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perspective</a:t>
            </a:r>
            <a:r>
              <a:rPr sz="2800" b="1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process</a:t>
            </a:r>
            <a:r>
              <a:rPr sz="2800" b="1" u="heavy" spc="-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models</a:t>
            </a:r>
            <a:r>
              <a:rPr sz="2800" b="1" dirty="0">
                <a:latin typeface="Calibri"/>
                <a:cs typeface="Calibri"/>
              </a:rPr>
              <a:t>,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s/w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engg.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action </a:t>
            </a:r>
            <a:r>
              <a:rPr sz="2800" b="1" dirty="0">
                <a:latin typeface="Calibri"/>
                <a:cs typeface="Calibri"/>
              </a:rPr>
              <a:t>that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begins</a:t>
            </a:r>
            <a:r>
              <a:rPr sz="28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during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communication</a:t>
            </a:r>
            <a:r>
              <a:rPr sz="2800" b="1" u="heavy" spc="-6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activity</a:t>
            </a:r>
            <a:r>
              <a:rPr sz="2800" b="1" u="heavy" spc="-6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and </a:t>
            </a:r>
            <a:r>
              <a:rPr sz="2800" b="1" dirty="0">
                <a:latin typeface="Calibri"/>
                <a:cs typeface="Calibri"/>
              </a:rPr>
              <a:t>continues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into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modeling</a:t>
            </a:r>
            <a:r>
              <a:rPr sz="2800" b="1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activity</a:t>
            </a:r>
            <a:r>
              <a:rPr sz="2800" b="1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12700" marR="5080" indent="-8890">
              <a:lnSpc>
                <a:spcPct val="99500"/>
              </a:lnSpc>
              <a:spcBef>
                <a:spcPts val="3290"/>
              </a:spcBef>
              <a:buSzPct val="92857"/>
              <a:buFont typeface="Arial MT"/>
              <a:buChar char="•"/>
              <a:tabLst>
                <a:tab pos="137160" algn="l"/>
              </a:tabLst>
            </a:pPr>
            <a:r>
              <a:rPr sz="2800" b="1" dirty="0">
                <a:latin typeface="Calibri"/>
                <a:cs typeface="Calibri"/>
              </a:rPr>
              <a:t>	It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essential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that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s/w</a:t>
            </a:r>
            <a:r>
              <a:rPr sz="2800" b="1" u="heavy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team</a:t>
            </a:r>
            <a:r>
              <a:rPr sz="2800" b="1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make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real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effort</a:t>
            </a:r>
            <a:r>
              <a:rPr sz="2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to </a:t>
            </a:r>
            <a:r>
              <a:rPr sz="28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understand</a:t>
            </a:r>
            <a:r>
              <a:rPr sz="28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requirements</a:t>
            </a:r>
            <a:r>
              <a:rPr sz="28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1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pblm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before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team </a:t>
            </a:r>
            <a:r>
              <a:rPr sz="2800" b="1" dirty="0">
                <a:latin typeface="Calibri"/>
                <a:cs typeface="Calibri"/>
              </a:rPr>
              <a:t>attempts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solve</a:t>
            </a:r>
            <a:r>
              <a:rPr sz="2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pblm.</a:t>
            </a:r>
            <a:endParaRPr sz="2800" dirty="0">
              <a:latin typeface="Calibri"/>
              <a:cs typeface="Calibri"/>
            </a:endParaRPr>
          </a:p>
          <a:p>
            <a:pPr marL="137160" indent="-133350">
              <a:lnSpc>
                <a:spcPct val="100000"/>
              </a:lnSpc>
              <a:spcBef>
                <a:spcPts val="3384"/>
              </a:spcBef>
              <a:buSzPct val="92857"/>
              <a:buFont typeface="Arial MT"/>
              <a:buChar char="•"/>
              <a:tabLst>
                <a:tab pos="137160" algn="l"/>
              </a:tabLst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RE</a:t>
            </a:r>
            <a:r>
              <a:rPr sz="2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builds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bridge</a:t>
            </a:r>
            <a:r>
              <a:rPr sz="2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alibri"/>
                <a:cs typeface="Calibri"/>
              </a:rPr>
              <a:t>design</a:t>
            </a:r>
            <a:r>
              <a:rPr sz="2800" b="1" spc="-6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EC0"/>
                </a:solidFill>
                <a:latin typeface="Calibri"/>
                <a:cs typeface="Calibri"/>
              </a:rPr>
              <a:t>construction</a:t>
            </a:r>
            <a:r>
              <a:rPr sz="2800" b="1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751" y="0"/>
            <a:ext cx="6254496" cy="103707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66562" y="9980067"/>
            <a:ext cx="2341245" cy="537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0">
              <a:lnSpc>
                <a:spcPts val="2105"/>
              </a:lnSpc>
              <a:spcBef>
                <a:spcPts val="100"/>
              </a:spcBef>
            </a:pPr>
            <a:r>
              <a:rPr sz="1800" i="1" spc="-235" dirty="0">
                <a:solidFill>
                  <a:srgbClr val="878787"/>
                </a:solidFill>
                <a:latin typeface="Calibri"/>
                <a:cs typeface="Calibri"/>
              </a:rPr>
              <a:t>T-</a:t>
            </a:r>
            <a:r>
              <a:rPr sz="1800" i="1" spc="-345" dirty="0">
                <a:solidFill>
                  <a:srgbClr val="878787"/>
                </a:solidFill>
                <a:latin typeface="Calibri"/>
                <a:cs typeface="Calibri"/>
              </a:rPr>
              <a:t>¢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25"/>
              </a:lnSpc>
            </a:pPr>
            <a:r>
              <a:rPr sz="1650" dirty="0">
                <a:latin typeface="Calibri"/>
                <a:cs typeface="Calibri"/>
              </a:rPr>
              <a:t>Scanned</a:t>
            </a:r>
            <a:r>
              <a:rPr sz="1650" spc="14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with</a:t>
            </a:r>
            <a:r>
              <a:rPr sz="1650" spc="8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CamSčanner</a:t>
            </a:r>
            <a:endParaRPr sz="1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0"/>
            <a:ext cx="6059423" cy="105170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76298" y="4474848"/>
            <a:ext cx="3784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65" dirty="0">
                <a:latin typeface="Cambria"/>
                <a:cs typeface="Cambria"/>
              </a:rPr>
              <a:t>ă&amp;'</a:t>
            </a:r>
            <a:r>
              <a:rPr sz="1750" spc="-80" dirty="0">
                <a:latin typeface="Cambria"/>
                <a:cs typeface="Cambria"/>
              </a:rPr>
              <a:t> </a:t>
            </a:r>
            <a:r>
              <a:rPr sz="1750" spc="-50" dirty="0">
                <a:latin typeface="Cambria"/>
                <a:cs typeface="Cambria"/>
              </a:rPr>
              <a:t>t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6307" y="10298121"/>
            <a:ext cx="23450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latin typeface="Arial MT"/>
                <a:cs typeface="Arial MT"/>
              </a:rPr>
              <a:t>Scanned</a:t>
            </a:r>
            <a:r>
              <a:rPr sz="1600" dirty="0">
                <a:latin typeface="Arial MT"/>
                <a:cs typeface="Arial MT"/>
              </a:rPr>
              <a:t> with</a:t>
            </a:r>
            <a:r>
              <a:rPr sz="1600" spc="-1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Cam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spc="-45" dirty="0">
                <a:latin typeface="Arial MT"/>
                <a:cs typeface="Arial MT"/>
              </a:rPr>
              <a:t>canner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1936"/>
            <a:ext cx="7552944" cy="101329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76593" y="10301423"/>
            <a:ext cx="229425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45" dirty="0">
                <a:latin typeface="Arial MT"/>
                <a:cs typeface="Arial MT"/>
              </a:rPr>
              <a:t>Scanned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with</a:t>
            </a:r>
            <a:r>
              <a:rPr sz="1550" spc="-105" dirty="0">
                <a:latin typeface="Arial MT"/>
                <a:cs typeface="Arial MT"/>
              </a:rPr>
              <a:t> </a:t>
            </a:r>
            <a:r>
              <a:rPr sz="1550" spc="-50" dirty="0">
                <a:latin typeface="Arial MT"/>
                <a:cs typeface="Arial MT"/>
              </a:rPr>
              <a:t>CamScanner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529" y="0"/>
            <a:ext cx="7203440" cy="10521315"/>
            <a:chOff x="176529" y="0"/>
            <a:chExt cx="7203440" cy="10521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6484" y="10367644"/>
              <a:ext cx="2329815" cy="15366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529" y="0"/>
              <a:ext cx="7203440" cy="103758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" y="0"/>
            <a:ext cx="7270750" cy="10521315"/>
            <a:chOff x="142875" y="0"/>
            <a:chExt cx="7270750" cy="10521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6484" y="10367644"/>
              <a:ext cx="2329815" cy="15366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875" y="0"/>
              <a:ext cx="7270750" cy="103758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231" y="8346613"/>
            <a:ext cx="2249424" cy="203025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351" y="7608892"/>
            <a:ext cx="466343" cy="6279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3855" y="7596697"/>
            <a:ext cx="886968" cy="4786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0776" y="7724733"/>
            <a:ext cx="883920" cy="33837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3688" y="5395729"/>
            <a:ext cx="271272" cy="10364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82624" y="5005529"/>
            <a:ext cx="262128" cy="731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15311" y="4688491"/>
            <a:ext cx="713232" cy="4603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8159" y="2609459"/>
            <a:ext cx="5394960" cy="192051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5112" y="353618"/>
            <a:ext cx="1719072" cy="31094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26479" y="10029349"/>
            <a:ext cx="213360" cy="47555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12791" y="7499149"/>
            <a:ext cx="137160" cy="451168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27304" y="1478490"/>
            <a:ext cx="6322060" cy="8807450"/>
            <a:chOff x="527304" y="1478490"/>
            <a:chExt cx="6322060" cy="8807450"/>
          </a:xfrm>
        </p:grpSpPr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8952" y="6282823"/>
              <a:ext cx="198120" cy="36581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7304" y="1478490"/>
              <a:ext cx="6321552" cy="8806926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897643" y="10285927"/>
            <a:ext cx="11893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5" dirty="0">
                <a:latin typeface="Arial MT"/>
                <a:cs typeface="Arial MT"/>
              </a:rPr>
              <a:t>Scanned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with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49691" y="10285927"/>
            <a:ext cx="9804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latin typeface="Arial MT"/>
                <a:cs typeface="Arial MT"/>
              </a:rPr>
              <a:t>amscanner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983" y="6380372"/>
            <a:ext cx="3721608" cy="10730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46264" y="7273563"/>
            <a:ext cx="82296" cy="15089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583" y="6139546"/>
            <a:ext cx="1362455" cy="15851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7031" y="5557296"/>
            <a:ext cx="649224" cy="4664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0304" y="5697523"/>
            <a:ext cx="627888" cy="3719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16552" y="5852994"/>
            <a:ext cx="1536191" cy="4054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2776" y="5325615"/>
            <a:ext cx="7312152" cy="18595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4672" y="3505698"/>
            <a:ext cx="1478280" cy="4999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97479" y="3554474"/>
            <a:ext cx="929640" cy="44202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2776" y="2225357"/>
            <a:ext cx="2630424" cy="7773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93335" y="2514957"/>
            <a:ext cx="978408" cy="3261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809231" y="1606524"/>
            <a:ext cx="460248" cy="11584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3742944" y="3760242"/>
            <a:ext cx="335280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5280" y="0"/>
                </a:lnTo>
              </a:path>
            </a:pathLst>
          </a:custGeom>
          <a:ln w="9145">
            <a:solidFill>
              <a:srgbClr val="1F1F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587240" y="6831540"/>
            <a:ext cx="164591" cy="37495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50464" y="5743249"/>
            <a:ext cx="134112" cy="37190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05911" y="3966012"/>
            <a:ext cx="4200144" cy="31703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864401" y="10307520"/>
            <a:ext cx="2294255" cy="262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45" dirty="0">
                <a:latin typeface="Arial MT"/>
                <a:cs typeface="Arial MT"/>
              </a:rPr>
              <a:t>Scanned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with</a:t>
            </a:r>
            <a:r>
              <a:rPr sz="1550" spc="-100" dirty="0">
                <a:latin typeface="Arial MT"/>
                <a:cs typeface="Arial MT"/>
              </a:rPr>
              <a:t> </a:t>
            </a:r>
            <a:r>
              <a:rPr sz="1550" spc="-50" dirty="0">
                <a:latin typeface="Arial MT"/>
                <a:cs typeface="Arial MT"/>
              </a:rPr>
              <a:t>CamScanner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67613"/>
            <a:ext cx="8135620" cy="59975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673735" indent="-4445">
              <a:lnSpc>
                <a:spcPts val="3350"/>
              </a:lnSpc>
              <a:spcBef>
                <a:spcPts val="215"/>
              </a:spcBef>
              <a:buSzPct val="92857"/>
              <a:buFont typeface="Arial MT"/>
              <a:buChar char="•"/>
              <a:tabLst>
                <a:tab pos="137160" algn="l"/>
              </a:tabLst>
            </a:pPr>
            <a:r>
              <a:rPr sz="2800" b="1" u="heavy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	The</a:t>
            </a:r>
            <a:r>
              <a:rPr sz="2800" b="1" u="heavy" spc="-95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journey</a:t>
            </a:r>
            <a:r>
              <a:rPr sz="2800" b="1" u="heavy" spc="-85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across</a:t>
            </a:r>
            <a:r>
              <a:rPr sz="2800" b="1" u="heavy" spc="-55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80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bridge</a:t>
            </a:r>
            <a:r>
              <a:rPr sz="2800" b="1" u="heavy" spc="-70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takes</a:t>
            </a:r>
            <a:r>
              <a:rPr sz="2800" b="1" u="heavy" spc="-70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us</a:t>
            </a:r>
            <a:r>
              <a:rPr sz="2800" b="1" u="heavy" spc="-85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high</a:t>
            </a:r>
            <a:r>
              <a:rPr sz="2800" b="1" u="heavy" spc="-70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above</a:t>
            </a:r>
            <a:r>
              <a:rPr sz="2800" b="1" spc="-10" dirty="0">
                <a:solidFill>
                  <a:srgbClr val="964607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50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prjt,</a:t>
            </a:r>
            <a:r>
              <a:rPr sz="2800" b="1" u="heavy" spc="-35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964607"/>
                </a:solidFill>
                <a:uFill>
                  <a:solidFill>
                    <a:srgbClr val="964607"/>
                  </a:solidFill>
                </a:uFill>
                <a:latin typeface="Calibri"/>
                <a:cs typeface="Calibri"/>
              </a:rPr>
              <a:t>allowing</a:t>
            </a:r>
            <a:endParaRPr sz="2800">
              <a:latin typeface="Calibri"/>
              <a:cs typeface="Calibri"/>
            </a:endParaRPr>
          </a:p>
          <a:p>
            <a:pPr marL="12700" marR="114300" indent="-635">
              <a:lnSpc>
                <a:spcPts val="3350"/>
              </a:lnSpc>
              <a:spcBef>
                <a:spcPts val="3379"/>
              </a:spcBef>
              <a:buSzPct val="96428"/>
              <a:buAutoNum type="arabicParenR"/>
              <a:tabLst>
                <a:tab pos="304165" algn="l"/>
              </a:tabLst>
            </a:pPr>
            <a:r>
              <a:rPr sz="2800" b="1" dirty="0">
                <a:latin typeface="Calibri"/>
                <a:cs typeface="Calibri"/>
              </a:rPr>
              <a:t>	s/w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team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examine</a:t>
            </a:r>
            <a:r>
              <a:rPr sz="2800" b="1" u="heavy" spc="-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8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context</a:t>
            </a:r>
            <a:r>
              <a:rPr sz="2800" b="1" u="heavy" spc="-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of</a:t>
            </a:r>
            <a:r>
              <a:rPr sz="2800" b="1" u="heavy" spc="-8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s/w</a:t>
            </a:r>
            <a:r>
              <a:rPr sz="2800" b="1" u="heavy" spc="-9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work</a:t>
            </a:r>
            <a:r>
              <a:rPr sz="2800" b="1" u="heavy" spc="-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to </a:t>
            </a:r>
            <a:r>
              <a:rPr sz="2800" b="1" dirty="0">
                <a:latin typeface="Calibri"/>
                <a:cs typeface="Calibri"/>
              </a:rPr>
              <a:t>be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performed;</a:t>
            </a:r>
            <a:endParaRPr sz="2800">
              <a:latin typeface="Calibri"/>
              <a:cs typeface="Calibri"/>
            </a:endParaRPr>
          </a:p>
          <a:p>
            <a:pPr marL="12700" marR="77470" indent="-635">
              <a:lnSpc>
                <a:spcPts val="3340"/>
              </a:lnSpc>
              <a:spcBef>
                <a:spcPts val="3390"/>
              </a:spcBef>
              <a:buSzPct val="96428"/>
              <a:buAutoNum type="arabicParenR"/>
              <a:tabLst>
                <a:tab pos="304165" algn="l"/>
              </a:tabLst>
            </a:pPr>
            <a:r>
              <a:rPr sz="2800" b="1" dirty="0">
                <a:latin typeface="Calibri"/>
                <a:cs typeface="Calibri"/>
              </a:rPr>
              <a:t>	the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specific</a:t>
            </a:r>
            <a:r>
              <a:rPr sz="2800" b="1" u="heavy" spc="-8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needs</a:t>
            </a:r>
            <a:r>
              <a:rPr sz="2800" b="1" u="heavy" spc="-10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that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design</a:t>
            </a:r>
            <a:r>
              <a:rPr sz="2800" b="1" u="heavy" spc="-8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and</a:t>
            </a:r>
            <a:r>
              <a:rPr sz="2800" b="1" u="heavy" spc="-10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construction</a:t>
            </a:r>
            <a:r>
              <a:rPr sz="2800" b="1" u="heavy" spc="-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must </a:t>
            </a:r>
            <a:r>
              <a:rPr sz="2800" b="1" spc="-10" dirty="0">
                <a:latin typeface="Calibri"/>
                <a:cs typeface="Calibri"/>
              </a:rPr>
              <a:t>address;</a:t>
            </a:r>
            <a:endParaRPr sz="2800">
              <a:latin typeface="Calibri"/>
              <a:cs typeface="Calibri"/>
            </a:endParaRPr>
          </a:p>
          <a:p>
            <a:pPr marL="12700" marR="5080" indent="-635">
              <a:lnSpc>
                <a:spcPts val="3350"/>
              </a:lnSpc>
              <a:spcBef>
                <a:spcPts val="3385"/>
              </a:spcBef>
              <a:buSzPct val="96428"/>
              <a:buAutoNum type="arabicParenR"/>
              <a:tabLst>
                <a:tab pos="304165" algn="l"/>
              </a:tabLst>
            </a:pPr>
            <a:r>
              <a:rPr sz="2800" b="1" dirty="0">
                <a:latin typeface="Calibri"/>
                <a:cs typeface="Calibri"/>
              </a:rPr>
              <a:t>	the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priorities</a:t>
            </a:r>
            <a:r>
              <a:rPr sz="28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that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guide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order</a:t>
            </a:r>
            <a:r>
              <a:rPr sz="2800" b="1" u="heavy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in</a:t>
            </a:r>
            <a:r>
              <a:rPr sz="2800" b="1" u="heavy" spc="-8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which</a:t>
            </a:r>
            <a:r>
              <a:rPr sz="2800" b="1" u="heavy" spc="-7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work</a:t>
            </a:r>
            <a:r>
              <a:rPr sz="2800" b="1" u="heavy" spc="-8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to </a:t>
            </a:r>
            <a:r>
              <a:rPr sz="2800" b="1" dirty="0">
                <a:latin typeface="Calibri"/>
                <a:cs typeface="Calibri"/>
              </a:rPr>
              <a:t>be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completed</a:t>
            </a:r>
            <a:r>
              <a:rPr sz="2800" b="1" dirty="0">
                <a:latin typeface="Calibri"/>
                <a:cs typeface="Calibri"/>
              </a:rPr>
              <a:t>;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12700" marR="444500" indent="-635">
              <a:lnSpc>
                <a:spcPts val="3350"/>
              </a:lnSpc>
              <a:spcBef>
                <a:spcPts val="3370"/>
              </a:spcBef>
              <a:buSzPct val="96428"/>
              <a:buAutoNum type="arabicParenR"/>
              <a:tabLst>
                <a:tab pos="304165" algn="l"/>
              </a:tabLst>
            </a:pPr>
            <a:r>
              <a:rPr sz="2800" b="1" dirty="0">
                <a:latin typeface="Calibri"/>
                <a:cs typeface="Calibri"/>
              </a:rPr>
              <a:t>	the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info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.,</a:t>
            </a:r>
            <a:r>
              <a:rPr sz="28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functions</a:t>
            </a:r>
            <a:r>
              <a:rPr sz="2800" b="1" dirty="0">
                <a:latin typeface="Calibri"/>
                <a:cs typeface="Calibri"/>
              </a:rPr>
              <a:t>,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behaviors</a:t>
            </a:r>
            <a:r>
              <a:rPr sz="28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that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will</a:t>
            </a:r>
            <a:r>
              <a:rPr sz="2800" b="1" spc="-1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have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a </a:t>
            </a:r>
            <a:r>
              <a:rPr sz="2800" b="1" dirty="0">
                <a:latin typeface="Calibri"/>
                <a:cs typeface="Calibri"/>
              </a:rPr>
              <a:t>profound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impact</a:t>
            </a:r>
            <a:r>
              <a:rPr sz="28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on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resultant</a:t>
            </a:r>
            <a:r>
              <a:rPr sz="2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design</a:t>
            </a:r>
            <a:r>
              <a:rPr sz="2800" b="1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482853"/>
            <a:ext cx="7376795" cy="59125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Requirements</a:t>
            </a:r>
            <a:r>
              <a:rPr sz="3200" b="1" u="heavy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Engineering</a:t>
            </a:r>
            <a:r>
              <a:rPr sz="3200" b="1" u="heavy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Tasks</a:t>
            </a:r>
            <a:endParaRPr sz="32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3779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accomplished</a:t>
            </a: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sz="3200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sz="3200" spc="-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500245" indent="91440">
              <a:lnSpc>
                <a:spcPct val="99600"/>
              </a:lnSpc>
              <a:spcBef>
                <a:spcPts val="3775"/>
              </a:spcBef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1)inception, 2)elicitation, 3)elaboration, 4)negotiation, 5)specification,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6)validation,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7)management.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325882"/>
            <a:ext cx="8551545" cy="634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indent="-314960">
              <a:lnSpc>
                <a:spcPts val="3785"/>
              </a:lnSpc>
              <a:spcBef>
                <a:spcPts val="100"/>
              </a:spcBef>
              <a:buSzPct val="93750"/>
              <a:buAutoNum type="arabicPeriod"/>
              <a:tabLst>
                <a:tab pos="327660" algn="l"/>
              </a:tabLst>
            </a:pPr>
            <a:r>
              <a:rPr sz="32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Inception</a:t>
            </a:r>
            <a:endParaRPr sz="3200">
              <a:latin typeface="Calibri"/>
              <a:cs typeface="Calibri"/>
            </a:endParaRPr>
          </a:p>
          <a:p>
            <a:pPr marL="156845" lvl="1" indent="-146050">
              <a:lnSpc>
                <a:spcPts val="3779"/>
              </a:lnSpc>
              <a:buSzPct val="93750"/>
              <a:buFont typeface="Arial MT"/>
              <a:buChar char="•"/>
              <a:tabLst>
                <a:tab pos="156845" algn="l"/>
              </a:tabLst>
            </a:pPr>
            <a:r>
              <a:rPr sz="3200" b="1" dirty="0">
                <a:latin typeface="Calibri"/>
                <a:cs typeface="Calibri"/>
              </a:rPr>
              <a:t>s/w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engg’s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ask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set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context-</a:t>
            </a:r>
            <a:r>
              <a:rPr sz="3200" b="1" dirty="0">
                <a:latin typeface="Calibri"/>
                <a:cs typeface="Calibri"/>
              </a:rPr>
              <a:t>free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questions.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3820"/>
              </a:lnSpc>
              <a:spcBef>
                <a:spcPts val="140"/>
              </a:spcBef>
            </a:pP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I.First</a:t>
            </a:r>
            <a:r>
              <a:rPr sz="3200" b="1" u="heavy" spc="-114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set</a:t>
            </a:r>
            <a:r>
              <a:rPr sz="3200" b="1" u="heavy" dirty="0">
                <a:solidFill>
                  <a:srgbClr val="00AEEE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(focuses</a:t>
            </a:r>
            <a:r>
              <a:rPr sz="3200" b="1" u="heavy" spc="-90" dirty="0">
                <a:solidFill>
                  <a:srgbClr val="00AEEE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00AEEE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on</a:t>
            </a:r>
            <a:r>
              <a:rPr sz="3200" b="1" u="heavy" spc="-95" dirty="0">
                <a:solidFill>
                  <a:srgbClr val="00AEEE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00AEEE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cust.</a:t>
            </a:r>
            <a:r>
              <a:rPr sz="3200" b="1" u="heavy" spc="-100" dirty="0">
                <a:solidFill>
                  <a:srgbClr val="00AEEE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00AEEE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&amp;</a:t>
            </a:r>
            <a:r>
              <a:rPr sz="3200" b="1" u="heavy" spc="-80" dirty="0">
                <a:solidFill>
                  <a:srgbClr val="00AEEE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00AEEE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other</a:t>
            </a:r>
            <a:r>
              <a:rPr sz="3200" b="1" u="heavy" spc="-90" dirty="0">
                <a:solidFill>
                  <a:srgbClr val="00AEEE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dirty="0">
                <a:solidFill>
                  <a:srgbClr val="00AEEE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stakeholders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)</a:t>
            </a:r>
            <a:r>
              <a:rPr sz="3200" b="1" u="heavy" spc="-10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of</a:t>
            </a:r>
            <a:r>
              <a:rPr sz="32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context-</a:t>
            </a:r>
            <a:r>
              <a:rPr sz="32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free</a:t>
            </a:r>
            <a:r>
              <a:rPr sz="3200" b="1" u="heavy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1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questions:</a:t>
            </a:r>
            <a:endParaRPr sz="3200">
              <a:latin typeface="Calibri"/>
              <a:cs typeface="Calibri"/>
            </a:endParaRPr>
          </a:p>
          <a:p>
            <a:pPr marL="345440" indent="-341630">
              <a:lnSpc>
                <a:spcPts val="3765"/>
              </a:lnSpc>
              <a:buSzPct val="95312"/>
              <a:buAutoNum type="arabicParenR"/>
              <a:tabLst>
                <a:tab pos="345440" algn="l"/>
              </a:tabLst>
            </a:pPr>
            <a:r>
              <a:rPr sz="3200" b="1" dirty="0">
                <a:latin typeface="Calibri"/>
                <a:cs typeface="Calibri"/>
              </a:rPr>
              <a:t>Who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behind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request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for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this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work?</a:t>
            </a:r>
            <a:endParaRPr sz="3200">
              <a:latin typeface="Calibri"/>
              <a:cs typeface="Calibri"/>
            </a:endParaRPr>
          </a:p>
          <a:p>
            <a:pPr marL="345440" indent="-341630">
              <a:lnSpc>
                <a:spcPct val="100000"/>
              </a:lnSpc>
              <a:spcBef>
                <a:spcPts val="3854"/>
              </a:spcBef>
              <a:buSzPct val="95312"/>
              <a:buAutoNum type="arabicParenR"/>
              <a:tabLst>
                <a:tab pos="345440" algn="l"/>
              </a:tabLst>
            </a:pPr>
            <a:r>
              <a:rPr sz="3200" b="1" dirty="0">
                <a:latin typeface="Calibri"/>
                <a:cs typeface="Calibri"/>
              </a:rPr>
              <a:t>Who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will</a:t>
            </a:r>
            <a:r>
              <a:rPr sz="3200" b="1" spc="-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use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solution?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arenR"/>
            </a:pPr>
            <a:endParaRPr sz="3200">
              <a:latin typeface="Calibri"/>
              <a:cs typeface="Calibri"/>
            </a:endParaRPr>
          </a:p>
          <a:p>
            <a:pPr marL="12700" marR="1662430" indent="-635">
              <a:lnSpc>
                <a:spcPts val="3829"/>
              </a:lnSpc>
              <a:buSzPct val="96875"/>
              <a:buAutoNum type="arabicParenR"/>
              <a:tabLst>
                <a:tab pos="346710" algn="l"/>
              </a:tabLst>
            </a:pPr>
            <a:r>
              <a:rPr sz="3200" b="1" dirty="0">
                <a:latin typeface="Calibri"/>
                <a:cs typeface="Calibri"/>
              </a:rPr>
              <a:t>What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will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be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economic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benefit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50" dirty="0">
                <a:latin typeface="Calibri"/>
                <a:cs typeface="Calibri"/>
              </a:rPr>
              <a:t>a </a:t>
            </a:r>
            <a:r>
              <a:rPr sz="3200" b="1" dirty="0">
                <a:latin typeface="Calibri"/>
                <a:cs typeface="Calibri"/>
              </a:rPr>
              <a:t>successful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solution?</a:t>
            </a:r>
            <a:endParaRPr sz="3200">
              <a:latin typeface="Calibri"/>
              <a:cs typeface="Calibri"/>
            </a:endParaRPr>
          </a:p>
          <a:p>
            <a:pPr marL="12700" marR="82550" indent="-635">
              <a:lnSpc>
                <a:spcPts val="3829"/>
              </a:lnSpc>
              <a:spcBef>
                <a:spcPts val="3835"/>
              </a:spcBef>
              <a:buSzPct val="96875"/>
              <a:buAutoNum type="arabicParenR"/>
              <a:tabLst>
                <a:tab pos="346710" algn="l"/>
              </a:tabLst>
            </a:pPr>
            <a:r>
              <a:rPr sz="3200" b="1" dirty="0">
                <a:latin typeface="Calibri"/>
                <a:cs typeface="Calibri"/>
              </a:rPr>
              <a:t>Is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there</a:t>
            </a:r>
            <a:r>
              <a:rPr sz="3200" b="1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another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source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for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the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solution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that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you </a:t>
            </a:r>
            <a:r>
              <a:rPr sz="3200" b="1" spc="-10" dirty="0">
                <a:latin typeface="Calibri"/>
                <a:cs typeface="Calibri"/>
              </a:rPr>
              <a:t>need?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325881"/>
            <a:ext cx="8397875" cy="55613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235585">
              <a:lnSpc>
                <a:spcPts val="3350"/>
              </a:lnSpc>
              <a:spcBef>
                <a:spcPts val="215"/>
              </a:spcBef>
            </a:pPr>
            <a:r>
              <a:rPr sz="27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II.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Next</a:t>
            </a:r>
            <a:r>
              <a:rPr sz="2800" b="1" u="heavy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set</a:t>
            </a:r>
            <a:r>
              <a:rPr sz="2800" b="1" u="heavy" spc="-4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of</a:t>
            </a:r>
            <a:r>
              <a:rPr sz="2800" b="1" u="heavy" spc="-7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questions</a:t>
            </a:r>
            <a:r>
              <a:rPr sz="2800" b="1" u="heavy" spc="-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(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enables</a:t>
            </a:r>
            <a:r>
              <a:rPr sz="2800" b="1" u="heavy" spc="-35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65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s/w</a:t>
            </a:r>
            <a:r>
              <a:rPr sz="2800" b="1" u="heavy" spc="-70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team</a:t>
            </a:r>
            <a:r>
              <a:rPr sz="2800" b="1" u="heavy" spc="-55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to</a:t>
            </a:r>
            <a:r>
              <a:rPr sz="2800" b="1" u="heavy" spc="-85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gain</a:t>
            </a:r>
            <a:r>
              <a:rPr sz="2800" b="1" u="heavy" spc="-45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0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a</a:t>
            </a:r>
            <a:r>
              <a:rPr sz="2800" b="1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better</a:t>
            </a:r>
            <a:r>
              <a:rPr sz="2800" b="1" u="heavy" spc="-7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understanding</a:t>
            </a:r>
            <a:r>
              <a:rPr sz="2800" b="1" u="heavy" spc="-6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of</a:t>
            </a:r>
            <a:r>
              <a:rPr sz="2800" b="1" u="heavy" spc="-9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10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pblm</a:t>
            </a:r>
            <a:r>
              <a:rPr sz="2800" b="1" u="heavy" spc="-10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5" dirty="0">
                <a:solidFill>
                  <a:srgbClr val="C0000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  <a:p>
            <a:pPr marL="12700" marR="5080" indent="-635">
              <a:lnSpc>
                <a:spcPts val="3350"/>
              </a:lnSpc>
              <a:spcBef>
                <a:spcPts val="3310"/>
              </a:spcBef>
              <a:buSzPct val="96428"/>
              <a:buAutoNum type="arabicParenR"/>
              <a:tabLst>
                <a:tab pos="304165" algn="l"/>
              </a:tabLst>
            </a:pPr>
            <a:r>
              <a:rPr sz="2800" b="1" dirty="0">
                <a:latin typeface="Calibri"/>
                <a:cs typeface="Calibri"/>
              </a:rPr>
              <a:t>	How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would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you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characterize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"good"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output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that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would </a:t>
            </a:r>
            <a:r>
              <a:rPr sz="2800" b="1" dirty="0">
                <a:latin typeface="Calibri"/>
                <a:cs typeface="Calibri"/>
              </a:rPr>
              <a:t>be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generated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by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successful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solution?</a:t>
            </a:r>
            <a:endParaRPr sz="2800">
              <a:latin typeface="Calibri"/>
              <a:cs typeface="Calibri"/>
            </a:endParaRPr>
          </a:p>
          <a:p>
            <a:pPr marL="302895" indent="-292100">
              <a:lnSpc>
                <a:spcPct val="100000"/>
              </a:lnSpc>
              <a:spcBef>
                <a:spcPts val="3240"/>
              </a:spcBef>
              <a:buSzPct val="96428"/>
              <a:buAutoNum type="arabicParenR"/>
              <a:tabLst>
                <a:tab pos="302895" algn="l"/>
              </a:tabLst>
            </a:pPr>
            <a:r>
              <a:rPr sz="2800" b="1" dirty="0">
                <a:latin typeface="Calibri"/>
                <a:cs typeface="Calibri"/>
              </a:rPr>
              <a:t>What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pblm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(s)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will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this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solution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address?</a:t>
            </a:r>
            <a:endParaRPr sz="2800">
              <a:latin typeface="Calibri"/>
              <a:cs typeface="Calibri"/>
            </a:endParaRPr>
          </a:p>
          <a:p>
            <a:pPr marL="12700" marR="245110" indent="-635">
              <a:lnSpc>
                <a:spcPct val="100000"/>
              </a:lnSpc>
              <a:spcBef>
                <a:spcPts val="3370"/>
              </a:spcBef>
              <a:buSzPct val="96428"/>
              <a:buAutoNum type="arabicParenR"/>
              <a:tabLst>
                <a:tab pos="304165" algn="l"/>
              </a:tabLst>
            </a:pPr>
            <a:r>
              <a:rPr sz="2800" b="1" dirty="0">
                <a:latin typeface="Calibri"/>
                <a:cs typeface="Calibri"/>
              </a:rPr>
              <a:t>	Can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you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show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me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(or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describe)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buss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environment </a:t>
            </a:r>
            <a:r>
              <a:rPr sz="2800" b="1" dirty="0">
                <a:latin typeface="Calibri"/>
                <a:cs typeface="Calibri"/>
              </a:rPr>
              <a:t>in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which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solution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will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used?</a:t>
            </a:r>
            <a:endParaRPr sz="2800">
              <a:latin typeface="Calibri"/>
              <a:cs typeface="Calibri"/>
            </a:endParaRPr>
          </a:p>
          <a:p>
            <a:pPr marL="12700" marR="438784" indent="-635">
              <a:lnSpc>
                <a:spcPct val="100000"/>
              </a:lnSpc>
              <a:spcBef>
                <a:spcPts val="3365"/>
              </a:spcBef>
              <a:buSzPct val="96428"/>
              <a:buAutoNum type="arabicParenR"/>
              <a:tabLst>
                <a:tab pos="304165" algn="l"/>
              </a:tabLst>
            </a:pPr>
            <a:r>
              <a:rPr sz="2800" b="1" dirty="0">
                <a:latin typeface="Calibri"/>
                <a:cs typeface="Calibri"/>
              </a:rPr>
              <a:t>	Will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special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EC0"/>
                </a:solidFill>
                <a:latin typeface="Calibri"/>
                <a:cs typeface="Calibri"/>
              </a:rPr>
              <a:t>performance</a:t>
            </a:r>
            <a:r>
              <a:rPr sz="2800" b="1" spc="-4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alibri"/>
                <a:cs typeface="Calibri"/>
              </a:rPr>
              <a:t>issues</a:t>
            </a:r>
            <a:r>
              <a:rPr sz="2800" b="1" spc="-8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EC0"/>
                </a:solidFill>
                <a:latin typeface="Calibri"/>
                <a:cs typeface="Calibri"/>
              </a:rPr>
              <a:t>or</a:t>
            </a:r>
            <a:r>
              <a:rPr sz="2800" b="1" spc="-9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EC0"/>
                </a:solidFill>
                <a:latin typeface="Calibri"/>
                <a:cs typeface="Calibri"/>
              </a:rPr>
              <a:t>constraints</a:t>
            </a:r>
            <a:r>
              <a:rPr sz="2800" b="1" spc="-8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affect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way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solution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approached?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249681"/>
            <a:ext cx="8254365" cy="59899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215"/>
              </a:spcBef>
            </a:pPr>
            <a:r>
              <a:rPr sz="27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III.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Final</a:t>
            </a:r>
            <a:r>
              <a:rPr sz="2800" b="1" u="heavy" spc="-6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set</a:t>
            </a:r>
            <a:r>
              <a:rPr sz="2800" b="1" u="heavy" spc="-6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of</a:t>
            </a:r>
            <a:r>
              <a:rPr sz="2800" b="1" u="heavy" spc="-8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questions(</a:t>
            </a:r>
            <a:r>
              <a:rPr sz="2800" b="1" u="heavy" spc="-8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focuses</a:t>
            </a:r>
            <a:r>
              <a:rPr sz="2800" b="1" u="heavy" spc="-70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on</a:t>
            </a:r>
            <a:r>
              <a:rPr sz="2800" b="1" u="heavy" spc="-80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85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effectiveness</a:t>
            </a:r>
            <a:r>
              <a:rPr sz="2800" b="1" u="heavy" spc="-45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5" dirty="0">
                <a:solidFill>
                  <a:srgbClr val="006EC0"/>
                </a:solidFill>
                <a:uFill>
                  <a:solidFill>
                    <a:srgbClr val="C00000"/>
                  </a:solidFill>
                </a:uFill>
                <a:latin typeface="Calibri"/>
                <a:cs typeface="Calibri"/>
              </a:rPr>
              <a:t>of</a:t>
            </a:r>
            <a:r>
              <a:rPr sz="2800" b="1" spc="-2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7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communication</a:t>
            </a:r>
            <a:r>
              <a:rPr sz="2800" b="1" u="heavy" spc="-6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activity</a:t>
            </a:r>
            <a:r>
              <a:rPr sz="2800" b="1" u="heavy" spc="-55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6EC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itself</a:t>
            </a:r>
            <a:r>
              <a:rPr sz="2800" b="1" u="heavy" spc="-10" dirty="0">
                <a:solidFill>
                  <a:srgbClr val="C00000"/>
                </a:solidFill>
                <a:uFill>
                  <a:solidFill>
                    <a:srgbClr val="006EC0"/>
                  </a:solidFill>
                </a:uFill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  <a:p>
            <a:pPr marL="12700" marR="241300" indent="-635">
              <a:lnSpc>
                <a:spcPts val="3350"/>
              </a:lnSpc>
              <a:spcBef>
                <a:spcPts val="3310"/>
              </a:spcBef>
              <a:buSzPct val="96428"/>
              <a:buAutoNum type="arabicParenR"/>
              <a:tabLst>
                <a:tab pos="304165" algn="l"/>
              </a:tabLst>
            </a:pPr>
            <a:r>
              <a:rPr sz="2800" b="1" dirty="0">
                <a:latin typeface="Calibri"/>
                <a:cs typeface="Calibri"/>
              </a:rPr>
              <a:t>Are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you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right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person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answer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these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questions? </a:t>
            </a:r>
            <a:r>
              <a:rPr sz="2800" b="1" dirty="0">
                <a:latin typeface="Calibri"/>
                <a:cs typeface="Calibri"/>
              </a:rPr>
              <a:t>Are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your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answers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"official"?</a:t>
            </a:r>
            <a:endParaRPr sz="2800">
              <a:latin typeface="Calibri"/>
              <a:cs typeface="Calibri"/>
            </a:endParaRPr>
          </a:p>
          <a:p>
            <a:pPr marL="12700" marR="468630" indent="-635">
              <a:lnSpc>
                <a:spcPts val="3350"/>
              </a:lnSpc>
              <a:spcBef>
                <a:spcPts val="3370"/>
              </a:spcBef>
              <a:buSzPct val="96428"/>
              <a:buAutoNum type="arabicParenR"/>
              <a:tabLst>
                <a:tab pos="304165" algn="l"/>
              </a:tabLst>
            </a:pPr>
            <a:r>
              <a:rPr sz="2800" b="1" dirty="0">
                <a:latin typeface="Calibri"/>
                <a:cs typeface="Calibri"/>
              </a:rPr>
              <a:t>Are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my</a:t>
            </a:r>
            <a:r>
              <a:rPr sz="2800" b="1" spc="-1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questions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relevant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1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problem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that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you </a:t>
            </a:r>
            <a:r>
              <a:rPr sz="2800" b="1" spc="-10" dirty="0">
                <a:latin typeface="Calibri"/>
                <a:cs typeface="Calibri"/>
              </a:rPr>
              <a:t>have?</a:t>
            </a:r>
            <a:endParaRPr sz="2800">
              <a:latin typeface="Calibri"/>
              <a:cs typeface="Calibri"/>
            </a:endParaRPr>
          </a:p>
          <a:p>
            <a:pPr marL="302895" indent="-292100">
              <a:lnSpc>
                <a:spcPct val="100000"/>
              </a:lnSpc>
              <a:spcBef>
                <a:spcPts val="3250"/>
              </a:spcBef>
              <a:buSzPct val="96428"/>
              <a:buAutoNum type="arabicParenR"/>
              <a:tabLst>
                <a:tab pos="302895" algn="l"/>
              </a:tabLst>
            </a:pPr>
            <a:r>
              <a:rPr sz="2800" b="1" dirty="0">
                <a:latin typeface="Calibri"/>
                <a:cs typeface="Calibri"/>
              </a:rPr>
              <a:t>Am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asking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too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many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questions?</a:t>
            </a:r>
            <a:endParaRPr sz="2800">
              <a:latin typeface="Calibri"/>
              <a:cs typeface="Calibri"/>
            </a:endParaRPr>
          </a:p>
          <a:p>
            <a:pPr marL="304165" indent="-292100">
              <a:lnSpc>
                <a:spcPct val="100000"/>
              </a:lnSpc>
              <a:spcBef>
                <a:spcPts val="3360"/>
              </a:spcBef>
              <a:buSzPct val="96428"/>
              <a:buAutoNum type="arabicParenR"/>
              <a:tabLst>
                <a:tab pos="304165" algn="l"/>
              </a:tabLst>
            </a:pPr>
            <a:r>
              <a:rPr sz="2800" b="1" dirty="0">
                <a:latin typeface="Calibri"/>
                <a:cs typeface="Calibri"/>
              </a:rPr>
              <a:t>Can</a:t>
            </a:r>
            <a:r>
              <a:rPr sz="2800" b="1" spc="-114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anyone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else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provide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additional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information?</a:t>
            </a:r>
            <a:endParaRPr sz="2800">
              <a:latin typeface="Calibri"/>
              <a:cs typeface="Calibri"/>
            </a:endParaRPr>
          </a:p>
          <a:p>
            <a:pPr marL="302895" indent="-299720">
              <a:lnSpc>
                <a:spcPct val="100000"/>
              </a:lnSpc>
              <a:spcBef>
                <a:spcPts val="3375"/>
              </a:spcBef>
              <a:buSzPct val="94642"/>
              <a:buAutoNum type="arabicParenR"/>
              <a:tabLst>
                <a:tab pos="302895" algn="l"/>
              </a:tabLst>
            </a:pPr>
            <a:r>
              <a:rPr sz="2800" b="1" dirty="0">
                <a:latin typeface="Calibri"/>
                <a:cs typeface="Calibri"/>
              </a:rPr>
              <a:t>Should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be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asking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you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anything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else?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2405</Words>
  <Application>Microsoft Office PowerPoint</Application>
  <PresentationFormat>Custom</PresentationFormat>
  <Paragraphs>208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Arial MT</vt:lpstr>
      <vt:lpstr>Calibri</vt:lpstr>
      <vt:lpstr>Calibri Light</vt:lpstr>
      <vt:lpstr>Cambria</vt:lpstr>
      <vt:lpstr>Times New Roman</vt:lpstr>
      <vt:lpstr>Wingdings</vt:lpstr>
      <vt:lpstr>Office Theme</vt:lpstr>
      <vt:lpstr>UNIT – II-b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2.Elicitation It certainly seems simple enough</vt:lpstr>
      <vt:lpstr>PowerPoint Presentation</vt:lpstr>
      <vt:lpstr>PowerPoint Presentation</vt:lpstr>
      <vt:lpstr>3.Elaboration</vt:lpstr>
      <vt:lpstr>PowerPoint Presentation</vt:lpstr>
      <vt:lpstr>PowerPoint Presentation</vt:lpstr>
      <vt:lpstr>PowerPoint Presentation</vt:lpstr>
      <vt:lpstr>6.Validation</vt:lpstr>
      <vt:lpstr>7.Requirements management</vt:lpstr>
      <vt:lpstr>The following are the diff. possible TTs:</vt:lpstr>
      <vt:lpstr>Software Requirements Specification Document (SRS)</vt:lpstr>
      <vt:lpstr>Systems Requirements Specification</vt:lpstr>
      <vt:lpstr>Systems Requirements Specification</vt:lpstr>
      <vt:lpstr>PowerPoint Presentation</vt:lpstr>
      <vt:lpstr>Systems Requirements Specification</vt:lpstr>
      <vt:lpstr>Example (video Rental System)</vt:lpstr>
      <vt:lpstr>Scope</vt:lpstr>
      <vt:lpstr>PowerPoint Presentation</vt:lpstr>
      <vt:lpstr>2.OVERALL DESCRIPTION</vt:lpstr>
      <vt:lpstr>PowerPoint Presentation</vt:lpstr>
      <vt:lpstr>PowerPoint Presentation</vt:lpstr>
      <vt:lpstr>Example</vt:lpstr>
      <vt:lpstr>Example</vt:lpstr>
      <vt:lpstr>PowerPoint Presentation</vt:lpstr>
      <vt:lpstr>PowerPoint Presentation</vt:lpstr>
      <vt:lpstr>Systems Requirements Specification</vt:lpstr>
      <vt:lpstr>Systems Requirements 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CSE HEAD</cp:lastModifiedBy>
  <cp:revision>10</cp:revision>
  <dcterms:created xsi:type="dcterms:W3CDTF">2025-08-13T04:26:53Z</dcterms:created>
  <dcterms:modified xsi:type="dcterms:W3CDTF">2025-08-13T04:49:05Z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2025-08-13T00:00:00Z</vt:filetime>
  </property>
  <property fmtid="{D5CDD505-2E9C-101B-9397-08002B2CF9AE}" pid="3" name="LastSaved">
    <vt:filetime>2025-08-13T00:00:00Z</vt:filetime>
  </property>
  <property fmtid="{D5CDD505-2E9C-101B-9397-08002B2CF9AE}" pid="4" name="Producer">
    <vt:lpwstr>iLovePDF</vt:lpwstr>
  </property>
</Properties>
</file>