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2" r:id="rId11"/>
    <p:sldId id="313" r:id="rId12"/>
    <p:sldId id="31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14" r:id="rId28"/>
    <p:sldId id="315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728" r:id="rId39"/>
    <p:sldId id="730" r:id="rId40"/>
    <p:sldId id="731" r:id="rId41"/>
    <p:sldId id="732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733" r:id="rId65"/>
    <p:sldId id="734" r:id="rId66"/>
    <p:sldId id="735" r:id="rId67"/>
    <p:sldId id="737" r:id="rId68"/>
    <p:sldId id="736" r:id="rId69"/>
  </p:sldIdLst>
  <p:sldSz cx="12192000" cy="6858000"/>
  <p:notesSz cx="6858000" cy="9144000"/>
  <p:embeddedFontLst>
    <p:embeddedFont>
      <p:font typeface="Angsana New" panose="02020603050405020304" pitchFamily="18" charset="-34"/>
      <p:regular r:id="rId71"/>
      <p:bold r:id="rId72"/>
      <p:italic r:id="rId73"/>
      <p:boldItalic r:id="rId74"/>
    </p:embeddedFont>
    <p:embeddedFont>
      <p:font typeface="Proxima Nova" panose="020B060402020202020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h1IYmcRDwjezb1MxCqH2Jwtc6L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principles: individuals/interactions, working software, customer collaboration, responding to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41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Agile Model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530529" y="1"/>
            <a:ext cx="1155142" cy="591009"/>
          </a:xfrm>
          <a:custGeom>
            <a:avLst/>
            <a:gdLst/>
            <a:ahLst/>
            <a:cxnLst/>
            <a:rect l="l" t="t" r="r" b="b"/>
            <a:pathLst>
              <a:path w="1155142" h="591009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4349052" y="0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0" y="2916245"/>
            <a:ext cx="159741" cy="552996"/>
          </a:xfrm>
          <a:custGeom>
            <a:avLst/>
            <a:gdLst/>
            <a:ahLst/>
            <a:cxnLst/>
            <a:rect l="l" t="t" r="r" b="b"/>
            <a:pathLst>
              <a:path w="159741" h="552996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/>
            <a:ahLst/>
            <a:cxnLst/>
            <a:rect l="l" t="t" r="r" b="b"/>
            <a:pathLst>
              <a:path w="1548180" h="102235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3697761" y="5717906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Agile Development"/>
          <p:cNvPicPr preferRelativeResize="0"/>
          <p:nvPr/>
        </p:nvPicPr>
        <p:blipFill rotWithShape="1">
          <a:blip r:embed="rId3">
            <a:alphaModFix/>
          </a:blip>
          <a:srcRect r="-1" b="999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 extrusionOk="0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flipH="1">
            <a:off x="4520513" y="6258756"/>
            <a:ext cx="1565940" cy="599245"/>
          </a:xfrm>
          <a:custGeom>
            <a:avLst/>
            <a:gdLst/>
            <a:ahLst/>
            <a:cxnLst/>
            <a:rect l="l" t="t" r="r" b="b"/>
            <a:pathLst>
              <a:path w="1565940" h="599245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D8DE-A9D3-9A61-7B06-9D5F91DC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Agile Matters in Industry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0E59-981C-4642-F056-83CE85A6E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delivery </a:t>
            </a:r>
          </a:p>
          <a:p>
            <a:r>
              <a:rPr lang="en-US" dirty="0"/>
              <a:t>Better customer feedback loop </a:t>
            </a:r>
          </a:p>
          <a:p>
            <a:r>
              <a:rPr lang="en-US" dirty="0"/>
              <a:t>More adaptive to change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26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8D2B-6F80-74BF-47DD-3FE6ECA6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vs. Traditional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F49B-DF43-08D8-6155-4CF39E72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862EE-3A08-5BDD-0D5A-294E2DFF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929"/>
            <a:ext cx="10042133" cy="29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1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91E4-F64C-D789-94B3-11DFA765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0974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Studies of Agile in real-time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B01B-1C15-66E8-852F-5E6B729E4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08E4C-5E54-67BD-27A5-CDBF1E87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5" y="896343"/>
            <a:ext cx="10280481" cy="56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64" name="Google Shape;16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2379" y="2078930"/>
            <a:ext cx="11245301" cy="224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853440" y="1008552"/>
            <a:ext cx="9771017" cy="517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principles for those who want to achieve agility: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5859" marR="3463" lvl="0" indent="-457200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highest priority is to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 the customer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 early and continuous delivery of valuable software.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2150" marR="0" lvl="0" indent="-514350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5859" marR="245912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requirements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late in development phase. Agile processes support changes for the  customer's advantage.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2150" marR="0" lvl="0" indent="-514350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5859" marR="152828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 working s/w frequently, from a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couple of  weeks to a couple of months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a preference to the  shorter timescale.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/>
        </p:nvSpPr>
        <p:spPr>
          <a:xfrm>
            <a:off x="1129393" y="1394164"/>
            <a:ext cx="8902881" cy="431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R="135511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people and developers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work  together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throughout the project.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3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463" lvl="0" algn="just" rtl="0"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around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motivated individuals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Give them the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 need, and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 to get the job done.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4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197422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The most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and effective method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 conveying information to and within a  development team is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face-to-face  conversation.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34028-AE3B-F047-081E-C6839798415B}"/>
              </a:ext>
            </a:extLst>
          </p:cNvPr>
          <p:cNvSpPr txBox="1"/>
          <p:nvPr/>
        </p:nvSpPr>
        <p:spPr>
          <a:xfrm>
            <a:off x="1367246" y="622581"/>
            <a:ext cx="8902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principles for those who want to achieve agility: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1173233" y="1719126"/>
            <a:ext cx="9390264" cy="345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384453" lvl="0" indent="-177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 startAt="7"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Working s/w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measure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 progress.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463" lvl="0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Agile processes promote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sustainable  development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sponsors, developers, and  users should be able to maintain a constant  pace indefinitely.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4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8099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Continuous attention to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 excellence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design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agility.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18EDF-AA1C-21ED-D424-0125DC652C4A}"/>
              </a:ext>
            </a:extLst>
          </p:cNvPr>
          <p:cNvSpPr txBox="1"/>
          <p:nvPr/>
        </p:nvSpPr>
        <p:spPr>
          <a:xfrm>
            <a:off x="1416925" y="248320"/>
            <a:ext cx="8902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principles for those who want to achieve agility: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/>
        </p:nvSpPr>
        <p:spPr>
          <a:xfrm>
            <a:off x="1828685" y="1931543"/>
            <a:ext cx="9750290" cy="302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Simplicity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essential.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4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13441" lvl="0" indent="0" algn="just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. The best architectures, requirements,  and designs emerge from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self-organizing  teams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7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At regular intervals, the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reflects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how to become more effective, then </a:t>
            </a: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tunes  and adjusts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behavior accordingly.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D27F-81DF-9005-B671-ABA724A99D8D}"/>
              </a:ext>
            </a:extLst>
          </p:cNvPr>
          <p:cNvSpPr txBox="1"/>
          <p:nvPr/>
        </p:nvSpPr>
        <p:spPr>
          <a:xfrm>
            <a:off x="1367246" y="622581"/>
            <a:ext cx="8902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principles for those who want to achieve agility: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/>
        </p:nvSpPr>
        <p:spPr>
          <a:xfrm>
            <a:off x="1042900" y="737135"/>
            <a:ext cx="9024209" cy="517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Agile Process?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54724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software process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key assumptions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54724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54724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. It is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difficult to predict in advance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s/w requirements will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which will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is equally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predict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priorities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 change as a project proceeds.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45036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types of s/w,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and construction are  interleaved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is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predict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 necessary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the design.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just" rtl="0"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Analysis, design, construction, and testing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not as  predictable as we might like.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 descr="Agile Modeling: Definition, Core Principles And Advantag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856" b="4273"/>
          <a:stretch/>
        </p:blipFill>
        <p:spPr>
          <a:xfrm>
            <a:off x="266748" y="502452"/>
            <a:ext cx="11658504" cy="606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-1" y="0"/>
            <a:ext cx="4455673" cy="6858000"/>
          </a:xfrm>
          <a:custGeom>
            <a:avLst/>
            <a:gdLst/>
            <a:ahLst/>
            <a:cxnLst/>
            <a:rect l="l" t="t" r="r" b="b"/>
            <a:pathLst>
              <a:path w="4455673" h="6858000" extrusionOk="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4446529" cy="6858000"/>
          </a:xfrm>
          <a:custGeom>
            <a:avLst/>
            <a:gdLst/>
            <a:ahLst/>
            <a:cxnLst/>
            <a:rect l="l" t="t" r="r" b="b"/>
            <a:pathLst>
              <a:path w="4446529" h="6858000" extrusionOk="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 descr="Agile Software Development Life Cycle PowerPoint Template - PPT Slid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20" y="76200"/>
            <a:ext cx="11104880" cy="5974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961778" y="5295393"/>
            <a:ext cx="10041501" cy="126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•"/>
            </a:pP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Agile project will be broken down into several sprints, each </a:t>
            </a:r>
            <a:r>
              <a:rPr lang="en-US" b="0" i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taking the project closer to completion.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6368"/>
              </a:buClr>
              <a:buSzPct val="100000"/>
              <a:buChar char="•"/>
            </a:pPr>
            <a:r>
              <a:rPr lang="en-US" b="1" i="0">
                <a:solidFill>
                  <a:srgbClr val="5F63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short, time-boxed period when a scrum team works to complete a set amount of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2305050" y="420658"/>
            <a:ext cx="7834630" cy="388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Process Models: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4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201850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1.Extreme Programming(XP)  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201850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2.Adaptive s/w Development(ASD)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3.Dynamic s/w Development Method(DSDM)  4.Scrum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3832" marR="0" lvl="0" indent="-215606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713"/>
              <a:buFont typeface="Times New Roman"/>
              <a:buAutoNum type="arabicPeriod" startAt="5"/>
            </a:pP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</a:t>
            </a: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035167" lvl="0" indent="-172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13"/>
              <a:buFont typeface="Times New Roman"/>
              <a:buAutoNum type="arabicPeriod" startAt="5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Driven Development(FDD)  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03516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7.Agile modeling(AM)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8" descr="Top 5 main Agile methodologies: advantages and disadvantages"/>
          <p:cNvPicPr preferRelativeResize="0"/>
          <p:nvPr/>
        </p:nvPicPr>
        <p:blipFill rotWithShape="1">
          <a:blip r:embed="rId3">
            <a:alphaModFix/>
          </a:blip>
          <a:srcRect t="4473" b="2961"/>
          <a:stretch/>
        </p:blipFill>
        <p:spPr>
          <a:xfrm>
            <a:off x="20" y="10"/>
            <a:ext cx="739024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/>
          <p:nvPr/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ED7D31">
                  <a:alpha val="0"/>
                </a:srgbClr>
              </a:gs>
              <a:gs pos="100000">
                <a:srgbClr val="ED7D31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 rot="-5400000">
            <a:off x="-1919061" y="1919060"/>
            <a:ext cx="6854280" cy="3016159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ED7D31">
                  <a:alpha val="0"/>
                </a:srgbClr>
              </a:gs>
              <a:gs pos="100000">
                <a:srgbClr val="ED7D31">
                  <a:alpha val="0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rgbClr val="9CC2E5">
                  <a:alpha val="0"/>
                </a:srgbClr>
              </a:gs>
              <a:gs pos="100000">
                <a:srgbClr val="9CC2E5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7390262" y="828517"/>
            <a:ext cx="5110460" cy="35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Extreme Programming (XP)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3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782761" lvl="0" indent="-8659" algn="l" rtl="0">
              <a:lnSpc>
                <a:spcPct val="90000"/>
              </a:lnSpc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widely used agile process, originally  proposed by </a:t>
            </a:r>
            <a:r>
              <a:rPr lang="en-US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Kent Beck</a:t>
            </a:r>
            <a:endParaRPr sz="24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3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415" marR="0" lvl="0" indent="-1684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an object-oriented approach.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a set of rules for framework activities: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5859" marR="0" lvl="0" indent="-1558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5859" marR="0" lvl="0" indent="-1558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5859" marR="0" lvl="0" indent="-1558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coding, and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5859" marR="0" lvl="0" indent="-1558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/>
        </p:nvSpPr>
        <p:spPr>
          <a:xfrm>
            <a:off x="1541896" y="1143173"/>
            <a:ext cx="7581784" cy="522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226" marR="0" lvl="0" indent="0" algn="l" rtl="0">
              <a:lnSpc>
                <a:spcPct val="9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Planning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6" marR="0" lvl="0" indent="0" algn="l" rtl="0">
              <a:lnSpc>
                <a:spcPct val="90625"/>
              </a:lnSpc>
              <a:spcBef>
                <a:spcPts val="6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lnSpc>
                <a:spcPct val="9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-Begins with the creation of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-Agile team </a:t>
            </a:r>
            <a:r>
              <a:rPr lang="en-US" sz="2400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assesses each story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assigns a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Stories are grouped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 a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increment.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lnSpc>
                <a:spcPct val="8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commitment </a:t>
            </a:r>
            <a:r>
              <a:rPr lang="en-US" sz="2400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(agreement on stories to be included,  delivery date, and other project matters)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made on  delivery date.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4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13018" lvl="0" indent="0" algn="l" rtl="0">
              <a:lnSpc>
                <a:spcPct val="90000"/>
              </a:lnSpc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-After the first increment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velocity </a:t>
            </a:r>
            <a:r>
              <a:rPr lang="en-US" sz="2400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(no. of  customer stories implemented during the first  release)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help define subsequent delivery  dates for other increments.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628350" y="623395"/>
            <a:ext cx="10019329" cy="431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 user story is the smallest unit of work in an agile framework.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 user story is an informal, general explanation of a software feature written from the perspective of the end user or customer</a:t>
            </a:r>
            <a:endParaRPr sz="2000"/>
          </a:p>
        </p:txBody>
      </p:sp>
      <p:pic>
        <p:nvPicPr>
          <p:cNvPr id="226" name="Google Shape;226;p20" descr="User Story Examples in Product Development | Definition and Template"/>
          <p:cNvPicPr preferRelativeResize="0"/>
          <p:nvPr/>
        </p:nvPicPr>
        <p:blipFill rotWithShape="1">
          <a:blip r:embed="rId3">
            <a:alphaModFix/>
          </a:blip>
          <a:srcRect l="11972" r="12059" b="9033"/>
          <a:stretch/>
        </p:blipFill>
        <p:spPr>
          <a:xfrm>
            <a:off x="1119883" y="1756882"/>
            <a:ext cx="9680198" cy="4597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0"/>
          <p:cNvGrpSpPr/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28" name="Google Shape;228;p20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19000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1" descr="What are user stories? (And why are they important for your content) |  GatherCont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666383"/>
            <a:ext cx="10905066" cy="552523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2" descr="User Story Requirements Ultimate Guide – JadeAL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4519" y="643467"/>
            <a:ext cx="8842961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/>
        </p:nvSpPr>
        <p:spPr>
          <a:xfrm>
            <a:off x="1727083" y="667820"/>
            <a:ext cx="9697779" cy="393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226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Design</a:t>
            </a:r>
            <a:endParaRPr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just" rtl="0">
              <a:spcBef>
                <a:spcPts val="1568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the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Keep-It-Simple principle.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3463" lvl="0" indent="-195690" algn="just" rtl="0">
              <a:lnSpc>
                <a:spcPct val="87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-Encourage the use of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cards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(class-  responsibility-collaborator) cards identify and  organize the object-oriented classes.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2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512171" lvl="0" indent="-195690" algn="just" rtl="0">
              <a:lnSpc>
                <a:spcPct val="87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-For difficult design problems, suggests the  creation of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 solutions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a design  prototype.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34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319079" lvl="0" indent="-19569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-Encourages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refactoring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an iterative  refinement of the internal program design.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05F87-2A2D-B1DE-1DB8-6CDFA26A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04837"/>
            <a:ext cx="8096250" cy="564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A4852-C584-7FAE-5C79-5244A47D71A0}"/>
              </a:ext>
            </a:extLst>
          </p:cNvPr>
          <p:cNvSpPr txBox="1"/>
          <p:nvPr/>
        </p:nvSpPr>
        <p:spPr>
          <a:xfrm>
            <a:off x="336479" y="450948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cards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37470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2CF7C-7154-02AB-0047-61913BDD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1" y="-606176"/>
            <a:ext cx="9844303" cy="73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64" name="Google Shape;264;p24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4"/>
          <p:cNvSpPr txBox="1"/>
          <p:nvPr/>
        </p:nvSpPr>
        <p:spPr>
          <a:xfrm>
            <a:off x="2241754" y="1940560"/>
            <a:ext cx="8832646" cy="404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Coding</a:t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324707" lvl="0" indent="-203916" algn="l" rtl="0">
              <a:lnSpc>
                <a:spcPct val="90000"/>
              </a:lnSpc>
              <a:spcBef>
                <a:spcPts val="208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Recommends the construction of a unit test for a  story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commences.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-86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pair programming.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Testing</a:t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-8659" algn="l" rtl="0">
              <a:lnSpc>
                <a:spcPct val="90000"/>
              </a:lnSpc>
              <a:spcBef>
                <a:spcPts val="13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unit tests are executed daily.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3463" lvl="0" indent="-203916" algn="l" rtl="0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tests(Customer tests) are defined by the  customer and executed to assess customer visible  functionality.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ctr" anchorCtr="0">
            <a:normAutofit/>
          </a:bodyPr>
          <a:lstStyle/>
          <a:p>
            <a:pPr marL="8659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An Agile View of Process</a:t>
            </a:r>
            <a:endParaRPr sz="4000" b="1"/>
          </a:p>
        </p:txBody>
      </p:sp>
      <p:sp>
        <p:nvSpPr>
          <p:cNvPr id="111" name="Google Shape;111;p3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393428" y="2158459"/>
            <a:ext cx="9396000" cy="3693225"/>
            <a:chOff x="555228" y="421099"/>
            <a:chExt cx="9396000" cy="3693225"/>
          </a:xfrm>
        </p:grpSpPr>
        <p:sp>
          <p:nvSpPr>
            <p:cNvPr id="114" name="Google Shape;114;p3"/>
            <p:cNvSpPr/>
            <p:nvPr/>
          </p:nvSpPr>
          <p:spPr>
            <a:xfrm>
              <a:off x="1959228" y="421099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5228" y="209190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55228" y="209190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Agile-Quick moving, nimble(light), active</a:t>
              </a:r>
              <a:endPara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55228" y="2813772"/>
              <a:ext cx="4320000" cy="1300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555228" y="2813772"/>
              <a:ext cx="4320000" cy="1300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2000"/>
                <a:buFont typeface="Times New Roman"/>
                <a:buNone/>
              </a:pPr>
              <a:r>
                <a:rPr lang="en-US" sz="2000" b="1">
                  <a:solidFill>
                    <a:srgbClr val="7030A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Developed to overcome drawbacks of conventional  s/w engg.</a:t>
              </a:r>
              <a:endParaRPr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7030A0"/>
                </a:buClr>
                <a:buSzPts val="2000"/>
                <a:buFont typeface="Times New Roman"/>
                <a:buNone/>
              </a:pPr>
              <a:r>
                <a:rPr lang="en-US" sz="2000" b="1">
                  <a:solidFill>
                    <a:srgbClr val="7030A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applicable to all </a:t>
              </a:r>
              <a:r>
                <a:rPr lang="en-US" sz="2000" b="1" u="sng">
                  <a:solidFill>
                    <a:srgbClr val="7030A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projects, products, people and </a:t>
              </a:r>
              <a:r>
                <a:rPr lang="en-US" sz="2000" b="1">
                  <a:solidFill>
                    <a:srgbClr val="7030A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b="1" u="sng">
                  <a:solidFill>
                    <a:srgbClr val="7030A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situations.</a:t>
              </a:r>
              <a:endParaRPr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35228" y="421099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631228" y="209190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5631228" y="209190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Agile software engineering-</a:t>
              </a:r>
              <a:endParaRPr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631228" y="2813772"/>
              <a:ext cx="4320000" cy="1300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5631228" y="2813772"/>
              <a:ext cx="4320000" cy="1300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imes New Roman"/>
                <a:buNone/>
              </a:pPr>
              <a:r>
                <a:rPr lang="en-US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Philosophy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imes New Roman"/>
                <a:buNone/>
              </a:pPr>
              <a:r>
                <a:rPr lang="en-US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imes New Roman"/>
                <a:buNone/>
              </a:pPr>
              <a:r>
                <a:rPr lang="en-US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of development guidelines.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" y="748794"/>
            <a:ext cx="9316720" cy="576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1550900" y="990732"/>
            <a:ext cx="5459499" cy="3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ctr" anchorCtr="0">
            <a:spAutoFit/>
          </a:bodyPr>
          <a:lstStyle/>
          <a:p>
            <a:pPr marL="86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II.Adaptive Software Development (ASD)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018434" y="2493530"/>
            <a:ext cx="8202526" cy="254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147634" marR="0" lvl="0" indent="-152400" algn="l" rtl="0">
              <a:lnSpc>
                <a:spcPct val="9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by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Jim Highsmith.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634" marR="0" lvl="0" indent="-152400" algn="l" rtl="0">
              <a:lnSpc>
                <a:spcPct val="85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for building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s/w and systems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422119" lvl="0" indent="-152400" algn="l" rtl="0">
              <a:lnSpc>
                <a:spcPct val="85791"/>
              </a:lnSpc>
              <a:spcBef>
                <a:spcPts val="14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collaboration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team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  organization.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4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984079" lvl="0" indent="0" algn="l" rtl="0">
              <a:lnSpc>
                <a:spcPct val="8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ASD life cycle incorporates three phases: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984079" lvl="0" indent="0" algn="l" rtl="0">
              <a:lnSpc>
                <a:spcPct val="860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984079" lvl="0" indent="0" algn="l" rtl="0">
              <a:lnSpc>
                <a:spcPct val="8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1.speculation,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6123" marR="0" lvl="0" indent="-187897" algn="l" rtl="0">
              <a:lnSpc>
                <a:spcPct val="79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4"/>
              <a:buFont typeface="Times New Roman"/>
              <a:buAutoNum type="arabicPeriod" startAt="2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collaboration, 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6123" marR="0" lvl="0" indent="-187897" algn="l" rtl="0">
              <a:lnSpc>
                <a:spcPct val="9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4"/>
              <a:buFont typeface="Times New Roman"/>
              <a:buAutoNum type="arabicPeriod" startAt="2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1409816" y="1218177"/>
            <a:ext cx="3842904" cy="3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ctr" anchorCtr="0">
            <a:spAutoFit/>
          </a:bodyPr>
          <a:lstStyle/>
          <a:p>
            <a:pPr marL="86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00000"/>
                </a:solidFill>
              </a:rPr>
              <a:t>1.	Speculation: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1409816" y="2050876"/>
            <a:ext cx="9034664" cy="259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298731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initiated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adaptive cycle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 conducted.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634" marR="0" lvl="0" indent="-15240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cycle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AutoNum type="romanLcParenBoth"/>
            </a:pPr>
            <a:r>
              <a:rPr lang="en-US" sz="24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initiation info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—the </a:t>
            </a:r>
            <a:r>
              <a:rPr lang="en-US" sz="2400" b="1" i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customer's mission  statement, project constraints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delivery dates or  user descriptions),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5562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643" marR="3463" lvl="0" indent="-54984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AutoNum type="romanLcParenBoth" startAt="2"/>
            </a:pPr>
            <a:r>
              <a:rPr lang="en-US" sz="24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requirements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define the </a:t>
            </a:r>
            <a:r>
              <a:rPr lang="en-US" sz="2400" b="1" i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release  cycles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(software increments) that will be required for  the project.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1234787" y="1373516"/>
            <a:ext cx="9524653" cy="444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Collaboration: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Motivated people work together to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their  talent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 o/p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their absolute numbers.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16" marR="0" lvl="0" indent="-146956" algn="l" rtl="0"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2314"/>
              <a:buFont typeface="Arial"/>
              <a:buChar char="•"/>
            </a:pPr>
            <a:r>
              <a:rPr lang="en-US" sz="2400" b="1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working together must trust one another to: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9776" marR="467144" lvl="0" indent="-35155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Criticize(find fault) without animosity( enemity,  hatred);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994" marR="0" lvl="0" indent="-33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without resentment(anger);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994" marR="0" lvl="0" indent="-33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as hard or harder as they do;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427" marR="94382" lvl="0" indent="-3394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 skill set to contribute to the work at hand;  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427" marR="783194" lvl="0" indent="-339427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 problems or concerns in a way  that leads to effective action.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2305050" y="375755"/>
            <a:ext cx="3912870" cy="4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ctr" anchorCtr="0">
            <a:spAutoFit/>
          </a:bodyPr>
          <a:lstStyle/>
          <a:p>
            <a:pPr marL="86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Learning: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2511137" y="1244744"/>
            <a:ext cx="8908703" cy="272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161487" lvl="0" indent="-86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ASD team begin to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the components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 are part of an adaptive cycle, the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is on  learning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much as it is on progress toward a  completed cycle.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634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Highsmith argues that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s/w developers often over estimate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their own understanding </a:t>
            </a:r>
            <a:r>
              <a:rPr lang="en-US" sz="2400" i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(of the  technology, the process, and the project)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that 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will help them to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their level of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 understanding.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/>
        </p:nvSpPr>
        <p:spPr>
          <a:xfrm>
            <a:off x="1529426" y="1638473"/>
            <a:ext cx="9971694" cy="407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ASD teams learn in three ways: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57600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. Focus groups: </a:t>
            </a:r>
            <a:r>
              <a:rPr lang="en-US" sz="2400" b="1" dirty="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and/or end-users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 </a:t>
            </a:r>
            <a:r>
              <a:rPr lang="en-US" sz="2400" b="1" dirty="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f/b on s/w increments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being delivered. This  provides a direct indication of whether or not the  product is satisfying business needs.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AutoNum type="arabicPeriod" startAt="2"/>
            </a:pPr>
            <a:r>
              <a:rPr lang="en-US" sz="24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technical reviews: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</a:t>
            </a:r>
            <a:r>
              <a:rPr lang="en-US" sz="2400" b="1" dirty="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the  s/w components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developed, improving quality  and learning as they proceed.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28181" lvl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n-US" sz="24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Postmortems: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becomes </a:t>
            </a:r>
            <a:r>
              <a:rPr lang="en-US" sz="2400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introspective(self  examination),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its own performance and  process.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2201141" y="111408"/>
            <a:ext cx="2337522" cy="3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ctr" anchorCtr="0">
            <a:spAutoFit/>
          </a:bodyPr>
          <a:lstStyle/>
          <a:p>
            <a:pPr marL="86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Calibri"/>
              <a:buNone/>
            </a:pPr>
            <a:r>
              <a:rPr lang="en-US" sz="21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 4.2 ASD(from TB)</a:t>
            </a:r>
            <a:endParaRPr sz="2182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561" y="629920"/>
            <a:ext cx="8859520" cy="5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/>
        </p:nvSpPr>
        <p:spPr>
          <a:xfrm>
            <a:off x="1265266" y="805353"/>
            <a:ext cx="9118254" cy="37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Dynamic Systems Development Method (DSDM):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and maintaining  systems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meet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 time constraints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 use of incremental prototyping in a controlled project  environment.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23389" lvl="0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 principle-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an application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(only enough  work is required for each increment to facilitate  movement to the next increment)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delivered in  20% of the time it would take to deliver the complete  (100 percent) application.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DEC3B40F-F78C-222E-60AC-41B09D078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627062"/>
          </a:xfrm>
        </p:spPr>
        <p:txBody>
          <a:bodyPr/>
          <a:lstStyle/>
          <a:p>
            <a:pPr algn="ctr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The Dynamic Systems Development Method  (DSDM )</a:t>
            </a:r>
          </a:p>
        </p:txBody>
      </p:sp>
      <p:sp>
        <p:nvSpPr>
          <p:cNvPr id="51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9AD3C4-1A83-CDE0-C7B8-5B345D00A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algn="just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The Dynamic Systems Development Method  (DSDM ) provides a framework of controls and best practice for Rapid Application Development (RAD).</a:t>
            </a:r>
          </a:p>
          <a:p>
            <a:pPr marL="91440" indent="-91440" algn="just">
              <a:defRPr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ea typeface="Angsana New" panose="020B0502040204020203" pitchFamily="18" charset="-34"/>
            </a:endParaRPr>
          </a:p>
          <a:p>
            <a:pPr marL="91440" indent="-91440" algn="just">
              <a:defRPr/>
            </a:pP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(</a:t>
            </a:r>
            <a:r>
              <a:rPr lang="en-GB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RAD</a:t>
            </a:r>
            <a:r>
              <a: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) is a software development methodology that uses minimal planning in support of rapid prototyping. </a:t>
            </a:r>
          </a:p>
          <a:p>
            <a:pPr marL="91440" indent="-91440" algn="just">
              <a:buNone/>
              <a:defRPr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ea typeface="Angsana New" panose="020B0502040204020203" pitchFamily="18" charset="-34"/>
            </a:endParaRPr>
          </a:p>
          <a:p>
            <a:pPr marL="91440" indent="-91440" algn="just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It is particularly suitable for application development projects that need </a:t>
            </a:r>
            <a:r>
              <a: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to develop complex business solutions within tight timeframes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08531-A84C-EE72-C7B5-8CE61EDA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Dr Anila M        SE/V-SEM    2025-26</a:t>
            </a:r>
            <a:endParaRPr lang="th-TH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86FDCFC-41D4-5160-CD62-D6CD80B55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 </a:t>
            </a:r>
          </a:p>
        </p:txBody>
      </p:sp>
      <p:sp>
        <p:nvSpPr>
          <p:cNvPr id="51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6A9E2BA-A46D-62B5-B837-6A257250C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6325" y="914401"/>
            <a:ext cx="7543800" cy="4954588"/>
          </a:xfrm>
        </p:spPr>
        <p:txBody>
          <a:bodyPr rtlCol="0">
            <a:normAutofit fontScale="92500" lnSpcReduction="10000"/>
          </a:bodyPr>
          <a:lstStyle/>
          <a:p>
            <a:pPr marL="91440" indent="-91440" algn="just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DSDM,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is fixed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life of a project, and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are fixed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far as possible. This means that it is the requirements that will be satisfied that are allowed to change.</a:t>
            </a:r>
          </a:p>
          <a:p>
            <a:pPr marL="91440" indent="-91440"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DSDM Eliminate problems of:</a:t>
            </a:r>
          </a:p>
          <a:p>
            <a:pPr marL="384048" lvl="1" indent="-182880"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Going over-budget</a:t>
            </a:r>
          </a:p>
          <a:p>
            <a:pPr marL="384048" lvl="1" indent="-182880"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deadlines</a:t>
            </a:r>
          </a:p>
          <a:p>
            <a:pPr marL="384048" lvl="1" indent="-182880"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not involved</a:t>
            </a:r>
          </a:p>
          <a:p>
            <a:pPr marL="384048" lvl="1" indent="-182880"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not committed</a:t>
            </a:r>
          </a:p>
          <a:p>
            <a:pPr marL="0" indent="0">
              <a:buNone/>
              <a:defRPr/>
            </a:pPr>
            <a:r>
              <a:rPr lang="en-GB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               </a:t>
            </a:r>
          </a:p>
          <a:p>
            <a:pPr marL="91440" indent="-91440">
              <a:defRPr/>
            </a:pPr>
            <a:endParaRPr lang="en-GB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GB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                                                    Pareto principle -80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26005-EB4B-442B-8E77-F795D113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Dr Anila M        SE/V-SEM    2025-26</a:t>
            </a:r>
            <a:endParaRPr lang="th-TH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386080" y="863600"/>
            <a:ext cx="10464800" cy="37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4" b="1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Philosophy:</a:t>
            </a:r>
            <a:endParaRPr sz="2454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3463" lvl="0" indent="-19569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satisfaction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incremental  delivery of s/w;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0" lvl="0" indent="-195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small, highly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motivated project teams;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0" lvl="0" indent="-19569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methods;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0" lvl="0" indent="-19569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s/w engg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products;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0" lvl="0" indent="-19569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development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simplicity.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4"/>
              <a:buFont typeface="Calibri"/>
              <a:buNone/>
            </a:pP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54" b="1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development guidelines:</a:t>
            </a:r>
            <a:endParaRPr sz="2454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0" lvl="0" indent="-195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delivery over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and design.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916" marR="155427" lvl="0" indent="-19569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communication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b/n 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7D8A5A3-3A64-7BF4-4731-A55D506B7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DSDM Principles</a:t>
            </a:r>
          </a:p>
        </p:txBody>
      </p:sp>
      <p:sp>
        <p:nvSpPr>
          <p:cNvPr id="614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ECB253-AE28-74A9-6B7E-F32D376A9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33400" indent="-533400">
              <a:buNone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DSDM is based on nine principles, these are:</a:t>
            </a:r>
          </a:p>
          <a:p>
            <a:pPr marL="533400" indent="-533400"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user Involvement is Imperative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Teams must be empowered to make their own decisions.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Focus on Frequent Delivery 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Fitness for Business is Criterion for Accepted Deliverables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AC417-8872-C31D-5620-DD1E47D2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Dr Anila M        SE/V-SEM    2025-26</a:t>
            </a:r>
            <a:endParaRPr lang="th-TH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FD3A7B6-677B-04F9-3284-34ACEECB6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ea typeface="Angsana New" panose="020B0502040204020203" pitchFamily="18" charset="-34"/>
              </a:rPr>
              <a:t>DSDM Principles ……</a:t>
            </a:r>
          </a:p>
        </p:txBody>
      </p:sp>
      <p:sp>
        <p:nvSpPr>
          <p:cNvPr id="71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F688D2-5524-C01C-9079-696A55B45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Iterative development is essential to reach correct solution.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Any change during development can be reversed.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The most higher-level requirements should be unchangeable.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Testing shall occur throughout the lifecycle of the project.</a:t>
            </a:r>
          </a:p>
          <a:p>
            <a:pPr marL="320040" indent="0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All stakeholders must cooperate and communicate.</a:t>
            </a:r>
          </a:p>
          <a:p>
            <a:pPr marL="533400" indent="-533400"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641FE-EB49-6F71-0326-00A58BA6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Dr Anila M        SE/V-SEM    2025-26</a:t>
            </a:r>
            <a:endParaRPr lang="th-TH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34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30" name="Google Shape;330;p34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/>
              <a:ahLst/>
              <a:cxnLst/>
              <a:rect l="l" t="t" r="r" b="b"/>
              <a:pathLst>
                <a:path w="1409491" h="1876653" extrusionOk="0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4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437" y="292778"/>
            <a:ext cx="9397700" cy="627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2605"/>
          <a:stretch>
            <a:fillRect/>
          </a:stretch>
        </p:blipFill>
        <p:spPr>
          <a:xfrm>
            <a:off x="2395976" y="7706"/>
            <a:ext cx="7324277" cy="704132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7366000" y="2641600"/>
            <a:ext cx="1290320" cy="25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7128663" y="4275357"/>
            <a:ext cx="1290320" cy="25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128663" y="5692680"/>
            <a:ext cx="1290320" cy="25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/>
        </p:nvSpPr>
        <p:spPr>
          <a:xfrm>
            <a:off x="637656" y="163194"/>
            <a:ext cx="11249544" cy="742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DSDM life cycle: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4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20791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different iterative cycles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preceded  by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additional life cycle activities: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1.Feasibility study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—establishes the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requirements and constraints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application to be built and  then assesses whether the application is a  viable candidate for the DSDM process.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68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2.Business study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—establishes the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and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requirements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will allow the  application to provide business value;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65816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defines the basic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architecture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identifies the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 requirements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application.</a:t>
            </a:r>
            <a:endParaRPr/>
          </a:p>
          <a:p>
            <a:pPr marL="8659" marR="165816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72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3.Functional model iteration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—produces a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prototypes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demonstrate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customer.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585772" lvl="0" indent="-1476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intent during this iterative cycle is to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additional requirements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eliciting 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from users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they exercise the  prototype.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65816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925599" y="1718828"/>
            <a:ext cx="8411441" cy="259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346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4.Design and build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revisits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prototypes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during the functional model  iteration to ensure that each has been  engineered in a manner that will enable it to  provide operational business value for end-  users.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97422" lvl="0" indent="-15240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cases, the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model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build iteration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 concurrently.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826077" y="1814213"/>
            <a:ext cx="9435523" cy="37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6927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5.Implementation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—places the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 s/w increment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operational environment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634" marR="0" lvl="0" indent="-152400" algn="l" rtl="0"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noted that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3978" marR="0" lvl="1" indent="-33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increment may not be 100% complete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3438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94401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may be requested as the increment is  put into place.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case, DSDM development work continues  by returning to the function model iteration activity.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840" y="212522"/>
            <a:ext cx="11673840" cy="6449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853440" y="573272"/>
            <a:ext cx="534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for DSDM development process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0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0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0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6641" y="643467"/>
            <a:ext cx="7258718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2004896" y="395701"/>
            <a:ext cx="65775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 of DSDM framework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tools &amp; techniques for DSDM</a:t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rgbClr val="F2F2F2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5141" y="99468"/>
            <a:ext cx="10519437" cy="44495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1"/>
          <p:cNvCxnSpPr/>
          <p:nvPr/>
        </p:nvCxnSpPr>
        <p:spPr>
          <a:xfrm>
            <a:off x="865141" y="4811517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1026161" y="741680"/>
            <a:ext cx="8291022" cy="416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4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does it?</a:t>
            </a:r>
            <a:endParaRPr sz="2454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3463" lvl="0" indent="-312151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S/w engineers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other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stakeholders  </a:t>
            </a:r>
            <a:r>
              <a:rPr lang="en-US" sz="2454" b="1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(managers, customers, end-users)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54"/>
              <a:buFont typeface="Calibri"/>
              <a:buNone/>
            </a:pP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4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important?</a:t>
            </a:r>
            <a:endParaRPr sz="2454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215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fast-paced.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215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ever-changing.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2151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s/w engg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2151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54"/>
              <a:buFont typeface="Arial"/>
              <a:buChar char="•"/>
            </a:pP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delivers </a:t>
            </a: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systems </a:t>
            </a:r>
            <a:r>
              <a:rPr lang="en-US" sz="245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quickly.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lang="en-US" sz="2454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"software engineering lite”.</a:t>
            </a:r>
            <a:endParaRPr sz="245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Timeboxing</a:t>
            </a:r>
            <a:endParaRPr/>
          </a:p>
        </p:txBody>
      </p:sp>
      <p:pic>
        <p:nvPicPr>
          <p:cNvPr id="404" name="Google Shape;404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361" b="10961"/>
          <a:stretch/>
        </p:blipFill>
        <p:spPr>
          <a:xfrm>
            <a:off x="20" y="10"/>
            <a:ext cx="12191980" cy="46056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42"/>
          <p:cNvGrpSpPr/>
          <p:nvPr/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406" name="Google Shape;406;p42"/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 rot="-54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0">
                  <a:srgbClr val="5B9BD5">
                    <a:alpha val="0"/>
                  </a:srgbClr>
                </a:gs>
                <a:gs pos="19000">
                  <a:srgbClr val="5B9BD5">
                    <a:alpha val="0"/>
                  </a:srgbClr>
                </a:gs>
                <a:gs pos="100000">
                  <a:srgbClr val="9CC2E5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3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3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3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43" descr="What is the MoSCoW Method?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414" t="12741" r="7881"/>
          <a:stretch>
            <a:fillRect/>
          </a:stretch>
        </p:blipFill>
        <p:spPr>
          <a:xfrm>
            <a:off x="411523" y="811611"/>
            <a:ext cx="10748726" cy="671145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670670" y="177148"/>
            <a:ext cx="10109199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tools &amp; techniques for DSDM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4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4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4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7246" y="24047"/>
            <a:ext cx="5819162" cy="66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5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5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5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5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480837"/>
            <a:ext cx="12051967" cy="425961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5"/>
          <p:cNvSpPr txBox="1">
            <a:spLocks noGrp="1"/>
          </p:cNvSpPr>
          <p:nvPr>
            <p:ph type="title"/>
          </p:nvPr>
        </p:nvSpPr>
        <p:spPr>
          <a:xfrm>
            <a:off x="1670670" y="177148"/>
            <a:ext cx="10109199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tools &amp; techniques for DSDM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0441" y="643467"/>
            <a:ext cx="9731117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1670670" y="177148"/>
            <a:ext cx="10109199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Adopting DSDM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7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7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7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69471"/>
          <a:stretch>
            <a:fillRect/>
          </a:stretch>
        </p:blipFill>
        <p:spPr>
          <a:xfrm>
            <a:off x="195051" y="309059"/>
            <a:ext cx="2247227" cy="617769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7"/>
          <p:cNvSpPr txBox="1">
            <a:spLocks noGrp="1"/>
          </p:cNvSpPr>
          <p:nvPr>
            <p:ph type="title"/>
          </p:nvPr>
        </p:nvSpPr>
        <p:spPr>
          <a:xfrm>
            <a:off x="1670670" y="44922"/>
            <a:ext cx="10109199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in DSDM</a:t>
            </a:r>
            <a:endParaRPr dirty="0"/>
          </a:p>
        </p:txBody>
      </p:sp>
      <p:pic>
        <p:nvPicPr>
          <p:cNvPr id="2" name="Google Shape;469;p47">
            <a:extLst>
              <a:ext uri="{FF2B5EF4-FFF2-40B4-BE49-F238E27FC236}">
                <a16:creationId xmlns:a16="http://schemas.microsoft.com/office/drawing/2014/main" id="{AEA4CFF8-6339-5D6F-B6CB-0819623642B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1748" t="3221" b="4144"/>
          <a:stretch>
            <a:fillRect/>
          </a:stretch>
        </p:blipFill>
        <p:spPr>
          <a:xfrm>
            <a:off x="4609163" y="292812"/>
            <a:ext cx="5989834" cy="652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>
            <a:spLocks noGrp="1"/>
          </p:cNvSpPr>
          <p:nvPr>
            <p:ph type="title"/>
          </p:nvPr>
        </p:nvSpPr>
        <p:spPr>
          <a:xfrm>
            <a:off x="1625600" y="570801"/>
            <a:ext cx="7789719" cy="148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ctr" anchorCtr="0">
            <a:spAutoFit/>
          </a:bodyPr>
          <a:lstStyle/>
          <a:p>
            <a:pPr marL="8659" marR="3463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Scrum </a:t>
            </a:r>
            <a:b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(name derived from an activity that occurs  during a rugby match)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2008101" y="2651760"/>
            <a:ext cx="8365259" cy="259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50" rIns="0" bIns="0" anchor="t" anchorCtr="0">
            <a:spAutoFit/>
          </a:bodyPr>
          <a:lstStyle/>
          <a:p>
            <a:pPr marL="8659" marR="3463" lvl="0" indent="0" algn="just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group of players forms around the ball and  the teammates work together (sometimes violently!)  to move the ball downfield.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8098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 Sutherland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his team in the  early 1990s.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408265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development of the Scrum methods has  been performed by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Schwaber and Beedle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/>
        </p:nvSpPr>
        <p:spPr>
          <a:xfrm>
            <a:off x="1755255" y="863029"/>
            <a:ext cx="9536043" cy="407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66673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principles(6) are consistent (dependable,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compatable</a:t>
            </a:r>
            <a:r>
              <a:rPr lang="en-US" sz="24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agile manifesto: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03492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Small working teams are organized to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"maximize  communication, minimize overhead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 sharing of tacit, informal knowledge."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18213" lvl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process must be adaptable to both technical  and business changes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 ensure the best possible  product is produced.“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463" lvl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process yields frequent software increments  "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inspected, adjusted, tested, documented,  and built on."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/>
        </p:nvSpPr>
        <p:spPr>
          <a:xfrm>
            <a:off x="2143645" y="1219200"/>
            <a:ext cx="7904595" cy="296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R="3463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Development work and the people who perform it  are partitioned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"into clean, low coupling partitions,  or packets.“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67972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Constant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documentation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performed  as the product is built.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47624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The Scrum process provides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"ability to declare  a product 'done'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required.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/>
        </p:nvSpPr>
        <p:spPr>
          <a:xfrm>
            <a:off x="876358" y="1479479"/>
            <a:ext cx="10230005" cy="407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60611" lvl="0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principles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development  activities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a process that incorporates the  following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activities(5):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16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16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16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516" marR="0" lvl="0" indent="-15240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evolution, and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7634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each framework activity,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tasks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  within a process pattern called a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782321" y="1148080"/>
            <a:ext cx="9106362" cy="517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ensure that we've done it right?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96546" lvl="0" indent="-311719" algn="just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agile team agrees that the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works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the team produces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s/w increments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 the customer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we've done it right.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94511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Agility: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agile team is a nimble team able to  appropriately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 to changes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17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the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s/w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built,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17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to the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17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because of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technology,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378" marR="0" lvl="0" indent="-3117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creates product.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Agility is dynamic, content specific, aggressively change  embracing, and growth oriented.</a:t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/>
        </p:nvSpPr>
        <p:spPr>
          <a:xfrm>
            <a:off x="1422055" y="1017470"/>
            <a:ext cx="9365810" cy="407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3463" lvl="0" indent="-146956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4"/>
              <a:buFont typeface="Arial"/>
              <a:buChar char="•"/>
            </a:pPr>
            <a:r>
              <a:rPr lang="en-US" sz="240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Backlog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prioritized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project requirements or  features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provide business value for the customer. 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can be added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backlog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time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is  how changes are introduced).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13008" lvl="0" indent="-146956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4"/>
              <a:buFont typeface="Arial"/>
              <a:buChar char="•"/>
            </a:pPr>
            <a:r>
              <a:rPr lang="en-US" sz="240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Sprints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units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required to achieve a 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in the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must be fit  into a predefined time-box (typically 30 days).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42015" lvl="0" indent="-146956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4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sprint, the backlog items that the sprint  work units address are frozen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(i.e., changes are not introduced during the sprint).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/>
        </p:nvSpPr>
        <p:spPr>
          <a:xfrm>
            <a:off x="2305050" y="318827"/>
            <a:ext cx="7793990" cy="407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25" rIns="0" bIns="0" anchor="t" anchorCtr="0">
            <a:spAutoFit/>
          </a:bodyPr>
          <a:lstStyle/>
          <a:p>
            <a:pPr marL="8659" marR="158024" lvl="0" indent="-1469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4"/>
              <a:buFont typeface="Arial"/>
              <a:buChar char="•"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Scrum meetings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—are short (typically 15 minutes)  meetings held daily by the Scrum team.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112998" lvl="0" indent="54984" algn="l" rtl="0"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key questions are asked and answered by all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2796" marR="0" lvl="0" indent="-254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 you do since the last team meeting?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2796" marR="0" lvl="0" indent="-254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obstacles are you encountering?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3463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plan to accomplish by the next team  meeting?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59" marR="29873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leader, called a "Scrum master," leads the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and assesses the responses from each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"/>
          <p:cNvSpPr/>
          <p:nvPr/>
        </p:nvSpPr>
        <p:spPr>
          <a:xfrm>
            <a:off x="2411383" y="737754"/>
            <a:ext cx="62345" cy="17750"/>
          </a:xfrm>
          <a:custGeom>
            <a:avLst/>
            <a:gdLst/>
            <a:ahLst/>
            <a:cxnLst/>
            <a:rect l="l" t="t" r="r" b="b"/>
            <a:pathLst>
              <a:path w="91440" h="26034" extrusionOk="0">
                <a:moveTo>
                  <a:pt x="91440" y="0"/>
                </a:moveTo>
                <a:lnTo>
                  <a:pt x="0" y="0"/>
                </a:lnTo>
                <a:lnTo>
                  <a:pt x="0" y="25908"/>
                </a:lnTo>
                <a:lnTo>
                  <a:pt x="91440" y="25908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4"/>
          <p:cNvSpPr txBox="1"/>
          <p:nvPr/>
        </p:nvSpPr>
        <p:spPr>
          <a:xfrm>
            <a:off x="2051050" y="1385858"/>
            <a:ext cx="7611110" cy="111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8659" marR="3463" lvl="0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—deliver the s/w increment to the  customer so that functionality that has been  implemented can be demonstrated and  evaluated by the customer.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5" descr="What Is Agile Methodology And Its Typ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01210" y="19152"/>
            <a:ext cx="8926150" cy="671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970A-50F4-43BB-1E69-C68C2C97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E49A-ACCC-9A8D-C5AF-44791496C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Driven Development (FDD)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methodology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focused on building and designing software by breaking it down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It’s especially effective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800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3C77-DC09-ED75-1C50-6858A6B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FDD-</a:t>
            </a:r>
            <a:r>
              <a:rPr lang="en-US" b="1" dirty="0"/>
              <a:t>Characteristics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5BE41-BB7B-3425-54A4-69BBE9B29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Feature-centric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Development revolves around small, client-valued features.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Begins with creating a domain model.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and incremental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 cycles (1–3 weeks) ensure frequent updates.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large teams and complex systems.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Reporting is emphasized at all levels.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46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94-EBB6-9020-34A9-D7C57E1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FDD Life 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5965-67D1-D6D2-DA3E-F6010437F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1822D-691E-8BA7-19A3-4F3B5D09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33" y="1690688"/>
            <a:ext cx="10696734" cy="43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3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FC78-CC4C-E842-4E89-5F616636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FDD-</a:t>
            </a:r>
            <a:r>
              <a:rPr lang="en-US" b="1" dirty="0"/>
              <a:t>Advantages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5CB93-CF09-F891-9979-A108A72C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visibility of progress through feature tracking.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releases improve client satisfaction.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risk by focusing on small, manageable units.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cost estimation due to feature segmentation.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92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BF57-E8D8-EC02-174F-ACC3C6D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FDD-</a:t>
            </a:r>
            <a:r>
              <a:rPr lang="en-US" b="1" dirty="0"/>
              <a:t>Disadvantages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A3D4-F8EB-89FD-5DF1-B1579F39F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small projects.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experienced lead developers.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documentation may cause issues later.</a:t>
            </a: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7" descr="What is Agile? - What is Scrum? - Agile FAQ's | Cprim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96847" y="643467"/>
            <a:ext cx="9398305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919834" y="1341735"/>
            <a:ext cx="68525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Scrum is </a:t>
            </a:r>
            <a:r>
              <a:rPr lang="en-US" sz="1600" b="1" i="0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an agile project management framework that helps teams' structure and manage their work</a:t>
            </a:r>
            <a:r>
              <a:rPr lang="en-US" sz="16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 through a set of values, principles, and practices.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3F3E"/>
              </a:buClr>
              <a:buSzPts val="4400"/>
              <a:buFont typeface="Proxima Nova"/>
              <a:buNone/>
            </a:pPr>
            <a:r>
              <a:rPr lang="en-US" b="1" i="0">
                <a:solidFill>
                  <a:srgbClr val="453F3E"/>
                </a:solidFill>
                <a:latin typeface="Proxima Nova"/>
                <a:ea typeface="Proxima Nova"/>
                <a:cs typeface="Proxima Nova"/>
                <a:sym typeface="Proxima Nova"/>
              </a:rPr>
              <a:t>Philips</a:t>
            </a:r>
            <a:br>
              <a:rPr lang="en-US" b="1" i="0">
                <a:solidFill>
                  <a:srgbClr val="453F3E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3F3E"/>
              </a:buClr>
              <a:buSzPts val="2800"/>
              <a:buChar char="•"/>
            </a:pPr>
            <a:r>
              <a:rPr lang="en-US" b="0" i="0">
                <a:solidFill>
                  <a:srgbClr val="453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Philips is another firm that has adopted Agile principles. After numerous changes to management structure, the firm introduced several Agile coaches that went to deploy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3F3E"/>
              </a:buClr>
              <a:buSzPts val="2800"/>
              <a:buChar char="•"/>
            </a:pPr>
            <a:r>
              <a:rPr lang="en-US" b="0" i="0">
                <a:solidFill>
                  <a:srgbClr val="453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principles such as Scrum boards and breaking down teams into smaller ones.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3F3E"/>
              </a:buClr>
              <a:buSzPts val="2800"/>
              <a:buChar char="•"/>
            </a:pPr>
            <a:r>
              <a:rPr lang="en-US" b="0" i="0">
                <a:solidFill>
                  <a:srgbClr val="453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 of changes like this, teams could react to situations quicker, bureaucracy was removed, and it was ultimately easier for these smaller teams to take responsibility for their respective products.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3F3E"/>
              </a:buClr>
              <a:buSzPts val="4400"/>
              <a:buFont typeface="Proxima Nova"/>
              <a:buNone/>
            </a:pPr>
            <a:r>
              <a:rPr lang="en-US" b="1" i="0">
                <a:solidFill>
                  <a:srgbClr val="453F3E"/>
                </a:solidFill>
                <a:latin typeface="Proxima Nova"/>
                <a:ea typeface="Proxima Nova"/>
                <a:cs typeface="Proxima Nova"/>
                <a:sym typeface="Proxima Nova"/>
              </a:rPr>
              <a:t>JP Morgan Chase</a:t>
            </a:r>
            <a:br>
              <a:rPr lang="en-US" b="1" i="0">
                <a:solidFill>
                  <a:srgbClr val="453F3E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3F3E"/>
              </a:buClr>
              <a:buSzPts val="2800"/>
              <a:buChar char="•"/>
            </a:pPr>
            <a:r>
              <a:rPr lang="en-US" b="0" i="0">
                <a:solidFill>
                  <a:srgbClr val="453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banking institution that needs no introduction is JP Morgan Chase.  A few years ago, the baking giant overhauled their business processes to help improve product development and simultaneously slashed the cost of training as part of a high-profile IT initiative.  Agile methodologies were a key part of the initiative.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3F3E"/>
              </a:buClr>
              <a:buSzPts val="2800"/>
              <a:buChar char="•"/>
            </a:pPr>
            <a:r>
              <a:rPr lang="en-US" b="0" i="0">
                <a:solidFill>
                  <a:srgbClr val="453F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initiative involved the extensive redevelopment of key platforms, and in some instances, multiple legacy systems.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2798</Words>
  <Application>Microsoft Office PowerPoint</Application>
  <PresentationFormat>Widescreen</PresentationFormat>
  <Paragraphs>308</Paragraphs>
  <Slides>68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Calibri</vt:lpstr>
      <vt:lpstr>Arial</vt:lpstr>
      <vt:lpstr>Angsana New</vt:lpstr>
      <vt:lpstr>Arial</vt:lpstr>
      <vt:lpstr>Times New Roman</vt:lpstr>
      <vt:lpstr>Proxima Nova</vt:lpstr>
      <vt:lpstr>Office Theme</vt:lpstr>
      <vt:lpstr>Agile Model</vt:lpstr>
      <vt:lpstr>PowerPoint Presentation</vt:lpstr>
      <vt:lpstr>An Agile View of Process</vt:lpstr>
      <vt:lpstr>PowerPoint Presentation</vt:lpstr>
      <vt:lpstr>PowerPoint Presentation</vt:lpstr>
      <vt:lpstr>PowerPoint Presentation</vt:lpstr>
      <vt:lpstr>PowerPoint Presentation</vt:lpstr>
      <vt:lpstr>Philips </vt:lpstr>
      <vt:lpstr>JP Morgan Chase </vt:lpstr>
      <vt:lpstr>Why Agile Matters in Industry </vt:lpstr>
      <vt:lpstr>Agile vs. Traditional Models</vt:lpstr>
      <vt:lpstr>Case Studies of Agile in real-time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II.Adaptive Software Development (ASD)</vt:lpstr>
      <vt:lpstr>1. Speculation:</vt:lpstr>
      <vt:lpstr>PowerPoint Presentation</vt:lpstr>
      <vt:lpstr>3. Learning:</vt:lpstr>
      <vt:lpstr>PowerPoint Presentation</vt:lpstr>
      <vt:lpstr>Fig 4.2 ASD(from TB)</vt:lpstr>
      <vt:lpstr>PowerPoint Presentation</vt:lpstr>
      <vt:lpstr>The Dynamic Systems Development Method  (DSDM )</vt:lpstr>
      <vt:lpstr> </vt:lpstr>
      <vt:lpstr>DSDM Principles</vt:lpstr>
      <vt:lpstr>DSDM Principles ……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tools &amp; techniques for DSDM</vt:lpstr>
      <vt:lpstr>Timeboxing</vt:lpstr>
      <vt:lpstr>Core tools &amp; techniques for DSDM</vt:lpstr>
      <vt:lpstr>PowerPoint Presentation</vt:lpstr>
      <vt:lpstr>Core tools &amp; techniques for DSDM</vt:lpstr>
      <vt:lpstr>Benefits of Adopting DSDM</vt:lpstr>
      <vt:lpstr>Roles in DSDM</vt:lpstr>
      <vt:lpstr>IV. Scrum   (name derived from an activity that occurs  during a rugby match)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Driven Development (FDD)</vt:lpstr>
      <vt:lpstr>FDD-Characteristics </vt:lpstr>
      <vt:lpstr>FDD Life Cycle Phases</vt:lpstr>
      <vt:lpstr>FDD-Advantages </vt:lpstr>
      <vt:lpstr>FDD-Disadvantages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CSE HEAD</dc:creator>
  <cp:lastModifiedBy>CSE HEAD</cp:lastModifiedBy>
  <cp:revision>37</cp:revision>
  <dcterms:created xsi:type="dcterms:W3CDTF">2023-10-04T05:03:38Z</dcterms:created>
  <dcterms:modified xsi:type="dcterms:W3CDTF">2025-08-08T03:57:18Z</dcterms:modified>
</cp:coreProperties>
</file>