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4" r:id="rId17"/>
    <p:sldId id="273" r:id="rId18"/>
    <p:sldId id="27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EF407-8DEE-4485-8077-CDFBCBD58873}" type="datetimeFigureOut">
              <a:rPr lang="en-IN" smtClean="0"/>
              <a:t>28-08-2025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61CA6-48DF-4741-8506-DB1BBE381764}" type="slidenum">
              <a:rPr lang="en-IN" smtClean="0"/>
              <a:t>‹#›</a:t>
            </a:fld>
            <a:endParaRPr lang="en-IN"/>
          </a:p>
        </p:txBody>
      </p:sp>
    </p:spTree>
    <p:extLst>
      <p:ext uri="{BB962C8B-B14F-4D97-AF65-F5344CB8AC3E}">
        <p14:creationId xmlns:p14="http://schemas.microsoft.com/office/powerpoint/2010/main" val="16512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4D1C-1D50-E920-E2D9-E65FB1FF3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CAD09B-D4F2-21FD-88CC-7B9BFCBFE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ABD43A-80F7-DC06-2BCF-E0AABF2764A1}"/>
              </a:ext>
            </a:extLst>
          </p:cNvPr>
          <p:cNvSpPr>
            <a:spLocks noGrp="1"/>
          </p:cNvSpPr>
          <p:nvPr>
            <p:ph type="dt" sz="half" idx="10"/>
          </p:nvPr>
        </p:nvSpPr>
        <p:spPr/>
        <p:txBody>
          <a:bodyPr/>
          <a:lstStyle/>
          <a:p>
            <a:fld id="{DD68BEB4-DD6A-46AD-BE89-53265712304D}" type="datetime1">
              <a:rPr lang="en-IN" smtClean="0"/>
              <a:t>28-08-2025</a:t>
            </a:fld>
            <a:endParaRPr lang="en-IN"/>
          </a:p>
        </p:txBody>
      </p:sp>
      <p:sp>
        <p:nvSpPr>
          <p:cNvPr id="5" name="Footer Placeholder 4">
            <a:extLst>
              <a:ext uri="{FF2B5EF4-FFF2-40B4-BE49-F238E27FC236}">
                <a16:creationId xmlns:a16="http://schemas.microsoft.com/office/drawing/2014/main" id="{FA061054-6C80-8BC0-E9C4-0B828DD9AF79}"/>
              </a:ext>
            </a:extLst>
          </p:cNvPr>
          <p:cNvSpPr>
            <a:spLocks noGrp="1"/>
          </p:cNvSpPr>
          <p:nvPr>
            <p:ph type="ftr" sz="quarter" idx="11"/>
          </p:nvPr>
        </p:nvSpPr>
        <p:spPr/>
        <p:txBody>
          <a:bodyPr/>
          <a:lstStyle/>
          <a:p>
            <a:r>
              <a:rPr lang="en-IN"/>
              <a:t>Dr Anila M      SE</a:t>
            </a:r>
          </a:p>
        </p:txBody>
      </p:sp>
      <p:sp>
        <p:nvSpPr>
          <p:cNvPr id="6" name="Slide Number Placeholder 5">
            <a:extLst>
              <a:ext uri="{FF2B5EF4-FFF2-40B4-BE49-F238E27FC236}">
                <a16:creationId xmlns:a16="http://schemas.microsoft.com/office/drawing/2014/main" id="{496E56D6-B33A-90CF-2D10-544E94B4B62E}"/>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351688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DED4-B536-1854-EB9E-AABF4A00FF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B89DD-0F7C-D7AC-F030-858A85A93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C227D-8E9C-7950-5575-0C2AE1941C60}"/>
              </a:ext>
            </a:extLst>
          </p:cNvPr>
          <p:cNvSpPr>
            <a:spLocks noGrp="1"/>
          </p:cNvSpPr>
          <p:nvPr>
            <p:ph type="dt" sz="half" idx="10"/>
          </p:nvPr>
        </p:nvSpPr>
        <p:spPr/>
        <p:txBody>
          <a:bodyPr/>
          <a:lstStyle/>
          <a:p>
            <a:fld id="{57B9E119-5E89-4B91-8406-4D8388256E98}" type="datetime1">
              <a:rPr lang="en-IN" smtClean="0"/>
              <a:t>28-08-2025</a:t>
            </a:fld>
            <a:endParaRPr lang="en-IN"/>
          </a:p>
        </p:txBody>
      </p:sp>
      <p:sp>
        <p:nvSpPr>
          <p:cNvPr id="5" name="Footer Placeholder 4">
            <a:extLst>
              <a:ext uri="{FF2B5EF4-FFF2-40B4-BE49-F238E27FC236}">
                <a16:creationId xmlns:a16="http://schemas.microsoft.com/office/drawing/2014/main" id="{FE3DB1F7-AF9B-0879-55BB-5AFF7E863B20}"/>
              </a:ext>
            </a:extLst>
          </p:cNvPr>
          <p:cNvSpPr>
            <a:spLocks noGrp="1"/>
          </p:cNvSpPr>
          <p:nvPr>
            <p:ph type="ftr" sz="quarter" idx="11"/>
          </p:nvPr>
        </p:nvSpPr>
        <p:spPr/>
        <p:txBody>
          <a:bodyPr/>
          <a:lstStyle/>
          <a:p>
            <a:r>
              <a:rPr lang="en-IN"/>
              <a:t>Dr Anila M      SE</a:t>
            </a:r>
          </a:p>
        </p:txBody>
      </p:sp>
      <p:sp>
        <p:nvSpPr>
          <p:cNvPr id="6" name="Slide Number Placeholder 5">
            <a:extLst>
              <a:ext uri="{FF2B5EF4-FFF2-40B4-BE49-F238E27FC236}">
                <a16:creationId xmlns:a16="http://schemas.microsoft.com/office/drawing/2014/main" id="{AA10E628-415B-251B-9993-CFAABB43AC75}"/>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290349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D4C56-2FFB-43AD-3AC7-B6965E2B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CCDF5-465B-938A-E4F2-33C255EFB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D3528-7D89-F577-AF57-2845634F08EF}"/>
              </a:ext>
            </a:extLst>
          </p:cNvPr>
          <p:cNvSpPr>
            <a:spLocks noGrp="1"/>
          </p:cNvSpPr>
          <p:nvPr>
            <p:ph type="dt" sz="half" idx="10"/>
          </p:nvPr>
        </p:nvSpPr>
        <p:spPr/>
        <p:txBody>
          <a:bodyPr/>
          <a:lstStyle/>
          <a:p>
            <a:fld id="{2C6C0DCF-5070-46E0-834A-7A6DDFBA00DC}" type="datetime1">
              <a:rPr lang="en-IN" smtClean="0"/>
              <a:t>28-08-2025</a:t>
            </a:fld>
            <a:endParaRPr lang="en-IN"/>
          </a:p>
        </p:txBody>
      </p:sp>
      <p:sp>
        <p:nvSpPr>
          <p:cNvPr id="5" name="Footer Placeholder 4">
            <a:extLst>
              <a:ext uri="{FF2B5EF4-FFF2-40B4-BE49-F238E27FC236}">
                <a16:creationId xmlns:a16="http://schemas.microsoft.com/office/drawing/2014/main" id="{1F975A67-9FED-1E0D-4445-D1898E735ADB}"/>
              </a:ext>
            </a:extLst>
          </p:cNvPr>
          <p:cNvSpPr>
            <a:spLocks noGrp="1"/>
          </p:cNvSpPr>
          <p:nvPr>
            <p:ph type="ftr" sz="quarter" idx="11"/>
          </p:nvPr>
        </p:nvSpPr>
        <p:spPr/>
        <p:txBody>
          <a:bodyPr/>
          <a:lstStyle/>
          <a:p>
            <a:r>
              <a:rPr lang="en-IN"/>
              <a:t>Dr Anila M      SE</a:t>
            </a:r>
          </a:p>
        </p:txBody>
      </p:sp>
      <p:sp>
        <p:nvSpPr>
          <p:cNvPr id="6" name="Slide Number Placeholder 5">
            <a:extLst>
              <a:ext uri="{FF2B5EF4-FFF2-40B4-BE49-F238E27FC236}">
                <a16:creationId xmlns:a16="http://schemas.microsoft.com/office/drawing/2014/main" id="{2EB98B61-DCE9-AB8F-8659-C85495E7634F}"/>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192985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AE18-D058-CBE6-1335-C00D17472F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4B3F77-12E4-568B-97F0-968998B5E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6DDFA-2E6D-9DC0-508C-2EE0D4B762C1}"/>
              </a:ext>
            </a:extLst>
          </p:cNvPr>
          <p:cNvSpPr>
            <a:spLocks noGrp="1"/>
          </p:cNvSpPr>
          <p:nvPr>
            <p:ph type="dt" sz="half" idx="10"/>
          </p:nvPr>
        </p:nvSpPr>
        <p:spPr/>
        <p:txBody>
          <a:bodyPr/>
          <a:lstStyle/>
          <a:p>
            <a:fld id="{859760CD-380A-443F-A957-D969472F9120}" type="datetime1">
              <a:rPr lang="en-IN" smtClean="0"/>
              <a:t>28-08-2025</a:t>
            </a:fld>
            <a:endParaRPr lang="en-IN"/>
          </a:p>
        </p:txBody>
      </p:sp>
      <p:sp>
        <p:nvSpPr>
          <p:cNvPr id="5" name="Footer Placeholder 4">
            <a:extLst>
              <a:ext uri="{FF2B5EF4-FFF2-40B4-BE49-F238E27FC236}">
                <a16:creationId xmlns:a16="http://schemas.microsoft.com/office/drawing/2014/main" id="{88DB0CBE-3241-B7C6-1C22-98D2452FB66D}"/>
              </a:ext>
            </a:extLst>
          </p:cNvPr>
          <p:cNvSpPr>
            <a:spLocks noGrp="1"/>
          </p:cNvSpPr>
          <p:nvPr>
            <p:ph type="ftr" sz="quarter" idx="11"/>
          </p:nvPr>
        </p:nvSpPr>
        <p:spPr/>
        <p:txBody>
          <a:bodyPr/>
          <a:lstStyle/>
          <a:p>
            <a:r>
              <a:rPr lang="en-IN"/>
              <a:t>Dr Anila M      SE</a:t>
            </a:r>
          </a:p>
        </p:txBody>
      </p:sp>
      <p:sp>
        <p:nvSpPr>
          <p:cNvPr id="6" name="Slide Number Placeholder 5">
            <a:extLst>
              <a:ext uri="{FF2B5EF4-FFF2-40B4-BE49-F238E27FC236}">
                <a16:creationId xmlns:a16="http://schemas.microsoft.com/office/drawing/2014/main" id="{A1B9D600-3CF5-C03F-ED5C-0F03C4B1F19F}"/>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427496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D384-3D00-F9C2-9D39-84395D8B8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18FE63-84CA-FC12-155E-6C5A0A68E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5D09F-918E-E7FF-44BD-20EFF1689B73}"/>
              </a:ext>
            </a:extLst>
          </p:cNvPr>
          <p:cNvSpPr>
            <a:spLocks noGrp="1"/>
          </p:cNvSpPr>
          <p:nvPr>
            <p:ph type="dt" sz="half" idx="10"/>
          </p:nvPr>
        </p:nvSpPr>
        <p:spPr/>
        <p:txBody>
          <a:bodyPr/>
          <a:lstStyle/>
          <a:p>
            <a:fld id="{24BECF09-3FD8-45E1-8201-E6BCA475D5FF}" type="datetime1">
              <a:rPr lang="en-IN" smtClean="0"/>
              <a:t>28-08-2025</a:t>
            </a:fld>
            <a:endParaRPr lang="en-IN"/>
          </a:p>
        </p:txBody>
      </p:sp>
      <p:sp>
        <p:nvSpPr>
          <p:cNvPr id="5" name="Footer Placeholder 4">
            <a:extLst>
              <a:ext uri="{FF2B5EF4-FFF2-40B4-BE49-F238E27FC236}">
                <a16:creationId xmlns:a16="http://schemas.microsoft.com/office/drawing/2014/main" id="{4B8DE342-9343-66A5-2D01-A937372EC3A0}"/>
              </a:ext>
            </a:extLst>
          </p:cNvPr>
          <p:cNvSpPr>
            <a:spLocks noGrp="1"/>
          </p:cNvSpPr>
          <p:nvPr>
            <p:ph type="ftr" sz="quarter" idx="11"/>
          </p:nvPr>
        </p:nvSpPr>
        <p:spPr/>
        <p:txBody>
          <a:bodyPr/>
          <a:lstStyle/>
          <a:p>
            <a:r>
              <a:rPr lang="en-IN"/>
              <a:t>Dr Anila M      SE</a:t>
            </a:r>
          </a:p>
        </p:txBody>
      </p:sp>
      <p:sp>
        <p:nvSpPr>
          <p:cNvPr id="6" name="Slide Number Placeholder 5">
            <a:extLst>
              <a:ext uri="{FF2B5EF4-FFF2-40B4-BE49-F238E27FC236}">
                <a16:creationId xmlns:a16="http://schemas.microsoft.com/office/drawing/2014/main" id="{CB301657-D1D0-F0D8-CBA9-90A512D3789B}"/>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151604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0092-D006-1E5B-A21B-2491AF932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8F9780-CEF4-8FCF-8E4B-EF794F41D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C54BF-AF75-8571-1273-AFD365FC8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2256D-3F5C-05E4-E2F7-3CB7EAECFB1E}"/>
              </a:ext>
            </a:extLst>
          </p:cNvPr>
          <p:cNvSpPr>
            <a:spLocks noGrp="1"/>
          </p:cNvSpPr>
          <p:nvPr>
            <p:ph type="dt" sz="half" idx="10"/>
          </p:nvPr>
        </p:nvSpPr>
        <p:spPr/>
        <p:txBody>
          <a:bodyPr/>
          <a:lstStyle/>
          <a:p>
            <a:fld id="{7458EC75-F5B1-471F-8BD3-0A331B86C85B}" type="datetime1">
              <a:rPr lang="en-IN" smtClean="0"/>
              <a:t>28-08-2025</a:t>
            </a:fld>
            <a:endParaRPr lang="en-IN"/>
          </a:p>
        </p:txBody>
      </p:sp>
      <p:sp>
        <p:nvSpPr>
          <p:cNvPr id="6" name="Footer Placeholder 5">
            <a:extLst>
              <a:ext uri="{FF2B5EF4-FFF2-40B4-BE49-F238E27FC236}">
                <a16:creationId xmlns:a16="http://schemas.microsoft.com/office/drawing/2014/main" id="{DF9340BA-E779-4190-6429-0271F1CAF54F}"/>
              </a:ext>
            </a:extLst>
          </p:cNvPr>
          <p:cNvSpPr>
            <a:spLocks noGrp="1"/>
          </p:cNvSpPr>
          <p:nvPr>
            <p:ph type="ftr" sz="quarter" idx="11"/>
          </p:nvPr>
        </p:nvSpPr>
        <p:spPr/>
        <p:txBody>
          <a:bodyPr/>
          <a:lstStyle/>
          <a:p>
            <a:r>
              <a:rPr lang="en-IN"/>
              <a:t>Dr Anila M      SE</a:t>
            </a:r>
          </a:p>
        </p:txBody>
      </p:sp>
      <p:sp>
        <p:nvSpPr>
          <p:cNvPr id="7" name="Slide Number Placeholder 6">
            <a:extLst>
              <a:ext uri="{FF2B5EF4-FFF2-40B4-BE49-F238E27FC236}">
                <a16:creationId xmlns:a16="http://schemas.microsoft.com/office/drawing/2014/main" id="{56202682-67B9-2442-2517-2B69D45C13CC}"/>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125431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B473-BE1F-F27A-5245-2D20A8646F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258615-C564-AFFD-1AF2-29B0F53BD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F2DE65-6E2F-AF64-675F-76A28AC3E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5221A0-C47C-1508-13FA-E3B2D97C8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31B7C-7489-5DE9-D532-41DB842CB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E977F3-791A-AEB0-2E7B-E53B5BCF6184}"/>
              </a:ext>
            </a:extLst>
          </p:cNvPr>
          <p:cNvSpPr>
            <a:spLocks noGrp="1"/>
          </p:cNvSpPr>
          <p:nvPr>
            <p:ph type="dt" sz="half" idx="10"/>
          </p:nvPr>
        </p:nvSpPr>
        <p:spPr/>
        <p:txBody>
          <a:bodyPr/>
          <a:lstStyle/>
          <a:p>
            <a:fld id="{6B530D46-4370-46E3-BB58-72FAF698774E}" type="datetime1">
              <a:rPr lang="en-IN" smtClean="0"/>
              <a:t>28-08-2025</a:t>
            </a:fld>
            <a:endParaRPr lang="en-IN"/>
          </a:p>
        </p:txBody>
      </p:sp>
      <p:sp>
        <p:nvSpPr>
          <p:cNvPr id="8" name="Footer Placeholder 7">
            <a:extLst>
              <a:ext uri="{FF2B5EF4-FFF2-40B4-BE49-F238E27FC236}">
                <a16:creationId xmlns:a16="http://schemas.microsoft.com/office/drawing/2014/main" id="{7EF10084-8398-445C-A848-7A0E7A9A6B1C}"/>
              </a:ext>
            </a:extLst>
          </p:cNvPr>
          <p:cNvSpPr>
            <a:spLocks noGrp="1"/>
          </p:cNvSpPr>
          <p:nvPr>
            <p:ph type="ftr" sz="quarter" idx="11"/>
          </p:nvPr>
        </p:nvSpPr>
        <p:spPr/>
        <p:txBody>
          <a:bodyPr/>
          <a:lstStyle/>
          <a:p>
            <a:r>
              <a:rPr lang="en-IN"/>
              <a:t>Dr Anila M      SE</a:t>
            </a:r>
          </a:p>
        </p:txBody>
      </p:sp>
      <p:sp>
        <p:nvSpPr>
          <p:cNvPr id="9" name="Slide Number Placeholder 8">
            <a:extLst>
              <a:ext uri="{FF2B5EF4-FFF2-40B4-BE49-F238E27FC236}">
                <a16:creationId xmlns:a16="http://schemas.microsoft.com/office/drawing/2014/main" id="{87FD5AED-594E-F647-8EBA-621C3DE38EC2}"/>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62614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FFB3-5152-A3E3-E08D-3DAC295436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55602-CA1A-E2B7-0456-36E1A3D6B027}"/>
              </a:ext>
            </a:extLst>
          </p:cNvPr>
          <p:cNvSpPr>
            <a:spLocks noGrp="1"/>
          </p:cNvSpPr>
          <p:nvPr>
            <p:ph type="dt" sz="half" idx="10"/>
          </p:nvPr>
        </p:nvSpPr>
        <p:spPr/>
        <p:txBody>
          <a:bodyPr/>
          <a:lstStyle/>
          <a:p>
            <a:fld id="{26270928-90AB-41BA-92E0-1DABD15B8F9F}" type="datetime1">
              <a:rPr lang="en-IN" smtClean="0"/>
              <a:t>28-08-2025</a:t>
            </a:fld>
            <a:endParaRPr lang="en-IN"/>
          </a:p>
        </p:txBody>
      </p:sp>
      <p:sp>
        <p:nvSpPr>
          <p:cNvPr id="4" name="Footer Placeholder 3">
            <a:extLst>
              <a:ext uri="{FF2B5EF4-FFF2-40B4-BE49-F238E27FC236}">
                <a16:creationId xmlns:a16="http://schemas.microsoft.com/office/drawing/2014/main" id="{3E6CB6C8-E1B7-3D9B-3F28-13534B726B6C}"/>
              </a:ext>
            </a:extLst>
          </p:cNvPr>
          <p:cNvSpPr>
            <a:spLocks noGrp="1"/>
          </p:cNvSpPr>
          <p:nvPr>
            <p:ph type="ftr" sz="quarter" idx="11"/>
          </p:nvPr>
        </p:nvSpPr>
        <p:spPr/>
        <p:txBody>
          <a:bodyPr/>
          <a:lstStyle/>
          <a:p>
            <a:r>
              <a:rPr lang="en-IN"/>
              <a:t>Dr Anila M      SE</a:t>
            </a:r>
          </a:p>
        </p:txBody>
      </p:sp>
      <p:sp>
        <p:nvSpPr>
          <p:cNvPr id="5" name="Slide Number Placeholder 4">
            <a:extLst>
              <a:ext uri="{FF2B5EF4-FFF2-40B4-BE49-F238E27FC236}">
                <a16:creationId xmlns:a16="http://schemas.microsoft.com/office/drawing/2014/main" id="{008CBB9D-1432-1324-C385-88062E983D75}"/>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368612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F1FDA-708F-7A7D-1843-2C7A6808CF74}"/>
              </a:ext>
            </a:extLst>
          </p:cNvPr>
          <p:cNvSpPr>
            <a:spLocks noGrp="1"/>
          </p:cNvSpPr>
          <p:nvPr>
            <p:ph type="dt" sz="half" idx="10"/>
          </p:nvPr>
        </p:nvSpPr>
        <p:spPr/>
        <p:txBody>
          <a:bodyPr/>
          <a:lstStyle/>
          <a:p>
            <a:fld id="{B95D2109-34B4-44BA-BBCE-3826BB662716}" type="datetime1">
              <a:rPr lang="en-IN" smtClean="0"/>
              <a:t>28-08-2025</a:t>
            </a:fld>
            <a:endParaRPr lang="en-IN"/>
          </a:p>
        </p:txBody>
      </p:sp>
      <p:sp>
        <p:nvSpPr>
          <p:cNvPr id="3" name="Footer Placeholder 2">
            <a:extLst>
              <a:ext uri="{FF2B5EF4-FFF2-40B4-BE49-F238E27FC236}">
                <a16:creationId xmlns:a16="http://schemas.microsoft.com/office/drawing/2014/main" id="{4D372453-2871-3A8A-1708-A644D60F4B4C}"/>
              </a:ext>
            </a:extLst>
          </p:cNvPr>
          <p:cNvSpPr>
            <a:spLocks noGrp="1"/>
          </p:cNvSpPr>
          <p:nvPr>
            <p:ph type="ftr" sz="quarter" idx="11"/>
          </p:nvPr>
        </p:nvSpPr>
        <p:spPr/>
        <p:txBody>
          <a:bodyPr/>
          <a:lstStyle/>
          <a:p>
            <a:r>
              <a:rPr lang="en-IN"/>
              <a:t>Dr Anila M      SE</a:t>
            </a:r>
          </a:p>
        </p:txBody>
      </p:sp>
      <p:sp>
        <p:nvSpPr>
          <p:cNvPr id="4" name="Slide Number Placeholder 3">
            <a:extLst>
              <a:ext uri="{FF2B5EF4-FFF2-40B4-BE49-F238E27FC236}">
                <a16:creationId xmlns:a16="http://schemas.microsoft.com/office/drawing/2014/main" id="{9BE957B4-2166-DFF7-EF31-00F2BDC034B1}"/>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236566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5F1F-ACE6-E795-C093-AAFDD48D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26E906-01FA-9E15-AD5F-850FAC10C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94D274-202D-7636-5DF0-0FCB90192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B13C2-37F9-50AD-F58B-67182000737A}"/>
              </a:ext>
            </a:extLst>
          </p:cNvPr>
          <p:cNvSpPr>
            <a:spLocks noGrp="1"/>
          </p:cNvSpPr>
          <p:nvPr>
            <p:ph type="dt" sz="half" idx="10"/>
          </p:nvPr>
        </p:nvSpPr>
        <p:spPr/>
        <p:txBody>
          <a:bodyPr/>
          <a:lstStyle/>
          <a:p>
            <a:fld id="{49B8E53E-443E-471E-B3D7-4B06A051CDC8}" type="datetime1">
              <a:rPr lang="en-IN" smtClean="0"/>
              <a:t>28-08-2025</a:t>
            </a:fld>
            <a:endParaRPr lang="en-IN"/>
          </a:p>
        </p:txBody>
      </p:sp>
      <p:sp>
        <p:nvSpPr>
          <p:cNvPr id="6" name="Footer Placeholder 5">
            <a:extLst>
              <a:ext uri="{FF2B5EF4-FFF2-40B4-BE49-F238E27FC236}">
                <a16:creationId xmlns:a16="http://schemas.microsoft.com/office/drawing/2014/main" id="{1C8E15EC-DB81-175A-75B2-93EC2CA2B1DE}"/>
              </a:ext>
            </a:extLst>
          </p:cNvPr>
          <p:cNvSpPr>
            <a:spLocks noGrp="1"/>
          </p:cNvSpPr>
          <p:nvPr>
            <p:ph type="ftr" sz="quarter" idx="11"/>
          </p:nvPr>
        </p:nvSpPr>
        <p:spPr/>
        <p:txBody>
          <a:bodyPr/>
          <a:lstStyle/>
          <a:p>
            <a:r>
              <a:rPr lang="en-IN"/>
              <a:t>Dr Anila M      SE</a:t>
            </a:r>
          </a:p>
        </p:txBody>
      </p:sp>
      <p:sp>
        <p:nvSpPr>
          <p:cNvPr id="7" name="Slide Number Placeholder 6">
            <a:extLst>
              <a:ext uri="{FF2B5EF4-FFF2-40B4-BE49-F238E27FC236}">
                <a16:creationId xmlns:a16="http://schemas.microsoft.com/office/drawing/2014/main" id="{3C40C9F8-17A9-4BB9-9237-624190A7BB2C}"/>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189571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CC88-4C67-EAA5-3F5F-A81F2DA70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FED2FB-7ED4-5AC8-8215-AE0B6FC56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557644-952B-D9EB-13EF-A76B6ED2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6DBA7-68C5-4956-173F-4FB560ACE65E}"/>
              </a:ext>
            </a:extLst>
          </p:cNvPr>
          <p:cNvSpPr>
            <a:spLocks noGrp="1"/>
          </p:cNvSpPr>
          <p:nvPr>
            <p:ph type="dt" sz="half" idx="10"/>
          </p:nvPr>
        </p:nvSpPr>
        <p:spPr/>
        <p:txBody>
          <a:bodyPr/>
          <a:lstStyle/>
          <a:p>
            <a:fld id="{0410F9C4-A682-4425-9E73-CB689BB9CE1B}" type="datetime1">
              <a:rPr lang="en-IN" smtClean="0"/>
              <a:t>28-08-2025</a:t>
            </a:fld>
            <a:endParaRPr lang="en-IN"/>
          </a:p>
        </p:txBody>
      </p:sp>
      <p:sp>
        <p:nvSpPr>
          <p:cNvPr id="6" name="Footer Placeholder 5">
            <a:extLst>
              <a:ext uri="{FF2B5EF4-FFF2-40B4-BE49-F238E27FC236}">
                <a16:creationId xmlns:a16="http://schemas.microsoft.com/office/drawing/2014/main" id="{D086FA35-3221-BB49-7860-76279152CA93}"/>
              </a:ext>
            </a:extLst>
          </p:cNvPr>
          <p:cNvSpPr>
            <a:spLocks noGrp="1"/>
          </p:cNvSpPr>
          <p:nvPr>
            <p:ph type="ftr" sz="quarter" idx="11"/>
          </p:nvPr>
        </p:nvSpPr>
        <p:spPr/>
        <p:txBody>
          <a:bodyPr/>
          <a:lstStyle/>
          <a:p>
            <a:r>
              <a:rPr lang="en-IN"/>
              <a:t>Dr Anila M      SE</a:t>
            </a:r>
          </a:p>
        </p:txBody>
      </p:sp>
      <p:sp>
        <p:nvSpPr>
          <p:cNvPr id="7" name="Slide Number Placeholder 6">
            <a:extLst>
              <a:ext uri="{FF2B5EF4-FFF2-40B4-BE49-F238E27FC236}">
                <a16:creationId xmlns:a16="http://schemas.microsoft.com/office/drawing/2014/main" id="{68C3AC35-0B1B-C986-E7B7-EFDD902CB481}"/>
              </a:ext>
            </a:extLst>
          </p:cNvPr>
          <p:cNvSpPr>
            <a:spLocks noGrp="1"/>
          </p:cNvSpPr>
          <p:nvPr>
            <p:ph type="sldNum" sz="quarter" idx="12"/>
          </p:nvPr>
        </p:nvSpPr>
        <p:spPr/>
        <p:txBody>
          <a:bodyPr/>
          <a:lstStyle/>
          <a:p>
            <a:fld id="{0830B8C6-D158-472F-BF1F-1AB11383466D}" type="slidenum">
              <a:rPr lang="en-IN" smtClean="0"/>
              <a:t>‹#›</a:t>
            </a:fld>
            <a:endParaRPr lang="en-IN"/>
          </a:p>
        </p:txBody>
      </p:sp>
    </p:spTree>
    <p:extLst>
      <p:ext uri="{BB962C8B-B14F-4D97-AF65-F5344CB8AC3E}">
        <p14:creationId xmlns:p14="http://schemas.microsoft.com/office/powerpoint/2010/main" val="29596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F2E09-612C-AC38-5EDD-F3D715DDE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6C550-07A4-2C60-E12C-E589D5E0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50D1A-2F46-651D-63D2-2B8DB59AF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9A4A0-33AC-4673-9E1B-1BFECC5E1657}" type="datetime1">
              <a:rPr lang="en-IN" smtClean="0"/>
              <a:t>28-08-2025</a:t>
            </a:fld>
            <a:endParaRPr lang="en-IN"/>
          </a:p>
        </p:txBody>
      </p:sp>
      <p:sp>
        <p:nvSpPr>
          <p:cNvPr id="5" name="Footer Placeholder 4">
            <a:extLst>
              <a:ext uri="{FF2B5EF4-FFF2-40B4-BE49-F238E27FC236}">
                <a16:creationId xmlns:a16="http://schemas.microsoft.com/office/drawing/2014/main" id="{AE9CCE3E-4173-CACC-542C-ACC99794B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Anila M      SE</a:t>
            </a:r>
          </a:p>
        </p:txBody>
      </p:sp>
      <p:sp>
        <p:nvSpPr>
          <p:cNvPr id="6" name="Slide Number Placeholder 5">
            <a:extLst>
              <a:ext uri="{FF2B5EF4-FFF2-40B4-BE49-F238E27FC236}">
                <a16:creationId xmlns:a16="http://schemas.microsoft.com/office/drawing/2014/main" id="{A0892D02-359E-90D6-C7C7-66185E367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0B8C6-D158-472F-BF1F-1AB11383466D}" type="slidenum">
              <a:rPr lang="en-IN" smtClean="0"/>
              <a:t>‹#›</a:t>
            </a:fld>
            <a:endParaRPr lang="en-IN"/>
          </a:p>
        </p:txBody>
      </p:sp>
    </p:spTree>
    <p:extLst>
      <p:ext uri="{BB962C8B-B14F-4D97-AF65-F5344CB8AC3E}">
        <p14:creationId xmlns:p14="http://schemas.microsoft.com/office/powerpoint/2010/main" val="291925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rike.com/project-management-guide/faq/what-are-the-roles-and-responsibilities-of-a-project-mana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rike.com/project-management-guide/faq/what-is-a-deliverable-in-project-management/" TargetMode="External"/><Relationship Id="rId2" Type="http://schemas.openxmlformats.org/officeDocument/2006/relationships/hyperlink" Target="https://www.wrike.com/project-management-guide/faq/what-is-agile-methodology-in-project-management/" TargetMode="External"/><Relationship Id="rId1" Type="http://schemas.openxmlformats.org/officeDocument/2006/relationships/slideLayout" Target="../slideLayouts/slideLayout2.xml"/><Relationship Id="rId5" Type="http://schemas.openxmlformats.org/officeDocument/2006/relationships/hyperlink" Target="https://www.wrike.com/agile-guide/story-points-estimation/" TargetMode="External"/><Relationship Id="rId4" Type="http://schemas.openxmlformats.org/officeDocument/2006/relationships/hyperlink" Target="https://www.wrike.com/agile-guide/user-stories-guide/"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rike.com/project-management-guide/faq/what-is-cost-estimation-in-project-management/" TargetMode="External"/><Relationship Id="rId2" Type="http://schemas.openxmlformats.org/officeDocument/2006/relationships/hyperlink" Target="https://www.wrike.com/blog/understanding-project-management-triangl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wrike.com/blog/how-estimate-project-duration/" TargetMode="External"/><Relationship Id="rId2" Type="http://schemas.openxmlformats.org/officeDocument/2006/relationships/hyperlink" Target="https://www.wrike.com/project-management-guide/faq/what-are-constraints-in-project-manageme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study.com/academy/lesson/iron-triangle-of-project-management.html" TargetMode="External"/><Relationship Id="rId2" Type="http://schemas.openxmlformats.org/officeDocument/2006/relationships/hyperlink" Target="https://www.wrike.com/project-management-guide/faq/what-is-scope-in-project-manag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251-C02E-5B10-F4FD-F7846B802DD3}"/>
              </a:ext>
            </a:extLst>
          </p:cNvPr>
          <p:cNvSpPr>
            <a:spLocks noGrp="1"/>
          </p:cNvSpPr>
          <p:nvPr>
            <p:ph type="ctrTitle"/>
          </p:nvPr>
        </p:nvSpPr>
        <p:spPr>
          <a:xfrm>
            <a:off x="644578" y="501650"/>
            <a:ext cx="11257612" cy="1018926"/>
          </a:xfrm>
        </p:spPr>
        <p:txBody>
          <a:bodyPr>
            <a:noAutofit/>
          </a:bodyPr>
          <a:lstStyle/>
          <a:p>
            <a:r>
              <a:rPr lang="en-IN" sz="4400" b="1" dirty="0"/>
              <a:t>Effort Estimation in Project Management(Planning S/W Project)</a:t>
            </a:r>
            <a:br>
              <a:rPr lang="en-IN" sz="4400" b="1" dirty="0"/>
            </a:br>
            <a:endParaRPr lang="en-IN" sz="4400" dirty="0"/>
          </a:p>
        </p:txBody>
      </p:sp>
      <p:sp>
        <p:nvSpPr>
          <p:cNvPr id="4" name="AutoShape 2" descr="An Effort To Explain Software Lifecycle ; Effort Estimation">
            <a:extLst>
              <a:ext uri="{FF2B5EF4-FFF2-40B4-BE49-F238E27FC236}">
                <a16:creationId xmlns:a16="http://schemas.microsoft.com/office/drawing/2014/main" id="{1147B24E-4865-669C-16C7-483F1798E1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698DDAF3-C6CC-0E1D-64F5-1E619E625A6E}"/>
              </a:ext>
            </a:extLst>
          </p:cNvPr>
          <p:cNvPicPr>
            <a:picLocks noChangeAspect="1"/>
          </p:cNvPicPr>
          <p:nvPr/>
        </p:nvPicPr>
        <p:blipFill>
          <a:blip r:embed="rId2"/>
          <a:stretch>
            <a:fillRect/>
          </a:stretch>
        </p:blipFill>
        <p:spPr>
          <a:xfrm>
            <a:off x="2376756" y="1044220"/>
            <a:ext cx="6479568" cy="5416255"/>
          </a:xfrm>
          <a:prstGeom prst="rect">
            <a:avLst/>
          </a:prstGeom>
        </p:spPr>
      </p:pic>
      <p:sp>
        <p:nvSpPr>
          <p:cNvPr id="9" name="Footer Placeholder 8">
            <a:extLst>
              <a:ext uri="{FF2B5EF4-FFF2-40B4-BE49-F238E27FC236}">
                <a16:creationId xmlns:a16="http://schemas.microsoft.com/office/drawing/2014/main" id="{FA02EEC5-06BD-4655-C597-6A9435778049}"/>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312383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2247-4A2C-5483-269A-34E1F6074981}"/>
              </a:ext>
            </a:extLst>
          </p:cNvPr>
          <p:cNvSpPr>
            <a:spLocks noGrp="1"/>
          </p:cNvSpPr>
          <p:nvPr>
            <p:ph type="title"/>
          </p:nvPr>
        </p:nvSpPr>
        <p:spPr/>
        <p:txBody>
          <a:bodyPr>
            <a:normAutofit fontScale="90000"/>
          </a:bodyPr>
          <a:lstStyle/>
          <a:p>
            <a:r>
              <a:rPr lang="en-US" b="1" dirty="0"/>
              <a:t>types of estimations take place during a project?</a:t>
            </a:r>
            <a:br>
              <a:rPr lang="en-US" b="1" dirty="0"/>
            </a:br>
            <a:endParaRPr lang="en-IN" dirty="0"/>
          </a:p>
        </p:txBody>
      </p:sp>
      <p:sp>
        <p:nvSpPr>
          <p:cNvPr id="3" name="Content Placeholder 2">
            <a:extLst>
              <a:ext uri="{FF2B5EF4-FFF2-40B4-BE49-F238E27FC236}">
                <a16:creationId xmlns:a16="http://schemas.microsoft.com/office/drawing/2014/main" id="{451E7E1C-D5F5-4BD9-4E06-096571EFB9B1}"/>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Project risk is an unexpected event that could impact your project, for better or for worse. Estimating risk involves predicting what events may occur during the project’s life cycle and how seriously they could impact the project. </a:t>
            </a:r>
          </a:p>
          <a:p>
            <a:pPr algn="just"/>
            <a:r>
              <a:rPr lang="en-US" dirty="0">
                <a:latin typeface="Times New Roman" panose="02020603050405020304" pitchFamily="18" charset="0"/>
                <a:cs typeface="Times New Roman" panose="02020603050405020304" pitchFamily="18" charset="0"/>
              </a:rPr>
              <a:t>By estimating what risks could impact your project and how they will affect it, you are better able to plan for potential issues and create risk management plans.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BECA132-7DDE-A29A-99EE-E7C75CEA3B82}"/>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52145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700B-E05F-AD71-ED32-A2C942803BB7}"/>
              </a:ext>
            </a:extLst>
          </p:cNvPr>
          <p:cNvSpPr>
            <a:spLocks noGrp="1"/>
          </p:cNvSpPr>
          <p:nvPr>
            <p:ph type="title"/>
          </p:nvPr>
        </p:nvSpPr>
        <p:spPr/>
        <p:txBody>
          <a:bodyPr>
            <a:normAutofit fontScale="90000"/>
          </a:bodyPr>
          <a:lstStyle/>
          <a:p>
            <a:r>
              <a:rPr lang="en-US" b="1" dirty="0"/>
              <a:t>types of estimations take place during a project?</a:t>
            </a:r>
            <a:br>
              <a:rPr lang="en-US" b="1" dirty="0"/>
            </a:br>
            <a:endParaRPr lang="en-IN" dirty="0"/>
          </a:p>
        </p:txBody>
      </p:sp>
      <p:sp>
        <p:nvSpPr>
          <p:cNvPr id="3" name="Content Placeholder 2">
            <a:extLst>
              <a:ext uri="{FF2B5EF4-FFF2-40B4-BE49-F238E27FC236}">
                <a16:creationId xmlns:a16="http://schemas.microsoft.com/office/drawing/2014/main" id="{8A0A12D2-AFE0-F73D-772A-A965D73532E3}"/>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Resources: </a:t>
            </a:r>
            <a:r>
              <a:rPr lang="en-US" dirty="0">
                <a:latin typeface="Times New Roman" panose="02020603050405020304" pitchFamily="18" charset="0"/>
                <a:cs typeface="Times New Roman" panose="02020603050405020304" pitchFamily="18" charset="0"/>
              </a:rPr>
              <a:t>Project resources are the assets you need to get the project done. Resources can be tools, people, materials, subcontractors, software, and more. Resource management helps you ensure you have all the resources you need and use them as efficiently as possible. </a:t>
            </a:r>
          </a:p>
          <a:p>
            <a:pPr algn="just"/>
            <a:r>
              <a:rPr lang="en-US" dirty="0">
                <a:latin typeface="Times New Roman" panose="02020603050405020304" pitchFamily="18" charset="0"/>
                <a:cs typeface="Times New Roman" panose="02020603050405020304" pitchFamily="18" charset="0"/>
              </a:rPr>
              <a:t>Without estimating what resources you will need, and when, it’s challenging to plan how you will manage them. This can lead to people sitting around idle or materials not showing up until weeks after you need them.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4AF8559-EE46-5B04-622E-A89E91544570}"/>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26477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D14-CE7C-61BA-408C-4A237737C252}"/>
              </a:ext>
            </a:extLst>
          </p:cNvPr>
          <p:cNvSpPr>
            <a:spLocks noGrp="1"/>
          </p:cNvSpPr>
          <p:nvPr>
            <p:ph type="title"/>
          </p:nvPr>
        </p:nvSpPr>
        <p:spPr>
          <a:xfrm>
            <a:off x="201202" y="205395"/>
            <a:ext cx="2819400" cy="1325563"/>
          </a:xfrm>
        </p:spPr>
        <p:txBody>
          <a:bodyPr>
            <a:normAutofit fontScale="90000"/>
          </a:bodyPr>
          <a:lstStyle/>
          <a:p>
            <a:r>
              <a:rPr lang="en-IN" dirty="0"/>
              <a:t>Resources in PM(effort </a:t>
            </a:r>
            <a:r>
              <a:rPr lang="en-IN" dirty="0" err="1"/>
              <a:t>esti</a:t>
            </a:r>
            <a:r>
              <a:rPr lang="en-IN" dirty="0"/>
              <a:t>)</a:t>
            </a:r>
          </a:p>
        </p:txBody>
      </p:sp>
      <p:pic>
        <p:nvPicPr>
          <p:cNvPr id="6" name="Content Placeholder 5">
            <a:extLst>
              <a:ext uri="{FF2B5EF4-FFF2-40B4-BE49-F238E27FC236}">
                <a16:creationId xmlns:a16="http://schemas.microsoft.com/office/drawing/2014/main" id="{1BD06E58-01FA-8E7C-AA12-0C0218550C23}"/>
              </a:ext>
            </a:extLst>
          </p:cNvPr>
          <p:cNvPicPr>
            <a:picLocks noGrp="1" noChangeAspect="1"/>
          </p:cNvPicPr>
          <p:nvPr>
            <p:ph idx="1"/>
          </p:nvPr>
        </p:nvPicPr>
        <p:blipFill>
          <a:blip r:embed="rId2"/>
          <a:stretch>
            <a:fillRect/>
          </a:stretch>
        </p:blipFill>
        <p:spPr>
          <a:xfrm>
            <a:off x="2943918" y="372189"/>
            <a:ext cx="8409881" cy="5804774"/>
          </a:xfrm>
          <a:prstGeom prst="rect">
            <a:avLst/>
          </a:prstGeom>
        </p:spPr>
      </p:pic>
      <p:sp>
        <p:nvSpPr>
          <p:cNvPr id="4" name="Footer Placeholder 3">
            <a:extLst>
              <a:ext uri="{FF2B5EF4-FFF2-40B4-BE49-F238E27FC236}">
                <a16:creationId xmlns:a16="http://schemas.microsoft.com/office/drawing/2014/main" id="{3F92AACA-D9A7-C823-D879-CBD5E2885092}"/>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29267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7D63-0C83-A891-A162-F8129B3CE928}"/>
              </a:ext>
            </a:extLst>
          </p:cNvPr>
          <p:cNvSpPr>
            <a:spLocks noGrp="1"/>
          </p:cNvSpPr>
          <p:nvPr>
            <p:ph type="title"/>
          </p:nvPr>
        </p:nvSpPr>
        <p:spPr/>
        <p:txBody>
          <a:bodyPr/>
          <a:lstStyle/>
          <a:p>
            <a:r>
              <a:rPr lang="en-US" b="1" dirty="0"/>
              <a:t>types of estimations take place during a project?</a:t>
            </a:r>
            <a:endParaRPr lang="en-IN" dirty="0"/>
          </a:p>
        </p:txBody>
      </p:sp>
      <p:sp>
        <p:nvSpPr>
          <p:cNvPr id="3" name="Content Placeholder 2">
            <a:extLst>
              <a:ext uri="{FF2B5EF4-FFF2-40B4-BE49-F238E27FC236}">
                <a16:creationId xmlns:a16="http://schemas.microsoft.com/office/drawing/2014/main" id="{AD8B74AE-D5F6-F1D6-6016-C7A413BDDC86}"/>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Quality: </a:t>
            </a:r>
            <a:r>
              <a:rPr lang="en-US" dirty="0">
                <a:latin typeface="Times New Roman" panose="02020603050405020304" pitchFamily="18" charset="0"/>
                <a:cs typeface="Times New Roman" panose="02020603050405020304" pitchFamily="18" charset="0"/>
              </a:rPr>
              <a:t>Quality focuses on how well the project deliverables are completed. Products that have to meet demanding quality regulations, such as environmental restrictions, may require more money, time, and other resources than a product with lower-level requirements. </a:t>
            </a:r>
          </a:p>
          <a:p>
            <a:pPr algn="just"/>
            <a:r>
              <a:rPr lang="en-US" dirty="0">
                <a:latin typeface="Times New Roman" panose="02020603050405020304" pitchFamily="18" charset="0"/>
                <a:cs typeface="Times New Roman" panose="02020603050405020304" pitchFamily="18" charset="0"/>
              </a:rPr>
              <a:t>Estimating the level of quality that the customer requires helps you plan and estimate the other five aspects of your project.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D46841C-A89F-EF4B-D644-687A558C7BF8}"/>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58034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3728-0EB1-CBBB-3781-303078D2A35C}"/>
              </a:ext>
            </a:extLst>
          </p:cNvPr>
          <p:cNvSpPr>
            <a:spLocks noGrp="1"/>
          </p:cNvSpPr>
          <p:nvPr>
            <p:ph type="title"/>
          </p:nvPr>
        </p:nvSpPr>
        <p:spPr>
          <a:xfrm>
            <a:off x="838200" y="365126"/>
            <a:ext cx="10515600" cy="734210"/>
          </a:xfrm>
        </p:spPr>
        <p:txBody>
          <a:bodyPr>
            <a:normAutofit fontScale="90000"/>
          </a:bodyPr>
          <a:lstStyle/>
          <a:p>
            <a:r>
              <a:rPr lang="en-IN" b="1" dirty="0"/>
              <a:t>Techniques of project scheduling</a:t>
            </a:r>
            <a:br>
              <a:rPr lang="en-IN" b="1" dirty="0"/>
            </a:br>
            <a:endParaRPr lang="en-IN" dirty="0"/>
          </a:p>
        </p:txBody>
      </p:sp>
      <p:sp>
        <p:nvSpPr>
          <p:cNvPr id="3" name="Content Placeholder 2">
            <a:extLst>
              <a:ext uri="{FF2B5EF4-FFF2-40B4-BE49-F238E27FC236}">
                <a16:creationId xmlns:a16="http://schemas.microsoft.com/office/drawing/2014/main" id="{0F5663F2-3F80-5A08-AC48-FB5901C494A4}"/>
              </a:ext>
            </a:extLst>
          </p:cNvPr>
          <p:cNvSpPr>
            <a:spLocks noGrp="1"/>
          </p:cNvSpPr>
          <p:nvPr>
            <p:ph idx="1"/>
          </p:nvPr>
        </p:nvSpPr>
        <p:spPr>
          <a:xfrm>
            <a:off x="838200" y="1099336"/>
            <a:ext cx="10515600" cy="5077627"/>
          </a:xfrm>
        </p:spPr>
        <p:txBody>
          <a:bodyPr>
            <a:normAutofit/>
          </a:bodyPr>
          <a:lstStyle/>
          <a:p>
            <a:r>
              <a:rPr lang="en-US" dirty="0"/>
              <a:t>It is essential for ensuring the successful completion of projects within the set timelines and allocated resources.</a:t>
            </a:r>
          </a:p>
          <a:p>
            <a:r>
              <a:rPr lang="en-US" dirty="0"/>
              <a:t>It provides a roadmap for the project, outlining the sequence of tasks to be performed, their dependencies, and the time allocated for each task.</a:t>
            </a:r>
          </a:p>
          <a:p>
            <a:pPr marL="0" indent="0">
              <a:buNone/>
            </a:pPr>
            <a:endParaRPr lang="en-IN" dirty="0"/>
          </a:p>
        </p:txBody>
      </p:sp>
      <p:sp>
        <p:nvSpPr>
          <p:cNvPr id="4" name="Footer Placeholder 3">
            <a:extLst>
              <a:ext uri="{FF2B5EF4-FFF2-40B4-BE49-F238E27FC236}">
                <a16:creationId xmlns:a16="http://schemas.microsoft.com/office/drawing/2014/main" id="{42CE2AF1-69FA-A0FE-D56A-C1587851EA90}"/>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36616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FC56-A75D-EAAD-81EE-EF01F1798541}"/>
              </a:ext>
            </a:extLst>
          </p:cNvPr>
          <p:cNvSpPr>
            <a:spLocks noGrp="1"/>
          </p:cNvSpPr>
          <p:nvPr>
            <p:ph type="title"/>
          </p:nvPr>
        </p:nvSpPr>
        <p:spPr>
          <a:xfrm>
            <a:off x="838200" y="365126"/>
            <a:ext cx="10515600" cy="621194"/>
          </a:xfrm>
        </p:spPr>
        <p:txBody>
          <a:bodyPr>
            <a:normAutofit fontScale="90000"/>
          </a:bodyPr>
          <a:lstStyle/>
          <a:p>
            <a:r>
              <a:rPr lang="en-IN" b="1" dirty="0"/>
              <a:t>Techniques of project scheduling</a:t>
            </a:r>
            <a:br>
              <a:rPr lang="en-IN" b="1" dirty="0"/>
            </a:br>
            <a:endParaRPr lang="en-IN" dirty="0"/>
          </a:p>
        </p:txBody>
      </p:sp>
      <p:sp>
        <p:nvSpPr>
          <p:cNvPr id="3" name="Content Placeholder 2">
            <a:extLst>
              <a:ext uri="{FF2B5EF4-FFF2-40B4-BE49-F238E27FC236}">
                <a16:creationId xmlns:a16="http://schemas.microsoft.com/office/drawing/2014/main" id="{01612FCC-33AA-150E-0CD9-07E227D3C992}"/>
              </a:ext>
            </a:extLst>
          </p:cNvPr>
          <p:cNvSpPr>
            <a:spLocks noGrp="1"/>
          </p:cNvSpPr>
          <p:nvPr>
            <p:ph idx="1"/>
          </p:nvPr>
        </p:nvSpPr>
        <p:spPr>
          <a:xfrm>
            <a:off x="838200" y="986320"/>
            <a:ext cx="10515600" cy="5190643"/>
          </a:xfrm>
        </p:spPr>
        <p:txBody>
          <a:bodyPr/>
          <a:lstStyle/>
          <a:p>
            <a:pPr marL="0" indent="0">
              <a:buNone/>
            </a:pPr>
            <a:r>
              <a:rPr lang="en-IN" dirty="0"/>
              <a:t>1. </a:t>
            </a:r>
            <a:r>
              <a:rPr lang="en-IN" b="1" dirty="0"/>
              <a:t>Gantt charts</a:t>
            </a:r>
          </a:p>
          <a:p>
            <a:pPr marL="0" indent="0">
              <a:buNone/>
            </a:pPr>
            <a:endParaRPr lang="en-IN" dirty="0"/>
          </a:p>
        </p:txBody>
      </p:sp>
      <p:sp>
        <p:nvSpPr>
          <p:cNvPr id="4" name="Footer Placeholder 3">
            <a:extLst>
              <a:ext uri="{FF2B5EF4-FFF2-40B4-BE49-F238E27FC236}">
                <a16:creationId xmlns:a16="http://schemas.microsoft.com/office/drawing/2014/main" id="{9140B523-F2F5-5707-C0C4-0137A2F982BE}"/>
              </a:ext>
            </a:extLst>
          </p:cNvPr>
          <p:cNvSpPr>
            <a:spLocks noGrp="1"/>
          </p:cNvSpPr>
          <p:nvPr>
            <p:ph type="ftr" sz="quarter" idx="11"/>
          </p:nvPr>
        </p:nvSpPr>
        <p:spPr/>
        <p:txBody>
          <a:bodyPr/>
          <a:lstStyle/>
          <a:p>
            <a:r>
              <a:rPr lang="en-IN"/>
              <a:t>Dr Anila M      SE</a:t>
            </a:r>
          </a:p>
        </p:txBody>
      </p:sp>
      <p:sp>
        <p:nvSpPr>
          <p:cNvPr id="5" name="AutoShape 2" descr="A Gantt chart example for a project scheduling in software engineering. ">
            <a:extLst>
              <a:ext uri="{FF2B5EF4-FFF2-40B4-BE49-F238E27FC236}">
                <a16:creationId xmlns:a16="http://schemas.microsoft.com/office/drawing/2014/main" id="{5B81EB22-4C74-42AE-3B8F-4F94E51C13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A Gantt chart example for a project scheduling in software engineering. ">
            <a:extLst>
              <a:ext uri="{FF2B5EF4-FFF2-40B4-BE49-F238E27FC236}">
                <a16:creationId xmlns:a16="http://schemas.microsoft.com/office/drawing/2014/main" id="{94D49203-26A3-7B0A-75E4-9A9660BB56F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357B2B23-FB4F-66FA-1CBE-D25F0D1CD104}"/>
              </a:ext>
            </a:extLst>
          </p:cNvPr>
          <p:cNvPicPr>
            <a:picLocks noChangeAspect="1"/>
          </p:cNvPicPr>
          <p:nvPr/>
        </p:nvPicPr>
        <p:blipFill>
          <a:blip r:embed="rId2"/>
          <a:stretch>
            <a:fillRect/>
          </a:stretch>
        </p:blipFill>
        <p:spPr>
          <a:xfrm>
            <a:off x="1021460" y="1333462"/>
            <a:ext cx="9375987" cy="5159412"/>
          </a:xfrm>
          <a:prstGeom prst="rect">
            <a:avLst/>
          </a:prstGeom>
        </p:spPr>
      </p:pic>
    </p:spTree>
    <p:extLst>
      <p:ext uri="{BB962C8B-B14F-4D97-AF65-F5344CB8AC3E}">
        <p14:creationId xmlns:p14="http://schemas.microsoft.com/office/powerpoint/2010/main" val="267382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29B1-23AE-ED8C-8F45-B3FE3C75B801}"/>
              </a:ext>
            </a:extLst>
          </p:cNvPr>
          <p:cNvSpPr>
            <a:spLocks noGrp="1"/>
          </p:cNvSpPr>
          <p:nvPr>
            <p:ph type="title"/>
          </p:nvPr>
        </p:nvSpPr>
        <p:spPr/>
        <p:txBody>
          <a:bodyPr/>
          <a:lstStyle/>
          <a:p>
            <a:r>
              <a:rPr lang="en-IN" b="1" dirty="0"/>
              <a:t>Techniques of project scheduling</a:t>
            </a:r>
            <a:br>
              <a:rPr lang="en-IN" b="1" dirty="0"/>
            </a:br>
            <a:endParaRPr lang="en-IN" dirty="0"/>
          </a:p>
        </p:txBody>
      </p:sp>
      <p:sp>
        <p:nvSpPr>
          <p:cNvPr id="3" name="Content Placeholder 2">
            <a:extLst>
              <a:ext uri="{FF2B5EF4-FFF2-40B4-BE49-F238E27FC236}">
                <a16:creationId xmlns:a16="http://schemas.microsoft.com/office/drawing/2014/main" id="{F7E90D2A-93EB-DF0E-9E7F-6CE753B890B4}"/>
              </a:ext>
            </a:extLst>
          </p:cNvPr>
          <p:cNvSpPr>
            <a:spLocks noGrp="1"/>
          </p:cNvSpPr>
          <p:nvPr>
            <p:ph idx="1"/>
          </p:nvPr>
        </p:nvSpPr>
        <p:spPr/>
        <p:txBody>
          <a:bodyPr>
            <a:normAutofit fontScale="92500"/>
          </a:bodyPr>
          <a:lstStyle/>
          <a:p>
            <a:r>
              <a:rPr lang="en-US" dirty="0"/>
              <a:t>Gantt charts are a popular technique for project scheduling in software engineering.</a:t>
            </a:r>
          </a:p>
          <a:p>
            <a:r>
              <a:rPr lang="en-US" dirty="0"/>
              <a:t>They provide a visual representation of the project schedule, depicting the start and end dates of the various tasks and their interdependencies.</a:t>
            </a:r>
          </a:p>
          <a:p>
            <a:r>
              <a:rPr lang="en-US" dirty="0"/>
              <a:t>This </a:t>
            </a:r>
            <a:r>
              <a:rPr lang="en-US" dirty="0" err="1"/>
              <a:t>visualisation</a:t>
            </a:r>
            <a:r>
              <a:rPr lang="en-US" dirty="0"/>
              <a:t> aids in understanding the project’s flow and identifying potential bottlenecks.</a:t>
            </a:r>
          </a:p>
          <a:p>
            <a:r>
              <a:rPr lang="en-US" dirty="0"/>
              <a:t>Additionally, Gantt charts facilitate progress tracking and enable team members to stay on the same page when shared.</a:t>
            </a:r>
          </a:p>
          <a:p>
            <a:r>
              <a:rPr lang="en-US" dirty="0"/>
              <a:t>By comparing the planned schedule with the actual progress, project managers can identify deviations and take corrective actions promptly.</a:t>
            </a:r>
          </a:p>
          <a:p>
            <a:endParaRPr lang="en-IN" dirty="0"/>
          </a:p>
        </p:txBody>
      </p:sp>
      <p:sp>
        <p:nvSpPr>
          <p:cNvPr id="4" name="Footer Placeholder 3">
            <a:extLst>
              <a:ext uri="{FF2B5EF4-FFF2-40B4-BE49-F238E27FC236}">
                <a16:creationId xmlns:a16="http://schemas.microsoft.com/office/drawing/2014/main" id="{DD38862A-AD38-81AE-9180-8E619FEB5925}"/>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671680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17A4-9105-EBFF-C58D-D2930E4DC615}"/>
              </a:ext>
            </a:extLst>
          </p:cNvPr>
          <p:cNvSpPr>
            <a:spLocks noGrp="1"/>
          </p:cNvSpPr>
          <p:nvPr>
            <p:ph type="title"/>
          </p:nvPr>
        </p:nvSpPr>
        <p:spPr/>
        <p:txBody>
          <a:bodyPr/>
          <a:lstStyle/>
          <a:p>
            <a:r>
              <a:rPr lang="en-IN" b="1" dirty="0"/>
              <a:t>Techniques of project scheduling</a:t>
            </a:r>
            <a:endParaRPr lang="en-IN" dirty="0"/>
          </a:p>
        </p:txBody>
      </p:sp>
      <p:sp>
        <p:nvSpPr>
          <p:cNvPr id="3" name="Content Placeholder 2">
            <a:extLst>
              <a:ext uri="{FF2B5EF4-FFF2-40B4-BE49-F238E27FC236}">
                <a16:creationId xmlns:a16="http://schemas.microsoft.com/office/drawing/2014/main" id="{62C206F8-B48F-EA46-496F-51F859DAA658}"/>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Critical Path Method (CPM)</a:t>
            </a:r>
          </a:p>
          <a:p>
            <a:pPr algn="just"/>
            <a:r>
              <a:rPr lang="en-US" dirty="0">
                <a:latin typeface="Times New Roman" panose="02020603050405020304" pitchFamily="18" charset="0"/>
                <a:cs typeface="Times New Roman" panose="02020603050405020304" pitchFamily="18" charset="0"/>
              </a:rPr>
              <a:t>The Critical Path Method (CPM) is another widely used project scheduling technique in software engineering.</a:t>
            </a:r>
          </a:p>
          <a:p>
            <a:pPr algn="just"/>
            <a:r>
              <a:rPr lang="en-US" dirty="0">
                <a:latin typeface="Times New Roman" panose="02020603050405020304" pitchFamily="18" charset="0"/>
                <a:cs typeface="Times New Roman" panose="02020603050405020304" pitchFamily="18" charset="0"/>
              </a:rPr>
              <a:t>It involves identifying the longest sequence of tasks in a project, known as the critical path. This path determines the shortest possible duration for the project.</a:t>
            </a:r>
          </a:p>
          <a:p>
            <a:pPr algn="just"/>
            <a:r>
              <a:rPr lang="en-US" dirty="0">
                <a:latin typeface="Times New Roman" panose="02020603050405020304" pitchFamily="18" charset="0"/>
                <a:cs typeface="Times New Roman" panose="02020603050405020304" pitchFamily="18" charset="0"/>
              </a:rPr>
              <a:t>CPM aids in </a:t>
            </a:r>
            <a:r>
              <a:rPr lang="en-US" dirty="0" err="1">
                <a:latin typeface="Times New Roman" panose="02020603050405020304" pitchFamily="18" charset="0"/>
                <a:cs typeface="Times New Roman" panose="02020603050405020304" pitchFamily="18" charset="0"/>
              </a:rPr>
              <a:t>prioritising</a:t>
            </a:r>
            <a:r>
              <a:rPr lang="en-US" dirty="0">
                <a:latin typeface="Times New Roman" panose="02020603050405020304" pitchFamily="18" charset="0"/>
                <a:cs typeface="Times New Roman" panose="02020603050405020304" pitchFamily="18" charset="0"/>
              </a:rPr>
              <a:t> tasks. Tasks on the critical path have zero slack time, meaning any delay in these tasks will delay the entire project.</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F4C55F7-3D40-CC5D-7E94-200226AE18A3}"/>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3343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ABB2-DEDE-AC02-9D30-3D82AAB952D0}"/>
              </a:ext>
            </a:extLst>
          </p:cNvPr>
          <p:cNvSpPr>
            <a:spLocks noGrp="1"/>
          </p:cNvSpPr>
          <p:nvPr>
            <p:ph type="title"/>
          </p:nvPr>
        </p:nvSpPr>
        <p:spPr>
          <a:xfrm>
            <a:off x="838200" y="365125"/>
            <a:ext cx="10515600" cy="832225"/>
          </a:xfrm>
        </p:spPr>
        <p:txBody>
          <a:bodyPr/>
          <a:lstStyle/>
          <a:p>
            <a:r>
              <a:rPr lang="en-IN" dirty="0"/>
              <a:t>SDLC</a:t>
            </a:r>
          </a:p>
        </p:txBody>
      </p:sp>
      <p:sp>
        <p:nvSpPr>
          <p:cNvPr id="3" name="Content Placeholder 2">
            <a:extLst>
              <a:ext uri="{FF2B5EF4-FFF2-40B4-BE49-F238E27FC236}">
                <a16:creationId xmlns:a16="http://schemas.microsoft.com/office/drawing/2014/main" id="{DECD50E7-3B68-67FD-96CD-49E4A918B073}"/>
              </a:ext>
            </a:extLst>
          </p:cNvPr>
          <p:cNvSpPr>
            <a:spLocks noGrp="1"/>
          </p:cNvSpPr>
          <p:nvPr>
            <p:ph idx="1"/>
          </p:nvPr>
        </p:nvSpPr>
        <p:spPr>
          <a:xfrm>
            <a:off x="838200" y="1376737"/>
            <a:ext cx="10515600" cy="4800226"/>
          </a:xfrm>
        </p:spPr>
        <p:txBody>
          <a:bodyPr>
            <a:normAutofit fontScale="92500"/>
          </a:bodyPr>
          <a:lstStyle/>
          <a:p>
            <a:r>
              <a:rPr lang="en-US" dirty="0">
                <a:latin typeface="Times New Roman" panose="02020603050405020304" pitchFamily="18" charset="0"/>
                <a:cs typeface="Times New Roman" panose="02020603050405020304" pitchFamily="18" charset="0"/>
              </a:rPr>
              <a:t>SDLC specifies the tasks to be performed at various stages by a software engineer or developer. It ensures that the end product is able to meet the customer's expectations and fits within the overall budget.</a:t>
            </a:r>
          </a:p>
          <a:p>
            <a:r>
              <a:rPr lang="en-US" dirty="0">
                <a:latin typeface="Times New Roman" panose="02020603050405020304" pitchFamily="18" charset="0"/>
                <a:cs typeface="Times New Roman" panose="02020603050405020304" pitchFamily="18" charset="0"/>
              </a:rPr>
              <a:t>SDLC comprises a detailed description or step-by-step plan for designing, developing, testing, and maintaining the software.</a:t>
            </a:r>
          </a:p>
          <a:p>
            <a:pPr fontAlgn="base"/>
            <a:r>
              <a:rPr lang="en-US" dirty="0">
                <a:latin typeface="Times New Roman" panose="02020603050405020304" pitchFamily="18" charset="0"/>
                <a:cs typeface="Times New Roman" panose="02020603050405020304" pitchFamily="18" charset="0"/>
              </a:rPr>
              <a:t>A frequent issue in software development is the delay of security-related tasks until the testing phase, which occurs late in the software development life cycle (SDLC) and occurs after the majority of crucial design and implementation has been finished. During the testing phase, security checks may be minimal and restricted to scanning and penetration testing, which may fail to identify more complicated security flaws.</a:t>
            </a:r>
          </a:p>
          <a:p>
            <a:pPr fontAlgn="base"/>
            <a:r>
              <a:rPr lang="en-US" dirty="0">
                <a:latin typeface="Times New Roman" panose="02020603050405020304" pitchFamily="18" charset="0"/>
                <a:cs typeface="Times New Roman" panose="02020603050405020304" pitchFamily="18" charset="0"/>
              </a:rPr>
              <a:t>Security issue can be address in SDLC by following DevOps</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20EADED-7116-E80E-8566-D64D435729B5}"/>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253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1468-AD1F-12CB-84BA-FCAD875C9261}"/>
              </a:ext>
            </a:extLst>
          </p:cNvPr>
          <p:cNvSpPr>
            <a:spLocks noGrp="1"/>
          </p:cNvSpPr>
          <p:nvPr>
            <p:ph type="title"/>
          </p:nvPr>
        </p:nvSpPr>
        <p:spPr/>
        <p:txBody>
          <a:bodyPr/>
          <a:lstStyle/>
          <a:p>
            <a:r>
              <a:rPr lang="en-IN" dirty="0"/>
              <a:t>6 stages of SDLC(software Development Life Cycle)</a:t>
            </a:r>
          </a:p>
        </p:txBody>
      </p:sp>
      <p:pic>
        <p:nvPicPr>
          <p:cNvPr id="6" name="Content Placeholder 5">
            <a:extLst>
              <a:ext uri="{FF2B5EF4-FFF2-40B4-BE49-F238E27FC236}">
                <a16:creationId xmlns:a16="http://schemas.microsoft.com/office/drawing/2014/main" id="{83F8D272-5532-EF1A-A1FE-F86C0252B3B2}"/>
              </a:ext>
            </a:extLst>
          </p:cNvPr>
          <p:cNvPicPr>
            <a:picLocks noGrp="1" noChangeAspect="1"/>
          </p:cNvPicPr>
          <p:nvPr>
            <p:ph idx="1"/>
          </p:nvPr>
        </p:nvPicPr>
        <p:blipFill>
          <a:blip r:embed="rId2"/>
          <a:stretch>
            <a:fillRect/>
          </a:stretch>
        </p:blipFill>
        <p:spPr>
          <a:xfrm>
            <a:off x="585627" y="1578879"/>
            <a:ext cx="11024171" cy="4843325"/>
          </a:xfrm>
          <a:prstGeom prst="rect">
            <a:avLst/>
          </a:prstGeom>
        </p:spPr>
      </p:pic>
      <p:sp>
        <p:nvSpPr>
          <p:cNvPr id="4" name="Footer Placeholder 3">
            <a:extLst>
              <a:ext uri="{FF2B5EF4-FFF2-40B4-BE49-F238E27FC236}">
                <a16:creationId xmlns:a16="http://schemas.microsoft.com/office/drawing/2014/main" id="{7A16668A-DBC5-FB19-4772-CCB7F806D00C}"/>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29645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180D-BB60-2CB9-177B-097BEC512397}"/>
              </a:ext>
            </a:extLst>
          </p:cNvPr>
          <p:cNvSpPr>
            <a:spLocks noGrp="1"/>
          </p:cNvSpPr>
          <p:nvPr>
            <p:ph type="title"/>
          </p:nvPr>
        </p:nvSpPr>
        <p:spPr/>
        <p:txBody>
          <a:bodyPr/>
          <a:lstStyle/>
          <a:p>
            <a:r>
              <a:rPr lang="en-IN" b="1" dirty="0"/>
              <a:t>Effort Estimation </a:t>
            </a:r>
            <a:br>
              <a:rPr lang="en-IN" b="1" dirty="0"/>
            </a:br>
            <a:endParaRPr lang="en-IN" dirty="0"/>
          </a:p>
        </p:txBody>
      </p:sp>
      <p:sp>
        <p:nvSpPr>
          <p:cNvPr id="3" name="Content Placeholder 2">
            <a:extLst>
              <a:ext uri="{FF2B5EF4-FFF2-40B4-BE49-F238E27FC236}">
                <a16:creationId xmlns:a16="http://schemas.microsoft.com/office/drawing/2014/main" id="{74D8832C-F31B-AAA7-CFB9-7359A5A8265B}"/>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Effort estimation is the process of forecasting how much effort is required to develop or maintain a software application. </a:t>
            </a:r>
          </a:p>
          <a:p>
            <a:pPr algn="just"/>
            <a:r>
              <a:rPr lang="en-US" dirty="0">
                <a:latin typeface="Times New Roman" panose="02020603050405020304" pitchFamily="18" charset="0"/>
                <a:cs typeface="Times New Roman" panose="02020603050405020304" pitchFamily="18" charset="0"/>
              </a:rPr>
              <a:t>This effort is traditionally measured in the hours worked by a person, or the money needed to pay for this work. </a:t>
            </a:r>
          </a:p>
          <a:p>
            <a:pPr algn="just"/>
            <a:r>
              <a:rPr lang="en-US" dirty="0">
                <a:latin typeface="Times New Roman" panose="02020603050405020304" pitchFamily="18" charset="0"/>
                <a:cs typeface="Times New Roman" panose="02020603050405020304" pitchFamily="18" charset="0"/>
              </a:rPr>
              <a:t>It involves predicting the amount of time and effort required to complete a particular task or project.</a:t>
            </a:r>
          </a:p>
          <a:p>
            <a:pPr algn="just"/>
            <a:r>
              <a:rPr lang="en-US" dirty="0">
                <a:latin typeface="Times New Roman" panose="02020603050405020304" pitchFamily="18" charset="0"/>
                <a:cs typeface="Times New Roman" panose="02020603050405020304" pitchFamily="18" charset="0"/>
              </a:rPr>
              <a:t>Effort estimation is used to help draft project plans and budgets in the early stages of the software development life cycle. </a:t>
            </a:r>
          </a:p>
          <a:p>
            <a:pPr algn="just"/>
            <a:r>
              <a:rPr lang="en-US" dirty="0">
                <a:latin typeface="Times New Roman" panose="02020603050405020304" pitchFamily="18" charset="0"/>
                <a:cs typeface="Times New Roman" panose="02020603050405020304" pitchFamily="18" charset="0"/>
              </a:rPr>
              <a:t>This practice enables a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project manager</a:t>
            </a:r>
            <a:r>
              <a:rPr lang="en-US" dirty="0">
                <a:latin typeface="Times New Roman" panose="02020603050405020304" pitchFamily="18" charset="0"/>
                <a:cs typeface="Times New Roman" panose="02020603050405020304" pitchFamily="18" charset="0"/>
              </a:rPr>
              <a:t> or product owner to accurately predict costs and allocate resources accordingly.</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D2677C0-B206-DD09-D853-1F1BF436A1CF}"/>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14532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D0BF-69FE-9294-C4CC-C88F65187552}"/>
              </a:ext>
            </a:extLst>
          </p:cNvPr>
          <p:cNvSpPr>
            <a:spLocks noGrp="1"/>
          </p:cNvSpPr>
          <p:nvPr>
            <p:ph type="title"/>
          </p:nvPr>
        </p:nvSpPr>
        <p:spPr>
          <a:xfrm>
            <a:off x="838200" y="365125"/>
            <a:ext cx="10515600" cy="795855"/>
          </a:xfrm>
        </p:spPr>
        <p:txBody>
          <a:bodyPr>
            <a:normAutofit fontScale="90000"/>
          </a:bodyPr>
          <a:lstStyle/>
          <a:p>
            <a:r>
              <a:rPr lang="en-IN" b="1" dirty="0"/>
              <a:t>Effort estimation in Agile</a:t>
            </a:r>
            <a:br>
              <a:rPr lang="en-IN" b="1" dirty="0"/>
            </a:br>
            <a:endParaRPr lang="en-IN" dirty="0"/>
          </a:p>
        </p:txBody>
      </p:sp>
      <p:sp>
        <p:nvSpPr>
          <p:cNvPr id="3" name="Content Placeholder 2">
            <a:extLst>
              <a:ext uri="{FF2B5EF4-FFF2-40B4-BE49-F238E27FC236}">
                <a16:creationId xmlns:a16="http://schemas.microsoft.com/office/drawing/2014/main" id="{A568B4DC-0D0C-713E-F6A6-D8505F07E1D5}"/>
              </a:ext>
            </a:extLst>
          </p:cNvPr>
          <p:cNvSpPr>
            <a:spLocks noGrp="1"/>
          </p:cNvSpPr>
          <p:nvPr>
            <p:ph idx="1"/>
          </p:nvPr>
        </p:nvSpPr>
        <p:spPr>
          <a:xfrm>
            <a:off x="838200" y="1517400"/>
            <a:ext cx="10515600" cy="4351338"/>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more commonly associated with the </a:t>
            </a:r>
            <a:r>
              <a:rPr lang="en-US" dirty="0">
                <a:latin typeface="Times New Roman" panose="02020603050405020304" pitchFamily="18" charset="0"/>
                <a:cs typeface="Times New Roman" panose="02020603050405020304" pitchFamily="18" charset="0"/>
                <a:hlinkClick r:id="rId2"/>
              </a:rPr>
              <a:t>Agile methodology</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Here, the product owner must manage a list of </a:t>
            </a:r>
            <a:r>
              <a:rPr lang="en-US" dirty="0">
                <a:latin typeface="Times New Roman" panose="02020603050405020304" pitchFamily="18" charset="0"/>
                <a:cs typeface="Times New Roman" panose="02020603050405020304" pitchFamily="18" charset="0"/>
                <a:hlinkClick r:id="rId3"/>
              </a:rPr>
              <a:t>project deliverables</a:t>
            </a:r>
            <a:r>
              <a:rPr lang="en-US" dirty="0">
                <a:latin typeface="Times New Roman" panose="02020603050405020304" pitchFamily="18" charset="0"/>
                <a:cs typeface="Times New Roman" panose="02020603050405020304" pitchFamily="18" charset="0"/>
              </a:rPr>
              <a:t>, known as a backlog. </a:t>
            </a:r>
          </a:p>
          <a:p>
            <a:pPr algn="just"/>
            <a:r>
              <a:rPr lang="en-US" dirty="0">
                <a:latin typeface="Times New Roman" panose="02020603050405020304" pitchFamily="18" charset="0"/>
                <a:cs typeface="Times New Roman" panose="02020603050405020304" pitchFamily="18" charset="0"/>
              </a:rPr>
              <a:t>They will estimate the effort required to complete each item. Rather than using time or cost estimates, they will look at </a:t>
            </a:r>
            <a:r>
              <a:rPr lang="en-US" b="1" dirty="0">
                <a:latin typeface="Times New Roman" panose="02020603050405020304" pitchFamily="18" charset="0"/>
                <a:cs typeface="Times New Roman" panose="02020603050405020304" pitchFamily="18" charset="0"/>
              </a:rPr>
              <a:t>user stories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story points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hlinkClick r:id="rId4"/>
              </a:rPr>
              <a:t>user story</a:t>
            </a:r>
            <a:r>
              <a:rPr lang="en-US" dirty="0">
                <a:latin typeface="Times New Roman" panose="02020603050405020304" pitchFamily="18" charset="0"/>
                <a:cs typeface="Times New Roman" panose="02020603050405020304" pitchFamily="18" charset="0"/>
              </a:rPr>
              <a:t> is a tool used to describe a software feature from the perspective of the consumer </a:t>
            </a:r>
          </a:p>
          <a:p>
            <a:pPr algn="just"/>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hlinkClick r:id="rId5"/>
              </a:rPr>
              <a:t>story point</a:t>
            </a:r>
            <a:r>
              <a:rPr lang="en-US" dirty="0">
                <a:latin typeface="Times New Roman" panose="02020603050405020304" pitchFamily="18" charset="0"/>
                <a:cs typeface="Times New Roman" panose="02020603050405020304" pitchFamily="18" charset="0"/>
              </a:rPr>
              <a:t> is a unit that measures the amount of work in implementing a user story, taking into account the level of difficulty involved and the potential risk</a:t>
            </a:r>
          </a:p>
          <a:p>
            <a:pPr algn="just"/>
            <a:r>
              <a:rPr lang="en-US" dirty="0">
                <a:latin typeface="Times New Roman" panose="02020603050405020304" pitchFamily="18" charset="0"/>
                <a:cs typeface="Times New Roman" panose="02020603050405020304" pitchFamily="18" charset="0"/>
              </a:rPr>
              <a:t>A product owner will compare the features of their new project with a previous one to determine the complexity of their user story and assign suitable story points</a:t>
            </a:r>
          </a:p>
          <a:p>
            <a:pPr algn="just"/>
            <a:endParaRPr lang="en-IN"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714BDD95-504B-C737-62E1-7DCBE7C1C7B8}"/>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29882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717A-8504-769A-C1E5-9774F8A7EB1E}"/>
              </a:ext>
            </a:extLst>
          </p:cNvPr>
          <p:cNvSpPr>
            <a:spLocks noGrp="1"/>
          </p:cNvSpPr>
          <p:nvPr>
            <p:ph type="title"/>
          </p:nvPr>
        </p:nvSpPr>
        <p:spPr>
          <a:xfrm>
            <a:off x="160105" y="178144"/>
            <a:ext cx="2809126" cy="1325563"/>
          </a:xfrm>
        </p:spPr>
        <p:txBody>
          <a:bodyPr/>
          <a:lstStyle/>
          <a:p>
            <a:r>
              <a:rPr lang="en-IN" b="1" dirty="0"/>
              <a:t>Effort estimation</a:t>
            </a:r>
            <a:endParaRPr lang="en-IN" dirty="0"/>
          </a:p>
        </p:txBody>
      </p:sp>
      <p:pic>
        <p:nvPicPr>
          <p:cNvPr id="4" name="eff-1">
            <a:hlinkClick r:id="" action="ppaction://media"/>
            <a:extLst>
              <a:ext uri="{FF2B5EF4-FFF2-40B4-BE49-F238E27FC236}">
                <a16:creationId xmlns:a16="http://schemas.microsoft.com/office/drawing/2014/main" id="{6F0F8B4B-809B-D108-54BC-64A550FE205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105149" y="178144"/>
            <a:ext cx="8833421" cy="6424093"/>
          </a:xfrm>
        </p:spPr>
      </p:pic>
      <p:sp>
        <p:nvSpPr>
          <p:cNvPr id="5" name="Footer Placeholder 4">
            <a:extLst>
              <a:ext uri="{FF2B5EF4-FFF2-40B4-BE49-F238E27FC236}">
                <a16:creationId xmlns:a16="http://schemas.microsoft.com/office/drawing/2014/main" id="{0F7EF79E-FBE9-18CF-E3BB-AD2D6C628C29}"/>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35856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6CF4-191B-B830-B8D4-6E4270D25D54}"/>
              </a:ext>
            </a:extLst>
          </p:cNvPr>
          <p:cNvSpPr>
            <a:spLocks noGrp="1"/>
          </p:cNvSpPr>
          <p:nvPr>
            <p:ph type="title"/>
          </p:nvPr>
        </p:nvSpPr>
        <p:spPr>
          <a:xfrm>
            <a:off x="838200" y="365126"/>
            <a:ext cx="10515600" cy="590372"/>
          </a:xfrm>
        </p:spPr>
        <p:txBody>
          <a:bodyPr>
            <a:normAutofit fontScale="90000"/>
          </a:bodyPr>
          <a:lstStyle/>
          <a:p>
            <a:r>
              <a:rPr lang="en-IN" b="1" dirty="0"/>
              <a:t>Agile effort estimation techniques</a:t>
            </a:r>
            <a:br>
              <a:rPr lang="en-IN" b="1" dirty="0"/>
            </a:br>
            <a:endParaRPr lang="en-IN" dirty="0"/>
          </a:p>
        </p:txBody>
      </p:sp>
      <p:sp>
        <p:nvSpPr>
          <p:cNvPr id="3" name="Content Placeholder 2">
            <a:extLst>
              <a:ext uri="{FF2B5EF4-FFF2-40B4-BE49-F238E27FC236}">
                <a16:creationId xmlns:a16="http://schemas.microsoft.com/office/drawing/2014/main" id="{B49FF9F2-1E12-2CB2-D1E7-8168F323FA7E}"/>
              </a:ext>
            </a:extLst>
          </p:cNvPr>
          <p:cNvSpPr>
            <a:spLocks noGrp="1"/>
          </p:cNvSpPr>
          <p:nvPr>
            <p:ph idx="1"/>
          </p:nvPr>
        </p:nvSpPr>
        <p:spPr>
          <a:xfrm>
            <a:off x="838200" y="1171254"/>
            <a:ext cx="10515600" cy="5005709"/>
          </a:xfrm>
        </p:spPr>
        <p:txBody>
          <a:bodyPr/>
          <a:lstStyle/>
          <a:p>
            <a:pPr marL="514350" indent="-514350" algn="just">
              <a:buAutoNum type="arabicPeriod"/>
            </a:pPr>
            <a:r>
              <a:rPr lang="en-US" b="1" dirty="0">
                <a:latin typeface="Times New Roman" panose="02020603050405020304" pitchFamily="18" charset="0"/>
                <a:cs typeface="Times New Roman" panose="02020603050405020304" pitchFamily="18" charset="0"/>
              </a:rPr>
              <a:t>Planning Poker:</a:t>
            </a:r>
            <a:r>
              <a:rPr lang="en-US" dirty="0">
                <a:latin typeface="Times New Roman" panose="02020603050405020304" pitchFamily="18" charset="0"/>
                <a:cs typeface="Times New Roman" panose="02020603050405020304" pitchFamily="18" charset="0"/>
              </a:rPr>
              <a:t> In this method, team members sit together in a circle to assign values to story points. </a:t>
            </a:r>
          </a:p>
          <a:p>
            <a:pPr marL="0" indent="0" algn="just">
              <a:buNone/>
            </a:pPr>
            <a:r>
              <a:rPr lang="en-US" dirty="0">
                <a:latin typeface="Times New Roman" panose="02020603050405020304" pitchFamily="18" charset="0"/>
                <a:cs typeface="Times New Roman" panose="02020603050405020304" pitchFamily="18" charset="0"/>
              </a:rPr>
              <a:t>Each individual will have a set of cards with the numerical values that can be assigned: 0, 1, 2, 3, 5, 8, 13, 20, 40, and 100. </a:t>
            </a:r>
          </a:p>
          <a:p>
            <a:pPr marL="0" indent="0" algn="just">
              <a:buNone/>
            </a:pPr>
            <a:r>
              <a:rPr lang="en-US" dirty="0">
                <a:latin typeface="Times New Roman" panose="02020603050405020304" pitchFamily="18" charset="0"/>
                <a:cs typeface="Times New Roman" panose="02020603050405020304" pitchFamily="18" charset="0"/>
              </a:rPr>
              <a:t>The product owner will read out a user story to the team members. They will have a discussion and then decide which value it should have. </a:t>
            </a:r>
          </a:p>
          <a:p>
            <a:pPr marL="0" indent="0" algn="just">
              <a:buNone/>
            </a:pPr>
            <a:r>
              <a:rPr lang="en-US" dirty="0">
                <a:latin typeface="Times New Roman" panose="02020603050405020304" pitchFamily="18" charset="0"/>
                <a:cs typeface="Times New Roman" panose="02020603050405020304" pitchFamily="18" charset="0"/>
              </a:rPr>
              <a:t>If everyone is in agreement, the final estimate is decided. If not, the team will discuss further until a consensus is reached.</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698DC08-04B4-86CC-07FE-AA524B779B3B}"/>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426022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8769-3BD7-702F-20FD-AB4F96B75812}"/>
              </a:ext>
            </a:extLst>
          </p:cNvPr>
          <p:cNvSpPr>
            <a:spLocks noGrp="1"/>
          </p:cNvSpPr>
          <p:nvPr>
            <p:ph type="title"/>
          </p:nvPr>
        </p:nvSpPr>
        <p:spPr/>
        <p:txBody>
          <a:bodyPr/>
          <a:lstStyle/>
          <a:p>
            <a:r>
              <a:rPr lang="en-IN" b="1" dirty="0"/>
              <a:t>Agile effort estimation techniques</a:t>
            </a:r>
            <a:br>
              <a:rPr lang="en-IN" b="1" dirty="0"/>
            </a:br>
            <a:endParaRPr lang="en-IN" dirty="0"/>
          </a:p>
        </p:txBody>
      </p:sp>
      <p:sp>
        <p:nvSpPr>
          <p:cNvPr id="3" name="Content Placeholder 2">
            <a:extLst>
              <a:ext uri="{FF2B5EF4-FFF2-40B4-BE49-F238E27FC236}">
                <a16:creationId xmlns:a16="http://schemas.microsoft.com/office/drawing/2014/main" id="{133F6A1C-5F5F-75B9-05F2-F76A73377180}"/>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T-shirt Sizes:</a:t>
            </a:r>
            <a:r>
              <a:rPr lang="en-US" dirty="0">
                <a:latin typeface="Times New Roman" panose="02020603050405020304" pitchFamily="18" charset="0"/>
                <a:cs typeface="Times New Roman" panose="02020603050405020304" pitchFamily="18" charset="0"/>
              </a:rPr>
              <a:t> Here, story points take the form of sizes: extra-small (XS), small (S), medium (M), large (L), and extra-large (XL). Estimators will determine the sizes to get a quick and rough estimate that can be converted to numbers later. </a:t>
            </a:r>
          </a:p>
          <a:p>
            <a:pPr marL="0" indent="0" algn="just">
              <a:buNone/>
            </a:pPr>
            <a:r>
              <a:rPr lang="en-US" b="1" dirty="0">
                <a:latin typeface="Times New Roman" panose="02020603050405020304" pitchFamily="18" charset="0"/>
                <a:cs typeface="Times New Roman" panose="02020603050405020304" pitchFamily="18" charset="0"/>
              </a:rPr>
              <a:t>3. Dot voting:</a:t>
            </a:r>
            <a:r>
              <a:rPr lang="en-US" dirty="0">
                <a:latin typeface="Times New Roman" panose="02020603050405020304" pitchFamily="18" charset="0"/>
                <a:cs typeface="Times New Roman" panose="02020603050405020304" pitchFamily="18" charset="0"/>
              </a:rPr>
              <a:t> This approach enables team members to sort items in the product backlog from low to high priority. User stories are posted on a board and estimators get four or five dots to use as votes. The one with the most dots is deemed the highest-priority item, and so on.</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8997D6A-35B2-2078-D335-969A9390F1A9}"/>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16136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CD8C-B800-0844-85C6-9988EC381365}"/>
              </a:ext>
            </a:extLst>
          </p:cNvPr>
          <p:cNvSpPr>
            <a:spLocks noGrp="1"/>
          </p:cNvSpPr>
          <p:nvPr>
            <p:ph type="title"/>
          </p:nvPr>
        </p:nvSpPr>
        <p:spPr/>
        <p:txBody>
          <a:bodyPr>
            <a:normAutofit fontScale="90000"/>
          </a:bodyPr>
          <a:lstStyle/>
          <a:p>
            <a:r>
              <a:rPr lang="en-US" b="1" dirty="0"/>
              <a:t>types of estimations take place during a project?</a:t>
            </a:r>
            <a:br>
              <a:rPr lang="en-US" b="1" dirty="0"/>
            </a:br>
            <a:endParaRPr lang="en-IN" dirty="0"/>
          </a:p>
        </p:txBody>
      </p:sp>
      <p:sp>
        <p:nvSpPr>
          <p:cNvPr id="3" name="Content Placeholder 2">
            <a:extLst>
              <a:ext uri="{FF2B5EF4-FFF2-40B4-BE49-F238E27FC236}">
                <a16:creationId xmlns:a16="http://schemas.microsoft.com/office/drawing/2014/main" id="{1E9CC429-501C-9206-E42D-66F5F3B31CD3}"/>
              </a:ext>
            </a:extLst>
          </p:cNvPr>
          <p:cNvSpPr>
            <a:spLocks noGrp="1"/>
          </p:cNvSpPr>
          <p:nvPr>
            <p:ph idx="1"/>
          </p:nvPr>
        </p:nvSpPr>
        <p:spPr>
          <a:xfrm>
            <a:off x="336478" y="1871493"/>
            <a:ext cx="4114800" cy="3912858"/>
          </a:xfrm>
        </p:spPr>
        <p:txBody>
          <a:bodyPr>
            <a:normAutofit/>
          </a:bodyPr>
          <a:lstStyle/>
          <a:p>
            <a:r>
              <a:rPr lang="en-US" sz="2400" b="1" dirty="0">
                <a:latin typeface="Times New Roman" panose="02020603050405020304" pitchFamily="18" charset="0"/>
                <a:cs typeface="Times New Roman" panose="02020603050405020304" pitchFamily="18" charset="0"/>
              </a:rPr>
              <a:t>Cost: </a:t>
            </a:r>
            <a:r>
              <a:rPr lang="en-US" sz="2400" dirty="0">
                <a:latin typeface="Times New Roman" panose="02020603050405020304" pitchFamily="18" charset="0"/>
                <a:cs typeface="Times New Roman" panose="02020603050405020304" pitchFamily="18" charset="0"/>
              </a:rPr>
              <a:t>It is one of the </a:t>
            </a:r>
            <a:r>
              <a:rPr lang="en-US" sz="2400" dirty="0">
                <a:latin typeface="Times New Roman" panose="02020603050405020304" pitchFamily="18" charset="0"/>
                <a:cs typeface="Times New Roman" panose="02020603050405020304" pitchFamily="18" charset="0"/>
                <a:hlinkClick r:id="rId2"/>
              </a:rPr>
              <a:t>three main constraints</a:t>
            </a:r>
            <a:r>
              <a:rPr lang="en-US" sz="2400" dirty="0">
                <a:latin typeface="Times New Roman" panose="02020603050405020304" pitchFamily="18" charset="0"/>
                <a:cs typeface="Times New Roman" panose="02020603050405020304" pitchFamily="18" charset="0"/>
              </a:rPr>
              <a:t> in project management. If you don’t have enough money to complete the project, it will fail.</a:t>
            </a:r>
          </a:p>
          <a:p>
            <a:r>
              <a:rPr lang="en-US" sz="2400" dirty="0">
                <a:latin typeface="Times New Roman" panose="02020603050405020304" pitchFamily="18" charset="0"/>
                <a:cs typeface="Times New Roman" panose="02020603050405020304" pitchFamily="18" charset="0"/>
                <a:hlinkClick r:id="rId3"/>
              </a:rPr>
              <a:t>Cost estimation</a:t>
            </a:r>
            <a:r>
              <a:rPr lang="en-US" sz="2400" dirty="0">
                <a:latin typeface="Times New Roman" panose="02020603050405020304" pitchFamily="18" charset="0"/>
                <a:cs typeface="Times New Roman" panose="02020603050405020304" pitchFamily="18" charset="0"/>
              </a:rPr>
              <a:t> involves predicting how much money you will need for the project as well as when you will need the funds.</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AA5D0E5-6D9E-43AD-9836-4CA00A229A0F}"/>
              </a:ext>
            </a:extLst>
          </p:cNvPr>
          <p:cNvSpPr>
            <a:spLocks noGrp="1"/>
          </p:cNvSpPr>
          <p:nvPr>
            <p:ph type="ftr" sz="quarter" idx="11"/>
          </p:nvPr>
        </p:nvSpPr>
        <p:spPr/>
        <p:txBody>
          <a:bodyPr/>
          <a:lstStyle/>
          <a:p>
            <a:r>
              <a:rPr lang="en-IN"/>
              <a:t>Dr Anila M      SE</a:t>
            </a:r>
          </a:p>
        </p:txBody>
      </p:sp>
      <p:sp>
        <p:nvSpPr>
          <p:cNvPr id="5" name="AutoShape 2" descr="budgeting scenarios ">
            <a:extLst>
              <a:ext uri="{FF2B5EF4-FFF2-40B4-BE49-F238E27FC236}">
                <a16:creationId xmlns:a16="http://schemas.microsoft.com/office/drawing/2014/main" id="{A7D8A477-82F6-6A17-42B5-1B792AF887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33E1E5A5-5E22-B1EE-3126-CFA61E6A3625}"/>
              </a:ext>
            </a:extLst>
          </p:cNvPr>
          <p:cNvPicPr>
            <a:picLocks noChangeAspect="1"/>
          </p:cNvPicPr>
          <p:nvPr/>
        </p:nvPicPr>
        <p:blipFill>
          <a:blip r:embed="rId4"/>
          <a:stretch>
            <a:fillRect/>
          </a:stretch>
        </p:blipFill>
        <p:spPr>
          <a:xfrm>
            <a:off x="4702994" y="1072479"/>
            <a:ext cx="6896530" cy="5100559"/>
          </a:xfrm>
          <a:prstGeom prst="rect">
            <a:avLst/>
          </a:prstGeom>
        </p:spPr>
      </p:pic>
    </p:spTree>
    <p:extLst>
      <p:ext uri="{BB962C8B-B14F-4D97-AF65-F5344CB8AC3E}">
        <p14:creationId xmlns:p14="http://schemas.microsoft.com/office/powerpoint/2010/main" val="258078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F44D-4C57-5BD9-705B-C3F4E72AA0CF}"/>
              </a:ext>
            </a:extLst>
          </p:cNvPr>
          <p:cNvSpPr>
            <a:spLocks noGrp="1"/>
          </p:cNvSpPr>
          <p:nvPr>
            <p:ph type="title"/>
          </p:nvPr>
        </p:nvSpPr>
        <p:spPr>
          <a:xfrm>
            <a:off x="838200" y="365125"/>
            <a:ext cx="10515600" cy="682839"/>
          </a:xfrm>
        </p:spPr>
        <p:txBody>
          <a:bodyPr>
            <a:normAutofit fontScale="90000"/>
          </a:bodyPr>
          <a:lstStyle/>
          <a:p>
            <a:r>
              <a:rPr lang="en-US" b="1" dirty="0"/>
              <a:t>types of estimations take place during a project?</a:t>
            </a:r>
            <a:br>
              <a:rPr lang="en-US" b="1" dirty="0"/>
            </a:br>
            <a:endParaRPr lang="en-IN" dirty="0"/>
          </a:p>
        </p:txBody>
      </p:sp>
      <p:sp>
        <p:nvSpPr>
          <p:cNvPr id="3" name="Content Placeholder 2">
            <a:extLst>
              <a:ext uri="{FF2B5EF4-FFF2-40B4-BE49-F238E27FC236}">
                <a16:creationId xmlns:a16="http://schemas.microsoft.com/office/drawing/2014/main" id="{698C1C99-377C-C7D0-0670-6DE9444B40F4}"/>
              </a:ext>
            </a:extLst>
          </p:cNvPr>
          <p:cNvSpPr>
            <a:spLocks noGrp="1"/>
          </p:cNvSpPr>
          <p:nvPr>
            <p:ph idx="1"/>
          </p:nvPr>
        </p:nvSpPr>
        <p:spPr>
          <a:xfrm>
            <a:off x="160106" y="1068512"/>
            <a:ext cx="4021476" cy="5075434"/>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Time : </a:t>
            </a:r>
            <a:r>
              <a:rPr lang="en-US" dirty="0">
                <a:latin typeface="Times New Roman" panose="02020603050405020304" pitchFamily="18" charset="0"/>
                <a:cs typeface="Times New Roman" panose="02020603050405020304" pitchFamily="18" charset="0"/>
              </a:rPr>
              <a:t>another of the three main project </a:t>
            </a:r>
            <a:r>
              <a:rPr lang="en-US" dirty="0">
                <a:latin typeface="Times New Roman" panose="02020603050405020304" pitchFamily="18" charset="0"/>
                <a:cs typeface="Times New Roman" panose="02020603050405020304" pitchFamily="18" charset="0"/>
                <a:hlinkClick r:id="rId2"/>
              </a:rPr>
              <a:t>constraints</a:t>
            </a:r>
            <a:r>
              <a:rPr lang="en-US" dirty="0">
                <a:latin typeface="Times New Roman" panose="02020603050405020304" pitchFamily="18" charset="0"/>
                <a:cs typeface="Times New Roman" panose="02020603050405020304" pitchFamily="18" charset="0"/>
              </a:rPr>
              <a:t>. Being able to estimate both the overall </a:t>
            </a:r>
            <a:r>
              <a:rPr lang="en-US" dirty="0">
                <a:latin typeface="Times New Roman" panose="02020603050405020304" pitchFamily="18" charset="0"/>
                <a:cs typeface="Times New Roman" panose="02020603050405020304" pitchFamily="18" charset="0"/>
                <a:hlinkClick r:id="rId3"/>
              </a:rPr>
              <a:t>project duration</a:t>
            </a:r>
            <a:r>
              <a:rPr lang="en-US" dirty="0">
                <a:latin typeface="Times New Roman" panose="02020603050405020304" pitchFamily="18" charset="0"/>
                <a:cs typeface="Times New Roman" panose="02020603050405020304" pitchFamily="18" charset="0"/>
              </a:rPr>
              <a:t> and when individual tasks will take place is vital to project planning. </a:t>
            </a:r>
          </a:p>
          <a:p>
            <a:pPr algn="just"/>
            <a:r>
              <a:rPr lang="en-US" dirty="0">
                <a:latin typeface="Times New Roman" panose="02020603050405020304" pitchFamily="18" charset="0"/>
                <a:cs typeface="Times New Roman" panose="02020603050405020304" pitchFamily="18" charset="0"/>
              </a:rPr>
              <a:t>Estimating your project schedule enables you to arrange for people and resources to be available when you need them. It also allows you to manage client expectations around when they should receive key deliverables. </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8884337-35F3-2D79-7464-BE260341B7EF}"/>
              </a:ext>
            </a:extLst>
          </p:cNvPr>
          <p:cNvSpPr>
            <a:spLocks noGrp="1"/>
          </p:cNvSpPr>
          <p:nvPr>
            <p:ph type="ftr" sz="quarter" idx="11"/>
          </p:nvPr>
        </p:nvSpPr>
        <p:spPr/>
        <p:txBody>
          <a:bodyPr/>
          <a:lstStyle/>
          <a:p>
            <a:r>
              <a:rPr lang="en-IN"/>
              <a:t>Dr Anila M      SE</a:t>
            </a:r>
          </a:p>
        </p:txBody>
      </p:sp>
      <p:pic>
        <p:nvPicPr>
          <p:cNvPr id="6" name="Picture 5">
            <a:extLst>
              <a:ext uri="{FF2B5EF4-FFF2-40B4-BE49-F238E27FC236}">
                <a16:creationId xmlns:a16="http://schemas.microsoft.com/office/drawing/2014/main" id="{339617B5-E103-0602-8C43-5898029C2A14}"/>
              </a:ext>
            </a:extLst>
          </p:cNvPr>
          <p:cNvPicPr>
            <a:picLocks noChangeAspect="1"/>
          </p:cNvPicPr>
          <p:nvPr/>
        </p:nvPicPr>
        <p:blipFill>
          <a:blip r:embed="rId4"/>
          <a:stretch>
            <a:fillRect/>
          </a:stretch>
        </p:blipFill>
        <p:spPr>
          <a:xfrm>
            <a:off x="4428162" y="815012"/>
            <a:ext cx="7339398" cy="5107139"/>
          </a:xfrm>
          <a:prstGeom prst="rect">
            <a:avLst/>
          </a:prstGeom>
        </p:spPr>
      </p:pic>
    </p:spTree>
    <p:extLst>
      <p:ext uri="{BB962C8B-B14F-4D97-AF65-F5344CB8AC3E}">
        <p14:creationId xmlns:p14="http://schemas.microsoft.com/office/powerpoint/2010/main" val="44536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A088-3F8F-E984-BF74-FA27CA9D6B30}"/>
              </a:ext>
            </a:extLst>
          </p:cNvPr>
          <p:cNvSpPr>
            <a:spLocks noGrp="1"/>
          </p:cNvSpPr>
          <p:nvPr>
            <p:ph type="title"/>
          </p:nvPr>
        </p:nvSpPr>
        <p:spPr>
          <a:xfrm>
            <a:off x="838200" y="365126"/>
            <a:ext cx="10515600" cy="867774"/>
          </a:xfrm>
        </p:spPr>
        <p:txBody>
          <a:bodyPr>
            <a:normAutofit fontScale="90000"/>
          </a:bodyPr>
          <a:lstStyle/>
          <a:p>
            <a:r>
              <a:rPr lang="en-US" b="1" dirty="0"/>
              <a:t>types of estimations take place during a project?</a:t>
            </a:r>
            <a:br>
              <a:rPr lang="en-US" b="1" dirty="0"/>
            </a:br>
            <a:endParaRPr lang="en-IN" dirty="0"/>
          </a:p>
        </p:txBody>
      </p:sp>
      <p:sp>
        <p:nvSpPr>
          <p:cNvPr id="3" name="Content Placeholder 2">
            <a:extLst>
              <a:ext uri="{FF2B5EF4-FFF2-40B4-BE49-F238E27FC236}">
                <a16:creationId xmlns:a16="http://schemas.microsoft.com/office/drawing/2014/main" id="{F27A1C4A-F2A6-AF2B-9357-FDA2F0DADE8B}"/>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Scope: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Scope</a:t>
            </a:r>
            <a:r>
              <a:rPr lang="en-US" dirty="0">
                <a:latin typeface="Times New Roman" panose="02020603050405020304" pitchFamily="18" charset="0"/>
                <a:cs typeface="Times New Roman" panose="02020603050405020304" pitchFamily="18" charset="0"/>
              </a:rPr>
              <a:t> is the third key project constraint. Project scope is all the work that must be done to finish the project or deliver a product. By estimating how much work is involved and exactly what tasks need to occur, you can ensure that you have the right materials and expertise for the project. </a:t>
            </a:r>
          </a:p>
          <a:p>
            <a:pPr algn="just"/>
            <a:r>
              <a:rPr lang="en-US" dirty="0">
                <a:latin typeface="Times New Roman" panose="02020603050405020304" pitchFamily="18" charset="0"/>
                <a:cs typeface="Times New Roman" panose="02020603050405020304" pitchFamily="18" charset="0"/>
              </a:rPr>
              <a:t>The three main constraints are often referred to as </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three sides of a triangle</a:t>
            </a:r>
            <a:r>
              <a:rPr lang="en-US" dirty="0">
                <a:latin typeface="Times New Roman" panose="02020603050405020304" pitchFamily="18" charset="0"/>
                <a:cs typeface="Times New Roman" panose="02020603050405020304" pitchFamily="18" charset="0"/>
              </a:rPr>
              <a:t>. This is because whatever changes are made to one constraint will inevitably impact the other two</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43011F0-7217-E102-40C9-734C6F327314}"/>
              </a:ext>
            </a:extLst>
          </p:cNvPr>
          <p:cNvSpPr>
            <a:spLocks noGrp="1"/>
          </p:cNvSpPr>
          <p:nvPr>
            <p:ph type="ftr" sz="quarter" idx="11"/>
          </p:nvPr>
        </p:nvSpPr>
        <p:spPr/>
        <p:txBody>
          <a:bodyPr/>
          <a:lstStyle/>
          <a:p>
            <a:r>
              <a:rPr lang="en-IN"/>
              <a:t>Dr Anila M      SE</a:t>
            </a:r>
          </a:p>
        </p:txBody>
      </p:sp>
    </p:spTree>
    <p:extLst>
      <p:ext uri="{BB962C8B-B14F-4D97-AF65-F5344CB8AC3E}">
        <p14:creationId xmlns:p14="http://schemas.microsoft.com/office/powerpoint/2010/main" val="339460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1466</Words>
  <Application>Microsoft Office PowerPoint</Application>
  <PresentationFormat>Widescreen</PresentationFormat>
  <Paragraphs>83</Paragraphs>
  <Slides>19</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Effort Estimation in Project Management(Planning S/W Project) </vt:lpstr>
      <vt:lpstr>Effort Estimation  </vt:lpstr>
      <vt:lpstr>Effort estimation in Agile </vt:lpstr>
      <vt:lpstr>Effort estimation</vt:lpstr>
      <vt:lpstr>Agile effort estimation techniques </vt:lpstr>
      <vt:lpstr>Agile effort estimation techniques </vt:lpstr>
      <vt:lpstr>types of estimations take place during a project? </vt:lpstr>
      <vt:lpstr>types of estimations take place during a project? </vt:lpstr>
      <vt:lpstr>types of estimations take place during a project? </vt:lpstr>
      <vt:lpstr>types of estimations take place during a project? </vt:lpstr>
      <vt:lpstr>types of estimations take place during a project? </vt:lpstr>
      <vt:lpstr>Resources in PM(effort esti)</vt:lpstr>
      <vt:lpstr>types of estimations take place during a project?</vt:lpstr>
      <vt:lpstr>Techniques of project scheduling </vt:lpstr>
      <vt:lpstr>Techniques of project scheduling </vt:lpstr>
      <vt:lpstr>Techniques of project scheduling </vt:lpstr>
      <vt:lpstr>Techniques of project scheduling</vt:lpstr>
      <vt:lpstr>SDLC</vt:lpstr>
      <vt:lpstr>6 stages of SDLC(software Development Life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M</dc:creator>
  <cp:lastModifiedBy>CSE HEAD</cp:lastModifiedBy>
  <cp:revision>36</cp:revision>
  <dcterms:created xsi:type="dcterms:W3CDTF">2025-08-22T03:36:52Z</dcterms:created>
  <dcterms:modified xsi:type="dcterms:W3CDTF">2025-08-28T07:56:49Z</dcterms:modified>
</cp:coreProperties>
</file>