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9" r:id="rId4"/>
    <p:sldId id="260" r:id="rId5"/>
    <p:sldId id="258" r:id="rId6"/>
    <p:sldId id="261" r:id="rId7"/>
    <p:sldId id="262"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6BC8-C3C3-48AB-A8CF-8D798DFCF8C1}" type="datetimeFigureOut">
              <a:rPr lang="en-IN" smtClean="0"/>
              <a:t>08-10-2025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4089B-20EF-470C-8FBB-0F31BFC97449}" type="slidenum">
              <a:rPr lang="en-IN" smtClean="0"/>
              <a:t>‹#›</a:t>
            </a:fld>
            <a:endParaRPr lang="en-IN"/>
          </a:p>
        </p:txBody>
      </p:sp>
    </p:spTree>
    <p:extLst>
      <p:ext uri="{BB962C8B-B14F-4D97-AF65-F5344CB8AC3E}">
        <p14:creationId xmlns:p14="http://schemas.microsoft.com/office/powerpoint/2010/main" val="311335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0520-180F-500E-3B9F-4028EEB89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672A48-8F4E-7649-E6D9-96A04621A9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4FA9BC-2F85-7C89-AF17-3C8990981840}"/>
              </a:ext>
            </a:extLst>
          </p:cNvPr>
          <p:cNvSpPr>
            <a:spLocks noGrp="1"/>
          </p:cNvSpPr>
          <p:nvPr>
            <p:ph type="dt" sz="half" idx="10"/>
          </p:nvPr>
        </p:nvSpPr>
        <p:spPr/>
        <p:txBody>
          <a:bodyPr/>
          <a:lstStyle/>
          <a:p>
            <a:fld id="{C8448051-3B72-43A1-866D-5774822EB624}" type="datetime1">
              <a:rPr lang="en-IN" smtClean="0"/>
              <a:t>08-10-2025</a:t>
            </a:fld>
            <a:endParaRPr lang="en-IN"/>
          </a:p>
        </p:txBody>
      </p:sp>
      <p:sp>
        <p:nvSpPr>
          <p:cNvPr id="5" name="Footer Placeholder 4">
            <a:extLst>
              <a:ext uri="{FF2B5EF4-FFF2-40B4-BE49-F238E27FC236}">
                <a16:creationId xmlns:a16="http://schemas.microsoft.com/office/drawing/2014/main" id="{B63F870C-2B4C-6B72-07B0-769C7540C698}"/>
              </a:ext>
            </a:extLst>
          </p:cNvPr>
          <p:cNvSpPr>
            <a:spLocks noGrp="1"/>
          </p:cNvSpPr>
          <p:nvPr>
            <p:ph type="ftr" sz="quarter" idx="11"/>
          </p:nvPr>
        </p:nvSpPr>
        <p:spPr/>
        <p:txBody>
          <a:bodyPr/>
          <a:lstStyle/>
          <a:p>
            <a:r>
              <a:rPr lang="en-IN"/>
              <a:t>Dr Anila M/SE/CSE/2025-26</a:t>
            </a:r>
          </a:p>
        </p:txBody>
      </p:sp>
      <p:sp>
        <p:nvSpPr>
          <p:cNvPr id="6" name="Slide Number Placeholder 5">
            <a:extLst>
              <a:ext uri="{FF2B5EF4-FFF2-40B4-BE49-F238E27FC236}">
                <a16:creationId xmlns:a16="http://schemas.microsoft.com/office/drawing/2014/main" id="{1DF74641-BD7E-71D0-9B2B-8117EDBDC2ED}"/>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36899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0C5-0711-B44F-4786-4554224965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364BA8-03AC-57FB-D7D0-36D82C96CD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DC256-B161-92B8-FBB3-23C84319FD10}"/>
              </a:ext>
            </a:extLst>
          </p:cNvPr>
          <p:cNvSpPr>
            <a:spLocks noGrp="1"/>
          </p:cNvSpPr>
          <p:nvPr>
            <p:ph type="dt" sz="half" idx="10"/>
          </p:nvPr>
        </p:nvSpPr>
        <p:spPr/>
        <p:txBody>
          <a:bodyPr/>
          <a:lstStyle/>
          <a:p>
            <a:fld id="{779DB6C5-3AC5-414A-A747-F26EC31EA3EA}" type="datetime1">
              <a:rPr lang="en-IN" smtClean="0"/>
              <a:t>08-10-2025</a:t>
            </a:fld>
            <a:endParaRPr lang="en-IN"/>
          </a:p>
        </p:txBody>
      </p:sp>
      <p:sp>
        <p:nvSpPr>
          <p:cNvPr id="5" name="Footer Placeholder 4">
            <a:extLst>
              <a:ext uri="{FF2B5EF4-FFF2-40B4-BE49-F238E27FC236}">
                <a16:creationId xmlns:a16="http://schemas.microsoft.com/office/drawing/2014/main" id="{B60E98F5-62E8-6248-FD96-CCA54BE95486}"/>
              </a:ext>
            </a:extLst>
          </p:cNvPr>
          <p:cNvSpPr>
            <a:spLocks noGrp="1"/>
          </p:cNvSpPr>
          <p:nvPr>
            <p:ph type="ftr" sz="quarter" idx="11"/>
          </p:nvPr>
        </p:nvSpPr>
        <p:spPr/>
        <p:txBody>
          <a:bodyPr/>
          <a:lstStyle/>
          <a:p>
            <a:r>
              <a:rPr lang="en-IN"/>
              <a:t>Dr Anila M/SE/CSE/2025-26</a:t>
            </a:r>
          </a:p>
        </p:txBody>
      </p:sp>
      <p:sp>
        <p:nvSpPr>
          <p:cNvPr id="6" name="Slide Number Placeholder 5">
            <a:extLst>
              <a:ext uri="{FF2B5EF4-FFF2-40B4-BE49-F238E27FC236}">
                <a16:creationId xmlns:a16="http://schemas.microsoft.com/office/drawing/2014/main" id="{7ADD7D09-572C-95BC-68FE-26C71297BD39}"/>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182557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F39E7-7FE1-2046-09D6-206B8D0F22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F9096C-1615-D072-64C6-D97133186D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76010D-806B-2B6C-275D-AE10AAA051AA}"/>
              </a:ext>
            </a:extLst>
          </p:cNvPr>
          <p:cNvSpPr>
            <a:spLocks noGrp="1"/>
          </p:cNvSpPr>
          <p:nvPr>
            <p:ph type="dt" sz="half" idx="10"/>
          </p:nvPr>
        </p:nvSpPr>
        <p:spPr/>
        <p:txBody>
          <a:bodyPr/>
          <a:lstStyle/>
          <a:p>
            <a:fld id="{DDB89B77-2C8B-487A-9BC3-940756501B03}" type="datetime1">
              <a:rPr lang="en-IN" smtClean="0"/>
              <a:t>08-10-2025</a:t>
            </a:fld>
            <a:endParaRPr lang="en-IN"/>
          </a:p>
        </p:txBody>
      </p:sp>
      <p:sp>
        <p:nvSpPr>
          <p:cNvPr id="5" name="Footer Placeholder 4">
            <a:extLst>
              <a:ext uri="{FF2B5EF4-FFF2-40B4-BE49-F238E27FC236}">
                <a16:creationId xmlns:a16="http://schemas.microsoft.com/office/drawing/2014/main" id="{16CB93E3-DE54-E01A-4B30-DDBCC9A73932}"/>
              </a:ext>
            </a:extLst>
          </p:cNvPr>
          <p:cNvSpPr>
            <a:spLocks noGrp="1"/>
          </p:cNvSpPr>
          <p:nvPr>
            <p:ph type="ftr" sz="quarter" idx="11"/>
          </p:nvPr>
        </p:nvSpPr>
        <p:spPr/>
        <p:txBody>
          <a:bodyPr/>
          <a:lstStyle/>
          <a:p>
            <a:r>
              <a:rPr lang="en-IN"/>
              <a:t>Dr Anila M/SE/CSE/2025-26</a:t>
            </a:r>
          </a:p>
        </p:txBody>
      </p:sp>
      <p:sp>
        <p:nvSpPr>
          <p:cNvPr id="6" name="Slide Number Placeholder 5">
            <a:extLst>
              <a:ext uri="{FF2B5EF4-FFF2-40B4-BE49-F238E27FC236}">
                <a16:creationId xmlns:a16="http://schemas.microsoft.com/office/drawing/2014/main" id="{26548456-B1A2-D3B0-AB00-E72FF94A6746}"/>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06105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1524-0825-A10A-061F-9F223CABB7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B6A68-39E9-C400-FE16-22467C572E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F6C3A5-C658-E39F-D967-2EA18BF4733C}"/>
              </a:ext>
            </a:extLst>
          </p:cNvPr>
          <p:cNvSpPr>
            <a:spLocks noGrp="1"/>
          </p:cNvSpPr>
          <p:nvPr>
            <p:ph type="dt" sz="half" idx="10"/>
          </p:nvPr>
        </p:nvSpPr>
        <p:spPr/>
        <p:txBody>
          <a:bodyPr/>
          <a:lstStyle/>
          <a:p>
            <a:fld id="{D64F8801-B7BE-4E3D-977F-F42DB96CF4EE}" type="datetime1">
              <a:rPr lang="en-IN" smtClean="0"/>
              <a:t>08-10-2025</a:t>
            </a:fld>
            <a:endParaRPr lang="en-IN"/>
          </a:p>
        </p:txBody>
      </p:sp>
      <p:sp>
        <p:nvSpPr>
          <p:cNvPr id="5" name="Footer Placeholder 4">
            <a:extLst>
              <a:ext uri="{FF2B5EF4-FFF2-40B4-BE49-F238E27FC236}">
                <a16:creationId xmlns:a16="http://schemas.microsoft.com/office/drawing/2014/main" id="{DF02248D-2C9C-9A02-4434-8E159992A01D}"/>
              </a:ext>
            </a:extLst>
          </p:cNvPr>
          <p:cNvSpPr>
            <a:spLocks noGrp="1"/>
          </p:cNvSpPr>
          <p:nvPr>
            <p:ph type="ftr" sz="quarter" idx="11"/>
          </p:nvPr>
        </p:nvSpPr>
        <p:spPr/>
        <p:txBody>
          <a:bodyPr/>
          <a:lstStyle/>
          <a:p>
            <a:r>
              <a:rPr lang="en-IN"/>
              <a:t>Dr Anila M/SE/CSE/2025-26</a:t>
            </a:r>
          </a:p>
        </p:txBody>
      </p:sp>
      <p:sp>
        <p:nvSpPr>
          <p:cNvPr id="6" name="Slide Number Placeholder 5">
            <a:extLst>
              <a:ext uri="{FF2B5EF4-FFF2-40B4-BE49-F238E27FC236}">
                <a16:creationId xmlns:a16="http://schemas.microsoft.com/office/drawing/2014/main" id="{888718D8-2679-CE14-0E4F-3AF55284EDED}"/>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07682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9E7D-1D3F-EC47-1877-782390074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A81F2F-F256-5A05-577B-679DC2879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FFC395-6120-17E9-D558-31C99DCB295E}"/>
              </a:ext>
            </a:extLst>
          </p:cNvPr>
          <p:cNvSpPr>
            <a:spLocks noGrp="1"/>
          </p:cNvSpPr>
          <p:nvPr>
            <p:ph type="dt" sz="half" idx="10"/>
          </p:nvPr>
        </p:nvSpPr>
        <p:spPr/>
        <p:txBody>
          <a:bodyPr/>
          <a:lstStyle/>
          <a:p>
            <a:fld id="{3844AAFD-32C4-4430-AE59-AC3D6C80985A}" type="datetime1">
              <a:rPr lang="en-IN" smtClean="0"/>
              <a:t>08-10-2025</a:t>
            </a:fld>
            <a:endParaRPr lang="en-IN"/>
          </a:p>
        </p:txBody>
      </p:sp>
      <p:sp>
        <p:nvSpPr>
          <p:cNvPr id="5" name="Footer Placeholder 4">
            <a:extLst>
              <a:ext uri="{FF2B5EF4-FFF2-40B4-BE49-F238E27FC236}">
                <a16:creationId xmlns:a16="http://schemas.microsoft.com/office/drawing/2014/main" id="{709D4522-E2C8-622A-58FC-F501B694C4EA}"/>
              </a:ext>
            </a:extLst>
          </p:cNvPr>
          <p:cNvSpPr>
            <a:spLocks noGrp="1"/>
          </p:cNvSpPr>
          <p:nvPr>
            <p:ph type="ftr" sz="quarter" idx="11"/>
          </p:nvPr>
        </p:nvSpPr>
        <p:spPr/>
        <p:txBody>
          <a:bodyPr/>
          <a:lstStyle/>
          <a:p>
            <a:r>
              <a:rPr lang="en-IN"/>
              <a:t>Dr Anila M/SE/CSE/2025-26</a:t>
            </a:r>
          </a:p>
        </p:txBody>
      </p:sp>
      <p:sp>
        <p:nvSpPr>
          <p:cNvPr id="6" name="Slide Number Placeholder 5">
            <a:extLst>
              <a:ext uri="{FF2B5EF4-FFF2-40B4-BE49-F238E27FC236}">
                <a16:creationId xmlns:a16="http://schemas.microsoft.com/office/drawing/2014/main" id="{CF21CF63-8787-7B6E-599A-4AD42F2D7BF2}"/>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03333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1BCC-8296-CE0F-F44A-12826CA4F3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E3D53-BAEE-3415-3FC6-35BED9637A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A41919-7D1C-EFB5-9F80-76DC2DF21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EFC751-1A5E-F3F3-FD81-A22BF3F37C10}"/>
              </a:ext>
            </a:extLst>
          </p:cNvPr>
          <p:cNvSpPr>
            <a:spLocks noGrp="1"/>
          </p:cNvSpPr>
          <p:nvPr>
            <p:ph type="dt" sz="half" idx="10"/>
          </p:nvPr>
        </p:nvSpPr>
        <p:spPr/>
        <p:txBody>
          <a:bodyPr/>
          <a:lstStyle/>
          <a:p>
            <a:fld id="{997EAF6F-E07F-4B9B-8920-684A8B4EA559}" type="datetime1">
              <a:rPr lang="en-IN" smtClean="0"/>
              <a:t>08-10-2025</a:t>
            </a:fld>
            <a:endParaRPr lang="en-IN"/>
          </a:p>
        </p:txBody>
      </p:sp>
      <p:sp>
        <p:nvSpPr>
          <p:cNvPr id="6" name="Footer Placeholder 5">
            <a:extLst>
              <a:ext uri="{FF2B5EF4-FFF2-40B4-BE49-F238E27FC236}">
                <a16:creationId xmlns:a16="http://schemas.microsoft.com/office/drawing/2014/main" id="{320E1F59-1D37-A567-655C-EA6CE87AF417}"/>
              </a:ext>
            </a:extLst>
          </p:cNvPr>
          <p:cNvSpPr>
            <a:spLocks noGrp="1"/>
          </p:cNvSpPr>
          <p:nvPr>
            <p:ph type="ftr" sz="quarter" idx="11"/>
          </p:nvPr>
        </p:nvSpPr>
        <p:spPr/>
        <p:txBody>
          <a:bodyPr/>
          <a:lstStyle/>
          <a:p>
            <a:r>
              <a:rPr lang="en-IN"/>
              <a:t>Dr Anila M/SE/CSE/2025-26</a:t>
            </a:r>
          </a:p>
        </p:txBody>
      </p:sp>
      <p:sp>
        <p:nvSpPr>
          <p:cNvPr id="7" name="Slide Number Placeholder 6">
            <a:extLst>
              <a:ext uri="{FF2B5EF4-FFF2-40B4-BE49-F238E27FC236}">
                <a16:creationId xmlns:a16="http://schemas.microsoft.com/office/drawing/2014/main" id="{506D6130-D304-3730-AB90-F0D53D29E0C1}"/>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68908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A5BC-5A2A-DCC7-C57A-15B9C06FD8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71B6F4-19C7-73DB-EBEB-B3670CF2D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224A0-08C0-9FD6-0543-B4CBDCF97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C3B261-8845-71DA-91B8-805BC0160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317CD-6575-9817-47D1-D8AD65523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22EE11-52F4-6A66-1463-643BE40147BE}"/>
              </a:ext>
            </a:extLst>
          </p:cNvPr>
          <p:cNvSpPr>
            <a:spLocks noGrp="1"/>
          </p:cNvSpPr>
          <p:nvPr>
            <p:ph type="dt" sz="half" idx="10"/>
          </p:nvPr>
        </p:nvSpPr>
        <p:spPr/>
        <p:txBody>
          <a:bodyPr/>
          <a:lstStyle/>
          <a:p>
            <a:fld id="{57ECB5C8-FCDD-4C96-9489-F009E6619D94}" type="datetime1">
              <a:rPr lang="en-IN" smtClean="0"/>
              <a:t>08-10-2025</a:t>
            </a:fld>
            <a:endParaRPr lang="en-IN"/>
          </a:p>
        </p:txBody>
      </p:sp>
      <p:sp>
        <p:nvSpPr>
          <p:cNvPr id="8" name="Footer Placeholder 7">
            <a:extLst>
              <a:ext uri="{FF2B5EF4-FFF2-40B4-BE49-F238E27FC236}">
                <a16:creationId xmlns:a16="http://schemas.microsoft.com/office/drawing/2014/main" id="{68DD2796-5FAF-46B6-891A-552D959EB239}"/>
              </a:ext>
            </a:extLst>
          </p:cNvPr>
          <p:cNvSpPr>
            <a:spLocks noGrp="1"/>
          </p:cNvSpPr>
          <p:nvPr>
            <p:ph type="ftr" sz="quarter" idx="11"/>
          </p:nvPr>
        </p:nvSpPr>
        <p:spPr/>
        <p:txBody>
          <a:bodyPr/>
          <a:lstStyle/>
          <a:p>
            <a:r>
              <a:rPr lang="en-IN"/>
              <a:t>Dr Anila M/SE/CSE/2025-26</a:t>
            </a:r>
          </a:p>
        </p:txBody>
      </p:sp>
      <p:sp>
        <p:nvSpPr>
          <p:cNvPr id="9" name="Slide Number Placeholder 8">
            <a:extLst>
              <a:ext uri="{FF2B5EF4-FFF2-40B4-BE49-F238E27FC236}">
                <a16:creationId xmlns:a16="http://schemas.microsoft.com/office/drawing/2014/main" id="{CBA12B5A-7B69-9AAD-1EC7-23C77E177C6C}"/>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03635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F0E5-A345-F4C4-814D-3EEAD2CA0E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103BB9-CB94-C83C-5B39-6C105C76889E}"/>
              </a:ext>
            </a:extLst>
          </p:cNvPr>
          <p:cNvSpPr>
            <a:spLocks noGrp="1"/>
          </p:cNvSpPr>
          <p:nvPr>
            <p:ph type="dt" sz="half" idx="10"/>
          </p:nvPr>
        </p:nvSpPr>
        <p:spPr/>
        <p:txBody>
          <a:bodyPr/>
          <a:lstStyle/>
          <a:p>
            <a:fld id="{871AA13C-FC98-4878-9F94-D8F4E892D0ED}" type="datetime1">
              <a:rPr lang="en-IN" smtClean="0"/>
              <a:t>08-10-2025</a:t>
            </a:fld>
            <a:endParaRPr lang="en-IN"/>
          </a:p>
        </p:txBody>
      </p:sp>
      <p:sp>
        <p:nvSpPr>
          <p:cNvPr id="4" name="Footer Placeholder 3">
            <a:extLst>
              <a:ext uri="{FF2B5EF4-FFF2-40B4-BE49-F238E27FC236}">
                <a16:creationId xmlns:a16="http://schemas.microsoft.com/office/drawing/2014/main" id="{AC52738A-5034-BA1C-89BE-510B1AC0F90D}"/>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B7C47496-88A7-4D52-6506-6769BFF1CDAF}"/>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25652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DF855-8E04-EA63-CCC7-B4DC6E2F3D6F}"/>
              </a:ext>
            </a:extLst>
          </p:cNvPr>
          <p:cNvSpPr>
            <a:spLocks noGrp="1"/>
          </p:cNvSpPr>
          <p:nvPr>
            <p:ph type="dt" sz="half" idx="10"/>
          </p:nvPr>
        </p:nvSpPr>
        <p:spPr/>
        <p:txBody>
          <a:bodyPr/>
          <a:lstStyle/>
          <a:p>
            <a:fld id="{9FFFDA56-D6B7-4065-908B-FB75D1066C2E}" type="datetime1">
              <a:rPr lang="en-IN" smtClean="0"/>
              <a:t>08-10-2025</a:t>
            </a:fld>
            <a:endParaRPr lang="en-IN"/>
          </a:p>
        </p:txBody>
      </p:sp>
      <p:sp>
        <p:nvSpPr>
          <p:cNvPr id="3" name="Footer Placeholder 2">
            <a:extLst>
              <a:ext uri="{FF2B5EF4-FFF2-40B4-BE49-F238E27FC236}">
                <a16:creationId xmlns:a16="http://schemas.microsoft.com/office/drawing/2014/main" id="{B6D68883-7832-2FF9-9776-569454060D52}"/>
              </a:ext>
            </a:extLst>
          </p:cNvPr>
          <p:cNvSpPr>
            <a:spLocks noGrp="1"/>
          </p:cNvSpPr>
          <p:nvPr>
            <p:ph type="ftr" sz="quarter" idx="11"/>
          </p:nvPr>
        </p:nvSpPr>
        <p:spPr/>
        <p:txBody>
          <a:bodyPr/>
          <a:lstStyle/>
          <a:p>
            <a:r>
              <a:rPr lang="en-IN"/>
              <a:t>Dr Anila M/SE/CSE/2025-26</a:t>
            </a:r>
          </a:p>
        </p:txBody>
      </p:sp>
      <p:sp>
        <p:nvSpPr>
          <p:cNvPr id="4" name="Slide Number Placeholder 3">
            <a:extLst>
              <a:ext uri="{FF2B5EF4-FFF2-40B4-BE49-F238E27FC236}">
                <a16:creationId xmlns:a16="http://schemas.microsoft.com/office/drawing/2014/main" id="{0823B78D-D382-ED6D-7F19-B390F7131D84}"/>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97938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CC1E-3766-F836-12AB-5A2A867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44AEA8-41B2-C20F-83D2-A549C164C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52A25B-FA6A-5892-8E0A-31475A23D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DC1BF-9111-9518-60EB-74A9EC893A0D}"/>
              </a:ext>
            </a:extLst>
          </p:cNvPr>
          <p:cNvSpPr>
            <a:spLocks noGrp="1"/>
          </p:cNvSpPr>
          <p:nvPr>
            <p:ph type="dt" sz="half" idx="10"/>
          </p:nvPr>
        </p:nvSpPr>
        <p:spPr/>
        <p:txBody>
          <a:bodyPr/>
          <a:lstStyle/>
          <a:p>
            <a:fld id="{5AF05103-DA02-47FD-BB99-E36389F9B9A0}" type="datetime1">
              <a:rPr lang="en-IN" smtClean="0"/>
              <a:t>08-10-2025</a:t>
            </a:fld>
            <a:endParaRPr lang="en-IN"/>
          </a:p>
        </p:txBody>
      </p:sp>
      <p:sp>
        <p:nvSpPr>
          <p:cNvPr id="6" name="Footer Placeholder 5">
            <a:extLst>
              <a:ext uri="{FF2B5EF4-FFF2-40B4-BE49-F238E27FC236}">
                <a16:creationId xmlns:a16="http://schemas.microsoft.com/office/drawing/2014/main" id="{D743FD95-6AA9-1296-A7E3-4471D4488CE7}"/>
              </a:ext>
            </a:extLst>
          </p:cNvPr>
          <p:cNvSpPr>
            <a:spLocks noGrp="1"/>
          </p:cNvSpPr>
          <p:nvPr>
            <p:ph type="ftr" sz="quarter" idx="11"/>
          </p:nvPr>
        </p:nvSpPr>
        <p:spPr/>
        <p:txBody>
          <a:bodyPr/>
          <a:lstStyle/>
          <a:p>
            <a:r>
              <a:rPr lang="en-IN"/>
              <a:t>Dr Anila M/SE/CSE/2025-26</a:t>
            </a:r>
          </a:p>
        </p:txBody>
      </p:sp>
      <p:sp>
        <p:nvSpPr>
          <p:cNvPr id="7" name="Slide Number Placeholder 6">
            <a:extLst>
              <a:ext uri="{FF2B5EF4-FFF2-40B4-BE49-F238E27FC236}">
                <a16:creationId xmlns:a16="http://schemas.microsoft.com/office/drawing/2014/main" id="{C9182C03-BBF8-CB93-D9FE-DCD2BC81DDE9}"/>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191057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26E3-0387-A7D3-DCAE-D4B1F830A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9BC97C-1807-30D8-ABC3-7B15A08E5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92ADC0-DCE7-A3A3-652F-08A6FF67D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14E31-CCEC-AC6C-1B78-CE5A6B063578}"/>
              </a:ext>
            </a:extLst>
          </p:cNvPr>
          <p:cNvSpPr>
            <a:spLocks noGrp="1"/>
          </p:cNvSpPr>
          <p:nvPr>
            <p:ph type="dt" sz="half" idx="10"/>
          </p:nvPr>
        </p:nvSpPr>
        <p:spPr/>
        <p:txBody>
          <a:bodyPr/>
          <a:lstStyle/>
          <a:p>
            <a:fld id="{28505C9B-C591-4EA6-9ED9-D9212C8751A5}" type="datetime1">
              <a:rPr lang="en-IN" smtClean="0"/>
              <a:t>08-10-2025</a:t>
            </a:fld>
            <a:endParaRPr lang="en-IN"/>
          </a:p>
        </p:txBody>
      </p:sp>
      <p:sp>
        <p:nvSpPr>
          <p:cNvPr id="6" name="Footer Placeholder 5">
            <a:extLst>
              <a:ext uri="{FF2B5EF4-FFF2-40B4-BE49-F238E27FC236}">
                <a16:creationId xmlns:a16="http://schemas.microsoft.com/office/drawing/2014/main" id="{B8045FF8-8C00-98DE-2C81-56B1EC408478}"/>
              </a:ext>
            </a:extLst>
          </p:cNvPr>
          <p:cNvSpPr>
            <a:spLocks noGrp="1"/>
          </p:cNvSpPr>
          <p:nvPr>
            <p:ph type="ftr" sz="quarter" idx="11"/>
          </p:nvPr>
        </p:nvSpPr>
        <p:spPr/>
        <p:txBody>
          <a:bodyPr/>
          <a:lstStyle/>
          <a:p>
            <a:r>
              <a:rPr lang="en-IN"/>
              <a:t>Dr Anila M/SE/CSE/2025-26</a:t>
            </a:r>
          </a:p>
        </p:txBody>
      </p:sp>
      <p:sp>
        <p:nvSpPr>
          <p:cNvPr id="7" name="Slide Number Placeholder 6">
            <a:extLst>
              <a:ext uri="{FF2B5EF4-FFF2-40B4-BE49-F238E27FC236}">
                <a16:creationId xmlns:a16="http://schemas.microsoft.com/office/drawing/2014/main" id="{DF57C1C7-58B8-BAE3-6C7F-3B09988FBCEB}"/>
              </a:ext>
            </a:extLst>
          </p:cNvPr>
          <p:cNvSpPr>
            <a:spLocks noGrp="1"/>
          </p:cNvSpPr>
          <p:nvPr>
            <p:ph type="sldNum" sz="quarter" idx="12"/>
          </p:nvPr>
        </p:nvSpPr>
        <p:spPr/>
        <p:txBody>
          <a:bodyPr/>
          <a:lstStyle/>
          <a:p>
            <a:fld id="{9D48A808-AFC1-4F58-AA23-3BFED2B7E6F5}" type="slidenum">
              <a:rPr lang="en-IN" smtClean="0"/>
              <a:t>‹#›</a:t>
            </a:fld>
            <a:endParaRPr lang="en-IN"/>
          </a:p>
        </p:txBody>
      </p:sp>
    </p:spTree>
    <p:extLst>
      <p:ext uri="{BB962C8B-B14F-4D97-AF65-F5344CB8AC3E}">
        <p14:creationId xmlns:p14="http://schemas.microsoft.com/office/powerpoint/2010/main" val="263847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00936-C3B7-9BCF-7E89-9A56626A8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F9D5FC-FC04-FAFC-66F9-5C6FB0843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2C0AB-63A1-E9E3-2071-9E7B5FDC9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C492C-84D4-45EE-A8CF-6B81E6738FC9}" type="datetime1">
              <a:rPr lang="en-IN" smtClean="0"/>
              <a:t>08-10-2025</a:t>
            </a:fld>
            <a:endParaRPr lang="en-IN"/>
          </a:p>
        </p:txBody>
      </p:sp>
      <p:sp>
        <p:nvSpPr>
          <p:cNvPr id="5" name="Footer Placeholder 4">
            <a:extLst>
              <a:ext uri="{FF2B5EF4-FFF2-40B4-BE49-F238E27FC236}">
                <a16:creationId xmlns:a16="http://schemas.microsoft.com/office/drawing/2014/main" id="{1A25D475-7CF7-BB38-F4F1-7FDBF43D9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Anila M/SE/CSE/2025-26</a:t>
            </a:r>
          </a:p>
        </p:txBody>
      </p:sp>
      <p:sp>
        <p:nvSpPr>
          <p:cNvPr id="6" name="Slide Number Placeholder 5">
            <a:extLst>
              <a:ext uri="{FF2B5EF4-FFF2-40B4-BE49-F238E27FC236}">
                <a16:creationId xmlns:a16="http://schemas.microsoft.com/office/drawing/2014/main" id="{6EC26FCF-1B7C-7A62-9A9E-6B56A0E2F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8A808-AFC1-4F58-AA23-3BFED2B7E6F5}" type="slidenum">
              <a:rPr lang="en-IN" smtClean="0"/>
              <a:t>‹#›</a:t>
            </a:fld>
            <a:endParaRPr lang="en-IN"/>
          </a:p>
        </p:txBody>
      </p:sp>
    </p:spTree>
    <p:extLst>
      <p:ext uri="{BB962C8B-B14F-4D97-AF65-F5344CB8AC3E}">
        <p14:creationId xmlns:p14="http://schemas.microsoft.com/office/powerpoint/2010/main" val="13078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D587-82C5-A923-5B24-290C93EC7E7C}"/>
              </a:ext>
            </a:extLst>
          </p:cNvPr>
          <p:cNvSpPr>
            <a:spLocks noGrp="1"/>
          </p:cNvSpPr>
          <p:nvPr>
            <p:ph type="ctrTitle"/>
          </p:nvPr>
        </p:nvSpPr>
        <p:spPr/>
        <p:txBody>
          <a:bodyPr/>
          <a:lstStyle/>
          <a:p>
            <a:r>
              <a:rPr lang="en-IN" b="1" dirty="0"/>
              <a:t>Cohesion and Coupling</a:t>
            </a:r>
            <a:br>
              <a:rPr lang="en-IN" b="1" dirty="0"/>
            </a:br>
            <a:endParaRPr lang="en-IN" dirty="0"/>
          </a:p>
        </p:txBody>
      </p:sp>
      <p:sp>
        <p:nvSpPr>
          <p:cNvPr id="3" name="Subtitle 2">
            <a:extLst>
              <a:ext uri="{FF2B5EF4-FFF2-40B4-BE49-F238E27FC236}">
                <a16:creationId xmlns:a16="http://schemas.microsoft.com/office/drawing/2014/main" id="{0CE84B13-2276-2F14-B9B8-C82631652B61}"/>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Software Engineering-22CSC21</a:t>
            </a:r>
          </a:p>
          <a:p>
            <a:r>
              <a:rPr lang="en-IN" dirty="0">
                <a:latin typeface="Times New Roman" panose="02020603050405020304" pitchFamily="18" charset="0"/>
                <a:cs typeface="Times New Roman" panose="02020603050405020304" pitchFamily="18" charset="0"/>
              </a:rPr>
              <a:t>B.E-CSE/V-SEM</a:t>
            </a:r>
          </a:p>
        </p:txBody>
      </p:sp>
      <p:sp>
        <p:nvSpPr>
          <p:cNvPr id="4" name="Footer Placeholder 3">
            <a:extLst>
              <a:ext uri="{FF2B5EF4-FFF2-40B4-BE49-F238E27FC236}">
                <a16:creationId xmlns:a16="http://schemas.microsoft.com/office/drawing/2014/main" id="{C0799BF4-7623-25B2-FBDB-8D38B765E961}"/>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16FD01CE-6C18-C473-6BA9-A8705D094C21}"/>
              </a:ext>
            </a:extLst>
          </p:cNvPr>
          <p:cNvSpPr>
            <a:spLocks noGrp="1"/>
          </p:cNvSpPr>
          <p:nvPr>
            <p:ph type="sldNum" sz="quarter" idx="12"/>
          </p:nvPr>
        </p:nvSpPr>
        <p:spPr/>
        <p:txBody>
          <a:bodyPr/>
          <a:lstStyle/>
          <a:p>
            <a:fld id="{9D48A808-AFC1-4F58-AA23-3BFED2B7E6F5}" type="slidenum">
              <a:rPr lang="en-IN" smtClean="0"/>
              <a:t>1</a:t>
            </a:fld>
            <a:endParaRPr lang="en-IN"/>
          </a:p>
        </p:txBody>
      </p:sp>
    </p:spTree>
    <p:extLst>
      <p:ext uri="{BB962C8B-B14F-4D97-AF65-F5344CB8AC3E}">
        <p14:creationId xmlns:p14="http://schemas.microsoft.com/office/powerpoint/2010/main" val="3521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FCF8-E486-34DC-E44A-760B0DD2ED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Communicational Cohesion</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90C90E1-B7B1-2C19-C98C-789DC62A2FE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Communicational cohesion is another one of the types of cohesion in software engineering occurs when the elements within a module operate on the same input data or share data through parameters.</a:t>
            </a:r>
          </a:p>
          <a:p>
            <a:pPr algn="just"/>
            <a:r>
              <a:rPr lang="en-US" dirty="0">
                <a:latin typeface="Times New Roman" panose="02020603050405020304" pitchFamily="18" charset="0"/>
                <a:cs typeface="Times New Roman" panose="02020603050405020304" pitchFamily="18" charset="0"/>
              </a:rPr>
              <a:t>The elements within the module work together by passing data to each other.</a:t>
            </a:r>
          </a:p>
          <a:p>
            <a:pPr algn="just"/>
            <a:r>
              <a:rPr lang="en-US" dirty="0">
                <a:latin typeface="Times New Roman" panose="02020603050405020304" pitchFamily="18" charset="0"/>
                <a:cs typeface="Times New Roman" panose="02020603050405020304" pitchFamily="18" charset="0"/>
              </a:rPr>
              <a:t>It is weaker than sequential cohesion.</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usage of a customer account number, finding the name of the customer, the loan balance of the customer, etc.</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1D65F0C-3FDA-FDCB-D715-811E43CE8606}"/>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460ECC05-174B-2D0D-38A6-357DDA253D67}"/>
              </a:ext>
            </a:extLst>
          </p:cNvPr>
          <p:cNvSpPr>
            <a:spLocks noGrp="1"/>
          </p:cNvSpPr>
          <p:nvPr>
            <p:ph type="sldNum" sz="quarter" idx="12"/>
          </p:nvPr>
        </p:nvSpPr>
        <p:spPr/>
        <p:txBody>
          <a:bodyPr/>
          <a:lstStyle/>
          <a:p>
            <a:fld id="{9D48A808-AFC1-4F58-AA23-3BFED2B7E6F5}" type="slidenum">
              <a:rPr lang="en-IN" smtClean="0"/>
              <a:t>10</a:t>
            </a:fld>
            <a:endParaRPr lang="en-IN"/>
          </a:p>
        </p:txBody>
      </p:sp>
    </p:spTree>
    <p:extLst>
      <p:ext uri="{BB962C8B-B14F-4D97-AF65-F5344CB8AC3E}">
        <p14:creationId xmlns:p14="http://schemas.microsoft.com/office/powerpoint/2010/main" val="392929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057D-C11B-518F-AE7D-A95B8E3252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Procedural Cohesion</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1806A7F-8F48-D4F0-E8FA-DCD7E666F8E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Procedural cohesion occurs when the elements within a module are grouped based on a specific sequence of actions or steps.</a:t>
            </a:r>
          </a:p>
          <a:p>
            <a:pPr algn="just"/>
            <a:r>
              <a:rPr lang="en-US" dirty="0">
                <a:latin typeface="Times New Roman" panose="02020603050405020304" pitchFamily="18" charset="0"/>
                <a:cs typeface="Times New Roman" panose="02020603050405020304" pitchFamily="18" charset="0"/>
              </a:rPr>
              <a:t>This type of cohesion is weaker than the communicational cohesion.</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Read, write, edit of the module, zero padding to the numeric fields, returning records, etc. </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3B6F712-F6E6-CD1B-BC60-86B9CDA24E00}"/>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05E753F5-9924-E831-33FE-D2142BC938B6}"/>
              </a:ext>
            </a:extLst>
          </p:cNvPr>
          <p:cNvSpPr>
            <a:spLocks noGrp="1"/>
          </p:cNvSpPr>
          <p:nvPr>
            <p:ph type="sldNum" sz="quarter" idx="12"/>
          </p:nvPr>
        </p:nvSpPr>
        <p:spPr/>
        <p:txBody>
          <a:bodyPr/>
          <a:lstStyle/>
          <a:p>
            <a:fld id="{9D48A808-AFC1-4F58-AA23-3BFED2B7E6F5}" type="slidenum">
              <a:rPr lang="en-IN" smtClean="0"/>
              <a:t>11</a:t>
            </a:fld>
            <a:endParaRPr lang="en-IN"/>
          </a:p>
        </p:txBody>
      </p:sp>
    </p:spTree>
    <p:extLst>
      <p:ext uri="{BB962C8B-B14F-4D97-AF65-F5344CB8AC3E}">
        <p14:creationId xmlns:p14="http://schemas.microsoft.com/office/powerpoint/2010/main" val="376035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2DD9-CE09-1278-1033-FCAA229484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Temporal Cohesion</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AB026D-B627-4F02-764A-7F9119A50C2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Temporal cohesion occurs when the elements within a module are executed at the same time or within the same timeframe.</a:t>
            </a:r>
          </a:p>
          <a:p>
            <a:pPr algn="just"/>
            <a:r>
              <a:rPr lang="en-US" dirty="0">
                <a:latin typeface="Times New Roman" panose="02020603050405020304" pitchFamily="18" charset="0"/>
                <a:cs typeface="Times New Roman" panose="02020603050405020304" pitchFamily="18" charset="0"/>
              </a:rPr>
              <a:t>It is considered weaker than the procedural cohesion.</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Setting the counter to zero, opening the student file, clearing the variables of error messages, initializing the array, etc.</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F3C694-2D16-DE3C-4708-CC526714569B}"/>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55397A88-5CC9-FAFF-3D43-7B7E8E0709E8}"/>
              </a:ext>
            </a:extLst>
          </p:cNvPr>
          <p:cNvSpPr>
            <a:spLocks noGrp="1"/>
          </p:cNvSpPr>
          <p:nvPr>
            <p:ph type="sldNum" sz="quarter" idx="12"/>
          </p:nvPr>
        </p:nvSpPr>
        <p:spPr/>
        <p:txBody>
          <a:bodyPr/>
          <a:lstStyle/>
          <a:p>
            <a:fld id="{9D48A808-AFC1-4F58-AA23-3BFED2B7E6F5}" type="slidenum">
              <a:rPr lang="en-IN" smtClean="0"/>
              <a:t>12</a:t>
            </a:fld>
            <a:endParaRPr lang="en-IN"/>
          </a:p>
        </p:txBody>
      </p:sp>
    </p:spTree>
    <p:extLst>
      <p:ext uri="{BB962C8B-B14F-4D97-AF65-F5344CB8AC3E}">
        <p14:creationId xmlns:p14="http://schemas.microsoft.com/office/powerpoint/2010/main" val="411908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144B-12DE-DCED-83AC-BEE96DAF2A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Logical Cohesion</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C7ECCA-190B-6209-589B-189194C2EB6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Logical cohesion occurs when the elements within a module are logically related, but do not fit into any other cohesion types.</a:t>
            </a:r>
          </a:p>
          <a:p>
            <a:pPr algn="just"/>
            <a:r>
              <a:rPr lang="en-US" dirty="0">
                <a:latin typeface="Times New Roman" panose="02020603050405020304" pitchFamily="18" charset="0"/>
                <a:cs typeface="Times New Roman" panose="02020603050405020304" pitchFamily="18" charset="0"/>
              </a:rPr>
              <a:t>It is not strong as other cohesion types.</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When a component reads inputs from tape, disk, and network, etc.</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56C668-8ED5-0A4C-DF39-C05FF1B9CCEB}"/>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34EF2915-6FBD-5C8F-70E2-AD69CC64C159}"/>
              </a:ext>
            </a:extLst>
          </p:cNvPr>
          <p:cNvSpPr>
            <a:spLocks noGrp="1"/>
          </p:cNvSpPr>
          <p:nvPr>
            <p:ph type="sldNum" sz="quarter" idx="12"/>
          </p:nvPr>
        </p:nvSpPr>
        <p:spPr/>
        <p:txBody>
          <a:bodyPr/>
          <a:lstStyle/>
          <a:p>
            <a:fld id="{9D48A808-AFC1-4F58-AA23-3BFED2B7E6F5}" type="slidenum">
              <a:rPr lang="en-IN" smtClean="0"/>
              <a:t>13</a:t>
            </a:fld>
            <a:endParaRPr lang="en-IN"/>
          </a:p>
        </p:txBody>
      </p:sp>
    </p:spTree>
    <p:extLst>
      <p:ext uri="{BB962C8B-B14F-4D97-AF65-F5344CB8AC3E}">
        <p14:creationId xmlns:p14="http://schemas.microsoft.com/office/powerpoint/2010/main" val="286476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FECC-24A5-3D61-26BC-9A5D0DB920E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7. Coincidental Cohesion</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E1185F-A379-5FC8-3DA9-6A93EF070FE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Coincidental cohesion occurs when the elements are not related to each other.</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Module for miscellaneous functions, customer record usage, displaying of customer records, calculation of total sales, and reading the transaction record, etc.</a:t>
            </a:r>
          </a:p>
          <a:p>
            <a:pPr marL="0" indent="0" algn="just">
              <a:buNone/>
            </a:pPr>
            <a:endParaRPr lang="en-US"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99C52CA-562C-9DA0-2214-20C296389D04}"/>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50F7B885-E9FE-4316-0EE7-C1900EC360E6}"/>
              </a:ext>
            </a:extLst>
          </p:cNvPr>
          <p:cNvSpPr>
            <a:spLocks noGrp="1"/>
          </p:cNvSpPr>
          <p:nvPr>
            <p:ph type="sldNum" sz="quarter" idx="12"/>
          </p:nvPr>
        </p:nvSpPr>
        <p:spPr/>
        <p:txBody>
          <a:bodyPr/>
          <a:lstStyle/>
          <a:p>
            <a:fld id="{9D48A808-AFC1-4F58-AA23-3BFED2B7E6F5}" type="slidenum">
              <a:rPr lang="en-IN" smtClean="0"/>
              <a:t>14</a:t>
            </a:fld>
            <a:endParaRPr lang="en-IN"/>
          </a:p>
        </p:txBody>
      </p:sp>
    </p:spTree>
    <p:extLst>
      <p:ext uri="{BB962C8B-B14F-4D97-AF65-F5344CB8AC3E}">
        <p14:creationId xmlns:p14="http://schemas.microsoft.com/office/powerpoint/2010/main" val="114377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7385-1EBD-01C1-B43F-DD2FE050481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Coupling</a:t>
            </a:r>
            <a:endParaRPr lang="en-IN" dirty="0"/>
          </a:p>
        </p:txBody>
      </p:sp>
      <p:sp>
        <p:nvSpPr>
          <p:cNvPr id="3" name="Content Placeholder 2">
            <a:extLst>
              <a:ext uri="{FF2B5EF4-FFF2-40B4-BE49-F238E27FC236}">
                <a16:creationId xmlns:a16="http://schemas.microsoft.com/office/drawing/2014/main" id="{AFFA47E5-A0D0-0C61-6E75-4C3B43A41C36}"/>
              </a:ext>
            </a:extLst>
          </p:cNvPr>
          <p:cNvSpPr>
            <a:spLocks noGrp="1"/>
          </p:cNvSpPr>
          <p:nvPr>
            <p:ph idx="1"/>
          </p:nvPr>
        </p:nvSpPr>
        <p:spPr/>
        <p:txBody>
          <a:bodyPr/>
          <a:lstStyle/>
          <a:p>
            <a:pPr algn="just"/>
            <a:r>
              <a:rPr lang="en-US" i="1" dirty="0">
                <a:latin typeface="Times New Roman" panose="02020603050405020304" pitchFamily="18" charset="0"/>
                <a:cs typeface="Times New Roman" panose="02020603050405020304" pitchFamily="18" charset="0"/>
              </a:rPr>
              <a:t>Coupling in software engineering refers to the degree of interdependence &amp; connection between modules or components within a software system.</a:t>
            </a:r>
          </a:p>
          <a:p>
            <a:pPr algn="just"/>
            <a:r>
              <a:rPr lang="en-US" dirty="0">
                <a:latin typeface="Times New Roman" panose="02020603050405020304" pitchFamily="18" charset="0"/>
                <a:cs typeface="Times New Roman" panose="02020603050405020304" pitchFamily="18" charset="0"/>
              </a:rPr>
              <a:t>Two modules are said to have high coupling if they are closely connected.</a:t>
            </a:r>
          </a:p>
          <a:p>
            <a:pPr algn="just"/>
            <a:r>
              <a:rPr lang="en-US" dirty="0">
                <a:latin typeface="Times New Roman" panose="02020603050405020304" pitchFamily="18" charset="0"/>
                <a:cs typeface="Times New Roman" panose="02020603050405020304" pitchFamily="18" charset="0"/>
              </a:rPr>
              <a:t>In simple words, coupling is not just about modules, but the connection between modules and the degree of interaction or interdependence between the two modules. </a:t>
            </a:r>
          </a:p>
          <a:p>
            <a:pPr algn="just"/>
            <a:r>
              <a:rPr lang="en-US" dirty="0">
                <a:latin typeface="Times New Roman" panose="02020603050405020304" pitchFamily="18" charset="0"/>
                <a:cs typeface="Times New Roman" panose="02020603050405020304" pitchFamily="18" charset="0"/>
              </a:rPr>
              <a:t>If two modules contain a good amount of data, then they are highly interdependent.</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6C0784E-8DB9-AC1E-7126-055B16C7D69F}"/>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9F4788BE-819C-C997-00A0-ACACAAE0133A}"/>
              </a:ext>
            </a:extLst>
          </p:cNvPr>
          <p:cNvSpPr>
            <a:spLocks noGrp="1"/>
          </p:cNvSpPr>
          <p:nvPr>
            <p:ph type="sldNum" sz="quarter" idx="12"/>
          </p:nvPr>
        </p:nvSpPr>
        <p:spPr/>
        <p:txBody>
          <a:bodyPr/>
          <a:lstStyle/>
          <a:p>
            <a:fld id="{9D48A808-AFC1-4F58-AA23-3BFED2B7E6F5}" type="slidenum">
              <a:rPr lang="en-IN" smtClean="0"/>
              <a:t>15</a:t>
            </a:fld>
            <a:endParaRPr lang="en-IN"/>
          </a:p>
        </p:txBody>
      </p:sp>
    </p:spTree>
    <p:extLst>
      <p:ext uri="{BB962C8B-B14F-4D97-AF65-F5344CB8AC3E}">
        <p14:creationId xmlns:p14="http://schemas.microsoft.com/office/powerpoint/2010/main" val="419774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AD6-2D02-F2B5-F6AA-089DE660F49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Types of Coupling</a:t>
            </a:r>
          </a:p>
        </p:txBody>
      </p:sp>
      <p:pic>
        <p:nvPicPr>
          <p:cNvPr id="5" name="Content Placeholder 4">
            <a:extLst>
              <a:ext uri="{FF2B5EF4-FFF2-40B4-BE49-F238E27FC236}">
                <a16:creationId xmlns:a16="http://schemas.microsoft.com/office/drawing/2014/main" id="{1D3D9DB6-66E3-D218-BF38-04647E6D65F6}"/>
              </a:ext>
            </a:extLst>
          </p:cNvPr>
          <p:cNvPicPr>
            <a:picLocks noGrp="1" noChangeAspect="1"/>
          </p:cNvPicPr>
          <p:nvPr>
            <p:ph idx="1"/>
          </p:nvPr>
        </p:nvPicPr>
        <p:blipFill>
          <a:blip r:embed="rId2"/>
          <a:stretch>
            <a:fillRect/>
          </a:stretch>
        </p:blipFill>
        <p:spPr>
          <a:xfrm>
            <a:off x="1796875" y="1840464"/>
            <a:ext cx="9391682" cy="4810373"/>
          </a:xfrm>
          <a:prstGeom prst="rect">
            <a:avLst/>
          </a:prstGeom>
        </p:spPr>
      </p:pic>
      <p:sp>
        <p:nvSpPr>
          <p:cNvPr id="6" name="Footer Placeholder 5">
            <a:extLst>
              <a:ext uri="{FF2B5EF4-FFF2-40B4-BE49-F238E27FC236}">
                <a16:creationId xmlns:a16="http://schemas.microsoft.com/office/drawing/2014/main" id="{ECCC562B-2DA2-9C29-BECA-7F390CE47150}"/>
              </a:ext>
            </a:extLst>
          </p:cNvPr>
          <p:cNvSpPr>
            <a:spLocks noGrp="1"/>
          </p:cNvSpPr>
          <p:nvPr>
            <p:ph type="ftr" sz="quarter" idx="11"/>
          </p:nvPr>
        </p:nvSpPr>
        <p:spPr/>
        <p:txBody>
          <a:bodyPr/>
          <a:lstStyle/>
          <a:p>
            <a:r>
              <a:rPr lang="en-IN"/>
              <a:t>Dr Anila M/SE/CSE/2025-26</a:t>
            </a:r>
          </a:p>
        </p:txBody>
      </p:sp>
      <p:sp>
        <p:nvSpPr>
          <p:cNvPr id="7" name="Slide Number Placeholder 6">
            <a:extLst>
              <a:ext uri="{FF2B5EF4-FFF2-40B4-BE49-F238E27FC236}">
                <a16:creationId xmlns:a16="http://schemas.microsoft.com/office/drawing/2014/main" id="{2FC88BB9-3440-6DD3-F3CD-1C2AFAEBE251}"/>
              </a:ext>
            </a:extLst>
          </p:cNvPr>
          <p:cNvSpPr>
            <a:spLocks noGrp="1"/>
          </p:cNvSpPr>
          <p:nvPr>
            <p:ph type="sldNum" sz="quarter" idx="12"/>
          </p:nvPr>
        </p:nvSpPr>
        <p:spPr/>
        <p:txBody>
          <a:bodyPr/>
          <a:lstStyle/>
          <a:p>
            <a:fld id="{9D48A808-AFC1-4F58-AA23-3BFED2B7E6F5}" type="slidenum">
              <a:rPr lang="en-IN" smtClean="0"/>
              <a:t>16</a:t>
            </a:fld>
            <a:endParaRPr lang="en-IN"/>
          </a:p>
        </p:txBody>
      </p:sp>
    </p:spTree>
    <p:extLst>
      <p:ext uri="{BB962C8B-B14F-4D97-AF65-F5344CB8AC3E}">
        <p14:creationId xmlns:p14="http://schemas.microsoft.com/office/powerpoint/2010/main" val="160959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743A-D084-98ED-7AC6-761A73B438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Data Coupling</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5FD48A-58A2-D34A-9497-20497C81F43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Data coupling is a type of coupling in software engineering that occurs when modules share data through parameters or arguments.</a:t>
            </a:r>
          </a:p>
          <a:p>
            <a:pPr algn="just"/>
            <a:r>
              <a:rPr lang="en-US" dirty="0">
                <a:latin typeface="Times New Roman" panose="02020603050405020304" pitchFamily="18" charset="0"/>
                <a:cs typeface="Times New Roman" panose="02020603050405020304" pitchFamily="18" charset="0"/>
              </a:rPr>
              <a:t>Each module maintains its own data and does not exactly access or modify the data of other modules.</a:t>
            </a:r>
          </a:p>
          <a:p>
            <a:pPr algn="just"/>
            <a:r>
              <a:rPr lang="en-US" dirty="0">
                <a:latin typeface="Times New Roman" panose="02020603050405020304" pitchFamily="18" charset="0"/>
                <a:cs typeface="Times New Roman" panose="02020603050405020304" pitchFamily="18" charset="0"/>
              </a:rPr>
              <a:t>This type of coupling promotes encapsulation &amp; module interdependence.</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2ABC5CF-A288-E8F5-516F-E31A0710F555}"/>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1B34EE20-2EA2-FB33-A696-3CC0C5981098}"/>
              </a:ext>
            </a:extLst>
          </p:cNvPr>
          <p:cNvSpPr>
            <a:spLocks noGrp="1"/>
          </p:cNvSpPr>
          <p:nvPr>
            <p:ph type="sldNum" sz="quarter" idx="12"/>
          </p:nvPr>
        </p:nvSpPr>
        <p:spPr/>
        <p:txBody>
          <a:bodyPr/>
          <a:lstStyle/>
          <a:p>
            <a:fld id="{9D48A808-AFC1-4F58-AA23-3BFED2B7E6F5}" type="slidenum">
              <a:rPr lang="en-IN" smtClean="0"/>
              <a:t>17</a:t>
            </a:fld>
            <a:endParaRPr lang="en-IN"/>
          </a:p>
        </p:txBody>
      </p:sp>
    </p:spTree>
    <p:extLst>
      <p:ext uri="{BB962C8B-B14F-4D97-AF65-F5344CB8AC3E}">
        <p14:creationId xmlns:p14="http://schemas.microsoft.com/office/powerpoint/2010/main" val="228781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5CA2-8058-C202-E881-B972D2F5D6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Stamp Coupling </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1F71EF0-1F63-3EF8-F7FB-2C0BA610369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Stamp coupling is a weaker form of coupling where modules share a composite data structure, but not all the elements are used by each module.</a:t>
            </a:r>
          </a:p>
          <a:p>
            <a:pPr algn="just"/>
            <a:r>
              <a:rPr lang="en-US" dirty="0">
                <a:latin typeface="Times New Roman" panose="02020603050405020304" pitchFamily="18" charset="0"/>
                <a:cs typeface="Times New Roman" panose="02020603050405020304" pitchFamily="18" charset="0"/>
              </a:rPr>
              <a:t>As the data and elements are pre-organized and well-placed beforehand, no junk or unused data is shared or passed between the two coupling modules which improves the efficiency of the modules. </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5C065FA-B66A-3DE2-4489-96E8DC62BBCC}"/>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51744CFD-0B7C-00EC-BDA3-D7B0BFEF6B37}"/>
              </a:ext>
            </a:extLst>
          </p:cNvPr>
          <p:cNvSpPr>
            <a:spLocks noGrp="1"/>
          </p:cNvSpPr>
          <p:nvPr>
            <p:ph type="sldNum" sz="quarter" idx="12"/>
          </p:nvPr>
        </p:nvSpPr>
        <p:spPr/>
        <p:txBody>
          <a:bodyPr/>
          <a:lstStyle/>
          <a:p>
            <a:fld id="{9D48A808-AFC1-4F58-AA23-3BFED2B7E6F5}" type="slidenum">
              <a:rPr lang="en-IN" smtClean="0"/>
              <a:t>18</a:t>
            </a:fld>
            <a:endParaRPr lang="en-IN"/>
          </a:p>
        </p:txBody>
      </p:sp>
    </p:spTree>
    <p:extLst>
      <p:ext uri="{BB962C8B-B14F-4D97-AF65-F5344CB8AC3E}">
        <p14:creationId xmlns:p14="http://schemas.microsoft.com/office/powerpoint/2010/main" val="333311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9763-88C3-1207-9D1A-C08CADCEEC7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Control Coupling</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D3B6478-63C2-54D1-4070-D6296E075997}"/>
              </a:ext>
            </a:extLst>
          </p:cNvPr>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occurs when one module controls the behavior of another module.</a:t>
            </a:r>
          </a:p>
          <a:p>
            <a:r>
              <a:rPr lang="en-US" dirty="0">
                <a:latin typeface="Times New Roman" panose="02020603050405020304" pitchFamily="18" charset="0"/>
                <a:cs typeface="Times New Roman" panose="02020603050405020304" pitchFamily="18" charset="0"/>
              </a:rPr>
              <a:t>This type of coupling implies that one module has knowledge of internal workings &amp; decisions or another module, that makes the code more difficult to maintain.</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A27EBB9-FCDC-63FB-1355-FB3AC6061A0F}"/>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A88008B5-A565-0C0F-0548-942452904608}"/>
              </a:ext>
            </a:extLst>
          </p:cNvPr>
          <p:cNvSpPr>
            <a:spLocks noGrp="1"/>
          </p:cNvSpPr>
          <p:nvPr>
            <p:ph type="sldNum" sz="quarter" idx="12"/>
          </p:nvPr>
        </p:nvSpPr>
        <p:spPr/>
        <p:txBody>
          <a:bodyPr/>
          <a:lstStyle/>
          <a:p>
            <a:fld id="{9D48A808-AFC1-4F58-AA23-3BFED2B7E6F5}" type="slidenum">
              <a:rPr lang="en-IN" smtClean="0"/>
              <a:t>19</a:t>
            </a:fld>
            <a:endParaRPr lang="en-IN"/>
          </a:p>
        </p:txBody>
      </p:sp>
    </p:spTree>
    <p:extLst>
      <p:ext uri="{BB962C8B-B14F-4D97-AF65-F5344CB8AC3E}">
        <p14:creationId xmlns:p14="http://schemas.microsoft.com/office/powerpoint/2010/main" val="270372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E3F6-6C3E-A2FA-F514-67DC8667E218}"/>
              </a:ext>
            </a:extLst>
          </p:cNvPr>
          <p:cNvSpPr>
            <a:spLocks noGrp="1"/>
          </p:cNvSpPr>
          <p:nvPr>
            <p:ph type="title"/>
          </p:nvPr>
        </p:nvSpPr>
        <p:spPr/>
        <p:txBody>
          <a:bodyPr/>
          <a:lstStyle/>
          <a:p>
            <a:r>
              <a:rPr lang="en-IN" b="1" dirty="0"/>
              <a:t>Cohesion and Coupling</a:t>
            </a:r>
            <a:endParaRPr lang="en-IN" dirty="0"/>
          </a:p>
        </p:txBody>
      </p:sp>
      <p:sp>
        <p:nvSpPr>
          <p:cNvPr id="3" name="Content Placeholder 2">
            <a:extLst>
              <a:ext uri="{FF2B5EF4-FFF2-40B4-BE49-F238E27FC236}">
                <a16:creationId xmlns:a16="http://schemas.microsoft.com/office/drawing/2014/main" id="{F0788000-A326-EFEC-2463-A09D27707955}"/>
              </a:ext>
            </a:extLst>
          </p:cNvPr>
          <p:cNvSpPr>
            <a:spLocks noGrp="1"/>
          </p:cNvSpPr>
          <p:nvPr>
            <p:ph idx="1"/>
          </p:nvPr>
        </p:nvSpPr>
        <p:spPr/>
        <p:txBody>
          <a:bodyPr/>
          <a:lstStyle/>
          <a:p>
            <a:r>
              <a:rPr lang="en-US" dirty="0"/>
              <a:t>different aspects of how parts of a software system are related</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50711DF1-4EDF-D551-EB15-7CE14BDA6D1A}"/>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E030271E-1905-B568-5350-0028A7FC5BA8}"/>
              </a:ext>
            </a:extLst>
          </p:cNvPr>
          <p:cNvSpPr>
            <a:spLocks noGrp="1"/>
          </p:cNvSpPr>
          <p:nvPr>
            <p:ph type="sldNum" sz="quarter" idx="12"/>
          </p:nvPr>
        </p:nvSpPr>
        <p:spPr/>
        <p:txBody>
          <a:bodyPr/>
          <a:lstStyle/>
          <a:p>
            <a:fld id="{9D48A808-AFC1-4F58-AA23-3BFED2B7E6F5}" type="slidenum">
              <a:rPr lang="en-IN" smtClean="0"/>
              <a:t>2</a:t>
            </a:fld>
            <a:endParaRPr lang="en-IN"/>
          </a:p>
        </p:txBody>
      </p:sp>
    </p:spTree>
    <p:extLst>
      <p:ext uri="{BB962C8B-B14F-4D97-AF65-F5344CB8AC3E}">
        <p14:creationId xmlns:p14="http://schemas.microsoft.com/office/powerpoint/2010/main" val="1016785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C2DB-4898-6E70-95A7-1796BDE9619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External Coupling</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7789C91-A6A5-300D-3445-A020D52EB67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External coupling measures the degree to which the system relies on external entities to fulfill its functionality or interact with the external environment.</a:t>
            </a:r>
          </a:p>
          <a:p>
            <a:r>
              <a:rPr lang="en-US" dirty="0">
                <a:latin typeface="Times New Roman" panose="02020603050405020304" pitchFamily="18" charset="0"/>
                <a:cs typeface="Times New Roman" panose="02020603050405020304" pitchFamily="18" charset="0"/>
              </a:rPr>
              <a:t>Low external coupling - Changes in the external entities have little impact on internal implementation of the system.</a:t>
            </a:r>
          </a:p>
          <a:p>
            <a:r>
              <a:rPr lang="en-US" dirty="0">
                <a:latin typeface="Times New Roman" panose="02020603050405020304" pitchFamily="18" charset="0"/>
                <a:cs typeface="Times New Roman" panose="02020603050405020304" pitchFamily="18" charset="0"/>
              </a:rPr>
              <a:t>Medium external coupling - Changes in the external entities require some modifications within the system to </a:t>
            </a:r>
            <a:r>
              <a:rPr lang="en-US" dirty="0" err="1">
                <a:latin typeface="Times New Roman" panose="02020603050405020304" pitchFamily="18" charset="0"/>
                <a:cs typeface="Times New Roman" panose="02020603050405020304" pitchFamily="18" charset="0"/>
              </a:rPr>
              <a:t>accomodate</a:t>
            </a:r>
            <a:r>
              <a:rPr lang="en-US" dirty="0">
                <a:latin typeface="Times New Roman" panose="02020603050405020304" pitchFamily="18" charset="0"/>
                <a:cs typeface="Times New Roman" panose="02020603050405020304" pitchFamily="18" charset="0"/>
              </a:rPr>
              <a:t> new interfaces.</a:t>
            </a:r>
          </a:p>
          <a:p>
            <a:r>
              <a:rPr lang="en-US" dirty="0">
                <a:latin typeface="Times New Roman" panose="02020603050405020304" pitchFamily="18" charset="0"/>
                <a:cs typeface="Times New Roman" panose="02020603050405020304" pitchFamily="18" charset="0"/>
              </a:rPr>
              <a:t>High external coupling - Changes in the external entities have a substantial impact on internal implementation of the system, requiring extensive modifications.</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BF314FB-C502-BAD1-845E-D43E2A2F159B}"/>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E6B1BE5B-8A33-5823-1D03-8EA701AFDA12}"/>
              </a:ext>
            </a:extLst>
          </p:cNvPr>
          <p:cNvSpPr>
            <a:spLocks noGrp="1"/>
          </p:cNvSpPr>
          <p:nvPr>
            <p:ph type="sldNum" sz="quarter" idx="12"/>
          </p:nvPr>
        </p:nvSpPr>
        <p:spPr/>
        <p:txBody>
          <a:bodyPr/>
          <a:lstStyle/>
          <a:p>
            <a:fld id="{9D48A808-AFC1-4F58-AA23-3BFED2B7E6F5}" type="slidenum">
              <a:rPr lang="en-IN" smtClean="0"/>
              <a:t>20</a:t>
            </a:fld>
            <a:endParaRPr lang="en-IN"/>
          </a:p>
        </p:txBody>
      </p:sp>
    </p:spTree>
    <p:extLst>
      <p:ext uri="{BB962C8B-B14F-4D97-AF65-F5344CB8AC3E}">
        <p14:creationId xmlns:p14="http://schemas.microsoft.com/office/powerpoint/2010/main" val="338529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9644-B33D-00AC-53FC-9E02F53892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Common Coupling</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63F4DD-ADAE-3E1F-EA54-8798970183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Common coupling occurs when two or more modules in the system share global data.</a:t>
            </a:r>
          </a:p>
          <a:p>
            <a:r>
              <a:rPr lang="en-US" dirty="0">
                <a:latin typeface="Times New Roman" panose="02020603050405020304" pitchFamily="18" charset="0"/>
                <a:cs typeface="Times New Roman" panose="02020603050405020304" pitchFamily="18" charset="0"/>
              </a:rPr>
              <a:t>The modules can access &amp; manipulate the same global variables &amp; the data structures.</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E4F7D39-43DE-668F-2AC1-4348670B490C}"/>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33820C50-8BCE-E057-44D2-AEBF84D4C05C}"/>
              </a:ext>
            </a:extLst>
          </p:cNvPr>
          <p:cNvSpPr>
            <a:spLocks noGrp="1"/>
          </p:cNvSpPr>
          <p:nvPr>
            <p:ph type="sldNum" sz="quarter" idx="12"/>
          </p:nvPr>
        </p:nvSpPr>
        <p:spPr/>
        <p:txBody>
          <a:bodyPr/>
          <a:lstStyle/>
          <a:p>
            <a:fld id="{9D48A808-AFC1-4F58-AA23-3BFED2B7E6F5}" type="slidenum">
              <a:rPr lang="en-IN" smtClean="0"/>
              <a:t>21</a:t>
            </a:fld>
            <a:endParaRPr lang="en-IN"/>
          </a:p>
        </p:txBody>
      </p:sp>
    </p:spTree>
    <p:extLst>
      <p:ext uri="{BB962C8B-B14F-4D97-AF65-F5344CB8AC3E}">
        <p14:creationId xmlns:p14="http://schemas.microsoft.com/office/powerpoint/2010/main" val="250061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9210-9913-1917-A2DF-1D1BBA0E48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Content Coupling</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AAA3D1-C6B0-B427-951B-150B5DF006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Content coupling is another type of coupling in software engineering that occurs when one module directly accesses or modifies the content of another module.</a:t>
            </a:r>
          </a:p>
          <a:p>
            <a:r>
              <a:rPr lang="en-US" dirty="0">
                <a:latin typeface="Times New Roman" panose="02020603050405020304" pitchFamily="18" charset="0"/>
                <a:cs typeface="Times New Roman" panose="02020603050405020304" pitchFamily="18" charset="0"/>
              </a:rPr>
              <a:t>This type of coupling is strong &amp; undesirable since it tightly couples the modules, making them highly independent on each other's implementation.</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CE25FF5-E195-EDF8-A28F-8635E6118248}"/>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96F32C7F-EBA4-3744-A1A9-A051EA8F6EBB}"/>
              </a:ext>
            </a:extLst>
          </p:cNvPr>
          <p:cNvSpPr>
            <a:spLocks noGrp="1"/>
          </p:cNvSpPr>
          <p:nvPr>
            <p:ph type="sldNum" sz="quarter" idx="12"/>
          </p:nvPr>
        </p:nvSpPr>
        <p:spPr/>
        <p:txBody>
          <a:bodyPr/>
          <a:lstStyle/>
          <a:p>
            <a:fld id="{9D48A808-AFC1-4F58-AA23-3BFED2B7E6F5}" type="slidenum">
              <a:rPr lang="en-IN" smtClean="0"/>
              <a:t>22</a:t>
            </a:fld>
            <a:endParaRPr lang="en-IN"/>
          </a:p>
        </p:txBody>
      </p:sp>
    </p:spTree>
    <p:extLst>
      <p:ext uri="{BB962C8B-B14F-4D97-AF65-F5344CB8AC3E}">
        <p14:creationId xmlns:p14="http://schemas.microsoft.com/office/powerpoint/2010/main" val="150477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A7A9-18C7-8D48-D92D-59C564788FC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Cohesion metrics</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84CCF6-2C92-2C15-0A5D-0ED792DB48B8}"/>
              </a:ext>
            </a:extLst>
          </p:cNvPr>
          <p:cNvSpPr>
            <a:spLocks noGrp="1"/>
          </p:cNvSpPr>
          <p:nvPr>
            <p:ph idx="1"/>
          </p:nvPr>
        </p:nvSpPr>
        <p:spPr>
          <a:xfrm>
            <a:off x="838200" y="1541124"/>
            <a:ext cx="10515600" cy="4635839"/>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1. Lack of Cohesion of Methods (LCOM)</a:t>
            </a:r>
          </a:p>
          <a:p>
            <a:r>
              <a:rPr lang="en-US" dirty="0">
                <a:latin typeface="Times New Roman" panose="02020603050405020304" pitchFamily="18" charset="0"/>
                <a:cs typeface="Times New Roman" panose="02020603050405020304" pitchFamily="18" charset="0"/>
              </a:rPr>
              <a:t>Calculated by the number of disjoint sets of methods in the module.</a:t>
            </a:r>
          </a:p>
          <a:p>
            <a:r>
              <a:rPr lang="en-US" dirty="0">
                <a:latin typeface="Times New Roman" panose="02020603050405020304" pitchFamily="18" charset="0"/>
                <a:cs typeface="Times New Roman" panose="02020603050405020304" pitchFamily="18" charset="0"/>
              </a:rPr>
              <a:t>A higher LCOM value indicates lower cohesion.</a:t>
            </a:r>
          </a:p>
          <a:p>
            <a:pPr marL="0" indent="0">
              <a:buNone/>
            </a:pPr>
            <a:r>
              <a:rPr lang="en-US" b="1" dirty="0">
                <a:latin typeface="Times New Roman" panose="02020603050405020304" pitchFamily="18" charset="0"/>
                <a:cs typeface="Times New Roman" panose="02020603050405020304" pitchFamily="18" charset="0"/>
              </a:rPr>
              <a:t>2. LCOM2</a:t>
            </a:r>
          </a:p>
          <a:p>
            <a:r>
              <a:rPr lang="en-US" dirty="0">
                <a:latin typeface="Times New Roman" panose="02020603050405020304" pitchFamily="18" charset="0"/>
                <a:cs typeface="Times New Roman" panose="02020603050405020304" pitchFamily="18" charset="0"/>
              </a:rPr>
              <a:t>Calculated by the number of disjoint sets of methods - but provides a more refined measure of cohesion compared to LCOM.</a:t>
            </a:r>
          </a:p>
          <a:p>
            <a:pPr marL="0" indent="0">
              <a:buNone/>
            </a:pPr>
            <a:r>
              <a:rPr lang="en-US" b="1" dirty="0">
                <a:latin typeface="Times New Roman" panose="02020603050405020304" pitchFamily="18" charset="0"/>
                <a:cs typeface="Times New Roman" panose="02020603050405020304" pitchFamily="18" charset="0"/>
              </a:rPr>
              <a:t>3. Tight Class Cohesion (TCC)</a:t>
            </a:r>
          </a:p>
          <a:p>
            <a:r>
              <a:rPr lang="en-US" dirty="0">
                <a:latin typeface="Times New Roman" panose="02020603050405020304" pitchFamily="18" charset="0"/>
                <a:cs typeface="Times New Roman" panose="02020603050405020304" pitchFamily="18" charset="0"/>
              </a:rPr>
              <a:t>Represents the proportion of method pairs that access the same attributes.</a:t>
            </a:r>
          </a:p>
          <a:p>
            <a:r>
              <a:rPr lang="en-US" dirty="0">
                <a:latin typeface="Times New Roman" panose="02020603050405020304" pitchFamily="18" charset="0"/>
                <a:cs typeface="Times New Roman" panose="02020603050405020304" pitchFamily="18" charset="0"/>
              </a:rPr>
              <a:t>A higher TCC value indicates stronger cohesion in software engineering.</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65A7C1-3C64-2C44-62D7-1030660858BB}"/>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DC23E87E-DFB3-5EE8-A861-D32A98B3A59E}"/>
              </a:ext>
            </a:extLst>
          </p:cNvPr>
          <p:cNvSpPr>
            <a:spLocks noGrp="1"/>
          </p:cNvSpPr>
          <p:nvPr>
            <p:ph type="sldNum" sz="quarter" idx="12"/>
          </p:nvPr>
        </p:nvSpPr>
        <p:spPr/>
        <p:txBody>
          <a:bodyPr/>
          <a:lstStyle/>
          <a:p>
            <a:fld id="{9D48A808-AFC1-4F58-AA23-3BFED2B7E6F5}" type="slidenum">
              <a:rPr lang="en-IN" smtClean="0"/>
              <a:t>23</a:t>
            </a:fld>
            <a:endParaRPr lang="en-IN"/>
          </a:p>
        </p:txBody>
      </p:sp>
    </p:spTree>
    <p:extLst>
      <p:ext uri="{BB962C8B-B14F-4D97-AF65-F5344CB8AC3E}">
        <p14:creationId xmlns:p14="http://schemas.microsoft.com/office/powerpoint/2010/main" val="95337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704C-4179-E076-0FE5-7B92756F72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Coupling metrics</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1C9D91E-87FF-AB6A-A2E4-2C9D4C45E907}"/>
              </a:ext>
            </a:extLst>
          </p:cNvPr>
          <p:cNvSpPr>
            <a:spLocks noGrp="1"/>
          </p:cNvSpPr>
          <p:nvPr>
            <p:ph idx="1"/>
          </p:nvPr>
        </p:nvSpPr>
        <p:spPr>
          <a:xfrm>
            <a:off x="838200" y="1325366"/>
            <a:ext cx="10515600" cy="4851597"/>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1. Coupling Between Objects (CBO)</a:t>
            </a:r>
          </a:p>
          <a:p>
            <a:r>
              <a:rPr lang="en-US" dirty="0">
                <a:latin typeface="Times New Roman" panose="02020603050405020304" pitchFamily="18" charset="0"/>
                <a:cs typeface="Times New Roman" panose="02020603050405020304" pitchFamily="18" charset="0"/>
              </a:rPr>
              <a:t>CBO measures the no. of other classes or objects to which a class is coupled.</a:t>
            </a:r>
          </a:p>
          <a:p>
            <a:r>
              <a:rPr lang="en-US" dirty="0">
                <a:latin typeface="Times New Roman" panose="02020603050405020304" pitchFamily="18" charset="0"/>
                <a:cs typeface="Times New Roman" panose="02020603050405020304" pitchFamily="18" charset="0"/>
              </a:rPr>
              <a:t>Higher CBO values suggest increased coupling &amp; reduced reusability.</a:t>
            </a:r>
          </a:p>
          <a:p>
            <a:pPr marL="0" indent="0">
              <a:buNone/>
            </a:pPr>
            <a:r>
              <a:rPr lang="en-US" b="1" dirty="0">
                <a:latin typeface="Times New Roman" panose="02020603050405020304" pitchFamily="18" charset="0"/>
                <a:cs typeface="Times New Roman" panose="02020603050405020304" pitchFamily="18" charset="0"/>
              </a:rPr>
              <a:t>2. Response For a Class (RFC)</a:t>
            </a:r>
          </a:p>
          <a:p>
            <a:r>
              <a:rPr lang="en-US" dirty="0">
                <a:latin typeface="Times New Roman" panose="02020603050405020304" pitchFamily="18" charset="0"/>
                <a:cs typeface="Times New Roman" panose="02020603050405020304" pitchFamily="18" charset="0"/>
              </a:rPr>
              <a:t>RFC measures the no. of methods in a class that can be executed in response to a message received by an object of that class.</a:t>
            </a:r>
          </a:p>
          <a:p>
            <a:r>
              <a:rPr lang="en-US" dirty="0">
                <a:latin typeface="Times New Roman" panose="02020603050405020304" pitchFamily="18" charset="0"/>
                <a:cs typeface="Times New Roman" panose="02020603050405020304" pitchFamily="18" charset="0"/>
              </a:rPr>
              <a:t>Higher RFC values indicate higher complexity.</a:t>
            </a:r>
          </a:p>
          <a:p>
            <a:pPr marL="0" indent="0">
              <a:buNone/>
            </a:pPr>
            <a:r>
              <a:rPr lang="en-US" b="1" dirty="0">
                <a:latin typeface="Times New Roman" panose="02020603050405020304" pitchFamily="18" charset="0"/>
                <a:cs typeface="Times New Roman" panose="02020603050405020304" pitchFamily="18" charset="0"/>
              </a:rPr>
              <a:t>3. Depth of Inheritance Tree (DIT)</a:t>
            </a:r>
          </a:p>
          <a:p>
            <a:r>
              <a:rPr lang="en-US" dirty="0">
                <a:latin typeface="Times New Roman" panose="02020603050405020304" pitchFamily="18" charset="0"/>
                <a:cs typeface="Times New Roman" panose="02020603050405020304" pitchFamily="18" charset="0"/>
              </a:rPr>
              <a:t>DIT measures the no. of levels in the inheritance hierarchy for a class.</a:t>
            </a:r>
          </a:p>
          <a:p>
            <a:r>
              <a:rPr lang="en-US" dirty="0">
                <a:latin typeface="Times New Roman" panose="02020603050405020304" pitchFamily="18" charset="0"/>
                <a:cs typeface="Times New Roman" panose="02020603050405020304" pitchFamily="18" charset="0"/>
              </a:rPr>
              <a:t>Higher DIT values suggest a deeper inheritance tree &amp; increased coupling.</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59108EF-D5F1-E3B6-9FF5-8DB487B360E9}"/>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8024B42D-CAC7-ECBE-541B-FF35974A60F0}"/>
              </a:ext>
            </a:extLst>
          </p:cNvPr>
          <p:cNvSpPr>
            <a:spLocks noGrp="1"/>
          </p:cNvSpPr>
          <p:nvPr>
            <p:ph type="sldNum" sz="quarter" idx="12"/>
          </p:nvPr>
        </p:nvSpPr>
        <p:spPr/>
        <p:txBody>
          <a:bodyPr/>
          <a:lstStyle/>
          <a:p>
            <a:fld id="{9D48A808-AFC1-4F58-AA23-3BFED2B7E6F5}" type="slidenum">
              <a:rPr lang="en-IN" smtClean="0"/>
              <a:t>24</a:t>
            </a:fld>
            <a:endParaRPr lang="en-IN"/>
          </a:p>
        </p:txBody>
      </p:sp>
    </p:spTree>
    <p:extLst>
      <p:ext uri="{BB962C8B-B14F-4D97-AF65-F5344CB8AC3E}">
        <p14:creationId xmlns:p14="http://schemas.microsoft.com/office/powerpoint/2010/main" val="239597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5165-C3AF-1080-9B7D-7138146CE3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Function Oriented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691CDE-7F00-22C7-F422-BEFFDDDFC901}"/>
              </a:ext>
            </a:extLst>
          </p:cNvPr>
          <p:cNvSpPr>
            <a:spLocks noGrp="1"/>
          </p:cNvSpPr>
          <p:nvPr>
            <p:ph idx="1"/>
          </p:nvPr>
        </p:nvSpPr>
        <p:spPr/>
        <p:txBody>
          <a:bodyPr/>
          <a:lstStyle/>
          <a:p>
            <a:pPr fontAlgn="base"/>
            <a:r>
              <a:rPr lang="en-US" dirty="0">
                <a:latin typeface="Times New Roman" panose="02020603050405020304" pitchFamily="18" charset="0"/>
                <a:cs typeface="Times New Roman" panose="02020603050405020304" pitchFamily="18" charset="0"/>
              </a:rPr>
              <a:t>The design process for software systems often has two levels. At the first level, the focus is on deciding which modules are needed for the system based on SRS (Software Requirement Specification) and how the modules should be interconnected.</a:t>
            </a:r>
          </a:p>
          <a:p>
            <a:pPr fontAlgn="base"/>
            <a:r>
              <a:rPr lang="en-US" dirty="0">
                <a:latin typeface="Times New Roman" panose="02020603050405020304" pitchFamily="18" charset="0"/>
                <a:cs typeface="Times New Roman" panose="02020603050405020304" pitchFamily="18" charset="0"/>
              </a:rPr>
              <a:t>Function Oriented Design is an approach to software design where the design is decomposed into a set of interacting units where each unit has a clearly defined function.</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DCA64AF-9BD6-09AE-BE33-BB6238A56F8F}"/>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DE3561DA-9056-ECD7-3F7E-47CF64727AC2}"/>
              </a:ext>
            </a:extLst>
          </p:cNvPr>
          <p:cNvSpPr>
            <a:spLocks noGrp="1"/>
          </p:cNvSpPr>
          <p:nvPr>
            <p:ph type="sldNum" sz="quarter" idx="12"/>
          </p:nvPr>
        </p:nvSpPr>
        <p:spPr/>
        <p:txBody>
          <a:bodyPr/>
          <a:lstStyle/>
          <a:p>
            <a:fld id="{9D48A808-AFC1-4F58-AA23-3BFED2B7E6F5}" type="slidenum">
              <a:rPr lang="en-IN" smtClean="0"/>
              <a:t>25</a:t>
            </a:fld>
            <a:endParaRPr lang="en-IN"/>
          </a:p>
        </p:txBody>
      </p:sp>
    </p:spTree>
    <p:extLst>
      <p:ext uri="{BB962C8B-B14F-4D97-AF65-F5344CB8AC3E}">
        <p14:creationId xmlns:p14="http://schemas.microsoft.com/office/powerpoint/2010/main" val="2071055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A19F-DDE8-66C8-AE7F-4315F1F107DE}"/>
              </a:ext>
            </a:extLst>
          </p:cNvPr>
          <p:cNvSpPr>
            <a:spLocks noGrp="1"/>
          </p:cNvSpPr>
          <p:nvPr>
            <p:ph type="title"/>
          </p:nvPr>
        </p:nvSpPr>
        <p:spPr>
          <a:xfrm>
            <a:off x="838200" y="365125"/>
            <a:ext cx="11182564" cy="1325563"/>
          </a:xfrm>
        </p:spPr>
        <p:txBody>
          <a:bodyPr/>
          <a:lstStyle/>
          <a:p>
            <a:r>
              <a:rPr lang="en-US" b="1" dirty="0">
                <a:latin typeface="Times New Roman" panose="02020603050405020304" pitchFamily="18" charset="0"/>
                <a:cs typeface="Times New Roman" panose="02020603050405020304" pitchFamily="18" charset="0"/>
              </a:rPr>
              <a:t>Function Oriented Design: </a:t>
            </a:r>
            <a:r>
              <a:rPr lang="en-US" dirty="0">
                <a:latin typeface="Times New Roman" panose="02020603050405020304" pitchFamily="18" charset="0"/>
                <a:cs typeface="Times New Roman" panose="02020603050405020304" pitchFamily="18" charset="0"/>
              </a:rPr>
              <a:t>Structured Charts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9CF721-F7EA-9CE8-49D1-BFF09C55BD0D}"/>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A structure chart is a diagram that can be created using a </a:t>
            </a:r>
            <a:r>
              <a:rPr lang="en-US" b="1" dirty="0">
                <a:latin typeface="Times New Roman" panose="02020603050405020304" pitchFamily="18" charset="0"/>
                <a:cs typeface="Times New Roman" panose="02020603050405020304" pitchFamily="18" charset="0"/>
              </a:rPr>
              <a:t>data flow diagram</a:t>
            </a:r>
            <a:r>
              <a:rPr lang="en-US" dirty="0">
                <a:latin typeface="Times New Roman" panose="02020603050405020304" pitchFamily="18" charset="0"/>
                <a:cs typeface="Times New Roman" panose="02020603050405020304" pitchFamily="18" charset="0"/>
              </a:rPr>
              <a:t> as a starting point. When we compare Structure Chart to DFD.</a:t>
            </a:r>
          </a:p>
          <a:p>
            <a:r>
              <a:rPr lang="en-US" dirty="0">
                <a:latin typeface="Times New Roman" panose="02020603050405020304" pitchFamily="18" charset="0"/>
                <a:cs typeface="Times New Roman" panose="02020603050405020304" pitchFamily="18" charset="0"/>
              </a:rPr>
              <a:t>The system is divided into several components, each of which functions separately.</a:t>
            </a:r>
          </a:p>
          <a:p>
            <a:r>
              <a:rPr lang="en-US" dirty="0">
                <a:latin typeface="Times New Roman" panose="02020603050405020304" pitchFamily="18" charset="0"/>
                <a:cs typeface="Times New Roman" panose="02020603050405020304" pitchFamily="18" charset="0"/>
              </a:rPr>
              <a:t>Structure charts represent the functions and sub-functions of each of these modules.</a:t>
            </a:r>
          </a:p>
          <a:p>
            <a:r>
              <a:rPr lang="en-US" dirty="0">
                <a:latin typeface="Times New Roman" panose="02020603050405020304" pitchFamily="18" charset="0"/>
                <a:cs typeface="Times New Roman" panose="02020603050405020304" pitchFamily="18" charset="0"/>
              </a:rPr>
              <a:t>It illustrates the hierarchical layout of modules. A distinct task is carried out at each level.</a:t>
            </a:r>
          </a:p>
          <a:p>
            <a:r>
              <a:rPr lang="en-US" dirty="0">
                <a:latin typeface="Times New Roman" panose="02020603050405020304" pitchFamily="18" charset="0"/>
                <a:cs typeface="Times New Roman" panose="02020603050405020304" pitchFamily="18" charset="0"/>
              </a:rPr>
              <a:t>In the Hierarchical structure of Structure Charts, the Components are read from left to right and from top to bottom. </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8E8106-12E0-6490-5A35-4F2E341D851F}"/>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E2C4578E-7270-9DF4-C86F-827AF9275D5A}"/>
              </a:ext>
            </a:extLst>
          </p:cNvPr>
          <p:cNvSpPr>
            <a:spLocks noGrp="1"/>
          </p:cNvSpPr>
          <p:nvPr>
            <p:ph type="sldNum" sz="quarter" idx="12"/>
          </p:nvPr>
        </p:nvSpPr>
        <p:spPr/>
        <p:txBody>
          <a:bodyPr/>
          <a:lstStyle/>
          <a:p>
            <a:fld id="{9D48A808-AFC1-4F58-AA23-3BFED2B7E6F5}" type="slidenum">
              <a:rPr lang="en-IN" smtClean="0"/>
              <a:t>26</a:t>
            </a:fld>
            <a:endParaRPr lang="en-IN"/>
          </a:p>
        </p:txBody>
      </p:sp>
    </p:spTree>
    <p:extLst>
      <p:ext uri="{BB962C8B-B14F-4D97-AF65-F5344CB8AC3E}">
        <p14:creationId xmlns:p14="http://schemas.microsoft.com/office/powerpoint/2010/main" val="259737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37C6-BD48-33DE-98D7-98C21262ED80}"/>
              </a:ext>
            </a:extLst>
          </p:cNvPr>
          <p:cNvSpPr>
            <a:spLocks noGrp="1"/>
          </p:cNvSpPr>
          <p:nvPr>
            <p:ph type="title"/>
          </p:nvPr>
        </p:nvSpPr>
        <p:spPr>
          <a:xfrm>
            <a:off x="838200" y="136525"/>
            <a:ext cx="10515600" cy="544513"/>
          </a:xfrm>
        </p:spPr>
        <p:txBody>
          <a:bodyPr>
            <a:normAutofit fontScale="90000"/>
          </a:bodyPr>
          <a:lstStyle/>
          <a:p>
            <a:r>
              <a:rPr lang="en-US" dirty="0"/>
              <a:t>Function Oriented Design: Structured Charts</a:t>
            </a:r>
            <a:endParaRPr lang="en-IN" dirty="0"/>
          </a:p>
        </p:txBody>
      </p:sp>
      <p:sp>
        <p:nvSpPr>
          <p:cNvPr id="3" name="Content Placeholder 2">
            <a:extLst>
              <a:ext uri="{FF2B5EF4-FFF2-40B4-BE49-F238E27FC236}">
                <a16:creationId xmlns:a16="http://schemas.microsoft.com/office/drawing/2014/main" id="{A719794F-C5D8-8EB3-0788-0E82408DCAB2}"/>
              </a:ext>
            </a:extLst>
          </p:cNvPr>
          <p:cNvSpPr>
            <a:spLocks noGrp="1"/>
          </p:cNvSpPr>
          <p:nvPr>
            <p:ph idx="1"/>
          </p:nvPr>
        </p:nvSpPr>
        <p:spPr>
          <a:xfrm>
            <a:off x="838200" y="914400"/>
            <a:ext cx="10515600" cy="5262563"/>
          </a:xfrm>
        </p:spPr>
        <p:txBody>
          <a:bodyPr>
            <a:normAutofit fontScale="25000" lnSpcReduction="20000"/>
          </a:bodyPr>
          <a:lstStyle/>
          <a:p>
            <a:pPr marL="0" indent="0" latinLnBrk="1">
              <a:buNone/>
            </a:pPr>
            <a:r>
              <a:rPr lang="en-IN" sz="4800" dirty="0">
                <a:latin typeface="Times New Roman" panose="02020603050405020304" pitchFamily="18" charset="0"/>
                <a:cs typeface="Times New Roman" panose="02020603050405020304" pitchFamily="18" charset="0"/>
              </a:rPr>
              <a:t>dim x, y as integer</a:t>
            </a:r>
          </a:p>
          <a:p>
            <a:pPr marL="0" indent="0" latinLnBrk="1">
              <a:buNone/>
            </a:pPr>
            <a:endParaRPr lang="en-IN" sz="4800" dirty="0">
              <a:latin typeface="Times New Roman" panose="02020603050405020304" pitchFamily="18" charset="0"/>
              <a:cs typeface="Times New Roman" panose="02020603050405020304" pitchFamily="18" charset="0"/>
            </a:endParaRPr>
          </a:p>
          <a:p>
            <a:pPr marL="0" indent="0" latinLnBrk="1">
              <a:buNone/>
            </a:pPr>
            <a:r>
              <a:rPr lang="en-IN" sz="4800" dirty="0">
                <a:latin typeface="Times New Roman" panose="02020603050405020304" pitchFamily="18" charset="0"/>
                <a:cs typeface="Times New Roman" panose="02020603050405020304" pitchFamily="18" charset="0"/>
              </a:rPr>
              <a:t>sub </a:t>
            </a:r>
            <a:r>
              <a:rPr lang="en-IN" sz="4800" dirty="0" err="1">
                <a:latin typeface="Times New Roman" panose="02020603050405020304" pitchFamily="18" charset="0"/>
                <a:cs typeface="Times New Roman" panose="02020603050405020304" pitchFamily="18" charset="0"/>
              </a:rPr>
              <a:t>calculateAverage</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  dim </a:t>
            </a:r>
            <a:r>
              <a:rPr lang="en-IN" sz="4800" dirty="0" err="1">
                <a:latin typeface="Times New Roman" panose="02020603050405020304" pitchFamily="18" charset="0"/>
                <a:cs typeface="Times New Roman" panose="02020603050405020304" pitchFamily="18" charset="0"/>
              </a:rPr>
              <a:t>avg</a:t>
            </a:r>
            <a:r>
              <a:rPr lang="en-IN" sz="4800" dirty="0">
                <a:latin typeface="Times New Roman" panose="02020603050405020304" pitchFamily="18" charset="0"/>
                <a:cs typeface="Times New Roman" panose="02020603050405020304" pitchFamily="18" charset="0"/>
              </a:rPr>
              <a:t> as integer</a:t>
            </a:r>
          </a:p>
          <a:p>
            <a:pPr marL="0" indent="0" latinLnBrk="1">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inputNums</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avg</a:t>
            </a:r>
            <a:r>
              <a:rPr lang="en-IN" sz="4800" dirty="0">
                <a:latin typeface="Times New Roman" panose="02020603050405020304" pitchFamily="18" charset="0"/>
                <a:cs typeface="Times New Roman" panose="02020603050405020304" pitchFamily="18" charset="0"/>
              </a:rPr>
              <a:t> = average(</a:t>
            </a:r>
            <a:r>
              <a:rPr lang="en-IN" sz="4800" dirty="0" err="1">
                <a:latin typeface="Times New Roman" panose="02020603050405020304" pitchFamily="18" charset="0"/>
                <a:cs typeface="Times New Roman" panose="02020603050405020304" pitchFamily="18" charset="0"/>
              </a:rPr>
              <a:t>x,y</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outputAvg</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avg</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end sub</a:t>
            </a:r>
          </a:p>
          <a:p>
            <a:pPr marL="0" indent="0" latinLnBrk="1">
              <a:buNone/>
            </a:pPr>
            <a:endParaRPr lang="en-IN" sz="4800" dirty="0">
              <a:latin typeface="Times New Roman" panose="02020603050405020304" pitchFamily="18" charset="0"/>
              <a:cs typeface="Times New Roman" panose="02020603050405020304" pitchFamily="18" charset="0"/>
            </a:endParaRPr>
          </a:p>
          <a:p>
            <a:pPr marL="0" indent="0" latinLnBrk="1">
              <a:buNone/>
            </a:pPr>
            <a:r>
              <a:rPr lang="en-IN" sz="4800" dirty="0">
                <a:latin typeface="Times New Roman" panose="02020603050405020304" pitchFamily="18" charset="0"/>
                <a:cs typeface="Times New Roman" panose="02020603050405020304" pitchFamily="18" charset="0"/>
              </a:rPr>
              <a:t>function average(</a:t>
            </a:r>
            <a:r>
              <a:rPr lang="en-IN" sz="4800" dirty="0" err="1">
                <a:latin typeface="Times New Roman" panose="02020603050405020304" pitchFamily="18" charset="0"/>
                <a:cs typeface="Times New Roman" panose="02020603050405020304" pitchFamily="18" charset="0"/>
              </a:rPr>
              <a:t>a,b</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  return (a + b) / 2</a:t>
            </a:r>
          </a:p>
          <a:p>
            <a:pPr marL="0" indent="0" latinLnBrk="1">
              <a:buNone/>
            </a:pPr>
            <a:r>
              <a:rPr lang="en-IN" sz="4800" dirty="0">
                <a:latin typeface="Times New Roman" panose="02020603050405020304" pitchFamily="18" charset="0"/>
                <a:cs typeface="Times New Roman" panose="02020603050405020304" pitchFamily="18" charset="0"/>
              </a:rPr>
              <a:t>end function</a:t>
            </a:r>
          </a:p>
          <a:p>
            <a:pPr marL="0" indent="0" latinLnBrk="1">
              <a:buNone/>
            </a:pPr>
            <a:endParaRPr lang="en-IN" sz="4800" dirty="0">
              <a:latin typeface="Times New Roman" panose="02020603050405020304" pitchFamily="18" charset="0"/>
              <a:cs typeface="Times New Roman" panose="02020603050405020304" pitchFamily="18" charset="0"/>
            </a:endParaRPr>
          </a:p>
          <a:p>
            <a:pPr marL="0" indent="0" latinLnBrk="1">
              <a:buNone/>
            </a:pPr>
            <a:r>
              <a:rPr lang="en-IN" sz="4800" dirty="0">
                <a:latin typeface="Times New Roman" panose="02020603050405020304" pitchFamily="18" charset="0"/>
                <a:cs typeface="Times New Roman" panose="02020603050405020304" pitchFamily="18" charset="0"/>
              </a:rPr>
              <a:t>sub </a:t>
            </a:r>
            <a:r>
              <a:rPr lang="en-IN" sz="4800" dirty="0" err="1">
                <a:latin typeface="Times New Roman" panose="02020603050405020304" pitchFamily="18" charset="0"/>
                <a:cs typeface="Times New Roman" panose="02020603050405020304" pitchFamily="18" charset="0"/>
              </a:rPr>
              <a:t>inputNums</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  x = </a:t>
            </a:r>
            <a:r>
              <a:rPr lang="en-IN" sz="4800" dirty="0" err="1">
                <a:latin typeface="Times New Roman" panose="02020603050405020304" pitchFamily="18" charset="0"/>
                <a:cs typeface="Times New Roman" panose="02020603050405020304" pitchFamily="18" charset="0"/>
              </a:rPr>
              <a:t>console.readline</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  y = </a:t>
            </a:r>
            <a:r>
              <a:rPr lang="en-IN" sz="4800" dirty="0" err="1">
                <a:latin typeface="Times New Roman" panose="02020603050405020304" pitchFamily="18" charset="0"/>
                <a:cs typeface="Times New Roman" panose="02020603050405020304" pitchFamily="18" charset="0"/>
              </a:rPr>
              <a:t>console.readline</a:t>
            </a:r>
            <a:r>
              <a:rPr lang="en-IN" sz="4800" dirty="0">
                <a:latin typeface="Times New Roman" panose="02020603050405020304" pitchFamily="18" charset="0"/>
                <a:cs typeface="Times New Roman" panose="02020603050405020304" pitchFamily="18" charset="0"/>
              </a:rPr>
              <a:t>()</a:t>
            </a:r>
          </a:p>
          <a:p>
            <a:pPr marL="0" indent="0" latinLnBrk="1">
              <a:buNone/>
            </a:pPr>
            <a:r>
              <a:rPr lang="en-IN" sz="4800" dirty="0">
                <a:latin typeface="Times New Roman" panose="02020603050405020304" pitchFamily="18" charset="0"/>
                <a:cs typeface="Times New Roman" panose="02020603050405020304" pitchFamily="18" charset="0"/>
              </a:rPr>
              <a:t>end sub</a:t>
            </a:r>
          </a:p>
          <a:p>
            <a:pPr marL="0" indent="0" latinLnBrk="1">
              <a:buNone/>
            </a:pPr>
            <a:endParaRPr lang="en-IN" sz="4800" dirty="0">
              <a:latin typeface="Times New Roman" panose="02020603050405020304" pitchFamily="18" charset="0"/>
              <a:cs typeface="Times New Roman" panose="02020603050405020304" pitchFamily="18" charset="0"/>
            </a:endParaRPr>
          </a:p>
          <a:p>
            <a:pPr marL="0" indent="0" latinLnBrk="1">
              <a:buNone/>
            </a:pPr>
            <a:r>
              <a:rPr lang="en-IN" sz="4800" dirty="0">
                <a:latin typeface="Times New Roman" panose="02020603050405020304" pitchFamily="18" charset="0"/>
                <a:cs typeface="Times New Roman" panose="02020603050405020304" pitchFamily="18" charset="0"/>
              </a:rPr>
              <a:t>sub </a:t>
            </a:r>
            <a:r>
              <a:rPr lang="en-IN" sz="4800" dirty="0" err="1">
                <a:latin typeface="Times New Roman" panose="02020603050405020304" pitchFamily="18" charset="0"/>
                <a:cs typeface="Times New Roman" panose="02020603050405020304" pitchFamily="18" charset="0"/>
              </a:rPr>
              <a:t>outputAvg</a:t>
            </a:r>
            <a:r>
              <a:rPr lang="en-IN" sz="4800" dirty="0">
                <a:latin typeface="Times New Roman" panose="02020603050405020304" pitchFamily="18" charset="0"/>
                <a:cs typeface="Times New Roman" panose="02020603050405020304" pitchFamily="18" charset="0"/>
              </a:rPr>
              <a:t>(z)</a:t>
            </a:r>
          </a:p>
          <a:p>
            <a:pPr marL="0" indent="0" latinLnBrk="1">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console.writeline</a:t>
            </a:r>
            <a:r>
              <a:rPr lang="en-IN" sz="4800" dirty="0">
                <a:latin typeface="Times New Roman" panose="02020603050405020304" pitchFamily="18" charset="0"/>
                <a:cs typeface="Times New Roman" panose="02020603050405020304" pitchFamily="18" charset="0"/>
              </a:rPr>
              <a:t>("average = " &amp; z)</a:t>
            </a:r>
          </a:p>
          <a:p>
            <a:pPr marL="0" indent="0">
              <a:buNone/>
            </a:pPr>
            <a:r>
              <a:rPr lang="en-IN" sz="4800" dirty="0">
                <a:latin typeface="Times New Roman" panose="02020603050405020304" pitchFamily="18" charset="0"/>
                <a:cs typeface="Times New Roman" panose="02020603050405020304" pitchFamily="18" charset="0"/>
              </a:rPr>
              <a:t>end sub</a:t>
            </a:r>
          </a:p>
          <a:p>
            <a:endParaRPr lang="en-IN" dirty="0"/>
          </a:p>
        </p:txBody>
      </p:sp>
      <p:sp>
        <p:nvSpPr>
          <p:cNvPr id="4" name="Footer Placeholder 3">
            <a:extLst>
              <a:ext uri="{FF2B5EF4-FFF2-40B4-BE49-F238E27FC236}">
                <a16:creationId xmlns:a16="http://schemas.microsoft.com/office/drawing/2014/main" id="{C42638CF-3B5E-751E-F144-208353E1D440}"/>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A6F2547F-B5F6-A002-8CC3-8A02A77C05F8}"/>
              </a:ext>
            </a:extLst>
          </p:cNvPr>
          <p:cNvSpPr>
            <a:spLocks noGrp="1"/>
          </p:cNvSpPr>
          <p:nvPr>
            <p:ph type="sldNum" sz="quarter" idx="12"/>
          </p:nvPr>
        </p:nvSpPr>
        <p:spPr/>
        <p:txBody>
          <a:bodyPr/>
          <a:lstStyle/>
          <a:p>
            <a:fld id="{9D48A808-AFC1-4F58-AA23-3BFED2B7E6F5}" type="slidenum">
              <a:rPr lang="en-IN" smtClean="0"/>
              <a:t>27</a:t>
            </a:fld>
            <a:endParaRPr lang="en-IN"/>
          </a:p>
        </p:txBody>
      </p:sp>
      <p:pic>
        <p:nvPicPr>
          <p:cNvPr id="7" name="Picture 6">
            <a:extLst>
              <a:ext uri="{FF2B5EF4-FFF2-40B4-BE49-F238E27FC236}">
                <a16:creationId xmlns:a16="http://schemas.microsoft.com/office/drawing/2014/main" id="{139487A8-9125-8D65-B2CC-24D07878AD1C}"/>
              </a:ext>
            </a:extLst>
          </p:cNvPr>
          <p:cNvPicPr>
            <a:picLocks noChangeAspect="1"/>
          </p:cNvPicPr>
          <p:nvPr/>
        </p:nvPicPr>
        <p:blipFill>
          <a:blip r:embed="rId2"/>
          <a:stretch>
            <a:fillRect/>
          </a:stretch>
        </p:blipFill>
        <p:spPr>
          <a:xfrm>
            <a:off x="3497646" y="1624613"/>
            <a:ext cx="7660089" cy="4318987"/>
          </a:xfrm>
          <a:prstGeom prst="rect">
            <a:avLst/>
          </a:prstGeom>
        </p:spPr>
      </p:pic>
    </p:spTree>
    <p:extLst>
      <p:ext uri="{BB962C8B-B14F-4D97-AF65-F5344CB8AC3E}">
        <p14:creationId xmlns:p14="http://schemas.microsoft.com/office/powerpoint/2010/main" val="2452920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AF02-B39C-486B-85B0-2918A8E449AB}"/>
              </a:ext>
            </a:extLst>
          </p:cNvPr>
          <p:cNvSpPr>
            <a:spLocks noGrp="1"/>
          </p:cNvSpPr>
          <p:nvPr>
            <p:ph type="title"/>
          </p:nvPr>
        </p:nvSpPr>
        <p:spPr/>
        <p:txBody>
          <a:bodyPr/>
          <a:lstStyle/>
          <a:p>
            <a:r>
              <a:rPr lang="en-IN" dirty="0"/>
              <a:t>Structured Charts</a:t>
            </a:r>
          </a:p>
        </p:txBody>
      </p:sp>
      <p:sp>
        <p:nvSpPr>
          <p:cNvPr id="3" name="Content Placeholder 2">
            <a:extLst>
              <a:ext uri="{FF2B5EF4-FFF2-40B4-BE49-F238E27FC236}">
                <a16:creationId xmlns:a16="http://schemas.microsoft.com/office/drawing/2014/main" id="{74A2E2C6-D7B4-3E13-54CB-7D6A218FD332}"/>
              </a:ext>
            </a:extLst>
          </p:cNvPr>
          <p:cNvSpPr>
            <a:spLocks noGrp="1"/>
          </p:cNvSpPr>
          <p:nvPr>
            <p:ph idx="1"/>
          </p:nvPr>
        </p:nvSpPr>
        <p:spPr/>
        <p:txBody>
          <a:bodyPr/>
          <a:lstStyle/>
          <a:p>
            <a:r>
              <a:rPr lang="en-US" dirty="0"/>
              <a:t>representation of the hierarchy of functions within a program. It shows the functions, the data that flows between them (as parameters and return values) and gives a general indication of decisions and loops within the processing</a:t>
            </a:r>
            <a:endParaRPr lang="en-IN" dirty="0"/>
          </a:p>
        </p:txBody>
      </p:sp>
      <p:sp>
        <p:nvSpPr>
          <p:cNvPr id="4" name="Footer Placeholder 3">
            <a:extLst>
              <a:ext uri="{FF2B5EF4-FFF2-40B4-BE49-F238E27FC236}">
                <a16:creationId xmlns:a16="http://schemas.microsoft.com/office/drawing/2014/main" id="{BD107935-F9E5-571F-DCB9-183C1FC3D215}"/>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A3FC09FF-A3C0-6844-0D0A-83FB02F990D8}"/>
              </a:ext>
            </a:extLst>
          </p:cNvPr>
          <p:cNvSpPr>
            <a:spLocks noGrp="1"/>
          </p:cNvSpPr>
          <p:nvPr>
            <p:ph type="sldNum" sz="quarter" idx="12"/>
          </p:nvPr>
        </p:nvSpPr>
        <p:spPr/>
        <p:txBody>
          <a:bodyPr/>
          <a:lstStyle/>
          <a:p>
            <a:fld id="{9D48A808-AFC1-4F58-AA23-3BFED2B7E6F5}" type="slidenum">
              <a:rPr lang="en-IN" smtClean="0"/>
              <a:t>28</a:t>
            </a:fld>
            <a:endParaRPr lang="en-IN"/>
          </a:p>
        </p:txBody>
      </p:sp>
      <p:sp>
        <p:nvSpPr>
          <p:cNvPr id="6" name="AutoShape 2" descr="Structure Charts Outline">
            <a:extLst>
              <a:ext uri="{FF2B5EF4-FFF2-40B4-BE49-F238E27FC236}">
                <a16:creationId xmlns:a16="http://schemas.microsoft.com/office/drawing/2014/main" id="{D2CD52D1-89B2-CF90-0274-0F2C88D8B1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0734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454E-3B42-4D98-8712-AA2B4EACA089}"/>
              </a:ext>
            </a:extLst>
          </p:cNvPr>
          <p:cNvSpPr>
            <a:spLocks noGrp="1"/>
          </p:cNvSpPr>
          <p:nvPr>
            <p:ph type="title"/>
          </p:nvPr>
        </p:nvSpPr>
        <p:spPr>
          <a:xfrm>
            <a:off x="318499" y="365126"/>
            <a:ext cx="4520629" cy="775306"/>
          </a:xfrm>
        </p:spPr>
        <p:txBody>
          <a:bodyPr>
            <a:normAutofit fontScale="90000"/>
          </a:bodyPr>
          <a:lstStyle/>
          <a:p>
            <a:r>
              <a:rPr lang="en-IN" dirty="0"/>
              <a:t>Structures charts: elements</a:t>
            </a:r>
          </a:p>
        </p:txBody>
      </p:sp>
      <p:pic>
        <p:nvPicPr>
          <p:cNvPr id="7" name="Content Placeholder 6">
            <a:extLst>
              <a:ext uri="{FF2B5EF4-FFF2-40B4-BE49-F238E27FC236}">
                <a16:creationId xmlns:a16="http://schemas.microsoft.com/office/drawing/2014/main" id="{D33C6960-81C7-90E6-88DC-CC7708B61A11}"/>
              </a:ext>
            </a:extLst>
          </p:cNvPr>
          <p:cNvPicPr>
            <a:picLocks noGrp="1" noChangeAspect="1"/>
          </p:cNvPicPr>
          <p:nvPr>
            <p:ph idx="1"/>
          </p:nvPr>
        </p:nvPicPr>
        <p:blipFill>
          <a:blip r:embed="rId2"/>
          <a:stretch>
            <a:fillRect/>
          </a:stretch>
        </p:blipFill>
        <p:spPr>
          <a:xfrm>
            <a:off x="4038600" y="710240"/>
            <a:ext cx="8263142" cy="5782634"/>
          </a:xfrm>
          <a:prstGeom prst="rect">
            <a:avLst/>
          </a:prstGeom>
        </p:spPr>
      </p:pic>
      <p:sp>
        <p:nvSpPr>
          <p:cNvPr id="4" name="Footer Placeholder 3">
            <a:extLst>
              <a:ext uri="{FF2B5EF4-FFF2-40B4-BE49-F238E27FC236}">
                <a16:creationId xmlns:a16="http://schemas.microsoft.com/office/drawing/2014/main" id="{3310DE7B-5051-0E58-9EA0-A52008D033B7}"/>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33EA15FA-337B-7B8E-4996-AE82B2B90AB5}"/>
              </a:ext>
            </a:extLst>
          </p:cNvPr>
          <p:cNvSpPr>
            <a:spLocks noGrp="1"/>
          </p:cNvSpPr>
          <p:nvPr>
            <p:ph type="sldNum" sz="quarter" idx="12"/>
          </p:nvPr>
        </p:nvSpPr>
        <p:spPr/>
        <p:txBody>
          <a:bodyPr/>
          <a:lstStyle/>
          <a:p>
            <a:fld id="{9D48A808-AFC1-4F58-AA23-3BFED2B7E6F5}" type="slidenum">
              <a:rPr lang="en-IN" smtClean="0"/>
              <a:t>29</a:t>
            </a:fld>
            <a:endParaRPr lang="en-IN"/>
          </a:p>
        </p:txBody>
      </p:sp>
      <p:sp>
        <p:nvSpPr>
          <p:cNvPr id="9" name="TextBox 8">
            <a:extLst>
              <a:ext uri="{FF2B5EF4-FFF2-40B4-BE49-F238E27FC236}">
                <a16:creationId xmlns:a16="http://schemas.microsoft.com/office/drawing/2014/main" id="{4B233B3A-7853-9C12-FE67-E4F9BF64CB81}"/>
              </a:ext>
            </a:extLst>
          </p:cNvPr>
          <p:cNvSpPr txBox="1"/>
          <p:nvPr/>
        </p:nvSpPr>
        <p:spPr>
          <a:xfrm>
            <a:off x="67210" y="1485546"/>
            <a:ext cx="4222679" cy="4960332"/>
          </a:xfrm>
          <a:prstGeom prst="rect">
            <a:avLst/>
          </a:prstGeom>
          <a:noFill/>
        </p:spPr>
        <p:txBody>
          <a:bodyPr wrap="square">
            <a:spAutoFit/>
          </a:bodyPr>
          <a:lstStyle/>
          <a:p>
            <a:pPr algn="l">
              <a:spcAft>
                <a:spcPts val="1650"/>
              </a:spcAft>
              <a:buNone/>
            </a:pPr>
            <a:r>
              <a:rPr lang="en-US" b="0" i="0" dirty="0">
                <a:solidFill>
                  <a:srgbClr val="212529"/>
                </a:solidFill>
                <a:effectLst/>
                <a:latin typeface="Times New Roman" panose="02020603050405020304" pitchFamily="18" charset="0"/>
                <a:cs typeface="Times New Roman" panose="02020603050405020304" pitchFamily="18" charset="0"/>
              </a:rPr>
              <a:t>A </a:t>
            </a:r>
            <a:r>
              <a:rPr lang="en-US" b="1" i="0" dirty="0">
                <a:solidFill>
                  <a:srgbClr val="212529"/>
                </a:solidFill>
                <a:effectLst/>
                <a:latin typeface="Times New Roman" panose="02020603050405020304" pitchFamily="18" charset="0"/>
                <a:cs typeface="Times New Roman" panose="02020603050405020304" pitchFamily="18" charset="0"/>
              </a:rPr>
              <a:t>loop</a:t>
            </a:r>
            <a:r>
              <a:rPr lang="en-US" b="0" i="0" dirty="0">
                <a:solidFill>
                  <a:srgbClr val="212529"/>
                </a:solidFill>
                <a:effectLst/>
                <a:latin typeface="Times New Roman" panose="02020603050405020304" pitchFamily="18" charset="0"/>
                <a:cs typeface="Times New Roman" panose="02020603050405020304" pitchFamily="18" charset="0"/>
              </a:rPr>
              <a:t> is indicated with a curved arrow and shows that the function, or functions, get called repeatedly. We don't list the criteria for the decision on the structure chart, only that is it repeated.</a:t>
            </a:r>
          </a:p>
          <a:p>
            <a:pPr algn="l">
              <a:spcAft>
                <a:spcPts val="1650"/>
              </a:spcAft>
              <a:buNone/>
            </a:pPr>
            <a:r>
              <a:rPr lang="en-US" b="0" i="0" dirty="0">
                <a:solidFill>
                  <a:srgbClr val="212529"/>
                </a:solidFill>
                <a:effectLst/>
                <a:latin typeface="Times New Roman" panose="02020603050405020304" pitchFamily="18" charset="0"/>
                <a:cs typeface="Times New Roman" panose="02020603050405020304" pitchFamily="18" charset="0"/>
              </a:rPr>
              <a:t>A </a:t>
            </a:r>
            <a:r>
              <a:rPr lang="en-US" b="1" i="0" dirty="0">
                <a:solidFill>
                  <a:srgbClr val="212529"/>
                </a:solidFill>
                <a:effectLst/>
                <a:latin typeface="Times New Roman" panose="02020603050405020304" pitchFamily="18" charset="0"/>
                <a:cs typeface="Times New Roman" panose="02020603050405020304" pitchFamily="18" charset="0"/>
              </a:rPr>
              <a:t>decision</a:t>
            </a:r>
            <a:r>
              <a:rPr lang="en-US" b="0" i="0" dirty="0">
                <a:solidFill>
                  <a:srgbClr val="212529"/>
                </a:solidFill>
                <a:effectLst/>
                <a:latin typeface="Times New Roman" panose="02020603050405020304" pitchFamily="18" charset="0"/>
                <a:cs typeface="Times New Roman" panose="02020603050405020304" pitchFamily="18" charset="0"/>
              </a:rPr>
              <a:t> is indicated with a diamond. Every child function coming from the same decision block is indicated under the same diamond.</a:t>
            </a:r>
          </a:p>
          <a:p>
            <a:pPr algn="l">
              <a:spcAft>
                <a:spcPts val="1650"/>
              </a:spcAft>
              <a:buNone/>
            </a:pPr>
            <a:r>
              <a:rPr lang="en-US" b="1" i="0" dirty="0">
                <a:solidFill>
                  <a:srgbClr val="212529"/>
                </a:solidFill>
                <a:effectLst/>
                <a:latin typeface="Times New Roman" panose="02020603050405020304" pitchFamily="18" charset="0"/>
                <a:cs typeface="Times New Roman" panose="02020603050405020304" pitchFamily="18" charset="0"/>
              </a:rPr>
              <a:t>Parameters</a:t>
            </a:r>
            <a:r>
              <a:rPr lang="en-US" b="0" i="0" dirty="0">
                <a:solidFill>
                  <a:srgbClr val="212529"/>
                </a:solidFill>
                <a:effectLst/>
                <a:latin typeface="Times New Roman" panose="02020603050405020304" pitchFamily="18" charset="0"/>
                <a:cs typeface="Times New Roman" panose="02020603050405020304" pitchFamily="18" charset="0"/>
              </a:rPr>
              <a:t> are the data which gets passed down to and back from the functions. An </a:t>
            </a:r>
            <a:r>
              <a:rPr lang="en-US" b="1" i="0" dirty="0">
                <a:solidFill>
                  <a:srgbClr val="212529"/>
                </a:solidFill>
                <a:effectLst/>
                <a:latin typeface="Times New Roman" panose="02020603050405020304" pitchFamily="18" charset="0"/>
                <a:cs typeface="Times New Roman" panose="02020603050405020304" pitchFamily="18" charset="0"/>
              </a:rPr>
              <a:t>open circle</a:t>
            </a:r>
            <a:r>
              <a:rPr lang="en-US" b="0" i="0" dirty="0">
                <a:solidFill>
                  <a:srgbClr val="212529"/>
                </a:solidFill>
                <a:effectLst/>
                <a:latin typeface="Times New Roman" panose="02020603050405020304" pitchFamily="18" charset="0"/>
                <a:cs typeface="Times New Roman" panose="02020603050405020304" pitchFamily="18" charset="0"/>
              </a:rPr>
              <a:t> indicates plain data which is processed. A </a:t>
            </a:r>
            <a:r>
              <a:rPr lang="en-US" b="1" i="0" dirty="0">
                <a:solidFill>
                  <a:srgbClr val="212529"/>
                </a:solidFill>
                <a:effectLst/>
                <a:latin typeface="Times New Roman" panose="02020603050405020304" pitchFamily="18" charset="0"/>
                <a:cs typeface="Times New Roman" panose="02020603050405020304" pitchFamily="18" charset="0"/>
              </a:rPr>
              <a:t>filled circle</a:t>
            </a:r>
            <a:r>
              <a:rPr lang="en-US" b="0" i="0" dirty="0">
                <a:solidFill>
                  <a:srgbClr val="212529"/>
                </a:solidFill>
                <a:effectLst/>
                <a:latin typeface="Times New Roman" panose="02020603050405020304" pitchFamily="18" charset="0"/>
                <a:cs typeface="Times New Roman" panose="02020603050405020304" pitchFamily="18" charset="0"/>
              </a:rPr>
              <a:t> indicates a parameter which impacts the operation of a loop or decision in the diagram. This is referred to as a </a:t>
            </a:r>
            <a:r>
              <a:rPr lang="en-US" b="1" i="0" dirty="0">
                <a:solidFill>
                  <a:srgbClr val="212529"/>
                </a:solidFill>
                <a:effectLst/>
                <a:latin typeface="Times New Roman" panose="02020603050405020304" pitchFamily="18" charset="0"/>
                <a:cs typeface="Times New Roman" panose="02020603050405020304" pitchFamily="18" charset="0"/>
              </a:rPr>
              <a:t>flag</a:t>
            </a:r>
            <a:r>
              <a:rPr lang="en-US" b="0" i="0" dirty="0">
                <a:solidFill>
                  <a:srgbClr val="212529"/>
                </a:solidFill>
                <a:effectLst/>
                <a:latin typeface="Times New Roman" panose="02020603050405020304" pitchFamily="18" charset="0"/>
                <a:cs typeface="Times New Roman" panose="02020603050405020304" pitchFamily="18" charset="0"/>
              </a:rPr>
              <a:t> or </a:t>
            </a:r>
            <a:r>
              <a:rPr lang="en-US" b="1" i="0" dirty="0">
                <a:solidFill>
                  <a:srgbClr val="212529"/>
                </a:solidFill>
                <a:effectLst/>
                <a:latin typeface="Times New Roman" panose="02020603050405020304" pitchFamily="18" charset="0"/>
                <a:cs typeface="Times New Roman" panose="02020603050405020304" pitchFamily="18" charset="0"/>
              </a:rPr>
              <a:t>control variable</a:t>
            </a:r>
            <a:r>
              <a:rPr lang="en-US" b="0" i="0" dirty="0">
                <a:solidFill>
                  <a:srgbClr val="21252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257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E465-98EA-9553-A6B1-FD998886B09F}"/>
              </a:ext>
            </a:extLst>
          </p:cNvPr>
          <p:cNvSpPr>
            <a:spLocks noGrp="1"/>
          </p:cNvSpPr>
          <p:nvPr>
            <p:ph type="title"/>
          </p:nvPr>
        </p:nvSpPr>
        <p:spPr/>
        <p:txBody>
          <a:bodyPr/>
          <a:lstStyle/>
          <a:p>
            <a:r>
              <a:rPr lang="en-US" b="1" dirty="0"/>
              <a:t>Cohesion</a:t>
            </a:r>
            <a:br>
              <a:rPr lang="en-US" b="1" dirty="0"/>
            </a:br>
            <a:endParaRPr lang="en-IN" dirty="0"/>
          </a:p>
        </p:txBody>
      </p:sp>
      <p:sp>
        <p:nvSpPr>
          <p:cNvPr id="3" name="Content Placeholder 2">
            <a:extLst>
              <a:ext uri="{FF2B5EF4-FFF2-40B4-BE49-F238E27FC236}">
                <a16:creationId xmlns:a16="http://schemas.microsoft.com/office/drawing/2014/main" id="{75A537CC-714C-0094-1C40-7F2B51731076}"/>
              </a:ext>
            </a:extLst>
          </p:cNvPr>
          <p:cNvSpPr>
            <a:spLocks noGrp="1"/>
          </p:cNvSpPr>
          <p:nvPr>
            <p:ph idx="1"/>
          </p:nvPr>
        </p:nvSpPr>
        <p:spPr/>
        <p:txBody>
          <a:bodyPr>
            <a:normAutofit lnSpcReduction="10000"/>
          </a:bodyPr>
          <a:lstStyle/>
          <a:p>
            <a:pPr algn="just"/>
            <a:r>
              <a:rPr lang="en-US" b="1" i="1" dirty="0">
                <a:solidFill>
                  <a:schemeClr val="accent1">
                    <a:lumMod val="75000"/>
                  </a:schemeClr>
                </a:solidFill>
                <a:latin typeface="Times New Roman" panose="02020603050405020304" pitchFamily="18" charset="0"/>
                <a:cs typeface="Times New Roman" panose="02020603050405020304" pitchFamily="18" charset="0"/>
              </a:rPr>
              <a:t>Cohesion in software engineering refers to how closely related the responsibilities and functions of a single module. </a:t>
            </a:r>
          </a:p>
          <a:p>
            <a:pPr algn="just"/>
            <a:r>
              <a:rPr lang="en-US" dirty="0">
                <a:latin typeface="Times New Roman" panose="02020603050405020304" pitchFamily="18" charset="0"/>
                <a:cs typeface="Times New Roman" panose="02020603050405020304" pitchFamily="18" charset="0"/>
              </a:rPr>
              <a:t>In other words, it measures how well the elements within a module work together to achieve a single purpose. </a:t>
            </a:r>
          </a:p>
          <a:p>
            <a:pPr algn="just"/>
            <a:r>
              <a:rPr lang="en-US" dirty="0">
                <a:latin typeface="Times New Roman" panose="02020603050405020304" pitchFamily="18" charset="0"/>
                <a:cs typeface="Times New Roman" panose="02020603050405020304" pitchFamily="18" charset="0"/>
              </a:rPr>
              <a:t>High cohesion means that a module has a clear, focused purpose and its parts are directly related to that purpose. This is desirable because highly cohesive modules are easier to understand, maintain, and test.</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Consider a module that handles all the operations related to user authentication, such as logging in, logging out, and managing passwords. If these tasks are all contained within one module, that module has high cohesion.</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88D7563-0496-D780-3778-8BE4200C2429}"/>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6D4F2EA6-3063-98B9-85AC-226672A2CA57}"/>
              </a:ext>
            </a:extLst>
          </p:cNvPr>
          <p:cNvSpPr>
            <a:spLocks noGrp="1"/>
          </p:cNvSpPr>
          <p:nvPr>
            <p:ph type="sldNum" sz="quarter" idx="12"/>
          </p:nvPr>
        </p:nvSpPr>
        <p:spPr/>
        <p:txBody>
          <a:bodyPr/>
          <a:lstStyle/>
          <a:p>
            <a:fld id="{9D48A808-AFC1-4F58-AA23-3BFED2B7E6F5}" type="slidenum">
              <a:rPr lang="en-IN" smtClean="0"/>
              <a:t>3</a:t>
            </a:fld>
            <a:endParaRPr lang="en-IN"/>
          </a:p>
        </p:txBody>
      </p:sp>
    </p:spTree>
    <p:extLst>
      <p:ext uri="{BB962C8B-B14F-4D97-AF65-F5344CB8AC3E}">
        <p14:creationId xmlns:p14="http://schemas.microsoft.com/office/powerpoint/2010/main" val="3984439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6017-5D21-DE83-AA1E-B7FA5BEB749C}"/>
              </a:ext>
            </a:extLst>
          </p:cNvPr>
          <p:cNvSpPr>
            <a:spLocks noGrp="1"/>
          </p:cNvSpPr>
          <p:nvPr>
            <p:ph type="title"/>
          </p:nvPr>
        </p:nvSpPr>
        <p:spPr>
          <a:xfrm>
            <a:off x="838200" y="365125"/>
            <a:ext cx="10515600" cy="816403"/>
          </a:xfrm>
        </p:spPr>
        <p:txBody>
          <a:bodyPr/>
          <a:lstStyle/>
          <a:p>
            <a:r>
              <a:rPr lang="en-IN" dirty="0"/>
              <a:t>Structured charts: example</a:t>
            </a:r>
          </a:p>
        </p:txBody>
      </p:sp>
      <p:pic>
        <p:nvPicPr>
          <p:cNvPr id="7" name="Content Placeholder 6">
            <a:extLst>
              <a:ext uri="{FF2B5EF4-FFF2-40B4-BE49-F238E27FC236}">
                <a16:creationId xmlns:a16="http://schemas.microsoft.com/office/drawing/2014/main" id="{915D779A-F1A1-FD06-BC02-6410C3C9D737}"/>
              </a:ext>
            </a:extLst>
          </p:cNvPr>
          <p:cNvPicPr>
            <a:picLocks noGrp="1" noChangeAspect="1"/>
          </p:cNvPicPr>
          <p:nvPr>
            <p:ph idx="1"/>
          </p:nvPr>
        </p:nvPicPr>
        <p:blipFill>
          <a:blip r:embed="rId2"/>
          <a:stretch>
            <a:fillRect/>
          </a:stretch>
        </p:blipFill>
        <p:spPr>
          <a:xfrm>
            <a:off x="2358672" y="1091843"/>
            <a:ext cx="7947163" cy="5629632"/>
          </a:xfrm>
          <a:prstGeom prst="rect">
            <a:avLst/>
          </a:prstGeom>
        </p:spPr>
      </p:pic>
      <p:sp>
        <p:nvSpPr>
          <p:cNvPr id="4" name="Footer Placeholder 3">
            <a:extLst>
              <a:ext uri="{FF2B5EF4-FFF2-40B4-BE49-F238E27FC236}">
                <a16:creationId xmlns:a16="http://schemas.microsoft.com/office/drawing/2014/main" id="{02061C38-5E77-989D-58BD-36A0ED7B86AF}"/>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9EC75037-BC69-DF0C-9CFD-58162FAE20CB}"/>
              </a:ext>
            </a:extLst>
          </p:cNvPr>
          <p:cNvSpPr>
            <a:spLocks noGrp="1"/>
          </p:cNvSpPr>
          <p:nvPr>
            <p:ph type="sldNum" sz="quarter" idx="12"/>
          </p:nvPr>
        </p:nvSpPr>
        <p:spPr/>
        <p:txBody>
          <a:bodyPr/>
          <a:lstStyle/>
          <a:p>
            <a:fld id="{9D48A808-AFC1-4F58-AA23-3BFED2B7E6F5}" type="slidenum">
              <a:rPr lang="en-IN" smtClean="0"/>
              <a:t>30</a:t>
            </a:fld>
            <a:endParaRPr lang="en-IN"/>
          </a:p>
        </p:txBody>
      </p:sp>
      <p:pic>
        <p:nvPicPr>
          <p:cNvPr id="9" name="Picture 8">
            <a:extLst>
              <a:ext uri="{FF2B5EF4-FFF2-40B4-BE49-F238E27FC236}">
                <a16:creationId xmlns:a16="http://schemas.microsoft.com/office/drawing/2014/main" id="{5C0D4B8F-3AC6-56E0-5434-AA8361E02CCB}"/>
              </a:ext>
            </a:extLst>
          </p:cNvPr>
          <p:cNvPicPr>
            <a:picLocks noChangeAspect="1"/>
          </p:cNvPicPr>
          <p:nvPr/>
        </p:nvPicPr>
        <p:blipFill>
          <a:blip r:embed="rId3"/>
          <a:stretch>
            <a:fillRect/>
          </a:stretch>
        </p:blipFill>
        <p:spPr>
          <a:xfrm>
            <a:off x="588734" y="4311932"/>
            <a:ext cx="2019404" cy="1454225"/>
          </a:xfrm>
          <a:prstGeom prst="rect">
            <a:avLst/>
          </a:prstGeom>
        </p:spPr>
      </p:pic>
    </p:spTree>
    <p:extLst>
      <p:ext uri="{BB962C8B-B14F-4D97-AF65-F5344CB8AC3E}">
        <p14:creationId xmlns:p14="http://schemas.microsoft.com/office/powerpoint/2010/main" val="220448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2602-5882-0BE1-ECA2-3E19E647FF22}"/>
              </a:ext>
            </a:extLst>
          </p:cNvPr>
          <p:cNvSpPr>
            <a:spLocks noGrp="1"/>
          </p:cNvSpPr>
          <p:nvPr>
            <p:ph type="title"/>
          </p:nvPr>
        </p:nvSpPr>
        <p:spPr>
          <a:xfrm>
            <a:off x="838200" y="365125"/>
            <a:ext cx="10515600" cy="415711"/>
          </a:xfrm>
        </p:spPr>
        <p:txBody>
          <a:bodyPr>
            <a:normAutofit fontScale="90000"/>
          </a:bodyPr>
          <a:lstStyle/>
          <a:p>
            <a:r>
              <a:rPr lang="en-IN" dirty="0"/>
              <a:t>Construct Structure Chart for the below code:</a:t>
            </a:r>
          </a:p>
        </p:txBody>
      </p:sp>
      <p:sp>
        <p:nvSpPr>
          <p:cNvPr id="3" name="Content Placeholder 2">
            <a:extLst>
              <a:ext uri="{FF2B5EF4-FFF2-40B4-BE49-F238E27FC236}">
                <a16:creationId xmlns:a16="http://schemas.microsoft.com/office/drawing/2014/main" id="{77CAD98B-D5D5-5CFE-4BA5-225EEF586164}"/>
              </a:ext>
            </a:extLst>
          </p:cNvPr>
          <p:cNvSpPr>
            <a:spLocks noGrp="1"/>
          </p:cNvSpPr>
          <p:nvPr>
            <p:ph idx="1"/>
          </p:nvPr>
        </p:nvSpPr>
        <p:spPr>
          <a:xfrm>
            <a:off x="838200" y="1191802"/>
            <a:ext cx="10515600" cy="4985161"/>
          </a:xfrm>
        </p:spPr>
        <p:txBody>
          <a:bodyPr>
            <a:normAutofit fontScale="25000" lnSpcReduction="20000"/>
          </a:bodyPr>
          <a:lstStyle/>
          <a:p>
            <a:pPr marL="0" indent="0">
              <a:buNone/>
            </a:pPr>
            <a:r>
              <a:rPr lang="en-IN" sz="4800" dirty="0">
                <a:latin typeface="Times New Roman" panose="02020603050405020304" pitchFamily="18" charset="0"/>
                <a:cs typeface="Times New Roman" panose="02020603050405020304" pitchFamily="18" charset="0"/>
              </a:rPr>
              <a:t>BEGIN</a:t>
            </a:r>
          </a:p>
          <a:p>
            <a:pPr marL="0" indent="0">
              <a:buNone/>
            </a:pPr>
            <a:r>
              <a:rPr lang="en-IN" sz="4800" dirty="0">
                <a:latin typeface="Times New Roman" panose="02020603050405020304" pitchFamily="18" charset="0"/>
                <a:cs typeface="Times New Roman" panose="02020603050405020304" pitchFamily="18" charset="0"/>
              </a:rPr>
              <a:t>  Get width</a:t>
            </a:r>
          </a:p>
          <a:p>
            <a:pPr marL="0" indent="0">
              <a:buNone/>
            </a:pPr>
            <a:r>
              <a:rPr lang="en-IN" sz="4800" dirty="0">
                <a:latin typeface="Times New Roman" panose="02020603050405020304" pitchFamily="18" charset="0"/>
                <a:cs typeface="Times New Roman" panose="02020603050405020304" pitchFamily="18" charset="0"/>
              </a:rPr>
              <a:t>  WHILE width &gt; 0</a:t>
            </a:r>
          </a:p>
          <a:p>
            <a:pPr marL="0" indent="0">
              <a:buNone/>
            </a:pPr>
            <a:r>
              <a:rPr lang="en-IN" sz="4800" dirty="0">
                <a:latin typeface="Times New Roman" panose="02020603050405020304" pitchFamily="18" charset="0"/>
                <a:cs typeface="Times New Roman" panose="02020603050405020304" pitchFamily="18" charset="0"/>
              </a:rPr>
              <a:t>    perimeter = </a:t>
            </a:r>
            <a:r>
              <a:rPr lang="en-IN" sz="4800" u="sng" dirty="0" err="1">
                <a:latin typeface="Times New Roman" panose="02020603050405020304" pitchFamily="18" charset="0"/>
                <a:cs typeface="Times New Roman" panose="02020603050405020304" pitchFamily="18" charset="0"/>
              </a:rPr>
              <a:t>calculate_perimeter</a:t>
            </a:r>
            <a:r>
              <a:rPr lang="en-IN" sz="4800" dirty="0">
                <a:latin typeface="Times New Roman" panose="02020603050405020304" pitchFamily="18" charset="0"/>
                <a:cs typeface="Times New Roman" panose="02020603050405020304" pitchFamily="18" charset="0"/>
              </a:rPr>
              <a:t>(width)</a:t>
            </a:r>
          </a:p>
          <a:p>
            <a:pPr marL="0" indent="0">
              <a:buNone/>
            </a:pPr>
            <a:r>
              <a:rPr lang="en-IN" sz="4800" dirty="0">
                <a:latin typeface="Times New Roman" panose="02020603050405020304" pitchFamily="18" charset="0"/>
                <a:cs typeface="Times New Roman" panose="02020603050405020304" pitchFamily="18" charset="0"/>
              </a:rPr>
              <a:t>    Display </a:t>
            </a:r>
            <a:r>
              <a:rPr lang="en-IN" sz="4800" dirty="0" err="1">
                <a:latin typeface="Times New Roman" panose="02020603050405020304" pitchFamily="18" charset="0"/>
                <a:cs typeface="Times New Roman" panose="02020603050405020304" pitchFamily="18" charset="0"/>
              </a:rPr>
              <a:t>permimeter</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area = </a:t>
            </a:r>
            <a:r>
              <a:rPr lang="en-IN" sz="4800" u="sng" dirty="0" err="1">
                <a:latin typeface="Times New Roman" panose="02020603050405020304" pitchFamily="18" charset="0"/>
                <a:cs typeface="Times New Roman" panose="02020603050405020304" pitchFamily="18" charset="0"/>
              </a:rPr>
              <a:t>calculate_area</a:t>
            </a:r>
            <a:r>
              <a:rPr lang="en-IN" sz="4800" dirty="0">
                <a:latin typeface="Times New Roman" panose="02020603050405020304" pitchFamily="18" charset="0"/>
                <a:cs typeface="Times New Roman" panose="02020603050405020304" pitchFamily="18" charset="0"/>
              </a:rPr>
              <a:t>(width)</a:t>
            </a:r>
          </a:p>
          <a:p>
            <a:pPr marL="0" indent="0">
              <a:buNone/>
            </a:pPr>
            <a:r>
              <a:rPr lang="en-IN" sz="4800" dirty="0">
                <a:latin typeface="Times New Roman" panose="02020603050405020304" pitchFamily="18" charset="0"/>
                <a:cs typeface="Times New Roman" panose="02020603050405020304" pitchFamily="18" charset="0"/>
              </a:rPr>
              <a:t>    Display area</a:t>
            </a:r>
          </a:p>
          <a:p>
            <a:pPr marL="0" indent="0">
              <a:buNone/>
            </a:pPr>
            <a:r>
              <a:rPr lang="en-IN" sz="4800" dirty="0">
                <a:latin typeface="Times New Roman" panose="02020603050405020304" pitchFamily="18" charset="0"/>
                <a:cs typeface="Times New Roman" panose="02020603050405020304" pitchFamily="18" charset="0"/>
              </a:rPr>
              <a:t>    Get width</a:t>
            </a:r>
          </a:p>
          <a:p>
            <a:pPr marL="0" indent="0">
              <a:buNone/>
            </a:pPr>
            <a:r>
              <a:rPr lang="en-IN" sz="4800" dirty="0">
                <a:latin typeface="Times New Roman" panose="02020603050405020304" pitchFamily="18" charset="0"/>
                <a:cs typeface="Times New Roman" panose="02020603050405020304" pitchFamily="18" charset="0"/>
              </a:rPr>
              <a:t>  ENDWHILE</a:t>
            </a:r>
          </a:p>
          <a:p>
            <a:pPr marL="0" indent="0">
              <a:buNone/>
            </a:pPr>
            <a:r>
              <a:rPr lang="en-IN" sz="4800" dirty="0">
                <a:latin typeface="Times New Roman" panose="02020603050405020304" pitchFamily="18" charset="0"/>
                <a:cs typeface="Times New Roman" panose="02020603050405020304" pitchFamily="18" charset="0"/>
              </a:rPr>
              <a:t>END</a:t>
            </a:r>
          </a:p>
          <a:p>
            <a:pPr marL="0" indent="0">
              <a:buNone/>
            </a:pPr>
            <a:r>
              <a:rPr lang="en-IN" sz="4800" dirty="0">
                <a:latin typeface="Times New Roman" panose="02020603050405020304" pitchFamily="18" charset="0"/>
                <a:cs typeface="Times New Roman" panose="02020603050405020304" pitchFamily="18" charset="0"/>
              </a:rPr>
              <a:t> </a:t>
            </a:r>
          </a:p>
          <a:p>
            <a:pPr marL="0" indent="0">
              <a:buNone/>
            </a:pPr>
            <a:r>
              <a:rPr lang="en-IN" sz="4800" dirty="0">
                <a:latin typeface="Times New Roman" panose="02020603050405020304" pitchFamily="18" charset="0"/>
                <a:cs typeface="Times New Roman" panose="02020603050405020304" pitchFamily="18" charset="0"/>
              </a:rPr>
              <a:t>BEGIN </a:t>
            </a:r>
            <a:r>
              <a:rPr lang="en-IN" sz="4800" u="sng" dirty="0" err="1">
                <a:latin typeface="Times New Roman" panose="02020603050405020304" pitchFamily="18" charset="0"/>
                <a:cs typeface="Times New Roman" panose="02020603050405020304" pitchFamily="18" charset="0"/>
              </a:rPr>
              <a:t>calculate_perimeter</a:t>
            </a:r>
            <a:r>
              <a:rPr lang="en-IN" sz="4800" dirty="0">
                <a:latin typeface="Times New Roman" panose="02020603050405020304" pitchFamily="18" charset="0"/>
                <a:cs typeface="Times New Roman" panose="02020603050405020304" pitchFamily="18" charset="0"/>
              </a:rPr>
              <a:t> (length)</a:t>
            </a:r>
          </a:p>
          <a:p>
            <a:pPr marL="0" indent="0">
              <a:buNone/>
            </a:pPr>
            <a:r>
              <a:rPr lang="en-IN" sz="4800" dirty="0">
                <a:latin typeface="Times New Roman" panose="02020603050405020304" pitchFamily="18" charset="0"/>
                <a:cs typeface="Times New Roman" panose="02020603050405020304" pitchFamily="18" charset="0"/>
              </a:rPr>
              <a:t>  perimeter = length * 4</a:t>
            </a:r>
          </a:p>
          <a:p>
            <a:pPr marL="0" indent="0">
              <a:buNone/>
            </a:pPr>
            <a:r>
              <a:rPr lang="en-IN" sz="4800" dirty="0">
                <a:latin typeface="Times New Roman" panose="02020603050405020304" pitchFamily="18" charset="0"/>
                <a:cs typeface="Times New Roman" panose="02020603050405020304" pitchFamily="18" charset="0"/>
              </a:rPr>
              <a:t>  Return perimeter</a:t>
            </a:r>
          </a:p>
          <a:p>
            <a:pPr marL="0" indent="0">
              <a:buNone/>
            </a:pPr>
            <a:r>
              <a:rPr lang="en-IN" sz="4800" dirty="0">
                <a:latin typeface="Times New Roman" panose="02020603050405020304" pitchFamily="18" charset="0"/>
                <a:cs typeface="Times New Roman" panose="02020603050405020304" pitchFamily="18" charset="0"/>
              </a:rPr>
              <a:t>END </a:t>
            </a:r>
            <a:r>
              <a:rPr lang="en-IN" sz="4800" u="sng" dirty="0" err="1">
                <a:latin typeface="Times New Roman" panose="02020603050405020304" pitchFamily="18" charset="0"/>
                <a:cs typeface="Times New Roman" panose="02020603050405020304" pitchFamily="18" charset="0"/>
              </a:rPr>
              <a:t>calculate_perimeter</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a:t>
            </a:r>
          </a:p>
          <a:p>
            <a:pPr marL="0" indent="0">
              <a:buNone/>
            </a:pPr>
            <a:r>
              <a:rPr lang="en-IN" sz="4800" dirty="0">
                <a:latin typeface="Times New Roman" panose="02020603050405020304" pitchFamily="18" charset="0"/>
                <a:cs typeface="Times New Roman" panose="02020603050405020304" pitchFamily="18" charset="0"/>
              </a:rPr>
              <a:t>BEGIN </a:t>
            </a:r>
            <a:r>
              <a:rPr lang="en-IN" sz="4800" u="sng" dirty="0" err="1">
                <a:latin typeface="Times New Roman" panose="02020603050405020304" pitchFamily="18" charset="0"/>
                <a:cs typeface="Times New Roman" panose="02020603050405020304" pitchFamily="18" charset="0"/>
              </a:rPr>
              <a:t>calculate_area</a:t>
            </a:r>
            <a:r>
              <a:rPr lang="en-IN" sz="4800" dirty="0">
                <a:latin typeface="Times New Roman" panose="02020603050405020304" pitchFamily="18" charset="0"/>
                <a:cs typeface="Times New Roman" panose="02020603050405020304" pitchFamily="18" charset="0"/>
              </a:rPr>
              <a:t> (length)</a:t>
            </a:r>
          </a:p>
          <a:p>
            <a:pPr marL="0" indent="0">
              <a:buNone/>
            </a:pPr>
            <a:r>
              <a:rPr lang="en-IN" sz="4800" dirty="0">
                <a:latin typeface="Times New Roman" panose="02020603050405020304" pitchFamily="18" charset="0"/>
                <a:cs typeface="Times New Roman" panose="02020603050405020304" pitchFamily="18" charset="0"/>
              </a:rPr>
              <a:t>  area = length * length</a:t>
            </a:r>
          </a:p>
          <a:p>
            <a:pPr marL="0" indent="0">
              <a:buNone/>
            </a:pPr>
            <a:r>
              <a:rPr lang="en-IN" sz="4800" dirty="0">
                <a:latin typeface="Times New Roman" panose="02020603050405020304" pitchFamily="18" charset="0"/>
                <a:cs typeface="Times New Roman" panose="02020603050405020304" pitchFamily="18" charset="0"/>
              </a:rPr>
              <a:t>  Return area</a:t>
            </a:r>
          </a:p>
          <a:p>
            <a:pPr marL="0" indent="0">
              <a:buNone/>
            </a:pPr>
            <a:r>
              <a:rPr lang="en-IN" sz="4800" dirty="0">
                <a:latin typeface="Times New Roman" panose="02020603050405020304" pitchFamily="18" charset="0"/>
                <a:cs typeface="Times New Roman" panose="02020603050405020304" pitchFamily="18" charset="0"/>
              </a:rPr>
              <a:t>END </a:t>
            </a:r>
            <a:r>
              <a:rPr lang="en-IN" sz="4800" u="sng" dirty="0" err="1">
                <a:latin typeface="Times New Roman" panose="02020603050405020304" pitchFamily="18" charset="0"/>
                <a:cs typeface="Times New Roman" panose="02020603050405020304" pitchFamily="18" charset="0"/>
              </a:rPr>
              <a:t>calculate_area</a:t>
            </a:r>
            <a:endParaRPr lang="en-IN" sz="4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BC7D2DFD-0CCF-97B6-022C-1DBE2A672C5E}"/>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614701C4-99C7-36EC-0CF5-D2F506B101CA}"/>
              </a:ext>
            </a:extLst>
          </p:cNvPr>
          <p:cNvSpPr>
            <a:spLocks noGrp="1"/>
          </p:cNvSpPr>
          <p:nvPr>
            <p:ph type="sldNum" sz="quarter" idx="12"/>
          </p:nvPr>
        </p:nvSpPr>
        <p:spPr/>
        <p:txBody>
          <a:bodyPr/>
          <a:lstStyle/>
          <a:p>
            <a:fld id="{9D48A808-AFC1-4F58-AA23-3BFED2B7E6F5}" type="slidenum">
              <a:rPr lang="en-IN" smtClean="0"/>
              <a:t>31</a:t>
            </a:fld>
            <a:endParaRPr lang="en-IN"/>
          </a:p>
        </p:txBody>
      </p:sp>
    </p:spTree>
    <p:extLst>
      <p:ext uri="{BB962C8B-B14F-4D97-AF65-F5344CB8AC3E}">
        <p14:creationId xmlns:p14="http://schemas.microsoft.com/office/powerpoint/2010/main" val="2911278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7281-2603-BA44-94D4-8C786689C4D6}"/>
              </a:ext>
            </a:extLst>
          </p:cNvPr>
          <p:cNvSpPr>
            <a:spLocks noGrp="1"/>
          </p:cNvSpPr>
          <p:nvPr>
            <p:ph type="title"/>
          </p:nvPr>
        </p:nvSpPr>
        <p:spPr/>
        <p:txBody>
          <a:bodyPr/>
          <a:lstStyle/>
          <a:p>
            <a:r>
              <a:rPr lang="en-IN" dirty="0"/>
              <a:t>Ex:</a:t>
            </a:r>
          </a:p>
        </p:txBody>
      </p:sp>
      <p:pic>
        <p:nvPicPr>
          <p:cNvPr id="7" name="Content Placeholder 6">
            <a:extLst>
              <a:ext uri="{FF2B5EF4-FFF2-40B4-BE49-F238E27FC236}">
                <a16:creationId xmlns:a16="http://schemas.microsoft.com/office/drawing/2014/main" id="{592DA9E1-099F-F55A-1AC7-E64BD26F7A2C}"/>
              </a:ext>
            </a:extLst>
          </p:cNvPr>
          <p:cNvPicPr>
            <a:picLocks noGrp="1" noChangeAspect="1"/>
          </p:cNvPicPr>
          <p:nvPr>
            <p:ph idx="1"/>
          </p:nvPr>
        </p:nvPicPr>
        <p:blipFill>
          <a:blip r:embed="rId2"/>
          <a:stretch>
            <a:fillRect/>
          </a:stretch>
        </p:blipFill>
        <p:spPr>
          <a:xfrm>
            <a:off x="4238529" y="1462669"/>
            <a:ext cx="5871242" cy="3713435"/>
          </a:xfrm>
          <a:prstGeom prst="rect">
            <a:avLst/>
          </a:prstGeom>
        </p:spPr>
      </p:pic>
      <p:sp>
        <p:nvSpPr>
          <p:cNvPr id="4" name="Footer Placeholder 3">
            <a:extLst>
              <a:ext uri="{FF2B5EF4-FFF2-40B4-BE49-F238E27FC236}">
                <a16:creationId xmlns:a16="http://schemas.microsoft.com/office/drawing/2014/main" id="{2C27F3F0-B57B-A251-9EAC-6E1A7BBDC289}"/>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4B25E733-55C4-9A10-50F1-8E19E7501095}"/>
              </a:ext>
            </a:extLst>
          </p:cNvPr>
          <p:cNvSpPr>
            <a:spLocks noGrp="1"/>
          </p:cNvSpPr>
          <p:nvPr>
            <p:ph type="sldNum" sz="quarter" idx="12"/>
          </p:nvPr>
        </p:nvSpPr>
        <p:spPr/>
        <p:txBody>
          <a:bodyPr/>
          <a:lstStyle/>
          <a:p>
            <a:fld id="{9D48A808-AFC1-4F58-AA23-3BFED2B7E6F5}" type="slidenum">
              <a:rPr lang="en-IN" smtClean="0"/>
              <a:t>32</a:t>
            </a:fld>
            <a:endParaRPr lang="en-IN"/>
          </a:p>
        </p:txBody>
      </p:sp>
    </p:spTree>
    <p:extLst>
      <p:ext uri="{BB962C8B-B14F-4D97-AF65-F5344CB8AC3E}">
        <p14:creationId xmlns:p14="http://schemas.microsoft.com/office/powerpoint/2010/main" val="1873712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C758-BA10-9F70-320B-76F8D9BF805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ARCHITECTURAL STYLES</a:t>
            </a:r>
          </a:p>
        </p:txBody>
      </p:sp>
      <p:sp>
        <p:nvSpPr>
          <p:cNvPr id="3" name="Content Placeholder 2">
            <a:extLst>
              <a:ext uri="{FF2B5EF4-FFF2-40B4-BE49-F238E27FC236}">
                <a16:creationId xmlns:a16="http://schemas.microsoft.com/office/drawing/2014/main" id="{EE271459-7CDD-07B7-72FD-8C83FBF222D6}"/>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Architectural style describes a system category that encompasses </a:t>
            </a:r>
          </a:p>
          <a:p>
            <a:pPr marL="514350" indent="-514350">
              <a:buAutoNum type="arabicParenBoth"/>
            </a:pPr>
            <a:r>
              <a:rPr lang="en-US" dirty="0">
                <a:latin typeface="Times New Roman" panose="02020603050405020304" pitchFamily="18" charset="0"/>
                <a:cs typeface="Times New Roman" panose="02020603050405020304" pitchFamily="18" charset="0"/>
              </a:rPr>
              <a:t>a set of </a:t>
            </a:r>
            <a:r>
              <a:rPr lang="en-US" b="1" dirty="0">
                <a:latin typeface="Times New Roman" panose="02020603050405020304" pitchFamily="18" charset="0"/>
                <a:cs typeface="Times New Roman" panose="02020603050405020304" pitchFamily="18" charset="0"/>
              </a:rPr>
              <a:t>components </a:t>
            </a:r>
            <a:r>
              <a:rPr lang="en-US" dirty="0">
                <a:latin typeface="Times New Roman" panose="02020603050405020304" pitchFamily="18" charset="0"/>
                <a:cs typeface="Times New Roman" panose="02020603050405020304" pitchFamily="18" charset="0"/>
              </a:rPr>
              <a:t>(e.g., a database, computational modules) that perform a function required by a system; </a:t>
            </a:r>
          </a:p>
          <a:p>
            <a:pPr marL="514350" indent="-514350">
              <a:buAutoNum type="arabicParenBoth"/>
            </a:pPr>
            <a:r>
              <a:rPr lang="en-US" dirty="0">
                <a:latin typeface="Times New Roman" panose="02020603050405020304" pitchFamily="18" charset="0"/>
                <a:cs typeface="Times New Roman" panose="02020603050405020304" pitchFamily="18" charset="0"/>
              </a:rPr>
              <a:t>a set of </a:t>
            </a:r>
            <a:r>
              <a:rPr lang="en-US" b="1" dirty="0">
                <a:latin typeface="Times New Roman" panose="02020603050405020304" pitchFamily="18" charset="0"/>
                <a:cs typeface="Times New Roman" panose="02020603050405020304" pitchFamily="18" charset="0"/>
              </a:rPr>
              <a:t>connectors</a:t>
            </a:r>
            <a:r>
              <a:rPr lang="en-US" dirty="0">
                <a:latin typeface="Times New Roman" panose="02020603050405020304" pitchFamily="18" charset="0"/>
                <a:cs typeface="Times New Roman" panose="02020603050405020304" pitchFamily="18" charset="0"/>
              </a:rPr>
              <a:t> that enable “communication, coordination and cooperation” among components; </a:t>
            </a:r>
          </a:p>
          <a:p>
            <a:pPr marL="514350" indent="-514350">
              <a:buAutoNum type="arabicParenBoth"/>
            </a:pPr>
            <a:r>
              <a:rPr lang="en-US" b="1" dirty="0">
                <a:latin typeface="Times New Roman" panose="02020603050405020304" pitchFamily="18" charset="0"/>
                <a:cs typeface="Times New Roman" panose="02020603050405020304" pitchFamily="18" charset="0"/>
              </a:rPr>
              <a:t>constraints</a:t>
            </a:r>
            <a:r>
              <a:rPr lang="en-US" dirty="0">
                <a:latin typeface="Times New Roman" panose="02020603050405020304" pitchFamily="18" charset="0"/>
                <a:cs typeface="Times New Roman" panose="02020603050405020304" pitchFamily="18" charset="0"/>
              </a:rPr>
              <a:t> that define how components can be integrated to form the system; and </a:t>
            </a:r>
          </a:p>
          <a:p>
            <a:pPr marL="514350" indent="-514350">
              <a:buAutoNum type="arabicParenBoth"/>
            </a:pPr>
            <a:r>
              <a:rPr lang="en-US" b="1" dirty="0">
                <a:latin typeface="Times New Roman" panose="02020603050405020304" pitchFamily="18" charset="0"/>
                <a:cs typeface="Times New Roman" panose="02020603050405020304" pitchFamily="18" charset="0"/>
              </a:rPr>
              <a:t>semantic models </a:t>
            </a:r>
            <a:r>
              <a:rPr lang="en-US" dirty="0">
                <a:latin typeface="Times New Roman" panose="02020603050405020304" pitchFamily="18" charset="0"/>
                <a:cs typeface="Times New Roman" panose="02020603050405020304" pitchFamily="18" charset="0"/>
              </a:rPr>
              <a:t>that enable a designer to understand the overall properties of a system by analyzing the known properties of its constituent parts.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6853ADF-85D0-30F1-C8D8-AB56D44E6493}"/>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976FB494-CDE0-4F33-97DC-15C1D2D84A6C}"/>
              </a:ext>
            </a:extLst>
          </p:cNvPr>
          <p:cNvSpPr>
            <a:spLocks noGrp="1"/>
          </p:cNvSpPr>
          <p:nvPr>
            <p:ph type="sldNum" sz="quarter" idx="12"/>
          </p:nvPr>
        </p:nvSpPr>
        <p:spPr/>
        <p:txBody>
          <a:bodyPr/>
          <a:lstStyle/>
          <a:p>
            <a:fld id="{9D48A808-AFC1-4F58-AA23-3BFED2B7E6F5}" type="slidenum">
              <a:rPr lang="en-IN" smtClean="0"/>
              <a:t>33</a:t>
            </a:fld>
            <a:endParaRPr lang="en-IN"/>
          </a:p>
        </p:txBody>
      </p:sp>
    </p:spTree>
    <p:extLst>
      <p:ext uri="{BB962C8B-B14F-4D97-AF65-F5344CB8AC3E}">
        <p14:creationId xmlns:p14="http://schemas.microsoft.com/office/powerpoint/2010/main" val="152981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6A32-09BA-5D22-3DD1-071D866FFA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Pattern Vs Style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E116ED-2FD1-D29F-7829-DBF54B01E9A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pattern differs from a style in a number of fundamental ways: </a:t>
            </a:r>
          </a:p>
          <a:p>
            <a:pPr marL="514350" indent="-514350">
              <a:buAutoNum type="arabicParenBoth"/>
            </a:pPr>
            <a:r>
              <a:rPr lang="en-US" dirty="0">
                <a:latin typeface="Times New Roman" panose="02020603050405020304" pitchFamily="18" charset="0"/>
                <a:cs typeface="Times New Roman" panose="02020603050405020304" pitchFamily="18" charset="0"/>
              </a:rPr>
              <a:t>the scope of a pattern is </a:t>
            </a:r>
            <a:r>
              <a:rPr lang="en-US" i="1" dirty="0">
                <a:latin typeface="Times New Roman" panose="02020603050405020304" pitchFamily="18" charset="0"/>
                <a:cs typeface="Times New Roman" panose="02020603050405020304" pitchFamily="18" charset="0"/>
              </a:rPr>
              <a:t>less broad</a:t>
            </a:r>
            <a:r>
              <a:rPr lang="en-US" dirty="0">
                <a:latin typeface="Times New Roman" panose="02020603050405020304" pitchFamily="18" charset="0"/>
                <a:cs typeface="Times New Roman" panose="02020603050405020304" pitchFamily="18" charset="0"/>
              </a:rPr>
              <a:t>, focusing on one aspect of the architecture rather than the architecture in its entirety; </a:t>
            </a:r>
          </a:p>
          <a:p>
            <a:pPr marL="514350" indent="-514350">
              <a:buAutoNum type="arabicParenBoth"/>
            </a:pPr>
            <a:r>
              <a:rPr lang="en-US" i="1" dirty="0">
                <a:latin typeface="Times New Roman" panose="02020603050405020304" pitchFamily="18" charset="0"/>
                <a:cs typeface="Times New Roman" panose="02020603050405020304" pitchFamily="18" charset="0"/>
              </a:rPr>
              <a:t>a pattern imposes a rule on the architecture</a:t>
            </a:r>
            <a:r>
              <a:rPr lang="en-US" dirty="0">
                <a:latin typeface="Times New Roman" panose="02020603050405020304" pitchFamily="18" charset="0"/>
                <a:cs typeface="Times New Roman" panose="02020603050405020304" pitchFamily="18" charset="0"/>
              </a:rPr>
              <a:t>, describing how the software will handle some aspect of its functionality at the infrastructure level (e.g., concurrency) </a:t>
            </a:r>
          </a:p>
          <a:p>
            <a:pPr marL="514350" indent="-514350">
              <a:buAutoNum type="arabicParenBoth"/>
            </a:pPr>
            <a:r>
              <a:rPr lang="en-US" dirty="0">
                <a:latin typeface="Times New Roman" panose="02020603050405020304" pitchFamily="18" charset="0"/>
                <a:cs typeface="Times New Roman" panose="02020603050405020304" pitchFamily="18" charset="0"/>
              </a:rPr>
              <a:t>architectural patterns tend to </a:t>
            </a:r>
            <a:r>
              <a:rPr lang="en-US" i="1" dirty="0">
                <a:latin typeface="Times New Roman" panose="02020603050405020304" pitchFamily="18" charset="0"/>
                <a:cs typeface="Times New Roman" panose="02020603050405020304" pitchFamily="18" charset="0"/>
              </a:rPr>
              <a:t>address specific behavioral issues within the context of the architecture</a:t>
            </a:r>
            <a:endParaRPr lang="en-IN"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D225218-945C-AAE8-F930-9045004E6DCA}"/>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6AADDB35-7F73-326B-4167-6AF9A70FE5D4}"/>
              </a:ext>
            </a:extLst>
          </p:cNvPr>
          <p:cNvSpPr>
            <a:spLocks noGrp="1"/>
          </p:cNvSpPr>
          <p:nvPr>
            <p:ph type="sldNum" sz="quarter" idx="12"/>
          </p:nvPr>
        </p:nvSpPr>
        <p:spPr/>
        <p:txBody>
          <a:bodyPr/>
          <a:lstStyle/>
          <a:p>
            <a:fld id="{9D48A808-AFC1-4F58-AA23-3BFED2B7E6F5}" type="slidenum">
              <a:rPr lang="en-IN" smtClean="0"/>
              <a:t>34</a:t>
            </a:fld>
            <a:endParaRPr lang="en-IN"/>
          </a:p>
        </p:txBody>
      </p:sp>
    </p:spTree>
    <p:extLst>
      <p:ext uri="{BB962C8B-B14F-4D97-AF65-F5344CB8AC3E}">
        <p14:creationId xmlns:p14="http://schemas.microsoft.com/office/powerpoint/2010/main" val="35478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D253-7012-F8D7-0D6F-8BF6392AA75B}"/>
              </a:ext>
            </a:extLst>
          </p:cNvPr>
          <p:cNvSpPr>
            <a:spLocks noGrp="1"/>
          </p:cNvSpPr>
          <p:nvPr>
            <p:ph type="title"/>
          </p:nvPr>
        </p:nvSpPr>
        <p:spPr>
          <a:xfrm>
            <a:off x="838200" y="365125"/>
            <a:ext cx="10515600" cy="580097"/>
          </a:xfrm>
        </p:spPr>
        <p:txBody>
          <a:bodyPr>
            <a:normAutofit fontScale="90000"/>
          </a:bodyPr>
          <a:lstStyle/>
          <a:p>
            <a:r>
              <a:rPr lang="en-US" b="1" dirty="0"/>
              <a:t>A Brief Taxonomy of Architectural Styles</a:t>
            </a:r>
            <a:endParaRPr lang="en-IN" b="1" dirty="0"/>
          </a:p>
        </p:txBody>
      </p:sp>
      <p:sp>
        <p:nvSpPr>
          <p:cNvPr id="3" name="Content Placeholder 2">
            <a:extLst>
              <a:ext uri="{FF2B5EF4-FFF2-40B4-BE49-F238E27FC236}">
                <a16:creationId xmlns:a16="http://schemas.microsoft.com/office/drawing/2014/main" id="{38851370-34D8-D417-B0E0-1D36AAD3B3F4}"/>
              </a:ext>
            </a:extLst>
          </p:cNvPr>
          <p:cNvSpPr>
            <a:spLocks noGrp="1"/>
          </p:cNvSpPr>
          <p:nvPr>
            <p:ph idx="1"/>
          </p:nvPr>
        </p:nvSpPr>
        <p:spPr>
          <a:xfrm>
            <a:off x="838200" y="1335640"/>
            <a:ext cx="10515600" cy="4841323"/>
          </a:xfrm>
        </p:spPr>
        <p:txBody>
          <a:bodyPr/>
          <a:lstStyle/>
          <a:p>
            <a:pPr marL="514350" indent="-514350">
              <a:buAutoNum type="arabicPeriod"/>
            </a:pPr>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centered</a:t>
            </a:r>
            <a:r>
              <a:rPr lang="en-IN" dirty="0">
                <a:latin typeface="Times New Roman" panose="02020603050405020304" pitchFamily="18" charset="0"/>
                <a:cs typeface="Times New Roman" panose="02020603050405020304" pitchFamily="18" charset="0"/>
              </a:rPr>
              <a:t> architectures </a:t>
            </a:r>
          </a:p>
          <a:p>
            <a:pPr marL="514350" indent="-514350">
              <a:buAutoNum type="arabicPeriod"/>
            </a:pPr>
            <a:r>
              <a:rPr lang="en-IN" dirty="0">
                <a:latin typeface="Times New Roman" panose="02020603050405020304" pitchFamily="18" charset="0"/>
                <a:cs typeface="Times New Roman" panose="02020603050405020304" pitchFamily="18" charset="0"/>
              </a:rPr>
              <a:t>Data-flow architectures</a:t>
            </a:r>
          </a:p>
          <a:p>
            <a:pPr marL="514350" indent="-514350">
              <a:buAutoNum type="arabicPeriod"/>
            </a:pPr>
            <a:r>
              <a:rPr lang="en-US" dirty="0">
                <a:latin typeface="Times New Roman" panose="02020603050405020304" pitchFamily="18" charset="0"/>
                <a:cs typeface="Times New Roman" panose="02020603050405020304" pitchFamily="18" charset="0"/>
              </a:rPr>
              <a:t>Call and return architectures</a:t>
            </a:r>
          </a:p>
          <a:p>
            <a:pPr marL="514350" indent="-514350">
              <a:buAutoNum type="arabicPeriod"/>
            </a:pPr>
            <a:r>
              <a:rPr lang="en-IN" dirty="0">
                <a:latin typeface="Times New Roman" panose="02020603050405020304" pitchFamily="18" charset="0"/>
                <a:cs typeface="Times New Roman" panose="02020603050405020304" pitchFamily="18" charset="0"/>
              </a:rPr>
              <a:t>Object-oriented architectures</a:t>
            </a:r>
          </a:p>
          <a:p>
            <a:pPr marL="514350" indent="-514350">
              <a:buAutoNum type="arabicPeriod"/>
            </a:pPr>
            <a:r>
              <a:rPr lang="en-IN" dirty="0">
                <a:latin typeface="Times New Roman" panose="02020603050405020304" pitchFamily="18" charset="0"/>
                <a:cs typeface="Times New Roman" panose="02020603050405020304" pitchFamily="18" charset="0"/>
              </a:rPr>
              <a:t>Layered architectures</a:t>
            </a:r>
          </a:p>
          <a:p>
            <a:pPr marL="514350" indent="-514350">
              <a:buAutoNum type="arabicPeriod"/>
            </a:pPr>
            <a:endParaRPr lang="en-IN" dirty="0"/>
          </a:p>
          <a:p>
            <a:pPr marL="514350" indent="-514350">
              <a:buAutoNum type="arabicPeriod"/>
            </a:pPr>
            <a:endParaRPr lang="en-IN" dirty="0"/>
          </a:p>
          <a:p>
            <a:endParaRPr lang="en-IN" dirty="0"/>
          </a:p>
        </p:txBody>
      </p:sp>
      <p:sp>
        <p:nvSpPr>
          <p:cNvPr id="4" name="Footer Placeholder 3">
            <a:extLst>
              <a:ext uri="{FF2B5EF4-FFF2-40B4-BE49-F238E27FC236}">
                <a16:creationId xmlns:a16="http://schemas.microsoft.com/office/drawing/2014/main" id="{86724243-AF42-4148-C434-0C66F5BF43FD}"/>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A95E6E94-CBF5-696A-64ED-AF96DEA97EBA}"/>
              </a:ext>
            </a:extLst>
          </p:cNvPr>
          <p:cNvSpPr>
            <a:spLocks noGrp="1"/>
          </p:cNvSpPr>
          <p:nvPr>
            <p:ph type="sldNum" sz="quarter" idx="12"/>
          </p:nvPr>
        </p:nvSpPr>
        <p:spPr/>
        <p:txBody>
          <a:bodyPr/>
          <a:lstStyle/>
          <a:p>
            <a:fld id="{9D48A808-AFC1-4F58-AA23-3BFED2B7E6F5}" type="slidenum">
              <a:rPr lang="en-IN" smtClean="0"/>
              <a:t>35</a:t>
            </a:fld>
            <a:endParaRPr lang="en-IN"/>
          </a:p>
        </p:txBody>
      </p:sp>
    </p:spTree>
    <p:extLst>
      <p:ext uri="{BB962C8B-B14F-4D97-AF65-F5344CB8AC3E}">
        <p14:creationId xmlns:p14="http://schemas.microsoft.com/office/powerpoint/2010/main" val="3462215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670F-4D91-F6C5-E3AB-CF3EA17931F2}"/>
              </a:ext>
            </a:extLst>
          </p:cNvPr>
          <p:cNvSpPr>
            <a:spLocks noGrp="1"/>
          </p:cNvSpPr>
          <p:nvPr>
            <p:ph type="title"/>
          </p:nvPr>
        </p:nvSpPr>
        <p:spPr>
          <a:xfrm>
            <a:off x="838200" y="246581"/>
            <a:ext cx="10515600" cy="811657"/>
          </a:xfrm>
        </p:spPr>
        <p:txBody>
          <a:bodyPr>
            <a:normAutofit/>
          </a:bodyPr>
          <a:lstStyle/>
          <a:p>
            <a:r>
              <a:rPr lang="en-US" sz="4000" b="1" dirty="0">
                <a:latin typeface="Times New Roman" panose="02020603050405020304" pitchFamily="18" charset="0"/>
                <a:cs typeface="Times New Roman" panose="02020603050405020304" pitchFamily="18" charset="0"/>
              </a:rPr>
              <a:t>1. </a:t>
            </a:r>
            <a:r>
              <a:rPr lang="en-IN" sz="4000" b="1" dirty="0">
                <a:latin typeface="Times New Roman" panose="02020603050405020304" pitchFamily="18" charset="0"/>
                <a:cs typeface="Times New Roman" panose="02020603050405020304" pitchFamily="18" charset="0"/>
              </a:rPr>
              <a:t>Data-</a:t>
            </a:r>
            <a:r>
              <a:rPr lang="en-IN" sz="4000" b="1" dirty="0" err="1">
                <a:latin typeface="Times New Roman" panose="02020603050405020304" pitchFamily="18" charset="0"/>
                <a:cs typeface="Times New Roman" panose="02020603050405020304" pitchFamily="18" charset="0"/>
              </a:rPr>
              <a:t>centered</a:t>
            </a:r>
            <a:r>
              <a:rPr lang="en-IN" sz="4000" b="1" dirty="0">
                <a:latin typeface="Times New Roman" panose="02020603050405020304" pitchFamily="18" charset="0"/>
                <a:cs typeface="Times New Roman" panose="02020603050405020304" pitchFamily="18" charset="0"/>
              </a:rPr>
              <a:t> architectures</a:t>
            </a:r>
          </a:p>
        </p:txBody>
      </p:sp>
      <p:sp>
        <p:nvSpPr>
          <p:cNvPr id="3" name="Content Placeholder 2">
            <a:extLst>
              <a:ext uri="{FF2B5EF4-FFF2-40B4-BE49-F238E27FC236}">
                <a16:creationId xmlns:a16="http://schemas.microsoft.com/office/drawing/2014/main" id="{4099CEA0-58CD-B184-8869-DEECFFEC2A46}"/>
              </a:ext>
            </a:extLst>
          </p:cNvPr>
          <p:cNvSpPr>
            <a:spLocks noGrp="1"/>
          </p:cNvSpPr>
          <p:nvPr>
            <p:ph idx="1"/>
          </p:nvPr>
        </p:nvSpPr>
        <p:spPr>
          <a:xfrm>
            <a:off x="287676" y="1202076"/>
            <a:ext cx="4114800" cy="4974887"/>
          </a:xfrm>
        </p:spPr>
        <p:txBody>
          <a:bodyPr/>
          <a:lstStyle/>
          <a:p>
            <a:pPr algn="just"/>
            <a:r>
              <a:rPr lang="en-US" dirty="0">
                <a:latin typeface="Times New Roman" panose="02020603050405020304" pitchFamily="18" charset="0"/>
                <a:cs typeface="Times New Roman" panose="02020603050405020304" pitchFamily="18" charset="0"/>
              </a:rPr>
              <a:t>A data store (e.g., a file or database) resides at the center of this architecture and is accessed frequently by other components that update, add, delete, or otherwise modify data within the store. </a:t>
            </a:r>
          </a:p>
          <a:p>
            <a:pPr algn="just"/>
            <a:r>
              <a:rPr lang="en-US" dirty="0">
                <a:latin typeface="Times New Roman" panose="02020603050405020304" pitchFamily="18" charset="0"/>
                <a:cs typeface="Times New Roman" panose="02020603050405020304" pitchFamily="18" charset="0"/>
              </a:rPr>
              <a:t>Figure 9.1 illustrates a typical data-centered style.</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51E5EBA-E905-00E8-4523-01D8B0C8B70B}"/>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76A8B539-F375-E8F9-244F-DBCEF7ED8412}"/>
              </a:ext>
            </a:extLst>
          </p:cNvPr>
          <p:cNvSpPr>
            <a:spLocks noGrp="1"/>
          </p:cNvSpPr>
          <p:nvPr>
            <p:ph type="sldNum" sz="quarter" idx="12"/>
          </p:nvPr>
        </p:nvSpPr>
        <p:spPr/>
        <p:txBody>
          <a:bodyPr/>
          <a:lstStyle/>
          <a:p>
            <a:fld id="{9D48A808-AFC1-4F58-AA23-3BFED2B7E6F5}" type="slidenum">
              <a:rPr lang="en-IN" smtClean="0"/>
              <a:t>36</a:t>
            </a:fld>
            <a:endParaRPr lang="en-IN"/>
          </a:p>
        </p:txBody>
      </p:sp>
      <p:pic>
        <p:nvPicPr>
          <p:cNvPr id="7" name="Picture 6">
            <a:extLst>
              <a:ext uri="{FF2B5EF4-FFF2-40B4-BE49-F238E27FC236}">
                <a16:creationId xmlns:a16="http://schemas.microsoft.com/office/drawing/2014/main" id="{97212C75-9034-95BB-5231-7335096B8CEC}"/>
              </a:ext>
            </a:extLst>
          </p:cNvPr>
          <p:cNvPicPr>
            <a:picLocks noChangeAspect="1"/>
          </p:cNvPicPr>
          <p:nvPr/>
        </p:nvPicPr>
        <p:blipFill>
          <a:blip r:embed="rId2"/>
          <a:stretch>
            <a:fillRect/>
          </a:stretch>
        </p:blipFill>
        <p:spPr>
          <a:xfrm>
            <a:off x="4402476" y="1172158"/>
            <a:ext cx="7935905" cy="5004805"/>
          </a:xfrm>
          <a:prstGeom prst="rect">
            <a:avLst/>
          </a:prstGeom>
        </p:spPr>
      </p:pic>
    </p:spTree>
    <p:extLst>
      <p:ext uri="{BB962C8B-B14F-4D97-AF65-F5344CB8AC3E}">
        <p14:creationId xmlns:p14="http://schemas.microsoft.com/office/powerpoint/2010/main" val="555656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0CB3-28F1-0290-DDE2-F66ADD86AF4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2. Data-flow architectures</a:t>
            </a:r>
            <a:br>
              <a:rPr lang="en-IN" dirty="0"/>
            </a:br>
            <a:endParaRPr lang="en-IN" dirty="0"/>
          </a:p>
        </p:txBody>
      </p:sp>
      <p:sp>
        <p:nvSpPr>
          <p:cNvPr id="3" name="Content Placeholder 2">
            <a:extLst>
              <a:ext uri="{FF2B5EF4-FFF2-40B4-BE49-F238E27FC236}">
                <a16:creationId xmlns:a16="http://schemas.microsoft.com/office/drawing/2014/main" id="{7202C909-F549-2330-C262-5F53A22D271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architecture is applied when input data are to be transformed through a series of computational or manipulative components into output data. </a:t>
            </a:r>
          </a:p>
          <a:p>
            <a:pPr algn="just"/>
            <a:r>
              <a:rPr lang="en-US" dirty="0">
                <a:latin typeface="Times New Roman" panose="02020603050405020304" pitchFamily="18" charset="0"/>
                <a:cs typeface="Times New Roman" panose="02020603050405020304" pitchFamily="18" charset="0"/>
              </a:rPr>
              <a:t>A pipe-and-filter pattern (Figure 9.2) has a set of components, called filters, connected by pipes that transmit data from one component to the next. </a:t>
            </a:r>
          </a:p>
          <a:p>
            <a:pPr algn="just"/>
            <a:r>
              <a:rPr lang="en-US" dirty="0">
                <a:latin typeface="Times New Roman" panose="02020603050405020304" pitchFamily="18" charset="0"/>
                <a:cs typeface="Times New Roman" panose="02020603050405020304" pitchFamily="18" charset="0"/>
              </a:rPr>
              <a:t>Each filter works independently of those components upstream and downstream, is designed to expect data input of a certain form, and produces data output(to the next filter) of a specified form. </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630DAB-9F0E-3DB5-B35B-2BDAEC7C9A7E}"/>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4D4ED842-A10F-D8A1-D843-D2903BE6931F}"/>
              </a:ext>
            </a:extLst>
          </p:cNvPr>
          <p:cNvSpPr>
            <a:spLocks noGrp="1"/>
          </p:cNvSpPr>
          <p:nvPr>
            <p:ph type="sldNum" sz="quarter" idx="12"/>
          </p:nvPr>
        </p:nvSpPr>
        <p:spPr/>
        <p:txBody>
          <a:bodyPr/>
          <a:lstStyle/>
          <a:p>
            <a:fld id="{9D48A808-AFC1-4F58-AA23-3BFED2B7E6F5}" type="slidenum">
              <a:rPr lang="en-IN" smtClean="0"/>
              <a:t>37</a:t>
            </a:fld>
            <a:endParaRPr lang="en-IN"/>
          </a:p>
        </p:txBody>
      </p:sp>
    </p:spTree>
    <p:extLst>
      <p:ext uri="{BB962C8B-B14F-4D97-AF65-F5344CB8AC3E}">
        <p14:creationId xmlns:p14="http://schemas.microsoft.com/office/powerpoint/2010/main" val="3411821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77A4-6FD2-CF90-B3D9-00BD35C9A4EA}"/>
              </a:ext>
            </a:extLst>
          </p:cNvPr>
          <p:cNvSpPr>
            <a:spLocks noGrp="1"/>
          </p:cNvSpPr>
          <p:nvPr>
            <p:ph type="title"/>
          </p:nvPr>
        </p:nvSpPr>
        <p:spPr>
          <a:xfrm>
            <a:off x="838200" y="365125"/>
            <a:ext cx="10515600" cy="693113"/>
          </a:xfrm>
        </p:spPr>
        <p:txBody>
          <a:bodyPr>
            <a:normAutofit fontScale="90000"/>
          </a:bodyPr>
          <a:lstStyle/>
          <a:p>
            <a:r>
              <a:rPr lang="en-IN" b="1" dirty="0">
                <a:latin typeface="Times New Roman" panose="02020603050405020304" pitchFamily="18" charset="0"/>
                <a:cs typeface="Times New Roman" panose="02020603050405020304" pitchFamily="18" charset="0"/>
              </a:rPr>
              <a:t>2. Data-flow architectures</a:t>
            </a:r>
            <a:endParaRPr lang="en-IN" dirty="0"/>
          </a:p>
        </p:txBody>
      </p:sp>
      <p:pic>
        <p:nvPicPr>
          <p:cNvPr id="7" name="Content Placeholder 6">
            <a:extLst>
              <a:ext uri="{FF2B5EF4-FFF2-40B4-BE49-F238E27FC236}">
                <a16:creationId xmlns:a16="http://schemas.microsoft.com/office/drawing/2014/main" id="{B49AD6C0-B88C-3D2A-CB58-96AF979173FD}"/>
              </a:ext>
            </a:extLst>
          </p:cNvPr>
          <p:cNvPicPr>
            <a:picLocks noGrp="1" noChangeAspect="1"/>
          </p:cNvPicPr>
          <p:nvPr>
            <p:ph idx="1"/>
          </p:nvPr>
        </p:nvPicPr>
        <p:blipFill>
          <a:blip r:embed="rId2"/>
          <a:stretch>
            <a:fillRect/>
          </a:stretch>
        </p:blipFill>
        <p:spPr>
          <a:xfrm>
            <a:off x="1502587" y="1282899"/>
            <a:ext cx="9634599" cy="4964553"/>
          </a:xfrm>
          <a:prstGeom prst="rect">
            <a:avLst/>
          </a:prstGeom>
        </p:spPr>
      </p:pic>
      <p:sp>
        <p:nvSpPr>
          <p:cNvPr id="4" name="Footer Placeholder 3">
            <a:extLst>
              <a:ext uri="{FF2B5EF4-FFF2-40B4-BE49-F238E27FC236}">
                <a16:creationId xmlns:a16="http://schemas.microsoft.com/office/drawing/2014/main" id="{48F2DBDA-82C8-A960-9E19-32D4F4DF2BC8}"/>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181390FF-8861-AA50-FEC9-3CB0E0701B25}"/>
              </a:ext>
            </a:extLst>
          </p:cNvPr>
          <p:cNvSpPr>
            <a:spLocks noGrp="1"/>
          </p:cNvSpPr>
          <p:nvPr>
            <p:ph type="sldNum" sz="quarter" idx="12"/>
          </p:nvPr>
        </p:nvSpPr>
        <p:spPr/>
        <p:txBody>
          <a:bodyPr/>
          <a:lstStyle/>
          <a:p>
            <a:fld id="{9D48A808-AFC1-4F58-AA23-3BFED2B7E6F5}" type="slidenum">
              <a:rPr lang="en-IN" smtClean="0"/>
              <a:t>38</a:t>
            </a:fld>
            <a:endParaRPr lang="en-IN"/>
          </a:p>
        </p:txBody>
      </p:sp>
    </p:spTree>
    <p:extLst>
      <p:ext uri="{BB962C8B-B14F-4D97-AF65-F5344CB8AC3E}">
        <p14:creationId xmlns:p14="http://schemas.microsoft.com/office/powerpoint/2010/main" val="1435249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417D-328D-4274-2F2E-49BA1C542B78}"/>
              </a:ext>
            </a:extLst>
          </p:cNvPr>
          <p:cNvSpPr>
            <a:spLocks noGrp="1"/>
          </p:cNvSpPr>
          <p:nvPr>
            <p:ph type="title"/>
          </p:nvPr>
        </p:nvSpPr>
        <p:spPr>
          <a:xfrm>
            <a:off x="838200" y="365126"/>
            <a:ext cx="10515600" cy="467082"/>
          </a:xfrm>
        </p:spPr>
        <p:txBody>
          <a:bodyPr>
            <a:normAutofit fontScale="90000"/>
          </a:bodyPr>
          <a:lstStyle/>
          <a:p>
            <a:r>
              <a:rPr lang="en-US" b="1"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Call and return architectures</a:t>
            </a:r>
          </a:p>
        </p:txBody>
      </p:sp>
      <p:sp>
        <p:nvSpPr>
          <p:cNvPr id="3" name="Content Placeholder 2">
            <a:extLst>
              <a:ext uri="{FF2B5EF4-FFF2-40B4-BE49-F238E27FC236}">
                <a16:creationId xmlns:a16="http://schemas.microsoft.com/office/drawing/2014/main" id="{C9179B82-63AF-DC88-5F06-1DD5D1C84B60}"/>
              </a:ext>
            </a:extLst>
          </p:cNvPr>
          <p:cNvSpPr>
            <a:spLocks noGrp="1"/>
          </p:cNvSpPr>
          <p:nvPr>
            <p:ph idx="1"/>
          </p:nvPr>
        </p:nvSpPr>
        <p:spPr>
          <a:xfrm>
            <a:off x="838200" y="1438382"/>
            <a:ext cx="10515600" cy="4738581"/>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enables us to achieve a program structure that is relatively easy to modify and scale. </a:t>
            </a:r>
          </a:p>
          <a:p>
            <a:pPr algn="just"/>
            <a:r>
              <a:rPr lang="en-US" dirty="0">
                <a:latin typeface="Times New Roman" panose="02020603050405020304" pitchFamily="18" charset="0"/>
                <a:cs typeface="Times New Roman" panose="02020603050405020304" pitchFamily="18" charset="0"/>
              </a:rPr>
              <a:t>A number of substyles exist within this category: </a:t>
            </a:r>
          </a:p>
          <a:p>
            <a:pPr marL="571500" indent="-571500" algn="just">
              <a:buAutoNum type="romanLcParenR"/>
            </a:pPr>
            <a:r>
              <a:rPr lang="en-US" i="1" u="sng" dirty="0">
                <a:latin typeface="Times New Roman" panose="02020603050405020304" pitchFamily="18" charset="0"/>
                <a:cs typeface="Times New Roman" panose="02020603050405020304" pitchFamily="18" charset="0"/>
              </a:rPr>
              <a:t>Main program/subprogram architectures:</a:t>
            </a:r>
            <a:r>
              <a:rPr lang="en-US" dirty="0">
                <a:latin typeface="Times New Roman" panose="02020603050405020304" pitchFamily="18" charset="0"/>
                <a:cs typeface="Times New Roman" panose="02020603050405020304" pitchFamily="18" charset="0"/>
              </a:rPr>
              <a:t> This classic program structure decomposes function into a control hierarchy where a “main” program invokes a number of program components that in turn may invoke still other components. </a:t>
            </a:r>
          </a:p>
          <a:p>
            <a:pPr marL="0" indent="0" algn="just">
              <a:buNone/>
            </a:pPr>
            <a:r>
              <a:rPr lang="en-US" dirty="0">
                <a:latin typeface="Times New Roman" panose="02020603050405020304" pitchFamily="18" charset="0"/>
                <a:cs typeface="Times New Roman" panose="02020603050405020304" pitchFamily="18" charset="0"/>
              </a:rPr>
              <a:t>Figure 9.3 illustrates an architecture of this type. </a:t>
            </a:r>
          </a:p>
          <a:p>
            <a:pPr marL="0" indent="0" algn="just">
              <a:buNone/>
            </a:pPr>
            <a:r>
              <a:rPr lang="en-US" i="1" u="sng" dirty="0">
                <a:latin typeface="Times New Roman" panose="02020603050405020304" pitchFamily="18" charset="0"/>
                <a:cs typeface="Times New Roman" panose="02020603050405020304" pitchFamily="18" charset="0"/>
              </a:rPr>
              <a:t>ii) Remote procedure call architectures:</a:t>
            </a:r>
            <a:r>
              <a:rPr lang="en-US" dirty="0">
                <a:latin typeface="Times New Roman" panose="02020603050405020304" pitchFamily="18" charset="0"/>
                <a:cs typeface="Times New Roman" panose="02020603050405020304" pitchFamily="18" charset="0"/>
              </a:rPr>
              <a:t> The components of a main program/subprogram architecture are distributed across multiple computers on a network.</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DA305CD-7FC9-FB6E-4546-BEC53FC53EC7}"/>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6053A637-6E97-DEBA-1EB3-23B1E80FAC67}"/>
              </a:ext>
            </a:extLst>
          </p:cNvPr>
          <p:cNvSpPr>
            <a:spLocks noGrp="1"/>
          </p:cNvSpPr>
          <p:nvPr>
            <p:ph type="sldNum" sz="quarter" idx="12"/>
          </p:nvPr>
        </p:nvSpPr>
        <p:spPr/>
        <p:txBody>
          <a:bodyPr/>
          <a:lstStyle/>
          <a:p>
            <a:fld id="{9D48A808-AFC1-4F58-AA23-3BFED2B7E6F5}" type="slidenum">
              <a:rPr lang="en-IN" smtClean="0"/>
              <a:t>39</a:t>
            </a:fld>
            <a:endParaRPr lang="en-IN"/>
          </a:p>
        </p:txBody>
      </p:sp>
    </p:spTree>
    <p:extLst>
      <p:ext uri="{BB962C8B-B14F-4D97-AF65-F5344CB8AC3E}">
        <p14:creationId xmlns:p14="http://schemas.microsoft.com/office/powerpoint/2010/main" val="134960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1210-1AB6-5CBC-F6FC-8A08B6F9AD18}"/>
              </a:ext>
            </a:extLst>
          </p:cNvPr>
          <p:cNvSpPr>
            <a:spLocks noGrp="1"/>
          </p:cNvSpPr>
          <p:nvPr>
            <p:ph type="title"/>
          </p:nvPr>
        </p:nvSpPr>
        <p:spPr/>
        <p:txBody>
          <a:bodyPr/>
          <a:lstStyle/>
          <a:p>
            <a:r>
              <a:rPr lang="en-US" b="1" dirty="0"/>
              <a:t>Coupling</a:t>
            </a:r>
            <a:br>
              <a:rPr lang="en-US" b="1" dirty="0"/>
            </a:br>
            <a:endParaRPr lang="en-IN" dirty="0"/>
          </a:p>
        </p:txBody>
      </p:sp>
      <p:sp>
        <p:nvSpPr>
          <p:cNvPr id="3" name="Content Placeholder 2">
            <a:extLst>
              <a:ext uri="{FF2B5EF4-FFF2-40B4-BE49-F238E27FC236}">
                <a16:creationId xmlns:a16="http://schemas.microsoft.com/office/drawing/2014/main" id="{365D5523-F4B9-63E9-8D0F-76A971E26AED}"/>
              </a:ext>
            </a:extLst>
          </p:cNvPr>
          <p:cNvSpPr>
            <a:spLocks noGrp="1"/>
          </p:cNvSpPr>
          <p:nvPr>
            <p:ph idx="1"/>
          </p:nvPr>
        </p:nvSpPr>
        <p:spPr/>
        <p:txBody>
          <a:bodyPr>
            <a:normAutofit lnSpcReduction="10000"/>
          </a:bodyPr>
          <a:lstStyle/>
          <a:p>
            <a:pPr algn="just"/>
            <a:r>
              <a:rPr lang="en-US" b="1" i="1" dirty="0">
                <a:solidFill>
                  <a:schemeClr val="accent1">
                    <a:lumMod val="75000"/>
                  </a:schemeClr>
                </a:solidFill>
                <a:latin typeface="Times New Roman" panose="02020603050405020304" pitchFamily="18" charset="0"/>
                <a:cs typeface="Times New Roman" panose="02020603050405020304" pitchFamily="18" charset="0"/>
              </a:rPr>
              <a:t>Coupling in software engineering refers to the degree of interdependence between two or more modules in a system. </a:t>
            </a:r>
          </a:p>
          <a:p>
            <a:pPr algn="just"/>
            <a:r>
              <a:rPr lang="en-US" dirty="0">
                <a:latin typeface="Times New Roman" panose="02020603050405020304" pitchFamily="18" charset="0"/>
                <a:cs typeface="Times New Roman" panose="02020603050405020304" pitchFamily="18" charset="0"/>
              </a:rPr>
              <a:t>It indicates how much one module relies on the details of another. Low coupling is preferable because it means changes in one module are less likely to impact others, making the system more flexible and easier to maintain.</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If a user authentication module is designed in such a way that it can work independently of other modules, such as the user profile or the database, then it has low coupling. </a:t>
            </a:r>
          </a:p>
          <a:p>
            <a:pPr algn="just"/>
            <a:r>
              <a:rPr lang="en-US" dirty="0">
                <a:latin typeface="Times New Roman" panose="02020603050405020304" pitchFamily="18" charset="0"/>
                <a:cs typeface="Times New Roman" panose="02020603050405020304" pitchFamily="18" charset="0"/>
              </a:rPr>
              <a:t>This independence means that changes to the authentication module won't necessitate changes to other parts of the system.</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C2FC52A-C2C3-F734-4F8E-7B63569BA57C}"/>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BBDEEE72-4635-F784-AB51-F9364B972D5B}"/>
              </a:ext>
            </a:extLst>
          </p:cNvPr>
          <p:cNvSpPr>
            <a:spLocks noGrp="1"/>
          </p:cNvSpPr>
          <p:nvPr>
            <p:ph type="sldNum" sz="quarter" idx="12"/>
          </p:nvPr>
        </p:nvSpPr>
        <p:spPr/>
        <p:txBody>
          <a:bodyPr/>
          <a:lstStyle/>
          <a:p>
            <a:fld id="{9D48A808-AFC1-4F58-AA23-3BFED2B7E6F5}" type="slidenum">
              <a:rPr lang="en-IN" smtClean="0"/>
              <a:t>4</a:t>
            </a:fld>
            <a:endParaRPr lang="en-IN"/>
          </a:p>
        </p:txBody>
      </p:sp>
    </p:spTree>
    <p:extLst>
      <p:ext uri="{BB962C8B-B14F-4D97-AF65-F5344CB8AC3E}">
        <p14:creationId xmlns:p14="http://schemas.microsoft.com/office/powerpoint/2010/main" val="4146728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C2B9-7D1B-8E37-46DE-AC0F20D329FC}"/>
              </a:ext>
            </a:extLst>
          </p:cNvPr>
          <p:cNvSpPr>
            <a:spLocks noGrp="1"/>
          </p:cNvSpPr>
          <p:nvPr>
            <p:ph type="title"/>
          </p:nvPr>
        </p:nvSpPr>
        <p:spPr>
          <a:xfrm>
            <a:off x="838200" y="365126"/>
            <a:ext cx="10515600" cy="427314"/>
          </a:xfrm>
        </p:spPr>
        <p:txBody>
          <a:bodyPr>
            <a:normAutofit fontScale="90000"/>
          </a:bodyPr>
          <a:lstStyle/>
          <a:p>
            <a:r>
              <a:rPr lang="en-US" b="1"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Call and return architectures</a:t>
            </a:r>
            <a:endParaRPr lang="en-IN" dirty="0"/>
          </a:p>
        </p:txBody>
      </p:sp>
      <p:pic>
        <p:nvPicPr>
          <p:cNvPr id="7" name="Content Placeholder 6">
            <a:extLst>
              <a:ext uri="{FF2B5EF4-FFF2-40B4-BE49-F238E27FC236}">
                <a16:creationId xmlns:a16="http://schemas.microsoft.com/office/drawing/2014/main" id="{649C9A24-1998-3684-F88A-3C8874ED6F52}"/>
              </a:ext>
            </a:extLst>
          </p:cNvPr>
          <p:cNvPicPr>
            <a:picLocks noGrp="1" noChangeAspect="1"/>
          </p:cNvPicPr>
          <p:nvPr>
            <p:ph idx="1"/>
          </p:nvPr>
        </p:nvPicPr>
        <p:blipFill>
          <a:blip r:embed="rId2"/>
          <a:stretch>
            <a:fillRect/>
          </a:stretch>
        </p:blipFill>
        <p:spPr>
          <a:xfrm>
            <a:off x="1222625" y="1756774"/>
            <a:ext cx="7892955" cy="3635241"/>
          </a:xfrm>
          <a:prstGeom prst="rect">
            <a:avLst/>
          </a:prstGeom>
        </p:spPr>
      </p:pic>
      <p:sp>
        <p:nvSpPr>
          <p:cNvPr id="4" name="Footer Placeholder 3">
            <a:extLst>
              <a:ext uri="{FF2B5EF4-FFF2-40B4-BE49-F238E27FC236}">
                <a16:creationId xmlns:a16="http://schemas.microsoft.com/office/drawing/2014/main" id="{D028725F-2602-73F0-3E3C-A1C5E18F4B03}"/>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D9251B43-EF45-111F-7F54-E2992816F215}"/>
              </a:ext>
            </a:extLst>
          </p:cNvPr>
          <p:cNvSpPr>
            <a:spLocks noGrp="1"/>
          </p:cNvSpPr>
          <p:nvPr>
            <p:ph type="sldNum" sz="quarter" idx="12"/>
          </p:nvPr>
        </p:nvSpPr>
        <p:spPr/>
        <p:txBody>
          <a:bodyPr/>
          <a:lstStyle/>
          <a:p>
            <a:fld id="{9D48A808-AFC1-4F58-AA23-3BFED2B7E6F5}" type="slidenum">
              <a:rPr lang="en-IN" smtClean="0"/>
              <a:t>40</a:t>
            </a:fld>
            <a:endParaRPr lang="en-IN"/>
          </a:p>
        </p:txBody>
      </p:sp>
      <p:sp>
        <p:nvSpPr>
          <p:cNvPr id="9" name="TextBox 8">
            <a:extLst>
              <a:ext uri="{FF2B5EF4-FFF2-40B4-BE49-F238E27FC236}">
                <a16:creationId xmlns:a16="http://schemas.microsoft.com/office/drawing/2014/main" id="{A80568B6-DAC1-0A57-86B7-000CFDF57061}"/>
              </a:ext>
            </a:extLst>
          </p:cNvPr>
          <p:cNvSpPr txBox="1"/>
          <p:nvPr/>
        </p:nvSpPr>
        <p:spPr>
          <a:xfrm>
            <a:off x="1918698" y="1043774"/>
            <a:ext cx="6097712" cy="461665"/>
          </a:xfrm>
          <a:prstGeom prst="rect">
            <a:avLst/>
          </a:prstGeom>
          <a:noFill/>
        </p:spPr>
        <p:txBody>
          <a:bodyPr wrap="square">
            <a:spAutoFit/>
          </a:bodyPr>
          <a:lstStyle/>
          <a:p>
            <a:r>
              <a:rPr lang="en-US" sz="2400" i="1" u="sng" dirty="0">
                <a:latin typeface="Times New Roman" panose="02020603050405020304" pitchFamily="18" charset="0"/>
                <a:cs typeface="Times New Roman" panose="02020603050405020304" pitchFamily="18" charset="0"/>
              </a:rPr>
              <a:t>Main program/subprogram architectures</a:t>
            </a:r>
            <a:endParaRPr lang="en-IN" sz="2400" dirty="0"/>
          </a:p>
        </p:txBody>
      </p:sp>
    </p:spTree>
    <p:extLst>
      <p:ext uri="{BB962C8B-B14F-4D97-AF65-F5344CB8AC3E}">
        <p14:creationId xmlns:p14="http://schemas.microsoft.com/office/powerpoint/2010/main" val="3294636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EC93-C882-1B8C-EF3B-1377AC873ECC}"/>
              </a:ext>
            </a:extLst>
          </p:cNvPr>
          <p:cNvSpPr>
            <a:spLocks noGrp="1"/>
          </p:cNvSpPr>
          <p:nvPr>
            <p:ph type="title"/>
          </p:nvPr>
        </p:nvSpPr>
        <p:spPr>
          <a:xfrm>
            <a:off x="838200" y="365125"/>
            <a:ext cx="10515600" cy="559549"/>
          </a:xfrm>
        </p:spPr>
        <p:txBody>
          <a:bodyPr>
            <a:normAutofit fontScale="90000"/>
          </a:bodyPr>
          <a:lstStyle/>
          <a:p>
            <a:r>
              <a:rPr lang="en-US" b="1" dirty="0">
                <a:latin typeface="Times New Roman" panose="02020603050405020304" pitchFamily="18" charset="0"/>
                <a:cs typeface="Times New Roman" panose="02020603050405020304" pitchFamily="18" charset="0"/>
              </a:rPr>
              <a:t>4. </a:t>
            </a:r>
            <a:r>
              <a:rPr lang="en-IN" b="1" dirty="0">
                <a:latin typeface="Times New Roman" panose="02020603050405020304" pitchFamily="18" charset="0"/>
                <a:cs typeface="Times New Roman" panose="02020603050405020304" pitchFamily="18" charset="0"/>
              </a:rPr>
              <a:t>Object-oriented architectures</a:t>
            </a:r>
          </a:p>
        </p:txBody>
      </p:sp>
      <p:sp>
        <p:nvSpPr>
          <p:cNvPr id="3" name="Content Placeholder 2">
            <a:extLst>
              <a:ext uri="{FF2B5EF4-FFF2-40B4-BE49-F238E27FC236}">
                <a16:creationId xmlns:a16="http://schemas.microsoft.com/office/drawing/2014/main" id="{799426D6-A7D2-0D0E-BAA3-BB739E434127}"/>
              </a:ext>
            </a:extLst>
          </p:cNvPr>
          <p:cNvSpPr>
            <a:spLocks noGrp="1"/>
          </p:cNvSpPr>
          <p:nvPr>
            <p:ph idx="1"/>
          </p:nvPr>
        </p:nvSpPr>
        <p:spPr>
          <a:xfrm>
            <a:off x="838199" y="1825625"/>
            <a:ext cx="9970213" cy="4351338"/>
          </a:xfrm>
        </p:spPr>
        <p:txBody>
          <a:bodyPr/>
          <a:lstStyle/>
          <a:p>
            <a:pPr algn="just"/>
            <a:r>
              <a:rPr lang="en-US" dirty="0">
                <a:latin typeface="Times New Roman" panose="02020603050405020304" pitchFamily="18" charset="0"/>
                <a:cs typeface="Times New Roman" panose="02020603050405020304" pitchFamily="18" charset="0"/>
              </a:rPr>
              <a:t>The components of a system encapsulate data and the operations that must be applied to manipulate the data. </a:t>
            </a:r>
          </a:p>
          <a:p>
            <a:pPr algn="just"/>
            <a:r>
              <a:rPr lang="en-US" dirty="0">
                <a:latin typeface="Times New Roman" panose="02020603050405020304" pitchFamily="18" charset="0"/>
                <a:cs typeface="Times New Roman" panose="02020603050405020304" pitchFamily="18" charset="0"/>
              </a:rPr>
              <a:t>Communication and coordination between components are accomplished via message passing.</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0B6E32B-6FC3-41C1-2105-26B105733165}"/>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A2342656-F090-382B-AC6D-A061C694F842}"/>
              </a:ext>
            </a:extLst>
          </p:cNvPr>
          <p:cNvSpPr>
            <a:spLocks noGrp="1"/>
          </p:cNvSpPr>
          <p:nvPr>
            <p:ph type="sldNum" sz="quarter" idx="12"/>
          </p:nvPr>
        </p:nvSpPr>
        <p:spPr/>
        <p:txBody>
          <a:bodyPr/>
          <a:lstStyle/>
          <a:p>
            <a:fld id="{9D48A808-AFC1-4F58-AA23-3BFED2B7E6F5}" type="slidenum">
              <a:rPr lang="en-IN" smtClean="0"/>
              <a:t>41</a:t>
            </a:fld>
            <a:endParaRPr lang="en-IN"/>
          </a:p>
        </p:txBody>
      </p:sp>
    </p:spTree>
    <p:extLst>
      <p:ext uri="{BB962C8B-B14F-4D97-AF65-F5344CB8AC3E}">
        <p14:creationId xmlns:p14="http://schemas.microsoft.com/office/powerpoint/2010/main" val="3135591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D181-CB39-FF4E-0C1E-F6CB72B230D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a:t>
            </a:r>
            <a:r>
              <a:rPr lang="en-IN" b="1" dirty="0">
                <a:latin typeface="Times New Roman" panose="02020603050405020304" pitchFamily="18" charset="0"/>
                <a:cs typeface="Times New Roman" panose="02020603050405020304" pitchFamily="18" charset="0"/>
              </a:rPr>
              <a:t>Layered architectures</a:t>
            </a:r>
          </a:p>
        </p:txBody>
      </p:sp>
      <p:sp>
        <p:nvSpPr>
          <p:cNvPr id="4" name="Footer Placeholder 3">
            <a:extLst>
              <a:ext uri="{FF2B5EF4-FFF2-40B4-BE49-F238E27FC236}">
                <a16:creationId xmlns:a16="http://schemas.microsoft.com/office/drawing/2014/main" id="{E860A725-FE5E-DE64-F14E-150FEBCAEF5C}"/>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C8300568-45B8-A9BA-F97A-2A28E3CB4F36}"/>
              </a:ext>
            </a:extLst>
          </p:cNvPr>
          <p:cNvSpPr>
            <a:spLocks noGrp="1"/>
          </p:cNvSpPr>
          <p:nvPr>
            <p:ph type="sldNum" sz="quarter" idx="12"/>
          </p:nvPr>
        </p:nvSpPr>
        <p:spPr/>
        <p:txBody>
          <a:bodyPr/>
          <a:lstStyle/>
          <a:p>
            <a:fld id="{9D48A808-AFC1-4F58-AA23-3BFED2B7E6F5}" type="slidenum">
              <a:rPr lang="en-IN" smtClean="0"/>
              <a:t>42</a:t>
            </a:fld>
            <a:endParaRPr lang="en-IN"/>
          </a:p>
        </p:txBody>
      </p:sp>
      <p:pic>
        <p:nvPicPr>
          <p:cNvPr id="7" name="Content Placeholder 6">
            <a:extLst>
              <a:ext uri="{FF2B5EF4-FFF2-40B4-BE49-F238E27FC236}">
                <a16:creationId xmlns:a16="http://schemas.microsoft.com/office/drawing/2014/main" id="{CFC27819-C5BB-A2D7-3CFD-60C9F32C4C9A}"/>
              </a:ext>
            </a:extLst>
          </p:cNvPr>
          <p:cNvPicPr>
            <a:picLocks noGrp="1" noChangeAspect="1"/>
          </p:cNvPicPr>
          <p:nvPr>
            <p:ph idx="1"/>
          </p:nvPr>
        </p:nvPicPr>
        <p:blipFill>
          <a:blip r:embed="rId2"/>
          <a:stretch>
            <a:fillRect/>
          </a:stretch>
        </p:blipFill>
        <p:spPr>
          <a:xfrm>
            <a:off x="6859867" y="1767644"/>
            <a:ext cx="5332133" cy="4150269"/>
          </a:xfrm>
          <a:prstGeom prst="rect">
            <a:avLst/>
          </a:prstGeom>
        </p:spPr>
      </p:pic>
      <p:sp>
        <p:nvSpPr>
          <p:cNvPr id="8" name="TextBox 7">
            <a:extLst>
              <a:ext uri="{FF2B5EF4-FFF2-40B4-BE49-F238E27FC236}">
                <a16:creationId xmlns:a16="http://schemas.microsoft.com/office/drawing/2014/main" id="{BD9CFF70-F8E2-7D04-C440-8CC441B18C49}"/>
              </a:ext>
            </a:extLst>
          </p:cNvPr>
          <p:cNvSpPr txBox="1"/>
          <p:nvPr/>
        </p:nvSpPr>
        <p:spPr>
          <a:xfrm>
            <a:off x="381000" y="1576696"/>
            <a:ext cx="7046906"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basic structure of a layered architecture is illustrated in Figure 9.4.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number of different layers are defined, each accomplishing operations that progressively become closer to the machine instruction set.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At the outer layer, components service user interface operations.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At the inner layer, components perform operating system interfacing. Intermediate layers provide utility services and application software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553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ED59-8B6D-6453-FF32-A1D604B152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08DD55-D4EE-87D3-E7BD-76E7AE915D50}"/>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E382281-6683-D824-F094-9118C95EEBF9}"/>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79DB815E-C050-3C4D-7F3E-D3B09337E867}"/>
              </a:ext>
            </a:extLst>
          </p:cNvPr>
          <p:cNvSpPr>
            <a:spLocks noGrp="1"/>
          </p:cNvSpPr>
          <p:nvPr>
            <p:ph type="sldNum" sz="quarter" idx="12"/>
          </p:nvPr>
        </p:nvSpPr>
        <p:spPr/>
        <p:txBody>
          <a:bodyPr/>
          <a:lstStyle/>
          <a:p>
            <a:fld id="{9D48A808-AFC1-4F58-AA23-3BFED2B7E6F5}" type="slidenum">
              <a:rPr lang="en-IN" smtClean="0"/>
              <a:t>43</a:t>
            </a:fld>
            <a:endParaRPr lang="en-IN"/>
          </a:p>
        </p:txBody>
      </p:sp>
    </p:spTree>
    <p:extLst>
      <p:ext uri="{BB962C8B-B14F-4D97-AF65-F5344CB8AC3E}">
        <p14:creationId xmlns:p14="http://schemas.microsoft.com/office/powerpoint/2010/main" val="3203539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CB5E-7FB0-9F0B-CCE9-976DABD6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20E7E4-5A95-1027-06AD-3781A0F9BA5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5A4897CD-8D23-5B4D-C738-73A96415D772}"/>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7FEF0E24-82B0-BA10-A23D-306B15090D8F}"/>
              </a:ext>
            </a:extLst>
          </p:cNvPr>
          <p:cNvSpPr>
            <a:spLocks noGrp="1"/>
          </p:cNvSpPr>
          <p:nvPr>
            <p:ph type="sldNum" sz="quarter" idx="12"/>
          </p:nvPr>
        </p:nvSpPr>
        <p:spPr/>
        <p:txBody>
          <a:bodyPr/>
          <a:lstStyle/>
          <a:p>
            <a:fld id="{9D48A808-AFC1-4F58-AA23-3BFED2B7E6F5}" type="slidenum">
              <a:rPr lang="en-IN" smtClean="0"/>
              <a:t>44</a:t>
            </a:fld>
            <a:endParaRPr lang="en-IN"/>
          </a:p>
        </p:txBody>
      </p:sp>
    </p:spTree>
    <p:extLst>
      <p:ext uri="{BB962C8B-B14F-4D97-AF65-F5344CB8AC3E}">
        <p14:creationId xmlns:p14="http://schemas.microsoft.com/office/powerpoint/2010/main" val="217745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A468-7BF3-1085-18C7-CFCDF155ED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F9528C-145B-B8A5-43D8-4CE8CFFC7DD2}"/>
              </a:ext>
            </a:extLst>
          </p:cNvPr>
          <p:cNvSpPr>
            <a:spLocks noGrp="1"/>
          </p:cNvSpPr>
          <p:nvPr>
            <p:ph idx="1"/>
          </p:nvPr>
        </p:nvSpPr>
        <p:spPr/>
        <p:txBody>
          <a:bodyPr/>
          <a:lstStyle/>
          <a:p>
            <a:endParaRPr lang="en-IN"/>
          </a:p>
        </p:txBody>
      </p:sp>
      <p:pic>
        <p:nvPicPr>
          <p:cNvPr id="2050" name="Picture 2" descr="Difference between Cohesion and Coupling">
            <a:extLst>
              <a:ext uri="{FF2B5EF4-FFF2-40B4-BE49-F238E27FC236}">
                <a16:creationId xmlns:a16="http://schemas.microsoft.com/office/drawing/2014/main" id="{C7D8A6DF-E581-22A1-E731-B2B2D1B5E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69C15C7-2E80-55AB-A3D4-92BF592FFE36}"/>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B4BC99E0-8655-44F2-7BD9-F2028AB289FB}"/>
              </a:ext>
            </a:extLst>
          </p:cNvPr>
          <p:cNvSpPr>
            <a:spLocks noGrp="1"/>
          </p:cNvSpPr>
          <p:nvPr>
            <p:ph type="sldNum" sz="quarter" idx="12"/>
          </p:nvPr>
        </p:nvSpPr>
        <p:spPr/>
        <p:txBody>
          <a:bodyPr/>
          <a:lstStyle/>
          <a:p>
            <a:fld id="{9D48A808-AFC1-4F58-AA23-3BFED2B7E6F5}" type="slidenum">
              <a:rPr lang="en-IN" smtClean="0"/>
              <a:t>5</a:t>
            </a:fld>
            <a:endParaRPr lang="en-IN"/>
          </a:p>
        </p:txBody>
      </p:sp>
    </p:spTree>
    <p:extLst>
      <p:ext uri="{BB962C8B-B14F-4D97-AF65-F5344CB8AC3E}">
        <p14:creationId xmlns:p14="http://schemas.microsoft.com/office/powerpoint/2010/main" val="252889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BDE9-26C8-5556-AE88-4DAE1875C5D5}"/>
              </a:ext>
            </a:extLst>
          </p:cNvPr>
          <p:cNvSpPr>
            <a:spLocks noGrp="1"/>
          </p:cNvSpPr>
          <p:nvPr>
            <p:ph type="title"/>
          </p:nvPr>
        </p:nvSpPr>
        <p:spPr/>
        <p:txBody>
          <a:bodyPr/>
          <a:lstStyle/>
          <a:p>
            <a:r>
              <a:rPr lang="en-US" b="1" dirty="0"/>
              <a:t>Key Differences</a:t>
            </a:r>
            <a:br>
              <a:rPr lang="en-US" b="1" dirty="0"/>
            </a:br>
            <a:endParaRPr lang="en-IN" dirty="0"/>
          </a:p>
        </p:txBody>
      </p:sp>
      <p:sp>
        <p:nvSpPr>
          <p:cNvPr id="3" name="Content Placeholder 2">
            <a:extLst>
              <a:ext uri="{FF2B5EF4-FFF2-40B4-BE49-F238E27FC236}">
                <a16:creationId xmlns:a16="http://schemas.microsoft.com/office/drawing/2014/main" id="{BA477358-8DC5-7AE5-7661-00635C567C39}"/>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Focus</a:t>
            </a:r>
            <a:r>
              <a:rPr lang="en-US" dirty="0">
                <a:latin typeface="Times New Roman" panose="02020603050405020304" pitchFamily="18" charset="0"/>
                <a:cs typeface="Times New Roman" panose="02020603050405020304" pitchFamily="18" charset="0"/>
              </a:rPr>
              <a:t>: Cohesion is about how closely related the elements within a module are. Coupling is about the relationships between different modules and how much they    depend on each other.</a:t>
            </a:r>
          </a:p>
          <a:p>
            <a:pPr algn="just"/>
            <a:r>
              <a:rPr lang="en-US" b="1" dirty="0">
                <a:latin typeface="Times New Roman" panose="02020603050405020304" pitchFamily="18" charset="0"/>
                <a:cs typeface="Times New Roman" panose="02020603050405020304" pitchFamily="18" charset="0"/>
              </a:rPr>
              <a:t>Desirability</a:t>
            </a:r>
            <a:r>
              <a:rPr lang="en-US" dirty="0">
                <a:latin typeface="Times New Roman" panose="02020603050405020304" pitchFamily="18" charset="0"/>
                <a:cs typeface="Times New Roman" panose="02020603050405020304" pitchFamily="18" charset="0"/>
              </a:rPr>
              <a:t>: High cohesion is desirable because it means a module is focused on a specific task. Low coupling is also desirable because it allows modules to be     changed without affecting others.</a:t>
            </a:r>
          </a:p>
          <a:p>
            <a:pPr algn="just"/>
            <a:r>
              <a:rPr lang="en-US" b="1" dirty="0">
                <a:latin typeface="Times New Roman" panose="02020603050405020304" pitchFamily="18" charset="0"/>
                <a:cs typeface="Times New Roman" panose="02020603050405020304" pitchFamily="18" charset="0"/>
              </a:rPr>
              <a:t>Maintenance</a:t>
            </a:r>
            <a:r>
              <a:rPr lang="en-US" dirty="0">
                <a:latin typeface="Times New Roman" panose="02020603050405020304" pitchFamily="18" charset="0"/>
                <a:cs typeface="Times New Roman" panose="02020603050405020304" pitchFamily="18" charset="0"/>
              </a:rPr>
              <a:t>: Systems with high cohesion and low coupling are easier to maintain and expand, as changes in one module are less likely to cause issues in others.</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C760DBC-07AF-D9EC-1C27-0761C6F92C59}"/>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26FF9536-7AAF-4D13-45F8-9DA7F4D6CE55}"/>
              </a:ext>
            </a:extLst>
          </p:cNvPr>
          <p:cNvSpPr>
            <a:spLocks noGrp="1"/>
          </p:cNvSpPr>
          <p:nvPr>
            <p:ph type="sldNum" sz="quarter" idx="12"/>
          </p:nvPr>
        </p:nvSpPr>
        <p:spPr/>
        <p:txBody>
          <a:bodyPr/>
          <a:lstStyle/>
          <a:p>
            <a:fld id="{9D48A808-AFC1-4F58-AA23-3BFED2B7E6F5}" type="slidenum">
              <a:rPr lang="en-IN" smtClean="0"/>
              <a:t>6</a:t>
            </a:fld>
            <a:endParaRPr lang="en-IN"/>
          </a:p>
        </p:txBody>
      </p:sp>
    </p:spTree>
    <p:extLst>
      <p:ext uri="{BB962C8B-B14F-4D97-AF65-F5344CB8AC3E}">
        <p14:creationId xmlns:p14="http://schemas.microsoft.com/office/powerpoint/2010/main" val="354061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BF19-A0DD-6E0D-3012-FD140DDA26F8}"/>
              </a:ext>
            </a:extLst>
          </p:cNvPr>
          <p:cNvSpPr>
            <a:spLocks noGrp="1"/>
          </p:cNvSpPr>
          <p:nvPr>
            <p:ph type="title"/>
          </p:nvPr>
        </p:nvSpPr>
        <p:spPr>
          <a:xfrm>
            <a:off x="838200" y="365125"/>
            <a:ext cx="10515600" cy="919145"/>
          </a:xfrm>
        </p:spPr>
        <p:txBody>
          <a:bodyPr>
            <a:normAutofit fontScale="90000"/>
          </a:bodyPr>
          <a:lstStyle/>
          <a:p>
            <a:r>
              <a:rPr lang="en-IN" b="1" dirty="0"/>
              <a:t>Types of Cohesion</a:t>
            </a:r>
            <a:br>
              <a:rPr lang="en-IN" b="1" dirty="0"/>
            </a:br>
            <a:endParaRPr lang="en-IN" dirty="0"/>
          </a:p>
        </p:txBody>
      </p:sp>
      <p:pic>
        <p:nvPicPr>
          <p:cNvPr id="5" name="Content Placeholder 4">
            <a:extLst>
              <a:ext uri="{FF2B5EF4-FFF2-40B4-BE49-F238E27FC236}">
                <a16:creationId xmlns:a16="http://schemas.microsoft.com/office/drawing/2014/main" id="{F6B5081B-7ADE-BEF5-19B1-5F6A5B361F1F}"/>
              </a:ext>
            </a:extLst>
          </p:cNvPr>
          <p:cNvPicPr>
            <a:picLocks noGrp="1" noChangeAspect="1"/>
          </p:cNvPicPr>
          <p:nvPr>
            <p:ph idx="1"/>
          </p:nvPr>
        </p:nvPicPr>
        <p:blipFill>
          <a:blip r:embed="rId2"/>
          <a:stretch>
            <a:fillRect/>
          </a:stretch>
        </p:blipFill>
        <p:spPr>
          <a:xfrm>
            <a:off x="1982913" y="976065"/>
            <a:ext cx="7880155" cy="5881935"/>
          </a:xfrm>
          <a:prstGeom prst="rect">
            <a:avLst/>
          </a:prstGeom>
        </p:spPr>
      </p:pic>
      <p:sp>
        <p:nvSpPr>
          <p:cNvPr id="6" name="Footer Placeholder 5">
            <a:extLst>
              <a:ext uri="{FF2B5EF4-FFF2-40B4-BE49-F238E27FC236}">
                <a16:creationId xmlns:a16="http://schemas.microsoft.com/office/drawing/2014/main" id="{B3A4428A-0AE2-0FAC-20C5-E7DBEAA10A39}"/>
              </a:ext>
            </a:extLst>
          </p:cNvPr>
          <p:cNvSpPr>
            <a:spLocks noGrp="1"/>
          </p:cNvSpPr>
          <p:nvPr>
            <p:ph type="ftr" sz="quarter" idx="11"/>
          </p:nvPr>
        </p:nvSpPr>
        <p:spPr/>
        <p:txBody>
          <a:bodyPr/>
          <a:lstStyle/>
          <a:p>
            <a:r>
              <a:rPr lang="en-IN"/>
              <a:t>Dr Anila M/SE/CSE/2025-26</a:t>
            </a:r>
          </a:p>
        </p:txBody>
      </p:sp>
      <p:sp>
        <p:nvSpPr>
          <p:cNvPr id="7" name="Slide Number Placeholder 6">
            <a:extLst>
              <a:ext uri="{FF2B5EF4-FFF2-40B4-BE49-F238E27FC236}">
                <a16:creationId xmlns:a16="http://schemas.microsoft.com/office/drawing/2014/main" id="{F3F7C92E-74B1-2728-89EF-B5C8FC2ED200}"/>
              </a:ext>
            </a:extLst>
          </p:cNvPr>
          <p:cNvSpPr>
            <a:spLocks noGrp="1"/>
          </p:cNvSpPr>
          <p:nvPr>
            <p:ph type="sldNum" sz="quarter" idx="12"/>
          </p:nvPr>
        </p:nvSpPr>
        <p:spPr/>
        <p:txBody>
          <a:bodyPr/>
          <a:lstStyle/>
          <a:p>
            <a:fld id="{9D48A808-AFC1-4F58-AA23-3BFED2B7E6F5}" type="slidenum">
              <a:rPr lang="en-IN" smtClean="0"/>
              <a:t>7</a:t>
            </a:fld>
            <a:endParaRPr lang="en-IN"/>
          </a:p>
        </p:txBody>
      </p:sp>
    </p:spTree>
    <p:extLst>
      <p:ext uri="{BB962C8B-B14F-4D97-AF65-F5344CB8AC3E}">
        <p14:creationId xmlns:p14="http://schemas.microsoft.com/office/powerpoint/2010/main" val="39447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F319-90FE-1173-D834-8E156C7E59E7}"/>
              </a:ext>
            </a:extLst>
          </p:cNvPr>
          <p:cNvSpPr>
            <a:spLocks noGrp="1"/>
          </p:cNvSpPr>
          <p:nvPr>
            <p:ph type="title"/>
          </p:nvPr>
        </p:nvSpPr>
        <p:spPr/>
        <p:txBody>
          <a:bodyPr/>
          <a:lstStyle/>
          <a:p>
            <a:r>
              <a:rPr lang="en-US" b="1" dirty="0"/>
              <a:t>1. Functional Cohesion</a:t>
            </a:r>
            <a:br>
              <a:rPr lang="en-US" b="1" dirty="0"/>
            </a:br>
            <a:endParaRPr lang="en-IN" dirty="0"/>
          </a:p>
        </p:txBody>
      </p:sp>
      <p:sp>
        <p:nvSpPr>
          <p:cNvPr id="3" name="Content Placeholder 2">
            <a:extLst>
              <a:ext uri="{FF2B5EF4-FFF2-40B4-BE49-F238E27FC236}">
                <a16:creationId xmlns:a16="http://schemas.microsoft.com/office/drawing/2014/main" id="{38A67F1E-B031-4175-223C-837237FB9E9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On of the types of cohesion in software engineering is functional cohesion that occurs when the elements within a module perform a single, well-defined task or a function.</a:t>
            </a:r>
          </a:p>
          <a:p>
            <a:pPr algn="just"/>
            <a:r>
              <a:rPr lang="en-US" dirty="0">
                <a:latin typeface="Times New Roman" panose="02020603050405020304" pitchFamily="18" charset="0"/>
                <a:cs typeface="Times New Roman" panose="02020603050405020304" pitchFamily="18" charset="0"/>
              </a:rPr>
              <a:t>All the elements within the module contribute to achieving the same objective.</a:t>
            </a:r>
          </a:p>
          <a:p>
            <a:pPr algn="just"/>
            <a:r>
              <a:rPr lang="en-US" dirty="0">
                <a:latin typeface="Times New Roman" panose="02020603050405020304" pitchFamily="18" charset="0"/>
                <a:cs typeface="Times New Roman" panose="02020603050405020304" pitchFamily="18" charset="0"/>
              </a:rPr>
              <a:t>This type of cohesion is considered the most desirable &amp; strongest.</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reading transaction records, cosine angle computation, seat assignment to an airline passenger,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FFB18F9-7569-119B-B86C-0C99F08013F7}"/>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FFA99572-4547-E3F7-263F-66B3036B51AB}"/>
              </a:ext>
            </a:extLst>
          </p:cNvPr>
          <p:cNvSpPr>
            <a:spLocks noGrp="1"/>
          </p:cNvSpPr>
          <p:nvPr>
            <p:ph type="sldNum" sz="quarter" idx="12"/>
          </p:nvPr>
        </p:nvSpPr>
        <p:spPr/>
        <p:txBody>
          <a:bodyPr/>
          <a:lstStyle/>
          <a:p>
            <a:fld id="{9D48A808-AFC1-4F58-AA23-3BFED2B7E6F5}" type="slidenum">
              <a:rPr lang="en-IN" smtClean="0"/>
              <a:t>8</a:t>
            </a:fld>
            <a:endParaRPr lang="en-IN"/>
          </a:p>
        </p:txBody>
      </p:sp>
    </p:spTree>
    <p:extLst>
      <p:ext uri="{BB962C8B-B14F-4D97-AF65-F5344CB8AC3E}">
        <p14:creationId xmlns:p14="http://schemas.microsoft.com/office/powerpoint/2010/main" val="254267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F30F-8269-D6BB-5359-DDF20F4BE13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Sequential Cohesion</a:t>
            </a:r>
            <a:endParaRPr lang="en-IN" dirty="0"/>
          </a:p>
        </p:txBody>
      </p:sp>
      <p:sp>
        <p:nvSpPr>
          <p:cNvPr id="3" name="Content Placeholder 2">
            <a:extLst>
              <a:ext uri="{FF2B5EF4-FFF2-40B4-BE49-F238E27FC236}">
                <a16:creationId xmlns:a16="http://schemas.microsoft.com/office/drawing/2014/main" id="{4EA45E04-EAB9-0032-2A22-D9F1A613F842}"/>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Sequential cohesion occurs when the elements within a module are arranged in a specific sequence, with the output of one element serves as the input for the next element.</a:t>
            </a:r>
          </a:p>
          <a:p>
            <a:pPr algn="just"/>
            <a:r>
              <a:rPr lang="en-US" dirty="0">
                <a:latin typeface="Times New Roman" panose="02020603050405020304" pitchFamily="18" charset="0"/>
                <a:cs typeface="Times New Roman" panose="02020603050405020304" pitchFamily="18" charset="0"/>
              </a:rPr>
              <a:t>The elements are executed in a step-by-step manner to achieve a particular functionality.</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 cross-validated records and formatting of a module, raw records usage, formatting of raw records, cross-validation of fields in raw records, etc.</a:t>
            </a:r>
          </a:p>
          <a:p>
            <a:pPr algn="just"/>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21EC128-67ED-31A5-D4C0-34DA7F3EA60A}"/>
              </a:ext>
            </a:extLst>
          </p:cNvPr>
          <p:cNvSpPr>
            <a:spLocks noGrp="1"/>
          </p:cNvSpPr>
          <p:nvPr>
            <p:ph type="ftr" sz="quarter" idx="11"/>
          </p:nvPr>
        </p:nvSpPr>
        <p:spPr/>
        <p:txBody>
          <a:bodyPr/>
          <a:lstStyle/>
          <a:p>
            <a:r>
              <a:rPr lang="en-IN"/>
              <a:t>Dr Anila M/SE/CSE/2025-26</a:t>
            </a:r>
          </a:p>
        </p:txBody>
      </p:sp>
      <p:sp>
        <p:nvSpPr>
          <p:cNvPr id="5" name="Slide Number Placeholder 4">
            <a:extLst>
              <a:ext uri="{FF2B5EF4-FFF2-40B4-BE49-F238E27FC236}">
                <a16:creationId xmlns:a16="http://schemas.microsoft.com/office/drawing/2014/main" id="{E02041D4-3088-C82E-DC94-DFAB432B04CD}"/>
              </a:ext>
            </a:extLst>
          </p:cNvPr>
          <p:cNvSpPr>
            <a:spLocks noGrp="1"/>
          </p:cNvSpPr>
          <p:nvPr>
            <p:ph type="sldNum" sz="quarter" idx="12"/>
          </p:nvPr>
        </p:nvSpPr>
        <p:spPr/>
        <p:txBody>
          <a:bodyPr/>
          <a:lstStyle/>
          <a:p>
            <a:fld id="{9D48A808-AFC1-4F58-AA23-3BFED2B7E6F5}" type="slidenum">
              <a:rPr lang="en-IN" smtClean="0"/>
              <a:t>9</a:t>
            </a:fld>
            <a:endParaRPr lang="en-IN"/>
          </a:p>
        </p:txBody>
      </p:sp>
    </p:spTree>
    <p:extLst>
      <p:ext uri="{BB962C8B-B14F-4D97-AF65-F5344CB8AC3E}">
        <p14:creationId xmlns:p14="http://schemas.microsoft.com/office/powerpoint/2010/main" val="1655069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2995</Words>
  <Application>Microsoft Office PowerPoint</Application>
  <PresentationFormat>Widescreen</PresentationFormat>
  <Paragraphs>290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Cohesion and Coupling </vt:lpstr>
      <vt:lpstr>Cohesion and Coupling</vt:lpstr>
      <vt:lpstr>Cohesion </vt:lpstr>
      <vt:lpstr>Coupling </vt:lpstr>
      <vt:lpstr>PowerPoint Presentation</vt:lpstr>
      <vt:lpstr>Key Differences </vt:lpstr>
      <vt:lpstr>Types of Cohesion </vt:lpstr>
      <vt:lpstr>1. Functional Cohesion </vt:lpstr>
      <vt:lpstr>2. Sequential Cohesion</vt:lpstr>
      <vt:lpstr>3. Communicational Cohesion </vt:lpstr>
      <vt:lpstr>4. Procedural Cohesion </vt:lpstr>
      <vt:lpstr>5. Temporal Cohesion </vt:lpstr>
      <vt:lpstr>6. Logical Cohesion </vt:lpstr>
      <vt:lpstr>7. Coincidental Cohesion </vt:lpstr>
      <vt:lpstr>Coupling</vt:lpstr>
      <vt:lpstr>Types of Coupling</vt:lpstr>
      <vt:lpstr>1. Data Coupling </vt:lpstr>
      <vt:lpstr>2. Stamp Coupling  </vt:lpstr>
      <vt:lpstr>3. Control Coupling </vt:lpstr>
      <vt:lpstr>4. External Coupling </vt:lpstr>
      <vt:lpstr>5. Common Coupling </vt:lpstr>
      <vt:lpstr>6. Content Coupling </vt:lpstr>
      <vt:lpstr>Cohesion metrics </vt:lpstr>
      <vt:lpstr>Coupling metrics </vt:lpstr>
      <vt:lpstr>Function Oriented Design</vt:lpstr>
      <vt:lpstr>Function Oriented Design: Structured Charts</vt:lpstr>
      <vt:lpstr>Function Oriented Design: Structured Charts</vt:lpstr>
      <vt:lpstr>Structured Charts</vt:lpstr>
      <vt:lpstr>Structures charts: elements</vt:lpstr>
      <vt:lpstr>Structured charts: example</vt:lpstr>
      <vt:lpstr>Construct Structure Chart for the below code:</vt:lpstr>
      <vt:lpstr>Ex:</vt:lpstr>
      <vt:lpstr>ARCHITECTURAL STYLES</vt:lpstr>
      <vt:lpstr>Pattern Vs Style</vt:lpstr>
      <vt:lpstr>A Brief Taxonomy of Architectural Styles</vt:lpstr>
      <vt:lpstr>1. Data-centered architectures</vt:lpstr>
      <vt:lpstr>2. Data-flow architectures </vt:lpstr>
      <vt:lpstr>2. Data-flow architectures</vt:lpstr>
      <vt:lpstr>3. Call and return architectures</vt:lpstr>
      <vt:lpstr>3. Call and return architectures</vt:lpstr>
      <vt:lpstr>4. Object-oriented architectures</vt:lpstr>
      <vt:lpstr>5. Layered architectures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Anila M</dc:creator>
  <cp:lastModifiedBy>CSE HEAD</cp:lastModifiedBy>
  <cp:revision>72</cp:revision>
  <dcterms:created xsi:type="dcterms:W3CDTF">2025-09-19T03:31:06Z</dcterms:created>
  <dcterms:modified xsi:type="dcterms:W3CDTF">2025-10-08T04:46:51Z</dcterms:modified>
</cp:coreProperties>
</file>