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NS 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506600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 dirty="0">
                <a:solidFill>
                  <a:srgbClr val="FF0000"/>
                </a:solidFill>
              </a:rPr>
              <a:t>#Create a simulator object</a:t>
            </a:r>
          </a:p>
          <a:p>
            <a:r>
              <a:rPr lang="en-US" altLang="en-US" sz="1600" dirty="0"/>
              <a:t>set ns [new Simulator]</a:t>
            </a:r>
          </a:p>
          <a:p>
            <a:r>
              <a:rPr lang="en-US" altLang="en-US" sz="1600" dirty="0">
                <a:solidFill>
                  <a:srgbClr val="FF0000"/>
                </a:solidFill>
              </a:rPr>
              <a:t>#Open trace files</a:t>
            </a:r>
          </a:p>
          <a:p>
            <a:r>
              <a:rPr lang="en-US" altLang="en-US" sz="1600" dirty="0"/>
              <a:t>set f [open out.tr w]</a:t>
            </a:r>
          </a:p>
          <a:p>
            <a:r>
              <a:rPr lang="en-US" altLang="en-US" sz="1600" dirty="0"/>
              <a:t>$ns trace-all $f</a:t>
            </a:r>
          </a:p>
          <a:p>
            <a:r>
              <a:rPr lang="en-US" altLang="en-US" sz="1600" dirty="0">
                <a:solidFill>
                  <a:srgbClr val="FF0000"/>
                </a:solidFill>
              </a:rPr>
              <a:t>#Define a 'finish' procedure</a:t>
            </a:r>
          </a:p>
          <a:p>
            <a:r>
              <a:rPr lang="en-US" altLang="en-US" sz="1600" dirty="0"/>
              <a:t>proc finish {} {</a:t>
            </a:r>
          </a:p>
          <a:p>
            <a:r>
              <a:rPr lang="en-US" altLang="en-US" sz="1600" dirty="0"/>
              <a:t>       global ns </a:t>
            </a:r>
            <a:r>
              <a:rPr lang="en-US" altLang="en-US" sz="1600" dirty="0" smtClean="0"/>
              <a:t>f       </a:t>
            </a:r>
            <a:r>
              <a:rPr lang="en-US" altLang="en-US" sz="1600" dirty="0"/>
              <a:t>$ns </a:t>
            </a:r>
            <a:r>
              <a:rPr lang="en-US" altLang="en-US" sz="1600" dirty="0" smtClean="0"/>
              <a:t>flush-trace     </a:t>
            </a:r>
            <a:r>
              <a:rPr lang="en-US" altLang="en-US" sz="1600" dirty="0"/>
              <a:t>close $</a:t>
            </a:r>
            <a:r>
              <a:rPr lang="en-US" altLang="en-US" sz="1600" dirty="0" smtClean="0"/>
              <a:t>f       </a:t>
            </a:r>
            <a:r>
              <a:rPr lang="en-US" altLang="en-US" sz="1600" dirty="0"/>
              <a:t>exit </a:t>
            </a:r>
            <a:r>
              <a:rPr lang="en-US" altLang="en-US" sz="1600" dirty="0" smtClean="0"/>
              <a:t>0     }</a:t>
            </a:r>
            <a:endParaRPr lang="en-US" altLang="en-US" sz="1600" dirty="0"/>
          </a:p>
          <a:p>
            <a:r>
              <a:rPr lang="en-US" altLang="en-US" sz="1600" dirty="0">
                <a:solidFill>
                  <a:srgbClr val="FF0000"/>
                </a:solidFill>
              </a:rPr>
              <a:t>#Create two nodes</a:t>
            </a:r>
          </a:p>
          <a:p>
            <a:r>
              <a:rPr lang="en-US" altLang="en-US" sz="1600" dirty="0"/>
              <a:t>set n0 [$ns node]</a:t>
            </a:r>
          </a:p>
          <a:p>
            <a:r>
              <a:rPr lang="en-US" altLang="en-US" sz="1600" dirty="0"/>
              <a:t>set n1 [$ns node]</a:t>
            </a:r>
          </a:p>
          <a:p>
            <a:r>
              <a:rPr lang="en-US" altLang="en-US" sz="1600" dirty="0">
                <a:solidFill>
                  <a:srgbClr val="FF0000"/>
                </a:solidFill>
              </a:rPr>
              <a:t>#Create a duplex link between the nodes</a:t>
            </a:r>
          </a:p>
          <a:p>
            <a:r>
              <a:rPr lang="en-US" altLang="en-US" sz="1600" dirty="0"/>
              <a:t>$ns duplex-link $n0 $n1 1Mb 10ms </a:t>
            </a:r>
            <a:r>
              <a:rPr lang="en-US" altLang="en-US" sz="1600" dirty="0" err="1"/>
              <a:t>DropTail</a:t>
            </a:r>
            <a:endParaRPr lang="en-US" altLang="en-US" sz="1600" dirty="0"/>
          </a:p>
          <a:p>
            <a:r>
              <a:rPr lang="en-US" altLang="en-US" sz="1600" dirty="0">
                <a:solidFill>
                  <a:srgbClr val="FF0000"/>
                </a:solidFill>
              </a:rPr>
              <a:t>#Call the finish procedure after 5 seconds of simulation time</a:t>
            </a:r>
          </a:p>
          <a:p>
            <a:r>
              <a:rPr lang="en-US" altLang="en-US" sz="1600" dirty="0"/>
              <a:t>$ns at 5.0 "finish"</a:t>
            </a:r>
          </a:p>
          <a:p>
            <a:r>
              <a:rPr lang="en-US" altLang="en-US" sz="1600" dirty="0">
                <a:solidFill>
                  <a:srgbClr val="FF0000"/>
                </a:solidFill>
              </a:rPr>
              <a:t>#Run the simulation</a:t>
            </a:r>
          </a:p>
          <a:p>
            <a:r>
              <a:rPr lang="en-US" altLang="en-US" sz="1600" dirty="0"/>
              <a:t>$ns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Adding traffic </a:t>
            </a:r>
            <a:r>
              <a:rPr lang="en-US" altLang="en-US" dirty="0" smtClean="0"/>
              <a:t>to </a:t>
            </a:r>
            <a:r>
              <a:rPr lang="en-US" altLang="en-US" dirty="0" smtClean="0"/>
              <a:t>the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533400"/>
            <a:ext cx="83978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438400" y="2347913"/>
            <a:ext cx="838200" cy="381000"/>
          </a:xfrm>
          <a:prstGeom prst="rect">
            <a:avLst/>
          </a:prstGeom>
          <a:solidFill>
            <a:srgbClr val="A7EFF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/>
              <a:t>udp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743200" y="1524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n0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486400" y="1524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n1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3429000" y="18669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60400" y="3740150"/>
            <a:ext cx="788035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#Create a UDP agent and attach it to node n0</a:t>
            </a:r>
          </a:p>
          <a:p>
            <a:r>
              <a:rPr lang="en-US" altLang="en-US" sz="2800" dirty="0"/>
              <a:t>set udp0 [new Agent/UDP]</a:t>
            </a:r>
          </a:p>
          <a:p>
            <a:r>
              <a:rPr lang="en-US" altLang="en-US" sz="2800" dirty="0"/>
              <a:t>$ns attach-agent $n0 $udp0</a:t>
            </a:r>
          </a:p>
          <a:p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altLang="en-US" dirty="0" smtClean="0">
                <a:solidFill>
                  <a:srgbClr val="FF0000"/>
                </a:solidFill>
              </a:rPr>
              <a:t># Create a CBR traffic source and attach it to udp0</a:t>
            </a:r>
          </a:p>
          <a:p>
            <a:r>
              <a:rPr lang="en-US" altLang="en-US" dirty="0" smtClean="0"/>
              <a:t>set cbr0 [new Application/Traffic/CBR]</a:t>
            </a:r>
          </a:p>
          <a:p>
            <a:r>
              <a:rPr lang="en-US" altLang="en-US" dirty="0" smtClean="0"/>
              <a:t>$cbr0 set </a:t>
            </a:r>
            <a:r>
              <a:rPr lang="en-US" altLang="en-US" dirty="0" err="1" smtClean="0"/>
              <a:t>packetSize</a:t>
            </a:r>
            <a:r>
              <a:rPr lang="en-US" altLang="en-US" dirty="0" smtClean="0"/>
              <a:t>_ 500</a:t>
            </a:r>
          </a:p>
          <a:p>
            <a:r>
              <a:rPr lang="en-US" altLang="en-US" dirty="0" smtClean="0"/>
              <a:t>$cbr0 set interval_ 0.005</a:t>
            </a:r>
          </a:p>
          <a:p>
            <a:r>
              <a:rPr lang="en-US" altLang="en-US" dirty="0" smtClean="0"/>
              <a:t>$cbr0 attach-agent $udp0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767013" y="153828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n0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510213" y="153828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n1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452813" y="188118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462213" y="2376488"/>
            <a:ext cx="838200" cy="381000"/>
          </a:xfrm>
          <a:prstGeom prst="rect">
            <a:avLst/>
          </a:prstGeom>
          <a:solidFill>
            <a:srgbClr val="A7EFF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/>
              <a:t>udp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2843213" y="2147888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055813" y="2998788"/>
            <a:ext cx="838200" cy="381000"/>
          </a:xfrm>
          <a:prstGeom prst="rect">
            <a:avLst/>
          </a:prstGeom>
          <a:solidFill>
            <a:srgbClr val="A7EFF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/>
              <a:t>cbr</a:t>
            </a: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V="1">
            <a:off x="2462213" y="2757488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altLang="en-US" dirty="0" smtClean="0">
                <a:solidFill>
                  <a:srgbClr val="FF0000"/>
                </a:solidFill>
              </a:rPr>
              <a:t>#Create a Null agent (a traffic sink) and 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attach it to node n1</a:t>
            </a:r>
          </a:p>
          <a:p>
            <a:r>
              <a:rPr lang="en-US" altLang="en-US" dirty="0" smtClean="0"/>
              <a:t>set null0 [new Agent/Null]</a:t>
            </a:r>
          </a:p>
          <a:p>
            <a:r>
              <a:rPr lang="en-US" altLang="en-US" dirty="0" smtClean="0"/>
              <a:t>$ns attach-agent $n1 $null0</a:t>
            </a:r>
          </a:p>
          <a:p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743200" y="1981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n0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486400" y="1981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n1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429000" y="23241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438400" y="2819400"/>
            <a:ext cx="838200" cy="381000"/>
          </a:xfrm>
          <a:prstGeom prst="rect">
            <a:avLst/>
          </a:prstGeom>
          <a:solidFill>
            <a:srgbClr val="A7EFF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/>
              <a:t>udp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2819400" y="2590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032000" y="3441700"/>
            <a:ext cx="838200" cy="381000"/>
          </a:xfrm>
          <a:prstGeom prst="rect">
            <a:avLst/>
          </a:prstGeom>
          <a:solidFill>
            <a:srgbClr val="A7EFF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/>
              <a:t>cbr</a:t>
            </a: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V="1">
            <a:off x="2438400" y="3200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5867400" y="2819400"/>
            <a:ext cx="838200" cy="381000"/>
          </a:xfrm>
          <a:prstGeom prst="rect">
            <a:avLst/>
          </a:prstGeom>
          <a:solidFill>
            <a:srgbClr val="A7EFF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/>
              <a:t>null</a:t>
            </a: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6019800" y="2590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altLang="en-US" dirty="0" smtClean="0">
              <a:solidFill>
                <a:srgbClr val="FF0000"/>
              </a:solidFill>
            </a:endParaRPr>
          </a:p>
          <a:p>
            <a:endParaRPr lang="en-US" altLang="en-US" dirty="0" smtClean="0">
              <a:solidFill>
                <a:srgbClr val="FF0000"/>
              </a:solidFill>
            </a:endParaRPr>
          </a:p>
          <a:p>
            <a:r>
              <a:rPr lang="en-US" altLang="en-US" dirty="0" smtClean="0">
                <a:solidFill>
                  <a:srgbClr val="FF0000"/>
                </a:solidFill>
              </a:rPr>
              <a:t>#</a:t>
            </a:r>
            <a:r>
              <a:rPr lang="en-US" altLang="en-US" dirty="0" smtClean="0">
                <a:solidFill>
                  <a:srgbClr val="FF0000"/>
                </a:solidFill>
              </a:rPr>
              <a:t>Connect the traffic source with the traffic sink</a:t>
            </a:r>
          </a:p>
          <a:p>
            <a:r>
              <a:rPr lang="en-US" altLang="en-US" dirty="0" smtClean="0"/>
              <a:t>$ns connect $udp0 $null0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#Schedule events for the CBR agent</a:t>
            </a:r>
          </a:p>
          <a:p>
            <a:r>
              <a:rPr lang="en-US" altLang="en-US" dirty="0" smtClean="0"/>
              <a:t>$ns at 0.5 "$cbr0 start"</a:t>
            </a:r>
          </a:p>
          <a:p>
            <a:r>
              <a:rPr lang="en-US" altLang="en-US" dirty="0" smtClean="0"/>
              <a:t>$ns at 4.5 "$cbr0 stop”</a:t>
            </a:r>
          </a:p>
          <a:p>
            <a:r>
              <a:rPr lang="en-US" altLang="en-US" dirty="0" smtClean="0"/>
              <a:t>$ns at 5.0 "finish"</a:t>
            </a:r>
          </a:p>
          <a:p>
            <a:r>
              <a:rPr lang="en-US" altLang="en-US" dirty="0" smtClean="0"/>
              <a:t>$ns run</a:t>
            </a:r>
          </a:p>
          <a:p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716213" y="156845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n0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459413" y="156845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n1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402013" y="191135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411413" y="2406650"/>
            <a:ext cx="838200" cy="381000"/>
          </a:xfrm>
          <a:prstGeom prst="rect">
            <a:avLst/>
          </a:prstGeom>
          <a:solidFill>
            <a:srgbClr val="A7EFF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/>
              <a:t>udp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2792413" y="217805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005013" y="3028950"/>
            <a:ext cx="838200" cy="381000"/>
          </a:xfrm>
          <a:prstGeom prst="rect">
            <a:avLst/>
          </a:prstGeom>
          <a:solidFill>
            <a:srgbClr val="A7EFF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/>
              <a:t>cbr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2411413" y="278765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840413" y="2406650"/>
            <a:ext cx="838200" cy="381000"/>
          </a:xfrm>
          <a:prstGeom prst="rect">
            <a:avLst/>
          </a:prstGeom>
          <a:solidFill>
            <a:srgbClr val="A7EFF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/>
              <a:t>null</a:t>
            </a: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5992813" y="217805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3249613" y="263525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tracing:</a:t>
            </a:r>
          </a:p>
          <a:p>
            <a:pPr lvl="1"/>
            <a:r>
              <a:rPr lang="en-US" dirty="0" smtClean="0"/>
              <a:t>On all links: </a:t>
            </a:r>
            <a:r>
              <a:rPr lang="en-US" sz="2400" dirty="0" smtClean="0"/>
              <a:t>$ns trace-all [open out.tr w]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On one specific link: </a:t>
            </a:r>
            <a:r>
              <a:rPr lang="en-US" sz="2400" dirty="0" smtClean="0"/>
              <a:t>$ns trace-queue $n0 $n1$tr</a:t>
            </a:r>
            <a:endParaRPr lang="en-US" sz="1200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&lt;Event&gt; &lt;time&gt; &lt;from&gt; &lt;to&gt; &lt;</a:t>
            </a:r>
            <a:r>
              <a:rPr lang="en-US" sz="1400" dirty="0" err="1" smtClean="0">
                <a:latin typeface="Courier New" pitchFamily="49" charset="0"/>
              </a:rPr>
              <a:t>pkt</a:t>
            </a:r>
            <a:r>
              <a:rPr lang="en-US" sz="1400" dirty="0" smtClean="0">
                <a:latin typeface="Courier New" pitchFamily="49" charset="0"/>
              </a:rPr>
              <a:t>&gt; &lt;size&gt; -- &lt;fid&gt; &lt;</a:t>
            </a:r>
            <a:r>
              <a:rPr lang="en-US" sz="1400" dirty="0" err="1" smtClean="0">
                <a:latin typeface="Courier New" pitchFamily="49" charset="0"/>
              </a:rPr>
              <a:t>src</a:t>
            </a:r>
            <a:r>
              <a:rPr lang="en-US" sz="1400" dirty="0" smtClean="0">
                <a:latin typeface="Courier New" pitchFamily="49" charset="0"/>
              </a:rPr>
              <a:t>&gt; &lt;</a:t>
            </a:r>
            <a:r>
              <a:rPr lang="en-US" sz="1400" dirty="0" err="1" smtClean="0">
                <a:latin typeface="Courier New" pitchFamily="49" charset="0"/>
              </a:rPr>
              <a:t>dst</a:t>
            </a:r>
            <a:r>
              <a:rPr lang="en-US" sz="1400" dirty="0" smtClean="0">
                <a:latin typeface="Courier New" pitchFamily="49" charset="0"/>
              </a:rPr>
              <a:t>&gt; &lt;</a:t>
            </a:r>
            <a:r>
              <a:rPr lang="en-US" sz="1400" dirty="0" err="1" smtClean="0">
                <a:latin typeface="Courier New" pitchFamily="49" charset="0"/>
              </a:rPr>
              <a:t>seq</a:t>
            </a:r>
            <a:r>
              <a:rPr lang="en-US" sz="1400" dirty="0" smtClean="0">
                <a:latin typeface="Courier New" pitchFamily="49" charset="0"/>
              </a:rPr>
              <a:t>&gt; &lt;</a:t>
            </a:r>
            <a:r>
              <a:rPr lang="en-US" sz="1400" dirty="0" err="1" smtClean="0">
                <a:latin typeface="Courier New" pitchFamily="49" charset="0"/>
              </a:rPr>
              <a:t>attr</a:t>
            </a:r>
            <a:r>
              <a:rPr lang="en-US" sz="1400" dirty="0" smtClean="0">
                <a:latin typeface="Courier New" pitchFamily="49" charset="0"/>
              </a:rPr>
              <a:t>&gt;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+ 1 0 2 </a:t>
            </a:r>
            <a:r>
              <a:rPr lang="en-US" sz="1800" dirty="0" err="1" smtClean="0">
                <a:latin typeface="Courier New" pitchFamily="49" charset="0"/>
              </a:rPr>
              <a:t>cbr</a:t>
            </a:r>
            <a:r>
              <a:rPr lang="en-US" sz="1800" dirty="0" smtClean="0">
                <a:latin typeface="Courier New" pitchFamily="49" charset="0"/>
              </a:rPr>
              <a:t> 210 ------- 0 0.0 3.1 0 0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- 1 0 2 </a:t>
            </a:r>
            <a:r>
              <a:rPr lang="en-US" sz="1800" dirty="0" err="1" smtClean="0">
                <a:latin typeface="Courier New" pitchFamily="49" charset="0"/>
              </a:rPr>
              <a:t>cbr</a:t>
            </a:r>
            <a:r>
              <a:rPr lang="en-US" sz="1800" dirty="0" smtClean="0">
                <a:latin typeface="Courier New" pitchFamily="49" charset="0"/>
              </a:rPr>
              <a:t> 210 ------- 0 0.0 3.1 0 0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r 1.00234 0 2 </a:t>
            </a:r>
            <a:r>
              <a:rPr lang="en-US" sz="1800" dirty="0" err="1" smtClean="0">
                <a:latin typeface="Courier New" pitchFamily="49" charset="0"/>
              </a:rPr>
              <a:t>cbr</a:t>
            </a:r>
            <a:r>
              <a:rPr lang="en-US" sz="1800" dirty="0" smtClean="0">
                <a:latin typeface="Courier New" pitchFamily="49" charset="0"/>
              </a:rPr>
              <a:t> 210 ------- 0 0.0 3.1 0 0</a:t>
            </a:r>
          </a:p>
          <a:p>
            <a:pPr lvl="1"/>
            <a:r>
              <a:rPr lang="en-US" sz="2000" dirty="0" smtClean="0"/>
              <a:t>Event “+”: </a:t>
            </a:r>
            <a:r>
              <a:rPr lang="en-US" sz="2000" dirty="0" err="1" smtClean="0"/>
              <a:t>enqueue</a:t>
            </a:r>
            <a:r>
              <a:rPr lang="en-US" sz="2000" dirty="0" smtClean="0"/>
              <a:t>,  “-”: </a:t>
            </a:r>
            <a:r>
              <a:rPr lang="en-US" sz="2000" dirty="0" err="1" smtClean="0"/>
              <a:t>dequeue</a:t>
            </a:r>
            <a:r>
              <a:rPr lang="en-US" sz="2000" dirty="0" smtClean="0"/>
              <a:t>; “r”: received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analysis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0612" y="2863056"/>
            <a:ext cx="69627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</a:rPr>
              <a:t>#Create a TCP agent and attach it to node s1</a:t>
            </a:r>
          </a:p>
          <a:p>
            <a:pPr marL="457200" lvl="1" indent="0">
              <a:buNone/>
            </a:pPr>
            <a:r>
              <a:rPr lang="en-US" altLang="en-US" dirty="0" smtClean="0"/>
              <a:t>set tcp1 [new Agent/TCP/Reno]</a:t>
            </a:r>
          </a:p>
          <a:p>
            <a:pPr marL="457200" lvl="1" indent="0">
              <a:buNone/>
            </a:pPr>
            <a:r>
              <a:rPr lang="en-US" altLang="en-US" dirty="0" smtClean="0"/>
              <a:t>$ns attach-agent $s1 $tcp1</a:t>
            </a:r>
          </a:p>
          <a:p>
            <a:pPr marL="457200" lvl="1" indent="0">
              <a:buNone/>
            </a:pPr>
            <a:r>
              <a:rPr lang="en-US" altLang="en-US" dirty="0" smtClean="0"/>
              <a:t>$tcp1 set window_ 8</a:t>
            </a:r>
          </a:p>
          <a:p>
            <a:pPr marL="457200" lvl="1" indent="0">
              <a:buNone/>
            </a:pPr>
            <a:r>
              <a:rPr lang="en-US" altLang="en-US" dirty="0" smtClean="0"/>
              <a:t>$tcp1 set fid_ </a:t>
            </a:r>
            <a:r>
              <a:rPr lang="en-US" altLang="en-US" dirty="0" smtClean="0"/>
              <a:t>1</a:t>
            </a:r>
          </a:p>
          <a:p>
            <a:pPr marL="457200" lvl="1" indent="0">
              <a:buNone/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#</a:t>
            </a:r>
            <a:r>
              <a:rPr lang="en-US" altLang="en-US" dirty="0" smtClean="0">
                <a:solidFill>
                  <a:srgbClr val="FF0000"/>
                </a:solidFill>
              </a:rPr>
              <a:t>Create TCP sink </a:t>
            </a:r>
            <a:r>
              <a:rPr lang="en-US" altLang="en-US" dirty="0" smtClean="0">
                <a:solidFill>
                  <a:srgbClr val="FF0000"/>
                </a:solidFill>
              </a:rPr>
              <a:t>agent </a:t>
            </a:r>
            <a:r>
              <a:rPr lang="en-US" altLang="en-US" dirty="0" smtClean="0">
                <a:solidFill>
                  <a:srgbClr val="FF0000"/>
                </a:solidFill>
              </a:rPr>
              <a:t>and attach them to node r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set sink1 [new Agent/</a:t>
            </a:r>
            <a:r>
              <a:rPr lang="en-US" altLang="en-US" dirty="0" err="1" smtClean="0"/>
              <a:t>TCPSink</a:t>
            </a:r>
            <a:r>
              <a:rPr lang="en-US" altLang="en-US" dirty="0" smtClean="0"/>
              <a:t>]</a:t>
            </a:r>
          </a:p>
          <a:p>
            <a:pPr marL="457200" lvl="1" indent="0">
              <a:buNone/>
            </a:pPr>
            <a:r>
              <a:rPr lang="en-US" altLang="en-US" dirty="0" smtClean="0"/>
              <a:t>$ns attach-agent $r $sink1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#Connect the traffic sources with the traffic sinks</a:t>
            </a:r>
          </a:p>
          <a:p>
            <a:r>
              <a:rPr lang="en-US" dirty="0" smtClean="0"/>
              <a:t>$ns connect $tcp1 $</a:t>
            </a:r>
            <a:r>
              <a:rPr lang="en-US" dirty="0" smtClean="0"/>
              <a:t>sink1</a:t>
            </a:r>
          </a:p>
          <a:p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#Create FTP applications and attach them to agents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smtClean="0"/>
              <a:t>set ftp1 [new Application/FTP]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smtClean="0"/>
              <a:t>$ftp1 attach-agent $tcp1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#Define a 'finish' procedure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 smtClean="0"/>
              <a:t>proc finish {}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 smtClean="0"/>
              <a:t>      global ns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 smtClean="0"/>
              <a:t>      $ns flush-trace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 smtClean="0"/>
              <a:t>      exit 0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 smtClean="0"/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 smtClean="0"/>
              <a:t>$</a:t>
            </a:r>
            <a:r>
              <a:rPr lang="en-US" altLang="en-US" dirty="0" smtClean="0"/>
              <a:t>ns at 0.1 "$ftp1 start"</a:t>
            </a:r>
          </a:p>
          <a:p>
            <a:pPr>
              <a:buNone/>
            </a:pPr>
            <a:r>
              <a:rPr lang="en-US" altLang="en-US" dirty="0" smtClean="0"/>
              <a:t>$ns at 5.0 "$ftp1 </a:t>
            </a:r>
            <a:r>
              <a:rPr lang="en-US" altLang="en-US" dirty="0" smtClean="0"/>
              <a:t>stop“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 smtClean="0"/>
              <a:t>$ns at 5.25 "finish"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mtClean="0"/>
              <a:t>$ns run </a:t>
            </a:r>
          </a:p>
          <a:p>
            <a:pPr>
              <a:buNone/>
            </a:pPr>
            <a:endParaRPr lang="en-US" alt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Unix Based. Runs also in windows using </a:t>
            </a:r>
            <a:r>
              <a:rPr lang="en-US" altLang="en-US" sz="2400" i="1" dirty="0" err="1" smtClean="0"/>
              <a:t>cygwin</a:t>
            </a:r>
            <a:endParaRPr lang="en-US" altLang="en-US" sz="2400" i="1" dirty="0" smtClean="0"/>
          </a:p>
          <a:p>
            <a:r>
              <a:rPr lang="en-US" sz="1800" b="1" dirty="0" err="1" smtClean="0"/>
              <a:t>Cygwin</a:t>
            </a:r>
            <a:r>
              <a:rPr lang="en-US" sz="1800" dirty="0" smtClean="0"/>
              <a:t> </a:t>
            </a:r>
            <a:r>
              <a:rPr lang="en-US" sz="1800" dirty="0" smtClean="0"/>
              <a:t>is </a:t>
            </a:r>
            <a:r>
              <a:rPr lang="en-US" sz="1800" dirty="0" smtClean="0"/>
              <a:t>a Unix-like environment and command-line interface for Microsoft Windows. </a:t>
            </a:r>
            <a:r>
              <a:rPr lang="en-US" sz="1800" dirty="0" smtClean="0"/>
              <a:t>It </a:t>
            </a:r>
            <a:r>
              <a:rPr lang="en-US" sz="1800" dirty="0" smtClean="0"/>
              <a:t>provides native integration of Windows-based applications, data, and other system resources with applications, software tools, and data of the Unix-like environment. Thus it is possible to launch Windows applications from the </a:t>
            </a:r>
            <a:r>
              <a:rPr lang="en-US" sz="1800" dirty="0" err="1" smtClean="0"/>
              <a:t>Cygwin</a:t>
            </a:r>
            <a:r>
              <a:rPr lang="en-US" sz="1800" dirty="0" smtClean="0"/>
              <a:t> environment, as well as to use </a:t>
            </a:r>
            <a:r>
              <a:rPr lang="en-US" sz="1800" dirty="0" err="1" smtClean="0"/>
              <a:t>Cygwin</a:t>
            </a:r>
            <a:r>
              <a:rPr lang="en-US" sz="1800" dirty="0" smtClean="0"/>
              <a:t> tools and applications within the Windows operating context</a:t>
            </a:r>
            <a:endParaRPr lang="en-US" altLang="en-US" sz="1800" i="1" dirty="0" smtClean="0"/>
          </a:p>
          <a:p>
            <a:pPr lvl="1"/>
            <a:r>
              <a:rPr lang="en-US" altLang="en-US" sz="2000" dirty="0" smtClean="0"/>
              <a:t>Quite complicated to </a:t>
            </a:r>
            <a:r>
              <a:rPr lang="en-US" altLang="en-US" sz="2000" dirty="0" smtClean="0"/>
              <a:t>install NS2 </a:t>
            </a:r>
            <a:r>
              <a:rPr lang="en-US" altLang="en-US" sz="2000" dirty="0" smtClean="0"/>
              <a:t>in Windows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Simulate a simple topology – UDP Traffic</a:t>
            </a:r>
            <a:endParaRPr lang="en-US" dirty="0"/>
          </a:p>
        </p:txBody>
      </p:sp>
      <p:grpSp>
        <p:nvGrpSpPr>
          <p:cNvPr id="4" name="Group 23"/>
          <p:cNvGrpSpPr>
            <a:grpSpLocks noGrp="1"/>
          </p:cNvGrpSpPr>
          <p:nvPr>
            <p:ph idx="1"/>
          </p:nvPr>
        </p:nvGrpSpPr>
        <p:grpSpPr bwMode="auto">
          <a:xfrm>
            <a:off x="457200" y="1600200"/>
            <a:ext cx="8229600" cy="4525963"/>
            <a:chOff x="248" y="1296"/>
            <a:chExt cx="2436" cy="2103"/>
          </a:xfrm>
        </p:grpSpPr>
        <p:sp>
          <p:nvSpPr>
            <p:cNvPr id="5" name="Oval 9"/>
            <p:cNvSpPr>
              <a:spLocks noChangeArrowheads="1"/>
            </p:cNvSpPr>
            <p:nvPr/>
          </p:nvSpPr>
          <p:spPr bwMode="auto">
            <a:xfrm>
              <a:off x="336" y="153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/>
                <a:t>n0</a:t>
              </a:r>
            </a:p>
          </p:txBody>
        </p:sp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336" y="278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/>
                <a:t>n1</a:t>
              </a:r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1152" y="211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/>
                <a:t>n2</a:t>
              </a:r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160" y="211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/>
                <a:t>n3</a:t>
              </a: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712" y="1840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V="1">
              <a:off x="648" y="2448"/>
              <a:ext cx="57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1536" y="2304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768" y="2464"/>
              <a:ext cx="1392" cy="512"/>
            </a:xfrm>
            <a:custGeom>
              <a:avLst/>
              <a:gdLst>
                <a:gd name="T0" fmla="*/ 0 w 1392"/>
                <a:gd name="T1" fmla="*/ 512 h 512"/>
                <a:gd name="T2" fmla="*/ 624 w 1392"/>
                <a:gd name="T3" fmla="*/ 80 h 512"/>
                <a:gd name="T4" fmla="*/ 1392 w 1392"/>
                <a:gd name="T5" fmla="*/ 32 h 512"/>
                <a:gd name="T6" fmla="*/ 0 60000 65536"/>
                <a:gd name="T7" fmla="*/ 0 60000 65536"/>
                <a:gd name="T8" fmla="*/ 0 60000 65536"/>
                <a:gd name="T9" fmla="*/ 0 w 1392"/>
                <a:gd name="T10" fmla="*/ 0 h 512"/>
                <a:gd name="T11" fmla="*/ 1392 w 1392"/>
                <a:gd name="T12" fmla="*/ 512 h 5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92" h="512">
                  <a:moveTo>
                    <a:pt x="0" y="512"/>
                  </a:moveTo>
                  <a:cubicBezTo>
                    <a:pt x="196" y="336"/>
                    <a:pt x="392" y="160"/>
                    <a:pt x="624" y="80"/>
                  </a:cubicBezTo>
                  <a:cubicBezTo>
                    <a:pt x="856" y="0"/>
                    <a:pt x="1124" y="16"/>
                    <a:pt x="1392" y="3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848" y="1672"/>
              <a:ext cx="1344" cy="400"/>
            </a:xfrm>
            <a:custGeom>
              <a:avLst/>
              <a:gdLst>
                <a:gd name="T0" fmla="*/ 0 w 1344"/>
                <a:gd name="T1" fmla="*/ 0 h 400"/>
                <a:gd name="T2" fmla="*/ 576 w 1344"/>
                <a:gd name="T3" fmla="*/ 336 h 400"/>
                <a:gd name="T4" fmla="*/ 1344 w 1344"/>
                <a:gd name="T5" fmla="*/ 384 h 400"/>
                <a:gd name="T6" fmla="*/ 0 60000 65536"/>
                <a:gd name="T7" fmla="*/ 0 60000 65536"/>
                <a:gd name="T8" fmla="*/ 0 60000 65536"/>
                <a:gd name="T9" fmla="*/ 0 w 1344"/>
                <a:gd name="T10" fmla="*/ 0 h 400"/>
                <a:gd name="T11" fmla="*/ 1344 w 1344"/>
                <a:gd name="T12" fmla="*/ 400 h 4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4" h="400">
                  <a:moveTo>
                    <a:pt x="0" y="0"/>
                  </a:moveTo>
                  <a:cubicBezTo>
                    <a:pt x="176" y="136"/>
                    <a:pt x="352" y="272"/>
                    <a:pt x="576" y="336"/>
                  </a:cubicBezTo>
                  <a:cubicBezTo>
                    <a:pt x="800" y="400"/>
                    <a:pt x="1072" y="392"/>
                    <a:pt x="1344" y="38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48" y="1296"/>
              <a:ext cx="5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i="1"/>
                <a:t>sender</a:t>
              </a: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252" y="3168"/>
              <a:ext cx="5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i="1"/>
                <a:t>sender</a:t>
              </a: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1132" y="2560"/>
              <a:ext cx="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i="1"/>
                <a:t>router</a:t>
              </a:r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056" y="2496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i="1"/>
                <a:t>receiver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One of the most popular simulator among networking researchers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Open source, free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Discrete event, Packet level simulator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Events like ‘received an </a:t>
            </a:r>
            <a:r>
              <a:rPr lang="en-US" altLang="en-US" sz="2400" i="1" dirty="0" err="1" smtClean="0"/>
              <a:t>ack</a:t>
            </a:r>
            <a:r>
              <a:rPr lang="en-US" altLang="en-US" sz="2400" dirty="0" smtClean="0"/>
              <a:t> packet’, ‘</a:t>
            </a:r>
            <a:r>
              <a:rPr lang="en-US" altLang="en-US" sz="2400" dirty="0" err="1" smtClean="0"/>
              <a:t>enqueued</a:t>
            </a:r>
            <a:r>
              <a:rPr lang="en-US" altLang="en-US" sz="2400" dirty="0" smtClean="0"/>
              <a:t> a data packet’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Network protocol stack written in C++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 smtClean="0"/>
              <a:t>Tcl</a:t>
            </a:r>
            <a:r>
              <a:rPr lang="en-US" altLang="en-US" sz="2800" dirty="0" smtClean="0"/>
              <a:t> (</a:t>
            </a:r>
            <a:r>
              <a:rPr lang="en-US" altLang="en-US" sz="2800" u="sng" dirty="0" smtClean="0"/>
              <a:t>T</a:t>
            </a:r>
            <a:r>
              <a:rPr lang="en-US" altLang="en-US" sz="2800" dirty="0" smtClean="0"/>
              <a:t>ool </a:t>
            </a:r>
            <a:r>
              <a:rPr lang="en-US" altLang="en-US" sz="2800" u="sng" dirty="0" smtClean="0"/>
              <a:t>C</a:t>
            </a:r>
            <a:r>
              <a:rPr lang="en-US" altLang="en-US" sz="2800" dirty="0" smtClean="0"/>
              <a:t>ommand </a:t>
            </a:r>
            <a:r>
              <a:rPr lang="en-US" altLang="en-US" sz="2800" u="sng" dirty="0" smtClean="0"/>
              <a:t>L</a:t>
            </a:r>
            <a:r>
              <a:rPr lang="en-US" altLang="en-US" sz="2800" dirty="0" smtClean="0"/>
              <a:t>anguage) used for specifying scenarios and events.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You can think that </a:t>
            </a:r>
            <a:r>
              <a:rPr lang="en-US" altLang="en-US" sz="2400" dirty="0" err="1" smtClean="0"/>
              <a:t>Tcl</a:t>
            </a:r>
            <a:r>
              <a:rPr lang="en-US" altLang="en-US" sz="2400" dirty="0" smtClean="0"/>
              <a:t> is used to write the high-level programming, while C++ code is doing the actual simulation for speed consideration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Simulates both wired and wireless networks.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NS2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 smtClean="0"/>
              <a:t>Nam, the network animator</a:t>
            </a:r>
          </a:p>
          <a:p>
            <a:pPr lvl="1"/>
            <a:r>
              <a:rPr lang="en-US" altLang="en-US" sz="2400" dirty="0" smtClean="0"/>
              <a:t>Visualize </a:t>
            </a:r>
            <a:r>
              <a:rPr lang="en-US" altLang="en-US" sz="2400" i="1" dirty="0" smtClean="0"/>
              <a:t>ns</a:t>
            </a:r>
            <a:r>
              <a:rPr lang="en-US" altLang="en-US" sz="2400" dirty="0" smtClean="0"/>
              <a:t> (or other) output</a:t>
            </a:r>
          </a:p>
          <a:p>
            <a:pPr lvl="1"/>
            <a:r>
              <a:rPr lang="en-US" altLang="en-US" sz="2400" dirty="0" smtClean="0"/>
              <a:t>Nam editor: GUI interface to generate ns scripts</a:t>
            </a:r>
          </a:p>
          <a:p>
            <a:pPr lvl="2"/>
            <a:r>
              <a:rPr lang="en-US" altLang="en-US" sz="2000" dirty="0" smtClean="0"/>
              <a:t>Since we only run ns2 in remote Unix server, we will not introduce Nam usage in this class</a:t>
            </a:r>
          </a:p>
          <a:p>
            <a:pPr lvl="1"/>
            <a:r>
              <a:rPr lang="en-US" altLang="en-US" dirty="0" smtClean="0"/>
              <a:t>It is not essential to simulation and analysis</a:t>
            </a:r>
          </a:p>
          <a:p>
            <a:r>
              <a:rPr lang="en-US" altLang="en-US" sz="2800" dirty="0" smtClean="0"/>
              <a:t>Pre-processing:</a:t>
            </a:r>
          </a:p>
          <a:p>
            <a:pPr lvl="1"/>
            <a:r>
              <a:rPr lang="en-US" altLang="en-US" sz="2400" dirty="0" smtClean="0"/>
              <a:t>Traffic and topology generators (use </a:t>
            </a:r>
            <a:r>
              <a:rPr lang="en-US" altLang="en-US" sz="2400" dirty="0" err="1" smtClean="0"/>
              <a:t>Tcl</a:t>
            </a:r>
            <a:r>
              <a:rPr lang="en-US" altLang="en-US" sz="2400" dirty="0" smtClean="0"/>
              <a:t> to write)</a:t>
            </a:r>
          </a:p>
          <a:p>
            <a:r>
              <a:rPr lang="en-US" altLang="en-US" sz="2800" dirty="0" smtClean="0"/>
              <a:t>Post-processing:</a:t>
            </a:r>
          </a:p>
          <a:p>
            <a:pPr lvl="1"/>
            <a:r>
              <a:rPr lang="en-US" altLang="en-US" sz="2400" dirty="0" smtClean="0"/>
              <a:t>Simple trace analysis, often in </a:t>
            </a:r>
            <a:r>
              <a:rPr lang="en-US" altLang="en-US" sz="2400" dirty="0" err="1" smtClean="0"/>
              <a:t>Awk</a:t>
            </a:r>
            <a:r>
              <a:rPr lang="en-US" altLang="en-US" sz="2400" dirty="0" smtClean="0"/>
              <a:t>.</a:t>
            </a:r>
          </a:p>
          <a:p>
            <a:pPr lvl="1"/>
            <a:r>
              <a:rPr lang="en-US" altLang="en-US" sz="2400" dirty="0" smtClean="0"/>
              <a:t>You can also use </a:t>
            </a:r>
            <a:r>
              <a:rPr lang="en-US" altLang="en-US" sz="2400" dirty="0" err="1" smtClean="0"/>
              <a:t>grep</a:t>
            </a:r>
            <a:r>
              <a:rPr lang="en-US" altLang="en-US" sz="2400" dirty="0" smtClean="0"/>
              <a:t>.</a:t>
            </a:r>
            <a:endParaRPr lang="en-US" alt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C++ and </a:t>
            </a:r>
            <a:r>
              <a:rPr lang="en-US" altLang="en-US" dirty="0" err="1" smtClean="0"/>
              <a:t>OTcl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 smtClean="0"/>
              <a:t>data” / control separation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 smtClean="0"/>
              <a:t>C++ for “data”: 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 smtClean="0"/>
              <a:t>per packet processing, core of </a:t>
            </a:r>
            <a:r>
              <a:rPr lang="en-US" altLang="en-US" sz="2800" i="1" dirty="0" smtClean="0"/>
              <a:t>ns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 smtClean="0"/>
              <a:t>fast to run, detailed, complete control</a:t>
            </a:r>
            <a:endParaRPr lang="en-US" altLang="en-US" sz="2800" i="1" dirty="0" smtClean="0"/>
          </a:p>
          <a:p>
            <a:pPr lvl="1">
              <a:lnSpc>
                <a:spcPct val="90000"/>
              </a:lnSpc>
            </a:pPr>
            <a:endParaRPr lang="en-US" altLang="en-US" sz="3200" dirty="0" smtClean="0"/>
          </a:p>
          <a:p>
            <a:pPr lvl="1">
              <a:lnSpc>
                <a:spcPct val="90000"/>
              </a:lnSpc>
            </a:pPr>
            <a:r>
              <a:rPr lang="en-US" altLang="en-US" sz="3200" dirty="0" err="1" smtClean="0"/>
              <a:t>OTcl</a:t>
            </a:r>
            <a:r>
              <a:rPr lang="en-US" altLang="en-US" sz="3200" dirty="0" smtClean="0"/>
              <a:t> for control: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 smtClean="0"/>
              <a:t>Simulation scenario configurations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 smtClean="0"/>
              <a:t>Periodic or triggered action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 smtClean="0"/>
              <a:t>Manipulating existing C++ objects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 smtClean="0"/>
              <a:t>fast to write and change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TCL Basics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55000"/>
              <a:buNone/>
            </a:pPr>
            <a:r>
              <a:rPr lang="en-US" dirty="0" smtClean="0">
                <a:solidFill>
                  <a:srgbClr val="990000"/>
                </a:solidFill>
                <a:latin typeface="Arial" charset="0"/>
              </a:rPr>
              <a:t>set x 10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55000"/>
              <a:buNone/>
            </a:pPr>
            <a:r>
              <a:rPr lang="en-US" dirty="0" smtClean="0">
                <a:solidFill>
                  <a:srgbClr val="990000"/>
                </a:solidFill>
                <a:latin typeface="Arial" charset="0"/>
              </a:rPr>
              <a:t>set z x+10  </a:t>
            </a:r>
            <a:r>
              <a:rPr lang="en-US" dirty="0" smtClean="0">
                <a:solidFill>
                  <a:srgbClr val="2C60FF"/>
                </a:solidFill>
                <a:latin typeface="Arial" charset="0"/>
              </a:rPr>
              <a:t># string ‘x+10’ to z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55000"/>
              <a:buNone/>
            </a:pPr>
            <a:r>
              <a:rPr lang="en-US" dirty="0" smtClean="0">
                <a:solidFill>
                  <a:srgbClr val="990000"/>
                </a:solidFill>
                <a:latin typeface="Arial" charset="0"/>
              </a:rPr>
              <a:t>set y [</a:t>
            </a:r>
            <a:r>
              <a:rPr lang="en-US" dirty="0" err="1" smtClean="0">
                <a:solidFill>
                  <a:srgbClr val="990000"/>
                </a:solidFill>
                <a:latin typeface="Arial" charset="0"/>
              </a:rPr>
              <a:t>expr</a:t>
            </a:r>
            <a:r>
              <a:rPr lang="en-US" dirty="0" smtClean="0">
                <a:solidFill>
                  <a:srgbClr val="990000"/>
                </a:solidFill>
                <a:latin typeface="Arial" charset="0"/>
              </a:rPr>
              <a:t> $x+10]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55000"/>
              <a:buNone/>
            </a:pPr>
            <a:r>
              <a:rPr lang="en-US" dirty="0" smtClean="0">
                <a:solidFill>
                  <a:srgbClr val="990000"/>
                </a:solidFill>
                <a:latin typeface="Arial" charset="0"/>
              </a:rPr>
              <a:t>puts “x is $x”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55000"/>
              <a:buNone/>
            </a:pPr>
            <a:endParaRPr lang="en-US" dirty="0" smtClean="0">
              <a:solidFill>
                <a:srgbClr val="990000"/>
              </a:solidFill>
              <a:latin typeface="Arial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55000"/>
              <a:buNone/>
            </a:pPr>
            <a:r>
              <a:rPr lang="en-US" dirty="0" smtClean="0">
                <a:solidFill>
                  <a:srgbClr val="990000"/>
                </a:solidFill>
                <a:latin typeface="Arial" charset="0"/>
              </a:rPr>
              <a:t>functions and expressions: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55000"/>
              <a:buNone/>
            </a:pPr>
            <a:r>
              <a:rPr lang="en-US" dirty="0" smtClean="0">
                <a:solidFill>
                  <a:srgbClr val="990000"/>
                </a:solidFill>
                <a:latin typeface="Arial" charset="0"/>
              </a:rPr>
              <a:t>set y [</a:t>
            </a:r>
            <a:r>
              <a:rPr lang="en-US" dirty="0" err="1" smtClean="0">
                <a:solidFill>
                  <a:srgbClr val="990000"/>
                </a:solidFill>
                <a:latin typeface="Arial" charset="0"/>
              </a:rPr>
              <a:t>expr</a:t>
            </a:r>
            <a:r>
              <a:rPr lang="en-US" dirty="0" smtClean="0">
                <a:solidFill>
                  <a:srgbClr val="990000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rgbClr val="990000"/>
                </a:solidFill>
                <a:latin typeface="Arial" charset="0"/>
              </a:rPr>
              <a:t>pow</a:t>
            </a:r>
            <a:r>
              <a:rPr lang="en-US" dirty="0" smtClean="0">
                <a:solidFill>
                  <a:srgbClr val="990000"/>
                </a:solidFill>
                <a:latin typeface="Arial" charset="0"/>
              </a:rPr>
              <a:t>($x, 2)]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55000"/>
              <a:buNone/>
            </a:pPr>
            <a:endParaRPr lang="en-US" dirty="0" smtClean="0">
              <a:solidFill>
                <a:srgbClr val="990000"/>
              </a:solidFill>
              <a:latin typeface="Arial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55000"/>
              <a:buNone/>
            </a:pPr>
            <a:r>
              <a:rPr lang="en-US" dirty="0" smtClean="0">
                <a:solidFill>
                  <a:srgbClr val="990000"/>
                </a:solidFill>
                <a:latin typeface="Arial" charset="0"/>
              </a:rPr>
              <a:t>control flow: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55000"/>
              <a:buNone/>
            </a:pPr>
            <a:r>
              <a:rPr lang="en-US" dirty="0" smtClean="0">
                <a:solidFill>
                  <a:srgbClr val="990000"/>
                </a:solidFill>
                <a:latin typeface="Arial" charset="0"/>
              </a:rPr>
              <a:t>if {$x &gt; 0} { return $x } else {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55000"/>
              <a:buNone/>
            </a:pPr>
            <a:r>
              <a:rPr lang="en-US" dirty="0" smtClean="0">
                <a:solidFill>
                  <a:srgbClr val="990000"/>
                </a:solidFill>
                <a:latin typeface="Arial" charset="0"/>
              </a:rPr>
              <a:t>	return [</a:t>
            </a:r>
            <a:r>
              <a:rPr lang="en-US" dirty="0" err="1" smtClean="0">
                <a:solidFill>
                  <a:srgbClr val="990000"/>
                </a:solidFill>
                <a:latin typeface="Arial" charset="0"/>
              </a:rPr>
              <a:t>expr</a:t>
            </a:r>
            <a:r>
              <a:rPr lang="en-US" dirty="0" smtClean="0">
                <a:solidFill>
                  <a:srgbClr val="990000"/>
                </a:solidFill>
                <a:latin typeface="Arial" charset="0"/>
              </a:rPr>
              <a:t> -$x] }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55000"/>
              <a:buNone/>
            </a:pPr>
            <a:r>
              <a:rPr lang="en-US" dirty="0" smtClean="0">
                <a:solidFill>
                  <a:srgbClr val="990000"/>
                </a:solidFill>
                <a:latin typeface="Arial" charset="0"/>
              </a:rPr>
              <a:t>while { $x &gt; 0 } {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55000"/>
              <a:buNone/>
            </a:pPr>
            <a:r>
              <a:rPr lang="en-US" dirty="0" smtClean="0">
                <a:solidFill>
                  <a:srgbClr val="990000"/>
                </a:solidFill>
                <a:latin typeface="Arial" charset="0"/>
              </a:rPr>
              <a:t>	puts $x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55000"/>
              <a:buNone/>
            </a:pPr>
            <a:r>
              <a:rPr lang="en-US" dirty="0" smtClean="0">
                <a:solidFill>
                  <a:srgbClr val="990000"/>
                </a:solidFill>
                <a:latin typeface="Arial" charset="0"/>
              </a:rPr>
              <a:t>	</a:t>
            </a:r>
            <a:r>
              <a:rPr lang="en-US" dirty="0" err="1" smtClean="0">
                <a:solidFill>
                  <a:srgbClr val="990000"/>
                </a:solidFill>
                <a:latin typeface="Arial" charset="0"/>
              </a:rPr>
              <a:t>incr</a:t>
            </a:r>
            <a:r>
              <a:rPr lang="en-US" dirty="0" smtClean="0">
                <a:solidFill>
                  <a:srgbClr val="990000"/>
                </a:solidFill>
                <a:latin typeface="Arial" charset="0"/>
              </a:rPr>
              <a:t> x –1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55000"/>
              <a:buNone/>
            </a:pPr>
            <a:r>
              <a:rPr lang="en-US" dirty="0" smtClean="0">
                <a:solidFill>
                  <a:srgbClr val="990000"/>
                </a:solidFill>
                <a:latin typeface="Arial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SzPct val="55000"/>
              <a:buNone/>
            </a:pPr>
            <a:r>
              <a:rPr lang="en-US" altLang="en-US" dirty="0" smtClean="0">
                <a:solidFill>
                  <a:srgbClr val="990000"/>
                </a:solidFill>
                <a:latin typeface="Arial" charset="0"/>
              </a:rPr>
              <a:t>procedures: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55000"/>
              <a:buNone/>
            </a:pPr>
            <a:r>
              <a:rPr lang="en-US" altLang="en-US" dirty="0" smtClean="0">
                <a:solidFill>
                  <a:srgbClr val="990000"/>
                </a:solidFill>
                <a:latin typeface="Arial" charset="0"/>
              </a:rPr>
              <a:t>proc </a:t>
            </a:r>
            <a:r>
              <a:rPr lang="en-US" altLang="en-US" dirty="0" err="1" smtClean="0">
                <a:solidFill>
                  <a:srgbClr val="990000"/>
                </a:solidFill>
                <a:latin typeface="Arial" charset="0"/>
              </a:rPr>
              <a:t>pow</a:t>
            </a:r>
            <a:r>
              <a:rPr lang="en-US" altLang="en-US" dirty="0" smtClean="0">
                <a:solidFill>
                  <a:srgbClr val="990000"/>
                </a:solidFill>
                <a:latin typeface="Arial" charset="0"/>
              </a:rPr>
              <a:t> {x n} {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55000"/>
              <a:buNone/>
            </a:pPr>
            <a:r>
              <a:rPr lang="en-US" altLang="en-US" dirty="0" smtClean="0">
                <a:solidFill>
                  <a:srgbClr val="990000"/>
                </a:solidFill>
                <a:latin typeface="Arial" charset="0"/>
              </a:rPr>
              <a:t>	if {$n == 1} { return $x }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55000"/>
              <a:buNone/>
            </a:pPr>
            <a:r>
              <a:rPr lang="en-US" altLang="en-US" dirty="0" smtClean="0">
                <a:solidFill>
                  <a:srgbClr val="990000"/>
                </a:solidFill>
                <a:latin typeface="Arial" charset="0"/>
              </a:rPr>
              <a:t>	set part [</a:t>
            </a:r>
            <a:r>
              <a:rPr lang="en-US" altLang="en-US" dirty="0" err="1" smtClean="0">
                <a:solidFill>
                  <a:srgbClr val="990000"/>
                </a:solidFill>
                <a:latin typeface="Arial" charset="0"/>
              </a:rPr>
              <a:t>pow</a:t>
            </a:r>
            <a:r>
              <a:rPr lang="en-US" altLang="en-US" dirty="0" smtClean="0">
                <a:solidFill>
                  <a:srgbClr val="990000"/>
                </a:solidFill>
                <a:latin typeface="Arial" charset="0"/>
              </a:rPr>
              <a:t> x [</a:t>
            </a:r>
            <a:r>
              <a:rPr lang="en-US" altLang="en-US" dirty="0" err="1" smtClean="0">
                <a:solidFill>
                  <a:srgbClr val="990000"/>
                </a:solidFill>
                <a:latin typeface="Arial" charset="0"/>
              </a:rPr>
              <a:t>expr</a:t>
            </a:r>
            <a:r>
              <a:rPr lang="en-US" altLang="en-US" dirty="0" smtClean="0">
                <a:solidFill>
                  <a:srgbClr val="990000"/>
                </a:solidFill>
                <a:latin typeface="Arial" charset="0"/>
              </a:rPr>
              <a:t> $n-1]]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55000"/>
              <a:buNone/>
            </a:pPr>
            <a:r>
              <a:rPr lang="en-US" altLang="en-US" dirty="0" smtClean="0">
                <a:solidFill>
                  <a:srgbClr val="990000"/>
                </a:solidFill>
                <a:latin typeface="Arial" charset="0"/>
              </a:rPr>
              <a:t>	return [</a:t>
            </a:r>
            <a:r>
              <a:rPr lang="en-US" altLang="en-US" dirty="0" err="1" smtClean="0">
                <a:solidFill>
                  <a:srgbClr val="990000"/>
                </a:solidFill>
                <a:latin typeface="Arial" charset="0"/>
              </a:rPr>
              <a:t>expr</a:t>
            </a:r>
            <a:r>
              <a:rPr lang="en-US" altLang="en-US" dirty="0" smtClean="0">
                <a:solidFill>
                  <a:srgbClr val="990000"/>
                </a:solidFill>
                <a:latin typeface="Arial" charset="0"/>
              </a:rPr>
              <a:t> $x*$part]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55000"/>
              <a:buNone/>
            </a:pPr>
            <a:r>
              <a:rPr lang="en-US" altLang="en-US" dirty="0" smtClean="0">
                <a:solidFill>
                  <a:srgbClr val="990000"/>
                </a:solidFill>
                <a:latin typeface="Arial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Simple </a:t>
            </a:r>
            <a:r>
              <a:rPr lang="en-US" alt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743200" y="1524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n0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486400" y="1524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n1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429000" y="18669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2346325" y="2794000"/>
            <a:ext cx="4953000" cy="1384300"/>
            <a:chOff x="1392" y="2380"/>
            <a:chExt cx="3120" cy="872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392" y="2380"/>
              <a:ext cx="3072" cy="86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440" y="2380"/>
              <a:ext cx="3072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800" dirty="0">
                  <a:solidFill>
                    <a:srgbClr val="FF0000"/>
                  </a:solidFill>
                </a:rPr>
                <a:t>#Create a simulator object</a:t>
              </a:r>
            </a:p>
            <a:p>
              <a:r>
                <a:rPr lang="en-US" altLang="en-US" sz="2800" dirty="0">
                  <a:solidFill>
                    <a:srgbClr val="FF0000"/>
                  </a:solidFill>
                </a:rPr>
                <a:t># (Create event scheduler)</a:t>
              </a:r>
            </a:p>
            <a:p>
              <a:pPr algn="ctr"/>
              <a:r>
                <a:rPr lang="en-US" altLang="en-US" sz="2800" dirty="0"/>
                <a:t>set ns [new Simulator]</a:t>
              </a:r>
            </a:p>
          </p:txBody>
        </p:sp>
      </p:grp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77850" y="2613025"/>
            <a:ext cx="1536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3200" dirty="0"/>
              <a:t>Step 1: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41325" y="4425950"/>
            <a:ext cx="1536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3200"/>
              <a:t>Step 2: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2422525" y="4637088"/>
            <a:ext cx="4876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800">
                <a:solidFill>
                  <a:srgbClr val="FF0000"/>
                </a:solidFill>
              </a:rPr>
              <a:t>#Open trace files</a:t>
            </a:r>
          </a:p>
          <a:p>
            <a:pPr algn="ctr"/>
            <a:r>
              <a:rPr lang="en-US" altLang="en-US" sz="2800"/>
              <a:t>set f [open out.tr w]</a:t>
            </a:r>
          </a:p>
          <a:p>
            <a:pPr algn="ctr"/>
            <a:r>
              <a:rPr lang="en-US" altLang="en-US" sz="2800"/>
              <a:t>$ns trace-all $f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209800" y="3276600"/>
            <a:ext cx="4876800" cy="1600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41325" y="3140075"/>
            <a:ext cx="1536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3200"/>
              <a:t>Step 3: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04800" y="4953000"/>
            <a:ext cx="1536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3200"/>
              <a:t>Step 4: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841500" y="5105400"/>
            <a:ext cx="7137400" cy="990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286000" y="3389313"/>
            <a:ext cx="4876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800" dirty="0">
                <a:solidFill>
                  <a:srgbClr val="FF0000"/>
                </a:solidFill>
              </a:rPr>
              <a:t>#Create two nodes</a:t>
            </a:r>
          </a:p>
          <a:p>
            <a:pPr algn="ctr"/>
            <a:r>
              <a:rPr lang="en-US" altLang="en-US" sz="2800" dirty="0"/>
              <a:t>set n0 [$ns node]</a:t>
            </a:r>
          </a:p>
          <a:p>
            <a:pPr algn="ctr"/>
            <a:r>
              <a:rPr lang="en-US" altLang="en-US" sz="2800" dirty="0"/>
              <a:t>set n1 [$ns node]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286000" y="5164138"/>
            <a:ext cx="676751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#Create a duplex link between the nodes</a:t>
            </a:r>
          </a:p>
          <a:p>
            <a:r>
              <a:rPr lang="en-US" altLang="en-US" sz="2400" dirty="0"/>
              <a:t>$ns duplex-link $n0 $n1 1Mb 10ms </a:t>
            </a:r>
            <a:r>
              <a:rPr lang="en-US" altLang="en-US" sz="2400" dirty="0" err="1"/>
              <a:t>DropTail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913</Words>
  <Application>Microsoft Office PowerPoint</Application>
  <PresentationFormat>On-screen Show (4:3)</PresentationFormat>
  <Paragraphs>189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NS 2 </vt:lpstr>
      <vt:lpstr>Slide 2</vt:lpstr>
      <vt:lpstr>Slide 3</vt:lpstr>
      <vt:lpstr>Components of NS2</vt:lpstr>
      <vt:lpstr>C++ and OTcl</vt:lpstr>
      <vt:lpstr>TCL Basics </vt:lpstr>
      <vt:lpstr>Slide 7</vt:lpstr>
      <vt:lpstr>Simple Scenario</vt:lpstr>
      <vt:lpstr>Slide 9</vt:lpstr>
      <vt:lpstr>Slide 10</vt:lpstr>
      <vt:lpstr>Adding traffic to the link</vt:lpstr>
      <vt:lpstr>Slide 12</vt:lpstr>
      <vt:lpstr>Slide 13</vt:lpstr>
      <vt:lpstr>Slide 14</vt:lpstr>
      <vt:lpstr>Slide 15</vt:lpstr>
      <vt:lpstr>Trace analysis</vt:lpstr>
      <vt:lpstr>Slide 17</vt:lpstr>
      <vt:lpstr>Slide 18</vt:lpstr>
      <vt:lpstr>Slide 19</vt:lpstr>
      <vt:lpstr>Simulate a simple topology – UDP Traffic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 2 </dc:title>
  <dc:creator>jagadeesh0826</dc:creator>
  <cp:lastModifiedBy>jagadeesh0826</cp:lastModifiedBy>
  <cp:revision>28</cp:revision>
  <dcterms:created xsi:type="dcterms:W3CDTF">2006-08-16T00:00:00Z</dcterms:created>
  <dcterms:modified xsi:type="dcterms:W3CDTF">2018-09-24T02:22:15Z</dcterms:modified>
</cp:coreProperties>
</file>