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6" r:id="rId3"/>
    <p:sldId id="849" r:id="rId4"/>
    <p:sldId id="851" r:id="rId5"/>
    <p:sldId id="847" r:id="rId6"/>
    <p:sldId id="852" r:id="rId7"/>
    <p:sldId id="853" r:id="rId8"/>
    <p:sldId id="760" r:id="rId9"/>
    <p:sldId id="854" r:id="rId10"/>
    <p:sldId id="855" r:id="rId11"/>
    <p:sldId id="857" r:id="rId12"/>
    <p:sldId id="858" r:id="rId13"/>
    <p:sldId id="859" r:id="rId14"/>
    <p:sldId id="860" r:id="rId15"/>
    <p:sldId id="861" r:id="rId16"/>
    <p:sldId id="862" r:id="rId17"/>
    <p:sldId id="864" r:id="rId18"/>
    <p:sldId id="865" r:id="rId19"/>
    <p:sldId id="866" r:id="rId20"/>
    <p:sldId id="867" r:id="rId21"/>
    <p:sldId id="914" r:id="rId22"/>
    <p:sldId id="868" r:id="rId23"/>
    <p:sldId id="869" r:id="rId24"/>
    <p:sldId id="912" r:id="rId25"/>
    <p:sldId id="903" r:id="rId26"/>
    <p:sldId id="900" r:id="rId27"/>
    <p:sldId id="901" r:id="rId28"/>
    <p:sldId id="902" r:id="rId29"/>
    <p:sldId id="913" r:id="rId30"/>
    <p:sldId id="904" r:id="rId31"/>
    <p:sldId id="905" r:id="rId32"/>
    <p:sldId id="906" r:id="rId33"/>
    <p:sldId id="907" r:id="rId34"/>
    <p:sldId id="908" r:id="rId35"/>
    <p:sldId id="909" r:id="rId36"/>
    <p:sldId id="910" r:id="rId37"/>
    <p:sldId id="262" r:id="rId38"/>
    <p:sldId id="360" r:id="rId39"/>
    <p:sldId id="303" r:id="rId40"/>
    <p:sldId id="306" r:id="rId41"/>
    <p:sldId id="307" r:id="rId42"/>
    <p:sldId id="309" r:id="rId43"/>
    <p:sldId id="365" r:id="rId44"/>
    <p:sldId id="373" r:id="rId45"/>
    <p:sldId id="455" r:id="rId46"/>
    <p:sldId id="461" r:id="rId47"/>
    <p:sldId id="456" r:id="rId48"/>
    <p:sldId id="457" r:id="rId49"/>
    <p:sldId id="465" r:id="rId50"/>
    <p:sldId id="458" r:id="rId51"/>
    <p:sldId id="462" r:id="rId52"/>
    <p:sldId id="463" r:id="rId53"/>
    <p:sldId id="334" r:id="rId54"/>
    <p:sldId id="335" r:id="rId55"/>
    <p:sldId id="336" r:id="rId56"/>
    <p:sldId id="466" r:id="rId57"/>
    <p:sldId id="349" r:id="rId58"/>
    <p:sldId id="350" r:id="rId59"/>
    <p:sldId id="468" r:id="rId60"/>
    <p:sldId id="821" r:id="rId61"/>
    <p:sldId id="275" r:id="rId62"/>
    <p:sldId id="276" r:id="rId63"/>
    <p:sldId id="277" r:id="rId64"/>
    <p:sldId id="263" r:id="rId65"/>
    <p:sldId id="284" r:id="rId66"/>
    <p:sldId id="281" r:id="rId67"/>
    <p:sldId id="299" r:id="rId68"/>
    <p:sldId id="822" r:id="rId69"/>
    <p:sldId id="823" r:id="rId70"/>
    <p:sldId id="824" r:id="rId71"/>
    <p:sldId id="826" r:id="rId72"/>
    <p:sldId id="827" r:id="rId73"/>
    <p:sldId id="828" r:id="rId74"/>
    <p:sldId id="829" r:id="rId75"/>
    <p:sldId id="84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alalitha C N" initials="SCN" lastIdx="1" clrIdx="0">
    <p:extLst>
      <p:ext uri="{19B8F6BF-5375-455C-9EA6-DF929625EA0E}">
        <p15:presenceInfo xmlns:p15="http://schemas.microsoft.com/office/powerpoint/2012/main" userId="2b8b9af94648c7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1F2CE-5F62-4911-8B75-D56AFAC1E3AA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FA8EF-BB81-4909-8240-86B246FA5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FA8EF-BB81-4909-8240-86B246FA51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342493F-1EEC-4CB6-95F6-6BB08CB83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333A3AC-2E5E-4368-8B63-A263C353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4BF8A06-2074-4582-8BF4-8ED88DD44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0A5023-9B1B-4269-8969-210C36E83D97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C04CCE2A-88F0-41F0-901E-43134FACCB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1C4B497-B3A5-4316-B967-66A079C6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34139808-B153-41ED-ADBB-4CE5A292C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535DF-0AEB-4099-9490-73243E6E8A3C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3E7510AF-9BF2-4B4C-B63E-BDDCEF673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D2F0C508-301A-4922-9C59-28150FF3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EDFEDF0B-00C7-4676-89C4-DC2B96AF5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F86C7-0A2D-4571-A1C1-FF60955306EC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B6F32E85-3537-41B7-8522-CB7EA4F62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2BC4108F-D766-4056-BE12-D4B5B107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4EC2EE9-5AC8-40CB-9C07-AD37B2287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5FB51E-89B5-4F40-81B6-08F8DF354454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A054FCD3-B780-4E14-AB05-EBB3B0D88C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87EF304-0E5E-462B-9B77-A66A31E1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786C4D7-81E0-4E7D-9C40-644BF8845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BC0C12-97C9-41F6-8D40-5C6428067C14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A054FCD3-B780-4E14-AB05-EBB3B0D88C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87EF304-0E5E-462B-9B77-A66A31E1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786C4D7-81E0-4E7D-9C40-644BF8845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BC0C12-97C9-41F6-8D40-5C6428067C14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16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72B4619C-36F1-42DA-84A1-96759EF09E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BE93CFCA-8793-484B-AFD8-8B4C47F1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44EC7F1F-B279-46D7-A915-7039325A6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C6C205-1918-47E6-AD29-87615946F4F8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A92DAC3-7031-415B-B589-4AA3AEF023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4EEB509-765B-4ED0-80C4-D4389378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940E11A0-EA22-451F-AD6D-C3E918586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99E47D-559D-41E5-99EC-EEDC597360F7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A92DAC3-7031-415B-B589-4AA3AEF023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4EEB509-765B-4ED0-80C4-D4389378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940E11A0-EA22-451F-AD6D-C3E918586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99E47D-559D-41E5-99EC-EEDC597360F7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75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300"/>
              <a:pPr eaLnBrk="1" hangingPunct="1"/>
              <a:t>60</a:t>
            </a:fld>
            <a:endParaRPr lang="en-US" sz="13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4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90CFF-C6A4-4400-AFC2-5AC8A5673B5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45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2268BDD8-3135-4E90-B11C-55BE95CE2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3258E7F-3475-4D06-A5E2-F3CA44029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DF70DEFF-F2D1-4875-AE57-216C4311B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6997363" y="-11796713"/>
            <a:ext cx="22182138" cy="124777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ED9C528-51BD-49CD-A17C-D531DD352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0525" cy="409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764CB754-8591-4929-AC4B-4E3776095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8E71EE-03E5-4CF7-AC05-C82D7201E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E49EDDD6-9E9F-4F37-8C48-B1A558654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D2C2634-7F49-42F6-9946-62FD7DAF2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DB5F8877-EF65-40FF-B76D-264E65250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AC78A71-20DF-4360-B5D0-2FDB8EC99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C4A09FD8-48A6-44CC-94CC-0B853A29A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E0CD971-742B-412F-A4DF-340FBD153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C916CFA0-9559-467D-B0B1-954B0834F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7002125" y="-11796713"/>
            <a:ext cx="222059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7BF6FE5-8D1F-42C5-AF7B-8EED74F32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57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0691703-BE86-4449-A543-5A631B24FE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778B185-AB3A-4317-A39B-6B8AC4C9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CA14C40-B4E8-49F2-84FD-AA14E7788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6926E6-9CBE-42E6-9D32-077B959854BF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0B40640-A6B2-4442-A2B8-FCC045B10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C1675AC-FEA8-48C2-AFDD-158D2353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1C25975-6A5A-40B5-B677-E9E760999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697598-7E6F-459F-A84E-5FA8593FE94E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624B0C1-A196-43D5-B30F-75F51BFB0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0C78F3D-BA70-48FA-B015-07BC7BF0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F0BF27A-E9BC-4C35-85FB-AAF30CFF3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C3D6B-F5AD-40FE-A85B-308BF4BFA559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1801A9F-1EB5-4CC4-B3ED-352845B6C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6166BE4-00AA-4E64-9D62-2135E82C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5E0423B-68D6-4225-8168-DD829EFC0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C6C27-A6FC-4E56-B879-B22D0BAC4BCD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1634ED21-43D2-419D-A41D-172B97E1C1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1C3F9A0-2844-4981-BB33-5E8EC1A0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E7C3D71-21FA-4DAC-83BE-1A18D39A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B45511-8F14-482E-B5E4-69C745929EA2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F8D4C3DE-CA0C-4171-A21F-3D20C13B13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E83CCAC-B910-4519-B660-5BA26298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4F5683E0-BD2F-447C-82FE-14A008222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F0515-29CF-4A2D-84D0-B34110D8A8B6}" type="slidenum">
              <a:rPr kumimoji="0"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BA7B-B207-4E13-AA5A-49DB50D0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FC61-3B76-4614-8E2E-41E4268D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3A0B-9B9E-47C9-BAAA-9544FD39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84BD-D604-4580-ACF2-66FE32BABB48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4017-3EE0-453B-8310-4A8617AC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9608-BB89-49E7-A106-5179628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C122-5608-4634-B70A-3B5BCF2B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B056E-5873-4D85-89DB-3089390B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6F53-E0B7-4809-8CC4-9C145356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B22D-E727-41D8-9D51-83993D0D7F62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25D-8F17-4B0B-A173-1747150E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FF7-46E3-48CA-9B3A-38965A07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E1E23-CB49-4A51-9949-457F28348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6D387-8424-400A-9DB1-5852FD4F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4DAB-6B49-4E06-898D-E52DBD61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060B-3B16-4344-B2D4-AC2E6CFD5B2D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C9B4-5752-40A7-999D-0C72B058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C0B9-1161-4F8F-8D77-55CA9531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D96C1-E4CE-4128-B2DA-ED6892813F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B082B-31EB-4387-A5D0-563D5955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4B4424C-3A50-46DB-BEB1-1AF5D8C11B83}" type="datetime1">
              <a:rPr lang="en-IN" altLang="en-US" smtClean="0"/>
              <a:t>03-12-2020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DCDD7-5B1E-4070-9746-2DFE613F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4D191-2AB2-4F5A-8EC0-0A97813A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A96974B-4E35-4AE9-8EB0-4519FC62F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9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41D3-08B6-4175-BEB3-1ACB2CA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4884-FAF0-48BC-A60B-765158EF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2AFC-C455-4369-AA4F-79CBD518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1421-B771-41AB-87FB-D645038CB8C5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6968-B14B-4CF4-9501-AF12D1F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1C06-4B56-486C-875D-A82138A4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9C62-B507-4A4E-8DC1-19E6BD8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DA61-5BA0-459D-B923-08A8FDD5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02F4-B9B3-4E1A-9864-9D812F92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3107-9B62-4F46-A1FC-8EC4D9E9FA10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CD27-B4E4-4BDE-AB1C-0BC85874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5573-4E85-4E9A-871A-F1A78826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B82-FDE9-428D-8E77-C87F238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136E-211E-4F95-8F53-7D33A20E3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8E1F2-3B82-448E-A69C-1CF54BD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F52A-C1C2-4FC4-AB44-7A9B448A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4E10-98E5-4594-AD85-A02D15CE2884}" type="datetime1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1E6A-CF3D-476B-B3BF-10B4F22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456E-14CF-41F9-AB96-F5FE159B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0DF2-5809-4C91-9C3D-5C61E386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E37E-9D67-4757-9B34-6700C5EF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6EEB-40BA-40AA-A0C7-E03A614D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AE7A-7F33-4F08-865B-3639D28A5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F0C7-D670-467D-A727-E6E83F3B5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B0770-A82E-428A-BC30-EBD57F01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1A97-30A4-4409-B03A-E40207BF70CD}" type="datetime1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8FD0B-8BEE-4025-87E9-65BC8493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27B5A-7F1D-4BAA-9DFD-76546218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BA49-8052-438B-BDF0-598D742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C3D3A-7711-48D2-A435-C8040EF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9EB7-7EAD-4B1B-8F7D-9A102C956098}" type="datetime1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AEEF3-8899-45C0-9B9E-E514F42B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C3431-C3C9-46B3-A34A-6EEB043E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79C97-F87E-4F56-8F38-FBF77AE5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3AB0-E4AB-429B-A37E-AC4458CDE5CA}" type="datetime1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F19A6-01DA-4314-8F7D-260D8399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40F9-A1BC-41C0-BD0D-2A8FEB14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DD94-C3D0-45E1-B909-AF21C07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1AFC-67C6-4650-A245-907A053A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604F2-1180-40E7-A7C7-85B1BE883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79EB-C54C-4CF4-8380-2CC1AA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A225-D1DC-4CB8-9273-11D0DEE4C69A}" type="datetime1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10E3-21A0-47F8-AD4D-D4885DB9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BB92-F1D8-4A85-B586-7D69D1F8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0EC1-81B8-47C9-BB12-45FF7755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021AD-F344-446B-9F60-BE2B9621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DA00-A564-401A-BEF8-5C6F17B0E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4627-8052-429D-813A-A1557367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356B-311E-43DF-82BC-DE9AB3B38053}" type="datetime1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72E1-B79E-4ECC-B343-408402A8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E453-462D-42E5-894A-2C7BF63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1512-3FE6-4908-A7D6-86B1E669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8B82-F5BB-4341-99C4-8B052852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BD9F-3199-4F12-827F-8D1C59A8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03DC-7AE4-49E3-8C94-D46B0C2A6EDC}" type="datetime1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9EF9-9BBF-4759-98E7-B299D545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C1DD-114D-430B-A504-65B42A9A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501C-171A-443D-A4D6-E035233BC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79C6-AA30-4C9E-85A5-ABE7C7BA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74" y="1234554"/>
            <a:ext cx="10759480" cy="2275409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FDP on Artificial Intelligence and It’s Applications -</a:t>
            </a:r>
            <a:br>
              <a:rPr lang="en-IN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IN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Session on Unsupervised Learning and Natural Language Processing</a:t>
            </a:r>
            <a:br>
              <a:rPr lang="en-IN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Date:03-12-2020</a:t>
            </a:r>
            <a:br>
              <a:rPr lang="en-IN" sz="1050" dirty="0"/>
            </a:br>
            <a:endParaRPr lang="en-IN" sz="2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0D0C-F567-4CBA-A947-21623A714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75" y="3602038"/>
            <a:ext cx="10173325" cy="2738958"/>
          </a:xfrm>
        </p:spPr>
        <p:txBody>
          <a:bodyPr>
            <a:normAutofit/>
          </a:bodyPr>
          <a:lstStyle/>
          <a:p>
            <a:r>
              <a:rPr lang="en-IN" dirty="0"/>
              <a:t>Dr.Subalalitha C.N</a:t>
            </a:r>
          </a:p>
          <a:p>
            <a:r>
              <a:rPr lang="en-IN" dirty="0"/>
              <a:t> Associate Professor, Department of Computer Science and Engineering</a:t>
            </a:r>
          </a:p>
          <a:p>
            <a:r>
              <a:rPr lang="en-IN" dirty="0"/>
              <a:t>SRM Institute of Science and Technology  , </a:t>
            </a:r>
            <a:r>
              <a:rPr lang="en-IN" dirty="0" err="1"/>
              <a:t>Kattankulathur</a:t>
            </a:r>
            <a:r>
              <a:rPr lang="en-IN" dirty="0"/>
              <a:t> </a:t>
            </a:r>
            <a:r>
              <a:rPr lang="en-IN" dirty="0" err="1"/>
              <a:t>Campus,Chennai</a:t>
            </a:r>
            <a:endParaRPr lang="en-IN" dirty="0"/>
          </a:p>
          <a:p>
            <a:r>
              <a:rPr lang="en-IN" dirty="0"/>
              <a:t>Email: subalaln@srmist.edu.in </a:t>
            </a:r>
          </a:p>
          <a:p>
            <a:r>
              <a:rPr lang="en-IN" dirty="0"/>
              <a:t>https://www.subalalitha.in/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4DF58-48D7-4578-B7E1-C480B7DB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353" y="424929"/>
            <a:ext cx="1990725" cy="809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7C99A-8CB2-4D4D-84AF-6BF9DBB9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50291"/>
            <a:ext cx="2305050" cy="733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7E1B-5EFE-4AE0-92A2-A052F733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944B-A3E6-4442-BABD-2BC1D8C18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FC5C377-665F-4468-B672-7EA16CC7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843"/>
            <a:ext cx="10515600" cy="110032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Types of Clustering – Dimension #2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C772FE5-46AD-45A9-82AB-CBDC993E9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30307"/>
            <a:ext cx="10316307" cy="5275043"/>
          </a:xfrm>
        </p:spPr>
        <p:txBody>
          <a:bodyPr>
            <a:normAutofit/>
          </a:bodyPr>
          <a:lstStyle/>
          <a:p>
            <a:pPr algn="just"/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Connectivity models:</a:t>
            </a:r>
            <a:r>
              <a:rPr lang="en-US" sz="1600" b="0" i="0" dirty="0">
                <a:solidFill>
                  <a:srgbClr val="595858"/>
                </a:solidFill>
                <a:effectLst/>
                <a:latin typeface="roboto"/>
              </a:rPr>
              <a:t>                     				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Centroid models:</a:t>
            </a:r>
            <a:r>
              <a:rPr lang="en-US" sz="1600" b="0" i="0" dirty="0">
                <a:solidFill>
                  <a:srgbClr val="595858"/>
                </a:solidFill>
                <a:effectLst/>
                <a:latin typeface="roboto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33333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33333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33333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Distribution Based  models:</a:t>
            </a:r>
            <a:r>
              <a:rPr lang="en-US" sz="1600" b="0" i="0" dirty="0">
                <a:solidFill>
                  <a:srgbClr val="595858"/>
                </a:solidFill>
                <a:effectLst/>
                <a:latin typeface="roboto"/>
              </a:rPr>
              <a:t> 				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roboto"/>
              </a:rPr>
              <a:t> Density Models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33333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33333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95858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95858"/>
                </a:solidFill>
                <a:effectLst/>
                <a:latin typeface="robo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ja-JP" sz="22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6823-A54D-4B64-8335-5EAD7E2E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1" y="1267170"/>
            <a:ext cx="2400300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A1BEAF-C871-4137-A716-4EF5B9AA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09584"/>
            <a:ext cx="316230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D6D69-CA4A-4535-8658-CD880867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20" y="4209584"/>
            <a:ext cx="2543175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A9ADA-9FD7-42BA-A759-E974751B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95" y="1338120"/>
            <a:ext cx="3095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E35F-9345-4190-99C1-1B81915F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73742"/>
            <a:ext cx="11176819" cy="1325563"/>
          </a:xfrm>
        </p:spPr>
        <p:txBody>
          <a:bodyPr/>
          <a:lstStyle/>
          <a:p>
            <a:r>
              <a:rPr lang="en-IN" dirty="0"/>
              <a:t>K- 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67E-ADD0-4E77-BF57-45CA56F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026715"/>
            <a:ext cx="10917702" cy="291639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Step 1: Choose the number of clusters </a:t>
            </a:r>
            <a:r>
              <a:rPr lang="en-US" b="1" i="1" dirty="0">
                <a:solidFill>
                  <a:srgbClr val="333333"/>
                </a:solidFill>
                <a:effectLst/>
                <a:latin typeface="poppins"/>
              </a:rPr>
              <a:t>k</a:t>
            </a:r>
            <a:endParaRPr lang="en-US" b="1" i="0" dirty="0">
              <a:solidFill>
                <a:srgbClr val="333333"/>
              </a:solidFill>
              <a:effectLst/>
              <a:latin typeface="poppins"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poppins"/>
            </a:endParaRPr>
          </a:p>
          <a:p>
            <a:pPr algn="l"/>
            <a:endParaRPr lang="en-US" b="1" dirty="0">
              <a:solidFill>
                <a:srgbClr val="333333"/>
              </a:solidFill>
              <a:latin typeface="poppins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Step 2: Select k random points from the data as centroids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FEDEE-2EC3-4E40-8EFC-1472A5B9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7" y="4114799"/>
            <a:ext cx="6082690" cy="23963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44E2E-1425-40AC-AAC2-87D7396A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6DA2-86E8-4AA8-89F4-366EED21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"/>
            <a:ext cx="10515600" cy="605035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Step 4: Recompute the centroids of newly formed clusters</a:t>
            </a:r>
          </a:p>
          <a:p>
            <a:pPr algn="l"/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Now, once we have assigned all of the points to either cluster, the next step is to compute the centroids of newly formed clusters: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68B2-856F-433E-A31C-AE706E61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3" y="1883021"/>
            <a:ext cx="4575226" cy="137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DB4F5-CCDA-48E3-84DF-99B711437EC1}"/>
              </a:ext>
            </a:extLst>
          </p:cNvPr>
          <p:cNvSpPr txBox="1"/>
          <p:nvPr/>
        </p:nvSpPr>
        <p:spPr>
          <a:xfrm>
            <a:off x="791453" y="3598110"/>
            <a:ext cx="827532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Repeat steps 3 and 4</a:t>
            </a:r>
          </a:p>
          <a:p>
            <a:pPr algn="l"/>
            <a:endParaRPr lang="en-US" b="0" i="0" dirty="0">
              <a:solidFill>
                <a:srgbClr val="595858"/>
              </a:solidFill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3CC1D-D0BC-4B67-85BD-DFF963D8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64" y="4726745"/>
            <a:ext cx="3759300" cy="15830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4638D-8F01-4698-8258-0160B691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7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C60C-A53A-4E11-AC72-88804F5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Stop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0B65-ED36-40E7-B7DD-066B98C3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Centroids of newly formed clusters do not change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 remain in the same cluster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iterations are reached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A868-F8C7-4ACE-BAE9-F1E4BE13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1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E47E2-4554-4F7C-B517-ADF62C47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6" y="154745"/>
            <a:ext cx="7364218" cy="67032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4323-49D5-4AA5-8172-52858DFC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5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DD938-0C29-4ECF-9D6A-EF31E655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1" y="267286"/>
            <a:ext cx="7353569" cy="5767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DA4D2-1E7E-4CE1-956E-7B41F75C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46" y="5861642"/>
            <a:ext cx="9629775" cy="8667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B98D-34A9-46CD-9623-C55DE090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2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C49FF-4648-40D0-8B6F-A403C7F6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3" y="295422"/>
            <a:ext cx="7084616" cy="64992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2E931-5008-46AA-9306-7B77A4A1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8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2A61-5102-41E5-982D-D1E4287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Evaluation: Did you guess the right number of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F856-DA32-4CBA-AB6C-70F6BB3D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Elbow Method </a:t>
            </a:r>
          </a:p>
          <a:p>
            <a:r>
              <a:rPr lang="en-IN" sz="4400" dirty="0"/>
              <a:t>Silhouette Coefficient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E77E5-5642-429F-BDD5-CDD02E88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1743-3DDC-4C7F-A972-33760A1B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A1D93-89BA-4621-85C7-B674662A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11" y="1690688"/>
            <a:ext cx="8967647" cy="46538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1B291-D058-4702-87D7-44DD153F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6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78705-760D-41B6-82EF-69BC247B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6" y="272955"/>
            <a:ext cx="10918209" cy="62779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CAFB-DCCF-4AD2-86C9-8ACD56FF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F1BE-07BF-4A34-BFD9-6325C009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11" y="291302"/>
            <a:ext cx="10173325" cy="854439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0070C0"/>
                </a:solidFill>
                <a:latin typeface="+mn-lt"/>
              </a:rPr>
              <a:t>Targets  of the day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549E0-46C1-4A71-810A-3B31D073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636" y="1407201"/>
            <a:ext cx="9135274" cy="5195966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sz="4000" dirty="0"/>
              <a:t>Unsupervised  Machine Learning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sz="4000" dirty="0"/>
              <a:t>K-Means Clustering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sz="4000" dirty="0"/>
              <a:t>Hands-on Session on K-Means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sz="4000" dirty="0"/>
              <a:t>Natural Language Processing (NLP)- A sub domain  of Artificial Intelligence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sz="4000" dirty="0"/>
              <a:t>Hands-on  session on NLP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lvl="1" algn="l"/>
            <a:endParaRPr lang="en-IN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8B6D-4E0E-44C5-AA13-88B53021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3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2D266-EF83-4FC0-B78C-A7EB4FC8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9" y="369200"/>
            <a:ext cx="7069538" cy="5759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F52E1-D87B-410A-ACED-706DAD5B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96" y="699448"/>
            <a:ext cx="4457700" cy="29622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D80B-13D7-4674-A802-8FB3278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2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9277-29E6-4F23-B92D-9318A44FF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967" y="2129051"/>
            <a:ext cx="10163033" cy="1380912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0070C0"/>
                </a:solidFill>
                <a:latin typeface="+mn-lt"/>
              </a:rPr>
              <a:t>Let us Code K-Means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B7AF-2231-45A5-B98A-CD764C2D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3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79C6-AA30-4C9E-85A5-ABE7C7BA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37" y="517004"/>
            <a:ext cx="10331356" cy="2911996"/>
          </a:xfrm>
        </p:spPr>
        <p:txBody>
          <a:bodyPr>
            <a:noAutofit/>
          </a:bodyPr>
          <a:lstStyle/>
          <a:p>
            <a:b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 Session on Natural Language Processing</a:t>
            </a:r>
            <a:endParaRPr lang="en-IN" sz="66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40753-E31E-406B-9B63-2876EC5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3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1744-3F02-4E74-B482-3C069314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6" y="6893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What is Natural Language Processing  (NLP)?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FDD0-1BFD-453A-9EC9-093CAAF0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33" y="2014880"/>
            <a:ext cx="9501551" cy="4325816"/>
          </a:xfrm>
        </p:spPr>
        <p:txBody>
          <a:bodyPr>
            <a:noAutofit/>
          </a:bodyPr>
          <a:lstStyle/>
          <a:p>
            <a:r>
              <a:rPr lang="en-IN" sz="3200" dirty="0"/>
              <a:t>Natural Language Processing is all about automatic processing of human languages by the computers either in the form of Text or Speech!</a:t>
            </a:r>
          </a:p>
          <a:p>
            <a:r>
              <a:rPr lang="en-IN" sz="3200" dirty="0"/>
              <a:t>NLP helps us to interact with computers using human languages, the same way we do with humans !</a:t>
            </a:r>
          </a:p>
          <a:p>
            <a:r>
              <a:rPr lang="en-IN" sz="3200" dirty="0"/>
              <a:t> It rooted out from the field of Linguistics along with the development in Computer Science !</a:t>
            </a:r>
          </a:p>
          <a:p>
            <a:r>
              <a:rPr lang="en-IN" sz="3200" dirty="0"/>
              <a:t>So, this field is roughly 50 years old, already!</a:t>
            </a:r>
          </a:p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4240-6247-444A-BBD0-1BFABA8A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BAB4-638B-40F7-A147-B55AEEDB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F57295-ACA2-47A1-BE50-7B39B22F1F3E}"/>
              </a:ext>
            </a:extLst>
          </p:cNvPr>
          <p:cNvSpPr txBox="1">
            <a:spLocks/>
          </p:cNvSpPr>
          <p:nvPr/>
        </p:nvSpPr>
        <p:spPr>
          <a:xfrm>
            <a:off x="401736" y="2103437"/>
            <a:ext cx="10952064" cy="2159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NLP applications are closely coupled with our lives </a:t>
            </a:r>
          </a:p>
        </p:txBody>
      </p:sp>
    </p:spTree>
    <p:extLst>
      <p:ext uri="{BB962C8B-B14F-4D97-AF65-F5344CB8AC3E}">
        <p14:creationId xmlns:p14="http://schemas.microsoft.com/office/powerpoint/2010/main" val="276493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A4372-FE81-4739-AB80-61720987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25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2B393D-4772-4E6C-AD49-4166C60A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443792"/>
            <a:ext cx="10438228" cy="62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F61C-3EFA-40CB-89EF-1B48C60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29F06-4C03-4ABF-A64D-A527A75D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31" y="480866"/>
            <a:ext cx="8012870" cy="49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4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1F5C-0810-4426-928F-60D36952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72258-E445-4D23-8ADF-06A5D8BD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647113"/>
            <a:ext cx="11373111" cy="5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2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4B928-39FC-45F7-BDDC-F6DE2B20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E34E-DCBB-4676-84E0-A57B128D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6" y="3234518"/>
            <a:ext cx="11615224" cy="3121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B8DE9F-A240-4BFD-8171-B2CB2FCE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6" y="0"/>
            <a:ext cx="10382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3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F6387-2711-4E23-A1C0-C9BFE59D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29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47C6A-5777-4054-9B55-DF117171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1" y="326869"/>
            <a:ext cx="10438227" cy="63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DC1B1-A27C-442E-AC4E-3419687E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8" y="1361412"/>
            <a:ext cx="3404092" cy="301428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083BB70-0CDF-40BB-9375-98B8A6D49D82}"/>
              </a:ext>
            </a:extLst>
          </p:cNvPr>
          <p:cNvSpPr/>
          <p:nvPr/>
        </p:nvSpPr>
        <p:spPr>
          <a:xfrm>
            <a:off x="3728823" y="1948376"/>
            <a:ext cx="919378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8FB0F6-36DE-4068-828C-5985C3A6EFD6}"/>
              </a:ext>
            </a:extLst>
          </p:cNvPr>
          <p:cNvSpPr/>
          <p:nvPr/>
        </p:nvSpPr>
        <p:spPr>
          <a:xfrm>
            <a:off x="4785362" y="1351873"/>
            <a:ext cx="2053883" cy="2154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Supervised  Machine Learning  Algorithm </a:t>
            </a:r>
          </a:p>
          <a:p>
            <a:pPr algn="ctr"/>
            <a:r>
              <a:rPr lang="en-IN" dirty="0"/>
              <a:t>(Training)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1D3AF-CF07-4E5B-A291-A1D0352E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46" y="3701576"/>
            <a:ext cx="2305050" cy="1771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AD37E0-4372-425E-BAEB-6101F14C21D8}"/>
              </a:ext>
            </a:extLst>
          </p:cNvPr>
          <p:cNvSpPr/>
          <p:nvPr/>
        </p:nvSpPr>
        <p:spPr>
          <a:xfrm flipH="1">
            <a:off x="6976404" y="4587401"/>
            <a:ext cx="1149743" cy="53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4C628AE-05BC-413B-B48B-1F2F12A80195}"/>
              </a:ext>
            </a:extLst>
          </p:cNvPr>
          <p:cNvSpPr/>
          <p:nvPr/>
        </p:nvSpPr>
        <p:spPr>
          <a:xfrm>
            <a:off x="8126147" y="2674664"/>
            <a:ext cx="3208608" cy="92720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Test Fruit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FA1D799-E795-480A-9387-4E332B843FC5}"/>
              </a:ext>
            </a:extLst>
          </p:cNvPr>
          <p:cNvSpPr/>
          <p:nvPr/>
        </p:nvSpPr>
        <p:spPr>
          <a:xfrm>
            <a:off x="5427494" y="3506736"/>
            <a:ext cx="492369" cy="829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89DEFBE1-6ED1-4651-A05E-8F5B60BD4BBC}"/>
              </a:ext>
            </a:extLst>
          </p:cNvPr>
          <p:cNvSpPr/>
          <p:nvPr/>
        </p:nvSpPr>
        <p:spPr>
          <a:xfrm>
            <a:off x="237978" y="179356"/>
            <a:ext cx="4265148" cy="92720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Labelled  Fruits for Training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AAB0-9702-41AE-96E5-BA03D4F7E1D3}"/>
              </a:ext>
            </a:extLst>
          </p:cNvPr>
          <p:cNvSpPr txBox="1"/>
          <p:nvPr/>
        </p:nvSpPr>
        <p:spPr>
          <a:xfrm>
            <a:off x="4541520" y="6410507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Fruit is Pomegranate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80E4C-DDB4-475E-83FA-FCEF15331B7F}"/>
              </a:ext>
            </a:extLst>
          </p:cNvPr>
          <p:cNvSpPr/>
          <p:nvPr/>
        </p:nvSpPr>
        <p:spPr>
          <a:xfrm>
            <a:off x="4648201" y="4387992"/>
            <a:ext cx="2328204" cy="115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 Classifier Model 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EAF8881-5B04-49DF-B03B-242297AFC3DE}"/>
              </a:ext>
            </a:extLst>
          </p:cNvPr>
          <p:cNvSpPr/>
          <p:nvPr/>
        </p:nvSpPr>
        <p:spPr>
          <a:xfrm>
            <a:off x="5427495" y="5586009"/>
            <a:ext cx="340260" cy="82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44E13F-18BB-4905-9CAC-923751371C6D}"/>
              </a:ext>
            </a:extLst>
          </p:cNvPr>
          <p:cNvSpPr txBox="1">
            <a:spLocks/>
          </p:cNvSpPr>
          <p:nvPr/>
        </p:nvSpPr>
        <p:spPr>
          <a:xfrm>
            <a:off x="5064369" y="240080"/>
            <a:ext cx="7331615" cy="7241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 Supervised  ML 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87783-1E8D-4FD7-B669-E70F170C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347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B08C-6866-4469-86A6-78CE71C9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A4B1F-544D-405F-9B7F-9B7E9886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2" y="784802"/>
            <a:ext cx="10044331" cy="54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5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316-0969-4266-A00B-95FD4269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122459"/>
            <a:ext cx="10515600" cy="74973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+mn-lt"/>
              </a:rPr>
              <a:t>Expectations from NLP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97A1-AF4D-4447-8AAF-C1ABA047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4"/>
            <a:ext cx="10515600" cy="5835209"/>
          </a:xfrm>
        </p:spPr>
        <p:txBody>
          <a:bodyPr>
            <a:normAutofit/>
          </a:bodyPr>
          <a:lstStyle/>
          <a:p>
            <a:r>
              <a:rPr lang="en-IN" dirty="0"/>
              <a:t>NLP Applications can understand our text input</a:t>
            </a:r>
          </a:p>
          <a:p>
            <a:pPr lvl="1"/>
            <a:r>
              <a:rPr lang="en-IN" dirty="0"/>
              <a:t>The word , “understand” means so deep!</a:t>
            </a:r>
          </a:p>
          <a:p>
            <a:pPr lvl="2"/>
            <a:r>
              <a:rPr lang="en-IN" dirty="0"/>
              <a:t>Understand grammar</a:t>
            </a:r>
          </a:p>
          <a:p>
            <a:pPr lvl="2"/>
            <a:r>
              <a:rPr lang="en-IN" dirty="0"/>
              <a:t>Understand Meaning</a:t>
            </a:r>
          </a:p>
          <a:p>
            <a:pPr lvl="2"/>
            <a:r>
              <a:rPr lang="en-IN" dirty="0"/>
              <a:t>Understand Spelling </a:t>
            </a:r>
          </a:p>
          <a:p>
            <a:pPr lvl="2"/>
            <a:r>
              <a:rPr lang="en-IN" dirty="0"/>
              <a:t>Understand Intent </a:t>
            </a:r>
          </a:p>
          <a:p>
            <a:pPr lvl="2"/>
            <a:r>
              <a:rPr lang="en-IN" dirty="0"/>
              <a:t>Understand Location </a:t>
            </a:r>
          </a:p>
          <a:p>
            <a:r>
              <a:rPr lang="en-IN" dirty="0"/>
              <a:t>NLP Applications can understand our Speech Input </a:t>
            </a:r>
          </a:p>
          <a:p>
            <a:pPr lvl="1"/>
            <a:r>
              <a:rPr lang="en-IN" dirty="0"/>
              <a:t>Speech to Text </a:t>
            </a:r>
          </a:p>
          <a:p>
            <a:pPr lvl="1"/>
            <a:r>
              <a:rPr lang="en-IN" dirty="0"/>
              <a:t>Text to Speech </a:t>
            </a:r>
          </a:p>
          <a:p>
            <a:r>
              <a:rPr lang="en-IN" dirty="0"/>
              <a:t>NLP Applications can Translate from one Language to another </a:t>
            </a:r>
          </a:p>
          <a:p>
            <a:pPr lvl="1"/>
            <a:r>
              <a:rPr lang="en-IN" dirty="0"/>
              <a:t>Machine Translation</a:t>
            </a:r>
          </a:p>
          <a:p>
            <a:r>
              <a:rPr lang="en-IN" dirty="0"/>
              <a:t>NLP Applications can retrieve information relevant to our query </a:t>
            </a:r>
          </a:p>
          <a:p>
            <a:pPr lvl="1"/>
            <a:r>
              <a:rPr lang="en-IN" dirty="0"/>
              <a:t>Search Engines (Information Retrieval Systems)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12F1-1229-42D1-BA12-8DE4D67B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6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97A1-AF4D-4447-8AAF-C1ABA047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4"/>
            <a:ext cx="10515600" cy="5835209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/>
              <a:t>NLP Applications can extract  information relevant to our query </a:t>
            </a:r>
          </a:p>
          <a:p>
            <a:pPr lvl="1"/>
            <a:r>
              <a:rPr lang="en-IN" sz="3000" dirty="0"/>
              <a:t>Information Extraction Systems </a:t>
            </a:r>
          </a:p>
          <a:p>
            <a:pPr marL="457200" lvl="1" indent="0">
              <a:buNone/>
            </a:pPr>
            <a:r>
              <a:rPr lang="en-IN" sz="3000" dirty="0"/>
              <a:t>Remember the Query ?: “what is the temperature in Chennai ?”</a:t>
            </a:r>
          </a:p>
          <a:p>
            <a:r>
              <a:rPr lang="en-IN" sz="3000" dirty="0"/>
              <a:t>NLP applications can give Map locations </a:t>
            </a:r>
          </a:p>
          <a:p>
            <a:pPr lvl="1"/>
            <a:r>
              <a:rPr lang="en-IN" sz="3000" dirty="0"/>
              <a:t>Google Maps </a:t>
            </a:r>
          </a:p>
          <a:p>
            <a:r>
              <a:rPr lang="en-IN" sz="3000" dirty="0"/>
              <a:t>NLP applications can do tasks for us </a:t>
            </a:r>
          </a:p>
          <a:p>
            <a:pPr lvl="1"/>
            <a:r>
              <a:rPr lang="en-IN" sz="3000" dirty="0"/>
              <a:t>Google Assistant, Alexa </a:t>
            </a:r>
          </a:p>
          <a:p>
            <a:r>
              <a:rPr lang="en-IN" sz="3000" dirty="0"/>
              <a:t>NLP Applications can summarize, give statistics .</a:t>
            </a:r>
          </a:p>
          <a:p>
            <a:r>
              <a:rPr lang="en-IN" sz="3000" dirty="0"/>
              <a:t>NLP Applications can </a:t>
            </a:r>
            <a:r>
              <a:rPr lang="en-IN" sz="3000" dirty="0" err="1"/>
              <a:t>analyze</a:t>
            </a:r>
            <a:r>
              <a:rPr lang="en-IN" sz="3000" dirty="0"/>
              <a:t> and give Suggestions </a:t>
            </a:r>
          </a:p>
          <a:p>
            <a:pPr lvl="1"/>
            <a:r>
              <a:rPr lang="en-IN" sz="3000" dirty="0"/>
              <a:t>Movie Reviews, Product Reviews </a:t>
            </a:r>
          </a:p>
          <a:p>
            <a:r>
              <a:rPr lang="en-IN" sz="3000" dirty="0"/>
              <a:t>NLP Applications can Chat with us </a:t>
            </a:r>
          </a:p>
          <a:p>
            <a:pPr lvl="1"/>
            <a:r>
              <a:rPr lang="en-IN" sz="3000" dirty="0"/>
              <a:t>Chatbots 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sz="6000" dirty="0"/>
              <a:t>		</a:t>
            </a:r>
            <a:r>
              <a:rPr lang="en-IN" sz="6000" dirty="0">
                <a:solidFill>
                  <a:srgbClr val="FF0000"/>
                </a:solidFill>
              </a:rPr>
              <a:t>WHAT NOT ?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12F1-1229-42D1-BA12-8DE4D67B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1F1F7-578A-49DE-901C-9C597727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122459"/>
            <a:ext cx="10515600" cy="74973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+mn-lt"/>
              </a:rPr>
              <a:t>Expectations from NLP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030205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18D-2D81-45B5-8EB0-1A68CA27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44" y="309489"/>
            <a:ext cx="8394456" cy="5979063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So how do NLP Applications are built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How intelligence is fed into them?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Are they more powerful than humans? </a:t>
            </a: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BF0B-61D4-4458-B9C5-B776B83D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2675C0-0D55-4F6E-8CF9-93F9E3DD0F6D}"/>
              </a:ext>
            </a:extLst>
          </p:cNvPr>
          <p:cNvSpPr txBox="1">
            <a:spLocks/>
          </p:cNvSpPr>
          <p:nvPr/>
        </p:nvSpPr>
        <p:spPr>
          <a:xfrm>
            <a:off x="514643" y="2384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F5F9D-8493-4D9D-BF61-1380F17D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051" y="1356329"/>
            <a:ext cx="286981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3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C0F-D367-4A7C-82AD-FCC4D43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77FF-7AD6-48B2-A08F-B1E65134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r>
              <a:rPr lang="en-IN" sz="3600" dirty="0"/>
              <a:t>NLP Application tries to understand Human Languages at different Levels.</a:t>
            </a:r>
          </a:p>
          <a:p>
            <a:r>
              <a:rPr lang="en-IN" sz="3600" dirty="0"/>
              <a:t>Do you remember how we learnt our mother tongue and other languages ? </a:t>
            </a:r>
          </a:p>
          <a:p>
            <a:pPr lvl="1"/>
            <a:r>
              <a:rPr lang="en-IN" sz="3600" dirty="0"/>
              <a:t>The Same Way …</a:t>
            </a:r>
          </a:p>
          <a:p>
            <a:r>
              <a:rPr lang="en-IN" sz="3600" dirty="0"/>
              <a:t>So What are those Levels ? </a:t>
            </a:r>
          </a:p>
          <a:p>
            <a:pPr lvl="1"/>
            <a:r>
              <a:rPr lang="en-IN" sz="3600" dirty="0"/>
              <a:t>Meanwhile you recollect how you learnt languages…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78DC8-475B-40A2-B605-C357F98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2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48C7-A924-4BB1-91A5-11603EDD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36524"/>
            <a:ext cx="10515600" cy="566861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Levels of NLP -Dimension  #1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FFA1B-AD5C-445B-BCB6-BB8F37F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4B12F-1248-4FEC-AA8E-62619E71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7" y="914167"/>
            <a:ext cx="2841674" cy="46084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B7888-160B-4CED-9CEA-C5C20A49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68" y="914167"/>
            <a:ext cx="7484012" cy="2717618"/>
          </a:xfrm>
        </p:spPr>
        <p:txBody>
          <a:bodyPr>
            <a:normAutofit/>
          </a:bodyPr>
          <a:lstStyle/>
          <a:p>
            <a:r>
              <a:rPr lang="en-IN" dirty="0"/>
              <a:t>Spell Checkers – both character and Word level</a:t>
            </a:r>
          </a:p>
          <a:p>
            <a:r>
              <a:rPr lang="en-IN" dirty="0"/>
              <a:t>Search Engines - Word  and sentence levels</a:t>
            </a:r>
          </a:p>
          <a:p>
            <a:r>
              <a:rPr lang="en-IN" dirty="0"/>
              <a:t>Machine Translation system- Word ,sentence, paragraph and document levels.</a:t>
            </a:r>
          </a:p>
          <a:p>
            <a:r>
              <a:rPr lang="en-IN" dirty="0"/>
              <a:t>Multi-document Level – Summary Generation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12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F230-F8DA-4D3B-88BB-29B85FEC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136525"/>
            <a:ext cx="10515600" cy="872832"/>
          </a:xfrm>
        </p:spPr>
        <p:txBody>
          <a:bodyPr/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Levels of NLP -Dimension  #2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E459-FD3D-41AE-AABA-86C14509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9BA5-7A14-447B-8D07-5BD8D531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9357"/>
            <a:ext cx="7658686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7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0894583-533B-4A9A-8809-D24F10D1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Morphology </a:t>
            </a:r>
            <a:endParaRPr lang="en-US" altLang="en-US" sz="6000" dirty="0">
              <a:latin typeface="+mn-lt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F82C1C-B889-4AD6-87ED-952AB335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3600" b="1" dirty="0"/>
              <a:t>Morphology is the study of morphemes and their arrangements in forming words.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lvl="1"/>
            <a:r>
              <a:rPr lang="en-US" altLang="en-US" sz="3600" dirty="0"/>
              <a:t>the, free, desk, eat--cannot be divided further</a:t>
            </a:r>
          </a:p>
          <a:p>
            <a:pPr lvl="1"/>
            <a:r>
              <a:rPr lang="en-US" altLang="en-US" sz="3600" dirty="0"/>
              <a:t>Mosquito- cannot be divided into </a:t>
            </a:r>
            <a:r>
              <a:rPr lang="en-US" altLang="en-US" sz="3600" dirty="0" err="1"/>
              <a:t>mos</a:t>
            </a:r>
            <a:r>
              <a:rPr lang="en-US" altLang="en-US" sz="3600" dirty="0"/>
              <a:t> and </a:t>
            </a:r>
            <a:r>
              <a:rPr lang="en-US" altLang="en-US" sz="3600" dirty="0" err="1"/>
              <a:t>quito</a:t>
            </a:r>
            <a:endParaRPr lang="en-US" altLang="en-US" sz="3600" dirty="0"/>
          </a:p>
          <a:p>
            <a:pPr lvl="1"/>
            <a:r>
              <a:rPr lang="en-US" altLang="en-US" sz="3600" dirty="0"/>
              <a:t>Boys, girls –can be divided into boy, girl and -s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3A3EF-6AEB-4EE8-9C7A-F1F57944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D429F5B-21A5-44E4-8775-CD7CA1A2C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Morphemes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E54DA29-2013-4A9F-8653-9A71B178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86001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b="1" dirty="0">
                <a:cs typeface="Times New Roman" panose="02020603050405020304" pitchFamily="18" charset="0"/>
              </a:rPr>
              <a:t>Morphemes </a:t>
            </a:r>
            <a:r>
              <a:rPr lang="en-US" altLang="en-US" sz="2800" dirty="0">
                <a:cs typeface="Times New Roman" panose="02020603050405020304" pitchFamily="18" charset="0"/>
              </a:rPr>
              <a:t>(Smallest meaningful unit)</a:t>
            </a:r>
            <a:endParaRPr lang="en-US" altLang="en-US" sz="2800" dirty="0"/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9CB280C6-0F21-421F-9D49-5013CB2A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84368"/>
            <a:ext cx="494750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700" dirty="0">
                <a:cs typeface="Times New Roman" panose="02020603050405020304" pitchFamily="18" charset="0"/>
              </a:rPr>
              <a:t>Free Morphs	     Bound Morphs</a:t>
            </a:r>
            <a:endParaRPr lang="en-US" altLang="en-US" sz="2700" dirty="0"/>
          </a:p>
          <a:p>
            <a:pPr eaLnBrk="0" hangingPunct="0"/>
            <a:r>
              <a:rPr lang="en-US" altLang="en-US" sz="2700" dirty="0">
                <a:cs typeface="Times New Roman" panose="02020603050405020304" pitchFamily="18" charset="0"/>
              </a:rPr>
              <a:t>E.g.: girl, time	     E.g.: -s, -</a:t>
            </a:r>
            <a:r>
              <a:rPr lang="en-US" altLang="en-US" sz="2700" dirty="0" err="1">
                <a:cs typeface="Times New Roman" panose="02020603050405020304" pitchFamily="18" charset="0"/>
              </a:rPr>
              <a:t>ive</a:t>
            </a:r>
            <a:endParaRPr lang="en-US" altLang="en-US" sz="2700" dirty="0"/>
          </a:p>
          <a:p>
            <a:pPr eaLnBrk="0" hangingPunct="0"/>
            <a:endParaRPr lang="en-US" altLang="en-US" sz="2700" dirty="0"/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C2725325-D255-4643-B560-98B45FB4C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8956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F4A19B9D-37A2-40D8-92EF-E042C6D3F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956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7614D-2FD4-42BB-91D9-DE22093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FA2A00F-F9BC-46FD-9B11-2EBBDB19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043" y="1297898"/>
            <a:ext cx="8229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	          	 </a:t>
            </a:r>
            <a:r>
              <a:rPr lang="en-US" altLang="en-US" sz="2800" b="1" dirty="0">
                <a:cs typeface="Times New Roman" panose="02020603050405020304" pitchFamily="18" charset="0"/>
              </a:rPr>
              <a:t>Inflection     Derivation 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	arrive       arrived          arrival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	Dispose   disposed      disposal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	Improve   improved     *</a:t>
            </a:r>
            <a:r>
              <a:rPr lang="en-US" altLang="en-US" sz="2800" dirty="0" err="1">
                <a:cs typeface="Times New Roman" panose="02020603050405020304" pitchFamily="18" charset="0"/>
              </a:rPr>
              <a:t>improval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93D21-CA84-4D78-9057-83AF957CD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986" y="239843"/>
            <a:ext cx="10431905" cy="80703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54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altLang="en-US" sz="54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Morphology </a:t>
            </a:r>
            <a:br>
              <a:rPr lang="en-US" altLang="en-US" sz="5400" b="1" dirty="0">
                <a:cs typeface="Times New Roman" panose="02020603050405020304" pitchFamily="18" charset="0"/>
              </a:rPr>
            </a:br>
            <a:endParaRPr lang="en-IN" altLang="en-US" sz="54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E1709-C833-4AC5-83FE-37C1F315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9083BB70-0CDF-40BB-9375-98B8A6D49D82}"/>
              </a:ext>
            </a:extLst>
          </p:cNvPr>
          <p:cNvSpPr/>
          <p:nvPr/>
        </p:nvSpPr>
        <p:spPr>
          <a:xfrm>
            <a:off x="3728823" y="1948376"/>
            <a:ext cx="919378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8FB0F6-36DE-4068-828C-5985C3A6EFD6}"/>
              </a:ext>
            </a:extLst>
          </p:cNvPr>
          <p:cNvSpPr/>
          <p:nvPr/>
        </p:nvSpPr>
        <p:spPr>
          <a:xfrm>
            <a:off x="4785362" y="1351873"/>
            <a:ext cx="2053883" cy="2154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Unsupervised  Machine Learning  Algorithm </a:t>
            </a:r>
          </a:p>
          <a:p>
            <a:pPr algn="ctr"/>
            <a:r>
              <a:rPr lang="en-IN" dirty="0"/>
              <a:t>(Training)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AD37E0-4372-425E-BAEB-6101F14C21D8}"/>
              </a:ext>
            </a:extLst>
          </p:cNvPr>
          <p:cNvSpPr/>
          <p:nvPr/>
        </p:nvSpPr>
        <p:spPr>
          <a:xfrm flipH="1">
            <a:off x="7018315" y="4688642"/>
            <a:ext cx="1149743" cy="53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4C628AE-05BC-413B-B48B-1F2F12A80195}"/>
              </a:ext>
            </a:extLst>
          </p:cNvPr>
          <p:cNvSpPr/>
          <p:nvPr/>
        </p:nvSpPr>
        <p:spPr>
          <a:xfrm>
            <a:off x="7650481" y="2307102"/>
            <a:ext cx="4499314" cy="144588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r>
              <a:rPr lang="en-IN" sz="2000" dirty="0">
                <a:solidFill>
                  <a:srgbClr val="FF0000"/>
                </a:solidFill>
              </a:rPr>
              <a:t>Test Fruit</a:t>
            </a:r>
          </a:p>
          <a:p>
            <a:pPr algn="ctr"/>
            <a:r>
              <a:rPr lang="en-IN" sz="2000" dirty="0"/>
              <a:t>To which tray I should put this Fruit?  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FA1D799-E795-480A-9387-4E332B843FC5}"/>
              </a:ext>
            </a:extLst>
          </p:cNvPr>
          <p:cNvSpPr/>
          <p:nvPr/>
        </p:nvSpPr>
        <p:spPr>
          <a:xfrm>
            <a:off x="5427494" y="3506736"/>
            <a:ext cx="492369" cy="829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89DEFBE1-6ED1-4651-A05E-8F5B60BD4BBC}"/>
              </a:ext>
            </a:extLst>
          </p:cNvPr>
          <p:cNvSpPr/>
          <p:nvPr/>
        </p:nvSpPr>
        <p:spPr>
          <a:xfrm>
            <a:off x="237978" y="179356"/>
            <a:ext cx="4265148" cy="92720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Unlabelled  Fruits for Training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44E13F-18BB-4905-9CAC-923751371C6D}"/>
              </a:ext>
            </a:extLst>
          </p:cNvPr>
          <p:cNvSpPr txBox="1">
            <a:spLocks/>
          </p:cNvSpPr>
          <p:nvPr/>
        </p:nvSpPr>
        <p:spPr>
          <a:xfrm>
            <a:off x="5463835" y="72430"/>
            <a:ext cx="4499314" cy="1072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70C0"/>
                </a:solidFill>
                <a:latin typeface="+mn-lt"/>
              </a:rPr>
              <a:t>An Unsupervised  ML Algorithm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AEF85-F8FB-4501-B0BE-172B085F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55" y="4336730"/>
            <a:ext cx="3108960" cy="1819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933944-BE1B-4CEB-A59B-8E89B6C9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66" y="4060679"/>
            <a:ext cx="1970209" cy="209514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8CFEED-7E03-411B-B451-BCB89BD1C3FA}"/>
              </a:ext>
            </a:extLst>
          </p:cNvPr>
          <p:cNvSpPr/>
          <p:nvPr/>
        </p:nvSpPr>
        <p:spPr>
          <a:xfrm flipH="1">
            <a:off x="2712758" y="4841633"/>
            <a:ext cx="1149743" cy="53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D57D32-6268-4127-AA89-9E46D5CB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69" y="1483127"/>
            <a:ext cx="3084447" cy="25775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F831DF-21C4-4CC1-85EA-58A5B39990B6}"/>
              </a:ext>
            </a:extLst>
          </p:cNvPr>
          <p:cNvSpPr txBox="1"/>
          <p:nvPr/>
        </p:nvSpPr>
        <p:spPr>
          <a:xfrm>
            <a:off x="920280" y="4955261"/>
            <a:ext cx="16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Put in Tray-3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BEEF3-D920-4516-9E2B-50A8BA81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47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8880071-79AE-423F-B021-5EF83C080E2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09600" y="1828800"/>
            <a:ext cx="10972800" cy="4302126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Circumfixes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A prefix and a suffix act together to surround a base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German: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film-</a:t>
            </a:r>
            <a:r>
              <a:rPr lang="en-US" altLang="en-US" dirty="0" err="1">
                <a:cs typeface="Times New Roman" panose="02020603050405020304" pitchFamily="18" charset="0"/>
              </a:rPr>
              <a:t>en</a:t>
            </a:r>
            <a:r>
              <a:rPr lang="en-US" altLang="en-US" dirty="0">
                <a:cs typeface="Times New Roman" panose="02020603050405020304" pitchFamily="18" charset="0"/>
              </a:rPr>
              <a:t> ‘to film’     </a:t>
            </a:r>
            <a:r>
              <a:rPr lang="en-US" altLang="en-US" dirty="0" err="1">
                <a:cs typeface="Times New Roman" panose="02020603050405020304" pitchFamily="18" charset="0"/>
              </a:rPr>
              <a:t>ge</a:t>
            </a:r>
            <a:r>
              <a:rPr lang="en-US" altLang="en-US" dirty="0">
                <a:cs typeface="Times New Roman" panose="02020603050405020304" pitchFamily="18" charset="0"/>
              </a:rPr>
              <a:t>-film-t ‘filmed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Think of an example for our Indian language word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9CC13-7C98-4E2E-A6A4-D3EEF01B48F7}"/>
              </a:ext>
            </a:extLst>
          </p:cNvPr>
          <p:cNvSpPr txBox="1">
            <a:spLocks noChangeArrowheads="1"/>
          </p:cNvSpPr>
          <p:nvPr/>
        </p:nvSpPr>
        <p:spPr>
          <a:xfrm>
            <a:off x="1543986" y="239843"/>
            <a:ext cx="10431905" cy="807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en-US" sz="54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altLang="en-US" sz="21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Morphology </a:t>
            </a:r>
            <a:br>
              <a:rPr lang="en-US" altLang="en-US" sz="21600" b="1" dirty="0">
                <a:cs typeface="Times New Roman" panose="02020603050405020304" pitchFamily="18" charset="0"/>
              </a:rPr>
            </a:br>
            <a:endParaRPr lang="en-IN" altLang="en-US" sz="2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5BD9D3-1079-457B-AFE0-3952FA4C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974B-4E35-4AE9-8EB0-4519FC62F07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181E825-1444-4712-ACE4-1989610DDB7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229192" y="1633928"/>
            <a:ext cx="10353207" cy="449699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Infixes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 Infixes create discontinuous bases.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	</a:t>
            </a:r>
            <a:r>
              <a:rPr lang="en-US" altLang="en-US" b="1" dirty="0" err="1">
                <a:cs typeface="Times New Roman" panose="02020603050405020304" pitchFamily="18" charset="0"/>
              </a:rPr>
              <a:t>Charau</a:t>
            </a:r>
            <a:r>
              <a:rPr lang="en-US" altLang="en-US" b="1" dirty="0">
                <a:cs typeface="Times New Roman" panose="02020603050405020304" pitchFamily="18" charset="0"/>
              </a:rPr>
              <a:t>, a language of Vietnam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	</a:t>
            </a:r>
            <a:r>
              <a:rPr lang="en-US" altLang="en-US" dirty="0" err="1">
                <a:cs typeface="Times New Roman" panose="02020603050405020304" pitchFamily="18" charset="0"/>
              </a:rPr>
              <a:t>sulat</a:t>
            </a:r>
            <a:r>
              <a:rPr lang="en-US" altLang="en-US" dirty="0">
                <a:cs typeface="Times New Roman" panose="02020603050405020304" pitchFamily="18" charset="0"/>
              </a:rPr>
              <a:t> ‘write’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	s-um--</a:t>
            </a:r>
            <a:r>
              <a:rPr lang="en-US" altLang="en-US" dirty="0" err="1">
                <a:cs typeface="Times New Roman" panose="02020603050405020304" pitchFamily="18" charset="0"/>
              </a:rPr>
              <a:t>ulat</a:t>
            </a:r>
            <a:r>
              <a:rPr lang="en-US" altLang="en-US" dirty="0">
                <a:cs typeface="Times New Roman" panose="02020603050405020304" pitchFamily="18" charset="0"/>
              </a:rPr>
              <a:t> ‘wrote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	s-in-</a:t>
            </a:r>
            <a:r>
              <a:rPr lang="en-US" altLang="en-US" dirty="0" err="1">
                <a:cs typeface="Times New Roman" panose="02020603050405020304" pitchFamily="18" charset="0"/>
              </a:rPr>
              <a:t>ulat</a:t>
            </a:r>
            <a:r>
              <a:rPr lang="en-US" altLang="en-US" dirty="0">
                <a:cs typeface="Times New Roman" panose="02020603050405020304" pitchFamily="18" charset="0"/>
              </a:rPr>
              <a:t> ‘was written’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2333DA-DA56-4CE8-8CD2-6C0CDB8D0B83}"/>
              </a:ext>
            </a:extLst>
          </p:cNvPr>
          <p:cNvSpPr txBox="1">
            <a:spLocks noChangeArrowheads="1"/>
          </p:cNvSpPr>
          <p:nvPr/>
        </p:nvSpPr>
        <p:spPr>
          <a:xfrm>
            <a:off x="1409075" y="278587"/>
            <a:ext cx="10431905" cy="807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en-US" sz="54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altLang="en-US" sz="21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Morphology </a:t>
            </a:r>
            <a:br>
              <a:rPr lang="en-US" altLang="en-US" sz="21600" b="1" dirty="0">
                <a:cs typeface="Times New Roman" panose="02020603050405020304" pitchFamily="18" charset="0"/>
              </a:rPr>
            </a:br>
            <a:endParaRPr lang="en-IN" altLang="en-US" sz="2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877C0-6558-411E-8A06-FA98117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974B-4E35-4AE9-8EB0-4519FC62F077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D2D0822-E81B-4681-84D4-E3735DDE51F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4498" y="959370"/>
            <a:ext cx="9674902" cy="54414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Reduplication</a:t>
            </a:r>
          </a:p>
          <a:p>
            <a:pPr algn="just"/>
            <a:r>
              <a:rPr lang="en-US" altLang="en-US" sz="2600" dirty="0">
                <a:cs typeface="Times New Roman" panose="02020603050405020304" pitchFamily="18" charset="0"/>
              </a:rPr>
              <a:t>Using some part of the base (which may be the entire base) more than once in a word.</a:t>
            </a:r>
          </a:p>
          <a:p>
            <a:pPr algn="just"/>
            <a:r>
              <a:rPr lang="en-US" altLang="en-US" sz="2600" dirty="0">
                <a:cs typeface="Times New Roman" panose="02020603050405020304" pitchFamily="18" charset="0"/>
              </a:rPr>
              <a:t>If the entire base is reduplicated, reduplication resembles compounding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 err="1">
                <a:cs typeface="Times New Roman" panose="02020603050405020304" pitchFamily="18" charset="0"/>
              </a:rPr>
              <a:t>Indonasian</a:t>
            </a:r>
            <a:r>
              <a:rPr lang="en-US" altLang="en-US" sz="2100" b="1" dirty="0">
                <a:cs typeface="Times New Roman" panose="02020603050405020304" pitchFamily="18" charset="0"/>
              </a:rPr>
              <a:t> Languages (complete reduplication)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kursi</a:t>
            </a:r>
            <a:r>
              <a:rPr lang="en-US" altLang="en-US" sz="2100" b="1" dirty="0">
                <a:cs typeface="Times New Roman" panose="02020603050405020304" pitchFamily="18" charset="0"/>
              </a:rPr>
              <a:t> ‘chair       - 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kursikursi</a:t>
            </a:r>
            <a:r>
              <a:rPr lang="en-US" altLang="en-US" sz="2100" b="1" dirty="0">
                <a:cs typeface="Times New Roman" panose="02020603050405020304" pitchFamily="18" charset="0"/>
              </a:rPr>
              <a:t> ‘chairs’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lalat</a:t>
            </a:r>
            <a:r>
              <a:rPr lang="en-US" altLang="en-US" sz="2100" b="1" dirty="0">
                <a:cs typeface="Times New Roman" panose="02020603050405020304" pitchFamily="18" charset="0"/>
              </a:rPr>
              <a:t> ‘house-fly’ - 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lalatlalat</a:t>
            </a:r>
            <a:r>
              <a:rPr lang="en-US" altLang="en-US" sz="2100" b="1" dirty="0">
                <a:cs typeface="Times New Roman" panose="02020603050405020304" pitchFamily="18" charset="0"/>
              </a:rPr>
              <a:t> ‘house-flies’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ibu</a:t>
            </a:r>
            <a:r>
              <a:rPr lang="en-US" altLang="en-US" sz="2100" b="1" dirty="0">
                <a:cs typeface="Times New Roman" panose="02020603050405020304" pitchFamily="18" charset="0"/>
              </a:rPr>
              <a:t> ‘mother’      -  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ibuibu</a:t>
            </a:r>
            <a:r>
              <a:rPr lang="en-US" altLang="en-US" sz="2100" b="1" dirty="0">
                <a:cs typeface="Times New Roman" panose="02020603050405020304" pitchFamily="18" charset="0"/>
              </a:rPr>
              <a:t> ‘mothers’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Tagalog language (partial reduplication)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bill ‘buy’		-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bibill</a:t>
            </a:r>
            <a:r>
              <a:rPr lang="en-US" altLang="en-US" sz="2100" b="1" dirty="0">
                <a:cs typeface="Times New Roman" panose="02020603050405020304" pitchFamily="18" charset="0"/>
              </a:rPr>
              <a:t> ‘he will buy’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inom</a:t>
            </a:r>
            <a:r>
              <a:rPr lang="en-US" altLang="en-US" sz="2100" b="1" dirty="0">
                <a:cs typeface="Times New Roman" panose="02020603050405020304" pitchFamily="18" charset="0"/>
              </a:rPr>
              <a:t> ‘drink’	-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ininom</a:t>
            </a:r>
            <a:r>
              <a:rPr lang="en-US" altLang="en-US" sz="2100" b="1" dirty="0">
                <a:cs typeface="Times New Roman" panose="02020603050405020304" pitchFamily="18" charset="0"/>
              </a:rPr>
              <a:t> ‘he will drink’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100" b="1" dirty="0">
                <a:cs typeface="Times New Roman" panose="02020603050405020304" pitchFamily="18" charset="0"/>
              </a:rPr>
              <a:t>	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sulut</a:t>
            </a:r>
            <a:r>
              <a:rPr lang="en-US" altLang="en-US" sz="2100" b="1" dirty="0">
                <a:cs typeface="Times New Roman" panose="02020603050405020304" pitchFamily="18" charset="0"/>
              </a:rPr>
              <a:t> ‘write’         - </a:t>
            </a:r>
            <a:r>
              <a:rPr lang="en-US" altLang="en-US" sz="2100" b="1" dirty="0" err="1">
                <a:cs typeface="Times New Roman" panose="02020603050405020304" pitchFamily="18" charset="0"/>
              </a:rPr>
              <a:t>susulat</a:t>
            </a:r>
            <a:r>
              <a:rPr lang="en-US" altLang="en-US" sz="2100" b="1" dirty="0">
                <a:cs typeface="Times New Roman" panose="02020603050405020304" pitchFamily="18" charset="0"/>
              </a:rPr>
              <a:t> ‘he will write’</a:t>
            </a:r>
            <a:endParaRPr lang="en-US" altLang="en-US" sz="21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381A2-17F6-49E0-8477-AA293D2BC14F}"/>
              </a:ext>
            </a:extLst>
          </p:cNvPr>
          <p:cNvSpPr txBox="1">
            <a:spLocks noChangeArrowheads="1"/>
          </p:cNvSpPr>
          <p:nvPr/>
        </p:nvSpPr>
        <p:spPr>
          <a:xfrm>
            <a:off x="1543987" y="278587"/>
            <a:ext cx="10296993" cy="68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en-US" sz="54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altLang="en-US" sz="21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Morphology </a:t>
            </a:r>
            <a:br>
              <a:rPr lang="en-US" altLang="en-US" sz="21600" b="1" dirty="0">
                <a:cs typeface="Times New Roman" panose="02020603050405020304" pitchFamily="18" charset="0"/>
              </a:rPr>
            </a:br>
            <a:endParaRPr lang="en-IN" altLang="en-US" sz="2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4DFFE-C7FE-432C-BB17-29518C0C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974B-4E35-4AE9-8EB0-4519FC62F07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0894583-533B-4A9A-8809-D24F10D1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Morphology for Indian Languages </a:t>
            </a:r>
            <a:endParaRPr lang="en-US" altLang="en-US" sz="6000" dirty="0">
              <a:latin typeface="+mn-lt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F82C1C-B889-4AD6-87ED-952AB335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843" y="1690688"/>
            <a:ext cx="11113957" cy="55388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600" b="1" dirty="0">
                <a:solidFill>
                  <a:srgbClr val="FF0000"/>
                </a:solidFill>
              </a:rPr>
              <a:t>Indian Languages are rich in Morphology </a:t>
            </a:r>
          </a:p>
          <a:p>
            <a:pPr marL="0" indent="0">
              <a:buNone/>
            </a:pPr>
            <a:r>
              <a:rPr lang="ta-IN" altLang="en-US" sz="3600" dirty="0"/>
              <a:t>படிக்கிறாள்</a:t>
            </a:r>
            <a:r>
              <a:rPr lang="en-IN" altLang="en-US" sz="3600" dirty="0"/>
              <a:t>=</a:t>
            </a:r>
            <a:r>
              <a:rPr lang="en-US" altLang="en-US" sz="3600" dirty="0"/>
              <a:t>  </a:t>
            </a:r>
            <a:r>
              <a:rPr lang="ta-IN" dirty="0"/>
              <a:t>படி &lt; </a:t>
            </a:r>
            <a:r>
              <a:rPr lang="en-IN" dirty="0"/>
              <a:t>Verb &gt; </a:t>
            </a:r>
            <a:r>
              <a:rPr lang="ta-IN" dirty="0" err="1"/>
              <a:t>க்கிறு</a:t>
            </a:r>
            <a:r>
              <a:rPr lang="ta-IN" dirty="0"/>
              <a:t> &lt; </a:t>
            </a:r>
            <a:r>
              <a:rPr lang="en-IN" dirty="0"/>
              <a:t>Present Tense Marker &gt; </a:t>
            </a:r>
            <a:r>
              <a:rPr lang="ta-IN" dirty="0"/>
              <a:t>ஆள் &lt; </a:t>
            </a:r>
            <a:r>
              <a:rPr lang="en-IN" dirty="0"/>
              <a:t>Third Person Feminine Singular Suffix &gt; </a:t>
            </a:r>
          </a:p>
          <a:p>
            <a:r>
              <a:rPr lang="ta-IN" dirty="0"/>
              <a:t>&lt;</a:t>
            </a:r>
            <a:r>
              <a:rPr lang="ta-IN" dirty="0" err="1"/>
              <a:t>படி+க்கிறு+ஆள்</a:t>
            </a:r>
            <a:r>
              <a:rPr lang="ta-IN" dirty="0"/>
              <a:t>&gt;</a:t>
            </a:r>
          </a:p>
          <a:p>
            <a:pPr algn="just"/>
            <a:endParaRPr lang="en-US" altLang="en-US" sz="3600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A798A-C70F-4612-9F0A-37BB791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77A2620-FC11-4E0B-A59E-BD685847E6A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09468" y="1199213"/>
            <a:ext cx="10582432" cy="5201587"/>
          </a:xfrm>
        </p:spPr>
        <p:txBody>
          <a:bodyPr>
            <a:normAutofit lnSpcReduction="10000"/>
          </a:bodyPr>
          <a:lstStyle/>
          <a:p>
            <a:pPr marL="609600" indent="-609600" algn="just">
              <a:buNone/>
            </a:pP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A preliminary Process for Morphological Processing </a:t>
            </a:r>
          </a:p>
          <a:p>
            <a:pPr marL="609600" indent="-609600" algn="just">
              <a:buNone/>
            </a:pPr>
            <a:r>
              <a:rPr lang="en-US" i="1" dirty="0"/>
              <a:t>Stemming</a:t>
            </a:r>
            <a:r>
              <a:rPr lang="en-US" dirty="0"/>
              <a:t> usually refers to a crude heuristic process that chops off the ends of words in the hope of achieving this goal correctly most of the time, and often includes the removal of derivational affixes. </a:t>
            </a:r>
          </a:p>
          <a:p>
            <a:pPr marL="609600" indent="-609600" algn="just">
              <a:buNone/>
            </a:pPr>
            <a:r>
              <a:rPr lang="en-US" dirty="0"/>
              <a:t>Input : Smiling – Stem : </a:t>
            </a:r>
            <a:r>
              <a:rPr lang="en-US" dirty="0" err="1"/>
              <a:t>Smil</a:t>
            </a:r>
            <a:endParaRPr lang="en-US" dirty="0"/>
          </a:p>
          <a:p>
            <a:pPr marL="609600" indent="-609600" algn="just">
              <a:buNone/>
            </a:pPr>
            <a:endParaRPr lang="en-US" i="1" dirty="0"/>
          </a:p>
          <a:p>
            <a:pPr marL="609600" indent="-609600" algn="just">
              <a:buNone/>
            </a:pPr>
            <a:r>
              <a:rPr lang="en-US" i="1" dirty="0"/>
              <a:t>Lemmatization</a:t>
            </a:r>
            <a:r>
              <a:rPr lang="en-US" dirty="0"/>
              <a:t> usually refers to doing things properly with the use of a vocabulary and morphological analysis of words, normally aiming to remove inflectional endings only and to return the base or dictionary form of a word, which is known as the </a:t>
            </a:r>
            <a:r>
              <a:rPr lang="en-US" i="1" dirty="0"/>
              <a:t>lemma</a:t>
            </a:r>
            <a:r>
              <a:rPr lang="en-US" dirty="0"/>
              <a:t> .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 marL="609600" indent="-609600" algn="just">
              <a:buNone/>
            </a:pPr>
            <a:endParaRPr lang="en-US" dirty="0"/>
          </a:p>
          <a:p>
            <a:pPr marL="609600" indent="-609600" algn="just">
              <a:buNone/>
            </a:pPr>
            <a:r>
              <a:rPr lang="en-US" dirty="0"/>
              <a:t>Input : Smiling –Lemma  : Smile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EF7D8-886E-4D3E-A336-6A2137C8B66D}"/>
              </a:ext>
            </a:extLst>
          </p:cNvPr>
          <p:cNvSpPr txBox="1">
            <a:spLocks noChangeArrowheads="1"/>
          </p:cNvSpPr>
          <p:nvPr/>
        </p:nvSpPr>
        <p:spPr>
          <a:xfrm>
            <a:off x="809468" y="116808"/>
            <a:ext cx="10296993" cy="68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en-US" sz="54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altLang="en-US" sz="21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Stemming and Lemmatization </a:t>
            </a:r>
            <a:br>
              <a:rPr lang="en-US" altLang="en-US" sz="21600" b="1" dirty="0">
                <a:cs typeface="Times New Roman" panose="02020603050405020304" pitchFamily="18" charset="0"/>
              </a:rPr>
            </a:br>
            <a:endParaRPr lang="en-IN" altLang="en-US" sz="2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0984-F353-4523-9B04-1AE4FEFD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974B-4E35-4AE9-8EB0-4519FC62F077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19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73F678A-7E72-485A-966D-78177BBD5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14136D3-805E-45F8-A4EE-812A1E9AB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Part Of Speech Tagging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FC576FD-B4B8-482B-8B6F-3E8EAA3C3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121" y="2068643"/>
            <a:ext cx="10515599" cy="4529266"/>
          </a:xfrm>
        </p:spPr>
        <p:txBody>
          <a:bodyPr/>
          <a:lstStyle/>
          <a:p>
            <a:pPr eaLnBrk="1" hangingPunct="1"/>
            <a:r>
              <a:rPr lang="en-US" altLang="en-US" dirty="0"/>
              <a:t>Annotate each word in a sentence with a part-of-speech marker.</a:t>
            </a:r>
          </a:p>
          <a:p>
            <a:pPr eaLnBrk="1" hangingPunct="1"/>
            <a:r>
              <a:rPr lang="en-US" altLang="en-US" dirty="0"/>
              <a:t>Lowest level of syntactic analysis.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Useful for subsequent syntactic parsing and word sense disambiguation.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8AB9B7D1-1E2F-4B88-8A73-1E3E4743F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3186113"/>
            <a:ext cx="778159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</a:rPr>
              <a:t>John  saw  the  saw  and  decided  to  take  it     to   the   table.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CC0099"/>
                </a:solidFill>
              </a:rPr>
              <a:t>NNP VBD DT  NN  CC  VBD     TO VB  PRP IN DT    NN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9DA84CD-1EF5-4DEA-B8F9-84DCB33D9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English POS </a:t>
            </a:r>
            <a:r>
              <a:rPr lang="en-US" altLang="en-US" sz="6600" b="1" dirty="0" err="1">
                <a:solidFill>
                  <a:srgbClr val="00B0F0"/>
                </a:solidFill>
                <a:latin typeface="+mn-lt"/>
              </a:rPr>
              <a:t>Tagsets</a:t>
            </a:r>
            <a:endParaRPr lang="en-US" altLang="en-US" sz="66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B6A5B58-177F-4AA7-BE2B-DC318051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Original Brown corpus used a large set of 87 POS tags.</a:t>
            </a:r>
          </a:p>
          <a:p>
            <a:pPr eaLnBrk="1" hangingPunct="1"/>
            <a:r>
              <a:rPr lang="en-US" altLang="en-US" dirty="0"/>
              <a:t>Most common in NLP today is the Penn Treebank set of 45 tags.</a:t>
            </a:r>
          </a:p>
          <a:p>
            <a:pPr lvl="1" eaLnBrk="1" hangingPunct="1"/>
            <a:r>
              <a:rPr lang="en-US" altLang="en-US" dirty="0" err="1"/>
              <a:t>Tagset</a:t>
            </a:r>
            <a:r>
              <a:rPr lang="en-US" altLang="en-US" dirty="0"/>
              <a:t> used in these slides.</a:t>
            </a:r>
          </a:p>
          <a:p>
            <a:pPr lvl="1" eaLnBrk="1" hangingPunct="1"/>
            <a:r>
              <a:rPr lang="en-US" altLang="en-US" dirty="0"/>
              <a:t>Reduced from the Brown set for use in the context of a parsed corpus (i.e. treebank).</a:t>
            </a:r>
          </a:p>
          <a:p>
            <a:pPr eaLnBrk="1" hangingPunct="1"/>
            <a:r>
              <a:rPr lang="en-US" altLang="en-US" dirty="0"/>
              <a:t>The C5  </a:t>
            </a:r>
            <a:r>
              <a:rPr lang="en-US" altLang="en-US" dirty="0" err="1"/>
              <a:t>tagset</a:t>
            </a:r>
            <a:r>
              <a:rPr lang="en-US" altLang="en-US" dirty="0"/>
              <a:t> used for the British National Corpus (BNC) has 61 tags.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EBB36-F49A-401A-A46F-E00D6B68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3E0FB376-0EDD-4BDA-8960-EE9B64236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074F39B-3987-408A-8483-7784BA30B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English Parts of Speech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49928F4-2853-4295-92C2-71D56FA64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66071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Noun (person, place or thing)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Singular (NN):  dog,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Plural (NNS):  dogs, forks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Proper (NNP, NNPS): John, </a:t>
            </a:r>
            <a:r>
              <a:rPr lang="en-US" altLang="en-US" sz="2000" dirty="0" err="1"/>
              <a:t>Springfields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Personal pronoun (PRP): I, you, he, she,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Wh</a:t>
            </a:r>
            <a:r>
              <a:rPr lang="en-US" altLang="en-US" sz="2000" dirty="0"/>
              <a:t>-pronoun  (WP): who, what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Verb (actions and processes)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Base, infinitive (VB):  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Past tense (VBD):  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Gerund (VBG):  eating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Past participle (VBN):  eaten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Non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person singular present tense (VBP): 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person singular present tense: (VBZ): 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Modal (MD): should,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(TO): to (to eat)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5EE21824-8F0E-48D0-8644-F79B5DFCA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E8EFC78-4BEF-4EFE-89BE-FA1FC5BB1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English Parts of Speech(cont.)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9C06D-600F-4863-A723-67E232231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Adjective (modify nouns)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Basic (JJ): red, tall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Comparative (JJR): redder, taller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Superlative (JJS): reddest, tallest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Adverb (modify verbs)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Basic (RB): 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Comparative (RBR): quicker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Superlative (RBS): quickest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Preposition (IN): on, in, by, to, with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Determiner: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Basic (DT) a, an, the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WH-determiner (WDT): which,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Coordinating Conjunction (CC): and, but, or,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Particle (RP): off (took off), up (put up)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40B72AE-A0BB-4FBE-A4D3-55BB0273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6000" b="1" dirty="0">
                <a:solidFill>
                  <a:srgbClr val="00B0F0"/>
                </a:solidFill>
                <a:latin typeface="+mn-lt"/>
              </a:rPr>
              <a:t>Closed vs. Open Class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D279028-5F9E-4ACC-BF4F-F3AB677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Closed class</a:t>
            </a:r>
            <a:r>
              <a:rPr lang="en-US" altLang="en-US"/>
              <a:t> categories are composed of a small, fixed set of grammatical function words for a given language.</a:t>
            </a:r>
          </a:p>
          <a:p>
            <a:pPr lvl="1" eaLnBrk="1" hangingPunct="1"/>
            <a:r>
              <a:rPr lang="en-US" altLang="en-US"/>
              <a:t>Pronouns, Prepositions, Modals, Determiners, Particles, Conjunctions</a:t>
            </a:r>
          </a:p>
          <a:p>
            <a:pPr eaLnBrk="1" hangingPunct="1"/>
            <a:r>
              <a:rPr lang="en-US" altLang="en-US"/>
              <a:t>Open class categories have large number of words and new ones are easily invented.</a:t>
            </a:r>
          </a:p>
          <a:p>
            <a:pPr lvl="1" eaLnBrk="1" hangingPunct="1"/>
            <a:r>
              <a:rPr lang="en-US" altLang="en-US"/>
              <a:t>Nouns (Googler, textlish), Verbs (Google), Adjectives (geeky), Abverb (automagically)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CF8A0-A9D3-4FC9-8E83-E5897FC8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C9DE4B-04CB-4C51-A3CD-01218FE2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79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9C011-BC77-48FF-AB89-1BAB700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5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12C160B-1514-4CCC-962B-76D9E221F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/>
              <a:t>50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768BF6C-6753-4050-893E-47E8C6D17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Ambiguity in POS Tagging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7B7C1A8-BD43-4047-8E7E-16B408729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“Like” can be a verb or a preposition</a:t>
            </a:r>
          </a:p>
          <a:p>
            <a:pPr lvl="1" eaLnBrk="1" hangingPunct="1"/>
            <a:r>
              <a:rPr lang="en-US" altLang="en-US" dirty="0"/>
              <a:t>I like/VBP candy.</a:t>
            </a:r>
          </a:p>
          <a:p>
            <a:pPr lvl="1" eaLnBrk="1" hangingPunct="1"/>
            <a:r>
              <a:rPr lang="en-US" altLang="en-US" dirty="0"/>
              <a:t>Time flies like/IN an arrow.</a:t>
            </a:r>
          </a:p>
          <a:p>
            <a:pPr eaLnBrk="1" hangingPunct="1"/>
            <a:r>
              <a:rPr lang="en-US" altLang="en-US" dirty="0"/>
              <a:t>“Around” can be a preposition, particle, or adverb</a:t>
            </a:r>
          </a:p>
          <a:p>
            <a:pPr lvl="1" eaLnBrk="1" hangingPunct="1"/>
            <a:r>
              <a:rPr lang="en-US" altLang="en-US" dirty="0"/>
              <a:t>I bought it at the shop around/IN the corner.</a:t>
            </a:r>
          </a:p>
          <a:p>
            <a:pPr lvl="1" eaLnBrk="1" hangingPunct="1"/>
            <a:r>
              <a:rPr lang="en-US" altLang="en-US" dirty="0"/>
              <a:t>I never got around/RP to getting a car.</a:t>
            </a:r>
          </a:p>
          <a:p>
            <a:pPr lvl="1" eaLnBrk="1" hangingPunct="1"/>
            <a:r>
              <a:rPr lang="en-US" altLang="en-US" dirty="0"/>
              <a:t>A new Prius costs around/RB $25K.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0E410E32-F5F6-46E7-9BFD-ECA78FC52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B8FE49-674A-4C4D-8F26-B89C28CA4EDF}" type="slidenum">
              <a:rPr lang="en-US" altLang="en-US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200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5C704E2-7E0D-4433-BC51-3E36C7F48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4183" y="136525"/>
            <a:ext cx="9989695" cy="12350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POS Tagging Approaches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9DB58A3-7A09-4386-93CB-369CB149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72400" cy="49434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Rule-Based</a:t>
            </a:r>
            <a:r>
              <a:rPr lang="en-US" altLang="en-US"/>
              <a:t>: Human crafted rules based on lexical and other linguistic knowledge.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Learning-Based</a:t>
            </a:r>
            <a:r>
              <a:rPr lang="en-US" altLang="en-US"/>
              <a:t>: Trained on human annotated corpora like the Penn Treebank.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</a:rPr>
              <a:t>Statistical models</a:t>
            </a:r>
            <a:r>
              <a:rPr lang="en-US" altLang="en-US"/>
              <a:t>:  Hidden Markov Model (HMM), Maximum Entropy Markov Model (MEMM), Conditional Random Field (CRF)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</a:rPr>
              <a:t>Rule learning</a:t>
            </a:r>
            <a:r>
              <a:rPr lang="en-US" altLang="en-US"/>
              <a:t>: Transformation Based Learning (TBL)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339933"/>
                </a:solidFill>
              </a:rPr>
              <a:t>Neural networks</a:t>
            </a:r>
            <a:r>
              <a:rPr lang="en-US" altLang="en-US"/>
              <a:t>: Recurrent networks like Long Short Term Memory (LSTMs)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Generally, learning-based approaches have been found to be more effective overall, taking into account the total amount of human expertise and effort involved.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3A5ACFD4-54FC-4509-A360-0B3B45721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/>
              <a:t>52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6F02E7-1E4C-4475-98BA-11AA716C3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6000" b="1" dirty="0">
                <a:solidFill>
                  <a:srgbClr val="00B0F0"/>
                </a:solidFill>
                <a:latin typeface="+mn-lt"/>
              </a:rPr>
              <a:t>Classification Learning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871C928-BC4F-4DF3-92E9-88950E347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Typical machine learning addresses the problem of classifying a feature-vector description into a fixed number of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are many standard learning methods for this task: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Decision Trees and Rule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Naïve Bayes and Bayesian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Logistic Regression / Maximum Entropy (MaxEnt)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Perceptron and 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Support Vector Machines (SVMs)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Nearest-Neighbor / Instance-Based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6BCBC4A7-639A-4D07-951F-CF0FE16B8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281749-D007-42CF-A6F8-80D139287091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31C8688-06C2-4EB0-947B-E0097282B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744" y="320155"/>
            <a:ext cx="10964056" cy="1325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6600" b="1" dirty="0">
                <a:solidFill>
                  <a:srgbClr val="00B0F0"/>
                </a:solidFill>
                <a:latin typeface="+mn-lt"/>
              </a:rPr>
              <a:t>Probabilistic Sequence Models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C83EA6B-0BD5-415E-90E2-9D673395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Probabilistic sequence models allow integrating uncertainty over multiple, interdependent classifications and collectively determine the most likely global assignment.</a:t>
            </a:r>
          </a:p>
          <a:p>
            <a:pPr eaLnBrk="1" hangingPunct="1"/>
            <a:r>
              <a:rPr lang="en-US" altLang="en-US"/>
              <a:t>Two standard models</a:t>
            </a:r>
          </a:p>
          <a:p>
            <a:pPr lvl="1" eaLnBrk="1" hangingPunct="1"/>
            <a:r>
              <a:rPr lang="en-US" altLang="en-US"/>
              <a:t>Hidden Markov Model  (HMM)</a:t>
            </a:r>
          </a:p>
          <a:p>
            <a:pPr lvl="1" eaLnBrk="1" hangingPunct="1"/>
            <a:r>
              <a:rPr lang="en-US" altLang="en-US"/>
              <a:t>Conditional Random Field (CRF)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F9A18AB6-3D67-42B8-96FB-C1B8C1E65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E4B953-1F31-4196-9443-4DFFA0DEEF95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6D054E-4B6F-4E5C-89F6-7A65906AC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000" b="1" dirty="0">
                <a:solidFill>
                  <a:srgbClr val="00B0F0"/>
                </a:solidFill>
                <a:latin typeface="+mn-lt"/>
              </a:rPr>
              <a:t>Hidden Markov Model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3BC759A-4BCD-44EC-8CB4-7F9ECEA0C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053388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Probabilistic generative model for sequences.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Assume an underlying set of </a:t>
            </a:r>
            <a:r>
              <a:rPr lang="en-US" altLang="en-US" b="1" i="1" dirty="0"/>
              <a:t>hidden </a:t>
            </a:r>
            <a:r>
              <a:rPr lang="en-US" altLang="en-US" dirty="0"/>
              <a:t>(unobserved, latent) states in which the model can be (e.g. parts of speech).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Assume probabilistic transitions between states over time (e.g. transition from POS to another POS as sequence is generated).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Assume a </a:t>
            </a:r>
            <a:r>
              <a:rPr lang="en-US" altLang="en-US" b="1" i="1" dirty="0"/>
              <a:t>probabilistic</a:t>
            </a:r>
            <a:r>
              <a:rPr lang="en-US" altLang="en-US" b="1" dirty="0"/>
              <a:t> </a:t>
            </a:r>
            <a:r>
              <a:rPr lang="en-US" altLang="en-US" dirty="0"/>
              <a:t>generation of tokens from states (e.g. words generated for each POS).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CCA0B366-CB89-47D4-9F2B-B608E3EBB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24D4CC-8D1F-4755-8E66-DCBA95932152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F2EA5-DA9F-423B-918B-DBC31313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36525"/>
            <a:ext cx="10134600" cy="6721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CCA0B366-CB89-47D4-9F2B-B608E3EBB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24D4CC-8D1F-4755-8E66-DCBA95932152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0A8E-4FEE-4724-B0E3-FAF59718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823912"/>
            <a:ext cx="9763125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7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85CB0147-3259-442D-ABD5-AEBC40D54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5969A1-8A10-43EA-B8AD-400BB970F650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9FF6019-4F01-4E4C-AD0F-FAAF5E239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6000" b="1" dirty="0">
                <a:solidFill>
                  <a:srgbClr val="00B0F0"/>
                </a:solidFill>
                <a:latin typeface="+mn-lt"/>
              </a:rPr>
              <a:t>Three Useful HMM Tasks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B6B3A92-B74C-4DBE-A467-336C5B4DE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905750" cy="49196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Observation Likelihood</a:t>
            </a:r>
            <a:r>
              <a:rPr lang="en-US" altLang="en-US"/>
              <a:t>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classify and order sequences.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Most likely state sequence (Decoding)</a:t>
            </a:r>
            <a:r>
              <a:rPr lang="en-US" altLang="en-US">
                <a:cs typeface="Times New Roman" panose="02020603050405020304" pitchFamily="18" charset="0"/>
              </a:rPr>
              <a:t>: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To tag each token in a sequence with a label.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Maximum likelihood training (Learning)</a:t>
            </a:r>
            <a:r>
              <a:rPr lang="en-US" altLang="en-US">
                <a:cs typeface="Times New Roman" panose="02020603050405020304" pitchFamily="18" charset="0"/>
              </a:rPr>
              <a:t>: To train models to fit empirical training data.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>
            <a:extLst>
              <a:ext uri="{FF2B5EF4-FFF2-40B4-BE49-F238E27FC236}">
                <a16:creationId xmlns:a16="http://schemas.microsoft.com/office/drawing/2014/main" id="{19F22EB1-A854-4AF3-A76B-6F84E8711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A30C75-11BB-4CBE-BDA7-5B1E5D158A5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EAA7D-58F6-415A-ADEC-D2112305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0"/>
            <a:ext cx="8034337" cy="635634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>
            <a:extLst>
              <a:ext uri="{FF2B5EF4-FFF2-40B4-BE49-F238E27FC236}">
                <a16:creationId xmlns:a16="http://schemas.microsoft.com/office/drawing/2014/main" id="{19F22EB1-A854-4AF3-A76B-6F84E8711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A30C75-11BB-4CBE-BDA7-5B1E5D158A5F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5023E-244E-486B-959D-7C46BD753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36526"/>
            <a:ext cx="9613426" cy="63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3898-2FFA-4986-848D-CDE80574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06" y="225083"/>
            <a:ext cx="9889587" cy="66329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A3E87-E8C5-4287-AAA7-41C5EB11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44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5400" b="1" dirty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rPr>
              <a:t>Information Extraction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293" y="1754695"/>
            <a:ext cx="4789658" cy="456481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>
                <a:ea typeface="ＭＳ Ｐゴシック" charset="0"/>
                <a:cs typeface="ＭＳ Ｐゴシック" charset="0"/>
              </a:rPr>
              <a:t>Information Extraction (IE)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4000" dirty="0">
                <a:ea typeface="ＭＳ Ｐゴシック" charset="0"/>
              </a:rPr>
              <a:t>Produce a structured representation of relevant information: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4000" i="1" dirty="0">
                <a:ea typeface="ＭＳ Ｐゴシック" charset="0"/>
              </a:rPr>
              <a:t>May be relation between the extracted elements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5BA71-0B9A-41F8-938D-4DBDEE2E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1" y="1452387"/>
            <a:ext cx="6877049" cy="48671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71B2-A38F-438D-9E76-F62AD0B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266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9CED2F3-3172-4629-AAA4-A2060976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3" y="365125"/>
            <a:ext cx="11053997" cy="191338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5400" b="1" dirty="0">
                <a:solidFill>
                  <a:srgbClr val="00B0F0"/>
                </a:solidFill>
                <a:latin typeface="+mn-lt"/>
              </a:rPr>
              <a:t>Information Extraction and It’s Connect with Named Entity Extraction </a:t>
            </a:r>
            <a:endParaRPr lang="en-US" altLang="en-US" sz="5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8588E19-E0BD-4625-B9FF-3E50662B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24" y="2278505"/>
            <a:ext cx="10019675" cy="3898458"/>
          </a:xfrm>
        </p:spPr>
        <p:txBody>
          <a:bodyPr/>
          <a:lstStyle/>
          <a:p>
            <a:pPr eaLnBrk="1" hangingPunct="1"/>
            <a:r>
              <a:rPr lang="en-GB" altLang="en-US" dirty="0"/>
              <a:t>Named Entity Recognition is a key part of Information Extraction system</a:t>
            </a:r>
          </a:p>
          <a:p>
            <a:pPr eaLnBrk="1" hangingPunct="1"/>
            <a:r>
              <a:rPr lang="en-GB" altLang="en-US" dirty="0"/>
              <a:t>Robust handling of proper names essential for many applications such as Summarization, IR, Anaphora etc</a:t>
            </a:r>
          </a:p>
          <a:p>
            <a:pPr eaLnBrk="1" hangingPunct="1"/>
            <a:r>
              <a:rPr lang="en-GB" altLang="en-US" dirty="0"/>
              <a:t>Pre-processing for different classification levels</a:t>
            </a:r>
          </a:p>
          <a:p>
            <a:pPr eaLnBrk="1" hangingPunct="1"/>
            <a:r>
              <a:rPr lang="en-GB" altLang="en-US" dirty="0"/>
              <a:t>Information filtering </a:t>
            </a:r>
          </a:p>
          <a:p>
            <a:pPr eaLnBrk="1" hangingPunct="1"/>
            <a:r>
              <a:rPr lang="en-GB" altLang="en-US" dirty="0"/>
              <a:t>Information linking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A6377-B9E7-4BDF-91B4-F2E6F9C4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BDAB7-4595-4B36-BC87-D3433188930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AF86C81-BA35-459E-B916-BEC76F5E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GB" altLang="en-US" sz="6000" b="1" dirty="0">
                <a:solidFill>
                  <a:srgbClr val="00B0F0"/>
                </a:solidFill>
                <a:latin typeface="+mn-lt"/>
              </a:rPr>
              <a:t>What is NER ?</a:t>
            </a:r>
            <a:endParaRPr lang="en-US" altLang="en-US" sz="6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C04E-4BB7-4439-AB51-89390585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NER involves </a:t>
            </a:r>
            <a:r>
              <a:rPr lang="en-GB" b="1" dirty="0"/>
              <a:t>identification</a:t>
            </a:r>
            <a:r>
              <a:rPr lang="en-GB" dirty="0"/>
              <a:t> of </a:t>
            </a:r>
            <a:r>
              <a:rPr lang="en-GB" i="1" dirty="0"/>
              <a:t>proper names </a:t>
            </a:r>
            <a:r>
              <a:rPr lang="en-GB" dirty="0"/>
              <a:t>in texts, and</a:t>
            </a:r>
            <a:r>
              <a:rPr lang="en-GB" i="1" dirty="0"/>
              <a:t> </a:t>
            </a:r>
            <a:r>
              <a:rPr lang="en-GB" b="1" dirty="0"/>
              <a:t>classification</a:t>
            </a:r>
            <a:r>
              <a:rPr lang="en-GB" dirty="0"/>
              <a:t> into a set of predefined categories of interest.</a:t>
            </a:r>
          </a:p>
          <a:p>
            <a:pPr>
              <a:defRPr/>
            </a:pPr>
            <a:r>
              <a:rPr lang="en-GB" dirty="0"/>
              <a:t>Three universally accepted categories:</a:t>
            </a:r>
            <a:r>
              <a:rPr lang="en-GB" b="1" dirty="0"/>
              <a:t> </a:t>
            </a:r>
          </a:p>
          <a:p>
            <a:pPr lvl="1">
              <a:defRPr/>
            </a:pPr>
            <a:r>
              <a:rPr lang="en-GB" b="1" dirty="0"/>
              <a:t>Person</a:t>
            </a:r>
            <a:r>
              <a:rPr lang="en-GB" dirty="0"/>
              <a:t>,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organisation</a:t>
            </a:r>
          </a:p>
          <a:p>
            <a:pPr>
              <a:defRPr/>
            </a:pPr>
            <a:r>
              <a:rPr lang="en-GB" dirty="0"/>
              <a:t>Other common tasks: recognition of date/time expressions, measures (percent, money, weight etc), email addresses etc.</a:t>
            </a:r>
          </a:p>
          <a:p>
            <a:pPr>
              <a:defRPr/>
            </a:pPr>
            <a:r>
              <a:rPr lang="en-GB" dirty="0"/>
              <a:t>Other domain-specific entities: names of Drugs, Genes, medical conditions, names of ships, bibliographic references etc.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5EC6-768C-4F74-9B3B-5F8D734E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856B7-3820-4790-A38F-21AF81251E9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71E174F-5AB7-44A0-B5AE-7531D449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29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not NER?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1A1D893-27D0-4519-9031-42CC223E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71601"/>
            <a:ext cx="8763000" cy="4754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3000" dirty="0"/>
              <a:t>NER is </a:t>
            </a:r>
            <a:r>
              <a:rPr lang="en-GB" altLang="en-US" sz="3000" b="1" dirty="0"/>
              <a:t>not </a:t>
            </a:r>
            <a:r>
              <a:rPr lang="en-GB" altLang="en-US" sz="3000" dirty="0"/>
              <a:t>event recognition.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/>
              <a:t>NER does not create templates,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/>
              <a:t>NER does not perform </a:t>
            </a:r>
            <a:r>
              <a:rPr lang="en-GB" altLang="en-US" sz="3000" b="1" dirty="0"/>
              <a:t>co-reference or entity linking,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600" dirty="0"/>
              <a:t>though these processes are often implemented alongside NER as part of a larger IE system.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/>
              <a:t>NER is not just matching text strings with pre-defined lists of names.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3000" dirty="0"/>
              <a:t>It recognises entities  which are being used as entities in a given context.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b="1" dirty="0"/>
              <a:t>NER is not an easy task!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0AE13-B78C-461B-BE1D-F479980F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BD32AB-F38E-48E8-8E15-4DC7909A95C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63B9-DD6B-4FB1-ADFD-05D79B1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D93994-9FF3-4BF4-9EE8-D1460DD320E3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64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4B6DD816-5C9B-4C81-A23A-7D26497BE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Ambiguity Examples</a:t>
            </a:r>
            <a:endParaRPr lang="en-IN" altLang="en-US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9C84EC2-1EDE-4E0B-8D32-D9D4D9447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28775"/>
            <a:ext cx="8229600" cy="4114800"/>
          </a:xfrm>
        </p:spPr>
        <p:txBody>
          <a:bodyPr/>
          <a:lstStyle/>
          <a:p>
            <a:pPr eaLnBrk="1" hangingPunct="1"/>
            <a:r>
              <a:rPr lang="en-IN" altLang="en-US"/>
              <a:t>Person vs Location</a:t>
            </a:r>
          </a:p>
          <a:p>
            <a:pPr lvl="1" eaLnBrk="1" hangingPunct="1"/>
            <a:r>
              <a:rPr lang="en-IN" altLang="en-US"/>
              <a:t>Sir C. P Ramaswamy was the Divan of Travancore (Per)</a:t>
            </a:r>
          </a:p>
          <a:p>
            <a:pPr lvl="1" eaLnBrk="1" hangingPunct="1"/>
            <a:r>
              <a:rPr lang="en-IN" altLang="en-US"/>
              <a:t>Sir C.P Ramaswamy Road is in Chennai (Loc)</a:t>
            </a:r>
          </a:p>
          <a:p>
            <a:pPr eaLnBrk="1" hangingPunct="1"/>
            <a:r>
              <a:rPr lang="en-IN" altLang="en-US"/>
              <a:t>Person vs Organization</a:t>
            </a:r>
          </a:p>
          <a:p>
            <a:pPr lvl="1" eaLnBrk="1" hangingPunct="1"/>
            <a:r>
              <a:rPr lang="en-IN" altLang="en-US"/>
              <a:t>Anil Ambani opened Reliance Fresh (Per)</a:t>
            </a:r>
          </a:p>
          <a:p>
            <a:pPr lvl="1" eaLnBrk="1" hangingPunct="1"/>
            <a:r>
              <a:rPr lang="en-IN" altLang="en-US"/>
              <a:t>Reliance Fresh is under Anil Amabani Group Ltd (Org)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B653D63-ED84-4E0C-8BE7-F1FE9B23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More complex problems in NER</a:t>
            </a: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81BF685-EBF2-4D87-AD1E-884E5C93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dirty="0"/>
              <a:t>Issues of style, structure, domain, genre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Punctuation, spelling, spacing, formatting, ….all have an impact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Dept. of Computing and Information Science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Manchester Metropolitan University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Manchester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United Kingdom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&gt; Tell me more about Leonardo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&gt; Da Vinci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E4756-8BF8-4CA8-A4C9-D37F131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65</a:t>
            </a:fld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15B28C8-A5D9-4A55-A358-67E79EE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Problems in NE Task Definition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0AE850B-A1D7-40D6-BBD0-BF9CAC90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Category definitions are intuitively quite clear, but there are many grey areas.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Many of these grey area are caused by </a:t>
            </a:r>
            <a:r>
              <a:rPr lang="en-GB" altLang="en-US" b="1" dirty="0"/>
              <a:t>metonymy</a:t>
            </a:r>
            <a:r>
              <a:rPr lang="en-GB" altLang="en-US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		Person vs. Artefact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		Organisation vs. Location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		Company vs. Artefact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		Location vs. Organisation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775A3-280D-41D8-8E3C-468A8FBB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66</a:t>
            </a:fld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8B9ED7F5-C22C-4E6B-B2FB-79BD43D2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7626"/>
            <a:ext cx="8228013" cy="1141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Entity Types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60CCCAD-D771-4CE7-A3C7-2BC11C81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6" y="1392239"/>
            <a:ext cx="7832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25450" indent="-319088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SzPct val="45000"/>
            </a:pPr>
            <a:endParaRPr lang="en-US" altLang="en-US" sz="2000">
              <a:solidFill>
                <a:srgbClr val="1C15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Freeform 3">
            <a:extLst>
              <a:ext uri="{FF2B5EF4-FFF2-40B4-BE49-F238E27FC236}">
                <a16:creationId xmlns:a16="http://schemas.microsoft.com/office/drawing/2014/main" id="{EF4DE89E-9C9F-4164-892F-17B922DCA0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1646238"/>
            <a:ext cx="8153400" cy="3200400"/>
          </a:xfrm>
          <a:custGeom>
            <a:avLst/>
            <a:gdLst>
              <a:gd name="T0" fmla="*/ 2147483647 w 25374"/>
              <a:gd name="T1" fmla="*/ 2147483647 h 8892"/>
              <a:gd name="T2" fmla="*/ 2147483647 w 25374"/>
              <a:gd name="T3" fmla="*/ 2147483647 h 8892"/>
              <a:gd name="T4" fmla="*/ 2147483647 w 25374"/>
              <a:gd name="T5" fmla="*/ 2147483647 h 8892"/>
              <a:gd name="T6" fmla="*/ 2147483647 w 25374"/>
              <a:gd name="T7" fmla="*/ 2147483647 h 8892"/>
              <a:gd name="T8" fmla="*/ 2147483647 w 25374"/>
              <a:gd name="T9" fmla="*/ 2147483647 h 8892"/>
              <a:gd name="T10" fmla="*/ 2147483647 w 25374"/>
              <a:gd name="T11" fmla="*/ 2147483647 h 8892"/>
              <a:gd name="T12" fmla="*/ 2147483647 w 25374"/>
              <a:gd name="T13" fmla="*/ 2147483647 h 8892"/>
              <a:gd name="T14" fmla="*/ 2147483647 w 25374"/>
              <a:gd name="T15" fmla="*/ 2147483647 h 8892"/>
              <a:gd name="T16" fmla="*/ 2147483647 w 25374"/>
              <a:gd name="T17" fmla="*/ 2147483647 h 8892"/>
              <a:gd name="T18" fmla="*/ 2147483647 w 25374"/>
              <a:gd name="T19" fmla="*/ 2147483647 h 8892"/>
              <a:gd name="T20" fmla="*/ 2147483647 w 25374"/>
              <a:gd name="T21" fmla="*/ 2147483647 h 8892"/>
              <a:gd name="T22" fmla="*/ 2147483647 w 25374"/>
              <a:gd name="T23" fmla="*/ 2147483647 h 8892"/>
              <a:gd name="T24" fmla="*/ 2147483647 w 25374"/>
              <a:gd name="T25" fmla="*/ 2147483647 h 8892"/>
              <a:gd name="T26" fmla="*/ 2147483647 w 25374"/>
              <a:gd name="T27" fmla="*/ 2147483647 h 8892"/>
              <a:gd name="T28" fmla="*/ 2147483647 w 25374"/>
              <a:gd name="T29" fmla="*/ 2147483647 h 8892"/>
              <a:gd name="T30" fmla="*/ 2147483647 w 25374"/>
              <a:gd name="T31" fmla="*/ 2147483647 h 8892"/>
              <a:gd name="T32" fmla="*/ 2147483647 w 25374"/>
              <a:gd name="T33" fmla="*/ 2147483647 h 8892"/>
              <a:gd name="T34" fmla="*/ 2147483647 w 25374"/>
              <a:gd name="T35" fmla="*/ 2147483647 h 8892"/>
              <a:gd name="T36" fmla="*/ 2147483647 w 25374"/>
              <a:gd name="T37" fmla="*/ 2147483647 h 8892"/>
              <a:gd name="T38" fmla="*/ 2147483647 w 25374"/>
              <a:gd name="T39" fmla="*/ 2147483647 h 8892"/>
              <a:gd name="T40" fmla="*/ 2147483647 w 25374"/>
              <a:gd name="T41" fmla="*/ 2147483647 h 8892"/>
              <a:gd name="T42" fmla="*/ 2147483647 w 25374"/>
              <a:gd name="T43" fmla="*/ 2147483647 h 8892"/>
              <a:gd name="T44" fmla="*/ 2147483647 w 25374"/>
              <a:gd name="T45" fmla="*/ 2147483647 h 8892"/>
              <a:gd name="T46" fmla="*/ 2147483647 w 25374"/>
              <a:gd name="T47" fmla="*/ 2147483647 h 8892"/>
              <a:gd name="T48" fmla="*/ 2147483647 w 25374"/>
              <a:gd name="T49" fmla="*/ 2147483647 h 8892"/>
              <a:gd name="T50" fmla="*/ 2147483647 w 25374"/>
              <a:gd name="T51" fmla="*/ 2147483647 h 8892"/>
              <a:gd name="T52" fmla="*/ 2147483647 w 25374"/>
              <a:gd name="T53" fmla="*/ 2147483647 h 8892"/>
              <a:gd name="T54" fmla="*/ 2147483647 w 25374"/>
              <a:gd name="T55" fmla="*/ 2147483647 h 8892"/>
              <a:gd name="T56" fmla="*/ 2147483647 w 25374"/>
              <a:gd name="T57" fmla="*/ 2147483647 h 8892"/>
              <a:gd name="T58" fmla="*/ 2147483647 w 25374"/>
              <a:gd name="T59" fmla="*/ 2147483647 h 8892"/>
              <a:gd name="T60" fmla="*/ 2147483647 w 25374"/>
              <a:gd name="T61" fmla="*/ 2147483647 h 8892"/>
              <a:gd name="T62" fmla="*/ 2147483647 w 25374"/>
              <a:gd name="T63" fmla="*/ 2147483647 h 8892"/>
              <a:gd name="T64" fmla="*/ 2147483647 w 25374"/>
              <a:gd name="T65" fmla="*/ 2147483647 h 8892"/>
              <a:gd name="T66" fmla="*/ 2147483647 w 25374"/>
              <a:gd name="T67" fmla="*/ 2147483647 h 8892"/>
              <a:gd name="T68" fmla="*/ 2147483647 w 25374"/>
              <a:gd name="T69" fmla="*/ 2147483647 h 8892"/>
              <a:gd name="T70" fmla="*/ 2147483647 w 25374"/>
              <a:gd name="T71" fmla="*/ 2147483647 h 8892"/>
              <a:gd name="T72" fmla="*/ 2147483647 w 25374"/>
              <a:gd name="T73" fmla="*/ 2147483647 h 8892"/>
              <a:gd name="T74" fmla="*/ 2147483647 w 25374"/>
              <a:gd name="T75" fmla="*/ 2147483647 h 8892"/>
              <a:gd name="T76" fmla="*/ 2147483647 w 25374"/>
              <a:gd name="T77" fmla="*/ 2147483647 h 8892"/>
              <a:gd name="T78" fmla="*/ 2147483647 w 25374"/>
              <a:gd name="T79" fmla="*/ 2147483647 h 8892"/>
              <a:gd name="T80" fmla="*/ 2147483647 w 25374"/>
              <a:gd name="T81" fmla="*/ 2147483647 h 8892"/>
              <a:gd name="T82" fmla="*/ 2147483647 w 25374"/>
              <a:gd name="T83" fmla="*/ 2147483647 h 8892"/>
              <a:gd name="T84" fmla="*/ 2147483647 w 25374"/>
              <a:gd name="T85" fmla="*/ 2147483647 h 8892"/>
              <a:gd name="T86" fmla="*/ 2147483647 w 25374"/>
              <a:gd name="T87" fmla="*/ 2147483647 h 8892"/>
              <a:gd name="T88" fmla="*/ 2147483647 w 25374"/>
              <a:gd name="T89" fmla="*/ 2147483647 h 8892"/>
              <a:gd name="T90" fmla="*/ 2147483647 w 25374"/>
              <a:gd name="T91" fmla="*/ 2147483647 h 8892"/>
              <a:gd name="T92" fmla="*/ 2147483647 w 25374"/>
              <a:gd name="T93" fmla="*/ 2147483647 h 8892"/>
              <a:gd name="T94" fmla="*/ 2147483647 w 25374"/>
              <a:gd name="T95" fmla="*/ 2147483647 h 8892"/>
              <a:gd name="T96" fmla="*/ 2147483647 w 25374"/>
              <a:gd name="T97" fmla="*/ 2147483647 h 8892"/>
              <a:gd name="T98" fmla="*/ 2147483647 w 25374"/>
              <a:gd name="T99" fmla="*/ 2147483647 h 8892"/>
              <a:gd name="T100" fmla="*/ 2147483647 w 25374"/>
              <a:gd name="T101" fmla="*/ 2147483647 h 8892"/>
              <a:gd name="T102" fmla="*/ 2147483647 w 25374"/>
              <a:gd name="T103" fmla="*/ 2147483647 h 8892"/>
              <a:gd name="T104" fmla="*/ 2147483647 w 25374"/>
              <a:gd name="T105" fmla="*/ 2147483647 h 8892"/>
              <a:gd name="T106" fmla="*/ 2147483647 w 25374"/>
              <a:gd name="T107" fmla="*/ 2147483647 h 8892"/>
              <a:gd name="T108" fmla="*/ 2147483647 w 25374"/>
              <a:gd name="T109" fmla="*/ 2147483647 h 8892"/>
              <a:gd name="T110" fmla="*/ 2147483647 w 25374"/>
              <a:gd name="T111" fmla="*/ 2147483647 h 8892"/>
              <a:gd name="T112" fmla="*/ 2147483647 w 25374"/>
              <a:gd name="T113" fmla="*/ 2147483647 h 8892"/>
              <a:gd name="T114" fmla="*/ 2147483647 w 25374"/>
              <a:gd name="T115" fmla="*/ 2147483647 h 8892"/>
              <a:gd name="T116" fmla="*/ 2147483647 w 25374"/>
              <a:gd name="T117" fmla="*/ 2147483647 h 8892"/>
              <a:gd name="T118" fmla="*/ 2147483647 w 25374"/>
              <a:gd name="T119" fmla="*/ 2147483647 h 8892"/>
              <a:gd name="T120" fmla="*/ 2147483647 w 25374"/>
              <a:gd name="T121" fmla="*/ 2147483647 h 8892"/>
              <a:gd name="T122" fmla="*/ 2147483647 w 25374"/>
              <a:gd name="T123" fmla="*/ 2147483647 h 889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5374"/>
              <a:gd name="T187" fmla="*/ 0 h 8892"/>
              <a:gd name="T188" fmla="*/ 25374 w 25374"/>
              <a:gd name="T189" fmla="*/ 8892 h 889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5374" h="8892">
                <a:moveTo>
                  <a:pt x="10767" y="0"/>
                </a:moveTo>
                <a:cubicBezTo>
                  <a:pt x="10765" y="0"/>
                  <a:pt x="10763" y="2"/>
                  <a:pt x="10763" y="4"/>
                </a:cubicBezTo>
                <a:lnTo>
                  <a:pt x="10763" y="1266"/>
                </a:lnTo>
                <a:cubicBezTo>
                  <a:pt x="10763" y="1268"/>
                  <a:pt x="10765" y="1270"/>
                  <a:pt x="10767" y="1270"/>
                </a:cubicBezTo>
                <a:lnTo>
                  <a:pt x="15208" y="1270"/>
                </a:lnTo>
                <a:cubicBezTo>
                  <a:pt x="15210" y="1270"/>
                  <a:pt x="15212" y="1268"/>
                  <a:pt x="15212" y="1266"/>
                </a:cubicBezTo>
                <a:lnTo>
                  <a:pt x="15212" y="4"/>
                </a:lnTo>
                <a:cubicBezTo>
                  <a:pt x="15212" y="2"/>
                  <a:pt x="15210" y="0"/>
                  <a:pt x="15208" y="0"/>
                </a:cubicBezTo>
                <a:lnTo>
                  <a:pt x="10767" y="0"/>
                </a:lnTo>
                <a:close/>
                <a:moveTo>
                  <a:pt x="10763" y="0"/>
                </a:moveTo>
                <a:lnTo>
                  <a:pt x="10763" y="0"/>
                </a:lnTo>
                <a:close/>
                <a:moveTo>
                  <a:pt x="15213" y="1271"/>
                </a:moveTo>
                <a:lnTo>
                  <a:pt x="15213" y="1271"/>
                </a:lnTo>
                <a:close/>
                <a:moveTo>
                  <a:pt x="11706" y="862"/>
                </a:moveTo>
                <a:lnTo>
                  <a:pt x="11706" y="425"/>
                </a:lnTo>
                <a:lnTo>
                  <a:pt x="12037" y="425"/>
                </a:lnTo>
                <a:lnTo>
                  <a:pt x="12037" y="473"/>
                </a:lnTo>
                <a:lnTo>
                  <a:pt x="11765" y="473"/>
                </a:lnTo>
                <a:lnTo>
                  <a:pt x="11765" y="613"/>
                </a:lnTo>
                <a:lnTo>
                  <a:pt x="12018" y="613"/>
                </a:lnTo>
                <a:lnTo>
                  <a:pt x="12018" y="661"/>
                </a:lnTo>
                <a:lnTo>
                  <a:pt x="11765" y="661"/>
                </a:lnTo>
                <a:lnTo>
                  <a:pt x="11765" y="814"/>
                </a:lnTo>
                <a:lnTo>
                  <a:pt x="12050" y="814"/>
                </a:lnTo>
                <a:lnTo>
                  <a:pt x="12050" y="862"/>
                </a:lnTo>
                <a:lnTo>
                  <a:pt x="11706" y="862"/>
                </a:lnTo>
                <a:close/>
                <a:moveTo>
                  <a:pt x="12412" y="862"/>
                </a:moveTo>
                <a:lnTo>
                  <a:pt x="12178" y="490"/>
                </a:lnTo>
                <a:cubicBezTo>
                  <a:pt x="12179" y="500"/>
                  <a:pt x="12179" y="510"/>
                  <a:pt x="12180" y="520"/>
                </a:cubicBezTo>
                <a:cubicBezTo>
                  <a:pt x="12180" y="528"/>
                  <a:pt x="12181" y="537"/>
                  <a:pt x="12181" y="547"/>
                </a:cubicBezTo>
                <a:cubicBezTo>
                  <a:pt x="12181" y="556"/>
                  <a:pt x="12181" y="564"/>
                  <a:pt x="12181" y="572"/>
                </a:cubicBezTo>
                <a:lnTo>
                  <a:pt x="12181" y="862"/>
                </a:lnTo>
                <a:lnTo>
                  <a:pt x="12129" y="862"/>
                </a:lnTo>
                <a:lnTo>
                  <a:pt x="12129" y="425"/>
                </a:lnTo>
                <a:lnTo>
                  <a:pt x="12197" y="425"/>
                </a:lnTo>
                <a:lnTo>
                  <a:pt x="12434" y="800"/>
                </a:lnTo>
                <a:cubicBezTo>
                  <a:pt x="12433" y="789"/>
                  <a:pt x="12432" y="779"/>
                  <a:pt x="12432" y="769"/>
                </a:cubicBezTo>
                <a:cubicBezTo>
                  <a:pt x="12431" y="761"/>
                  <a:pt x="12431" y="751"/>
                  <a:pt x="12431" y="741"/>
                </a:cubicBezTo>
                <a:cubicBezTo>
                  <a:pt x="12430" y="731"/>
                  <a:pt x="12430" y="721"/>
                  <a:pt x="12430" y="711"/>
                </a:cubicBezTo>
                <a:lnTo>
                  <a:pt x="12430" y="425"/>
                </a:lnTo>
                <a:lnTo>
                  <a:pt x="12483" y="425"/>
                </a:lnTo>
                <a:lnTo>
                  <a:pt x="12483" y="862"/>
                </a:lnTo>
                <a:lnTo>
                  <a:pt x="12412" y="862"/>
                </a:lnTo>
                <a:close/>
                <a:moveTo>
                  <a:pt x="12896" y="862"/>
                </a:moveTo>
                <a:lnTo>
                  <a:pt x="12846" y="734"/>
                </a:lnTo>
                <a:lnTo>
                  <a:pt x="12647" y="734"/>
                </a:lnTo>
                <a:lnTo>
                  <a:pt x="12597" y="862"/>
                </a:lnTo>
                <a:lnTo>
                  <a:pt x="12536" y="862"/>
                </a:lnTo>
                <a:lnTo>
                  <a:pt x="12714" y="425"/>
                </a:lnTo>
                <a:lnTo>
                  <a:pt x="12781" y="425"/>
                </a:lnTo>
                <a:lnTo>
                  <a:pt x="12957" y="862"/>
                </a:lnTo>
                <a:lnTo>
                  <a:pt x="12896" y="862"/>
                </a:lnTo>
                <a:close/>
                <a:moveTo>
                  <a:pt x="12773" y="543"/>
                </a:moveTo>
                <a:cubicBezTo>
                  <a:pt x="12769" y="535"/>
                  <a:pt x="12766" y="527"/>
                  <a:pt x="12763" y="518"/>
                </a:cubicBezTo>
                <a:cubicBezTo>
                  <a:pt x="12760" y="510"/>
                  <a:pt x="12758" y="502"/>
                  <a:pt x="12755" y="495"/>
                </a:cubicBezTo>
                <a:cubicBezTo>
                  <a:pt x="12753" y="488"/>
                  <a:pt x="12751" y="482"/>
                  <a:pt x="12750" y="478"/>
                </a:cubicBezTo>
                <a:cubicBezTo>
                  <a:pt x="12748" y="473"/>
                  <a:pt x="12747" y="470"/>
                  <a:pt x="12747" y="469"/>
                </a:cubicBezTo>
                <a:cubicBezTo>
                  <a:pt x="12746" y="470"/>
                  <a:pt x="12746" y="473"/>
                  <a:pt x="12744" y="478"/>
                </a:cubicBezTo>
                <a:cubicBezTo>
                  <a:pt x="12743" y="483"/>
                  <a:pt x="12741" y="489"/>
                  <a:pt x="12738" y="496"/>
                </a:cubicBezTo>
                <a:cubicBezTo>
                  <a:pt x="12736" y="503"/>
                  <a:pt x="12733" y="510"/>
                  <a:pt x="12730" y="519"/>
                </a:cubicBezTo>
                <a:cubicBezTo>
                  <a:pt x="12727" y="527"/>
                  <a:pt x="12724" y="536"/>
                  <a:pt x="12721" y="544"/>
                </a:cubicBezTo>
                <a:lnTo>
                  <a:pt x="12665" y="688"/>
                </a:lnTo>
                <a:lnTo>
                  <a:pt x="12829" y="688"/>
                </a:lnTo>
                <a:lnTo>
                  <a:pt x="12773" y="543"/>
                </a:lnTo>
                <a:close/>
                <a:moveTo>
                  <a:pt x="13381" y="862"/>
                </a:moveTo>
                <a:lnTo>
                  <a:pt x="13381" y="570"/>
                </a:lnTo>
                <a:cubicBezTo>
                  <a:pt x="13381" y="560"/>
                  <a:pt x="13381" y="549"/>
                  <a:pt x="13381" y="538"/>
                </a:cubicBezTo>
                <a:cubicBezTo>
                  <a:pt x="13382" y="527"/>
                  <a:pt x="13382" y="517"/>
                  <a:pt x="13382" y="508"/>
                </a:cubicBezTo>
                <a:cubicBezTo>
                  <a:pt x="13383" y="497"/>
                  <a:pt x="13383" y="487"/>
                  <a:pt x="13384" y="477"/>
                </a:cubicBezTo>
                <a:cubicBezTo>
                  <a:pt x="13381" y="488"/>
                  <a:pt x="13378" y="498"/>
                  <a:pt x="13375" y="509"/>
                </a:cubicBezTo>
                <a:cubicBezTo>
                  <a:pt x="13372" y="517"/>
                  <a:pt x="13369" y="527"/>
                  <a:pt x="13366" y="537"/>
                </a:cubicBezTo>
                <a:cubicBezTo>
                  <a:pt x="13363" y="547"/>
                  <a:pt x="13360" y="556"/>
                  <a:pt x="13357" y="564"/>
                </a:cubicBezTo>
                <a:lnTo>
                  <a:pt x="13244" y="862"/>
                </a:lnTo>
                <a:lnTo>
                  <a:pt x="13202" y="862"/>
                </a:lnTo>
                <a:lnTo>
                  <a:pt x="13088" y="564"/>
                </a:lnTo>
                <a:cubicBezTo>
                  <a:pt x="13086" y="561"/>
                  <a:pt x="13085" y="557"/>
                  <a:pt x="13084" y="553"/>
                </a:cubicBezTo>
                <a:cubicBezTo>
                  <a:pt x="13083" y="549"/>
                  <a:pt x="13081" y="545"/>
                  <a:pt x="13080" y="540"/>
                </a:cubicBezTo>
                <a:cubicBezTo>
                  <a:pt x="13078" y="535"/>
                  <a:pt x="13076" y="531"/>
                  <a:pt x="13075" y="526"/>
                </a:cubicBezTo>
                <a:cubicBezTo>
                  <a:pt x="13073" y="521"/>
                  <a:pt x="13072" y="516"/>
                  <a:pt x="13070" y="511"/>
                </a:cubicBezTo>
                <a:cubicBezTo>
                  <a:pt x="13067" y="500"/>
                  <a:pt x="13063" y="489"/>
                  <a:pt x="13060" y="477"/>
                </a:cubicBezTo>
                <a:cubicBezTo>
                  <a:pt x="13060" y="489"/>
                  <a:pt x="13061" y="500"/>
                  <a:pt x="13061" y="512"/>
                </a:cubicBezTo>
                <a:cubicBezTo>
                  <a:pt x="13061" y="521"/>
                  <a:pt x="13062" y="532"/>
                  <a:pt x="13062" y="542"/>
                </a:cubicBezTo>
                <a:cubicBezTo>
                  <a:pt x="13062" y="553"/>
                  <a:pt x="13062" y="562"/>
                  <a:pt x="13062" y="570"/>
                </a:cubicBezTo>
                <a:lnTo>
                  <a:pt x="13062" y="862"/>
                </a:lnTo>
                <a:lnTo>
                  <a:pt x="13010" y="862"/>
                </a:lnTo>
                <a:lnTo>
                  <a:pt x="13010" y="425"/>
                </a:lnTo>
                <a:lnTo>
                  <a:pt x="13087" y="425"/>
                </a:lnTo>
                <a:lnTo>
                  <a:pt x="13204" y="728"/>
                </a:lnTo>
                <a:cubicBezTo>
                  <a:pt x="13205" y="732"/>
                  <a:pt x="13207" y="737"/>
                  <a:pt x="13209" y="744"/>
                </a:cubicBezTo>
                <a:cubicBezTo>
                  <a:pt x="13211" y="750"/>
                  <a:pt x="13213" y="757"/>
                  <a:pt x="13215" y="764"/>
                </a:cubicBezTo>
                <a:cubicBezTo>
                  <a:pt x="13217" y="771"/>
                  <a:pt x="13218" y="777"/>
                  <a:pt x="13220" y="783"/>
                </a:cubicBezTo>
                <a:cubicBezTo>
                  <a:pt x="13222" y="789"/>
                  <a:pt x="13223" y="794"/>
                  <a:pt x="13223" y="797"/>
                </a:cubicBezTo>
                <a:cubicBezTo>
                  <a:pt x="13224" y="794"/>
                  <a:pt x="13225" y="789"/>
                  <a:pt x="13227" y="783"/>
                </a:cubicBezTo>
                <a:cubicBezTo>
                  <a:pt x="13228" y="777"/>
                  <a:pt x="13230" y="770"/>
                  <a:pt x="13232" y="764"/>
                </a:cubicBezTo>
                <a:cubicBezTo>
                  <a:pt x="13235" y="757"/>
                  <a:pt x="13237" y="750"/>
                  <a:pt x="13239" y="744"/>
                </a:cubicBezTo>
                <a:cubicBezTo>
                  <a:pt x="13241" y="737"/>
                  <a:pt x="13243" y="732"/>
                  <a:pt x="13244" y="728"/>
                </a:cubicBezTo>
                <a:lnTo>
                  <a:pt x="13358" y="425"/>
                </a:lnTo>
                <a:lnTo>
                  <a:pt x="13434" y="425"/>
                </a:lnTo>
                <a:lnTo>
                  <a:pt x="13434" y="862"/>
                </a:lnTo>
                <a:lnTo>
                  <a:pt x="13381" y="862"/>
                </a:lnTo>
                <a:close/>
                <a:moveTo>
                  <a:pt x="13531" y="862"/>
                </a:moveTo>
                <a:lnTo>
                  <a:pt x="13531" y="425"/>
                </a:lnTo>
                <a:lnTo>
                  <a:pt x="13862" y="425"/>
                </a:lnTo>
                <a:lnTo>
                  <a:pt x="13862" y="473"/>
                </a:lnTo>
                <a:lnTo>
                  <a:pt x="13590" y="473"/>
                </a:lnTo>
                <a:lnTo>
                  <a:pt x="13590" y="613"/>
                </a:lnTo>
                <a:lnTo>
                  <a:pt x="13843" y="613"/>
                </a:lnTo>
                <a:lnTo>
                  <a:pt x="13843" y="661"/>
                </a:lnTo>
                <a:lnTo>
                  <a:pt x="13590" y="661"/>
                </a:lnTo>
                <a:lnTo>
                  <a:pt x="13590" y="814"/>
                </a:lnTo>
                <a:lnTo>
                  <a:pt x="13875" y="814"/>
                </a:lnTo>
                <a:lnTo>
                  <a:pt x="13875" y="862"/>
                </a:lnTo>
                <a:lnTo>
                  <a:pt x="13531" y="862"/>
                </a:lnTo>
                <a:close/>
                <a:moveTo>
                  <a:pt x="14246" y="862"/>
                </a:moveTo>
                <a:lnTo>
                  <a:pt x="14115" y="671"/>
                </a:lnTo>
                <a:lnTo>
                  <a:pt x="13981" y="862"/>
                </a:lnTo>
                <a:lnTo>
                  <a:pt x="13916" y="862"/>
                </a:lnTo>
                <a:lnTo>
                  <a:pt x="14082" y="635"/>
                </a:lnTo>
                <a:lnTo>
                  <a:pt x="13928" y="425"/>
                </a:lnTo>
                <a:lnTo>
                  <a:pt x="13994" y="425"/>
                </a:lnTo>
                <a:lnTo>
                  <a:pt x="14115" y="596"/>
                </a:lnTo>
                <a:lnTo>
                  <a:pt x="14234" y="425"/>
                </a:lnTo>
                <a:lnTo>
                  <a:pt x="14299" y="425"/>
                </a:lnTo>
                <a:lnTo>
                  <a:pt x="14150" y="633"/>
                </a:lnTo>
                <a:lnTo>
                  <a:pt x="14312" y="862"/>
                </a:lnTo>
                <a:lnTo>
                  <a:pt x="14246" y="862"/>
                </a:lnTo>
                <a:close/>
                <a:moveTo>
                  <a:pt x="12669" y="1270"/>
                </a:moveTo>
                <a:lnTo>
                  <a:pt x="12673" y="6350"/>
                </a:lnTo>
                <a:lnTo>
                  <a:pt x="12669" y="1270"/>
                </a:lnTo>
                <a:close/>
                <a:moveTo>
                  <a:pt x="1242" y="3810"/>
                </a:moveTo>
                <a:cubicBezTo>
                  <a:pt x="1240" y="3810"/>
                  <a:pt x="1238" y="3812"/>
                  <a:pt x="1238" y="3814"/>
                </a:cubicBezTo>
                <a:lnTo>
                  <a:pt x="1238" y="5076"/>
                </a:lnTo>
                <a:cubicBezTo>
                  <a:pt x="1238" y="5078"/>
                  <a:pt x="1240" y="5080"/>
                  <a:pt x="1242" y="5080"/>
                </a:cubicBezTo>
                <a:lnTo>
                  <a:pt x="4409" y="5080"/>
                </a:lnTo>
                <a:cubicBezTo>
                  <a:pt x="4411" y="5080"/>
                  <a:pt x="4414" y="5078"/>
                  <a:pt x="4414" y="5076"/>
                </a:cubicBezTo>
                <a:lnTo>
                  <a:pt x="4414" y="3814"/>
                </a:lnTo>
                <a:cubicBezTo>
                  <a:pt x="4414" y="3812"/>
                  <a:pt x="4411" y="3810"/>
                  <a:pt x="4409" y="3810"/>
                </a:cubicBezTo>
                <a:lnTo>
                  <a:pt x="1242" y="3810"/>
                </a:lnTo>
                <a:close/>
                <a:moveTo>
                  <a:pt x="1238" y="3810"/>
                </a:moveTo>
                <a:lnTo>
                  <a:pt x="1238" y="3810"/>
                </a:lnTo>
                <a:close/>
                <a:moveTo>
                  <a:pt x="4414" y="5081"/>
                </a:moveTo>
                <a:lnTo>
                  <a:pt x="4414" y="5081"/>
                </a:lnTo>
                <a:close/>
                <a:moveTo>
                  <a:pt x="2036" y="4380"/>
                </a:moveTo>
                <a:cubicBezTo>
                  <a:pt x="2036" y="4396"/>
                  <a:pt x="2034" y="4410"/>
                  <a:pt x="2029" y="4424"/>
                </a:cubicBezTo>
                <a:cubicBezTo>
                  <a:pt x="2023" y="4438"/>
                  <a:pt x="2015" y="4450"/>
                  <a:pt x="2005" y="4460"/>
                </a:cubicBezTo>
                <a:cubicBezTo>
                  <a:pt x="1995" y="4470"/>
                  <a:pt x="1982" y="4478"/>
                  <a:pt x="1966" y="4484"/>
                </a:cubicBezTo>
                <a:cubicBezTo>
                  <a:pt x="1950" y="4490"/>
                  <a:pt x="1932" y="4493"/>
                  <a:pt x="1911" y="4493"/>
                </a:cubicBezTo>
                <a:lnTo>
                  <a:pt x="1804" y="4493"/>
                </a:lnTo>
                <a:lnTo>
                  <a:pt x="1804" y="4635"/>
                </a:lnTo>
                <a:lnTo>
                  <a:pt x="1755" y="4635"/>
                </a:lnTo>
                <a:lnTo>
                  <a:pt x="1755" y="4270"/>
                </a:lnTo>
                <a:lnTo>
                  <a:pt x="1908" y="4270"/>
                </a:lnTo>
                <a:cubicBezTo>
                  <a:pt x="1930" y="4270"/>
                  <a:pt x="1948" y="4273"/>
                  <a:pt x="1964" y="4278"/>
                </a:cubicBezTo>
                <a:cubicBezTo>
                  <a:pt x="1980" y="4283"/>
                  <a:pt x="1994" y="4291"/>
                  <a:pt x="2004" y="4300"/>
                </a:cubicBezTo>
                <a:cubicBezTo>
                  <a:pt x="2015" y="4310"/>
                  <a:pt x="2023" y="4321"/>
                  <a:pt x="2028" y="4335"/>
                </a:cubicBezTo>
                <a:cubicBezTo>
                  <a:pt x="2034" y="4348"/>
                  <a:pt x="2036" y="4363"/>
                  <a:pt x="2036" y="4380"/>
                </a:cubicBezTo>
                <a:close/>
                <a:moveTo>
                  <a:pt x="1987" y="4380"/>
                </a:moveTo>
                <a:cubicBezTo>
                  <a:pt x="1987" y="4357"/>
                  <a:pt x="1980" y="4339"/>
                  <a:pt x="1966" y="4327"/>
                </a:cubicBezTo>
                <a:cubicBezTo>
                  <a:pt x="1952" y="4316"/>
                  <a:pt x="1930" y="4310"/>
                  <a:pt x="1902" y="4310"/>
                </a:cubicBezTo>
                <a:lnTo>
                  <a:pt x="1804" y="4310"/>
                </a:lnTo>
                <a:lnTo>
                  <a:pt x="1804" y="4453"/>
                </a:lnTo>
                <a:lnTo>
                  <a:pt x="1904" y="4453"/>
                </a:lnTo>
                <a:cubicBezTo>
                  <a:pt x="1933" y="4453"/>
                  <a:pt x="1953" y="4447"/>
                  <a:pt x="1967" y="4435"/>
                </a:cubicBezTo>
                <a:cubicBezTo>
                  <a:pt x="1980" y="4422"/>
                  <a:pt x="1987" y="4404"/>
                  <a:pt x="1987" y="4380"/>
                </a:cubicBezTo>
                <a:close/>
                <a:moveTo>
                  <a:pt x="2106" y="4635"/>
                </a:moveTo>
                <a:lnTo>
                  <a:pt x="2106" y="4270"/>
                </a:lnTo>
                <a:lnTo>
                  <a:pt x="2382" y="4270"/>
                </a:lnTo>
                <a:lnTo>
                  <a:pt x="2382" y="4311"/>
                </a:lnTo>
                <a:lnTo>
                  <a:pt x="2155" y="4311"/>
                </a:lnTo>
                <a:lnTo>
                  <a:pt x="2155" y="4428"/>
                </a:lnTo>
                <a:lnTo>
                  <a:pt x="2367" y="4428"/>
                </a:lnTo>
                <a:lnTo>
                  <a:pt x="2367" y="4467"/>
                </a:lnTo>
                <a:lnTo>
                  <a:pt x="2155" y="4467"/>
                </a:lnTo>
                <a:lnTo>
                  <a:pt x="2155" y="4594"/>
                </a:lnTo>
                <a:lnTo>
                  <a:pt x="2393" y="4594"/>
                </a:lnTo>
                <a:lnTo>
                  <a:pt x="2393" y="4635"/>
                </a:lnTo>
                <a:lnTo>
                  <a:pt x="2106" y="4635"/>
                </a:lnTo>
                <a:close/>
                <a:moveTo>
                  <a:pt x="2715" y="4635"/>
                </a:moveTo>
                <a:lnTo>
                  <a:pt x="2621" y="4484"/>
                </a:lnTo>
                <a:lnTo>
                  <a:pt x="2507" y="4484"/>
                </a:lnTo>
                <a:lnTo>
                  <a:pt x="2507" y="4635"/>
                </a:lnTo>
                <a:lnTo>
                  <a:pt x="2458" y="4635"/>
                </a:lnTo>
                <a:lnTo>
                  <a:pt x="2458" y="4271"/>
                </a:lnTo>
                <a:lnTo>
                  <a:pt x="2629" y="4271"/>
                </a:lnTo>
                <a:cubicBezTo>
                  <a:pt x="2650" y="4271"/>
                  <a:pt x="2668" y="4273"/>
                  <a:pt x="2684" y="4278"/>
                </a:cubicBezTo>
                <a:cubicBezTo>
                  <a:pt x="2700" y="4282"/>
                  <a:pt x="2713" y="4289"/>
                  <a:pt x="2724" y="4298"/>
                </a:cubicBezTo>
                <a:cubicBezTo>
                  <a:pt x="2735" y="4307"/>
                  <a:pt x="2743" y="4318"/>
                  <a:pt x="2749" y="4331"/>
                </a:cubicBezTo>
                <a:cubicBezTo>
                  <a:pt x="2755" y="4344"/>
                  <a:pt x="2758" y="4358"/>
                  <a:pt x="2758" y="4375"/>
                </a:cubicBezTo>
                <a:cubicBezTo>
                  <a:pt x="2758" y="4386"/>
                  <a:pt x="2756" y="4398"/>
                  <a:pt x="2752" y="4409"/>
                </a:cubicBezTo>
                <a:cubicBezTo>
                  <a:pt x="2749" y="4420"/>
                  <a:pt x="2744" y="4430"/>
                  <a:pt x="2737" y="4440"/>
                </a:cubicBezTo>
                <a:cubicBezTo>
                  <a:pt x="2729" y="4449"/>
                  <a:pt x="2720" y="4457"/>
                  <a:pt x="2709" y="4464"/>
                </a:cubicBezTo>
                <a:cubicBezTo>
                  <a:pt x="2698" y="4470"/>
                  <a:pt x="2684" y="4475"/>
                  <a:pt x="2669" y="4478"/>
                </a:cubicBezTo>
                <a:lnTo>
                  <a:pt x="2772" y="4635"/>
                </a:lnTo>
                <a:lnTo>
                  <a:pt x="2715" y="4635"/>
                </a:lnTo>
                <a:close/>
                <a:moveTo>
                  <a:pt x="2708" y="4375"/>
                </a:moveTo>
                <a:cubicBezTo>
                  <a:pt x="2708" y="4364"/>
                  <a:pt x="2706" y="4355"/>
                  <a:pt x="2702" y="4347"/>
                </a:cubicBezTo>
                <a:cubicBezTo>
                  <a:pt x="2698" y="4338"/>
                  <a:pt x="2693" y="4332"/>
                  <a:pt x="2686" y="4326"/>
                </a:cubicBezTo>
                <a:cubicBezTo>
                  <a:pt x="2678" y="4321"/>
                  <a:pt x="2670" y="4317"/>
                  <a:pt x="2659" y="4314"/>
                </a:cubicBezTo>
                <a:cubicBezTo>
                  <a:pt x="2649" y="4311"/>
                  <a:pt x="2637" y="4310"/>
                  <a:pt x="2624" y="4310"/>
                </a:cubicBezTo>
                <a:lnTo>
                  <a:pt x="2507" y="4310"/>
                </a:lnTo>
                <a:lnTo>
                  <a:pt x="2507" y="4444"/>
                </a:lnTo>
                <a:lnTo>
                  <a:pt x="2626" y="4444"/>
                </a:lnTo>
                <a:cubicBezTo>
                  <a:pt x="2640" y="4444"/>
                  <a:pt x="2653" y="4443"/>
                  <a:pt x="2663" y="4439"/>
                </a:cubicBezTo>
                <a:cubicBezTo>
                  <a:pt x="2673" y="4436"/>
                  <a:pt x="2682" y="4431"/>
                  <a:pt x="2688" y="4425"/>
                </a:cubicBezTo>
                <a:cubicBezTo>
                  <a:pt x="2695" y="4418"/>
                  <a:pt x="2700" y="4411"/>
                  <a:pt x="2703" y="4403"/>
                </a:cubicBezTo>
                <a:cubicBezTo>
                  <a:pt x="2706" y="4394"/>
                  <a:pt x="2708" y="4385"/>
                  <a:pt x="2708" y="4375"/>
                </a:cubicBezTo>
                <a:close/>
                <a:moveTo>
                  <a:pt x="3124" y="4534"/>
                </a:moveTo>
                <a:cubicBezTo>
                  <a:pt x="3124" y="4549"/>
                  <a:pt x="3121" y="4563"/>
                  <a:pt x="3115" y="4576"/>
                </a:cubicBezTo>
                <a:cubicBezTo>
                  <a:pt x="3109" y="4589"/>
                  <a:pt x="3100" y="4600"/>
                  <a:pt x="3088" y="4610"/>
                </a:cubicBezTo>
                <a:cubicBezTo>
                  <a:pt x="3075" y="4619"/>
                  <a:pt x="3060" y="4626"/>
                  <a:pt x="3041" y="4632"/>
                </a:cubicBezTo>
                <a:cubicBezTo>
                  <a:pt x="3022" y="4637"/>
                  <a:pt x="3000" y="4639"/>
                  <a:pt x="2974" y="4640"/>
                </a:cubicBezTo>
                <a:cubicBezTo>
                  <a:pt x="2928" y="4639"/>
                  <a:pt x="2893" y="4632"/>
                  <a:pt x="2868" y="4616"/>
                </a:cubicBezTo>
                <a:cubicBezTo>
                  <a:pt x="2843" y="4600"/>
                  <a:pt x="2826" y="4577"/>
                  <a:pt x="2820" y="4547"/>
                </a:cubicBezTo>
                <a:lnTo>
                  <a:pt x="2867" y="4537"/>
                </a:lnTo>
                <a:cubicBezTo>
                  <a:pt x="2870" y="4547"/>
                  <a:pt x="2873" y="4555"/>
                  <a:pt x="2878" y="4563"/>
                </a:cubicBezTo>
                <a:cubicBezTo>
                  <a:pt x="2883" y="4571"/>
                  <a:pt x="2890" y="4578"/>
                  <a:pt x="2899" y="4583"/>
                </a:cubicBezTo>
                <a:cubicBezTo>
                  <a:pt x="2907" y="4589"/>
                  <a:pt x="2918" y="4593"/>
                  <a:pt x="2930" y="4596"/>
                </a:cubicBezTo>
                <a:cubicBezTo>
                  <a:pt x="2943" y="4599"/>
                  <a:pt x="2958" y="4601"/>
                  <a:pt x="2976" y="4601"/>
                </a:cubicBezTo>
                <a:cubicBezTo>
                  <a:pt x="2990" y="4601"/>
                  <a:pt x="3004" y="4600"/>
                  <a:pt x="3016" y="4597"/>
                </a:cubicBezTo>
                <a:cubicBezTo>
                  <a:pt x="3028" y="4595"/>
                  <a:pt x="3039" y="4591"/>
                  <a:pt x="3047" y="4586"/>
                </a:cubicBezTo>
                <a:cubicBezTo>
                  <a:pt x="3056" y="4581"/>
                  <a:pt x="3063" y="4574"/>
                  <a:pt x="3068" y="4566"/>
                </a:cubicBezTo>
                <a:cubicBezTo>
                  <a:pt x="3073" y="4557"/>
                  <a:pt x="3075" y="4548"/>
                  <a:pt x="3075" y="4536"/>
                </a:cubicBezTo>
                <a:cubicBezTo>
                  <a:pt x="3075" y="4524"/>
                  <a:pt x="3073" y="4515"/>
                  <a:pt x="3067" y="4507"/>
                </a:cubicBezTo>
                <a:cubicBezTo>
                  <a:pt x="3062" y="4500"/>
                  <a:pt x="3054" y="4494"/>
                  <a:pt x="3044" y="4489"/>
                </a:cubicBezTo>
                <a:cubicBezTo>
                  <a:pt x="3034" y="4484"/>
                  <a:pt x="3023" y="4480"/>
                  <a:pt x="3009" y="4477"/>
                </a:cubicBezTo>
                <a:cubicBezTo>
                  <a:pt x="2996" y="4474"/>
                  <a:pt x="2980" y="4470"/>
                  <a:pt x="2964" y="4466"/>
                </a:cubicBezTo>
                <a:cubicBezTo>
                  <a:pt x="2954" y="4464"/>
                  <a:pt x="2944" y="4462"/>
                  <a:pt x="2933" y="4459"/>
                </a:cubicBezTo>
                <a:cubicBezTo>
                  <a:pt x="2923" y="4456"/>
                  <a:pt x="2913" y="4453"/>
                  <a:pt x="2904" y="4449"/>
                </a:cubicBezTo>
                <a:cubicBezTo>
                  <a:pt x="2894" y="4446"/>
                  <a:pt x="2886" y="4441"/>
                  <a:pt x="2877" y="4436"/>
                </a:cubicBezTo>
                <a:cubicBezTo>
                  <a:pt x="2869" y="4431"/>
                  <a:pt x="2862" y="4425"/>
                  <a:pt x="2856" y="4418"/>
                </a:cubicBezTo>
                <a:cubicBezTo>
                  <a:pt x="2850" y="4411"/>
                  <a:pt x="2845" y="4403"/>
                  <a:pt x="2842" y="4394"/>
                </a:cubicBezTo>
                <a:cubicBezTo>
                  <a:pt x="2838" y="4385"/>
                  <a:pt x="2837" y="4374"/>
                  <a:pt x="2837" y="4362"/>
                </a:cubicBezTo>
                <a:cubicBezTo>
                  <a:pt x="2837" y="4345"/>
                  <a:pt x="2840" y="4330"/>
                  <a:pt x="2847" y="4318"/>
                </a:cubicBezTo>
                <a:cubicBezTo>
                  <a:pt x="2854" y="4305"/>
                  <a:pt x="2864" y="4295"/>
                  <a:pt x="2876" y="4287"/>
                </a:cubicBezTo>
                <a:cubicBezTo>
                  <a:pt x="2888" y="4279"/>
                  <a:pt x="2903" y="4274"/>
                  <a:pt x="2920" y="4270"/>
                </a:cubicBezTo>
                <a:cubicBezTo>
                  <a:pt x="2937" y="4266"/>
                  <a:pt x="2955" y="4265"/>
                  <a:pt x="2975" y="4265"/>
                </a:cubicBezTo>
                <a:cubicBezTo>
                  <a:pt x="2997" y="4265"/>
                  <a:pt x="3017" y="4266"/>
                  <a:pt x="3033" y="4270"/>
                </a:cubicBezTo>
                <a:cubicBezTo>
                  <a:pt x="3049" y="4273"/>
                  <a:pt x="3062" y="4279"/>
                  <a:pt x="3073" y="4286"/>
                </a:cubicBezTo>
                <a:cubicBezTo>
                  <a:pt x="3084" y="4293"/>
                  <a:pt x="3093" y="4302"/>
                  <a:pt x="3100" y="4312"/>
                </a:cubicBezTo>
                <a:cubicBezTo>
                  <a:pt x="3106" y="4322"/>
                  <a:pt x="3112" y="4335"/>
                  <a:pt x="3116" y="4348"/>
                </a:cubicBezTo>
                <a:lnTo>
                  <a:pt x="3067" y="4357"/>
                </a:lnTo>
                <a:cubicBezTo>
                  <a:pt x="3065" y="4348"/>
                  <a:pt x="3061" y="4340"/>
                  <a:pt x="3057" y="4333"/>
                </a:cubicBezTo>
                <a:cubicBezTo>
                  <a:pt x="3052" y="4326"/>
                  <a:pt x="3046" y="4321"/>
                  <a:pt x="3039" y="4316"/>
                </a:cubicBezTo>
                <a:cubicBezTo>
                  <a:pt x="3031" y="4311"/>
                  <a:pt x="3022" y="4308"/>
                  <a:pt x="3012" y="4305"/>
                </a:cubicBezTo>
                <a:cubicBezTo>
                  <a:pt x="3001" y="4303"/>
                  <a:pt x="2989" y="4302"/>
                  <a:pt x="2974" y="4302"/>
                </a:cubicBezTo>
                <a:cubicBezTo>
                  <a:pt x="2957" y="4302"/>
                  <a:pt x="2943" y="4303"/>
                  <a:pt x="2932" y="4306"/>
                </a:cubicBezTo>
                <a:cubicBezTo>
                  <a:pt x="2920" y="4309"/>
                  <a:pt x="2911" y="4313"/>
                  <a:pt x="2904" y="4319"/>
                </a:cubicBezTo>
                <a:cubicBezTo>
                  <a:pt x="2897" y="4324"/>
                  <a:pt x="2892" y="4330"/>
                  <a:pt x="2889" y="4337"/>
                </a:cubicBezTo>
                <a:cubicBezTo>
                  <a:pt x="2886" y="4344"/>
                  <a:pt x="2885" y="4351"/>
                  <a:pt x="2885" y="4359"/>
                </a:cubicBezTo>
                <a:cubicBezTo>
                  <a:pt x="2885" y="4370"/>
                  <a:pt x="2887" y="4379"/>
                  <a:pt x="2893" y="4386"/>
                </a:cubicBezTo>
                <a:cubicBezTo>
                  <a:pt x="2898" y="4393"/>
                  <a:pt x="2906" y="4399"/>
                  <a:pt x="2915" y="4404"/>
                </a:cubicBezTo>
                <a:cubicBezTo>
                  <a:pt x="2924" y="4408"/>
                  <a:pt x="2935" y="4412"/>
                  <a:pt x="2947" y="4415"/>
                </a:cubicBezTo>
                <a:cubicBezTo>
                  <a:pt x="2959" y="4418"/>
                  <a:pt x="2972" y="4421"/>
                  <a:pt x="2986" y="4425"/>
                </a:cubicBezTo>
                <a:cubicBezTo>
                  <a:pt x="2997" y="4427"/>
                  <a:pt x="3008" y="4430"/>
                  <a:pt x="3020" y="4433"/>
                </a:cubicBezTo>
                <a:cubicBezTo>
                  <a:pt x="3031" y="4435"/>
                  <a:pt x="3041" y="4438"/>
                  <a:pt x="3051" y="4442"/>
                </a:cubicBezTo>
                <a:cubicBezTo>
                  <a:pt x="3062" y="4446"/>
                  <a:pt x="3071" y="4450"/>
                  <a:pt x="3080" y="4455"/>
                </a:cubicBezTo>
                <a:cubicBezTo>
                  <a:pt x="3089" y="4460"/>
                  <a:pt x="3097" y="4466"/>
                  <a:pt x="3103" y="4473"/>
                </a:cubicBezTo>
                <a:cubicBezTo>
                  <a:pt x="3110" y="4481"/>
                  <a:pt x="3115" y="4489"/>
                  <a:pt x="3119" y="4499"/>
                </a:cubicBezTo>
                <a:cubicBezTo>
                  <a:pt x="3122" y="4509"/>
                  <a:pt x="3124" y="4520"/>
                  <a:pt x="3124" y="4534"/>
                </a:cubicBezTo>
                <a:close/>
                <a:moveTo>
                  <a:pt x="3533" y="4450"/>
                </a:moveTo>
                <a:cubicBezTo>
                  <a:pt x="3533" y="4479"/>
                  <a:pt x="3529" y="4505"/>
                  <a:pt x="3520" y="4528"/>
                </a:cubicBezTo>
                <a:cubicBezTo>
                  <a:pt x="3512" y="4551"/>
                  <a:pt x="3500" y="4571"/>
                  <a:pt x="3485" y="4588"/>
                </a:cubicBezTo>
                <a:cubicBezTo>
                  <a:pt x="3469" y="4604"/>
                  <a:pt x="3450" y="4617"/>
                  <a:pt x="3428" y="4626"/>
                </a:cubicBezTo>
                <a:cubicBezTo>
                  <a:pt x="3406" y="4635"/>
                  <a:pt x="3380" y="4639"/>
                  <a:pt x="3352" y="4640"/>
                </a:cubicBezTo>
                <a:cubicBezTo>
                  <a:pt x="3322" y="4639"/>
                  <a:pt x="3296" y="4635"/>
                  <a:pt x="3273" y="4625"/>
                </a:cubicBezTo>
                <a:cubicBezTo>
                  <a:pt x="3251" y="4616"/>
                  <a:pt x="3232" y="4603"/>
                  <a:pt x="3217" y="4586"/>
                </a:cubicBezTo>
                <a:cubicBezTo>
                  <a:pt x="3202" y="4569"/>
                  <a:pt x="3191" y="4549"/>
                  <a:pt x="3183" y="4526"/>
                </a:cubicBezTo>
                <a:cubicBezTo>
                  <a:pt x="3175" y="4503"/>
                  <a:pt x="3172" y="4478"/>
                  <a:pt x="3172" y="4450"/>
                </a:cubicBezTo>
                <a:cubicBezTo>
                  <a:pt x="3172" y="4422"/>
                  <a:pt x="3176" y="4396"/>
                  <a:pt x="3183" y="4373"/>
                </a:cubicBezTo>
                <a:cubicBezTo>
                  <a:pt x="3191" y="4350"/>
                  <a:pt x="3203" y="4331"/>
                  <a:pt x="3218" y="4315"/>
                </a:cubicBezTo>
                <a:cubicBezTo>
                  <a:pt x="3234" y="4299"/>
                  <a:pt x="3253" y="4286"/>
                  <a:pt x="3275" y="4278"/>
                </a:cubicBezTo>
                <a:cubicBezTo>
                  <a:pt x="3297" y="4269"/>
                  <a:pt x="3323" y="4265"/>
                  <a:pt x="3352" y="4265"/>
                </a:cubicBezTo>
                <a:cubicBezTo>
                  <a:pt x="3381" y="4265"/>
                  <a:pt x="3407" y="4269"/>
                  <a:pt x="3429" y="4278"/>
                </a:cubicBezTo>
                <a:cubicBezTo>
                  <a:pt x="3452" y="4287"/>
                  <a:pt x="3471" y="4299"/>
                  <a:pt x="3486" y="4315"/>
                </a:cubicBezTo>
                <a:cubicBezTo>
                  <a:pt x="3501" y="4331"/>
                  <a:pt x="3513" y="4351"/>
                  <a:pt x="3521" y="4374"/>
                </a:cubicBezTo>
                <a:cubicBezTo>
                  <a:pt x="3529" y="4397"/>
                  <a:pt x="3533" y="4422"/>
                  <a:pt x="3533" y="4450"/>
                </a:cubicBezTo>
                <a:close/>
                <a:moveTo>
                  <a:pt x="3482" y="4450"/>
                </a:moveTo>
                <a:cubicBezTo>
                  <a:pt x="3482" y="4429"/>
                  <a:pt x="3480" y="4409"/>
                  <a:pt x="3474" y="4391"/>
                </a:cubicBezTo>
                <a:cubicBezTo>
                  <a:pt x="3468" y="4373"/>
                  <a:pt x="3460" y="4357"/>
                  <a:pt x="3449" y="4345"/>
                </a:cubicBezTo>
                <a:cubicBezTo>
                  <a:pt x="3438" y="4332"/>
                  <a:pt x="3425" y="4322"/>
                  <a:pt x="3408" y="4315"/>
                </a:cubicBezTo>
                <a:cubicBezTo>
                  <a:pt x="3392" y="4308"/>
                  <a:pt x="3374" y="4305"/>
                  <a:pt x="3352" y="4305"/>
                </a:cubicBezTo>
                <a:cubicBezTo>
                  <a:pt x="3331" y="4305"/>
                  <a:pt x="3312" y="4308"/>
                  <a:pt x="3295" y="4315"/>
                </a:cubicBezTo>
                <a:cubicBezTo>
                  <a:pt x="3279" y="4322"/>
                  <a:pt x="3265" y="4332"/>
                  <a:pt x="3254" y="4345"/>
                </a:cubicBezTo>
                <a:cubicBezTo>
                  <a:pt x="3243" y="4357"/>
                  <a:pt x="3235" y="4373"/>
                  <a:pt x="3230" y="4391"/>
                </a:cubicBezTo>
                <a:cubicBezTo>
                  <a:pt x="3224" y="4409"/>
                  <a:pt x="3222" y="4429"/>
                  <a:pt x="3222" y="4450"/>
                </a:cubicBezTo>
                <a:cubicBezTo>
                  <a:pt x="3222" y="4472"/>
                  <a:pt x="3224" y="4492"/>
                  <a:pt x="3230" y="4511"/>
                </a:cubicBezTo>
                <a:cubicBezTo>
                  <a:pt x="3236" y="4529"/>
                  <a:pt x="3244" y="4544"/>
                  <a:pt x="3255" y="4558"/>
                </a:cubicBezTo>
                <a:cubicBezTo>
                  <a:pt x="3266" y="4571"/>
                  <a:pt x="3279" y="4581"/>
                  <a:pt x="3296" y="4588"/>
                </a:cubicBezTo>
                <a:cubicBezTo>
                  <a:pt x="3312" y="4596"/>
                  <a:pt x="3331" y="4599"/>
                  <a:pt x="3352" y="4599"/>
                </a:cubicBezTo>
                <a:cubicBezTo>
                  <a:pt x="3375" y="4599"/>
                  <a:pt x="3394" y="4596"/>
                  <a:pt x="3411" y="4588"/>
                </a:cubicBezTo>
                <a:cubicBezTo>
                  <a:pt x="3427" y="4581"/>
                  <a:pt x="3441" y="4571"/>
                  <a:pt x="3451" y="4557"/>
                </a:cubicBezTo>
                <a:cubicBezTo>
                  <a:pt x="3462" y="4544"/>
                  <a:pt x="3470" y="4528"/>
                  <a:pt x="3475" y="4510"/>
                </a:cubicBezTo>
                <a:cubicBezTo>
                  <a:pt x="3480" y="4492"/>
                  <a:pt x="3482" y="4472"/>
                  <a:pt x="3482" y="4450"/>
                </a:cubicBezTo>
                <a:close/>
                <a:moveTo>
                  <a:pt x="3837" y="4635"/>
                </a:moveTo>
                <a:lnTo>
                  <a:pt x="3642" y="4324"/>
                </a:lnTo>
                <a:cubicBezTo>
                  <a:pt x="3643" y="4333"/>
                  <a:pt x="3643" y="4341"/>
                  <a:pt x="3644" y="4349"/>
                </a:cubicBezTo>
                <a:cubicBezTo>
                  <a:pt x="3644" y="4356"/>
                  <a:pt x="3644" y="4364"/>
                  <a:pt x="3644" y="4372"/>
                </a:cubicBezTo>
                <a:cubicBezTo>
                  <a:pt x="3645" y="4379"/>
                  <a:pt x="3645" y="4386"/>
                  <a:pt x="3645" y="4392"/>
                </a:cubicBezTo>
                <a:lnTo>
                  <a:pt x="3645" y="4635"/>
                </a:lnTo>
                <a:lnTo>
                  <a:pt x="3601" y="4635"/>
                </a:lnTo>
                <a:lnTo>
                  <a:pt x="3601" y="4270"/>
                </a:lnTo>
                <a:lnTo>
                  <a:pt x="3658" y="4270"/>
                </a:lnTo>
                <a:lnTo>
                  <a:pt x="3855" y="4583"/>
                </a:lnTo>
                <a:cubicBezTo>
                  <a:pt x="3855" y="4574"/>
                  <a:pt x="3854" y="4566"/>
                  <a:pt x="3854" y="4557"/>
                </a:cubicBezTo>
                <a:cubicBezTo>
                  <a:pt x="3853" y="4550"/>
                  <a:pt x="3853" y="4542"/>
                  <a:pt x="3852" y="4534"/>
                </a:cubicBezTo>
                <a:cubicBezTo>
                  <a:pt x="3852" y="4525"/>
                  <a:pt x="3852" y="4517"/>
                  <a:pt x="3852" y="4509"/>
                </a:cubicBezTo>
                <a:lnTo>
                  <a:pt x="3852" y="4270"/>
                </a:lnTo>
                <a:lnTo>
                  <a:pt x="3896" y="4270"/>
                </a:lnTo>
                <a:lnTo>
                  <a:pt x="3896" y="4635"/>
                </a:lnTo>
                <a:lnTo>
                  <a:pt x="3837" y="4635"/>
                </a:lnTo>
                <a:close/>
                <a:moveTo>
                  <a:pt x="4660" y="3726"/>
                </a:moveTo>
                <a:cubicBezTo>
                  <a:pt x="4658" y="3726"/>
                  <a:pt x="4656" y="3728"/>
                  <a:pt x="4656" y="3730"/>
                </a:cubicBezTo>
                <a:lnTo>
                  <a:pt x="4656" y="4992"/>
                </a:lnTo>
                <a:cubicBezTo>
                  <a:pt x="4656" y="4994"/>
                  <a:pt x="4658" y="4996"/>
                  <a:pt x="4660" y="4996"/>
                </a:cubicBezTo>
                <a:lnTo>
                  <a:pt x="8007" y="4996"/>
                </a:lnTo>
                <a:cubicBezTo>
                  <a:pt x="8009" y="4996"/>
                  <a:pt x="8012" y="4994"/>
                  <a:pt x="8012" y="4992"/>
                </a:cubicBezTo>
                <a:lnTo>
                  <a:pt x="8012" y="3730"/>
                </a:lnTo>
                <a:cubicBezTo>
                  <a:pt x="8012" y="3728"/>
                  <a:pt x="8009" y="3726"/>
                  <a:pt x="8007" y="3726"/>
                </a:cubicBezTo>
                <a:lnTo>
                  <a:pt x="4660" y="3726"/>
                </a:lnTo>
                <a:close/>
                <a:moveTo>
                  <a:pt x="4656" y="3726"/>
                </a:moveTo>
                <a:lnTo>
                  <a:pt x="4656" y="3726"/>
                </a:lnTo>
                <a:close/>
                <a:moveTo>
                  <a:pt x="8012" y="4997"/>
                </a:moveTo>
                <a:lnTo>
                  <a:pt x="8012" y="4997"/>
                </a:lnTo>
                <a:close/>
                <a:moveTo>
                  <a:pt x="5026" y="4551"/>
                </a:moveTo>
                <a:lnTo>
                  <a:pt x="5026" y="4186"/>
                </a:lnTo>
                <a:lnTo>
                  <a:pt x="5075" y="4186"/>
                </a:lnTo>
                <a:lnTo>
                  <a:pt x="5075" y="4510"/>
                </a:lnTo>
                <a:lnTo>
                  <a:pt x="5259" y="4510"/>
                </a:lnTo>
                <a:lnTo>
                  <a:pt x="5259" y="4551"/>
                </a:lnTo>
                <a:lnTo>
                  <a:pt x="5026" y="4551"/>
                </a:lnTo>
                <a:close/>
                <a:moveTo>
                  <a:pt x="5665" y="4366"/>
                </a:moveTo>
                <a:cubicBezTo>
                  <a:pt x="5665" y="4395"/>
                  <a:pt x="5661" y="4421"/>
                  <a:pt x="5652" y="4444"/>
                </a:cubicBezTo>
                <a:cubicBezTo>
                  <a:pt x="5644" y="4467"/>
                  <a:pt x="5632" y="4487"/>
                  <a:pt x="5617" y="4504"/>
                </a:cubicBezTo>
                <a:cubicBezTo>
                  <a:pt x="5601" y="4520"/>
                  <a:pt x="5582" y="4533"/>
                  <a:pt x="5560" y="4542"/>
                </a:cubicBezTo>
                <a:cubicBezTo>
                  <a:pt x="5538" y="4551"/>
                  <a:pt x="5512" y="4555"/>
                  <a:pt x="5484" y="4556"/>
                </a:cubicBezTo>
                <a:cubicBezTo>
                  <a:pt x="5454" y="4555"/>
                  <a:pt x="5428" y="4551"/>
                  <a:pt x="5405" y="4541"/>
                </a:cubicBezTo>
                <a:cubicBezTo>
                  <a:pt x="5383" y="4532"/>
                  <a:pt x="5364" y="4519"/>
                  <a:pt x="5349" y="4502"/>
                </a:cubicBezTo>
                <a:cubicBezTo>
                  <a:pt x="5334" y="4485"/>
                  <a:pt x="5323" y="4465"/>
                  <a:pt x="5315" y="4442"/>
                </a:cubicBezTo>
                <a:cubicBezTo>
                  <a:pt x="5307" y="4419"/>
                  <a:pt x="5304" y="4394"/>
                  <a:pt x="5304" y="4366"/>
                </a:cubicBezTo>
                <a:cubicBezTo>
                  <a:pt x="5304" y="4338"/>
                  <a:pt x="5308" y="4312"/>
                  <a:pt x="5315" y="4289"/>
                </a:cubicBezTo>
                <a:cubicBezTo>
                  <a:pt x="5323" y="4266"/>
                  <a:pt x="5335" y="4247"/>
                  <a:pt x="5350" y="4231"/>
                </a:cubicBezTo>
                <a:cubicBezTo>
                  <a:pt x="5366" y="4215"/>
                  <a:pt x="5385" y="4202"/>
                  <a:pt x="5407" y="4194"/>
                </a:cubicBezTo>
                <a:cubicBezTo>
                  <a:pt x="5429" y="4185"/>
                  <a:pt x="5455" y="4181"/>
                  <a:pt x="5484" y="4181"/>
                </a:cubicBezTo>
                <a:cubicBezTo>
                  <a:pt x="5513" y="4181"/>
                  <a:pt x="5539" y="4185"/>
                  <a:pt x="5561" y="4194"/>
                </a:cubicBezTo>
                <a:cubicBezTo>
                  <a:pt x="5584" y="4203"/>
                  <a:pt x="5603" y="4215"/>
                  <a:pt x="5618" y="4231"/>
                </a:cubicBezTo>
                <a:cubicBezTo>
                  <a:pt x="5633" y="4247"/>
                  <a:pt x="5645" y="4267"/>
                  <a:pt x="5653" y="4290"/>
                </a:cubicBezTo>
                <a:cubicBezTo>
                  <a:pt x="5661" y="4313"/>
                  <a:pt x="5665" y="4338"/>
                  <a:pt x="5665" y="4366"/>
                </a:cubicBezTo>
                <a:close/>
                <a:moveTo>
                  <a:pt x="5614" y="4366"/>
                </a:moveTo>
                <a:cubicBezTo>
                  <a:pt x="5614" y="4345"/>
                  <a:pt x="5612" y="4325"/>
                  <a:pt x="5606" y="4307"/>
                </a:cubicBezTo>
                <a:cubicBezTo>
                  <a:pt x="5600" y="4289"/>
                  <a:pt x="5592" y="4273"/>
                  <a:pt x="5581" y="4261"/>
                </a:cubicBezTo>
                <a:cubicBezTo>
                  <a:pt x="5570" y="4248"/>
                  <a:pt x="5557" y="4238"/>
                  <a:pt x="5540" y="4231"/>
                </a:cubicBezTo>
                <a:cubicBezTo>
                  <a:pt x="5524" y="4224"/>
                  <a:pt x="5506" y="4221"/>
                  <a:pt x="5484" y="4221"/>
                </a:cubicBezTo>
                <a:cubicBezTo>
                  <a:pt x="5463" y="4221"/>
                  <a:pt x="5444" y="4224"/>
                  <a:pt x="5427" y="4231"/>
                </a:cubicBezTo>
                <a:cubicBezTo>
                  <a:pt x="5411" y="4238"/>
                  <a:pt x="5397" y="4248"/>
                  <a:pt x="5386" y="4261"/>
                </a:cubicBezTo>
                <a:cubicBezTo>
                  <a:pt x="5375" y="4273"/>
                  <a:pt x="5367" y="4289"/>
                  <a:pt x="5362" y="4307"/>
                </a:cubicBezTo>
                <a:cubicBezTo>
                  <a:pt x="5356" y="4325"/>
                  <a:pt x="5354" y="4345"/>
                  <a:pt x="5354" y="4366"/>
                </a:cubicBezTo>
                <a:cubicBezTo>
                  <a:pt x="5354" y="4388"/>
                  <a:pt x="5356" y="4408"/>
                  <a:pt x="5362" y="4427"/>
                </a:cubicBezTo>
                <a:cubicBezTo>
                  <a:pt x="5368" y="4445"/>
                  <a:pt x="5376" y="4460"/>
                  <a:pt x="5387" y="4474"/>
                </a:cubicBezTo>
                <a:cubicBezTo>
                  <a:pt x="5398" y="4487"/>
                  <a:pt x="5411" y="4497"/>
                  <a:pt x="5428" y="4504"/>
                </a:cubicBezTo>
                <a:cubicBezTo>
                  <a:pt x="5444" y="4512"/>
                  <a:pt x="5463" y="4515"/>
                  <a:pt x="5484" y="4515"/>
                </a:cubicBezTo>
                <a:cubicBezTo>
                  <a:pt x="5507" y="4515"/>
                  <a:pt x="5526" y="4512"/>
                  <a:pt x="5543" y="4504"/>
                </a:cubicBezTo>
                <a:cubicBezTo>
                  <a:pt x="5559" y="4497"/>
                  <a:pt x="5573" y="4487"/>
                  <a:pt x="5583" y="4473"/>
                </a:cubicBezTo>
                <a:cubicBezTo>
                  <a:pt x="5594" y="4460"/>
                  <a:pt x="5602" y="4444"/>
                  <a:pt x="5607" y="4426"/>
                </a:cubicBezTo>
                <a:cubicBezTo>
                  <a:pt x="5612" y="4408"/>
                  <a:pt x="5614" y="4388"/>
                  <a:pt x="5614" y="4366"/>
                </a:cubicBezTo>
                <a:close/>
                <a:moveTo>
                  <a:pt x="5894" y="4221"/>
                </a:moveTo>
                <a:cubicBezTo>
                  <a:pt x="5873" y="4221"/>
                  <a:pt x="5855" y="4224"/>
                  <a:pt x="5839" y="4231"/>
                </a:cubicBezTo>
                <a:cubicBezTo>
                  <a:pt x="5823" y="4238"/>
                  <a:pt x="5810" y="4248"/>
                  <a:pt x="5799" y="4261"/>
                </a:cubicBezTo>
                <a:cubicBezTo>
                  <a:pt x="5788" y="4273"/>
                  <a:pt x="5780" y="4289"/>
                  <a:pt x="5775" y="4307"/>
                </a:cubicBezTo>
                <a:cubicBezTo>
                  <a:pt x="5769" y="4325"/>
                  <a:pt x="5766" y="4345"/>
                  <a:pt x="5766" y="4366"/>
                </a:cubicBezTo>
                <a:cubicBezTo>
                  <a:pt x="5766" y="4388"/>
                  <a:pt x="5769" y="4408"/>
                  <a:pt x="5775" y="4427"/>
                </a:cubicBezTo>
                <a:cubicBezTo>
                  <a:pt x="5781" y="4445"/>
                  <a:pt x="5790" y="4460"/>
                  <a:pt x="5801" y="4474"/>
                </a:cubicBezTo>
                <a:cubicBezTo>
                  <a:pt x="5812" y="4487"/>
                  <a:pt x="5826" y="4497"/>
                  <a:pt x="5842" y="4504"/>
                </a:cubicBezTo>
                <a:cubicBezTo>
                  <a:pt x="5858" y="4511"/>
                  <a:pt x="5876" y="4515"/>
                  <a:pt x="5896" y="4515"/>
                </a:cubicBezTo>
                <a:cubicBezTo>
                  <a:pt x="5910" y="4515"/>
                  <a:pt x="5923" y="4513"/>
                  <a:pt x="5935" y="4509"/>
                </a:cubicBezTo>
                <a:cubicBezTo>
                  <a:pt x="5946" y="4506"/>
                  <a:pt x="5957" y="4500"/>
                  <a:pt x="5966" y="4494"/>
                </a:cubicBezTo>
                <a:cubicBezTo>
                  <a:pt x="5976" y="4487"/>
                  <a:pt x="5984" y="4479"/>
                  <a:pt x="5991" y="4470"/>
                </a:cubicBezTo>
                <a:cubicBezTo>
                  <a:pt x="5999" y="4461"/>
                  <a:pt x="6005" y="4450"/>
                  <a:pt x="6011" y="4439"/>
                </a:cubicBezTo>
                <a:lnTo>
                  <a:pt x="6051" y="4459"/>
                </a:lnTo>
                <a:cubicBezTo>
                  <a:pt x="6045" y="4473"/>
                  <a:pt x="6037" y="4486"/>
                  <a:pt x="6027" y="4497"/>
                </a:cubicBezTo>
                <a:cubicBezTo>
                  <a:pt x="6017" y="4509"/>
                  <a:pt x="6006" y="4519"/>
                  <a:pt x="5993" y="4528"/>
                </a:cubicBezTo>
                <a:cubicBezTo>
                  <a:pt x="5980" y="4536"/>
                  <a:pt x="5965" y="4543"/>
                  <a:pt x="5949" y="4548"/>
                </a:cubicBezTo>
                <a:cubicBezTo>
                  <a:pt x="5933" y="4553"/>
                  <a:pt x="5914" y="4555"/>
                  <a:pt x="5894" y="4556"/>
                </a:cubicBezTo>
                <a:cubicBezTo>
                  <a:pt x="5864" y="4555"/>
                  <a:pt x="5839" y="4551"/>
                  <a:pt x="5816" y="4541"/>
                </a:cubicBezTo>
                <a:cubicBezTo>
                  <a:pt x="5794" y="4532"/>
                  <a:pt x="5776" y="4519"/>
                  <a:pt x="5761" y="4502"/>
                </a:cubicBezTo>
                <a:cubicBezTo>
                  <a:pt x="5746" y="4485"/>
                  <a:pt x="5735" y="4465"/>
                  <a:pt x="5727" y="4442"/>
                </a:cubicBezTo>
                <a:cubicBezTo>
                  <a:pt x="5720" y="4419"/>
                  <a:pt x="5716" y="4394"/>
                  <a:pt x="5716" y="4366"/>
                </a:cubicBezTo>
                <a:cubicBezTo>
                  <a:pt x="5716" y="4338"/>
                  <a:pt x="5720" y="4312"/>
                  <a:pt x="5728" y="4289"/>
                </a:cubicBezTo>
                <a:cubicBezTo>
                  <a:pt x="5736" y="4266"/>
                  <a:pt x="5747" y="4247"/>
                  <a:pt x="5762" y="4231"/>
                </a:cubicBezTo>
                <a:cubicBezTo>
                  <a:pt x="5778" y="4215"/>
                  <a:pt x="5796" y="4202"/>
                  <a:pt x="5818" y="4194"/>
                </a:cubicBezTo>
                <a:cubicBezTo>
                  <a:pt x="5840" y="4185"/>
                  <a:pt x="5865" y="4181"/>
                  <a:pt x="5894" y="4181"/>
                </a:cubicBezTo>
                <a:cubicBezTo>
                  <a:pt x="5932" y="4181"/>
                  <a:pt x="5965" y="4188"/>
                  <a:pt x="5991" y="4203"/>
                </a:cubicBezTo>
                <a:cubicBezTo>
                  <a:pt x="6017" y="4218"/>
                  <a:pt x="6036" y="4241"/>
                  <a:pt x="6048" y="4271"/>
                </a:cubicBezTo>
                <a:lnTo>
                  <a:pt x="6001" y="4286"/>
                </a:lnTo>
                <a:cubicBezTo>
                  <a:pt x="5998" y="4278"/>
                  <a:pt x="5993" y="4269"/>
                  <a:pt x="5987" y="4262"/>
                </a:cubicBezTo>
                <a:cubicBezTo>
                  <a:pt x="5981" y="4254"/>
                  <a:pt x="5974" y="4247"/>
                  <a:pt x="5965" y="4241"/>
                </a:cubicBezTo>
                <a:cubicBezTo>
                  <a:pt x="5957" y="4235"/>
                  <a:pt x="5946" y="4230"/>
                  <a:pt x="5935" y="4226"/>
                </a:cubicBezTo>
                <a:cubicBezTo>
                  <a:pt x="5923" y="4223"/>
                  <a:pt x="5909" y="4221"/>
                  <a:pt x="5894" y="4221"/>
                </a:cubicBezTo>
                <a:close/>
                <a:moveTo>
                  <a:pt x="6372" y="4550"/>
                </a:moveTo>
                <a:lnTo>
                  <a:pt x="6330" y="4444"/>
                </a:lnTo>
                <a:lnTo>
                  <a:pt x="6165" y="4444"/>
                </a:lnTo>
                <a:lnTo>
                  <a:pt x="6123" y="4550"/>
                </a:lnTo>
                <a:lnTo>
                  <a:pt x="6072" y="4550"/>
                </a:lnTo>
                <a:lnTo>
                  <a:pt x="6220" y="4186"/>
                </a:lnTo>
                <a:lnTo>
                  <a:pt x="6276" y="4186"/>
                </a:lnTo>
                <a:lnTo>
                  <a:pt x="6422" y="4550"/>
                </a:lnTo>
                <a:lnTo>
                  <a:pt x="6372" y="4550"/>
                </a:lnTo>
                <a:close/>
                <a:moveTo>
                  <a:pt x="6269" y="4285"/>
                </a:moveTo>
                <a:cubicBezTo>
                  <a:pt x="6266" y="4278"/>
                  <a:pt x="6264" y="4271"/>
                  <a:pt x="6261" y="4264"/>
                </a:cubicBezTo>
                <a:cubicBezTo>
                  <a:pt x="6259" y="4257"/>
                  <a:pt x="6256" y="4250"/>
                  <a:pt x="6254" y="4244"/>
                </a:cubicBezTo>
                <a:cubicBezTo>
                  <a:pt x="6253" y="4239"/>
                  <a:pt x="6251" y="4234"/>
                  <a:pt x="6250" y="4230"/>
                </a:cubicBezTo>
                <a:cubicBezTo>
                  <a:pt x="6248" y="4226"/>
                  <a:pt x="6248" y="4224"/>
                  <a:pt x="6247" y="4223"/>
                </a:cubicBezTo>
                <a:cubicBezTo>
                  <a:pt x="6247" y="4224"/>
                  <a:pt x="6246" y="4226"/>
                  <a:pt x="6245" y="4230"/>
                </a:cubicBezTo>
                <a:cubicBezTo>
                  <a:pt x="6244" y="4234"/>
                  <a:pt x="6242" y="4239"/>
                  <a:pt x="6240" y="4245"/>
                </a:cubicBezTo>
                <a:cubicBezTo>
                  <a:pt x="6238" y="4251"/>
                  <a:pt x="6236" y="4257"/>
                  <a:pt x="6234" y="4264"/>
                </a:cubicBezTo>
                <a:cubicBezTo>
                  <a:pt x="6231" y="4271"/>
                  <a:pt x="6229" y="4278"/>
                  <a:pt x="6226" y="4285"/>
                </a:cubicBezTo>
                <a:lnTo>
                  <a:pt x="6180" y="4405"/>
                </a:lnTo>
                <a:lnTo>
                  <a:pt x="6316" y="4405"/>
                </a:lnTo>
                <a:lnTo>
                  <a:pt x="6269" y="4285"/>
                </a:lnTo>
                <a:close/>
                <a:moveTo>
                  <a:pt x="6607" y="4227"/>
                </a:moveTo>
                <a:lnTo>
                  <a:pt x="6607" y="4551"/>
                </a:lnTo>
                <a:lnTo>
                  <a:pt x="6558" y="4551"/>
                </a:lnTo>
                <a:lnTo>
                  <a:pt x="6558" y="4227"/>
                </a:lnTo>
                <a:lnTo>
                  <a:pt x="6433" y="4227"/>
                </a:lnTo>
                <a:lnTo>
                  <a:pt x="6433" y="4186"/>
                </a:lnTo>
                <a:lnTo>
                  <a:pt x="6733" y="4186"/>
                </a:lnTo>
                <a:lnTo>
                  <a:pt x="6733" y="4227"/>
                </a:lnTo>
                <a:lnTo>
                  <a:pt x="6607" y="4227"/>
                </a:lnTo>
                <a:close/>
                <a:moveTo>
                  <a:pt x="6792" y="4551"/>
                </a:moveTo>
                <a:lnTo>
                  <a:pt x="6792" y="4186"/>
                </a:lnTo>
                <a:lnTo>
                  <a:pt x="6842" y="4186"/>
                </a:lnTo>
                <a:lnTo>
                  <a:pt x="6842" y="4551"/>
                </a:lnTo>
                <a:lnTo>
                  <a:pt x="6792" y="4551"/>
                </a:lnTo>
                <a:close/>
                <a:moveTo>
                  <a:pt x="7278" y="4366"/>
                </a:moveTo>
                <a:cubicBezTo>
                  <a:pt x="7278" y="4395"/>
                  <a:pt x="7274" y="4421"/>
                  <a:pt x="7265" y="4444"/>
                </a:cubicBezTo>
                <a:cubicBezTo>
                  <a:pt x="7257" y="4467"/>
                  <a:pt x="7245" y="4487"/>
                  <a:pt x="7230" y="4504"/>
                </a:cubicBezTo>
                <a:cubicBezTo>
                  <a:pt x="7214" y="4520"/>
                  <a:pt x="7195" y="4533"/>
                  <a:pt x="7173" y="4542"/>
                </a:cubicBezTo>
                <a:cubicBezTo>
                  <a:pt x="7151" y="4551"/>
                  <a:pt x="7125" y="4555"/>
                  <a:pt x="7097" y="4556"/>
                </a:cubicBezTo>
                <a:cubicBezTo>
                  <a:pt x="7067" y="4555"/>
                  <a:pt x="7041" y="4551"/>
                  <a:pt x="7018" y="4541"/>
                </a:cubicBezTo>
                <a:cubicBezTo>
                  <a:pt x="6996" y="4532"/>
                  <a:pt x="6977" y="4519"/>
                  <a:pt x="6962" y="4502"/>
                </a:cubicBezTo>
                <a:cubicBezTo>
                  <a:pt x="6947" y="4485"/>
                  <a:pt x="6936" y="4465"/>
                  <a:pt x="6928" y="4442"/>
                </a:cubicBezTo>
                <a:cubicBezTo>
                  <a:pt x="6920" y="4419"/>
                  <a:pt x="6917" y="4394"/>
                  <a:pt x="6917" y="4366"/>
                </a:cubicBezTo>
                <a:cubicBezTo>
                  <a:pt x="6917" y="4338"/>
                  <a:pt x="6921" y="4312"/>
                  <a:pt x="6928" y="4289"/>
                </a:cubicBezTo>
                <a:cubicBezTo>
                  <a:pt x="6936" y="4266"/>
                  <a:pt x="6948" y="4247"/>
                  <a:pt x="6963" y="4231"/>
                </a:cubicBezTo>
                <a:cubicBezTo>
                  <a:pt x="6979" y="4215"/>
                  <a:pt x="6998" y="4202"/>
                  <a:pt x="7020" y="4194"/>
                </a:cubicBezTo>
                <a:cubicBezTo>
                  <a:pt x="7042" y="4185"/>
                  <a:pt x="7068" y="4181"/>
                  <a:pt x="7097" y="4181"/>
                </a:cubicBezTo>
                <a:cubicBezTo>
                  <a:pt x="7126" y="4181"/>
                  <a:pt x="7152" y="4185"/>
                  <a:pt x="7174" y="4194"/>
                </a:cubicBezTo>
                <a:cubicBezTo>
                  <a:pt x="7197" y="4203"/>
                  <a:pt x="7216" y="4215"/>
                  <a:pt x="7231" y="4231"/>
                </a:cubicBezTo>
                <a:cubicBezTo>
                  <a:pt x="7246" y="4247"/>
                  <a:pt x="7258" y="4267"/>
                  <a:pt x="7266" y="4290"/>
                </a:cubicBezTo>
                <a:cubicBezTo>
                  <a:pt x="7274" y="4313"/>
                  <a:pt x="7278" y="4338"/>
                  <a:pt x="7278" y="4366"/>
                </a:cubicBezTo>
                <a:close/>
                <a:moveTo>
                  <a:pt x="7227" y="4366"/>
                </a:moveTo>
                <a:cubicBezTo>
                  <a:pt x="7227" y="4345"/>
                  <a:pt x="7225" y="4325"/>
                  <a:pt x="7219" y="4307"/>
                </a:cubicBezTo>
                <a:cubicBezTo>
                  <a:pt x="7213" y="4289"/>
                  <a:pt x="7205" y="4273"/>
                  <a:pt x="7194" y="4261"/>
                </a:cubicBezTo>
                <a:cubicBezTo>
                  <a:pt x="7183" y="4248"/>
                  <a:pt x="7170" y="4238"/>
                  <a:pt x="7153" y="4231"/>
                </a:cubicBezTo>
                <a:cubicBezTo>
                  <a:pt x="7137" y="4224"/>
                  <a:pt x="7119" y="4221"/>
                  <a:pt x="7097" y="4221"/>
                </a:cubicBezTo>
                <a:cubicBezTo>
                  <a:pt x="7076" y="4221"/>
                  <a:pt x="7057" y="4224"/>
                  <a:pt x="7040" y="4231"/>
                </a:cubicBezTo>
                <a:cubicBezTo>
                  <a:pt x="7024" y="4238"/>
                  <a:pt x="7010" y="4248"/>
                  <a:pt x="6999" y="4261"/>
                </a:cubicBezTo>
                <a:cubicBezTo>
                  <a:pt x="6988" y="4273"/>
                  <a:pt x="6980" y="4289"/>
                  <a:pt x="6975" y="4307"/>
                </a:cubicBezTo>
                <a:cubicBezTo>
                  <a:pt x="6969" y="4325"/>
                  <a:pt x="6967" y="4345"/>
                  <a:pt x="6967" y="4366"/>
                </a:cubicBezTo>
                <a:cubicBezTo>
                  <a:pt x="6967" y="4388"/>
                  <a:pt x="6969" y="4408"/>
                  <a:pt x="6975" y="4427"/>
                </a:cubicBezTo>
                <a:cubicBezTo>
                  <a:pt x="6981" y="4445"/>
                  <a:pt x="6989" y="4460"/>
                  <a:pt x="7000" y="4474"/>
                </a:cubicBezTo>
                <a:cubicBezTo>
                  <a:pt x="7011" y="4487"/>
                  <a:pt x="7024" y="4497"/>
                  <a:pt x="7041" y="4504"/>
                </a:cubicBezTo>
                <a:cubicBezTo>
                  <a:pt x="7057" y="4512"/>
                  <a:pt x="7076" y="4515"/>
                  <a:pt x="7097" y="4515"/>
                </a:cubicBezTo>
                <a:cubicBezTo>
                  <a:pt x="7120" y="4515"/>
                  <a:pt x="7139" y="4512"/>
                  <a:pt x="7156" y="4504"/>
                </a:cubicBezTo>
                <a:cubicBezTo>
                  <a:pt x="7172" y="4497"/>
                  <a:pt x="7186" y="4487"/>
                  <a:pt x="7196" y="4473"/>
                </a:cubicBezTo>
                <a:cubicBezTo>
                  <a:pt x="7207" y="4460"/>
                  <a:pt x="7215" y="4444"/>
                  <a:pt x="7220" y="4426"/>
                </a:cubicBezTo>
                <a:cubicBezTo>
                  <a:pt x="7225" y="4408"/>
                  <a:pt x="7227" y="4388"/>
                  <a:pt x="7227" y="4366"/>
                </a:cubicBezTo>
                <a:close/>
                <a:moveTo>
                  <a:pt x="7582" y="4551"/>
                </a:moveTo>
                <a:lnTo>
                  <a:pt x="7387" y="4240"/>
                </a:lnTo>
                <a:cubicBezTo>
                  <a:pt x="7388" y="4249"/>
                  <a:pt x="7388" y="4257"/>
                  <a:pt x="7389" y="4265"/>
                </a:cubicBezTo>
                <a:cubicBezTo>
                  <a:pt x="7389" y="4272"/>
                  <a:pt x="7389" y="4280"/>
                  <a:pt x="7389" y="4288"/>
                </a:cubicBezTo>
                <a:cubicBezTo>
                  <a:pt x="7390" y="4295"/>
                  <a:pt x="7390" y="4302"/>
                  <a:pt x="7390" y="4308"/>
                </a:cubicBezTo>
                <a:lnTo>
                  <a:pt x="7390" y="4551"/>
                </a:lnTo>
                <a:lnTo>
                  <a:pt x="7346" y="4551"/>
                </a:lnTo>
                <a:lnTo>
                  <a:pt x="7346" y="4186"/>
                </a:lnTo>
                <a:lnTo>
                  <a:pt x="7403" y="4186"/>
                </a:lnTo>
                <a:lnTo>
                  <a:pt x="7600" y="4499"/>
                </a:lnTo>
                <a:cubicBezTo>
                  <a:pt x="7600" y="4490"/>
                  <a:pt x="7599" y="4482"/>
                  <a:pt x="7599" y="4473"/>
                </a:cubicBezTo>
                <a:cubicBezTo>
                  <a:pt x="7598" y="4466"/>
                  <a:pt x="7598" y="4458"/>
                  <a:pt x="7597" y="4450"/>
                </a:cubicBezTo>
                <a:cubicBezTo>
                  <a:pt x="7597" y="4441"/>
                  <a:pt x="7597" y="4433"/>
                  <a:pt x="7597" y="4425"/>
                </a:cubicBezTo>
                <a:lnTo>
                  <a:pt x="7597" y="4186"/>
                </a:lnTo>
                <a:lnTo>
                  <a:pt x="7641" y="4186"/>
                </a:lnTo>
                <a:lnTo>
                  <a:pt x="7641" y="4551"/>
                </a:lnTo>
                <a:lnTo>
                  <a:pt x="7582" y="4551"/>
                </a:lnTo>
                <a:close/>
                <a:moveTo>
                  <a:pt x="8259" y="3810"/>
                </a:moveTo>
                <a:cubicBezTo>
                  <a:pt x="8257" y="3810"/>
                  <a:pt x="8255" y="3812"/>
                  <a:pt x="8255" y="3814"/>
                </a:cubicBezTo>
                <a:lnTo>
                  <a:pt x="8255" y="5076"/>
                </a:lnTo>
                <a:cubicBezTo>
                  <a:pt x="8255" y="5078"/>
                  <a:pt x="8257" y="5080"/>
                  <a:pt x="8259" y="5080"/>
                </a:cubicBezTo>
                <a:lnTo>
                  <a:pt x="12467" y="5080"/>
                </a:lnTo>
                <a:cubicBezTo>
                  <a:pt x="12469" y="5080"/>
                  <a:pt x="12471" y="5078"/>
                  <a:pt x="12471" y="5076"/>
                </a:cubicBezTo>
                <a:lnTo>
                  <a:pt x="12471" y="3814"/>
                </a:lnTo>
                <a:cubicBezTo>
                  <a:pt x="12471" y="3812"/>
                  <a:pt x="12469" y="3810"/>
                  <a:pt x="12467" y="3810"/>
                </a:cubicBezTo>
                <a:lnTo>
                  <a:pt x="8259" y="3810"/>
                </a:lnTo>
                <a:close/>
                <a:moveTo>
                  <a:pt x="8255" y="3810"/>
                </a:moveTo>
                <a:lnTo>
                  <a:pt x="8255" y="3810"/>
                </a:lnTo>
                <a:close/>
                <a:moveTo>
                  <a:pt x="12472" y="5081"/>
                </a:moveTo>
                <a:lnTo>
                  <a:pt x="12472" y="5081"/>
                </a:lnTo>
                <a:close/>
                <a:moveTo>
                  <a:pt x="8956" y="4450"/>
                </a:moveTo>
                <a:cubicBezTo>
                  <a:pt x="8956" y="4474"/>
                  <a:pt x="8952" y="4497"/>
                  <a:pt x="8945" y="4517"/>
                </a:cubicBezTo>
                <a:cubicBezTo>
                  <a:pt x="8938" y="4537"/>
                  <a:pt x="8928" y="4554"/>
                  <a:pt x="8914" y="4569"/>
                </a:cubicBezTo>
                <a:cubicBezTo>
                  <a:pt x="8901" y="4583"/>
                  <a:pt x="8884" y="4594"/>
                  <a:pt x="8865" y="4602"/>
                </a:cubicBezTo>
                <a:cubicBezTo>
                  <a:pt x="8845" y="4610"/>
                  <a:pt x="8823" y="4613"/>
                  <a:pt x="8799" y="4614"/>
                </a:cubicBezTo>
                <a:cubicBezTo>
                  <a:pt x="8773" y="4613"/>
                  <a:pt x="8750" y="4609"/>
                  <a:pt x="8730" y="4601"/>
                </a:cubicBezTo>
                <a:cubicBezTo>
                  <a:pt x="8711" y="4593"/>
                  <a:pt x="8694" y="4582"/>
                  <a:pt x="8681" y="4567"/>
                </a:cubicBezTo>
                <a:cubicBezTo>
                  <a:pt x="8668" y="4553"/>
                  <a:pt x="8659" y="4535"/>
                  <a:pt x="8652" y="4515"/>
                </a:cubicBezTo>
                <a:cubicBezTo>
                  <a:pt x="8646" y="4495"/>
                  <a:pt x="8642" y="4473"/>
                  <a:pt x="8642" y="4450"/>
                </a:cubicBezTo>
                <a:cubicBezTo>
                  <a:pt x="8642" y="4425"/>
                  <a:pt x="8646" y="4403"/>
                  <a:pt x="8653" y="4383"/>
                </a:cubicBezTo>
                <a:cubicBezTo>
                  <a:pt x="8659" y="4363"/>
                  <a:pt x="8670" y="4346"/>
                  <a:pt x="8683" y="4332"/>
                </a:cubicBezTo>
                <a:cubicBezTo>
                  <a:pt x="8696" y="4318"/>
                  <a:pt x="8713" y="4307"/>
                  <a:pt x="8732" y="4300"/>
                </a:cubicBezTo>
                <a:cubicBezTo>
                  <a:pt x="8752" y="4292"/>
                  <a:pt x="8774" y="4289"/>
                  <a:pt x="8799" y="4289"/>
                </a:cubicBezTo>
                <a:cubicBezTo>
                  <a:pt x="8824" y="4289"/>
                  <a:pt x="8847" y="4292"/>
                  <a:pt x="8866" y="4300"/>
                </a:cubicBezTo>
                <a:cubicBezTo>
                  <a:pt x="8886" y="4308"/>
                  <a:pt x="8902" y="4318"/>
                  <a:pt x="8915" y="4332"/>
                </a:cubicBezTo>
                <a:cubicBezTo>
                  <a:pt x="8928" y="4346"/>
                  <a:pt x="8938" y="4363"/>
                  <a:pt x="8945" y="4383"/>
                </a:cubicBezTo>
                <a:cubicBezTo>
                  <a:pt x="8952" y="4403"/>
                  <a:pt x="8956" y="4425"/>
                  <a:pt x="8956" y="4450"/>
                </a:cubicBezTo>
                <a:close/>
                <a:moveTo>
                  <a:pt x="8912" y="4450"/>
                </a:moveTo>
                <a:cubicBezTo>
                  <a:pt x="8912" y="4431"/>
                  <a:pt x="8909" y="4413"/>
                  <a:pt x="8905" y="4398"/>
                </a:cubicBezTo>
                <a:cubicBezTo>
                  <a:pt x="8900" y="4382"/>
                  <a:pt x="8893" y="4369"/>
                  <a:pt x="8883" y="4358"/>
                </a:cubicBezTo>
                <a:cubicBezTo>
                  <a:pt x="8874" y="4347"/>
                  <a:pt x="8862" y="4338"/>
                  <a:pt x="8848" y="4332"/>
                </a:cubicBezTo>
                <a:cubicBezTo>
                  <a:pt x="8834" y="4326"/>
                  <a:pt x="8818" y="4323"/>
                  <a:pt x="8799" y="4323"/>
                </a:cubicBezTo>
                <a:cubicBezTo>
                  <a:pt x="8780" y="4323"/>
                  <a:pt x="8764" y="4326"/>
                  <a:pt x="8750" y="4332"/>
                </a:cubicBezTo>
                <a:cubicBezTo>
                  <a:pt x="8735" y="4338"/>
                  <a:pt x="8724" y="4347"/>
                  <a:pt x="8714" y="4358"/>
                </a:cubicBezTo>
                <a:cubicBezTo>
                  <a:pt x="8705" y="4369"/>
                  <a:pt x="8697" y="4382"/>
                  <a:pt x="8693" y="4398"/>
                </a:cubicBezTo>
                <a:cubicBezTo>
                  <a:pt x="8688" y="4413"/>
                  <a:pt x="8686" y="4431"/>
                  <a:pt x="8686" y="4450"/>
                </a:cubicBezTo>
                <a:cubicBezTo>
                  <a:pt x="8686" y="4469"/>
                  <a:pt x="8688" y="4486"/>
                  <a:pt x="8693" y="4502"/>
                </a:cubicBezTo>
                <a:cubicBezTo>
                  <a:pt x="8698" y="4518"/>
                  <a:pt x="8705" y="4531"/>
                  <a:pt x="8715" y="4543"/>
                </a:cubicBezTo>
                <a:cubicBezTo>
                  <a:pt x="8724" y="4554"/>
                  <a:pt x="8736" y="4563"/>
                  <a:pt x="8750" y="4569"/>
                </a:cubicBezTo>
                <a:cubicBezTo>
                  <a:pt x="8764" y="4576"/>
                  <a:pt x="8780" y="4579"/>
                  <a:pt x="8799" y="4579"/>
                </a:cubicBezTo>
                <a:cubicBezTo>
                  <a:pt x="8818" y="4579"/>
                  <a:pt x="8835" y="4576"/>
                  <a:pt x="8850" y="4569"/>
                </a:cubicBezTo>
                <a:cubicBezTo>
                  <a:pt x="8864" y="4563"/>
                  <a:pt x="8876" y="4554"/>
                  <a:pt x="8885" y="4542"/>
                </a:cubicBezTo>
                <a:cubicBezTo>
                  <a:pt x="8894" y="4531"/>
                  <a:pt x="8901" y="4517"/>
                  <a:pt x="8905" y="4501"/>
                </a:cubicBezTo>
                <a:cubicBezTo>
                  <a:pt x="8910" y="4486"/>
                  <a:pt x="8912" y="4468"/>
                  <a:pt x="8912" y="4450"/>
                </a:cubicBezTo>
                <a:close/>
                <a:moveTo>
                  <a:pt x="9237" y="4610"/>
                </a:moveTo>
                <a:lnTo>
                  <a:pt x="9155" y="4479"/>
                </a:lnTo>
                <a:lnTo>
                  <a:pt x="9057" y="4479"/>
                </a:lnTo>
                <a:lnTo>
                  <a:pt x="9057" y="4610"/>
                </a:lnTo>
                <a:lnTo>
                  <a:pt x="9014" y="4610"/>
                </a:lnTo>
                <a:lnTo>
                  <a:pt x="9014" y="4294"/>
                </a:lnTo>
                <a:lnTo>
                  <a:pt x="9163" y="4294"/>
                </a:lnTo>
                <a:cubicBezTo>
                  <a:pt x="9181" y="4294"/>
                  <a:pt x="9197" y="4296"/>
                  <a:pt x="9210" y="4300"/>
                </a:cubicBezTo>
                <a:cubicBezTo>
                  <a:pt x="9224" y="4304"/>
                  <a:pt x="9236" y="4310"/>
                  <a:pt x="9245" y="4318"/>
                </a:cubicBezTo>
                <a:cubicBezTo>
                  <a:pt x="9255" y="4325"/>
                  <a:pt x="9262" y="4335"/>
                  <a:pt x="9267" y="4346"/>
                </a:cubicBezTo>
                <a:cubicBezTo>
                  <a:pt x="9272" y="4357"/>
                  <a:pt x="9274" y="4370"/>
                  <a:pt x="9274" y="4384"/>
                </a:cubicBezTo>
                <a:cubicBezTo>
                  <a:pt x="9274" y="4394"/>
                  <a:pt x="9273" y="4404"/>
                  <a:pt x="9270" y="4414"/>
                </a:cubicBezTo>
                <a:cubicBezTo>
                  <a:pt x="9267" y="4423"/>
                  <a:pt x="9262" y="4432"/>
                  <a:pt x="9256" y="4440"/>
                </a:cubicBezTo>
                <a:cubicBezTo>
                  <a:pt x="9250" y="4448"/>
                  <a:pt x="9242" y="4455"/>
                  <a:pt x="9232" y="4461"/>
                </a:cubicBezTo>
                <a:cubicBezTo>
                  <a:pt x="9222" y="4467"/>
                  <a:pt x="9211" y="4471"/>
                  <a:pt x="9197" y="4474"/>
                </a:cubicBezTo>
                <a:lnTo>
                  <a:pt x="9287" y="4610"/>
                </a:lnTo>
                <a:lnTo>
                  <a:pt x="9237" y="4610"/>
                </a:lnTo>
                <a:close/>
                <a:moveTo>
                  <a:pt x="9231" y="4384"/>
                </a:moveTo>
                <a:cubicBezTo>
                  <a:pt x="9231" y="4375"/>
                  <a:pt x="9229" y="4367"/>
                  <a:pt x="9226" y="4360"/>
                </a:cubicBezTo>
                <a:cubicBezTo>
                  <a:pt x="9223" y="4352"/>
                  <a:pt x="9218" y="4347"/>
                  <a:pt x="9212" y="4342"/>
                </a:cubicBezTo>
                <a:cubicBezTo>
                  <a:pt x="9206" y="4337"/>
                  <a:pt x="9198" y="4334"/>
                  <a:pt x="9189" y="4331"/>
                </a:cubicBezTo>
                <a:cubicBezTo>
                  <a:pt x="9180" y="4329"/>
                  <a:pt x="9170" y="4328"/>
                  <a:pt x="9158" y="4328"/>
                </a:cubicBezTo>
                <a:lnTo>
                  <a:pt x="9057" y="4328"/>
                </a:lnTo>
                <a:lnTo>
                  <a:pt x="9057" y="4445"/>
                </a:lnTo>
                <a:lnTo>
                  <a:pt x="9160" y="4445"/>
                </a:lnTo>
                <a:cubicBezTo>
                  <a:pt x="9173" y="4445"/>
                  <a:pt x="9183" y="4443"/>
                  <a:pt x="9192" y="4440"/>
                </a:cubicBezTo>
                <a:cubicBezTo>
                  <a:pt x="9201" y="4437"/>
                  <a:pt x="9208" y="4433"/>
                  <a:pt x="9214" y="4427"/>
                </a:cubicBezTo>
                <a:cubicBezTo>
                  <a:pt x="9220" y="4422"/>
                  <a:pt x="9224" y="4416"/>
                  <a:pt x="9227" y="4408"/>
                </a:cubicBezTo>
                <a:cubicBezTo>
                  <a:pt x="9230" y="4401"/>
                  <a:pt x="9231" y="4393"/>
                  <a:pt x="9231" y="4384"/>
                </a:cubicBezTo>
                <a:close/>
                <a:moveTo>
                  <a:pt x="9330" y="4450"/>
                </a:moveTo>
                <a:cubicBezTo>
                  <a:pt x="9330" y="4425"/>
                  <a:pt x="9333" y="4403"/>
                  <a:pt x="9340" y="4383"/>
                </a:cubicBezTo>
                <a:cubicBezTo>
                  <a:pt x="9346" y="4363"/>
                  <a:pt x="9356" y="4346"/>
                  <a:pt x="9369" y="4332"/>
                </a:cubicBezTo>
                <a:cubicBezTo>
                  <a:pt x="9383" y="4318"/>
                  <a:pt x="9399" y="4307"/>
                  <a:pt x="9419" y="4300"/>
                </a:cubicBezTo>
                <a:cubicBezTo>
                  <a:pt x="9438" y="4292"/>
                  <a:pt x="9461" y="4289"/>
                  <a:pt x="9487" y="4289"/>
                </a:cubicBezTo>
                <a:cubicBezTo>
                  <a:pt x="9506" y="4289"/>
                  <a:pt x="9523" y="4290"/>
                  <a:pt x="9538" y="4294"/>
                </a:cubicBezTo>
                <a:cubicBezTo>
                  <a:pt x="9552" y="4297"/>
                  <a:pt x="9565" y="4302"/>
                  <a:pt x="9576" y="4308"/>
                </a:cubicBezTo>
                <a:cubicBezTo>
                  <a:pt x="9587" y="4315"/>
                  <a:pt x="9596" y="4323"/>
                  <a:pt x="9603" y="4332"/>
                </a:cubicBezTo>
                <a:cubicBezTo>
                  <a:pt x="9611" y="4341"/>
                  <a:pt x="9617" y="4351"/>
                  <a:pt x="9622" y="4363"/>
                </a:cubicBezTo>
                <a:lnTo>
                  <a:pt x="9582" y="4375"/>
                </a:lnTo>
                <a:cubicBezTo>
                  <a:pt x="9578" y="4367"/>
                  <a:pt x="9573" y="4360"/>
                  <a:pt x="9567" y="4354"/>
                </a:cubicBezTo>
                <a:cubicBezTo>
                  <a:pt x="9562" y="4347"/>
                  <a:pt x="9555" y="4342"/>
                  <a:pt x="9548" y="4338"/>
                </a:cubicBezTo>
                <a:cubicBezTo>
                  <a:pt x="9540" y="4333"/>
                  <a:pt x="9531" y="4330"/>
                  <a:pt x="9521" y="4327"/>
                </a:cubicBezTo>
                <a:cubicBezTo>
                  <a:pt x="9510" y="4325"/>
                  <a:pt x="9499" y="4323"/>
                  <a:pt x="9486" y="4323"/>
                </a:cubicBezTo>
                <a:cubicBezTo>
                  <a:pt x="9466" y="4323"/>
                  <a:pt x="9450" y="4326"/>
                  <a:pt x="9436" y="4332"/>
                </a:cubicBezTo>
                <a:cubicBezTo>
                  <a:pt x="9422" y="4338"/>
                  <a:pt x="9410" y="4347"/>
                  <a:pt x="9401" y="4358"/>
                </a:cubicBezTo>
                <a:cubicBezTo>
                  <a:pt x="9391" y="4369"/>
                  <a:pt x="9384" y="4382"/>
                  <a:pt x="9380" y="4398"/>
                </a:cubicBezTo>
                <a:cubicBezTo>
                  <a:pt x="9375" y="4413"/>
                  <a:pt x="9373" y="4431"/>
                  <a:pt x="9373" y="4450"/>
                </a:cubicBezTo>
                <a:cubicBezTo>
                  <a:pt x="9373" y="4469"/>
                  <a:pt x="9376" y="4486"/>
                  <a:pt x="9380" y="4502"/>
                </a:cubicBezTo>
                <a:cubicBezTo>
                  <a:pt x="9385" y="4518"/>
                  <a:pt x="9393" y="4531"/>
                  <a:pt x="9402" y="4543"/>
                </a:cubicBezTo>
                <a:cubicBezTo>
                  <a:pt x="9412" y="4554"/>
                  <a:pt x="9424" y="4563"/>
                  <a:pt x="9439" y="4569"/>
                </a:cubicBezTo>
                <a:cubicBezTo>
                  <a:pt x="9453" y="4576"/>
                  <a:pt x="9470" y="4579"/>
                  <a:pt x="9489" y="4579"/>
                </a:cubicBezTo>
                <a:cubicBezTo>
                  <a:pt x="9501" y="4579"/>
                  <a:pt x="9513" y="4578"/>
                  <a:pt x="9523" y="4576"/>
                </a:cubicBezTo>
                <a:cubicBezTo>
                  <a:pt x="9533" y="4574"/>
                  <a:pt x="9543" y="4571"/>
                  <a:pt x="9551" y="4567"/>
                </a:cubicBezTo>
                <a:cubicBezTo>
                  <a:pt x="9560" y="4564"/>
                  <a:pt x="9567" y="4560"/>
                  <a:pt x="9574" y="4556"/>
                </a:cubicBezTo>
                <a:cubicBezTo>
                  <a:pt x="9580" y="4552"/>
                  <a:pt x="9585" y="4548"/>
                  <a:pt x="9590" y="4544"/>
                </a:cubicBezTo>
                <a:lnTo>
                  <a:pt x="9590" y="4487"/>
                </a:lnTo>
                <a:lnTo>
                  <a:pt x="9495" y="4487"/>
                </a:lnTo>
                <a:lnTo>
                  <a:pt x="9495" y="4451"/>
                </a:lnTo>
                <a:lnTo>
                  <a:pt x="9629" y="4451"/>
                </a:lnTo>
                <a:lnTo>
                  <a:pt x="9629" y="4560"/>
                </a:lnTo>
                <a:cubicBezTo>
                  <a:pt x="9622" y="4567"/>
                  <a:pt x="9614" y="4574"/>
                  <a:pt x="9604" y="4580"/>
                </a:cubicBezTo>
                <a:cubicBezTo>
                  <a:pt x="9595" y="4587"/>
                  <a:pt x="9584" y="4593"/>
                  <a:pt x="9573" y="4598"/>
                </a:cubicBezTo>
                <a:cubicBezTo>
                  <a:pt x="9561" y="4603"/>
                  <a:pt x="9548" y="4606"/>
                  <a:pt x="9534" y="4609"/>
                </a:cubicBezTo>
                <a:cubicBezTo>
                  <a:pt x="9520" y="4612"/>
                  <a:pt x="9505" y="4613"/>
                  <a:pt x="9489" y="4614"/>
                </a:cubicBezTo>
                <a:cubicBezTo>
                  <a:pt x="9462" y="4613"/>
                  <a:pt x="9439" y="4609"/>
                  <a:pt x="9419" y="4601"/>
                </a:cubicBezTo>
                <a:cubicBezTo>
                  <a:pt x="9399" y="4593"/>
                  <a:pt x="9383" y="4582"/>
                  <a:pt x="9369" y="4567"/>
                </a:cubicBezTo>
                <a:cubicBezTo>
                  <a:pt x="9356" y="4553"/>
                  <a:pt x="9346" y="4535"/>
                  <a:pt x="9340" y="4515"/>
                </a:cubicBezTo>
                <a:cubicBezTo>
                  <a:pt x="9333" y="4495"/>
                  <a:pt x="9330" y="4473"/>
                  <a:pt x="9330" y="4450"/>
                </a:cubicBezTo>
                <a:close/>
                <a:moveTo>
                  <a:pt x="9923" y="4610"/>
                </a:moveTo>
                <a:lnTo>
                  <a:pt x="9887" y="4518"/>
                </a:lnTo>
                <a:lnTo>
                  <a:pt x="9743" y="4518"/>
                </a:lnTo>
                <a:lnTo>
                  <a:pt x="9707" y="4610"/>
                </a:lnTo>
                <a:lnTo>
                  <a:pt x="9662" y="4610"/>
                </a:lnTo>
                <a:lnTo>
                  <a:pt x="9791" y="4294"/>
                </a:lnTo>
                <a:lnTo>
                  <a:pt x="9840" y="4294"/>
                </a:lnTo>
                <a:lnTo>
                  <a:pt x="9967" y="4610"/>
                </a:lnTo>
                <a:lnTo>
                  <a:pt x="9923" y="4610"/>
                </a:lnTo>
                <a:close/>
                <a:moveTo>
                  <a:pt x="9834" y="4380"/>
                </a:moveTo>
                <a:cubicBezTo>
                  <a:pt x="9831" y="4374"/>
                  <a:pt x="9829" y="4368"/>
                  <a:pt x="9827" y="4362"/>
                </a:cubicBezTo>
                <a:cubicBezTo>
                  <a:pt x="9825" y="4356"/>
                  <a:pt x="9823" y="4350"/>
                  <a:pt x="9821" y="4345"/>
                </a:cubicBezTo>
                <a:cubicBezTo>
                  <a:pt x="9819" y="4340"/>
                  <a:pt x="9818" y="4336"/>
                  <a:pt x="9817" y="4332"/>
                </a:cubicBezTo>
                <a:cubicBezTo>
                  <a:pt x="9816" y="4329"/>
                  <a:pt x="9815" y="4327"/>
                  <a:pt x="9815" y="4326"/>
                </a:cubicBezTo>
                <a:cubicBezTo>
                  <a:pt x="9815" y="4327"/>
                  <a:pt x="9814" y="4329"/>
                  <a:pt x="9813" y="4333"/>
                </a:cubicBezTo>
                <a:cubicBezTo>
                  <a:pt x="9812" y="4336"/>
                  <a:pt x="9811" y="4340"/>
                  <a:pt x="9809" y="4345"/>
                </a:cubicBezTo>
                <a:cubicBezTo>
                  <a:pt x="9807" y="4350"/>
                  <a:pt x="9805" y="4356"/>
                  <a:pt x="9803" y="4362"/>
                </a:cubicBezTo>
                <a:cubicBezTo>
                  <a:pt x="9801" y="4368"/>
                  <a:pt x="9799" y="4374"/>
                  <a:pt x="9796" y="4380"/>
                </a:cubicBezTo>
                <a:lnTo>
                  <a:pt x="9756" y="4484"/>
                </a:lnTo>
                <a:lnTo>
                  <a:pt x="9874" y="4484"/>
                </a:lnTo>
                <a:lnTo>
                  <a:pt x="9834" y="4380"/>
                </a:lnTo>
                <a:close/>
                <a:moveTo>
                  <a:pt x="10209" y="4610"/>
                </a:moveTo>
                <a:lnTo>
                  <a:pt x="10040" y="4341"/>
                </a:lnTo>
                <a:cubicBezTo>
                  <a:pt x="10040" y="4348"/>
                  <a:pt x="10041" y="4355"/>
                  <a:pt x="10041" y="4362"/>
                </a:cubicBezTo>
                <a:cubicBezTo>
                  <a:pt x="10041" y="4368"/>
                  <a:pt x="10042" y="4375"/>
                  <a:pt x="10042" y="4382"/>
                </a:cubicBezTo>
                <a:cubicBezTo>
                  <a:pt x="10042" y="4388"/>
                  <a:pt x="10042" y="4394"/>
                  <a:pt x="10042" y="4400"/>
                </a:cubicBezTo>
                <a:lnTo>
                  <a:pt x="10042" y="4610"/>
                </a:lnTo>
                <a:lnTo>
                  <a:pt x="10004" y="4610"/>
                </a:lnTo>
                <a:lnTo>
                  <a:pt x="10004" y="4294"/>
                </a:lnTo>
                <a:lnTo>
                  <a:pt x="10054" y="4294"/>
                </a:lnTo>
                <a:lnTo>
                  <a:pt x="10225" y="4564"/>
                </a:lnTo>
                <a:cubicBezTo>
                  <a:pt x="10224" y="4557"/>
                  <a:pt x="10224" y="4550"/>
                  <a:pt x="10223" y="4542"/>
                </a:cubicBezTo>
                <a:cubicBezTo>
                  <a:pt x="10223" y="4536"/>
                  <a:pt x="10223" y="4529"/>
                  <a:pt x="10222" y="4522"/>
                </a:cubicBezTo>
                <a:cubicBezTo>
                  <a:pt x="10222" y="4515"/>
                  <a:pt x="10222" y="4508"/>
                  <a:pt x="10222" y="4501"/>
                </a:cubicBezTo>
                <a:lnTo>
                  <a:pt x="10222" y="4294"/>
                </a:lnTo>
                <a:lnTo>
                  <a:pt x="10261" y="4294"/>
                </a:lnTo>
                <a:lnTo>
                  <a:pt x="10261" y="4610"/>
                </a:lnTo>
                <a:lnTo>
                  <a:pt x="10209" y="4610"/>
                </a:lnTo>
                <a:close/>
                <a:moveTo>
                  <a:pt x="10339" y="4610"/>
                </a:moveTo>
                <a:lnTo>
                  <a:pt x="10339" y="4294"/>
                </a:lnTo>
                <a:lnTo>
                  <a:pt x="10382" y="4294"/>
                </a:lnTo>
                <a:lnTo>
                  <a:pt x="10382" y="4610"/>
                </a:lnTo>
                <a:lnTo>
                  <a:pt x="10339" y="4610"/>
                </a:lnTo>
                <a:close/>
                <a:moveTo>
                  <a:pt x="10690" y="4610"/>
                </a:moveTo>
                <a:lnTo>
                  <a:pt x="10438" y="4610"/>
                </a:lnTo>
                <a:lnTo>
                  <a:pt x="10438" y="4577"/>
                </a:lnTo>
                <a:lnTo>
                  <a:pt x="10630" y="4329"/>
                </a:lnTo>
                <a:lnTo>
                  <a:pt x="10454" y="4329"/>
                </a:lnTo>
                <a:lnTo>
                  <a:pt x="10454" y="4294"/>
                </a:lnTo>
                <a:lnTo>
                  <a:pt x="10679" y="4294"/>
                </a:lnTo>
                <a:lnTo>
                  <a:pt x="10679" y="4325"/>
                </a:lnTo>
                <a:lnTo>
                  <a:pt x="10487" y="4575"/>
                </a:lnTo>
                <a:lnTo>
                  <a:pt x="10690" y="4575"/>
                </a:lnTo>
                <a:lnTo>
                  <a:pt x="10690" y="4610"/>
                </a:lnTo>
                <a:close/>
                <a:moveTo>
                  <a:pt x="10965" y="4610"/>
                </a:moveTo>
                <a:lnTo>
                  <a:pt x="10929" y="4518"/>
                </a:lnTo>
                <a:lnTo>
                  <a:pt x="10785" y="4518"/>
                </a:lnTo>
                <a:lnTo>
                  <a:pt x="10749" y="4610"/>
                </a:lnTo>
                <a:lnTo>
                  <a:pt x="10704" y="4610"/>
                </a:lnTo>
                <a:lnTo>
                  <a:pt x="10833" y="4294"/>
                </a:lnTo>
                <a:lnTo>
                  <a:pt x="10882" y="4294"/>
                </a:lnTo>
                <a:lnTo>
                  <a:pt x="11009" y="4610"/>
                </a:lnTo>
                <a:lnTo>
                  <a:pt x="10965" y="4610"/>
                </a:lnTo>
                <a:close/>
                <a:moveTo>
                  <a:pt x="10876" y="4380"/>
                </a:moveTo>
                <a:cubicBezTo>
                  <a:pt x="10873" y="4374"/>
                  <a:pt x="10871" y="4368"/>
                  <a:pt x="10869" y="4362"/>
                </a:cubicBezTo>
                <a:cubicBezTo>
                  <a:pt x="10867" y="4356"/>
                  <a:pt x="10865" y="4350"/>
                  <a:pt x="10863" y="4345"/>
                </a:cubicBezTo>
                <a:cubicBezTo>
                  <a:pt x="10861" y="4340"/>
                  <a:pt x="10860" y="4336"/>
                  <a:pt x="10859" y="4332"/>
                </a:cubicBezTo>
                <a:cubicBezTo>
                  <a:pt x="10858" y="4329"/>
                  <a:pt x="10857" y="4327"/>
                  <a:pt x="10857" y="4326"/>
                </a:cubicBezTo>
                <a:cubicBezTo>
                  <a:pt x="10857" y="4327"/>
                  <a:pt x="10856" y="4329"/>
                  <a:pt x="10855" y="4333"/>
                </a:cubicBezTo>
                <a:cubicBezTo>
                  <a:pt x="10854" y="4336"/>
                  <a:pt x="10853" y="4340"/>
                  <a:pt x="10851" y="4345"/>
                </a:cubicBezTo>
                <a:cubicBezTo>
                  <a:pt x="10849" y="4350"/>
                  <a:pt x="10847" y="4356"/>
                  <a:pt x="10845" y="4362"/>
                </a:cubicBezTo>
                <a:cubicBezTo>
                  <a:pt x="10843" y="4368"/>
                  <a:pt x="10841" y="4374"/>
                  <a:pt x="10838" y="4380"/>
                </a:cubicBezTo>
                <a:lnTo>
                  <a:pt x="10798" y="4484"/>
                </a:lnTo>
                <a:lnTo>
                  <a:pt x="10916" y="4484"/>
                </a:lnTo>
                <a:lnTo>
                  <a:pt x="10876" y="4380"/>
                </a:lnTo>
                <a:close/>
                <a:moveTo>
                  <a:pt x="11170" y="4329"/>
                </a:moveTo>
                <a:lnTo>
                  <a:pt x="11170" y="4610"/>
                </a:lnTo>
                <a:lnTo>
                  <a:pt x="11127" y="4610"/>
                </a:lnTo>
                <a:lnTo>
                  <a:pt x="11127" y="4329"/>
                </a:lnTo>
                <a:lnTo>
                  <a:pt x="11019" y="4329"/>
                </a:lnTo>
                <a:lnTo>
                  <a:pt x="11019" y="4294"/>
                </a:lnTo>
                <a:lnTo>
                  <a:pt x="11278" y="4294"/>
                </a:lnTo>
                <a:lnTo>
                  <a:pt x="11278" y="4329"/>
                </a:lnTo>
                <a:lnTo>
                  <a:pt x="11170" y="4329"/>
                </a:lnTo>
                <a:close/>
                <a:moveTo>
                  <a:pt x="11334" y="4610"/>
                </a:moveTo>
                <a:lnTo>
                  <a:pt x="11334" y="4294"/>
                </a:lnTo>
                <a:lnTo>
                  <a:pt x="11377" y="4294"/>
                </a:lnTo>
                <a:lnTo>
                  <a:pt x="11377" y="4610"/>
                </a:lnTo>
                <a:lnTo>
                  <a:pt x="11334" y="4610"/>
                </a:lnTo>
                <a:close/>
                <a:moveTo>
                  <a:pt x="11754" y="4450"/>
                </a:moveTo>
                <a:cubicBezTo>
                  <a:pt x="11754" y="4474"/>
                  <a:pt x="11750" y="4497"/>
                  <a:pt x="11743" y="4517"/>
                </a:cubicBezTo>
                <a:cubicBezTo>
                  <a:pt x="11736" y="4537"/>
                  <a:pt x="11726" y="4554"/>
                  <a:pt x="11712" y="4569"/>
                </a:cubicBezTo>
                <a:cubicBezTo>
                  <a:pt x="11699" y="4583"/>
                  <a:pt x="11682" y="4594"/>
                  <a:pt x="11663" y="4602"/>
                </a:cubicBezTo>
                <a:cubicBezTo>
                  <a:pt x="11643" y="4610"/>
                  <a:pt x="11621" y="4613"/>
                  <a:pt x="11597" y="4614"/>
                </a:cubicBezTo>
                <a:cubicBezTo>
                  <a:pt x="11571" y="4613"/>
                  <a:pt x="11548" y="4609"/>
                  <a:pt x="11528" y="4601"/>
                </a:cubicBezTo>
                <a:cubicBezTo>
                  <a:pt x="11509" y="4593"/>
                  <a:pt x="11492" y="4582"/>
                  <a:pt x="11479" y="4567"/>
                </a:cubicBezTo>
                <a:cubicBezTo>
                  <a:pt x="11466" y="4553"/>
                  <a:pt x="11457" y="4535"/>
                  <a:pt x="11450" y="4515"/>
                </a:cubicBezTo>
                <a:cubicBezTo>
                  <a:pt x="11444" y="4495"/>
                  <a:pt x="11440" y="4473"/>
                  <a:pt x="11440" y="4450"/>
                </a:cubicBezTo>
                <a:cubicBezTo>
                  <a:pt x="11440" y="4425"/>
                  <a:pt x="11444" y="4403"/>
                  <a:pt x="11451" y="4383"/>
                </a:cubicBezTo>
                <a:cubicBezTo>
                  <a:pt x="11457" y="4363"/>
                  <a:pt x="11468" y="4346"/>
                  <a:pt x="11481" y="4332"/>
                </a:cubicBezTo>
                <a:cubicBezTo>
                  <a:pt x="11494" y="4318"/>
                  <a:pt x="11511" y="4307"/>
                  <a:pt x="11530" y="4300"/>
                </a:cubicBezTo>
                <a:cubicBezTo>
                  <a:pt x="11550" y="4292"/>
                  <a:pt x="11572" y="4289"/>
                  <a:pt x="11597" y="4289"/>
                </a:cubicBezTo>
                <a:cubicBezTo>
                  <a:pt x="11622" y="4289"/>
                  <a:pt x="11645" y="4292"/>
                  <a:pt x="11664" y="4300"/>
                </a:cubicBezTo>
                <a:cubicBezTo>
                  <a:pt x="11684" y="4308"/>
                  <a:pt x="11700" y="4318"/>
                  <a:pt x="11713" y="4332"/>
                </a:cubicBezTo>
                <a:cubicBezTo>
                  <a:pt x="11726" y="4346"/>
                  <a:pt x="11736" y="4363"/>
                  <a:pt x="11743" y="4383"/>
                </a:cubicBezTo>
                <a:cubicBezTo>
                  <a:pt x="11750" y="4403"/>
                  <a:pt x="11754" y="4425"/>
                  <a:pt x="11754" y="4450"/>
                </a:cubicBezTo>
                <a:close/>
                <a:moveTo>
                  <a:pt x="11710" y="4450"/>
                </a:moveTo>
                <a:cubicBezTo>
                  <a:pt x="11710" y="4431"/>
                  <a:pt x="11707" y="4413"/>
                  <a:pt x="11703" y="4398"/>
                </a:cubicBezTo>
                <a:cubicBezTo>
                  <a:pt x="11698" y="4382"/>
                  <a:pt x="11691" y="4369"/>
                  <a:pt x="11681" y="4358"/>
                </a:cubicBezTo>
                <a:cubicBezTo>
                  <a:pt x="11672" y="4347"/>
                  <a:pt x="11660" y="4338"/>
                  <a:pt x="11646" y="4332"/>
                </a:cubicBezTo>
                <a:cubicBezTo>
                  <a:pt x="11632" y="4326"/>
                  <a:pt x="11616" y="4323"/>
                  <a:pt x="11597" y="4323"/>
                </a:cubicBezTo>
                <a:cubicBezTo>
                  <a:pt x="11578" y="4323"/>
                  <a:pt x="11562" y="4326"/>
                  <a:pt x="11548" y="4332"/>
                </a:cubicBezTo>
                <a:cubicBezTo>
                  <a:pt x="11533" y="4338"/>
                  <a:pt x="11522" y="4347"/>
                  <a:pt x="11512" y="4358"/>
                </a:cubicBezTo>
                <a:cubicBezTo>
                  <a:pt x="11503" y="4369"/>
                  <a:pt x="11495" y="4382"/>
                  <a:pt x="11491" y="4398"/>
                </a:cubicBezTo>
                <a:cubicBezTo>
                  <a:pt x="11486" y="4413"/>
                  <a:pt x="11484" y="4431"/>
                  <a:pt x="11484" y="4450"/>
                </a:cubicBezTo>
                <a:cubicBezTo>
                  <a:pt x="11484" y="4469"/>
                  <a:pt x="11486" y="4486"/>
                  <a:pt x="11491" y="4502"/>
                </a:cubicBezTo>
                <a:cubicBezTo>
                  <a:pt x="11496" y="4518"/>
                  <a:pt x="11503" y="4531"/>
                  <a:pt x="11513" y="4543"/>
                </a:cubicBezTo>
                <a:cubicBezTo>
                  <a:pt x="11522" y="4554"/>
                  <a:pt x="11534" y="4563"/>
                  <a:pt x="11548" y="4569"/>
                </a:cubicBezTo>
                <a:cubicBezTo>
                  <a:pt x="11562" y="4576"/>
                  <a:pt x="11578" y="4579"/>
                  <a:pt x="11597" y="4579"/>
                </a:cubicBezTo>
                <a:cubicBezTo>
                  <a:pt x="11616" y="4579"/>
                  <a:pt x="11633" y="4576"/>
                  <a:pt x="11648" y="4569"/>
                </a:cubicBezTo>
                <a:cubicBezTo>
                  <a:pt x="11662" y="4563"/>
                  <a:pt x="11674" y="4554"/>
                  <a:pt x="11683" y="4542"/>
                </a:cubicBezTo>
                <a:cubicBezTo>
                  <a:pt x="11692" y="4531"/>
                  <a:pt x="11699" y="4517"/>
                  <a:pt x="11703" y="4501"/>
                </a:cubicBezTo>
                <a:cubicBezTo>
                  <a:pt x="11708" y="4486"/>
                  <a:pt x="11710" y="4468"/>
                  <a:pt x="11710" y="4450"/>
                </a:cubicBezTo>
                <a:close/>
                <a:moveTo>
                  <a:pt x="12017" y="4610"/>
                </a:moveTo>
                <a:lnTo>
                  <a:pt x="11848" y="4341"/>
                </a:lnTo>
                <a:cubicBezTo>
                  <a:pt x="11848" y="4348"/>
                  <a:pt x="11849" y="4355"/>
                  <a:pt x="11849" y="4362"/>
                </a:cubicBezTo>
                <a:cubicBezTo>
                  <a:pt x="11849" y="4368"/>
                  <a:pt x="11850" y="4375"/>
                  <a:pt x="11850" y="4382"/>
                </a:cubicBezTo>
                <a:cubicBezTo>
                  <a:pt x="11850" y="4388"/>
                  <a:pt x="11850" y="4394"/>
                  <a:pt x="11850" y="4400"/>
                </a:cubicBezTo>
                <a:lnTo>
                  <a:pt x="11850" y="4610"/>
                </a:lnTo>
                <a:lnTo>
                  <a:pt x="11812" y="4610"/>
                </a:lnTo>
                <a:lnTo>
                  <a:pt x="11812" y="4294"/>
                </a:lnTo>
                <a:lnTo>
                  <a:pt x="11862" y="4294"/>
                </a:lnTo>
                <a:lnTo>
                  <a:pt x="12033" y="4564"/>
                </a:lnTo>
                <a:cubicBezTo>
                  <a:pt x="12032" y="4557"/>
                  <a:pt x="12032" y="4550"/>
                  <a:pt x="12031" y="4542"/>
                </a:cubicBezTo>
                <a:cubicBezTo>
                  <a:pt x="12031" y="4536"/>
                  <a:pt x="12031" y="4529"/>
                  <a:pt x="12030" y="4522"/>
                </a:cubicBezTo>
                <a:cubicBezTo>
                  <a:pt x="12030" y="4515"/>
                  <a:pt x="12030" y="4508"/>
                  <a:pt x="12030" y="4501"/>
                </a:cubicBezTo>
                <a:lnTo>
                  <a:pt x="12030" y="4294"/>
                </a:lnTo>
                <a:lnTo>
                  <a:pt x="12069" y="4294"/>
                </a:lnTo>
                <a:lnTo>
                  <a:pt x="12069" y="4610"/>
                </a:lnTo>
                <a:lnTo>
                  <a:pt x="12017" y="4610"/>
                </a:lnTo>
                <a:close/>
                <a:moveTo>
                  <a:pt x="13127" y="3810"/>
                </a:moveTo>
                <a:cubicBezTo>
                  <a:pt x="13125" y="3810"/>
                  <a:pt x="13123" y="3812"/>
                  <a:pt x="13123" y="3814"/>
                </a:cubicBezTo>
                <a:lnTo>
                  <a:pt x="13123" y="5076"/>
                </a:lnTo>
                <a:cubicBezTo>
                  <a:pt x="13123" y="5078"/>
                  <a:pt x="13125" y="5080"/>
                  <a:pt x="13127" y="5080"/>
                </a:cubicBezTo>
                <a:lnTo>
                  <a:pt x="16479" y="5080"/>
                </a:lnTo>
                <a:cubicBezTo>
                  <a:pt x="16481" y="5080"/>
                  <a:pt x="16484" y="5078"/>
                  <a:pt x="16484" y="5076"/>
                </a:cubicBezTo>
                <a:lnTo>
                  <a:pt x="16484" y="3814"/>
                </a:lnTo>
                <a:cubicBezTo>
                  <a:pt x="16484" y="3812"/>
                  <a:pt x="16481" y="3810"/>
                  <a:pt x="16479" y="3810"/>
                </a:cubicBezTo>
                <a:lnTo>
                  <a:pt x="13127" y="3810"/>
                </a:lnTo>
                <a:close/>
                <a:moveTo>
                  <a:pt x="13123" y="3810"/>
                </a:moveTo>
                <a:lnTo>
                  <a:pt x="13123" y="3810"/>
                </a:lnTo>
                <a:close/>
                <a:moveTo>
                  <a:pt x="16484" y="5081"/>
                </a:moveTo>
                <a:lnTo>
                  <a:pt x="16484" y="5081"/>
                </a:lnTo>
                <a:close/>
                <a:moveTo>
                  <a:pt x="13486" y="4310"/>
                </a:moveTo>
                <a:lnTo>
                  <a:pt x="13486" y="4446"/>
                </a:lnTo>
                <a:lnTo>
                  <a:pt x="13689" y="4446"/>
                </a:lnTo>
                <a:lnTo>
                  <a:pt x="13689" y="4487"/>
                </a:lnTo>
                <a:lnTo>
                  <a:pt x="13486" y="4487"/>
                </a:lnTo>
                <a:lnTo>
                  <a:pt x="13486" y="4634"/>
                </a:lnTo>
                <a:lnTo>
                  <a:pt x="13436" y="4634"/>
                </a:lnTo>
                <a:lnTo>
                  <a:pt x="13436" y="4270"/>
                </a:lnTo>
                <a:lnTo>
                  <a:pt x="13695" y="4270"/>
                </a:lnTo>
                <a:lnTo>
                  <a:pt x="13695" y="4310"/>
                </a:lnTo>
                <a:lnTo>
                  <a:pt x="13486" y="4310"/>
                </a:lnTo>
                <a:close/>
                <a:moveTo>
                  <a:pt x="14016" y="4634"/>
                </a:moveTo>
                <a:lnTo>
                  <a:pt x="13975" y="4528"/>
                </a:lnTo>
                <a:lnTo>
                  <a:pt x="13809" y="4528"/>
                </a:lnTo>
                <a:lnTo>
                  <a:pt x="13767" y="4634"/>
                </a:lnTo>
                <a:lnTo>
                  <a:pt x="13716" y="4634"/>
                </a:lnTo>
                <a:lnTo>
                  <a:pt x="13865" y="4270"/>
                </a:lnTo>
                <a:lnTo>
                  <a:pt x="13921" y="4270"/>
                </a:lnTo>
                <a:lnTo>
                  <a:pt x="14067" y="4634"/>
                </a:lnTo>
                <a:lnTo>
                  <a:pt x="14016" y="4634"/>
                </a:lnTo>
                <a:close/>
                <a:moveTo>
                  <a:pt x="13913" y="4369"/>
                </a:moveTo>
                <a:cubicBezTo>
                  <a:pt x="13911" y="4362"/>
                  <a:pt x="13908" y="4355"/>
                  <a:pt x="13906" y="4348"/>
                </a:cubicBezTo>
                <a:cubicBezTo>
                  <a:pt x="13903" y="4341"/>
                  <a:pt x="13901" y="4334"/>
                  <a:pt x="13899" y="4328"/>
                </a:cubicBezTo>
                <a:cubicBezTo>
                  <a:pt x="13897" y="4323"/>
                  <a:pt x="13895" y="4318"/>
                  <a:pt x="13894" y="4314"/>
                </a:cubicBezTo>
                <a:cubicBezTo>
                  <a:pt x="13893" y="4310"/>
                  <a:pt x="13892" y="4308"/>
                  <a:pt x="13892" y="4307"/>
                </a:cubicBezTo>
                <a:cubicBezTo>
                  <a:pt x="13892" y="4308"/>
                  <a:pt x="13891" y="4310"/>
                  <a:pt x="13890" y="4314"/>
                </a:cubicBezTo>
                <a:cubicBezTo>
                  <a:pt x="13888" y="4318"/>
                  <a:pt x="13887" y="4323"/>
                  <a:pt x="13885" y="4329"/>
                </a:cubicBezTo>
                <a:cubicBezTo>
                  <a:pt x="13883" y="4335"/>
                  <a:pt x="13881" y="4341"/>
                  <a:pt x="13878" y="4348"/>
                </a:cubicBezTo>
                <a:cubicBezTo>
                  <a:pt x="13876" y="4355"/>
                  <a:pt x="13873" y="4362"/>
                  <a:pt x="13871" y="4369"/>
                </a:cubicBezTo>
                <a:lnTo>
                  <a:pt x="13824" y="4489"/>
                </a:lnTo>
                <a:lnTo>
                  <a:pt x="13960" y="4489"/>
                </a:lnTo>
                <a:lnTo>
                  <a:pt x="13913" y="4369"/>
                </a:lnTo>
                <a:close/>
                <a:moveTo>
                  <a:pt x="14271" y="4305"/>
                </a:moveTo>
                <a:cubicBezTo>
                  <a:pt x="14250" y="4305"/>
                  <a:pt x="14232" y="4308"/>
                  <a:pt x="14216" y="4315"/>
                </a:cubicBezTo>
                <a:cubicBezTo>
                  <a:pt x="14200" y="4322"/>
                  <a:pt x="14186" y="4332"/>
                  <a:pt x="14176" y="4345"/>
                </a:cubicBezTo>
                <a:cubicBezTo>
                  <a:pt x="14165" y="4357"/>
                  <a:pt x="14157" y="4373"/>
                  <a:pt x="14151" y="4391"/>
                </a:cubicBezTo>
                <a:cubicBezTo>
                  <a:pt x="14146" y="4409"/>
                  <a:pt x="14143" y="4429"/>
                  <a:pt x="14143" y="4450"/>
                </a:cubicBezTo>
                <a:cubicBezTo>
                  <a:pt x="14143" y="4472"/>
                  <a:pt x="14146" y="4492"/>
                  <a:pt x="14152" y="4511"/>
                </a:cubicBezTo>
                <a:cubicBezTo>
                  <a:pt x="14158" y="4529"/>
                  <a:pt x="14166" y="4544"/>
                  <a:pt x="14177" y="4558"/>
                </a:cubicBezTo>
                <a:cubicBezTo>
                  <a:pt x="14189" y="4571"/>
                  <a:pt x="14202" y="4581"/>
                  <a:pt x="14218" y="4588"/>
                </a:cubicBezTo>
                <a:cubicBezTo>
                  <a:pt x="14234" y="4595"/>
                  <a:pt x="14253" y="4599"/>
                  <a:pt x="14273" y="4599"/>
                </a:cubicBezTo>
                <a:cubicBezTo>
                  <a:pt x="14287" y="4599"/>
                  <a:pt x="14300" y="4597"/>
                  <a:pt x="14311" y="4593"/>
                </a:cubicBezTo>
                <a:cubicBezTo>
                  <a:pt x="14323" y="4590"/>
                  <a:pt x="14333" y="4584"/>
                  <a:pt x="14343" y="4578"/>
                </a:cubicBezTo>
                <a:cubicBezTo>
                  <a:pt x="14352" y="4571"/>
                  <a:pt x="14361" y="4563"/>
                  <a:pt x="14368" y="4554"/>
                </a:cubicBezTo>
                <a:cubicBezTo>
                  <a:pt x="14375" y="4545"/>
                  <a:pt x="14382" y="4534"/>
                  <a:pt x="14388" y="4523"/>
                </a:cubicBezTo>
                <a:lnTo>
                  <a:pt x="14428" y="4543"/>
                </a:lnTo>
                <a:cubicBezTo>
                  <a:pt x="14421" y="4557"/>
                  <a:pt x="14413" y="4570"/>
                  <a:pt x="14404" y="4581"/>
                </a:cubicBezTo>
                <a:cubicBezTo>
                  <a:pt x="14394" y="4593"/>
                  <a:pt x="14383" y="4603"/>
                  <a:pt x="14370" y="4612"/>
                </a:cubicBezTo>
                <a:cubicBezTo>
                  <a:pt x="14357" y="4620"/>
                  <a:pt x="14342" y="4627"/>
                  <a:pt x="14325" y="4632"/>
                </a:cubicBezTo>
                <a:cubicBezTo>
                  <a:pt x="14309" y="4637"/>
                  <a:pt x="14291" y="4639"/>
                  <a:pt x="14270" y="4640"/>
                </a:cubicBezTo>
                <a:cubicBezTo>
                  <a:pt x="14241" y="4639"/>
                  <a:pt x="14215" y="4635"/>
                  <a:pt x="14193" y="4625"/>
                </a:cubicBezTo>
                <a:cubicBezTo>
                  <a:pt x="14171" y="4616"/>
                  <a:pt x="14152" y="4603"/>
                  <a:pt x="14137" y="4586"/>
                </a:cubicBezTo>
                <a:cubicBezTo>
                  <a:pt x="14123" y="4569"/>
                  <a:pt x="14111" y="4549"/>
                  <a:pt x="14104" y="4526"/>
                </a:cubicBezTo>
                <a:cubicBezTo>
                  <a:pt x="14097" y="4503"/>
                  <a:pt x="14093" y="4478"/>
                  <a:pt x="14093" y="4450"/>
                </a:cubicBezTo>
                <a:cubicBezTo>
                  <a:pt x="14093" y="4422"/>
                  <a:pt x="14097" y="4396"/>
                  <a:pt x="14105" y="4373"/>
                </a:cubicBezTo>
                <a:cubicBezTo>
                  <a:pt x="14112" y="4350"/>
                  <a:pt x="14124" y="4331"/>
                  <a:pt x="14139" y="4315"/>
                </a:cubicBezTo>
                <a:cubicBezTo>
                  <a:pt x="14154" y="4299"/>
                  <a:pt x="14173" y="4286"/>
                  <a:pt x="14195" y="4278"/>
                </a:cubicBezTo>
                <a:cubicBezTo>
                  <a:pt x="14217" y="4269"/>
                  <a:pt x="14242" y="4265"/>
                  <a:pt x="14270" y="4265"/>
                </a:cubicBezTo>
                <a:cubicBezTo>
                  <a:pt x="14309" y="4265"/>
                  <a:pt x="14341" y="4272"/>
                  <a:pt x="14367" y="4287"/>
                </a:cubicBezTo>
                <a:cubicBezTo>
                  <a:pt x="14393" y="4302"/>
                  <a:pt x="14412" y="4325"/>
                  <a:pt x="14425" y="4355"/>
                </a:cubicBezTo>
                <a:lnTo>
                  <a:pt x="14378" y="4370"/>
                </a:lnTo>
                <a:cubicBezTo>
                  <a:pt x="14374" y="4362"/>
                  <a:pt x="14370" y="4353"/>
                  <a:pt x="14364" y="4346"/>
                </a:cubicBezTo>
                <a:cubicBezTo>
                  <a:pt x="14358" y="4338"/>
                  <a:pt x="14351" y="4331"/>
                  <a:pt x="14342" y="4325"/>
                </a:cubicBezTo>
                <a:cubicBezTo>
                  <a:pt x="14333" y="4319"/>
                  <a:pt x="14323" y="4314"/>
                  <a:pt x="14311" y="4310"/>
                </a:cubicBezTo>
                <a:cubicBezTo>
                  <a:pt x="14299" y="4307"/>
                  <a:pt x="14286" y="4305"/>
                  <a:pt x="14271" y="4305"/>
                </a:cubicBezTo>
                <a:close/>
                <a:moveTo>
                  <a:pt x="14496" y="4635"/>
                </a:moveTo>
                <a:lnTo>
                  <a:pt x="14496" y="4270"/>
                </a:lnTo>
                <a:lnTo>
                  <a:pt x="14545" y="4270"/>
                </a:lnTo>
                <a:lnTo>
                  <a:pt x="14545" y="4635"/>
                </a:lnTo>
                <a:lnTo>
                  <a:pt x="14496" y="4635"/>
                </a:lnTo>
                <a:close/>
                <a:moveTo>
                  <a:pt x="14638" y="4635"/>
                </a:moveTo>
                <a:lnTo>
                  <a:pt x="14638" y="4270"/>
                </a:lnTo>
                <a:lnTo>
                  <a:pt x="14688" y="4270"/>
                </a:lnTo>
                <a:lnTo>
                  <a:pt x="14688" y="4594"/>
                </a:lnTo>
                <a:lnTo>
                  <a:pt x="14872" y="4594"/>
                </a:lnTo>
                <a:lnTo>
                  <a:pt x="14872" y="4635"/>
                </a:lnTo>
                <a:lnTo>
                  <a:pt x="14638" y="4635"/>
                </a:lnTo>
                <a:close/>
                <a:moveTo>
                  <a:pt x="14941" y="4635"/>
                </a:moveTo>
                <a:lnTo>
                  <a:pt x="14941" y="4270"/>
                </a:lnTo>
                <a:lnTo>
                  <a:pt x="14990" y="4270"/>
                </a:lnTo>
                <a:lnTo>
                  <a:pt x="14990" y="4635"/>
                </a:lnTo>
                <a:lnTo>
                  <a:pt x="14941" y="4635"/>
                </a:lnTo>
                <a:close/>
                <a:moveTo>
                  <a:pt x="15226" y="4311"/>
                </a:moveTo>
                <a:lnTo>
                  <a:pt x="15226" y="4635"/>
                </a:lnTo>
                <a:lnTo>
                  <a:pt x="15177" y="4635"/>
                </a:lnTo>
                <a:lnTo>
                  <a:pt x="15177" y="4311"/>
                </a:lnTo>
                <a:lnTo>
                  <a:pt x="15052" y="4311"/>
                </a:lnTo>
                <a:lnTo>
                  <a:pt x="15052" y="4270"/>
                </a:lnTo>
                <a:lnTo>
                  <a:pt x="15351" y="4270"/>
                </a:lnTo>
                <a:lnTo>
                  <a:pt x="15351" y="4311"/>
                </a:lnTo>
                <a:lnTo>
                  <a:pt x="15226" y="4311"/>
                </a:lnTo>
                <a:close/>
                <a:moveTo>
                  <a:pt x="15411" y="4635"/>
                </a:moveTo>
                <a:lnTo>
                  <a:pt x="15411" y="4270"/>
                </a:lnTo>
                <a:lnTo>
                  <a:pt x="15460" y="4270"/>
                </a:lnTo>
                <a:lnTo>
                  <a:pt x="15460" y="4635"/>
                </a:lnTo>
                <a:lnTo>
                  <a:pt x="15411" y="4635"/>
                </a:lnTo>
                <a:close/>
                <a:moveTo>
                  <a:pt x="15553" y="4635"/>
                </a:moveTo>
                <a:lnTo>
                  <a:pt x="15553" y="4270"/>
                </a:lnTo>
                <a:lnTo>
                  <a:pt x="15830" y="4270"/>
                </a:lnTo>
                <a:lnTo>
                  <a:pt x="15830" y="4311"/>
                </a:lnTo>
                <a:lnTo>
                  <a:pt x="15603" y="4311"/>
                </a:lnTo>
                <a:lnTo>
                  <a:pt x="15603" y="4428"/>
                </a:lnTo>
                <a:lnTo>
                  <a:pt x="15814" y="4428"/>
                </a:lnTo>
                <a:lnTo>
                  <a:pt x="15814" y="4467"/>
                </a:lnTo>
                <a:lnTo>
                  <a:pt x="15603" y="4467"/>
                </a:lnTo>
                <a:lnTo>
                  <a:pt x="15603" y="4594"/>
                </a:lnTo>
                <a:lnTo>
                  <a:pt x="15840" y="4594"/>
                </a:lnTo>
                <a:lnTo>
                  <a:pt x="15840" y="4635"/>
                </a:lnTo>
                <a:lnTo>
                  <a:pt x="15553" y="4635"/>
                </a:lnTo>
                <a:close/>
                <a:moveTo>
                  <a:pt x="16190" y="4534"/>
                </a:moveTo>
                <a:cubicBezTo>
                  <a:pt x="16190" y="4549"/>
                  <a:pt x="16187" y="4563"/>
                  <a:pt x="16181" y="4576"/>
                </a:cubicBezTo>
                <a:cubicBezTo>
                  <a:pt x="16175" y="4589"/>
                  <a:pt x="16166" y="4600"/>
                  <a:pt x="16153" y="4610"/>
                </a:cubicBezTo>
                <a:cubicBezTo>
                  <a:pt x="16141" y="4619"/>
                  <a:pt x="16125" y="4626"/>
                  <a:pt x="16106" y="4632"/>
                </a:cubicBezTo>
                <a:cubicBezTo>
                  <a:pt x="16087" y="4637"/>
                  <a:pt x="16065" y="4639"/>
                  <a:pt x="16039" y="4640"/>
                </a:cubicBezTo>
                <a:cubicBezTo>
                  <a:pt x="15994" y="4639"/>
                  <a:pt x="15959" y="4632"/>
                  <a:pt x="15933" y="4616"/>
                </a:cubicBezTo>
                <a:cubicBezTo>
                  <a:pt x="15908" y="4600"/>
                  <a:pt x="15892" y="4577"/>
                  <a:pt x="15885" y="4547"/>
                </a:cubicBezTo>
                <a:lnTo>
                  <a:pt x="15933" y="4537"/>
                </a:lnTo>
                <a:cubicBezTo>
                  <a:pt x="15935" y="4547"/>
                  <a:pt x="15939" y="4555"/>
                  <a:pt x="15944" y="4563"/>
                </a:cubicBezTo>
                <a:cubicBezTo>
                  <a:pt x="15949" y="4571"/>
                  <a:pt x="15956" y="4578"/>
                  <a:pt x="15964" y="4583"/>
                </a:cubicBezTo>
                <a:cubicBezTo>
                  <a:pt x="15973" y="4589"/>
                  <a:pt x="15983" y="4593"/>
                  <a:pt x="15996" y="4596"/>
                </a:cubicBezTo>
                <a:cubicBezTo>
                  <a:pt x="16008" y="4599"/>
                  <a:pt x="16023" y="4601"/>
                  <a:pt x="16041" y="4601"/>
                </a:cubicBezTo>
                <a:cubicBezTo>
                  <a:pt x="16056" y="4601"/>
                  <a:pt x="16069" y="4600"/>
                  <a:pt x="16081" y="4597"/>
                </a:cubicBezTo>
                <a:cubicBezTo>
                  <a:pt x="16094" y="4595"/>
                  <a:pt x="16104" y="4591"/>
                  <a:pt x="16113" y="4586"/>
                </a:cubicBezTo>
                <a:cubicBezTo>
                  <a:pt x="16122" y="4581"/>
                  <a:pt x="16128" y="4574"/>
                  <a:pt x="16133" y="4566"/>
                </a:cubicBezTo>
                <a:cubicBezTo>
                  <a:pt x="16138" y="4557"/>
                  <a:pt x="16141" y="4548"/>
                  <a:pt x="16141" y="4536"/>
                </a:cubicBezTo>
                <a:cubicBezTo>
                  <a:pt x="16141" y="4524"/>
                  <a:pt x="16138" y="4515"/>
                  <a:pt x="16133" y="4507"/>
                </a:cubicBezTo>
                <a:cubicBezTo>
                  <a:pt x="16127" y="4500"/>
                  <a:pt x="16120" y="4494"/>
                  <a:pt x="16110" y="4489"/>
                </a:cubicBezTo>
                <a:cubicBezTo>
                  <a:pt x="16100" y="4484"/>
                  <a:pt x="16088" y="4480"/>
                  <a:pt x="16075" y="4477"/>
                </a:cubicBezTo>
                <a:cubicBezTo>
                  <a:pt x="16061" y="4474"/>
                  <a:pt x="16046" y="4470"/>
                  <a:pt x="16029" y="4466"/>
                </a:cubicBezTo>
                <a:cubicBezTo>
                  <a:pt x="16019" y="4464"/>
                  <a:pt x="16009" y="4462"/>
                  <a:pt x="15999" y="4459"/>
                </a:cubicBezTo>
                <a:cubicBezTo>
                  <a:pt x="15989" y="4456"/>
                  <a:pt x="15979" y="4453"/>
                  <a:pt x="15969" y="4449"/>
                </a:cubicBezTo>
                <a:cubicBezTo>
                  <a:pt x="15960" y="4446"/>
                  <a:pt x="15951" y="4441"/>
                  <a:pt x="15943" y="4436"/>
                </a:cubicBezTo>
                <a:cubicBezTo>
                  <a:pt x="15935" y="4431"/>
                  <a:pt x="15927" y="4425"/>
                  <a:pt x="15921" y="4418"/>
                </a:cubicBezTo>
                <a:cubicBezTo>
                  <a:pt x="15915" y="4411"/>
                  <a:pt x="15911" y="4403"/>
                  <a:pt x="15907" y="4394"/>
                </a:cubicBezTo>
                <a:cubicBezTo>
                  <a:pt x="15904" y="4385"/>
                  <a:pt x="15902" y="4374"/>
                  <a:pt x="15902" y="4362"/>
                </a:cubicBezTo>
                <a:cubicBezTo>
                  <a:pt x="15902" y="4345"/>
                  <a:pt x="15906" y="4330"/>
                  <a:pt x="15913" y="4318"/>
                </a:cubicBezTo>
                <a:cubicBezTo>
                  <a:pt x="15920" y="4305"/>
                  <a:pt x="15929" y="4295"/>
                  <a:pt x="15942" y="4287"/>
                </a:cubicBezTo>
                <a:cubicBezTo>
                  <a:pt x="15954" y="4279"/>
                  <a:pt x="15969" y="4274"/>
                  <a:pt x="15986" y="4270"/>
                </a:cubicBezTo>
                <a:cubicBezTo>
                  <a:pt x="16002" y="4266"/>
                  <a:pt x="16021" y="4265"/>
                  <a:pt x="16040" y="4265"/>
                </a:cubicBezTo>
                <a:cubicBezTo>
                  <a:pt x="16063" y="4265"/>
                  <a:pt x="16082" y="4266"/>
                  <a:pt x="16098" y="4270"/>
                </a:cubicBezTo>
                <a:cubicBezTo>
                  <a:pt x="16114" y="4273"/>
                  <a:pt x="16128" y="4279"/>
                  <a:pt x="16139" y="4286"/>
                </a:cubicBezTo>
                <a:cubicBezTo>
                  <a:pt x="16150" y="4293"/>
                  <a:pt x="16159" y="4302"/>
                  <a:pt x="16165" y="4312"/>
                </a:cubicBezTo>
                <a:cubicBezTo>
                  <a:pt x="16172" y="4322"/>
                  <a:pt x="16177" y="4335"/>
                  <a:pt x="16181" y="4348"/>
                </a:cubicBezTo>
                <a:lnTo>
                  <a:pt x="16132" y="4357"/>
                </a:lnTo>
                <a:cubicBezTo>
                  <a:pt x="16130" y="4348"/>
                  <a:pt x="16127" y="4340"/>
                  <a:pt x="16122" y="4333"/>
                </a:cubicBezTo>
                <a:cubicBezTo>
                  <a:pt x="16117" y="4326"/>
                  <a:pt x="16111" y="4321"/>
                  <a:pt x="16104" y="4316"/>
                </a:cubicBezTo>
                <a:cubicBezTo>
                  <a:pt x="16097" y="4311"/>
                  <a:pt x="16088" y="4308"/>
                  <a:pt x="16077" y="4305"/>
                </a:cubicBezTo>
                <a:cubicBezTo>
                  <a:pt x="16066" y="4303"/>
                  <a:pt x="16054" y="4302"/>
                  <a:pt x="16040" y="4302"/>
                </a:cubicBezTo>
                <a:cubicBezTo>
                  <a:pt x="16023" y="4302"/>
                  <a:pt x="16009" y="4303"/>
                  <a:pt x="15997" y="4306"/>
                </a:cubicBezTo>
                <a:cubicBezTo>
                  <a:pt x="15986" y="4309"/>
                  <a:pt x="15977" y="4313"/>
                  <a:pt x="15970" y="4319"/>
                </a:cubicBezTo>
                <a:cubicBezTo>
                  <a:pt x="15963" y="4324"/>
                  <a:pt x="15958" y="4330"/>
                  <a:pt x="15955" y="4337"/>
                </a:cubicBezTo>
                <a:cubicBezTo>
                  <a:pt x="15952" y="4344"/>
                  <a:pt x="15950" y="4351"/>
                  <a:pt x="15950" y="4359"/>
                </a:cubicBezTo>
                <a:cubicBezTo>
                  <a:pt x="15950" y="4370"/>
                  <a:pt x="15953" y="4379"/>
                  <a:pt x="15958" y="4386"/>
                </a:cubicBezTo>
                <a:cubicBezTo>
                  <a:pt x="15964" y="4393"/>
                  <a:pt x="15971" y="4399"/>
                  <a:pt x="15980" y="4404"/>
                </a:cubicBezTo>
                <a:cubicBezTo>
                  <a:pt x="15990" y="4408"/>
                  <a:pt x="16000" y="4412"/>
                  <a:pt x="16013" y="4415"/>
                </a:cubicBezTo>
                <a:cubicBezTo>
                  <a:pt x="16025" y="4418"/>
                  <a:pt x="16038" y="4421"/>
                  <a:pt x="16052" y="4425"/>
                </a:cubicBezTo>
                <a:cubicBezTo>
                  <a:pt x="16063" y="4427"/>
                  <a:pt x="16074" y="4430"/>
                  <a:pt x="16085" y="4433"/>
                </a:cubicBezTo>
                <a:cubicBezTo>
                  <a:pt x="16096" y="4435"/>
                  <a:pt x="16107" y="4438"/>
                  <a:pt x="16117" y="4442"/>
                </a:cubicBezTo>
                <a:cubicBezTo>
                  <a:pt x="16127" y="4446"/>
                  <a:pt x="16137" y="4450"/>
                  <a:pt x="16146" y="4455"/>
                </a:cubicBezTo>
                <a:cubicBezTo>
                  <a:pt x="16154" y="4460"/>
                  <a:pt x="16162" y="4466"/>
                  <a:pt x="16169" y="4473"/>
                </a:cubicBezTo>
                <a:cubicBezTo>
                  <a:pt x="16175" y="4481"/>
                  <a:pt x="16180" y="4489"/>
                  <a:pt x="16184" y="4499"/>
                </a:cubicBezTo>
                <a:cubicBezTo>
                  <a:pt x="16188" y="4509"/>
                  <a:pt x="16190" y="4520"/>
                  <a:pt x="16190" y="4534"/>
                </a:cubicBezTo>
                <a:close/>
                <a:moveTo>
                  <a:pt x="17121" y="3810"/>
                </a:moveTo>
                <a:cubicBezTo>
                  <a:pt x="17119" y="3810"/>
                  <a:pt x="17117" y="3812"/>
                  <a:pt x="17117" y="3814"/>
                </a:cubicBezTo>
                <a:lnTo>
                  <a:pt x="17117" y="5076"/>
                </a:lnTo>
                <a:cubicBezTo>
                  <a:pt x="17117" y="5078"/>
                  <a:pt x="17119" y="5080"/>
                  <a:pt x="17121" y="5080"/>
                </a:cubicBezTo>
                <a:lnTo>
                  <a:pt x="21558" y="5080"/>
                </a:lnTo>
                <a:cubicBezTo>
                  <a:pt x="21560" y="5080"/>
                  <a:pt x="21562" y="5078"/>
                  <a:pt x="21562" y="5076"/>
                </a:cubicBezTo>
                <a:lnTo>
                  <a:pt x="21562" y="3814"/>
                </a:lnTo>
                <a:cubicBezTo>
                  <a:pt x="21562" y="3812"/>
                  <a:pt x="21560" y="3810"/>
                  <a:pt x="21558" y="3810"/>
                </a:cubicBezTo>
                <a:lnTo>
                  <a:pt x="17121" y="3810"/>
                </a:lnTo>
                <a:close/>
                <a:moveTo>
                  <a:pt x="17117" y="3810"/>
                </a:moveTo>
                <a:lnTo>
                  <a:pt x="17117" y="3810"/>
                </a:lnTo>
                <a:close/>
                <a:moveTo>
                  <a:pt x="21563" y="5081"/>
                </a:moveTo>
                <a:lnTo>
                  <a:pt x="21563" y="5081"/>
                </a:lnTo>
                <a:close/>
                <a:moveTo>
                  <a:pt x="17448" y="4635"/>
                </a:moveTo>
                <a:lnTo>
                  <a:pt x="17448" y="4270"/>
                </a:lnTo>
                <a:lnTo>
                  <a:pt x="17497" y="4270"/>
                </a:lnTo>
                <a:lnTo>
                  <a:pt x="17497" y="4594"/>
                </a:lnTo>
                <a:lnTo>
                  <a:pt x="17681" y="4594"/>
                </a:lnTo>
                <a:lnTo>
                  <a:pt x="17681" y="4635"/>
                </a:lnTo>
                <a:lnTo>
                  <a:pt x="17448" y="4635"/>
                </a:lnTo>
                <a:close/>
                <a:moveTo>
                  <a:pt x="18087" y="4450"/>
                </a:moveTo>
                <a:cubicBezTo>
                  <a:pt x="18087" y="4479"/>
                  <a:pt x="18083" y="4505"/>
                  <a:pt x="18074" y="4528"/>
                </a:cubicBezTo>
                <a:cubicBezTo>
                  <a:pt x="18066" y="4551"/>
                  <a:pt x="18054" y="4571"/>
                  <a:pt x="18039" y="4588"/>
                </a:cubicBezTo>
                <a:cubicBezTo>
                  <a:pt x="18023" y="4604"/>
                  <a:pt x="18004" y="4617"/>
                  <a:pt x="17982" y="4626"/>
                </a:cubicBezTo>
                <a:cubicBezTo>
                  <a:pt x="17960" y="4635"/>
                  <a:pt x="17934" y="4639"/>
                  <a:pt x="17906" y="4640"/>
                </a:cubicBezTo>
                <a:cubicBezTo>
                  <a:pt x="17876" y="4639"/>
                  <a:pt x="17850" y="4635"/>
                  <a:pt x="17827" y="4625"/>
                </a:cubicBezTo>
                <a:cubicBezTo>
                  <a:pt x="17805" y="4616"/>
                  <a:pt x="17786" y="4603"/>
                  <a:pt x="17771" y="4586"/>
                </a:cubicBezTo>
                <a:cubicBezTo>
                  <a:pt x="17756" y="4569"/>
                  <a:pt x="17745" y="4549"/>
                  <a:pt x="17737" y="4526"/>
                </a:cubicBezTo>
                <a:cubicBezTo>
                  <a:pt x="17729" y="4503"/>
                  <a:pt x="17726" y="4478"/>
                  <a:pt x="17726" y="4450"/>
                </a:cubicBezTo>
                <a:cubicBezTo>
                  <a:pt x="17726" y="4422"/>
                  <a:pt x="17730" y="4396"/>
                  <a:pt x="17737" y="4373"/>
                </a:cubicBezTo>
                <a:cubicBezTo>
                  <a:pt x="17745" y="4350"/>
                  <a:pt x="17757" y="4331"/>
                  <a:pt x="17772" y="4315"/>
                </a:cubicBezTo>
                <a:cubicBezTo>
                  <a:pt x="17788" y="4299"/>
                  <a:pt x="17807" y="4286"/>
                  <a:pt x="17829" y="4278"/>
                </a:cubicBezTo>
                <a:cubicBezTo>
                  <a:pt x="17851" y="4269"/>
                  <a:pt x="17877" y="4265"/>
                  <a:pt x="17906" y="4265"/>
                </a:cubicBezTo>
                <a:cubicBezTo>
                  <a:pt x="17935" y="4265"/>
                  <a:pt x="17961" y="4269"/>
                  <a:pt x="17983" y="4278"/>
                </a:cubicBezTo>
                <a:cubicBezTo>
                  <a:pt x="18006" y="4287"/>
                  <a:pt x="18025" y="4299"/>
                  <a:pt x="18040" y="4315"/>
                </a:cubicBezTo>
                <a:cubicBezTo>
                  <a:pt x="18055" y="4331"/>
                  <a:pt x="18067" y="4351"/>
                  <a:pt x="18075" y="4374"/>
                </a:cubicBezTo>
                <a:cubicBezTo>
                  <a:pt x="18083" y="4397"/>
                  <a:pt x="18087" y="4422"/>
                  <a:pt x="18087" y="4450"/>
                </a:cubicBezTo>
                <a:close/>
                <a:moveTo>
                  <a:pt x="18036" y="4450"/>
                </a:moveTo>
                <a:cubicBezTo>
                  <a:pt x="18036" y="4429"/>
                  <a:pt x="18034" y="4409"/>
                  <a:pt x="18028" y="4391"/>
                </a:cubicBezTo>
                <a:cubicBezTo>
                  <a:pt x="18022" y="4373"/>
                  <a:pt x="18014" y="4357"/>
                  <a:pt x="18003" y="4345"/>
                </a:cubicBezTo>
                <a:cubicBezTo>
                  <a:pt x="17992" y="4332"/>
                  <a:pt x="17979" y="4322"/>
                  <a:pt x="17962" y="4315"/>
                </a:cubicBezTo>
                <a:cubicBezTo>
                  <a:pt x="17946" y="4308"/>
                  <a:pt x="17928" y="4305"/>
                  <a:pt x="17906" y="4305"/>
                </a:cubicBezTo>
                <a:cubicBezTo>
                  <a:pt x="17885" y="4305"/>
                  <a:pt x="17866" y="4308"/>
                  <a:pt x="17849" y="4315"/>
                </a:cubicBezTo>
                <a:cubicBezTo>
                  <a:pt x="17833" y="4322"/>
                  <a:pt x="17819" y="4332"/>
                  <a:pt x="17808" y="4345"/>
                </a:cubicBezTo>
                <a:cubicBezTo>
                  <a:pt x="17797" y="4357"/>
                  <a:pt x="17789" y="4373"/>
                  <a:pt x="17784" y="4391"/>
                </a:cubicBezTo>
                <a:cubicBezTo>
                  <a:pt x="17778" y="4409"/>
                  <a:pt x="17776" y="4429"/>
                  <a:pt x="17776" y="4450"/>
                </a:cubicBezTo>
                <a:cubicBezTo>
                  <a:pt x="17776" y="4472"/>
                  <a:pt x="17778" y="4492"/>
                  <a:pt x="17784" y="4511"/>
                </a:cubicBezTo>
                <a:cubicBezTo>
                  <a:pt x="17790" y="4529"/>
                  <a:pt x="17798" y="4544"/>
                  <a:pt x="17809" y="4558"/>
                </a:cubicBezTo>
                <a:cubicBezTo>
                  <a:pt x="17820" y="4571"/>
                  <a:pt x="17833" y="4581"/>
                  <a:pt x="17850" y="4588"/>
                </a:cubicBezTo>
                <a:cubicBezTo>
                  <a:pt x="17866" y="4596"/>
                  <a:pt x="17885" y="4599"/>
                  <a:pt x="17906" y="4599"/>
                </a:cubicBezTo>
                <a:cubicBezTo>
                  <a:pt x="17929" y="4599"/>
                  <a:pt x="17948" y="4596"/>
                  <a:pt x="17965" y="4588"/>
                </a:cubicBezTo>
                <a:cubicBezTo>
                  <a:pt x="17981" y="4581"/>
                  <a:pt x="17995" y="4571"/>
                  <a:pt x="18005" y="4557"/>
                </a:cubicBezTo>
                <a:cubicBezTo>
                  <a:pt x="18016" y="4544"/>
                  <a:pt x="18024" y="4528"/>
                  <a:pt x="18029" y="4510"/>
                </a:cubicBezTo>
                <a:cubicBezTo>
                  <a:pt x="18034" y="4492"/>
                  <a:pt x="18036" y="4472"/>
                  <a:pt x="18036" y="4450"/>
                </a:cubicBezTo>
                <a:close/>
                <a:moveTo>
                  <a:pt x="18316" y="4305"/>
                </a:moveTo>
                <a:cubicBezTo>
                  <a:pt x="18295" y="4305"/>
                  <a:pt x="18277" y="4308"/>
                  <a:pt x="18261" y="4315"/>
                </a:cubicBezTo>
                <a:cubicBezTo>
                  <a:pt x="18245" y="4322"/>
                  <a:pt x="18232" y="4332"/>
                  <a:pt x="18221" y="4345"/>
                </a:cubicBezTo>
                <a:cubicBezTo>
                  <a:pt x="18210" y="4357"/>
                  <a:pt x="18202" y="4373"/>
                  <a:pt x="18197" y="4391"/>
                </a:cubicBezTo>
                <a:cubicBezTo>
                  <a:pt x="18191" y="4409"/>
                  <a:pt x="18188" y="4429"/>
                  <a:pt x="18188" y="4450"/>
                </a:cubicBezTo>
                <a:cubicBezTo>
                  <a:pt x="18188" y="4472"/>
                  <a:pt x="18191" y="4492"/>
                  <a:pt x="18197" y="4511"/>
                </a:cubicBezTo>
                <a:cubicBezTo>
                  <a:pt x="18203" y="4529"/>
                  <a:pt x="18212" y="4544"/>
                  <a:pt x="18223" y="4558"/>
                </a:cubicBezTo>
                <a:cubicBezTo>
                  <a:pt x="18234" y="4571"/>
                  <a:pt x="18248" y="4581"/>
                  <a:pt x="18264" y="4588"/>
                </a:cubicBezTo>
                <a:cubicBezTo>
                  <a:pt x="18280" y="4595"/>
                  <a:pt x="18298" y="4599"/>
                  <a:pt x="18318" y="4599"/>
                </a:cubicBezTo>
                <a:cubicBezTo>
                  <a:pt x="18332" y="4599"/>
                  <a:pt x="18345" y="4597"/>
                  <a:pt x="18357" y="4593"/>
                </a:cubicBezTo>
                <a:cubicBezTo>
                  <a:pt x="18368" y="4590"/>
                  <a:pt x="18379" y="4584"/>
                  <a:pt x="18388" y="4578"/>
                </a:cubicBezTo>
                <a:cubicBezTo>
                  <a:pt x="18398" y="4571"/>
                  <a:pt x="18406" y="4563"/>
                  <a:pt x="18413" y="4554"/>
                </a:cubicBezTo>
                <a:cubicBezTo>
                  <a:pt x="18421" y="4545"/>
                  <a:pt x="18427" y="4534"/>
                  <a:pt x="18433" y="4523"/>
                </a:cubicBezTo>
                <a:lnTo>
                  <a:pt x="18473" y="4543"/>
                </a:lnTo>
                <a:cubicBezTo>
                  <a:pt x="18467" y="4557"/>
                  <a:pt x="18459" y="4570"/>
                  <a:pt x="18449" y="4581"/>
                </a:cubicBezTo>
                <a:cubicBezTo>
                  <a:pt x="18439" y="4593"/>
                  <a:pt x="18428" y="4603"/>
                  <a:pt x="18415" y="4612"/>
                </a:cubicBezTo>
                <a:cubicBezTo>
                  <a:pt x="18402" y="4620"/>
                  <a:pt x="18387" y="4627"/>
                  <a:pt x="18371" y="4632"/>
                </a:cubicBezTo>
                <a:cubicBezTo>
                  <a:pt x="18355" y="4637"/>
                  <a:pt x="18336" y="4639"/>
                  <a:pt x="18316" y="4640"/>
                </a:cubicBezTo>
                <a:cubicBezTo>
                  <a:pt x="18286" y="4639"/>
                  <a:pt x="18261" y="4635"/>
                  <a:pt x="18238" y="4625"/>
                </a:cubicBezTo>
                <a:cubicBezTo>
                  <a:pt x="18216" y="4616"/>
                  <a:pt x="18198" y="4603"/>
                  <a:pt x="18183" y="4586"/>
                </a:cubicBezTo>
                <a:cubicBezTo>
                  <a:pt x="18168" y="4569"/>
                  <a:pt x="18157" y="4549"/>
                  <a:pt x="18149" y="4526"/>
                </a:cubicBezTo>
                <a:cubicBezTo>
                  <a:pt x="18142" y="4503"/>
                  <a:pt x="18138" y="4478"/>
                  <a:pt x="18138" y="4450"/>
                </a:cubicBezTo>
                <a:cubicBezTo>
                  <a:pt x="18138" y="4422"/>
                  <a:pt x="18142" y="4396"/>
                  <a:pt x="18150" y="4373"/>
                </a:cubicBezTo>
                <a:cubicBezTo>
                  <a:pt x="18158" y="4350"/>
                  <a:pt x="18169" y="4331"/>
                  <a:pt x="18184" y="4315"/>
                </a:cubicBezTo>
                <a:cubicBezTo>
                  <a:pt x="18200" y="4299"/>
                  <a:pt x="18218" y="4286"/>
                  <a:pt x="18240" y="4278"/>
                </a:cubicBezTo>
                <a:cubicBezTo>
                  <a:pt x="18262" y="4269"/>
                  <a:pt x="18287" y="4265"/>
                  <a:pt x="18316" y="4265"/>
                </a:cubicBezTo>
                <a:cubicBezTo>
                  <a:pt x="18354" y="4265"/>
                  <a:pt x="18387" y="4272"/>
                  <a:pt x="18413" y="4287"/>
                </a:cubicBezTo>
                <a:cubicBezTo>
                  <a:pt x="18439" y="4302"/>
                  <a:pt x="18458" y="4325"/>
                  <a:pt x="18470" y="4355"/>
                </a:cubicBezTo>
                <a:lnTo>
                  <a:pt x="18423" y="4370"/>
                </a:lnTo>
                <a:cubicBezTo>
                  <a:pt x="18420" y="4362"/>
                  <a:pt x="18415" y="4353"/>
                  <a:pt x="18409" y="4346"/>
                </a:cubicBezTo>
                <a:cubicBezTo>
                  <a:pt x="18403" y="4338"/>
                  <a:pt x="18396" y="4331"/>
                  <a:pt x="18387" y="4325"/>
                </a:cubicBezTo>
                <a:cubicBezTo>
                  <a:pt x="18379" y="4319"/>
                  <a:pt x="18368" y="4314"/>
                  <a:pt x="18357" y="4310"/>
                </a:cubicBezTo>
                <a:cubicBezTo>
                  <a:pt x="18345" y="4307"/>
                  <a:pt x="18331" y="4305"/>
                  <a:pt x="18316" y="4305"/>
                </a:cubicBezTo>
                <a:close/>
                <a:moveTo>
                  <a:pt x="18879" y="4450"/>
                </a:moveTo>
                <a:cubicBezTo>
                  <a:pt x="18879" y="4479"/>
                  <a:pt x="18875" y="4505"/>
                  <a:pt x="18866" y="4528"/>
                </a:cubicBezTo>
                <a:cubicBezTo>
                  <a:pt x="18858" y="4551"/>
                  <a:pt x="18846" y="4571"/>
                  <a:pt x="18831" y="4588"/>
                </a:cubicBezTo>
                <a:cubicBezTo>
                  <a:pt x="18815" y="4604"/>
                  <a:pt x="18796" y="4617"/>
                  <a:pt x="18774" y="4626"/>
                </a:cubicBezTo>
                <a:cubicBezTo>
                  <a:pt x="18752" y="4635"/>
                  <a:pt x="18726" y="4639"/>
                  <a:pt x="18698" y="4640"/>
                </a:cubicBezTo>
                <a:cubicBezTo>
                  <a:pt x="18668" y="4639"/>
                  <a:pt x="18642" y="4635"/>
                  <a:pt x="18619" y="4625"/>
                </a:cubicBezTo>
                <a:cubicBezTo>
                  <a:pt x="18597" y="4616"/>
                  <a:pt x="18578" y="4603"/>
                  <a:pt x="18563" y="4586"/>
                </a:cubicBezTo>
                <a:cubicBezTo>
                  <a:pt x="18548" y="4569"/>
                  <a:pt x="18537" y="4549"/>
                  <a:pt x="18529" y="4526"/>
                </a:cubicBezTo>
                <a:cubicBezTo>
                  <a:pt x="18521" y="4503"/>
                  <a:pt x="18518" y="4478"/>
                  <a:pt x="18518" y="4450"/>
                </a:cubicBezTo>
                <a:cubicBezTo>
                  <a:pt x="18518" y="4422"/>
                  <a:pt x="18522" y="4396"/>
                  <a:pt x="18529" y="4373"/>
                </a:cubicBezTo>
                <a:cubicBezTo>
                  <a:pt x="18537" y="4350"/>
                  <a:pt x="18549" y="4331"/>
                  <a:pt x="18564" y="4315"/>
                </a:cubicBezTo>
                <a:cubicBezTo>
                  <a:pt x="18580" y="4299"/>
                  <a:pt x="18599" y="4286"/>
                  <a:pt x="18621" y="4278"/>
                </a:cubicBezTo>
                <a:cubicBezTo>
                  <a:pt x="18643" y="4269"/>
                  <a:pt x="18669" y="4265"/>
                  <a:pt x="18698" y="4265"/>
                </a:cubicBezTo>
                <a:cubicBezTo>
                  <a:pt x="18727" y="4265"/>
                  <a:pt x="18753" y="4269"/>
                  <a:pt x="18775" y="4278"/>
                </a:cubicBezTo>
                <a:cubicBezTo>
                  <a:pt x="18798" y="4287"/>
                  <a:pt x="18817" y="4299"/>
                  <a:pt x="18832" y="4315"/>
                </a:cubicBezTo>
                <a:cubicBezTo>
                  <a:pt x="18847" y="4331"/>
                  <a:pt x="18859" y="4351"/>
                  <a:pt x="18867" y="4374"/>
                </a:cubicBezTo>
                <a:cubicBezTo>
                  <a:pt x="18875" y="4397"/>
                  <a:pt x="18879" y="4422"/>
                  <a:pt x="18879" y="4450"/>
                </a:cubicBezTo>
                <a:close/>
                <a:moveTo>
                  <a:pt x="18828" y="4450"/>
                </a:moveTo>
                <a:cubicBezTo>
                  <a:pt x="18828" y="4429"/>
                  <a:pt x="18826" y="4409"/>
                  <a:pt x="18820" y="4391"/>
                </a:cubicBezTo>
                <a:cubicBezTo>
                  <a:pt x="18814" y="4373"/>
                  <a:pt x="18806" y="4357"/>
                  <a:pt x="18795" y="4345"/>
                </a:cubicBezTo>
                <a:cubicBezTo>
                  <a:pt x="18784" y="4332"/>
                  <a:pt x="18771" y="4322"/>
                  <a:pt x="18754" y="4315"/>
                </a:cubicBezTo>
                <a:cubicBezTo>
                  <a:pt x="18738" y="4308"/>
                  <a:pt x="18720" y="4305"/>
                  <a:pt x="18698" y="4305"/>
                </a:cubicBezTo>
                <a:cubicBezTo>
                  <a:pt x="18677" y="4305"/>
                  <a:pt x="18658" y="4308"/>
                  <a:pt x="18641" y="4315"/>
                </a:cubicBezTo>
                <a:cubicBezTo>
                  <a:pt x="18625" y="4322"/>
                  <a:pt x="18611" y="4332"/>
                  <a:pt x="18600" y="4345"/>
                </a:cubicBezTo>
                <a:cubicBezTo>
                  <a:pt x="18589" y="4357"/>
                  <a:pt x="18581" y="4373"/>
                  <a:pt x="18576" y="4391"/>
                </a:cubicBezTo>
                <a:cubicBezTo>
                  <a:pt x="18570" y="4409"/>
                  <a:pt x="18568" y="4429"/>
                  <a:pt x="18568" y="4450"/>
                </a:cubicBezTo>
                <a:cubicBezTo>
                  <a:pt x="18568" y="4472"/>
                  <a:pt x="18570" y="4492"/>
                  <a:pt x="18576" y="4511"/>
                </a:cubicBezTo>
                <a:cubicBezTo>
                  <a:pt x="18582" y="4529"/>
                  <a:pt x="18590" y="4544"/>
                  <a:pt x="18601" y="4558"/>
                </a:cubicBezTo>
                <a:cubicBezTo>
                  <a:pt x="18612" y="4571"/>
                  <a:pt x="18625" y="4581"/>
                  <a:pt x="18642" y="4588"/>
                </a:cubicBezTo>
                <a:cubicBezTo>
                  <a:pt x="18658" y="4596"/>
                  <a:pt x="18677" y="4599"/>
                  <a:pt x="18698" y="4599"/>
                </a:cubicBezTo>
                <a:cubicBezTo>
                  <a:pt x="18721" y="4599"/>
                  <a:pt x="18740" y="4596"/>
                  <a:pt x="18757" y="4588"/>
                </a:cubicBezTo>
                <a:cubicBezTo>
                  <a:pt x="18773" y="4581"/>
                  <a:pt x="18787" y="4571"/>
                  <a:pt x="18797" y="4557"/>
                </a:cubicBezTo>
                <a:cubicBezTo>
                  <a:pt x="18808" y="4544"/>
                  <a:pt x="18816" y="4528"/>
                  <a:pt x="18821" y="4510"/>
                </a:cubicBezTo>
                <a:cubicBezTo>
                  <a:pt x="18826" y="4492"/>
                  <a:pt x="18828" y="4472"/>
                  <a:pt x="18828" y="4450"/>
                </a:cubicBezTo>
                <a:close/>
                <a:moveTo>
                  <a:pt x="19256" y="4635"/>
                </a:moveTo>
                <a:lnTo>
                  <a:pt x="19256" y="4391"/>
                </a:lnTo>
                <a:cubicBezTo>
                  <a:pt x="19256" y="4383"/>
                  <a:pt x="19256" y="4374"/>
                  <a:pt x="19257" y="4365"/>
                </a:cubicBezTo>
                <a:cubicBezTo>
                  <a:pt x="19257" y="4355"/>
                  <a:pt x="19257" y="4347"/>
                  <a:pt x="19257" y="4339"/>
                </a:cubicBezTo>
                <a:cubicBezTo>
                  <a:pt x="19258" y="4331"/>
                  <a:pt x="19258" y="4322"/>
                  <a:pt x="19259" y="4314"/>
                </a:cubicBezTo>
                <a:cubicBezTo>
                  <a:pt x="19256" y="4323"/>
                  <a:pt x="19254" y="4331"/>
                  <a:pt x="19251" y="4340"/>
                </a:cubicBezTo>
                <a:cubicBezTo>
                  <a:pt x="19249" y="4347"/>
                  <a:pt x="19246" y="4355"/>
                  <a:pt x="19244" y="4364"/>
                </a:cubicBezTo>
                <a:cubicBezTo>
                  <a:pt x="19241" y="4372"/>
                  <a:pt x="19239" y="4379"/>
                  <a:pt x="19236" y="4386"/>
                </a:cubicBezTo>
                <a:lnTo>
                  <a:pt x="19142" y="4635"/>
                </a:lnTo>
                <a:lnTo>
                  <a:pt x="19107" y="4635"/>
                </a:lnTo>
                <a:lnTo>
                  <a:pt x="19012" y="4386"/>
                </a:lnTo>
                <a:cubicBezTo>
                  <a:pt x="19011" y="4384"/>
                  <a:pt x="19010" y="4381"/>
                  <a:pt x="19009" y="4377"/>
                </a:cubicBezTo>
                <a:cubicBezTo>
                  <a:pt x="19008" y="4374"/>
                  <a:pt x="19006" y="4370"/>
                  <a:pt x="19005" y="4366"/>
                </a:cubicBezTo>
                <a:cubicBezTo>
                  <a:pt x="19004" y="4362"/>
                  <a:pt x="19003" y="4358"/>
                  <a:pt x="19001" y="4354"/>
                </a:cubicBezTo>
                <a:cubicBezTo>
                  <a:pt x="19000" y="4350"/>
                  <a:pt x="18999" y="4346"/>
                  <a:pt x="18998" y="4342"/>
                </a:cubicBezTo>
                <a:cubicBezTo>
                  <a:pt x="18995" y="4333"/>
                  <a:pt x="18992" y="4324"/>
                  <a:pt x="18989" y="4314"/>
                </a:cubicBezTo>
                <a:cubicBezTo>
                  <a:pt x="18989" y="4323"/>
                  <a:pt x="18989" y="4333"/>
                  <a:pt x="18990" y="4343"/>
                </a:cubicBezTo>
                <a:cubicBezTo>
                  <a:pt x="18990" y="4351"/>
                  <a:pt x="18990" y="4359"/>
                  <a:pt x="18991" y="4368"/>
                </a:cubicBezTo>
                <a:cubicBezTo>
                  <a:pt x="18991" y="4377"/>
                  <a:pt x="18991" y="4385"/>
                  <a:pt x="18991" y="4391"/>
                </a:cubicBezTo>
                <a:lnTo>
                  <a:pt x="18991" y="4635"/>
                </a:lnTo>
                <a:lnTo>
                  <a:pt x="18947" y="4635"/>
                </a:lnTo>
                <a:lnTo>
                  <a:pt x="18947" y="4270"/>
                </a:lnTo>
                <a:lnTo>
                  <a:pt x="19012" y="4270"/>
                </a:lnTo>
                <a:lnTo>
                  <a:pt x="19109" y="4523"/>
                </a:lnTo>
                <a:cubicBezTo>
                  <a:pt x="19110" y="4526"/>
                  <a:pt x="19111" y="4531"/>
                  <a:pt x="19113" y="4536"/>
                </a:cubicBezTo>
                <a:cubicBezTo>
                  <a:pt x="19115" y="4542"/>
                  <a:pt x="19116" y="4547"/>
                  <a:pt x="19118" y="4553"/>
                </a:cubicBezTo>
                <a:cubicBezTo>
                  <a:pt x="19119" y="4558"/>
                  <a:pt x="19121" y="4564"/>
                  <a:pt x="19122" y="4569"/>
                </a:cubicBezTo>
                <a:cubicBezTo>
                  <a:pt x="19123" y="4574"/>
                  <a:pt x="19124" y="4578"/>
                  <a:pt x="19125" y="4581"/>
                </a:cubicBezTo>
                <a:cubicBezTo>
                  <a:pt x="19125" y="4578"/>
                  <a:pt x="19126" y="4574"/>
                  <a:pt x="19128" y="4569"/>
                </a:cubicBezTo>
                <a:cubicBezTo>
                  <a:pt x="19129" y="4564"/>
                  <a:pt x="19131" y="4558"/>
                  <a:pt x="19132" y="4553"/>
                </a:cubicBezTo>
                <a:cubicBezTo>
                  <a:pt x="19134" y="4547"/>
                  <a:pt x="19136" y="4541"/>
                  <a:pt x="19138" y="4536"/>
                </a:cubicBezTo>
                <a:cubicBezTo>
                  <a:pt x="19140" y="4531"/>
                  <a:pt x="19141" y="4526"/>
                  <a:pt x="19142" y="4523"/>
                </a:cubicBezTo>
                <a:lnTo>
                  <a:pt x="19237" y="4270"/>
                </a:lnTo>
                <a:lnTo>
                  <a:pt x="19301" y="4270"/>
                </a:lnTo>
                <a:lnTo>
                  <a:pt x="19301" y="4635"/>
                </a:lnTo>
                <a:lnTo>
                  <a:pt x="19256" y="4635"/>
                </a:lnTo>
                <a:close/>
                <a:moveTo>
                  <a:pt x="19726" y="4450"/>
                </a:moveTo>
                <a:cubicBezTo>
                  <a:pt x="19726" y="4479"/>
                  <a:pt x="19722" y="4505"/>
                  <a:pt x="19713" y="4528"/>
                </a:cubicBezTo>
                <a:cubicBezTo>
                  <a:pt x="19705" y="4551"/>
                  <a:pt x="19693" y="4571"/>
                  <a:pt x="19678" y="4588"/>
                </a:cubicBezTo>
                <a:cubicBezTo>
                  <a:pt x="19662" y="4604"/>
                  <a:pt x="19643" y="4617"/>
                  <a:pt x="19621" y="4626"/>
                </a:cubicBezTo>
                <a:cubicBezTo>
                  <a:pt x="19599" y="4635"/>
                  <a:pt x="19573" y="4639"/>
                  <a:pt x="19545" y="4640"/>
                </a:cubicBezTo>
                <a:cubicBezTo>
                  <a:pt x="19515" y="4639"/>
                  <a:pt x="19489" y="4635"/>
                  <a:pt x="19466" y="4625"/>
                </a:cubicBezTo>
                <a:cubicBezTo>
                  <a:pt x="19444" y="4616"/>
                  <a:pt x="19425" y="4603"/>
                  <a:pt x="19410" y="4586"/>
                </a:cubicBezTo>
                <a:cubicBezTo>
                  <a:pt x="19395" y="4569"/>
                  <a:pt x="19384" y="4549"/>
                  <a:pt x="19376" y="4526"/>
                </a:cubicBezTo>
                <a:cubicBezTo>
                  <a:pt x="19368" y="4503"/>
                  <a:pt x="19365" y="4478"/>
                  <a:pt x="19365" y="4450"/>
                </a:cubicBezTo>
                <a:cubicBezTo>
                  <a:pt x="19365" y="4422"/>
                  <a:pt x="19369" y="4396"/>
                  <a:pt x="19376" y="4373"/>
                </a:cubicBezTo>
                <a:cubicBezTo>
                  <a:pt x="19384" y="4350"/>
                  <a:pt x="19396" y="4331"/>
                  <a:pt x="19411" y="4315"/>
                </a:cubicBezTo>
                <a:cubicBezTo>
                  <a:pt x="19427" y="4299"/>
                  <a:pt x="19446" y="4286"/>
                  <a:pt x="19468" y="4278"/>
                </a:cubicBezTo>
                <a:cubicBezTo>
                  <a:pt x="19490" y="4269"/>
                  <a:pt x="19516" y="4265"/>
                  <a:pt x="19545" y="4265"/>
                </a:cubicBezTo>
                <a:cubicBezTo>
                  <a:pt x="19574" y="4265"/>
                  <a:pt x="19600" y="4269"/>
                  <a:pt x="19622" y="4278"/>
                </a:cubicBezTo>
                <a:cubicBezTo>
                  <a:pt x="19645" y="4287"/>
                  <a:pt x="19664" y="4299"/>
                  <a:pt x="19679" y="4315"/>
                </a:cubicBezTo>
                <a:cubicBezTo>
                  <a:pt x="19694" y="4331"/>
                  <a:pt x="19706" y="4351"/>
                  <a:pt x="19714" y="4374"/>
                </a:cubicBezTo>
                <a:cubicBezTo>
                  <a:pt x="19722" y="4397"/>
                  <a:pt x="19726" y="4422"/>
                  <a:pt x="19726" y="4450"/>
                </a:cubicBezTo>
                <a:close/>
                <a:moveTo>
                  <a:pt x="19675" y="4450"/>
                </a:moveTo>
                <a:cubicBezTo>
                  <a:pt x="19675" y="4429"/>
                  <a:pt x="19673" y="4409"/>
                  <a:pt x="19667" y="4391"/>
                </a:cubicBezTo>
                <a:cubicBezTo>
                  <a:pt x="19661" y="4373"/>
                  <a:pt x="19653" y="4357"/>
                  <a:pt x="19642" y="4345"/>
                </a:cubicBezTo>
                <a:cubicBezTo>
                  <a:pt x="19631" y="4332"/>
                  <a:pt x="19618" y="4322"/>
                  <a:pt x="19601" y="4315"/>
                </a:cubicBezTo>
                <a:cubicBezTo>
                  <a:pt x="19585" y="4308"/>
                  <a:pt x="19567" y="4305"/>
                  <a:pt x="19545" y="4305"/>
                </a:cubicBezTo>
                <a:cubicBezTo>
                  <a:pt x="19524" y="4305"/>
                  <a:pt x="19505" y="4308"/>
                  <a:pt x="19488" y="4315"/>
                </a:cubicBezTo>
                <a:cubicBezTo>
                  <a:pt x="19472" y="4322"/>
                  <a:pt x="19458" y="4332"/>
                  <a:pt x="19447" y="4345"/>
                </a:cubicBezTo>
                <a:cubicBezTo>
                  <a:pt x="19436" y="4357"/>
                  <a:pt x="19428" y="4373"/>
                  <a:pt x="19423" y="4391"/>
                </a:cubicBezTo>
                <a:cubicBezTo>
                  <a:pt x="19417" y="4409"/>
                  <a:pt x="19415" y="4429"/>
                  <a:pt x="19415" y="4450"/>
                </a:cubicBezTo>
                <a:cubicBezTo>
                  <a:pt x="19415" y="4472"/>
                  <a:pt x="19417" y="4492"/>
                  <a:pt x="19423" y="4511"/>
                </a:cubicBezTo>
                <a:cubicBezTo>
                  <a:pt x="19429" y="4529"/>
                  <a:pt x="19437" y="4544"/>
                  <a:pt x="19448" y="4558"/>
                </a:cubicBezTo>
                <a:cubicBezTo>
                  <a:pt x="19459" y="4571"/>
                  <a:pt x="19472" y="4581"/>
                  <a:pt x="19489" y="4588"/>
                </a:cubicBezTo>
                <a:cubicBezTo>
                  <a:pt x="19505" y="4596"/>
                  <a:pt x="19524" y="4599"/>
                  <a:pt x="19545" y="4599"/>
                </a:cubicBezTo>
                <a:cubicBezTo>
                  <a:pt x="19568" y="4599"/>
                  <a:pt x="19587" y="4596"/>
                  <a:pt x="19604" y="4588"/>
                </a:cubicBezTo>
                <a:cubicBezTo>
                  <a:pt x="19620" y="4581"/>
                  <a:pt x="19634" y="4571"/>
                  <a:pt x="19644" y="4557"/>
                </a:cubicBezTo>
                <a:cubicBezTo>
                  <a:pt x="19655" y="4544"/>
                  <a:pt x="19663" y="4528"/>
                  <a:pt x="19668" y="4510"/>
                </a:cubicBezTo>
                <a:cubicBezTo>
                  <a:pt x="19673" y="4492"/>
                  <a:pt x="19675" y="4472"/>
                  <a:pt x="19675" y="4450"/>
                </a:cubicBezTo>
                <a:close/>
                <a:moveTo>
                  <a:pt x="19935" y="4311"/>
                </a:moveTo>
                <a:lnTo>
                  <a:pt x="19935" y="4635"/>
                </a:lnTo>
                <a:lnTo>
                  <a:pt x="19886" y="4635"/>
                </a:lnTo>
                <a:lnTo>
                  <a:pt x="19886" y="4311"/>
                </a:lnTo>
                <a:lnTo>
                  <a:pt x="19761" y="4311"/>
                </a:lnTo>
                <a:lnTo>
                  <a:pt x="19761" y="4270"/>
                </a:lnTo>
                <a:lnTo>
                  <a:pt x="20061" y="4270"/>
                </a:lnTo>
                <a:lnTo>
                  <a:pt x="20061" y="4311"/>
                </a:lnTo>
                <a:lnTo>
                  <a:pt x="19935" y="4311"/>
                </a:lnTo>
                <a:close/>
                <a:moveTo>
                  <a:pt x="20120" y="4635"/>
                </a:moveTo>
                <a:lnTo>
                  <a:pt x="20120" y="4270"/>
                </a:lnTo>
                <a:lnTo>
                  <a:pt x="20170" y="4270"/>
                </a:lnTo>
                <a:lnTo>
                  <a:pt x="20170" y="4635"/>
                </a:lnTo>
                <a:lnTo>
                  <a:pt x="20120" y="4635"/>
                </a:lnTo>
                <a:close/>
                <a:moveTo>
                  <a:pt x="20421" y="4635"/>
                </a:moveTo>
                <a:lnTo>
                  <a:pt x="20370" y="4635"/>
                </a:lnTo>
                <a:lnTo>
                  <a:pt x="20222" y="4270"/>
                </a:lnTo>
                <a:lnTo>
                  <a:pt x="20274" y="4270"/>
                </a:lnTo>
                <a:lnTo>
                  <a:pt x="20374" y="4527"/>
                </a:lnTo>
                <a:cubicBezTo>
                  <a:pt x="20377" y="4534"/>
                  <a:pt x="20380" y="4542"/>
                  <a:pt x="20382" y="4550"/>
                </a:cubicBezTo>
                <a:cubicBezTo>
                  <a:pt x="20385" y="4557"/>
                  <a:pt x="20387" y="4564"/>
                  <a:pt x="20389" y="4570"/>
                </a:cubicBezTo>
                <a:cubicBezTo>
                  <a:pt x="20392" y="4577"/>
                  <a:pt x="20394" y="4584"/>
                  <a:pt x="20396" y="4591"/>
                </a:cubicBezTo>
                <a:cubicBezTo>
                  <a:pt x="20398" y="4585"/>
                  <a:pt x="20400" y="4578"/>
                  <a:pt x="20403" y="4571"/>
                </a:cubicBezTo>
                <a:cubicBezTo>
                  <a:pt x="20405" y="4565"/>
                  <a:pt x="20407" y="4558"/>
                  <a:pt x="20410" y="4550"/>
                </a:cubicBezTo>
                <a:cubicBezTo>
                  <a:pt x="20412" y="4543"/>
                  <a:pt x="20415" y="4535"/>
                  <a:pt x="20418" y="4527"/>
                </a:cubicBezTo>
                <a:lnTo>
                  <a:pt x="20518" y="4270"/>
                </a:lnTo>
                <a:lnTo>
                  <a:pt x="20570" y="4270"/>
                </a:lnTo>
                <a:lnTo>
                  <a:pt x="20421" y="4635"/>
                </a:lnTo>
                <a:close/>
                <a:moveTo>
                  <a:pt x="20615" y="4635"/>
                </a:moveTo>
                <a:lnTo>
                  <a:pt x="20615" y="4270"/>
                </a:lnTo>
                <a:lnTo>
                  <a:pt x="20891" y="4270"/>
                </a:lnTo>
                <a:lnTo>
                  <a:pt x="20891" y="4311"/>
                </a:lnTo>
                <a:lnTo>
                  <a:pt x="20664" y="4311"/>
                </a:lnTo>
                <a:lnTo>
                  <a:pt x="20664" y="4428"/>
                </a:lnTo>
                <a:lnTo>
                  <a:pt x="20876" y="4428"/>
                </a:lnTo>
                <a:lnTo>
                  <a:pt x="20876" y="4467"/>
                </a:lnTo>
                <a:lnTo>
                  <a:pt x="20664" y="4467"/>
                </a:lnTo>
                <a:lnTo>
                  <a:pt x="20664" y="4594"/>
                </a:lnTo>
                <a:lnTo>
                  <a:pt x="20902" y="4594"/>
                </a:lnTo>
                <a:lnTo>
                  <a:pt x="20902" y="4635"/>
                </a:lnTo>
                <a:lnTo>
                  <a:pt x="20615" y="4635"/>
                </a:lnTo>
                <a:close/>
                <a:moveTo>
                  <a:pt x="21251" y="4534"/>
                </a:moveTo>
                <a:cubicBezTo>
                  <a:pt x="21251" y="4549"/>
                  <a:pt x="21248" y="4563"/>
                  <a:pt x="21242" y="4576"/>
                </a:cubicBezTo>
                <a:cubicBezTo>
                  <a:pt x="21236" y="4589"/>
                  <a:pt x="21227" y="4600"/>
                  <a:pt x="21215" y="4610"/>
                </a:cubicBezTo>
                <a:cubicBezTo>
                  <a:pt x="21202" y="4619"/>
                  <a:pt x="21187" y="4626"/>
                  <a:pt x="21168" y="4632"/>
                </a:cubicBezTo>
                <a:cubicBezTo>
                  <a:pt x="21149" y="4637"/>
                  <a:pt x="21127" y="4639"/>
                  <a:pt x="21101" y="4640"/>
                </a:cubicBezTo>
                <a:cubicBezTo>
                  <a:pt x="21055" y="4639"/>
                  <a:pt x="21020" y="4632"/>
                  <a:pt x="20995" y="4616"/>
                </a:cubicBezTo>
                <a:cubicBezTo>
                  <a:pt x="20970" y="4600"/>
                  <a:pt x="20953" y="4577"/>
                  <a:pt x="20947" y="4547"/>
                </a:cubicBezTo>
                <a:lnTo>
                  <a:pt x="20994" y="4537"/>
                </a:lnTo>
                <a:cubicBezTo>
                  <a:pt x="20997" y="4547"/>
                  <a:pt x="21000" y="4555"/>
                  <a:pt x="21005" y="4563"/>
                </a:cubicBezTo>
                <a:cubicBezTo>
                  <a:pt x="21010" y="4571"/>
                  <a:pt x="21017" y="4578"/>
                  <a:pt x="21026" y="4583"/>
                </a:cubicBezTo>
                <a:cubicBezTo>
                  <a:pt x="21034" y="4589"/>
                  <a:pt x="21045" y="4593"/>
                  <a:pt x="21057" y="4596"/>
                </a:cubicBezTo>
                <a:cubicBezTo>
                  <a:pt x="21070" y="4599"/>
                  <a:pt x="21085" y="4601"/>
                  <a:pt x="21103" y="4601"/>
                </a:cubicBezTo>
                <a:cubicBezTo>
                  <a:pt x="21117" y="4601"/>
                  <a:pt x="21131" y="4600"/>
                  <a:pt x="21143" y="4597"/>
                </a:cubicBezTo>
                <a:cubicBezTo>
                  <a:pt x="21155" y="4595"/>
                  <a:pt x="21166" y="4591"/>
                  <a:pt x="21174" y="4586"/>
                </a:cubicBezTo>
                <a:cubicBezTo>
                  <a:pt x="21183" y="4581"/>
                  <a:pt x="21190" y="4574"/>
                  <a:pt x="21195" y="4566"/>
                </a:cubicBezTo>
                <a:cubicBezTo>
                  <a:pt x="21200" y="4557"/>
                  <a:pt x="21202" y="4548"/>
                  <a:pt x="21202" y="4536"/>
                </a:cubicBezTo>
                <a:cubicBezTo>
                  <a:pt x="21202" y="4524"/>
                  <a:pt x="21200" y="4515"/>
                  <a:pt x="21194" y="4507"/>
                </a:cubicBezTo>
                <a:cubicBezTo>
                  <a:pt x="21189" y="4500"/>
                  <a:pt x="21181" y="4494"/>
                  <a:pt x="21171" y="4489"/>
                </a:cubicBezTo>
                <a:cubicBezTo>
                  <a:pt x="21161" y="4484"/>
                  <a:pt x="21150" y="4480"/>
                  <a:pt x="21136" y="4477"/>
                </a:cubicBezTo>
                <a:cubicBezTo>
                  <a:pt x="21123" y="4474"/>
                  <a:pt x="21107" y="4470"/>
                  <a:pt x="21091" y="4466"/>
                </a:cubicBezTo>
                <a:cubicBezTo>
                  <a:pt x="21081" y="4464"/>
                  <a:pt x="21071" y="4462"/>
                  <a:pt x="21060" y="4459"/>
                </a:cubicBezTo>
                <a:cubicBezTo>
                  <a:pt x="21050" y="4456"/>
                  <a:pt x="21040" y="4453"/>
                  <a:pt x="21031" y="4449"/>
                </a:cubicBezTo>
                <a:cubicBezTo>
                  <a:pt x="21021" y="4446"/>
                  <a:pt x="21013" y="4441"/>
                  <a:pt x="21004" y="4436"/>
                </a:cubicBezTo>
                <a:cubicBezTo>
                  <a:pt x="20996" y="4431"/>
                  <a:pt x="20989" y="4425"/>
                  <a:pt x="20983" y="4418"/>
                </a:cubicBezTo>
                <a:cubicBezTo>
                  <a:pt x="20977" y="4411"/>
                  <a:pt x="20972" y="4403"/>
                  <a:pt x="20969" y="4394"/>
                </a:cubicBezTo>
                <a:cubicBezTo>
                  <a:pt x="20965" y="4385"/>
                  <a:pt x="20964" y="4374"/>
                  <a:pt x="20964" y="4362"/>
                </a:cubicBezTo>
                <a:cubicBezTo>
                  <a:pt x="20964" y="4345"/>
                  <a:pt x="20967" y="4330"/>
                  <a:pt x="20974" y="4318"/>
                </a:cubicBezTo>
                <a:cubicBezTo>
                  <a:pt x="20981" y="4305"/>
                  <a:pt x="20991" y="4295"/>
                  <a:pt x="21003" y="4287"/>
                </a:cubicBezTo>
                <a:cubicBezTo>
                  <a:pt x="21015" y="4279"/>
                  <a:pt x="21030" y="4274"/>
                  <a:pt x="21047" y="4270"/>
                </a:cubicBezTo>
                <a:cubicBezTo>
                  <a:pt x="21064" y="4266"/>
                  <a:pt x="21082" y="4265"/>
                  <a:pt x="21102" y="4265"/>
                </a:cubicBezTo>
                <a:cubicBezTo>
                  <a:pt x="21124" y="4265"/>
                  <a:pt x="21144" y="4266"/>
                  <a:pt x="21160" y="4270"/>
                </a:cubicBezTo>
                <a:cubicBezTo>
                  <a:pt x="21176" y="4273"/>
                  <a:pt x="21189" y="4279"/>
                  <a:pt x="21200" y="4286"/>
                </a:cubicBezTo>
                <a:cubicBezTo>
                  <a:pt x="21211" y="4293"/>
                  <a:pt x="21220" y="4302"/>
                  <a:pt x="21227" y="4312"/>
                </a:cubicBezTo>
                <a:cubicBezTo>
                  <a:pt x="21233" y="4322"/>
                  <a:pt x="21239" y="4335"/>
                  <a:pt x="21243" y="4348"/>
                </a:cubicBezTo>
                <a:lnTo>
                  <a:pt x="21194" y="4357"/>
                </a:lnTo>
                <a:cubicBezTo>
                  <a:pt x="21192" y="4348"/>
                  <a:pt x="21188" y="4340"/>
                  <a:pt x="21184" y="4333"/>
                </a:cubicBezTo>
                <a:cubicBezTo>
                  <a:pt x="21179" y="4326"/>
                  <a:pt x="21173" y="4321"/>
                  <a:pt x="21166" y="4316"/>
                </a:cubicBezTo>
                <a:cubicBezTo>
                  <a:pt x="21158" y="4311"/>
                  <a:pt x="21149" y="4308"/>
                  <a:pt x="21139" y="4305"/>
                </a:cubicBezTo>
                <a:cubicBezTo>
                  <a:pt x="21128" y="4303"/>
                  <a:pt x="21116" y="4302"/>
                  <a:pt x="21101" y="4302"/>
                </a:cubicBezTo>
                <a:cubicBezTo>
                  <a:pt x="21084" y="4302"/>
                  <a:pt x="21070" y="4303"/>
                  <a:pt x="21059" y="4306"/>
                </a:cubicBezTo>
                <a:cubicBezTo>
                  <a:pt x="21047" y="4309"/>
                  <a:pt x="21038" y="4313"/>
                  <a:pt x="21031" y="4319"/>
                </a:cubicBezTo>
                <a:cubicBezTo>
                  <a:pt x="21024" y="4324"/>
                  <a:pt x="21019" y="4330"/>
                  <a:pt x="21016" y="4337"/>
                </a:cubicBezTo>
                <a:cubicBezTo>
                  <a:pt x="21013" y="4344"/>
                  <a:pt x="21012" y="4351"/>
                  <a:pt x="21012" y="4359"/>
                </a:cubicBezTo>
                <a:cubicBezTo>
                  <a:pt x="21012" y="4370"/>
                  <a:pt x="21014" y="4379"/>
                  <a:pt x="21020" y="4386"/>
                </a:cubicBezTo>
                <a:cubicBezTo>
                  <a:pt x="21025" y="4393"/>
                  <a:pt x="21033" y="4399"/>
                  <a:pt x="21042" y="4404"/>
                </a:cubicBezTo>
                <a:cubicBezTo>
                  <a:pt x="21051" y="4408"/>
                  <a:pt x="21062" y="4412"/>
                  <a:pt x="21074" y="4415"/>
                </a:cubicBezTo>
                <a:cubicBezTo>
                  <a:pt x="21086" y="4418"/>
                  <a:pt x="21099" y="4421"/>
                  <a:pt x="21113" y="4425"/>
                </a:cubicBezTo>
                <a:cubicBezTo>
                  <a:pt x="21124" y="4427"/>
                  <a:pt x="21135" y="4430"/>
                  <a:pt x="21147" y="4433"/>
                </a:cubicBezTo>
                <a:cubicBezTo>
                  <a:pt x="21158" y="4435"/>
                  <a:pt x="21168" y="4438"/>
                  <a:pt x="21178" y="4442"/>
                </a:cubicBezTo>
                <a:cubicBezTo>
                  <a:pt x="21189" y="4446"/>
                  <a:pt x="21198" y="4450"/>
                  <a:pt x="21207" y="4455"/>
                </a:cubicBezTo>
                <a:cubicBezTo>
                  <a:pt x="21216" y="4460"/>
                  <a:pt x="21224" y="4466"/>
                  <a:pt x="21230" y="4473"/>
                </a:cubicBezTo>
                <a:cubicBezTo>
                  <a:pt x="21237" y="4481"/>
                  <a:pt x="21242" y="4489"/>
                  <a:pt x="21246" y="4499"/>
                </a:cubicBezTo>
                <a:cubicBezTo>
                  <a:pt x="21249" y="4509"/>
                  <a:pt x="21251" y="4520"/>
                  <a:pt x="21251" y="4534"/>
                </a:cubicBezTo>
                <a:close/>
                <a:moveTo>
                  <a:pt x="21805" y="3810"/>
                </a:moveTo>
                <a:cubicBezTo>
                  <a:pt x="21803" y="3810"/>
                  <a:pt x="21801" y="3812"/>
                  <a:pt x="21801" y="3814"/>
                </a:cubicBezTo>
                <a:lnTo>
                  <a:pt x="21801" y="5076"/>
                </a:lnTo>
                <a:cubicBezTo>
                  <a:pt x="21801" y="5078"/>
                  <a:pt x="21803" y="5080"/>
                  <a:pt x="21805" y="5080"/>
                </a:cubicBezTo>
                <a:lnTo>
                  <a:pt x="25368" y="5080"/>
                </a:lnTo>
                <a:cubicBezTo>
                  <a:pt x="25370" y="5080"/>
                  <a:pt x="25372" y="5078"/>
                  <a:pt x="25372" y="5076"/>
                </a:cubicBezTo>
                <a:lnTo>
                  <a:pt x="25372" y="3814"/>
                </a:lnTo>
                <a:cubicBezTo>
                  <a:pt x="25372" y="3812"/>
                  <a:pt x="25370" y="3810"/>
                  <a:pt x="25368" y="3810"/>
                </a:cubicBezTo>
                <a:lnTo>
                  <a:pt x="21805" y="3810"/>
                </a:lnTo>
                <a:close/>
                <a:moveTo>
                  <a:pt x="21801" y="3810"/>
                </a:moveTo>
                <a:lnTo>
                  <a:pt x="21801" y="3810"/>
                </a:lnTo>
                <a:close/>
                <a:moveTo>
                  <a:pt x="25373" y="5081"/>
                </a:moveTo>
                <a:lnTo>
                  <a:pt x="25373" y="5081"/>
                </a:lnTo>
                <a:close/>
                <a:moveTo>
                  <a:pt x="22423" y="4634"/>
                </a:moveTo>
                <a:lnTo>
                  <a:pt x="22381" y="4528"/>
                </a:lnTo>
                <a:lnTo>
                  <a:pt x="22216" y="4528"/>
                </a:lnTo>
                <a:lnTo>
                  <a:pt x="22174" y="4634"/>
                </a:lnTo>
                <a:lnTo>
                  <a:pt x="22123" y="4634"/>
                </a:lnTo>
                <a:lnTo>
                  <a:pt x="22271" y="4270"/>
                </a:lnTo>
                <a:lnTo>
                  <a:pt x="22327" y="4270"/>
                </a:lnTo>
                <a:lnTo>
                  <a:pt x="22473" y="4634"/>
                </a:lnTo>
                <a:lnTo>
                  <a:pt x="22423" y="4634"/>
                </a:lnTo>
                <a:close/>
                <a:moveTo>
                  <a:pt x="22320" y="4369"/>
                </a:moveTo>
                <a:cubicBezTo>
                  <a:pt x="22317" y="4362"/>
                  <a:pt x="22315" y="4355"/>
                  <a:pt x="22312" y="4348"/>
                </a:cubicBezTo>
                <a:cubicBezTo>
                  <a:pt x="22310" y="4341"/>
                  <a:pt x="22307" y="4334"/>
                  <a:pt x="22305" y="4328"/>
                </a:cubicBezTo>
                <a:cubicBezTo>
                  <a:pt x="22304" y="4323"/>
                  <a:pt x="22302" y="4318"/>
                  <a:pt x="22301" y="4314"/>
                </a:cubicBezTo>
                <a:cubicBezTo>
                  <a:pt x="22299" y="4310"/>
                  <a:pt x="22299" y="4308"/>
                  <a:pt x="22298" y="4307"/>
                </a:cubicBezTo>
                <a:cubicBezTo>
                  <a:pt x="22298" y="4308"/>
                  <a:pt x="22297" y="4310"/>
                  <a:pt x="22296" y="4314"/>
                </a:cubicBezTo>
                <a:cubicBezTo>
                  <a:pt x="22295" y="4318"/>
                  <a:pt x="22293" y="4323"/>
                  <a:pt x="22291" y="4329"/>
                </a:cubicBezTo>
                <a:cubicBezTo>
                  <a:pt x="22289" y="4335"/>
                  <a:pt x="22287" y="4341"/>
                  <a:pt x="22285" y="4348"/>
                </a:cubicBezTo>
                <a:cubicBezTo>
                  <a:pt x="22282" y="4355"/>
                  <a:pt x="22280" y="4362"/>
                  <a:pt x="22277" y="4369"/>
                </a:cubicBezTo>
                <a:lnTo>
                  <a:pt x="22231" y="4489"/>
                </a:lnTo>
                <a:lnTo>
                  <a:pt x="22367" y="4489"/>
                </a:lnTo>
                <a:lnTo>
                  <a:pt x="22320" y="4369"/>
                </a:lnTo>
                <a:close/>
                <a:moveTo>
                  <a:pt x="22773" y="4635"/>
                </a:moveTo>
                <a:lnTo>
                  <a:pt x="22679" y="4484"/>
                </a:lnTo>
                <a:lnTo>
                  <a:pt x="22565" y="4484"/>
                </a:lnTo>
                <a:lnTo>
                  <a:pt x="22565" y="4635"/>
                </a:lnTo>
                <a:lnTo>
                  <a:pt x="22516" y="4635"/>
                </a:lnTo>
                <a:lnTo>
                  <a:pt x="22516" y="4271"/>
                </a:lnTo>
                <a:lnTo>
                  <a:pt x="22687" y="4271"/>
                </a:lnTo>
                <a:cubicBezTo>
                  <a:pt x="22708" y="4271"/>
                  <a:pt x="22726" y="4273"/>
                  <a:pt x="22742" y="4278"/>
                </a:cubicBezTo>
                <a:cubicBezTo>
                  <a:pt x="22758" y="4282"/>
                  <a:pt x="22771" y="4289"/>
                  <a:pt x="22782" y="4298"/>
                </a:cubicBezTo>
                <a:cubicBezTo>
                  <a:pt x="22793" y="4307"/>
                  <a:pt x="22801" y="4318"/>
                  <a:pt x="22807" y="4331"/>
                </a:cubicBezTo>
                <a:cubicBezTo>
                  <a:pt x="22813" y="4344"/>
                  <a:pt x="22816" y="4358"/>
                  <a:pt x="22816" y="4375"/>
                </a:cubicBezTo>
                <a:cubicBezTo>
                  <a:pt x="22816" y="4386"/>
                  <a:pt x="22814" y="4398"/>
                  <a:pt x="22810" y="4409"/>
                </a:cubicBezTo>
                <a:cubicBezTo>
                  <a:pt x="22807" y="4420"/>
                  <a:pt x="22802" y="4430"/>
                  <a:pt x="22795" y="4440"/>
                </a:cubicBezTo>
                <a:cubicBezTo>
                  <a:pt x="22787" y="4449"/>
                  <a:pt x="22778" y="4457"/>
                  <a:pt x="22767" y="4464"/>
                </a:cubicBezTo>
                <a:cubicBezTo>
                  <a:pt x="22756" y="4470"/>
                  <a:pt x="22742" y="4475"/>
                  <a:pt x="22727" y="4478"/>
                </a:cubicBezTo>
                <a:lnTo>
                  <a:pt x="22830" y="4635"/>
                </a:lnTo>
                <a:lnTo>
                  <a:pt x="22773" y="4635"/>
                </a:lnTo>
                <a:close/>
                <a:moveTo>
                  <a:pt x="22766" y="4375"/>
                </a:moveTo>
                <a:cubicBezTo>
                  <a:pt x="22766" y="4364"/>
                  <a:pt x="22764" y="4355"/>
                  <a:pt x="22760" y="4347"/>
                </a:cubicBezTo>
                <a:cubicBezTo>
                  <a:pt x="22756" y="4338"/>
                  <a:pt x="22751" y="4332"/>
                  <a:pt x="22744" y="4326"/>
                </a:cubicBezTo>
                <a:cubicBezTo>
                  <a:pt x="22736" y="4321"/>
                  <a:pt x="22728" y="4317"/>
                  <a:pt x="22717" y="4314"/>
                </a:cubicBezTo>
                <a:cubicBezTo>
                  <a:pt x="22707" y="4311"/>
                  <a:pt x="22695" y="4310"/>
                  <a:pt x="22682" y="4310"/>
                </a:cubicBezTo>
                <a:lnTo>
                  <a:pt x="22565" y="4310"/>
                </a:lnTo>
                <a:lnTo>
                  <a:pt x="22565" y="4444"/>
                </a:lnTo>
                <a:lnTo>
                  <a:pt x="22684" y="4444"/>
                </a:lnTo>
                <a:cubicBezTo>
                  <a:pt x="22698" y="4444"/>
                  <a:pt x="22711" y="4443"/>
                  <a:pt x="22721" y="4439"/>
                </a:cubicBezTo>
                <a:cubicBezTo>
                  <a:pt x="22731" y="4436"/>
                  <a:pt x="22740" y="4431"/>
                  <a:pt x="22746" y="4425"/>
                </a:cubicBezTo>
                <a:cubicBezTo>
                  <a:pt x="22753" y="4418"/>
                  <a:pt x="22758" y="4411"/>
                  <a:pt x="22761" y="4403"/>
                </a:cubicBezTo>
                <a:cubicBezTo>
                  <a:pt x="22764" y="4394"/>
                  <a:pt x="22766" y="4385"/>
                  <a:pt x="22766" y="4375"/>
                </a:cubicBezTo>
                <a:close/>
                <a:moveTo>
                  <a:pt x="23039" y="4311"/>
                </a:moveTo>
                <a:lnTo>
                  <a:pt x="23039" y="4635"/>
                </a:lnTo>
                <a:lnTo>
                  <a:pt x="22990" y="4635"/>
                </a:lnTo>
                <a:lnTo>
                  <a:pt x="22990" y="4311"/>
                </a:lnTo>
                <a:lnTo>
                  <a:pt x="22865" y="4311"/>
                </a:lnTo>
                <a:lnTo>
                  <a:pt x="22865" y="4270"/>
                </a:lnTo>
                <a:lnTo>
                  <a:pt x="23165" y="4270"/>
                </a:lnTo>
                <a:lnTo>
                  <a:pt x="23165" y="4311"/>
                </a:lnTo>
                <a:lnTo>
                  <a:pt x="23039" y="4311"/>
                </a:lnTo>
                <a:close/>
                <a:moveTo>
                  <a:pt x="23224" y="4635"/>
                </a:moveTo>
                <a:lnTo>
                  <a:pt x="23224" y="4270"/>
                </a:lnTo>
                <a:lnTo>
                  <a:pt x="23274" y="4270"/>
                </a:lnTo>
                <a:lnTo>
                  <a:pt x="23274" y="4635"/>
                </a:lnTo>
                <a:lnTo>
                  <a:pt x="23224" y="4635"/>
                </a:lnTo>
                <a:close/>
                <a:moveTo>
                  <a:pt x="23416" y="4310"/>
                </a:moveTo>
                <a:lnTo>
                  <a:pt x="23416" y="4446"/>
                </a:lnTo>
                <a:lnTo>
                  <a:pt x="23619" y="4446"/>
                </a:lnTo>
                <a:lnTo>
                  <a:pt x="23619" y="4487"/>
                </a:lnTo>
                <a:lnTo>
                  <a:pt x="23416" y="4487"/>
                </a:lnTo>
                <a:lnTo>
                  <a:pt x="23416" y="4634"/>
                </a:lnTo>
                <a:lnTo>
                  <a:pt x="23367" y="4634"/>
                </a:lnTo>
                <a:lnTo>
                  <a:pt x="23367" y="4270"/>
                </a:lnTo>
                <a:lnTo>
                  <a:pt x="23625" y="4270"/>
                </a:lnTo>
                <a:lnTo>
                  <a:pt x="23625" y="4310"/>
                </a:lnTo>
                <a:lnTo>
                  <a:pt x="23416" y="4310"/>
                </a:lnTo>
                <a:close/>
                <a:moveTo>
                  <a:pt x="23947" y="4634"/>
                </a:moveTo>
                <a:lnTo>
                  <a:pt x="23905" y="4528"/>
                </a:lnTo>
                <a:lnTo>
                  <a:pt x="23740" y="4528"/>
                </a:lnTo>
                <a:lnTo>
                  <a:pt x="23698" y="4634"/>
                </a:lnTo>
                <a:lnTo>
                  <a:pt x="23647" y="4634"/>
                </a:lnTo>
                <a:lnTo>
                  <a:pt x="23795" y="4270"/>
                </a:lnTo>
                <a:lnTo>
                  <a:pt x="23851" y="4270"/>
                </a:lnTo>
                <a:lnTo>
                  <a:pt x="23997" y="4634"/>
                </a:lnTo>
                <a:lnTo>
                  <a:pt x="23947" y="4634"/>
                </a:lnTo>
                <a:close/>
                <a:moveTo>
                  <a:pt x="23844" y="4369"/>
                </a:moveTo>
                <a:cubicBezTo>
                  <a:pt x="23841" y="4362"/>
                  <a:pt x="23839" y="4355"/>
                  <a:pt x="23836" y="4348"/>
                </a:cubicBezTo>
                <a:cubicBezTo>
                  <a:pt x="23834" y="4341"/>
                  <a:pt x="23831" y="4334"/>
                  <a:pt x="23829" y="4328"/>
                </a:cubicBezTo>
                <a:cubicBezTo>
                  <a:pt x="23828" y="4323"/>
                  <a:pt x="23826" y="4318"/>
                  <a:pt x="23825" y="4314"/>
                </a:cubicBezTo>
                <a:cubicBezTo>
                  <a:pt x="23823" y="4310"/>
                  <a:pt x="23823" y="4308"/>
                  <a:pt x="23822" y="4307"/>
                </a:cubicBezTo>
                <a:cubicBezTo>
                  <a:pt x="23822" y="4308"/>
                  <a:pt x="23821" y="4310"/>
                  <a:pt x="23820" y="4314"/>
                </a:cubicBezTo>
                <a:cubicBezTo>
                  <a:pt x="23819" y="4318"/>
                  <a:pt x="23817" y="4323"/>
                  <a:pt x="23815" y="4329"/>
                </a:cubicBezTo>
                <a:cubicBezTo>
                  <a:pt x="23813" y="4335"/>
                  <a:pt x="23811" y="4341"/>
                  <a:pt x="23809" y="4348"/>
                </a:cubicBezTo>
                <a:cubicBezTo>
                  <a:pt x="23806" y="4355"/>
                  <a:pt x="23804" y="4362"/>
                  <a:pt x="23801" y="4369"/>
                </a:cubicBezTo>
                <a:lnTo>
                  <a:pt x="23755" y="4489"/>
                </a:lnTo>
                <a:lnTo>
                  <a:pt x="23891" y="4489"/>
                </a:lnTo>
                <a:lnTo>
                  <a:pt x="23844" y="4369"/>
                </a:lnTo>
                <a:close/>
                <a:moveTo>
                  <a:pt x="24201" y="4305"/>
                </a:moveTo>
                <a:cubicBezTo>
                  <a:pt x="24180" y="4305"/>
                  <a:pt x="24162" y="4308"/>
                  <a:pt x="24146" y="4315"/>
                </a:cubicBezTo>
                <a:cubicBezTo>
                  <a:pt x="24130" y="4322"/>
                  <a:pt x="24117" y="4332"/>
                  <a:pt x="24106" y="4345"/>
                </a:cubicBezTo>
                <a:cubicBezTo>
                  <a:pt x="24095" y="4357"/>
                  <a:pt x="24087" y="4373"/>
                  <a:pt x="24082" y="4391"/>
                </a:cubicBezTo>
                <a:cubicBezTo>
                  <a:pt x="24076" y="4409"/>
                  <a:pt x="24073" y="4429"/>
                  <a:pt x="24073" y="4450"/>
                </a:cubicBezTo>
                <a:cubicBezTo>
                  <a:pt x="24073" y="4472"/>
                  <a:pt x="24076" y="4492"/>
                  <a:pt x="24082" y="4511"/>
                </a:cubicBezTo>
                <a:cubicBezTo>
                  <a:pt x="24088" y="4529"/>
                  <a:pt x="24097" y="4544"/>
                  <a:pt x="24108" y="4558"/>
                </a:cubicBezTo>
                <a:cubicBezTo>
                  <a:pt x="24119" y="4571"/>
                  <a:pt x="24133" y="4581"/>
                  <a:pt x="24149" y="4588"/>
                </a:cubicBezTo>
                <a:cubicBezTo>
                  <a:pt x="24165" y="4595"/>
                  <a:pt x="24183" y="4599"/>
                  <a:pt x="24203" y="4599"/>
                </a:cubicBezTo>
                <a:cubicBezTo>
                  <a:pt x="24217" y="4599"/>
                  <a:pt x="24230" y="4597"/>
                  <a:pt x="24242" y="4593"/>
                </a:cubicBezTo>
                <a:cubicBezTo>
                  <a:pt x="24253" y="4590"/>
                  <a:pt x="24264" y="4584"/>
                  <a:pt x="24273" y="4578"/>
                </a:cubicBezTo>
                <a:cubicBezTo>
                  <a:pt x="24283" y="4571"/>
                  <a:pt x="24291" y="4563"/>
                  <a:pt x="24298" y="4554"/>
                </a:cubicBezTo>
                <a:cubicBezTo>
                  <a:pt x="24306" y="4545"/>
                  <a:pt x="24312" y="4534"/>
                  <a:pt x="24318" y="4523"/>
                </a:cubicBezTo>
                <a:lnTo>
                  <a:pt x="24358" y="4543"/>
                </a:lnTo>
                <a:cubicBezTo>
                  <a:pt x="24352" y="4557"/>
                  <a:pt x="24344" y="4570"/>
                  <a:pt x="24334" y="4581"/>
                </a:cubicBezTo>
                <a:cubicBezTo>
                  <a:pt x="24324" y="4593"/>
                  <a:pt x="24313" y="4603"/>
                  <a:pt x="24300" y="4612"/>
                </a:cubicBezTo>
                <a:cubicBezTo>
                  <a:pt x="24287" y="4620"/>
                  <a:pt x="24272" y="4627"/>
                  <a:pt x="24256" y="4632"/>
                </a:cubicBezTo>
                <a:cubicBezTo>
                  <a:pt x="24240" y="4637"/>
                  <a:pt x="24221" y="4639"/>
                  <a:pt x="24201" y="4640"/>
                </a:cubicBezTo>
                <a:cubicBezTo>
                  <a:pt x="24171" y="4639"/>
                  <a:pt x="24146" y="4635"/>
                  <a:pt x="24123" y="4625"/>
                </a:cubicBezTo>
                <a:cubicBezTo>
                  <a:pt x="24101" y="4616"/>
                  <a:pt x="24083" y="4603"/>
                  <a:pt x="24068" y="4586"/>
                </a:cubicBezTo>
                <a:cubicBezTo>
                  <a:pt x="24053" y="4569"/>
                  <a:pt x="24042" y="4549"/>
                  <a:pt x="24034" y="4526"/>
                </a:cubicBezTo>
                <a:cubicBezTo>
                  <a:pt x="24027" y="4503"/>
                  <a:pt x="24023" y="4478"/>
                  <a:pt x="24023" y="4450"/>
                </a:cubicBezTo>
                <a:cubicBezTo>
                  <a:pt x="24023" y="4422"/>
                  <a:pt x="24027" y="4396"/>
                  <a:pt x="24035" y="4373"/>
                </a:cubicBezTo>
                <a:cubicBezTo>
                  <a:pt x="24043" y="4350"/>
                  <a:pt x="24054" y="4331"/>
                  <a:pt x="24069" y="4315"/>
                </a:cubicBezTo>
                <a:cubicBezTo>
                  <a:pt x="24085" y="4299"/>
                  <a:pt x="24103" y="4286"/>
                  <a:pt x="24125" y="4278"/>
                </a:cubicBezTo>
                <a:cubicBezTo>
                  <a:pt x="24147" y="4269"/>
                  <a:pt x="24172" y="4265"/>
                  <a:pt x="24201" y="4265"/>
                </a:cubicBezTo>
                <a:cubicBezTo>
                  <a:pt x="24239" y="4265"/>
                  <a:pt x="24272" y="4272"/>
                  <a:pt x="24298" y="4287"/>
                </a:cubicBezTo>
                <a:cubicBezTo>
                  <a:pt x="24324" y="4302"/>
                  <a:pt x="24343" y="4325"/>
                  <a:pt x="24355" y="4355"/>
                </a:cubicBezTo>
                <a:lnTo>
                  <a:pt x="24308" y="4370"/>
                </a:lnTo>
                <a:cubicBezTo>
                  <a:pt x="24305" y="4362"/>
                  <a:pt x="24300" y="4353"/>
                  <a:pt x="24294" y="4346"/>
                </a:cubicBezTo>
                <a:cubicBezTo>
                  <a:pt x="24288" y="4338"/>
                  <a:pt x="24281" y="4331"/>
                  <a:pt x="24272" y="4325"/>
                </a:cubicBezTo>
                <a:cubicBezTo>
                  <a:pt x="24264" y="4319"/>
                  <a:pt x="24253" y="4314"/>
                  <a:pt x="24242" y="4310"/>
                </a:cubicBezTo>
                <a:cubicBezTo>
                  <a:pt x="24230" y="4307"/>
                  <a:pt x="24216" y="4305"/>
                  <a:pt x="24201" y="4305"/>
                </a:cubicBezTo>
                <a:close/>
                <a:moveTo>
                  <a:pt x="24563" y="4311"/>
                </a:moveTo>
                <a:lnTo>
                  <a:pt x="24563" y="4635"/>
                </a:lnTo>
                <a:lnTo>
                  <a:pt x="24514" y="4635"/>
                </a:lnTo>
                <a:lnTo>
                  <a:pt x="24514" y="4311"/>
                </a:lnTo>
                <a:lnTo>
                  <a:pt x="24389" y="4311"/>
                </a:lnTo>
                <a:lnTo>
                  <a:pt x="24389" y="4270"/>
                </a:lnTo>
                <a:lnTo>
                  <a:pt x="24689" y="4270"/>
                </a:lnTo>
                <a:lnTo>
                  <a:pt x="24689" y="4311"/>
                </a:lnTo>
                <a:lnTo>
                  <a:pt x="24563" y="4311"/>
                </a:lnTo>
                <a:close/>
                <a:moveTo>
                  <a:pt x="25028" y="4534"/>
                </a:moveTo>
                <a:cubicBezTo>
                  <a:pt x="25028" y="4549"/>
                  <a:pt x="25025" y="4563"/>
                  <a:pt x="25019" y="4576"/>
                </a:cubicBezTo>
                <a:cubicBezTo>
                  <a:pt x="25013" y="4589"/>
                  <a:pt x="25004" y="4600"/>
                  <a:pt x="24992" y="4610"/>
                </a:cubicBezTo>
                <a:cubicBezTo>
                  <a:pt x="24979" y="4619"/>
                  <a:pt x="24964" y="4626"/>
                  <a:pt x="24945" y="4632"/>
                </a:cubicBezTo>
                <a:cubicBezTo>
                  <a:pt x="24926" y="4637"/>
                  <a:pt x="24904" y="4639"/>
                  <a:pt x="24878" y="4640"/>
                </a:cubicBezTo>
                <a:cubicBezTo>
                  <a:pt x="24832" y="4639"/>
                  <a:pt x="24797" y="4632"/>
                  <a:pt x="24772" y="4616"/>
                </a:cubicBezTo>
                <a:cubicBezTo>
                  <a:pt x="24747" y="4600"/>
                  <a:pt x="24730" y="4577"/>
                  <a:pt x="24724" y="4547"/>
                </a:cubicBezTo>
                <a:lnTo>
                  <a:pt x="24771" y="4537"/>
                </a:lnTo>
                <a:cubicBezTo>
                  <a:pt x="24774" y="4547"/>
                  <a:pt x="24777" y="4555"/>
                  <a:pt x="24782" y="4563"/>
                </a:cubicBezTo>
                <a:cubicBezTo>
                  <a:pt x="24787" y="4571"/>
                  <a:pt x="24794" y="4578"/>
                  <a:pt x="24803" y="4583"/>
                </a:cubicBezTo>
                <a:cubicBezTo>
                  <a:pt x="24811" y="4589"/>
                  <a:pt x="24822" y="4593"/>
                  <a:pt x="24834" y="4596"/>
                </a:cubicBezTo>
                <a:cubicBezTo>
                  <a:pt x="24847" y="4599"/>
                  <a:pt x="24862" y="4601"/>
                  <a:pt x="24880" y="4601"/>
                </a:cubicBezTo>
                <a:cubicBezTo>
                  <a:pt x="24894" y="4601"/>
                  <a:pt x="24908" y="4600"/>
                  <a:pt x="24920" y="4597"/>
                </a:cubicBezTo>
                <a:cubicBezTo>
                  <a:pt x="24932" y="4595"/>
                  <a:pt x="24943" y="4591"/>
                  <a:pt x="24951" y="4586"/>
                </a:cubicBezTo>
                <a:cubicBezTo>
                  <a:pt x="24960" y="4581"/>
                  <a:pt x="24967" y="4574"/>
                  <a:pt x="24972" y="4566"/>
                </a:cubicBezTo>
                <a:cubicBezTo>
                  <a:pt x="24977" y="4557"/>
                  <a:pt x="24979" y="4548"/>
                  <a:pt x="24979" y="4536"/>
                </a:cubicBezTo>
                <a:cubicBezTo>
                  <a:pt x="24979" y="4524"/>
                  <a:pt x="24977" y="4515"/>
                  <a:pt x="24971" y="4507"/>
                </a:cubicBezTo>
                <a:cubicBezTo>
                  <a:pt x="24966" y="4500"/>
                  <a:pt x="24958" y="4494"/>
                  <a:pt x="24948" y="4489"/>
                </a:cubicBezTo>
                <a:cubicBezTo>
                  <a:pt x="24938" y="4484"/>
                  <a:pt x="24927" y="4480"/>
                  <a:pt x="24913" y="4477"/>
                </a:cubicBezTo>
                <a:cubicBezTo>
                  <a:pt x="24900" y="4474"/>
                  <a:pt x="24884" y="4470"/>
                  <a:pt x="24868" y="4466"/>
                </a:cubicBezTo>
                <a:cubicBezTo>
                  <a:pt x="24858" y="4464"/>
                  <a:pt x="24848" y="4462"/>
                  <a:pt x="24837" y="4459"/>
                </a:cubicBezTo>
                <a:cubicBezTo>
                  <a:pt x="24827" y="4456"/>
                  <a:pt x="24817" y="4453"/>
                  <a:pt x="24808" y="4449"/>
                </a:cubicBezTo>
                <a:cubicBezTo>
                  <a:pt x="24798" y="4446"/>
                  <a:pt x="24790" y="4441"/>
                  <a:pt x="24781" y="4436"/>
                </a:cubicBezTo>
                <a:cubicBezTo>
                  <a:pt x="24773" y="4431"/>
                  <a:pt x="24766" y="4425"/>
                  <a:pt x="24760" y="4418"/>
                </a:cubicBezTo>
                <a:cubicBezTo>
                  <a:pt x="24754" y="4411"/>
                  <a:pt x="24749" y="4403"/>
                  <a:pt x="24746" y="4394"/>
                </a:cubicBezTo>
                <a:cubicBezTo>
                  <a:pt x="24742" y="4385"/>
                  <a:pt x="24741" y="4374"/>
                  <a:pt x="24741" y="4362"/>
                </a:cubicBezTo>
                <a:cubicBezTo>
                  <a:pt x="24741" y="4345"/>
                  <a:pt x="24744" y="4330"/>
                  <a:pt x="24751" y="4318"/>
                </a:cubicBezTo>
                <a:cubicBezTo>
                  <a:pt x="24758" y="4305"/>
                  <a:pt x="24768" y="4295"/>
                  <a:pt x="24780" y="4287"/>
                </a:cubicBezTo>
                <a:cubicBezTo>
                  <a:pt x="24792" y="4279"/>
                  <a:pt x="24807" y="4274"/>
                  <a:pt x="24824" y="4270"/>
                </a:cubicBezTo>
                <a:cubicBezTo>
                  <a:pt x="24841" y="4266"/>
                  <a:pt x="24859" y="4265"/>
                  <a:pt x="24879" y="4265"/>
                </a:cubicBezTo>
                <a:cubicBezTo>
                  <a:pt x="24901" y="4265"/>
                  <a:pt x="24921" y="4266"/>
                  <a:pt x="24937" y="4270"/>
                </a:cubicBezTo>
                <a:cubicBezTo>
                  <a:pt x="24953" y="4273"/>
                  <a:pt x="24966" y="4279"/>
                  <a:pt x="24977" y="4286"/>
                </a:cubicBezTo>
                <a:cubicBezTo>
                  <a:pt x="24988" y="4293"/>
                  <a:pt x="24997" y="4302"/>
                  <a:pt x="25004" y="4312"/>
                </a:cubicBezTo>
                <a:cubicBezTo>
                  <a:pt x="25010" y="4322"/>
                  <a:pt x="25016" y="4335"/>
                  <a:pt x="25020" y="4348"/>
                </a:cubicBezTo>
                <a:lnTo>
                  <a:pt x="24971" y="4357"/>
                </a:lnTo>
                <a:cubicBezTo>
                  <a:pt x="24969" y="4348"/>
                  <a:pt x="24965" y="4340"/>
                  <a:pt x="24961" y="4333"/>
                </a:cubicBezTo>
                <a:cubicBezTo>
                  <a:pt x="24956" y="4326"/>
                  <a:pt x="24950" y="4321"/>
                  <a:pt x="24943" y="4316"/>
                </a:cubicBezTo>
                <a:cubicBezTo>
                  <a:pt x="24935" y="4311"/>
                  <a:pt x="24926" y="4308"/>
                  <a:pt x="24916" y="4305"/>
                </a:cubicBezTo>
                <a:cubicBezTo>
                  <a:pt x="24905" y="4303"/>
                  <a:pt x="24893" y="4302"/>
                  <a:pt x="24878" y="4302"/>
                </a:cubicBezTo>
                <a:cubicBezTo>
                  <a:pt x="24861" y="4302"/>
                  <a:pt x="24847" y="4303"/>
                  <a:pt x="24836" y="4306"/>
                </a:cubicBezTo>
                <a:cubicBezTo>
                  <a:pt x="24824" y="4309"/>
                  <a:pt x="24815" y="4313"/>
                  <a:pt x="24808" y="4319"/>
                </a:cubicBezTo>
                <a:cubicBezTo>
                  <a:pt x="24801" y="4324"/>
                  <a:pt x="24796" y="4330"/>
                  <a:pt x="24793" y="4337"/>
                </a:cubicBezTo>
                <a:cubicBezTo>
                  <a:pt x="24790" y="4344"/>
                  <a:pt x="24789" y="4351"/>
                  <a:pt x="24789" y="4359"/>
                </a:cubicBezTo>
                <a:cubicBezTo>
                  <a:pt x="24789" y="4370"/>
                  <a:pt x="24791" y="4379"/>
                  <a:pt x="24797" y="4386"/>
                </a:cubicBezTo>
                <a:cubicBezTo>
                  <a:pt x="24802" y="4393"/>
                  <a:pt x="24810" y="4399"/>
                  <a:pt x="24819" y="4404"/>
                </a:cubicBezTo>
                <a:cubicBezTo>
                  <a:pt x="24828" y="4408"/>
                  <a:pt x="24839" y="4412"/>
                  <a:pt x="24851" y="4415"/>
                </a:cubicBezTo>
                <a:cubicBezTo>
                  <a:pt x="24863" y="4418"/>
                  <a:pt x="24876" y="4421"/>
                  <a:pt x="24890" y="4425"/>
                </a:cubicBezTo>
                <a:cubicBezTo>
                  <a:pt x="24901" y="4427"/>
                  <a:pt x="24912" y="4430"/>
                  <a:pt x="24924" y="4433"/>
                </a:cubicBezTo>
                <a:cubicBezTo>
                  <a:pt x="24935" y="4435"/>
                  <a:pt x="24945" y="4438"/>
                  <a:pt x="24955" y="4442"/>
                </a:cubicBezTo>
                <a:cubicBezTo>
                  <a:pt x="24966" y="4446"/>
                  <a:pt x="24975" y="4450"/>
                  <a:pt x="24984" y="4455"/>
                </a:cubicBezTo>
                <a:cubicBezTo>
                  <a:pt x="24993" y="4460"/>
                  <a:pt x="25001" y="4466"/>
                  <a:pt x="25007" y="4473"/>
                </a:cubicBezTo>
                <a:cubicBezTo>
                  <a:pt x="25014" y="4481"/>
                  <a:pt x="25019" y="4489"/>
                  <a:pt x="25023" y="4499"/>
                </a:cubicBezTo>
                <a:cubicBezTo>
                  <a:pt x="25026" y="4509"/>
                  <a:pt x="25028" y="4520"/>
                  <a:pt x="25028" y="4534"/>
                </a:cubicBezTo>
                <a:close/>
                <a:moveTo>
                  <a:pt x="4" y="7620"/>
                </a:moveTo>
                <a:cubicBezTo>
                  <a:pt x="2" y="7620"/>
                  <a:pt x="0" y="7622"/>
                  <a:pt x="0" y="7624"/>
                </a:cubicBezTo>
                <a:lnTo>
                  <a:pt x="0" y="8886"/>
                </a:lnTo>
                <a:cubicBezTo>
                  <a:pt x="0" y="8888"/>
                  <a:pt x="2" y="8890"/>
                  <a:pt x="4" y="8890"/>
                </a:cubicBezTo>
                <a:lnTo>
                  <a:pt x="5076" y="8890"/>
                </a:lnTo>
                <a:cubicBezTo>
                  <a:pt x="5078" y="8890"/>
                  <a:pt x="5081" y="8888"/>
                  <a:pt x="5081" y="8886"/>
                </a:cubicBezTo>
                <a:lnTo>
                  <a:pt x="5081" y="7624"/>
                </a:lnTo>
                <a:cubicBezTo>
                  <a:pt x="5081" y="7622"/>
                  <a:pt x="5078" y="7620"/>
                  <a:pt x="5076" y="7620"/>
                </a:cubicBezTo>
                <a:lnTo>
                  <a:pt x="4" y="7620"/>
                </a:lnTo>
                <a:close/>
                <a:moveTo>
                  <a:pt x="0" y="7620"/>
                </a:moveTo>
                <a:lnTo>
                  <a:pt x="0" y="7620"/>
                </a:lnTo>
                <a:close/>
                <a:moveTo>
                  <a:pt x="5081" y="8891"/>
                </a:moveTo>
                <a:lnTo>
                  <a:pt x="5081" y="8891"/>
                </a:lnTo>
                <a:close/>
                <a:moveTo>
                  <a:pt x="343" y="8445"/>
                </a:moveTo>
                <a:lnTo>
                  <a:pt x="343" y="8080"/>
                </a:lnTo>
                <a:lnTo>
                  <a:pt x="620" y="8080"/>
                </a:lnTo>
                <a:lnTo>
                  <a:pt x="620" y="8121"/>
                </a:lnTo>
                <a:lnTo>
                  <a:pt x="393" y="8121"/>
                </a:lnTo>
                <a:lnTo>
                  <a:pt x="393" y="8238"/>
                </a:lnTo>
                <a:lnTo>
                  <a:pt x="604" y="8238"/>
                </a:lnTo>
                <a:lnTo>
                  <a:pt x="604" y="8277"/>
                </a:lnTo>
                <a:lnTo>
                  <a:pt x="393" y="8277"/>
                </a:lnTo>
                <a:lnTo>
                  <a:pt x="393" y="8404"/>
                </a:lnTo>
                <a:lnTo>
                  <a:pt x="630" y="8404"/>
                </a:lnTo>
                <a:lnTo>
                  <a:pt x="630" y="8445"/>
                </a:lnTo>
                <a:lnTo>
                  <a:pt x="343" y="8445"/>
                </a:lnTo>
                <a:close/>
                <a:moveTo>
                  <a:pt x="930" y="8445"/>
                </a:moveTo>
                <a:lnTo>
                  <a:pt x="736" y="8134"/>
                </a:lnTo>
                <a:cubicBezTo>
                  <a:pt x="736" y="8143"/>
                  <a:pt x="737" y="8151"/>
                  <a:pt x="737" y="8159"/>
                </a:cubicBezTo>
                <a:cubicBezTo>
                  <a:pt x="737" y="8166"/>
                  <a:pt x="738" y="8174"/>
                  <a:pt x="738" y="8182"/>
                </a:cubicBezTo>
                <a:cubicBezTo>
                  <a:pt x="738" y="8189"/>
                  <a:pt x="738" y="8196"/>
                  <a:pt x="738" y="8202"/>
                </a:cubicBezTo>
                <a:lnTo>
                  <a:pt x="738" y="8445"/>
                </a:lnTo>
                <a:lnTo>
                  <a:pt x="694" y="8445"/>
                </a:lnTo>
                <a:lnTo>
                  <a:pt x="694" y="8080"/>
                </a:lnTo>
                <a:lnTo>
                  <a:pt x="752" y="8080"/>
                </a:lnTo>
                <a:lnTo>
                  <a:pt x="949" y="8393"/>
                </a:lnTo>
                <a:cubicBezTo>
                  <a:pt x="948" y="8384"/>
                  <a:pt x="948" y="8376"/>
                  <a:pt x="947" y="8367"/>
                </a:cubicBezTo>
                <a:cubicBezTo>
                  <a:pt x="947" y="8360"/>
                  <a:pt x="946" y="8352"/>
                  <a:pt x="946" y="8344"/>
                </a:cubicBezTo>
                <a:cubicBezTo>
                  <a:pt x="946" y="8335"/>
                  <a:pt x="945" y="8327"/>
                  <a:pt x="945" y="8319"/>
                </a:cubicBezTo>
                <a:lnTo>
                  <a:pt x="945" y="8080"/>
                </a:lnTo>
                <a:lnTo>
                  <a:pt x="990" y="8080"/>
                </a:lnTo>
                <a:lnTo>
                  <a:pt x="990" y="8445"/>
                </a:lnTo>
                <a:lnTo>
                  <a:pt x="930" y="8445"/>
                </a:lnTo>
                <a:close/>
                <a:moveTo>
                  <a:pt x="1218" y="8121"/>
                </a:moveTo>
                <a:lnTo>
                  <a:pt x="1218" y="8445"/>
                </a:lnTo>
                <a:lnTo>
                  <a:pt x="1169" y="8445"/>
                </a:lnTo>
                <a:lnTo>
                  <a:pt x="1169" y="8121"/>
                </a:lnTo>
                <a:lnTo>
                  <a:pt x="1044" y="8121"/>
                </a:lnTo>
                <a:lnTo>
                  <a:pt x="1044" y="8080"/>
                </a:lnTo>
                <a:lnTo>
                  <a:pt x="1343" y="8080"/>
                </a:lnTo>
                <a:lnTo>
                  <a:pt x="1343" y="8121"/>
                </a:lnTo>
                <a:lnTo>
                  <a:pt x="1218" y="8121"/>
                </a:lnTo>
                <a:close/>
                <a:moveTo>
                  <a:pt x="1397" y="8445"/>
                </a:moveTo>
                <a:lnTo>
                  <a:pt x="1397" y="8080"/>
                </a:lnTo>
                <a:lnTo>
                  <a:pt x="1674" y="8080"/>
                </a:lnTo>
                <a:lnTo>
                  <a:pt x="1674" y="8121"/>
                </a:lnTo>
                <a:lnTo>
                  <a:pt x="1447" y="8121"/>
                </a:lnTo>
                <a:lnTo>
                  <a:pt x="1447" y="8238"/>
                </a:lnTo>
                <a:lnTo>
                  <a:pt x="1658" y="8238"/>
                </a:lnTo>
                <a:lnTo>
                  <a:pt x="1658" y="8277"/>
                </a:lnTo>
                <a:lnTo>
                  <a:pt x="1447" y="8277"/>
                </a:lnTo>
                <a:lnTo>
                  <a:pt x="1447" y="8404"/>
                </a:lnTo>
                <a:lnTo>
                  <a:pt x="1684" y="8404"/>
                </a:lnTo>
                <a:lnTo>
                  <a:pt x="1684" y="8445"/>
                </a:lnTo>
                <a:lnTo>
                  <a:pt x="1397" y="8445"/>
                </a:lnTo>
                <a:close/>
                <a:moveTo>
                  <a:pt x="2006" y="8445"/>
                </a:moveTo>
                <a:lnTo>
                  <a:pt x="1911" y="8294"/>
                </a:lnTo>
                <a:lnTo>
                  <a:pt x="1798" y="8294"/>
                </a:lnTo>
                <a:lnTo>
                  <a:pt x="1798" y="8445"/>
                </a:lnTo>
                <a:lnTo>
                  <a:pt x="1748" y="8445"/>
                </a:lnTo>
                <a:lnTo>
                  <a:pt x="1748" y="8081"/>
                </a:lnTo>
                <a:lnTo>
                  <a:pt x="1920" y="8081"/>
                </a:lnTo>
                <a:cubicBezTo>
                  <a:pt x="1940" y="8081"/>
                  <a:pt x="1959" y="8083"/>
                  <a:pt x="1975" y="8088"/>
                </a:cubicBezTo>
                <a:cubicBezTo>
                  <a:pt x="1990" y="8092"/>
                  <a:pt x="2004" y="8099"/>
                  <a:pt x="2015" y="8108"/>
                </a:cubicBezTo>
                <a:cubicBezTo>
                  <a:pt x="2026" y="8117"/>
                  <a:pt x="2034" y="8128"/>
                  <a:pt x="2040" y="8141"/>
                </a:cubicBezTo>
                <a:cubicBezTo>
                  <a:pt x="2045" y="8154"/>
                  <a:pt x="2048" y="8168"/>
                  <a:pt x="2048" y="8185"/>
                </a:cubicBezTo>
                <a:cubicBezTo>
                  <a:pt x="2048" y="8196"/>
                  <a:pt x="2046" y="8208"/>
                  <a:pt x="2043" y="8219"/>
                </a:cubicBezTo>
                <a:cubicBezTo>
                  <a:pt x="2040" y="8230"/>
                  <a:pt x="2034" y="8240"/>
                  <a:pt x="2027" y="8250"/>
                </a:cubicBezTo>
                <a:cubicBezTo>
                  <a:pt x="2020" y="8259"/>
                  <a:pt x="2011" y="8267"/>
                  <a:pt x="1999" y="8274"/>
                </a:cubicBezTo>
                <a:cubicBezTo>
                  <a:pt x="1988" y="8280"/>
                  <a:pt x="1975" y="8285"/>
                  <a:pt x="1959" y="8288"/>
                </a:cubicBezTo>
                <a:lnTo>
                  <a:pt x="2062" y="8445"/>
                </a:lnTo>
                <a:lnTo>
                  <a:pt x="2006" y="8445"/>
                </a:lnTo>
                <a:close/>
                <a:moveTo>
                  <a:pt x="1998" y="8185"/>
                </a:moveTo>
                <a:cubicBezTo>
                  <a:pt x="1998" y="8174"/>
                  <a:pt x="1997" y="8165"/>
                  <a:pt x="1993" y="8157"/>
                </a:cubicBezTo>
                <a:cubicBezTo>
                  <a:pt x="1989" y="8148"/>
                  <a:pt x="1983" y="8142"/>
                  <a:pt x="1976" y="8136"/>
                </a:cubicBezTo>
                <a:cubicBezTo>
                  <a:pt x="1969" y="8131"/>
                  <a:pt x="1960" y="8127"/>
                  <a:pt x="1950" y="8124"/>
                </a:cubicBezTo>
                <a:cubicBezTo>
                  <a:pt x="1940" y="8121"/>
                  <a:pt x="1928" y="8120"/>
                  <a:pt x="1915" y="8120"/>
                </a:cubicBezTo>
                <a:lnTo>
                  <a:pt x="1798" y="8120"/>
                </a:lnTo>
                <a:lnTo>
                  <a:pt x="1798" y="8254"/>
                </a:lnTo>
                <a:lnTo>
                  <a:pt x="1917" y="8254"/>
                </a:lnTo>
                <a:cubicBezTo>
                  <a:pt x="1931" y="8254"/>
                  <a:pt x="1943" y="8253"/>
                  <a:pt x="1953" y="8249"/>
                </a:cubicBezTo>
                <a:cubicBezTo>
                  <a:pt x="1964" y="8246"/>
                  <a:pt x="1972" y="8241"/>
                  <a:pt x="1979" y="8235"/>
                </a:cubicBezTo>
                <a:cubicBezTo>
                  <a:pt x="1986" y="8228"/>
                  <a:pt x="1990" y="8221"/>
                  <a:pt x="1994" y="8213"/>
                </a:cubicBezTo>
                <a:cubicBezTo>
                  <a:pt x="1997" y="8204"/>
                  <a:pt x="1998" y="8195"/>
                  <a:pt x="1998" y="8185"/>
                </a:cubicBezTo>
                <a:close/>
                <a:moveTo>
                  <a:pt x="2272" y="8121"/>
                </a:moveTo>
                <a:lnTo>
                  <a:pt x="2272" y="8445"/>
                </a:lnTo>
                <a:lnTo>
                  <a:pt x="2223" y="8445"/>
                </a:lnTo>
                <a:lnTo>
                  <a:pt x="2223" y="8121"/>
                </a:lnTo>
                <a:lnTo>
                  <a:pt x="2098" y="8121"/>
                </a:lnTo>
                <a:lnTo>
                  <a:pt x="2098" y="8080"/>
                </a:lnTo>
                <a:lnTo>
                  <a:pt x="2397" y="8080"/>
                </a:lnTo>
                <a:lnTo>
                  <a:pt x="2397" y="8121"/>
                </a:lnTo>
                <a:lnTo>
                  <a:pt x="2272" y="8121"/>
                </a:lnTo>
                <a:close/>
                <a:moveTo>
                  <a:pt x="2709" y="8444"/>
                </a:moveTo>
                <a:lnTo>
                  <a:pt x="2668" y="8338"/>
                </a:lnTo>
                <a:lnTo>
                  <a:pt x="2502" y="8338"/>
                </a:lnTo>
                <a:lnTo>
                  <a:pt x="2460" y="8444"/>
                </a:lnTo>
                <a:lnTo>
                  <a:pt x="2409" y="8444"/>
                </a:lnTo>
                <a:lnTo>
                  <a:pt x="2558" y="8080"/>
                </a:lnTo>
                <a:lnTo>
                  <a:pt x="2614" y="8080"/>
                </a:lnTo>
                <a:lnTo>
                  <a:pt x="2760" y="8444"/>
                </a:lnTo>
                <a:lnTo>
                  <a:pt x="2709" y="8444"/>
                </a:lnTo>
                <a:close/>
                <a:moveTo>
                  <a:pt x="2606" y="8179"/>
                </a:moveTo>
                <a:cubicBezTo>
                  <a:pt x="2604" y="8172"/>
                  <a:pt x="2601" y="8165"/>
                  <a:pt x="2599" y="8158"/>
                </a:cubicBezTo>
                <a:cubicBezTo>
                  <a:pt x="2596" y="8151"/>
                  <a:pt x="2594" y="8144"/>
                  <a:pt x="2592" y="8138"/>
                </a:cubicBezTo>
                <a:cubicBezTo>
                  <a:pt x="2590" y="8133"/>
                  <a:pt x="2588" y="8128"/>
                  <a:pt x="2587" y="8124"/>
                </a:cubicBezTo>
                <a:cubicBezTo>
                  <a:pt x="2586" y="8120"/>
                  <a:pt x="2585" y="8118"/>
                  <a:pt x="2585" y="8117"/>
                </a:cubicBezTo>
                <a:cubicBezTo>
                  <a:pt x="2585" y="8118"/>
                  <a:pt x="2584" y="8120"/>
                  <a:pt x="2583" y="8124"/>
                </a:cubicBezTo>
                <a:cubicBezTo>
                  <a:pt x="2581" y="8128"/>
                  <a:pt x="2580" y="8133"/>
                  <a:pt x="2578" y="8139"/>
                </a:cubicBezTo>
                <a:cubicBezTo>
                  <a:pt x="2576" y="8145"/>
                  <a:pt x="2574" y="8151"/>
                  <a:pt x="2571" y="8158"/>
                </a:cubicBezTo>
                <a:cubicBezTo>
                  <a:pt x="2569" y="8165"/>
                  <a:pt x="2566" y="8172"/>
                  <a:pt x="2564" y="8179"/>
                </a:cubicBezTo>
                <a:lnTo>
                  <a:pt x="2517" y="8299"/>
                </a:lnTo>
                <a:lnTo>
                  <a:pt x="2653" y="8299"/>
                </a:lnTo>
                <a:lnTo>
                  <a:pt x="2606" y="8179"/>
                </a:lnTo>
                <a:close/>
                <a:moveTo>
                  <a:pt x="2809" y="8445"/>
                </a:moveTo>
                <a:lnTo>
                  <a:pt x="2809" y="8080"/>
                </a:lnTo>
                <a:lnTo>
                  <a:pt x="2858" y="8080"/>
                </a:lnTo>
                <a:lnTo>
                  <a:pt x="2858" y="8445"/>
                </a:lnTo>
                <a:lnTo>
                  <a:pt x="2809" y="8445"/>
                </a:lnTo>
                <a:close/>
                <a:moveTo>
                  <a:pt x="3187" y="8445"/>
                </a:moveTo>
                <a:lnTo>
                  <a:pt x="2993" y="8134"/>
                </a:lnTo>
                <a:cubicBezTo>
                  <a:pt x="2993" y="8143"/>
                  <a:pt x="2994" y="8151"/>
                  <a:pt x="2994" y="8159"/>
                </a:cubicBezTo>
                <a:cubicBezTo>
                  <a:pt x="2994" y="8166"/>
                  <a:pt x="2995" y="8174"/>
                  <a:pt x="2995" y="8182"/>
                </a:cubicBezTo>
                <a:cubicBezTo>
                  <a:pt x="2995" y="8189"/>
                  <a:pt x="2995" y="8196"/>
                  <a:pt x="2995" y="8202"/>
                </a:cubicBezTo>
                <a:lnTo>
                  <a:pt x="2995" y="8445"/>
                </a:lnTo>
                <a:lnTo>
                  <a:pt x="2951" y="8445"/>
                </a:lnTo>
                <a:lnTo>
                  <a:pt x="2951" y="8080"/>
                </a:lnTo>
                <a:lnTo>
                  <a:pt x="3009" y="8080"/>
                </a:lnTo>
                <a:lnTo>
                  <a:pt x="3206" y="8393"/>
                </a:lnTo>
                <a:cubicBezTo>
                  <a:pt x="3205" y="8384"/>
                  <a:pt x="3205" y="8376"/>
                  <a:pt x="3204" y="8367"/>
                </a:cubicBezTo>
                <a:cubicBezTo>
                  <a:pt x="3204" y="8360"/>
                  <a:pt x="3203" y="8352"/>
                  <a:pt x="3203" y="8344"/>
                </a:cubicBezTo>
                <a:cubicBezTo>
                  <a:pt x="3203" y="8335"/>
                  <a:pt x="3202" y="8327"/>
                  <a:pt x="3202" y="8319"/>
                </a:cubicBezTo>
                <a:lnTo>
                  <a:pt x="3202" y="8080"/>
                </a:lnTo>
                <a:lnTo>
                  <a:pt x="3247" y="8080"/>
                </a:lnTo>
                <a:lnTo>
                  <a:pt x="3247" y="8445"/>
                </a:lnTo>
                <a:lnTo>
                  <a:pt x="3187" y="8445"/>
                </a:lnTo>
                <a:close/>
                <a:moveTo>
                  <a:pt x="3642" y="8445"/>
                </a:moveTo>
                <a:lnTo>
                  <a:pt x="3642" y="8201"/>
                </a:lnTo>
                <a:cubicBezTo>
                  <a:pt x="3642" y="8193"/>
                  <a:pt x="3642" y="8184"/>
                  <a:pt x="3642" y="8175"/>
                </a:cubicBezTo>
                <a:cubicBezTo>
                  <a:pt x="3642" y="8165"/>
                  <a:pt x="3643" y="8157"/>
                  <a:pt x="3643" y="8149"/>
                </a:cubicBezTo>
                <a:cubicBezTo>
                  <a:pt x="3643" y="8141"/>
                  <a:pt x="3644" y="8132"/>
                  <a:pt x="3644" y="8124"/>
                </a:cubicBezTo>
                <a:cubicBezTo>
                  <a:pt x="3642" y="8133"/>
                  <a:pt x="3639" y="8141"/>
                  <a:pt x="3637" y="8150"/>
                </a:cubicBezTo>
                <a:cubicBezTo>
                  <a:pt x="3634" y="8157"/>
                  <a:pt x="3632" y="8165"/>
                  <a:pt x="3629" y="8174"/>
                </a:cubicBezTo>
                <a:cubicBezTo>
                  <a:pt x="3627" y="8182"/>
                  <a:pt x="3624" y="8189"/>
                  <a:pt x="3621" y="8196"/>
                </a:cubicBezTo>
                <a:lnTo>
                  <a:pt x="3527" y="8445"/>
                </a:lnTo>
                <a:lnTo>
                  <a:pt x="3493" y="8445"/>
                </a:lnTo>
                <a:lnTo>
                  <a:pt x="3397" y="8196"/>
                </a:lnTo>
                <a:cubicBezTo>
                  <a:pt x="3396" y="8194"/>
                  <a:pt x="3395" y="8191"/>
                  <a:pt x="3394" y="8187"/>
                </a:cubicBezTo>
                <a:cubicBezTo>
                  <a:pt x="3393" y="8184"/>
                  <a:pt x="3392" y="8180"/>
                  <a:pt x="3391" y="8176"/>
                </a:cubicBezTo>
                <a:cubicBezTo>
                  <a:pt x="3389" y="8172"/>
                  <a:pt x="3388" y="8168"/>
                  <a:pt x="3387" y="8164"/>
                </a:cubicBezTo>
                <a:cubicBezTo>
                  <a:pt x="3385" y="8160"/>
                  <a:pt x="3384" y="8156"/>
                  <a:pt x="3383" y="8152"/>
                </a:cubicBezTo>
                <a:cubicBezTo>
                  <a:pt x="3380" y="8143"/>
                  <a:pt x="3377" y="8134"/>
                  <a:pt x="3375" y="8124"/>
                </a:cubicBezTo>
                <a:cubicBezTo>
                  <a:pt x="3375" y="8133"/>
                  <a:pt x="3375" y="8143"/>
                  <a:pt x="3375" y="8153"/>
                </a:cubicBezTo>
                <a:cubicBezTo>
                  <a:pt x="3376" y="8161"/>
                  <a:pt x="3376" y="8169"/>
                  <a:pt x="3376" y="8178"/>
                </a:cubicBezTo>
                <a:cubicBezTo>
                  <a:pt x="3376" y="8187"/>
                  <a:pt x="3376" y="8195"/>
                  <a:pt x="3376" y="8201"/>
                </a:cubicBezTo>
                <a:lnTo>
                  <a:pt x="3376" y="8445"/>
                </a:lnTo>
                <a:lnTo>
                  <a:pt x="3332" y="8445"/>
                </a:lnTo>
                <a:lnTo>
                  <a:pt x="3332" y="8080"/>
                </a:lnTo>
                <a:lnTo>
                  <a:pt x="3397" y="8080"/>
                </a:lnTo>
                <a:lnTo>
                  <a:pt x="3494" y="8333"/>
                </a:lnTo>
                <a:cubicBezTo>
                  <a:pt x="3495" y="8336"/>
                  <a:pt x="3497" y="8341"/>
                  <a:pt x="3498" y="8346"/>
                </a:cubicBezTo>
                <a:cubicBezTo>
                  <a:pt x="3500" y="8352"/>
                  <a:pt x="3502" y="8357"/>
                  <a:pt x="3503" y="8363"/>
                </a:cubicBezTo>
                <a:cubicBezTo>
                  <a:pt x="3505" y="8368"/>
                  <a:pt x="3506" y="8374"/>
                  <a:pt x="3508" y="8379"/>
                </a:cubicBezTo>
                <a:cubicBezTo>
                  <a:pt x="3509" y="8384"/>
                  <a:pt x="3510" y="8388"/>
                  <a:pt x="3510" y="8391"/>
                </a:cubicBezTo>
                <a:cubicBezTo>
                  <a:pt x="3511" y="8388"/>
                  <a:pt x="3512" y="8384"/>
                  <a:pt x="3513" y="8379"/>
                </a:cubicBezTo>
                <a:cubicBezTo>
                  <a:pt x="3515" y="8374"/>
                  <a:pt x="3516" y="8368"/>
                  <a:pt x="3518" y="8363"/>
                </a:cubicBezTo>
                <a:cubicBezTo>
                  <a:pt x="3520" y="8357"/>
                  <a:pt x="3522" y="8351"/>
                  <a:pt x="3523" y="8346"/>
                </a:cubicBezTo>
                <a:cubicBezTo>
                  <a:pt x="3525" y="8341"/>
                  <a:pt x="3527" y="8336"/>
                  <a:pt x="3528" y="8333"/>
                </a:cubicBezTo>
                <a:lnTo>
                  <a:pt x="3623" y="8080"/>
                </a:lnTo>
                <a:lnTo>
                  <a:pt x="3686" y="8080"/>
                </a:lnTo>
                <a:lnTo>
                  <a:pt x="3686" y="8445"/>
                </a:lnTo>
                <a:lnTo>
                  <a:pt x="3642" y="8445"/>
                </a:lnTo>
                <a:close/>
                <a:moveTo>
                  <a:pt x="3768" y="8445"/>
                </a:moveTo>
                <a:lnTo>
                  <a:pt x="3768" y="8080"/>
                </a:lnTo>
                <a:lnTo>
                  <a:pt x="4045" y="8080"/>
                </a:lnTo>
                <a:lnTo>
                  <a:pt x="4045" y="8121"/>
                </a:lnTo>
                <a:lnTo>
                  <a:pt x="3818" y="8121"/>
                </a:lnTo>
                <a:lnTo>
                  <a:pt x="3818" y="8238"/>
                </a:lnTo>
                <a:lnTo>
                  <a:pt x="4029" y="8238"/>
                </a:lnTo>
                <a:lnTo>
                  <a:pt x="4029" y="8277"/>
                </a:lnTo>
                <a:lnTo>
                  <a:pt x="3818" y="8277"/>
                </a:lnTo>
                <a:lnTo>
                  <a:pt x="3818" y="8404"/>
                </a:lnTo>
                <a:lnTo>
                  <a:pt x="4055" y="8404"/>
                </a:lnTo>
                <a:lnTo>
                  <a:pt x="4055" y="8445"/>
                </a:lnTo>
                <a:lnTo>
                  <a:pt x="3768" y="8445"/>
                </a:lnTo>
                <a:close/>
                <a:moveTo>
                  <a:pt x="4355" y="8445"/>
                </a:moveTo>
                <a:lnTo>
                  <a:pt x="4161" y="8134"/>
                </a:lnTo>
                <a:cubicBezTo>
                  <a:pt x="4161" y="8143"/>
                  <a:pt x="4162" y="8151"/>
                  <a:pt x="4162" y="8159"/>
                </a:cubicBezTo>
                <a:cubicBezTo>
                  <a:pt x="4162" y="8166"/>
                  <a:pt x="4163" y="8174"/>
                  <a:pt x="4163" y="8182"/>
                </a:cubicBezTo>
                <a:cubicBezTo>
                  <a:pt x="4163" y="8189"/>
                  <a:pt x="4163" y="8196"/>
                  <a:pt x="4163" y="8202"/>
                </a:cubicBezTo>
                <a:lnTo>
                  <a:pt x="4163" y="8445"/>
                </a:lnTo>
                <a:lnTo>
                  <a:pt x="4119" y="8445"/>
                </a:lnTo>
                <a:lnTo>
                  <a:pt x="4119" y="8080"/>
                </a:lnTo>
                <a:lnTo>
                  <a:pt x="4177" y="8080"/>
                </a:lnTo>
                <a:lnTo>
                  <a:pt x="4374" y="8393"/>
                </a:lnTo>
                <a:cubicBezTo>
                  <a:pt x="4373" y="8384"/>
                  <a:pt x="4373" y="8376"/>
                  <a:pt x="4372" y="8367"/>
                </a:cubicBezTo>
                <a:cubicBezTo>
                  <a:pt x="4372" y="8360"/>
                  <a:pt x="4371" y="8352"/>
                  <a:pt x="4371" y="8344"/>
                </a:cubicBezTo>
                <a:cubicBezTo>
                  <a:pt x="4371" y="8335"/>
                  <a:pt x="4370" y="8327"/>
                  <a:pt x="4370" y="8319"/>
                </a:cubicBezTo>
                <a:lnTo>
                  <a:pt x="4370" y="8080"/>
                </a:lnTo>
                <a:lnTo>
                  <a:pt x="4415" y="8080"/>
                </a:lnTo>
                <a:lnTo>
                  <a:pt x="4415" y="8445"/>
                </a:lnTo>
                <a:lnTo>
                  <a:pt x="4355" y="8445"/>
                </a:lnTo>
                <a:close/>
                <a:moveTo>
                  <a:pt x="4643" y="8121"/>
                </a:moveTo>
                <a:lnTo>
                  <a:pt x="4643" y="8445"/>
                </a:lnTo>
                <a:lnTo>
                  <a:pt x="4594" y="8445"/>
                </a:lnTo>
                <a:lnTo>
                  <a:pt x="4594" y="8121"/>
                </a:lnTo>
                <a:lnTo>
                  <a:pt x="4469" y="8121"/>
                </a:lnTo>
                <a:lnTo>
                  <a:pt x="4469" y="8080"/>
                </a:lnTo>
                <a:lnTo>
                  <a:pt x="4768" y="8080"/>
                </a:lnTo>
                <a:lnTo>
                  <a:pt x="4768" y="8121"/>
                </a:lnTo>
                <a:lnTo>
                  <a:pt x="4643" y="8121"/>
                </a:lnTo>
                <a:close/>
                <a:moveTo>
                  <a:pt x="6322" y="7620"/>
                </a:moveTo>
                <a:cubicBezTo>
                  <a:pt x="6320" y="7620"/>
                  <a:pt x="6318" y="7622"/>
                  <a:pt x="6318" y="7624"/>
                </a:cubicBezTo>
                <a:lnTo>
                  <a:pt x="6318" y="8886"/>
                </a:lnTo>
                <a:cubicBezTo>
                  <a:pt x="6318" y="8888"/>
                  <a:pt x="6320" y="8890"/>
                  <a:pt x="6322" y="8890"/>
                </a:cubicBezTo>
                <a:lnTo>
                  <a:pt x="9489" y="8890"/>
                </a:lnTo>
                <a:cubicBezTo>
                  <a:pt x="9491" y="8890"/>
                  <a:pt x="9494" y="8888"/>
                  <a:pt x="9494" y="8886"/>
                </a:cubicBezTo>
                <a:lnTo>
                  <a:pt x="9494" y="7624"/>
                </a:lnTo>
                <a:cubicBezTo>
                  <a:pt x="9494" y="7622"/>
                  <a:pt x="9491" y="7620"/>
                  <a:pt x="9489" y="7620"/>
                </a:cubicBezTo>
                <a:lnTo>
                  <a:pt x="6322" y="7620"/>
                </a:lnTo>
                <a:close/>
                <a:moveTo>
                  <a:pt x="6318" y="7620"/>
                </a:moveTo>
                <a:lnTo>
                  <a:pt x="6318" y="7620"/>
                </a:lnTo>
                <a:close/>
                <a:moveTo>
                  <a:pt x="9494" y="8891"/>
                </a:moveTo>
                <a:lnTo>
                  <a:pt x="9494" y="8891"/>
                </a:lnTo>
                <a:close/>
                <a:moveTo>
                  <a:pt x="6863" y="8115"/>
                </a:moveTo>
                <a:cubicBezTo>
                  <a:pt x="6842" y="8115"/>
                  <a:pt x="6824" y="8118"/>
                  <a:pt x="6808" y="8125"/>
                </a:cubicBezTo>
                <a:cubicBezTo>
                  <a:pt x="6792" y="8132"/>
                  <a:pt x="6779" y="8142"/>
                  <a:pt x="6768" y="8155"/>
                </a:cubicBezTo>
                <a:cubicBezTo>
                  <a:pt x="6757" y="8167"/>
                  <a:pt x="6749" y="8183"/>
                  <a:pt x="6744" y="8201"/>
                </a:cubicBezTo>
                <a:cubicBezTo>
                  <a:pt x="6738" y="8219"/>
                  <a:pt x="6735" y="8239"/>
                  <a:pt x="6735" y="8260"/>
                </a:cubicBezTo>
                <a:cubicBezTo>
                  <a:pt x="6735" y="8282"/>
                  <a:pt x="6738" y="8302"/>
                  <a:pt x="6744" y="8321"/>
                </a:cubicBezTo>
                <a:cubicBezTo>
                  <a:pt x="6750" y="8339"/>
                  <a:pt x="6759" y="8354"/>
                  <a:pt x="6770" y="8368"/>
                </a:cubicBezTo>
                <a:cubicBezTo>
                  <a:pt x="6781" y="8381"/>
                  <a:pt x="6795" y="8391"/>
                  <a:pt x="6811" y="8398"/>
                </a:cubicBezTo>
                <a:cubicBezTo>
                  <a:pt x="6827" y="8405"/>
                  <a:pt x="6845" y="8409"/>
                  <a:pt x="6865" y="8409"/>
                </a:cubicBezTo>
                <a:cubicBezTo>
                  <a:pt x="6879" y="8409"/>
                  <a:pt x="6892" y="8407"/>
                  <a:pt x="6904" y="8403"/>
                </a:cubicBezTo>
                <a:cubicBezTo>
                  <a:pt x="6915" y="8400"/>
                  <a:pt x="6926" y="8394"/>
                  <a:pt x="6935" y="8388"/>
                </a:cubicBezTo>
                <a:cubicBezTo>
                  <a:pt x="6945" y="8381"/>
                  <a:pt x="6953" y="8373"/>
                  <a:pt x="6960" y="8364"/>
                </a:cubicBezTo>
                <a:cubicBezTo>
                  <a:pt x="6968" y="8355"/>
                  <a:pt x="6974" y="8344"/>
                  <a:pt x="6980" y="8333"/>
                </a:cubicBezTo>
                <a:lnTo>
                  <a:pt x="7020" y="8353"/>
                </a:lnTo>
                <a:cubicBezTo>
                  <a:pt x="7014" y="8367"/>
                  <a:pt x="7006" y="8380"/>
                  <a:pt x="6996" y="8391"/>
                </a:cubicBezTo>
                <a:cubicBezTo>
                  <a:pt x="6986" y="8403"/>
                  <a:pt x="6975" y="8413"/>
                  <a:pt x="6962" y="8422"/>
                </a:cubicBezTo>
                <a:cubicBezTo>
                  <a:pt x="6949" y="8430"/>
                  <a:pt x="6934" y="8437"/>
                  <a:pt x="6918" y="8442"/>
                </a:cubicBezTo>
                <a:cubicBezTo>
                  <a:pt x="6902" y="8447"/>
                  <a:pt x="6883" y="8449"/>
                  <a:pt x="6863" y="8450"/>
                </a:cubicBezTo>
                <a:cubicBezTo>
                  <a:pt x="6833" y="8449"/>
                  <a:pt x="6808" y="8445"/>
                  <a:pt x="6785" y="8435"/>
                </a:cubicBezTo>
                <a:cubicBezTo>
                  <a:pt x="6763" y="8426"/>
                  <a:pt x="6745" y="8413"/>
                  <a:pt x="6730" y="8396"/>
                </a:cubicBezTo>
                <a:cubicBezTo>
                  <a:pt x="6715" y="8379"/>
                  <a:pt x="6704" y="8359"/>
                  <a:pt x="6696" y="8336"/>
                </a:cubicBezTo>
                <a:cubicBezTo>
                  <a:pt x="6689" y="8313"/>
                  <a:pt x="6685" y="8288"/>
                  <a:pt x="6685" y="8260"/>
                </a:cubicBezTo>
                <a:cubicBezTo>
                  <a:pt x="6685" y="8232"/>
                  <a:pt x="6689" y="8206"/>
                  <a:pt x="6697" y="8183"/>
                </a:cubicBezTo>
                <a:cubicBezTo>
                  <a:pt x="6705" y="8160"/>
                  <a:pt x="6716" y="8141"/>
                  <a:pt x="6731" y="8125"/>
                </a:cubicBezTo>
                <a:cubicBezTo>
                  <a:pt x="6747" y="8109"/>
                  <a:pt x="6765" y="8096"/>
                  <a:pt x="6787" y="8088"/>
                </a:cubicBezTo>
                <a:cubicBezTo>
                  <a:pt x="6809" y="8079"/>
                  <a:pt x="6834" y="8075"/>
                  <a:pt x="6863" y="8075"/>
                </a:cubicBezTo>
                <a:cubicBezTo>
                  <a:pt x="6901" y="8075"/>
                  <a:pt x="6934" y="8082"/>
                  <a:pt x="6960" y="8097"/>
                </a:cubicBezTo>
                <a:cubicBezTo>
                  <a:pt x="6986" y="8112"/>
                  <a:pt x="7005" y="8135"/>
                  <a:pt x="7017" y="8165"/>
                </a:cubicBezTo>
                <a:lnTo>
                  <a:pt x="6970" y="8180"/>
                </a:lnTo>
                <a:cubicBezTo>
                  <a:pt x="6967" y="8172"/>
                  <a:pt x="6962" y="8163"/>
                  <a:pt x="6956" y="8156"/>
                </a:cubicBezTo>
                <a:cubicBezTo>
                  <a:pt x="6950" y="8148"/>
                  <a:pt x="6943" y="8141"/>
                  <a:pt x="6934" y="8135"/>
                </a:cubicBezTo>
                <a:cubicBezTo>
                  <a:pt x="6926" y="8129"/>
                  <a:pt x="6915" y="8124"/>
                  <a:pt x="6904" y="8120"/>
                </a:cubicBezTo>
                <a:cubicBezTo>
                  <a:pt x="6892" y="8117"/>
                  <a:pt x="6878" y="8115"/>
                  <a:pt x="6863" y="8115"/>
                </a:cubicBezTo>
                <a:close/>
                <a:moveTo>
                  <a:pt x="7228" y="8450"/>
                </a:moveTo>
                <a:cubicBezTo>
                  <a:pt x="7208" y="8449"/>
                  <a:pt x="7189" y="8447"/>
                  <a:pt x="7171" y="8441"/>
                </a:cubicBezTo>
                <a:cubicBezTo>
                  <a:pt x="7154" y="8436"/>
                  <a:pt x="7138" y="8428"/>
                  <a:pt x="7124" y="8417"/>
                </a:cubicBezTo>
                <a:cubicBezTo>
                  <a:pt x="7111" y="8405"/>
                  <a:pt x="7100" y="8391"/>
                  <a:pt x="7092" y="8374"/>
                </a:cubicBezTo>
                <a:cubicBezTo>
                  <a:pt x="7084" y="8356"/>
                  <a:pt x="7080" y="8336"/>
                  <a:pt x="7080" y="8312"/>
                </a:cubicBezTo>
                <a:lnTo>
                  <a:pt x="7080" y="8080"/>
                </a:lnTo>
                <a:lnTo>
                  <a:pt x="7130" y="8080"/>
                </a:lnTo>
                <a:lnTo>
                  <a:pt x="7130" y="8308"/>
                </a:lnTo>
                <a:cubicBezTo>
                  <a:pt x="7130" y="8326"/>
                  <a:pt x="7132" y="8342"/>
                  <a:pt x="7137" y="8355"/>
                </a:cubicBezTo>
                <a:cubicBezTo>
                  <a:pt x="7142" y="8368"/>
                  <a:pt x="7149" y="8378"/>
                  <a:pt x="7158" y="8386"/>
                </a:cubicBezTo>
                <a:cubicBezTo>
                  <a:pt x="7166" y="8394"/>
                  <a:pt x="7177" y="8400"/>
                  <a:pt x="7189" y="8404"/>
                </a:cubicBezTo>
                <a:cubicBezTo>
                  <a:pt x="7201" y="8408"/>
                  <a:pt x="7214" y="8409"/>
                  <a:pt x="7228" y="8409"/>
                </a:cubicBezTo>
                <a:cubicBezTo>
                  <a:pt x="7242" y="8409"/>
                  <a:pt x="7256" y="8408"/>
                  <a:pt x="7268" y="8404"/>
                </a:cubicBezTo>
                <a:cubicBezTo>
                  <a:pt x="7281" y="8400"/>
                  <a:pt x="7292" y="8394"/>
                  <a:pt x="7301" y="8386"/>
                </a:cubicBezTo>
                <a:cubicBezTo>
                  <a:pt x="7311" y="8377"/>
                  <a:pt x="7318" y="8367"/>
                  <a:pt x="7324" y="8353"/>
                </a:cubicBezTo>
                <a:cubicBezTo>
                  <a:pt x="7329" y="8340"/>
                  <a:pt x="7332" y="8324"/>
                  <a:pt x="7332" y="8304"/>
                </a:cubicBezTo>
                <a:lnTo>
                  <a:pt x="7332" y="8080"/>
                </a:lnTo>
                <a:lnTo>
                  <a:pt x="7381" y="8080"/>
                </a:lnTo>
                <a:lnTo>
                  <a:pt x="7381" y="8307"/>
                </a:lnTo>
                <a:cubicBezTo>
                  <a:pt x="7381" y="8332"/>
                  <a:pt x="7377" y="8353"/>
                  <a:pt x="7369" y="8371"/>
                </a:cubicBezTo>
                <a:cubicBezTo>
                  <a:pt x="7361" y="8388"/>
                  <a:pt x="7350" y="8403"/>
                  <a:pt x="7336" y="8415"/>
                </a:cubicBezTo>
                <a:cubicBezTo>
                  <a:pt x="7322" y="8427"/>
                  <a:pt x="7306" y="8435"/>
                  <a:pt x="7288" y="8441"/>
                </a:cubicBezTo>
                <a:cubicBezTo>
                  <a:pt x="7269" y="8447"/>
                  <a:pt x="7249" y="8449"/>
                  <a:pt x="7228" y="8450"/>
                </a:cubicBezTo>
                <a:close/>
                <a:moveTo>
                  <a:pt x="7749" y="8344"/>
                </a:moveTo>
                <a:cubicBezTo>
                  <a:pt x="7749" y="8359"/>
                  <a:pt x="7746" y="8373"/>
                  <a:pt x="7740" y="8386"/>
                </a:cubicBezTo>
                <a:cubicBezTo>
                  <a:pt x="7734" y="8399"/>
                  <a:pt x="7725" y="8410"/>
                  <a:pt x="7713" y="8420"/>
                </a:cubicBezTo>
                <a:cubicBezTo>
                  <a:pt x="7700" y="8429"/>
                  <a:pt x="7685" y="8436"/>
                  <a:pt x="7666" y="8442"/>
                </a:cubicBezTo>
                <a:cubicBezTo>
                  <a:pt x="7647" y="8447"/>
                  <a:pt x="7625" y="8449"/>
                  <a:pt x="7599" y="8450"/>
                </a:cubicBezTo>
                <a:cubicBezTo>
                  <a:pt x="7553" y="8449"/>
                  <a:pt x="7518" y="8442"/>
                  <a:pt x="7493" y="8426"/>
                </a:cubicBezTo>
                <a:cubicBezTo>
                  <a:pt x="7468" y="8410"/>
                  <a:pt x="7451" y="8387"/>
                  <a:pt x="7445" y="8357"/>
                </a:cubicBezTo>
                <a:lnTo>
                  <a:pt x="7492" y="8347"/>
                </a:lnTo>
                <a:cubicBezTo>
                  <a:pt x="7495" y="8357"/>
                  <a:pt x="7498" y="8365"/>
                  <a:pt x="7503" y="8373"/>
                </a:cubicBezTo>
                <a:cubicBezTo>
                  <a:pt x="7508" y="8381"/>
                  <a:pt x="7515" y="8388"/>
                  <a:pt x="7524" y="8393"/>
                </a:cubicBezTo>
                <a:cubicBezTo>
                  <a:pt x="7532" y="8399"/>
                  <a:pt x="7543" y="8403"/>
                  <a:pt x="7555" y="8406"/>
                </a:cubicBezTo>
                <a:cubicBezTo>
                  <a:pt x="7568" y="8409"/>
                  <a:pt x="7583" y="8411"/>
                  <a:pt x="7601" y="8411"/>
                </a:cubicBezTo>
                <a:cubicBezTo>
                  <a:pt x="7615" y="8411"/>
                  <a:pt x="7629" y="8410"/>
                  <a:pt x="7641" y="8407"/>
                </a:cubicBezTo>
                <a:cubicBezTo>
                  <a:pt x="7653" y="8405"/>
                  <a:pt x="7664" y="8401"/>
                  <a:pt x="7672" y="8396"/>
                </a:cubicBezTo>
                <a:cubicBezTo>
                  <a:pt x="7681" y="8391"/>
                  <a:pt x="7688" y="8384"/>
                  <a:pt x="7693" y="8376"/>
                </a:cubicBezTo>
                <a:cubicBezTo>
                  <a:pt x="7698" y="8367"/>
                  <a:pt x="7700" y="8358"/>
                  <a:pt x="7700" y="8346"/>
                </a:cubicBezTo>
                <a:cubicBezTo>
                  <a:pt x="7700" y="8334"/>
                  <a:pt x="7698" y="8325"/>
                  <a:pt x="7692" y="8317"/>
                </a:cubicBezTo>
                <a:cubicBezTo>
                  <a:pt x="7687" y="8310"/>
                  <a:pt x="7679" y="8304"/>
                  <a:pt x="7669" y="8299"/>
                </a:cubicBezTo>
                <a:cubicBezTo>
                  <a:pt x="7659" y="8294"/>
                  <a:pt x="7648" y="8290"/>
                  <a:pt x="7634" y="8287"/>
                </a:cubicBezTo>
                <a:cubicBezTo>
                  <a:pt x="7621" y="8284"/>
                  <a:pt x="7605" y="8280"/>
                  <a:pt x="7589" y="8276"/>
                </a:cubicBezTo>
                <a:cubicBezTo>
                  <a:pt x="7579" y="8274"/>
                  <a:pt x="7569" y="8272"/>
                  <a:pt x="7558" y="8269"/>
                </a:cubicBezTo>
                <a:cubicBezTo>
                  <a:pt x="7548" y="8266"/>
                  <a:pt x="7538" y="8263"/>
                  <a:pt x="7529" y="8259"/>
                </a:cubicBezTo>
                <a:cubicBezTo>
                  <a:pt x="7519" y="8256"/>
                  <a:pt x="7511" y="8251"/>
                  <a:pt x="7502" y="8246"/>
                </a:cubicBezTo>
                <a:cubicBezTo>
                  <a:pt x="7494" y="8241"/>
                  <a:pt x="7487" y="8235"/>
                  <a:pt x="7481" y="8228"/>
                </a:cubicBezTo>
                <a:cubicBezTo>
                  <a:pt x="7475" y="8221"/>
                  <a:pt x="7470" y="8213"/>
                  <a:pt x="7467" y="8204"/>
                </a:cubicBezTo>
                <a:cubicBezTo>
                  <a:pt x="7463" y="8195"/>
                  <a:pt x="7462" y="8184"/>
                  <a:pt x="7462" y="8172"/>
                </a:cubicBezTo>
                <a:cubicBezTo>
                  <a:pt x="7462" y="8155"/>
                  <a:pt x="7465" y="8140"/>
                  <a:pt x="7472" y="8128"/>
                </a:cubicBezTo>
                <a:cubicBezTo>
                  <a:pt x="7479" y="8115"/>
                  <a:pt x="7489" y="8105"/>
                  <a:pt x="7501" y="8097"/>
                </a:cubicBezTo>
                <a:cubicBezTo>
                  <a:pt x="7513" y="8089"/>
                  <a:pt x="7528" y="8084"/>
                  <a:pt x="7545" y="8080"/>
                </a:cubicBezTo>
                <a:cubicBezTo>
                  <a:pt x="7562" y="8076"/>
                  <a:pt x="7580" y="8075"/>
                  <a:pt x="7600" y="8075"/>
                </a:cubicBezTo>
                <a:cubicBezTo>
                  <a:pt x="7622" y="8075"/>
                  <a:pt x="7642" y="8076"/>
                  <a:pt x="7658" y="8080"/>
                </a:cubicBezTo>
                <a:cubicBezTo>
                  <a:pt x="7674" y="8083"/>
                  <a:pt x="7687" y="8089"/>
                  <a:pt x="7698" y="8096"/>
                </a:cubicBezTo>
                <a:cubicBezTo>
                  <a:pt x="7709" y="8103"/>
                  <a:pt x="7718" y="8112"/>
                  <a:pt x="7725" y="8122"/>
                </a:cubicBezTo>
                <a:cubicBezTo>
                  <a:pt x="7731" y="8132"/>
                  <a:pt x="7737" y="8145"/>
                  <a:pt x="7741" y="8158"/>
                </a:cubicBezTo>
                <a:lnTo>
                  <a:pt x="7692" y="8167"/>
                </a:lnTo>
                <a:cubicBezTo>
                  <a:pt x="7690" y="8158"/>
                  <a:pt x="7686" y="8150"/>
                  <a:pt x="7682" y="8143"/>
                </a:cubicBezTo>
                <a:cubicBezTo>
                  <a:pt x="7677" y="8136"/>
                  <a:pt x="7671" y="8131"/>
                  <a:pt x="7664" y="8126"/>
                </a:cubicBezTo>
                <a:cubicBezTo>
                  <a:pt x="7656" y="8121"/>
                  <a:pt x="7647" y="8118"/>
                  <a:pt x="7637" y="8115"/>
                </a:cubicBezTo>
                <a:cubicBezTo>
                  <a:pt x="7626" y="8113"/>
                  <a:pt x="7614" y="8112"/>
                  <a:pt x="7599" y="8112"/>
                </a:cubicBezTo>
                <a:cubicBezTo>
                  <a:pt x="7582" y="8112"/>
                  <a:pt x="7568" y="8113"/>
                  <a:pt x="7557" y="8116"/>
                </a:cubicBezTo>
                <a:cubicBezTo>
                  <a:pt x="7545" y="8119"/>
                  <a:pt x="7536" y="8123"/>
                  <a:pt x="7529" y="8129"/>
                </a:cubicBezTo>
                <a:cubicBezTo>
                  <a:pt x="7522" y="8134"/>
                  <a:pt x="7517" y="8140"/>
                  <a:pt x="7514" y="8147"/>
                </a:cubicBezTo>
                <a:cubicBezTo>
                  <a:pt x="7511" y="8154"/>
                  <a:pt x="7510" y="8161"/>
                  <a:pt x="7510" y="8169"/>
                </a:cubicBezTo>
                <a:cubicBezTo>
                  <a:pt x="7510" y="8180"/>
                  <a:pt x="7512" y="8189"/>
                  <a:pt x="7518" y="8196"/>
                </a:cubicBezTo>
                <a:cubicBezTo>
                  <a:pt x="7523" y="8203"/>
                  <a:pt x="7531" y="8209"/>
                  <a:pt x="7540" y="8214"/>
                </a:cubicBezTo>
                <a:cubicBezTo>
                  <a:pt x="7549" y="8218"/>
                  <a:pt x="7560" y="8222"/>
                  <a:pt x="7572" y="8225"/>
                </a:cubicBezTo>
                <a:cubicBezTo>
                  <a:pt x="7584" y="8228"/>
                  <a:pt x="7597" y="8231"/>
                  <a:pt x="7611" y="8235"/>
                </a:cubicBezTo>
                <a:cubicBezTo>
                  <a:pt x="7622" y="8237"/>
                  <a:pt x="7633" y="8240"/>
                  <a:pt x="7645" y="8243"/>
                </a:cubicBezTo>
                <a:cubicBezTo>
                  <a:pt x="7656" y="8245"/>
                  <a:pt x="7666" y="8248"/>
                  <a:pt x="7676" y="8252"/>
                </a:cubicBezTo>
                <a:cubicBezTo>
                  <a:pt x="7687" y="8256"/>
                  <a:pt x="7696" y="8260"/>
                  <a:pt x="7705" y="8265"/>
                </a:cubicBezTo>
                <a:cubicBezTo>
                  <a:pt x="7714" y="8270"/>
                  <a:pt x="7722" y="8276"/>
                  <a:pt x="7728" y="8283"/>
                </a:cubicBezTo>
                <a:cubicBezTo>
                  <a:pt x="7735" y="8291"/>
                  <a:pt x="7740" y="8299"/>
                  <a:pt x="7744" y="8309"/>
                </a:cubicBezTo>
                <a:cubicBezTo>
                  <a:pt x="7747" y="8319"/>
                  <a:pt x="7749" y="8330"/>
                  <a:pt x="7749" y="8344"/>
                </a:cubicBezTo>
                <a:close/>
                <a:moveTo>
                  <a:pt x="7820" y="8445"/>
                </a:moveTo>
                <a:lnTo>
                  <a:pt x="7820" y="8080"/>
                </a:lnTo>
                <a:lnTo>
                  <a:pt x="7870" y="8080"/>
                </a:lnTo>
                <a:lnTo>
                  <a:pt x="7870" y="8445"/>
                </a:lnTo>
                <a:lnTo>
                  <a:pt x="7820" y="8445"/>
                </a:lnTo>
                <a:close/>
                <a:moveTo>
                  <a:pt x="8200" y="8445"/>
                </a:moveTo>
                <a:lnTo>
                  <a:pt x="8005" y="8134"/>
                </a:lnTo>
                <a:cubicBezTo>
                  <a:pt x="8006" y="8143"/>
                  <a:pt x="8006" y="8151"/>
                  <a:pt x="8007" y="8159"/>
                </a:cubicBezTo>
                <a:cubicBezTo>
                  <a:pt x="8007" y="8166"/>
                  <a:pt x="8007" y="8174"/>
                  <a:pt x="8007" y="8182"/>
                </a:cubicBezTo>
                <a:cubicBezTo>
                  <a:pt x="8008" y="8189"/>
                  <a:pt x="8008" y="8196"/>
                  <a:pt x="8008" y="8202"/>
                </a:cubicBezTo>
                <a:lnTo>
                  <a:pt x="8008" y="8445"/>
                </a:lnTo>
                <a:lnTo>
                  <a:pt x="7964" y="8445"/>
                </a:lnTo>
                <a:lnTo>
                  <a:pt x="7964" y="8080"/>
                </a:lnTo>
                <a:lnTo>
                  <a:pt x="8021" y="8080"/>
                </a:lnTo>
                <a:lnTo>
                  <a:pt x="8218" y="8393"/>
                </a:lnTo>
                <a:cubicBezTo>
                  <a:pt x="8218" y="8384"/>
                  <a:pt x="8217" y="8376"/>
                  <a:pt x="8217" y="8367"/>
                </a:cubicBezTo>
                <a:cubicBezTo>
                  <a:pt x="8216" y="8360"/>
                  <a:pt x="8216" y="8352"/>
                  <a:pt x="8215" y="8344"/>
                </a:cubicBezTo>
                <a:cubicBezTo>
                  <a:pt x="8215" y="8335"/>
                  <a:pt x="8215" y="8327"/>
                  <a:pt x="8215" y="8319"/>
                </a:cubicBezTo>
                <a:lnTo>
                  <a:pt x="8215" y="8080"/>
                </a:lnTo>
                <a:lnTo>
                  <a:pt x="8259" y="8080"/>
                </a:lnTo>
                <a:lnTo>
                  <a:pt x="8259" y="8445"/>
                </a:lnTo>
                <a:lnTo>
                  <a:pt x="8200" y="8445"/>
                </a:lnTo>
                <a:close/>
                <a:moveTo>
                  <a:pt x="8350" y="8445"/>
                </a:moveTo>
                <a:lnTo>
                  <a:pt x="8350" y="8080"/>
                </a:lnTo>
                <a:lnTo>
                  <a:pt x="8400" y="8080"/>
                </a:lnTo>
                <a:lnTo>
                  <a:pt x="8400" y="8445"/>
                </a:lnTo>
                <a:lnTo>
                  <a:pt x="8350" y="8445"/>
                </a:lnTo>
                <a:close/>
                <a:moveTo>
                  <a:pt x="8493" y="8445"/>
                </a:moveTo>
                <a:lnTo>
                  <a:pt x="8493" y="8080"/>
                </a:lnTo>
                <a:lnTo>
                  <a:pt x="8769" y="8080"/>
                </a:lnTo>
                <a:lnTo>
                  <a:pt x="8769" y="8121"/>
                </a:lnTo>
                <a:lnTo>
                  <a:pt x="8542" y="8121"/>
                </a:lnTo>
                <a:lnTo>
                  <a:pt x="8542" y="8238"/>
                </a:lnTo>
                <a:lnTo>
                  <a:pt x="8754" y="8238"/>
                </a:lnTo>
                <a:lnTo>
                  <a:pt x="8754" y="8277"/>
                </a:lnTo>
                <a:lnTo>
                  <a:pt x="8542" y="8277"/>
                </a:lnTo>
                <a:lnTo>
                  <a:pt x="8542" y="8404"/>
                </a:lnTo>
                <a:lnTo>
                  <a:pt x="8780" y="8404"/>
                </a:lnTo>
                <a:lnTo>
                  <a:pt x="8780" y="8445"/>
                </a:lnTo>
                <a:lnTo>
                  <a:pt x="8493" y="8445"/>
                </a:lnTo>
                <a:close/>
                <a:moveTo>
                  <a:pt x="9129" y="8344"/>
                </a:moveTo>
                <a:cubicBezTo>
                  <a:pt x="9129" y="8359"/>
                  <a:pt x="9126" y="8373"/>
                  <a:pt x="9120" y="8386"/>
                </a:cubicBezTo>
                <a:cubicBezTo>
                  <a:pt x="9114" y="8399"/>
                  <a:pt x="9105" y="8410"/>
                  <a:pt x="9093" y="8420"/>
                </a:cubicBezTo>
                <a:cubicBezTo>
                  <a:pt x="9080" y="8429"/>
                  <a:pt x="9065" y="8436"/>
                  <a:pt x="9046" y="8442"/>
                </a:cubicBezTo>
                <a:cubicBezTo>
                  <a:pt x="9027" y="8447"/>
                  <a:pt x="9005" y="8449"/>
                  <a:pt x="8979" y="8450"/>
                </a:cubicBezTo>
                <a:cubicBezTo>
                  <a:pt x="8933" y="8449"/>
                  <a:pt x="8898" y="8442"/>
                  <a:pt x="8873" y="8426"/>
                </a:cubicBezTo>
                <a:cubicBezTo>
                  <a:pt x="8848" y="8410"/>
                  <a:pt x="8831" y="8387"/>
                  <a:pt x="8825" y="8357"/>
                </a:cubicBezTo>
                <a:lnTo>
                  <a:pt x="8872" y="8347"/>
                </a:lnTo>
                <a:cubicBezTo>
                  <a:pt x="8875" y="8357"/>
                  <a:pt x="8878" y="8365"/>
                  <a:pt x="8883" y="8373"/>
                </a:cubicBezTo>
                <a:cubicBezTo>
                  <a:pt x="8888" y="8381"/>
                  <a:pt x="8895" y="8388"/>
                  <a:pt x="8904" y="8393"/>
                </a:cubicBezTo>
                <a:cubicBezTo>
                  <a:pt x="8912" y="8399"/>
                  <a:pt x="8923" y="8403"/>
                  <a:pt x="8935" y="8406"/>
                </a:cubicBezTo>
                <a:cubicBezTo>
                  <a:pt x="8948" y="8409"/>
                  <a:pt x="8963" y="8411"/>
                  <a:pt x="8981" y="8411"/>
                </a:cubicBezTo>
                <a:cubicBezTo>
                  <a:pt x="8995" y="8411"/>
                  <a:pt x="9009" y="8410"/>
                  <a:pt x="9021" y="8407"/>
                </a:cubicBezTo>
                <a:cubicBezTo>
                  <a:pt x="9033" y="8405"/>
                  <a:pt x="9044" y="8401"/>
                  <a:pt x="9052" y="8396"/>
                </a:cubicBezTo>
                <a:cubicBezTo>
                  <a:pt x="9061" y="8391"/>
                  <a:pt x="9068" y="8384"/>
                  <a:pt x="9073" y="8376"/>
                </a:cubicBezTo>
                <a:cubicBezTo>
                  <a:pt x="9078" y="8367"/>
                  <a:pt x="9080" y="8358"/>
                  <a:pt x="9080" y="8346"/>
                </a:cubicBezTo>
                <a:cubicBezTo>
                  <a:pt x="9080" y="8334"/>
                  <a:pt x="9078" y="8325"/>
                  <a:pt x="9072" y="8317"/>
                </a:cubicBezTo>
                <a:cubicBezTo>
                  <a:pt x="9067" y="8310"/>
                  <a:pt x="9059" y="8304"/>
                  <a:pt x="9049" y="8299"/>
                </a:cubicBezTo>
                <a:cubicBezTo>
                  <a:pt x="9039" y="8294"/>
                  <a:pt x="9028" y="8290"/>
                  <a:pt x="9014" y="8287"/>
                </a:cubicBezTo>
                <a:cubicBezTo>
                  <a:pt x="9001" y="8284"/>
                  <a:pt x="8985" y="8280"/>
                  <a:pt x="8969" y="8276"/>
                </a:cubicBezTo>
                <a:cubicBezTo>
                  <a:pt x="8959" y="8274"/>
                  <a:pt x="8949" y="8272"/>
                  <a:pt x="8938" y="8269"/>
                </a:cubicBezTo>
                <a:cubicBezTo>
                  <a:pt x="8928" y="8266"/>
                  <a:pt x="8918" y="8263"/>
                  <a:pt x="8909" y="8259"/>
                </a:cubicBezTo>
                <a:cubicBezTo>
                  <a:pt x="8899" y="8256"/>
                  <a:pt x="8891" y="8251"/>
                  <a:pt x="8882" y="8246"/>
                </a:cubicBezTo>
                <a:cubicBezTo>
                  <a:pt x="8874" y="8241"/>
                  <a:pt x="8867" y="8235"/>
                  <a:pt x="8861" y="8228"/>
                </a:cubicBezTo>
                <a:cubicBezTo>
                  <a:pt x="8855" y="8221"/>
                  <a:pt x="8850" y="8213"/>
                  <a:pt x="8847" y="8204"/>
                </a:cubicBezTo>
                <a:cubicBezTo>
                  <a:pt x="8843" y="8195"/>
                  <a:pt x="8842" y="8184"/>
                  <a:pt x="8842" y="8172"/>
                </a:cubicBezTo>
                <a:cubicBezTo>
                  <a:pt x="8842" y="8155"/>
                  <a:pt x="8845" y="8140"/>
                  <a:pt x="8852" y="8128"/>
                </a:cubicBezTo>
                <a:cubicBezTo>
                  <a:pt x="8859" y="8115"/>
                  <a:pt x="8869" y="8105"/>
                  <a:pt x="8881" y="8097"/>
                </a:cubicBezTo>
                <a:cubicBezTo>
                  <a:pt x="8893" y="8089"/>
                  <a:pt x="8908" y="8084"/>
                  <a:pt x="8925" y="8080"/>
                </a:cubicBezTo>
                <a:cubicBezTo>
                  <a:pt x="8942" y="8076"/>
                  <a:pt x="8960" y="8075"/>
                  <a:pt x="8980" y="8075"/>
                </a:cubicBezTo>
                <a:cubicBezTo>
                  <a:pt x="9002" y="8075"/>
                  <a:pt x="9022" y="8076"/>
                  <a:pt x="9038" y="8080"/>
                </a:cubicBezTo>
                <a:cubicBezTo>
                  <a:pt x="9054" y="8083"/>
                  <a:pt x="9067" y="8089"/>
                  <a:pt x="9078" y="8096"/>
                </a:cubicBezTo>
                <a:cubicBezTo>
                  <a:pt x="9089" y="8103"/>
                  <a:pt x="9098" y="8112"/>
                  <a:pt x="9105" y="8122"/>
                </a:cubicBezTo>
                <a:cubicBezTo>
                  <a:pt x="9111" y="8132"/>
                  <a:pt x="9117" y="8145"/>
                  <a:pt x="9121" y="8158"/>
                </a:cubicBezTo>
                <a:lnTo>
                  <a:pt x="9072" y="8167"/>
                </a:lnTo>
                <a:cubicBezTo>
                  <a:pt x="9070" y="8158"/>
                  <a:pt x="9066" y="8150"/>
                  <a:pt x="9062" y="8143"/>
                </a:cubicBezTo>
                <a:cubicBezTo>
                  <a:pt x="9057" y="8136"/>
                  <a:pt x="9051" y="8131"/>
                  <a:pt x="9044" y="8126"/>
                </a:cubicBezTo>
                <a:cubicBezTo>
                  <a:pt x="9036" y="8121"/>
                  <a:pt x="9027" y="8118"/>
                  <a:pt x="9017" y="8115"/>
                </a:cubicBezTo>
                <a:cubicBezTo>
                  <a:pt x="9006" y="8113"/>
                  <a:pt x="8994" y="8112"/>
                  <a:pt x="8979" y="8112"/>
                </a:cubicBezTo>
                <a:cubicBezTo>
                  <a:pt x="8962" y="8112"/>
                  <a:pt x="8948" y="8113"/>
                  <a:pt x="8937" y="8116"/>
                </a:cubicBezTo>
                <a:cubicBezTo>
                  <a:pt x="8925" y="8119"/>
                  <a:pt x="8916" y="8123"/>
                  <a:pt x="8909" y="8129"/>
                </a:cubicBezTo>
                <a:cubicBezTo>
                  <a:pt x="8902" y="8134"/>
                  <a:pt x="8897" y="8140"/>
                  <a:pt x="8894" y="8147"/>
                </a:cubicBezTo>
                <a:cubicBezTo>
                  <a:pt x="8891" y="8154"/>
                  <a:pt x="8890" y="8161"/>
                  <a:pt x="8890" y="8169"/>
                </a:cubicBezTo>
                <a:cubicBezTo>
                  <a:pt x="8890" y="8180"/>
                  <a:pt x="8892" y="8189"/>
                  <a:pt x="8898" y="8196"/>
                </a:cubicBezTo>
                <a:cubicBezTo>
                  <a:pt x="8903" y="8203"/>
                  <a:pt x="8911" y="8209"/>
                  <a:pt x="8920" y="8214"/>
                </a:cubicBezTo>
                <a:cubicBezTo>
                  <a:pt x="8929" y="8218"/>
                  <a:pt x="8940" y="8222"/>
                  <a:pt x="8952" y="8225"/>
                </a:cubicBezTo>
                <a:cubicBezTo>
                  <a:pt x="8964" y="8228"/>
                  <a:pt x="8977" y="8231"/>
                  <a:pt x="8991" y="8235"/>
                </a:cubicBezTo>
                <a:cubicBezTo>
                  <a:pt x="9002" y="8237"/>
                  <a:pt x="9013" y="8240"/>
                  <a:pt x="9025" y="8243"/>
                </a:cubicBezTo>
                <a:cubicBezTo>
                  <a:pt x="9036" y="8245"/>
                  <a:pt x="9046" y="8248"/>
                  <a:pt x="9056" y="8252"/>
                </a:cubicBezTo>
                <a:cubicBezTo>
                  <a:pt x="9067" y="8256"/>
                  <a:pt x="9076" y="8260"/>
                  <a:pt x="9085" y="8265"/>
                </a:cubicBezTo>
                <a:cubicBezTo>
                  <a:pt x="9094" y="8270"/>
                  <a:pt x="9102" y="8276"/>
                  <a:pt x="9108" y="8283"/>
                </a:cubicBezTo>
                <a:cubicBezTo>
                  <a:pt x="9115" y="8291"/>
                  <a:pt x="9120" y="8299"/>
                  <a:pt x="9124" y="8309"/>
                </a:cubicBezTo>
                <a:cubicBezTo>
                  <a:pt x="9127" y="8319"/>
                  <a:pt x="9129" y="8330"/>
                  <a:pt x="9129" y="8344"/>
                </a:cubicBezTo>
                <a:close/>
                <a:moveTo>
                  <a:pt x="10613" y="7620"/>
                </a:moveTo>
                <a:cubicBezTo>
                  <a:pt x="10611" y="7620"/>
                  <a:pt x="10609" y="7622"/>
                  <a:pt x="10609" y="7624"/>
                </a:cubicBezTo>
                <a:lnTo>
                  <a:pt x="10609" y="8886"/>
                </a:lnTo>
                <a:cubicBezTo>
                  <a:pt x="10609" y="8888"/>
                  <a:pt x="10611" y="8890"/>
                  <a:pt x="10613" y="8890"/>
                </a:cubicBezTo>
                <a:lnTo>
                  <a:pt x="14388" y="8890"/>
                </a:lnTo>
                <a:cubicBezTo>
                  <a:pt x="14390" y="8890"/>
                  <a:pt x="14392" y="8888"/>
                  <a:pt x="14392" y="8886"/>
                </a:cubicBezTo>
                <a:lnTo>
                  <a:pt x="14392" y="7624"/>
                </a:lnTo>
                <a:cubicBezTo>
                  <a:pt x="14392" y="7622"/>
                  <a:pt x="14390" y="7620"/>
                  <a:pt x="14388" y="7620"/>
                </a:cubicBezTo>
                <a:lnTo>
                  <a:pt x="10613" y="7620"/>
                </a:lnTo>
                <a:close/>
                <a:moveTo>
                  <a:pt x="10609" y="7620"/>
                </a:moveTo>
                <a:lnTo>
                  <a:pt x="10609" y="7620"/>
                </a:lnTo>
                <a:close/>
                <a:moveTo>
                  <a:pt x="14393" y="8891"/>
                </a:moveTo>
                <a:lnTo>
                  <a:pt x="14393" y="8891"/>
                </a:lnTo>
                <a:close/>
                <a:moveTo>
                  <a:pt x="11275" y="8260"/>
                </a:moveTo>
                <a:cubicBezTo>
                  <a:pt x="11275" y="8289"/>
                  <a:pt x="11271" y="8315"/>
                  <a:pt x="11263" y="8338"/>
                </a:cubicBezTo>
                <a:cubicBezTo>
                  <a:pt x="11255" y="8361"/>
                  <a:pt x="11243" y="8381"/>
                  <a:pt x="11227" y="8398"/>
                </a:cubicBezTo>
                <a:cubicBezTo>
                  <a:pt x="11212" y="8414"/>
                  <a:pt x="11193" y="8427"/>
                  <a:pt x="11171" y="8436"/>
                </a:cubicBezTo>
                <a:cubicBezTo>
                  <a:pt x="11148" y="8445"/>
                  <a:pt x="11123" y="8449"/>
                  <a:pt x="11094" y="8450"/>
                </a:cubicBezTo>
                <a:cubicBezTo>
                  <a:pt x="11064" y="8449"/>
                  <a:pt x="11038" y="8445"/>
                  <a:pt x="11016" y="8435"/>
                </a:cubicBezTo>
                <a:cubicBezTo>
                  <a:pt x="10993" y="8426"/>
                  <a:pt x="10974" y="8413"/>
                  <a:pt x="10959" y="8396"/>
                </a:cubicBezTo>
                <a:cubicBezTo>
                  <a:pt x="10944" y="8379"/>
                  <a:pt x="10933" y="8359"/>
                  <a:pt x="10925" y="8336"/>
                </a:cubicBezTo>
                <a:cubicBezTo>
                  <a:pt x="10918" y="8313"/>
                  <a:pt x="10914" y="8288"/>
                  <a:pt x="10914" y="8260"/>
                </a:cubicBezTo>
                <a:cubicBezTo>
                  <a:pt x="10914" y="8232"/>
                  <a:pt x="10918" y="8206"/>
                  <a:pt x="10926" y="8183"/>
                </a:cubicBezTo>
                <a:cubicBezTo>
                  <a:pt x="10934" y="8160"/>
                  <a:pt x="10945" y="8141"/>
                  <a:pt x="10961" y="8125"/>
                </a:cubicBezTo>
                <a:cubicBezTo>
                  <a:pt x="10976" y="8109"/>
                  <a:pt x="10995" y="8096"/>
                  <a:pt x="11018" y="8088"/>
                </a:cubicBezTo>
                <a:cubicBezTo>
                  <a:pt x="11040" y="8079"/>
                  <a:pt x="11066" y="8075"/>
                  <a:pt x="11095" y="8075"/>
                </a:cubicBezTo>
                <a:cubicBezTo>
                  <a:pt x="11124" y="8075"/>
                  <a:pt x="11150" y="8079"/>
                  <a:pt x="11172" y="8088"/>
                </a:cubicBezTo>
                <a:cubicBezTo>
                  <a:pt x="11194" y="8097"/>
                  <a:pt x="11213" y="8109"/>
                  <a:pt x="11229" y="8125"/>
                </a:cubicBezTo>
                <a:cubicBezTo>
                  <a:pt x="11244" y="8141"/>
                  <a:pt x="11255" y="8161"/>
                  <a:pt x="11263" y="8184"/>
                </a:cubicBezTo>
                <a:cubicBezTo>
                  <a:pt x="11271" y="8207"/>
                  <a:pt x="11275" y="8232"/>
                  <a:pt x="11275" y="8260"/>
                </a:cubicBezTo>
                <a:close/>
                <a:moveTo>
                  <a:pt x="11225" y="8260"/>
                </a:moveTo>
                <a:cubicBezTo>
                  <a:pt x="11225" y="8239"/>
                  <a:pt x="11222" y="8219"/>
                  <a:pt x="11216" y="8201"/>
                </a:cubicBezTo>
                <a:cubicBezTo>
                  <a:pt x="11211" y="8183"/>
                  <a:pt x="11203" y="8167"/>
                  <a:pt x="11192" y="8155"/>
                </a:cubicBezTo>
                <a:cubicBezTo>
                  <a:pt x="11181" y="8142"/>
                  <a:pt x="11167" y="8132"/>
                  <a:pt x="11151" y="8125"/>
                </a:cubicBezTo>
                <a:cubicBezTo>
                  <a:pt x="11135" y="8118"/>
                  <a:pt x="11116" y="8115"/>
                  <a:pt x="11095" y="8115"/>
                </a:cubicBezTo>
                <a:cubicBezTo>
                  <a:pt x="11073" y="8115"/>
                  <a:pt x="11054" y="8118"/>
                  <a:pt x="11038" y="8125"/>
                </a:cubicBezTo>
                <a:cubicBezTo>
                  <a:pt x="11021" y="8132"/>
                  <a:pt x="11008" y="8142"/>
                  <a:pt x="10997" y="8155"/>
                </a:cubicBezTo>
                <a:cubicBezTo>
                  <a:pt x="10986" y="8167"/>
                  <a:pt x="10978" y="8183"/>
                  <a:pt x="10972" y="8201"/>
                </a:cubicBezTo>
                <a:cubicBezTo>
                  <a:pt x="10967" y="8219"/>
                  <a:pt x="10964" y="8239"/>
                  <a:pt x="10964" y="8260"/>
                </a:cubicBezTo>
                <a:cubicBezTo>
                  <a:pt x="10964" y="8282"/>
                  <a:pt x="10967" y="8302"/>
                  <a:pt x="10973" y="8321"/>
                </a:cubicBezTo>
                <a:cubicBezTo>
                  <a:pt x="10978" y="8339"/>
                  <a:pt x="10986" y="8354"/>
                  <a:pt x="10997" y="8368"/>
                </a:cubicBezTo>
                <a:cubicBezTo>
                  <a:pt x="11008" y="8381"/>
                  <a:pt x="11022" y="8391"/>
                  <a:pt x="11038" y="8398"/>
                </a:cubicBezTo>
                <a:cubicBezTo>
                  <a:pt x="11054" y="8406"/>
                  <a:pt x="11073" y="8409"/>
                  <a:pt x="11094" y="8409"/>
                </a:cubicBezTo>
                <a:cubicBezTo>
                  <a:pt x="11117" y="8409"/>
                  <a:pt x="11137" y="8406"/>
                  <a:pt x="11153" y="8398"/>
                </a:cubicBezTo>
                <a:cubicBezTo>
                  <a:pt x="11170" y="8391"/>
                  <a:pt x="11183" y="8381"/>
                  <a:pt x="11194" y="8367"/>
                </a:cubicBezTo>
                <a:cubicBezTo>
                  <a:pt x="11204" y="8354"/>
                  <a:pt x="11212" y="8338"/>
                  <a:pt x="11217" y="8320"/>
                </a:cubicBezTo>
                <a:cubicBezTo>
                  <a:pt x="11222" y="8302"/>
                  <a:pt x="11225" y="8282"/>
                  <a:pt x="11225" y="8260"/>
                </a:cubicBezTo>
                <a:close/>
                <a:moveTo>
                  <a:pt x="11601" y="8445"/>
                </a:moveTo>
                <a:lnTo>
                  <a:pt x="11506" y="8294"/>
                </a:lnTo>
                <a:lnTo>
                  <a:pt x="11393" y="8294"/>
                </a:lnTo>
                <a:lnTo>
                  <a:pt x="11393" y="8445"/>
                </a:lnTo>
                <a:lnTo>
                  <a:pt x="11343" y="8445"/>
                </a:lnTo>
                <a:lnTo>
                  <a:pt x="11343" y="8081"/>
                </a:lnTo>
                <a:lnTo>
                  <a:pt x="11515" y="8081"/>
                </a:lnTo>
                <a:cubicBezTo>
                  <a:pt x="11535" y="8081"/>
                  <a:pt x="11554" y="8083"/>
                  <a:pt x="11570" y="8088"/>
                </a:cubicBezTo>
                <a:cubicBezTo>
                  <a:pt x="11585" y="8092"/>
                  <a:pt x="11599" y="8099"/>
                  <a:pt x="11610" y="8108"/>
                </a:cubicBezTo>
                <a:cubicBezTo>
                  <a:pt x="11621" y="8117"/>
                  <a:pt x="11629" y="8128"/>
                  <a:pt x="11635" y="8141"/>
                </a:cubicBezTo>
                <a:cubicBezTo>
                  <a:pt x="11640" y="8154"/>
                  <a:pt x="11643" y="8168"/>
                  <a:pt x="11643" y="8185"/>
                </a:cubicBezTo>
                <a:cubicBezTo>
                  <a:pt x="11643" y="8196"/>
                  <a:pt x="11641" y="8208"/>
                  <a:pt x="11638" y="8219"/>
                </a:cubicBezTo>
                <a:cubicBezTo>
                  <a:pt x="11635" y="8230"/>
                  <a:pt x="11629" y="8240"/>
                  <a:pt x="11622" y="8250"/>
                </a:cubicBezTo>
                <a:cubicBezTo>
                  <a:pt x="11615" y="8259"/>
                  <a:pt x="11606" y="8267"/>
                  <a:pt x="11594" y="8274"/>
                </a:cubicBezTo>
                <a:cubicBezTo>
                  <a:pt x="11583" y="8280"/>
                  <a:pt x="11570" y="8285"/>
                  <a:pt x="11554" y="8288"/>
                </a:cubicBezTo>
                <a:lnTo>
                  <a:pt x="11657" y="8445"/>
                </a:lnTo>
                <a:lnTo>
                  <a:pt x="11601" y="8445"/>
                </a:lnTo>
                <a:close/>
                <a:moveTo>
                  <a:pt x="11593" y="8185"/>
                </a:moveTo>
                <a:cubicBezTo>
                  <a:pt x="11593" y="8174"/>
                  <a:pt x="11592" y="8165"/>
                  <a:pt x="11588" y="8157"/>
                </a:cubicBezTo>
                <a:cubicBezTo>
                  <a:pt x="11584" y="8148"/>
                  <a:pt x="11578" y="8142"/>
                  <a:pt x="11571" y="8136"/>
                </a:cubicBezTo>
                <a:cubicBezTo>
                  <a:pt x="11564" y="8131"/>
                  <a:pt x="11555" y="8127"/>
                  <a:pt x="11545" y="8124"/>
                </a:cubicBezTo>
                <a:cubicBezTo>
                  <a:pt x="11535" y="8121"/>
                  <a:pt x="11523" y="8120"/>
                  <a:pt x="11510" y="8120"/>
                </a:cubicBezTo>
                <a:lnTo>
                  <a:pt x="11393" y="8120"/>
                </a:lnTo>
                <a:lnTo>
                  <a:pt x="11393" y="8254"/>
                </a:lnTo>
                <a:lnTo>
                  <a:pt x="11512" y="8254"/>
                </a:lnTo>
                <a:cubicBezTo>
                  <a:pt x="11526" y="8254"/>
                  <a:pt x="11538" y="8253"/>
                  <a:pt x="11548" y="8249"/>
                </a:cubicBezTo>
                <a:cubicBezTo>
                  <a:pt x="11559" y="8246"/>
                  <a:pt x="11567" y="8241"/>
                  <a:pt x="11574" y="8235"/>
                </a:cubicBezTo>
                <a:cubicBezTo>
                  <a:pt x="11581" y="8228"/>
                  <a:pt x="11585" y="8221"/>
                  <a:pt x="11589" y="8213"/>
                </a:cubicBezTo>
                <a:cubicBezTo>
                  <a:pt x="11592" y="8204"/>
                  <a:pt x="11593" y="8195"/>
                  <a:pt x="11593" y="8185"/>
                </a:cubicBezTo>
                <a:close/>
                <a:moveTo>
                  <a:pt x="11708" y="8260"/>
                </a:moveTo>
                <a:cubicBezTo>
                  <a:pt x="11708" y="8232"/>
                  <a:pt x="11711" y="8206"/>
                  <a:pt x="11719" y="8183"/>
                </a:cubicBezTo>
                <a:cubicBezTo>
                  <a:pt x="11727" y="8160"/>
                  <a:pt x="11738" y="8141"/>
                  <a:pt x="11753" y="8125"/>
                </a:cubicBezTo>
                <a:cubicBezTo>
                  <a:pt x="11769" y="8109"/>
                  <a:pt x="11788" y="8096"/>
                  <a:pt x="11810" y="8088"/>
                </a:cubicBezTo>
                <a:cubicBezTo>
                  <a:pt x="11833" y="8079"/>
                  <a:pt x="11859" y="8075"/>
                  <a:pt x="11889" y="8075"/>
                </a:cubicBezTo>
                <a:cubicBezTo>
                  <a:pt x="11911" y="8075"/>
                  <a:pt x="11931" y="8076"/>
                  <a:pt x="11948" y="8080"/>
                </a:cubicBezTo>
                <a:cubicBezTo>
                  <a:pt x="11964" y="8084"/>
                  <a:pt x="11979" y="8090"/>
                  <a:pt x="11991" y="8098"/>
                </a:cubicBezTo>
                <a:cubicBezTo>
                  <a:pt x="12004" y="8105"/>
                  <a:pt x="12014" y="8114"/>
                  <a:pt x="12023" y="8125"/>
                </a:cubicBezTo>
                <a:cubicBezTo>
                  <a:pt x="12032" y="8135"/>
                  <a:pt x="12039" y="8147"/>
                  <a:pt x="12045" y="8160"/>
                </a:cubicBezTo>
                <a:lnTo>
                  <a:pt x="11998" y="8174"/>
                </a:lnTo>
                <a:cubicBezTo>
                  <a:pt x="11993" y="8165"/>
                  <a:pt x="11988" y="8157"/>
                  <a:pt x="11982" y="8150"/>
                </a:cubicBezTo>
                <a:cubicBezTo>
                  <a:pt x="11976" y="8143"/>
                  <a:pt x="11968" y="8136"/>
                  <a:pt x="11959" y="8131"/>
                </a:cubicBezTo>
                <a:cubicBezTo>
                  <a:pt x="11950" y="8126"/>
                  <a:pt x="11940" y="8122"/>
                  <a:pt x="11928" y="8119"/>
                </a:cubicBezTo>
                <a:cubicBezTo>
                  <a:pt x="11916" y="8116"/>
                  <a:pt x="11903" y="8115"/>
                  <a:pt x="11887" y="8115"/>
                </a:cubicBezTo>
                <a:cubicBezTo>
                  <a:pt x="11865" y="8115"/>
                  <a:pt x="11846" y="8118"/>
                  <a:pt x="11830" y="8125"/>
                </a:cubicBezTo>
                <a:cubicBezTo>
                  <a:pt x="11814" y="8132"/>
                  <a:pt x="11800" y="8142"/>
                  <a:pt x="11789" y="8155"/>
                </a:cubicBezTo>
                <a:cubicBezTo>
                  <a:pt x="11779" y="8167"/>
                  <a:pt x="11771" y="8183"/>
                  <a:pt x="11766" y="8201"/>
                </a:cubicBezTo>
                <a:cubicBezTo>
                  <a:pt x="11760" y="8219"/>
                  <a:pt x="11758" y="8239"/>
                  <a:pt x="11758" y="8260"/>
                </a:cubicBezTo>
                <a:cubicBezTo>
                  <a:pt x="11758" y="8282"/>
                  <a:pt x="11761" y="8302"/>
                  <a:pt x="11766" y="8321"/>
                </a:cubicBezTo>
                <a:cubicBezTo>
                  <a:pt x="11772" y="8339"/>
                  <a:pt x="11780" y="8354"/>
                  <a:pt x="11792" y="8368"/>
                </a:cubicBezTo>
                <a:cubicBezTo>
                  <a:pt x="11803" y="8381"/>
                  <a:pt x="11817" y="8391"/>
                  <a:pt x="11833" y="8398"/>
                </a:cubicBezTo>
                <a:cubicBezTo>
                  <a:pt x="11850" y="8406"/>
                  <a:pt x="11869" y="8409"/>
                  <a:pt x="11891" y="8409"/>
                </a:cubicBezTo>
                <a:cubicBezTo>
                  <a:pt x="11905" y="8409"/>
                  <a:pt x="11918" y="8408"/>
                  <a:pt x="11931" y="8406"/>
                </a:cubicBezTo>
                <a:cubicBezTo>
                  <a:pt x="11943" y="8403"/>
                  <a:pt x="11953" y="8400"/>
                  <a:pt x="11963" y="8396"/>
                </a:cubicBezTo>
                <a:cubicBezTo>
                  <a:pt x="11973" y="8392"/>
                  <a:pt x="11981" y="8388"/>
                  <a:pt x="11989" y="8383"/>
                </a:cubicBezTo>
                <a:cubicBezTo>
                  <a:pt x="11996" y="8379"/>
                  <a:pt x="12003" y="8374"/>
                  <a:pt x="12008" y="8369"/>
                </a:cubicBezTo>
                <a:lnTo>
                  <a:pt x="12008" y="8304"/>
                </a:lnTo>
                <a:lnTo>
                  <a:pt x="11899" y="8304"/>
                </a:lnTo>
                <a:lnTo>
                  <a:pt x="11899" y="8262"/>
                </a:lnTo>
                <a:lnTo>
                  <a:pt x="12053" y="8262"/>
                </a:lnTo>
                <a:lnTo>
                  <a:pt x="12053" y="8388"/>
                </a:lnTo>
                <a:cubicBezTo>
                  <a:pt x="12045" y="8396"/>
                  <a:pt x="12035" y="8404"/>
                  <a:pt x="12024" y="8411"/>
                </a:cubicBezTo>
                <a:cubicBezTo>
                  <a:pt x="12013" y="8419"/>
                  <a:pt x="12001" y="8425"/>
                  <a:pt x="11988" y="8431"/>
                </a:cubicBezTo>
                <a:cubicBezTo>
                  <a:pt x="11974" y="8437"/>
                  <a:pt x="11959" y="8441"/>
                  <a:pt x="11943" y="8445"/>
                </a:cubicBezTo>
                <a:cubicBezTo>
                  <a:pt x="11927" y="8448"/>
                  <a:pt x="11909" y="8449"/>
                  <a:pt x="11891" y="8450"/>
                </a:cubicBezTo>
                <a:cubicBezTo>
                  <a:pt x="11860" y="8449"/>
                  <a:pt x="11834" y="8445"/>
                  <a:pt x="11811" y="8435"/>
                </a:cubicBezTo>
                <a:cubicBezTo>
                  <a:pt x="11788" y="8426"/>
                  <a:pt x="11769" y="8413"/>
                  <a:pt x="11753" y="8396"/>
                </a:cubicBezTo>
                <a:cubicBezTo>
                  <a:pt x="11738" y="8379"/>
                  <a:pt x="11727" y="8359"/>
                  <a:pt x="11719" y="8336"/>
                </a:cubicBezTo>
                <a:cubicBezTo>
                  <a:pt x="11711" y="8313"/>
                  <a:pt x="11708" y="8288"/>
                  <a:pt x="11708" y="8260"/>
                </a:cubicBezTo>
                <a:close/>
                <a:moveTo>
                  <a:pt x="12392" y="8444"/>
                </a:moveTo>
                <a:lnTo>
                  <a:pt x="12351" y="8338"/>
                </a:lnTo>
                <a:lnTo>
                  <a:pt x="12185" y="8338"/>
                </a:lnTo>
                <a:lnTo>
                  <a:pt x="12143" y="8444"/>
                </a:lnTo>
                <a:lnTo>
                  <a:pt x="12092" y="8444"/>
                </a:lnTo>
                <a:lnTo>
                  <a:pt x="12241" y="8080"/>
                </a:lnTo>
                <a:lnTo>
                  <a:pt x="12297" y="8080"/>
                </a:lnTo>
                <a:lnTo>
                  <a:pt x="12443" y="8444"/>
                </a:lnTo>
                <a:lnTo>
                  <a:pt x="12392" y="8444"/>
                </a:lnTo>
                <a:close/>
                <a:moveTo>
                  <a:pt x="12289" y="8179"/>
                </a:moveTo>
                <a:cubicBezTo>
                  <a:pt x="12287" y="8172"/>
                  <a:pt x="12284" y="8165"/>
                  <a:pt x="12282" y="8158"/>
                </a:cubicBezTo>
                <a:cubicBezTo>
                  <a:pt x="12279" y="8151"/>
                  <a:pt x="12277" y="8144"/>
                  <a:pt x="12275" y="8138"/>
                </a:cubicBezTo>
                <a:cubicBezTo>
                  <a:pt x="12273" y="8133"/>
                  <a:pt x="12271" y="8128"/>
                  <a:pt x="12270" y="8124"/>
                </a:cubicBezTo>
                <a:cubicBezTo>
                  <a:pt x="12269" y="8120"/>
                  <a:pt x="12268" y="8118"/>
                  <a:pt x="12268" y="8117"/>
                </a:cubicBezTo>
                <a:cubicBezTo>
                  <a:pt x="12268" y="8118"/>
                  <a:pt x="12267" y="8120"/>
                  <a:pt x="12266" y="8124"/>
                </a:cubicBezTo>
                <a:cubicBezTo>
                  <a:pt x="12264" y="8128"/>
                  <a:pt x="12263" y="8133"/>
                  <a:pt x="12261" y="8139"/>
                </a:cubicBezTo>
                <a:cubicBezTo>
                  <a:pt x="12259" y="8145"/>
                  <a:pt x="12257" y="8151"/>
                  <a:pt x="12254" y="8158"/>
                </a:cubicBezTo>
                <a:cubicBezTo>
                  <a:pt x="12252" y="8165"/>
                  <a:pt x="12249" y="8172"/>
                  <a:pt x="12247" y="8179"/>
                </a:cubicBezTo>
                <a:lnTo>
                  <a:pt x="12200" y="8299"/>
                </a:lnTo>
                <a:lnTo>
                  <a:pt x="12336" y="8299"/>
                </a:lnTo>
                <a:lnTo>
                  <a:pt x="12289" y="8179"/>
                </a:lnTo>
                <a:close/>
                <a:moveTo>
                  <a:pt x="12722" y="8445"/>
                </a:moveTo>
                <a:lnTo>
                  <a:pt x="12528" y="8134"/>
                </a:lnTo>
                <a:cubicBezTo>
                  <a:pt x="12528" y="8143"/>
                  <a:pt x="12529" y="8151"/>
                  <a:pt x="12529" y="8159"/>
                </a:cubicBezTo>
                <a:cubicBezTo>
                  <a:pt x="12529" y="8166"/>
                  <a:pt x="12530" y="8174"/>
                  <a:pt x="12530" y="8182"/>
                </a:cubicBezTo>
                <a:cubicBezTo>
                  <a:pt x="12530" y="8189"/>
                  <a:pt x="12530" y="8196"/>
                  <a:pt x="12530" y="8202"/>
                </a:cubicBezTo>
                <a:lnTo>
                  <a:pt x="12530" y="8445"/>
                </a:lnTo>
                <a:lnTo>
                  <a:pt x="12486" y="8445"/>
                </a:lnTo>
                <a:lnTo>
                  <a:pt x="12486" y="8080"/>
                </a:lnTo>
                <a:lnTo>
                  <a:pt x="12544" y="8080"/>
                </a:lnTo>
                <a:lnTo>
                  <a:pt x="12741" y="8393"/>
                </a:lnTo>
                <a:cubicBezTo>
                  <a:pt x="12740" y="8384"/>
                  <a:pt x="12740" y="8376"/>
                  <a:pt x="12739" y="8367"/>
                </a:cubicBezTo>
                <a:cubicBezTo>
                  <a:pt x="12739" y="8360"/>
                  <a:pt x="12738" y="8352"/>
                  <a:pt x="12738" y="8344"/>
                </a:cubicBezTo>
                <a:cubicBezTo>
                  <a:pt x="12738" y="8335"/>
                  <a:pt x="12737" y="8327"/>
                  <a:pt x="12737" y="8319"/>
                </a:cubicBezTo>
                <a:lnTo>
                  <a:pt x="12737" y="8080"/>
                </a:lnTo>
                <a:lnTo>
                  <a:pt x="12782" y="8080"/>
                </a:lnTo>
                <a:lnTo>
                  <a:pt x="12782" y="8445"/>
                </a:lnTo>
                <a:lnTo>
                  <a:pt x="12722" y="8445"/>
                </a:lnTo>
                <a:close/>
                <a:moveTo>
                  <a:pt x="12873" y="8445"/>
                </a:moveTo>
                <a:lnTo>
                  <a:pt x="12873" y="8080"/>
                </a:lnTo>
                <a:lnTo>
                  <a:pt x="12922" y="8080"/>
                </a:lnTo>
                <a:lnTo>
                  <a:pt x="12922" y="8445"/>
                </a:lnTo>
                <a:lnTo>
                  <a:pt x="12873" y="8445"/>
                </a:lnTo>
                <a:close/>
                <a:moveTo>
                  <a:pt x="13301" y="8344"/>
                </a:moveTo>
                <a:cubicBezTo>
                  <a:pt x="13301" y="8359"/>
                  <a:pt x="13298" y="8373"/>
                  <a:pt x="13292" y="8386"/>
                </a:cubicBezTo>
                <a:cubicBezTo>
                  <a:pt x="13286" y="8399"/>
                  <a:pt x="13277" y="8410"/>
                  <a:pt x="13264" y="8420"/>
                </a:cubicBezTo>
                <a:cubicBezTo>
                  <a:pt x="13252" y="8429"/>
                  <a:pt x="13236" y="8436"/>
                  <a:pt x="13217" y="8442"/>
                </a:cubicBezTo>
                <a:cubicBezTo>
                  <a:pt x="13198" y="8447"/>
                  <a:pt x="13176" y="8449"/>
                  <a:pt x="13150" y="8450"/>
                </a:cubicBezTo>
                <a:cubicBezTo>
                  <a:pt x="13105" y="8449"/>
                  <a:pt x="13070" y="8442"/>
                  <a:pt x="13044" y="8426"/>
                </a:cubicBezTo>
                <a:cubicBezTo>
                  <a:pt x="13019" y="8410"/>
                  <a:pt x="13003" y="8387"/>
                  <a:pt x="12996" y="8357"/>
                </a:cubicBezTo>
                <a:lnTo>
                  <a:pt x="13044" y="8347"/>
                </a:lnTo>
                <a:cubicBezTo>
                  <a:pt x="13046" y="8357"/>
                  <a:pt x="13050" y="8365"/>
                  <a:pt x="13055" y="8373"/>
                </a:cubicBezTo>
                <a:cubicBezTo>
                  <a:pt x="13060" y="8381"/>
                  <a:pt x="13067" y="8388"/>
                  <a:pt x="13075" y="8393"/>
                </a:cubicBezTo>
                <a:cubicBezTo>
                  <a:pt x="13084" y="8399"/>
                  <a:pt x="13094" y="8403"/>
                  <a:pt x="13107" y="8406"/>
                </a:cubicBezTo>
                <a:cubicBezTo>
                  <a:pt x="13119" y="8409"/>
                  <a:pt x="13134" y="8411"/>
                  <a:pt x="13152" y="8411"/>
                </a:cubicBezTo>
                <a:cubicBezTo>
                  <a:pt x="13167" y="8411"/>
                  <a:pt x="13180" y="8410"/>
                  <a:pt x="13192" y="8407"/>
                </a:cubicBezTo>
                <a:cubicBezTo>
                  <a:pt x="13205" y="8405"/>
                  <a:pt x="13215" y="8401"/>
                  <a:pt x="13224" y="8396"/>
                </a:cubicBezTo>
                <a:cubicBezTo>
                  <a:pt x="13233" y="8391"/>
                  <a:pt x="13239" y="8384"/>
                  <a:pt x="13244" y="8376"/>
                </a:cubicBezTo>
                <a:cubicBezTo>
                  <a:pt x="13249" y="8367"/>
                  <a:pt x="13252" y="8358"/>
                  <a:pt x="13252" y="8346"/>
                </a:cubicBezTo>
                <a:cubicBezTo>
                  <a:pt x="13252" y="8334"/>
                  <a:pt x="13249" y="8325"/>
                  <a:pt x="13244" y="8317"/>
                </a:cubicBezTo>
                <a:cubicBezTo>
                  <a:pt x="13238" y="8310"/>
                  <a:pt x="13231" y="8304"/>
                  <a:pt x="13221" y="8299"/>
                </a:cubicBezTo>
                <a:cubicBezTo>
                  <a:pt x="13211" y="8294"/>
                  <a:pt x="13199" y="8290"/>
                  <a:pt x="13186" y="8287"/>
                </a:cubicBezTo>
                <a:cubicBezTo>
                  <a:pt x="13172" y="8284"/>
                  <a:pt x="13157" y="8280"/>
                  <a:pt x="13140" y="8276"/>
                </a:cubicBezTo>
                <a:cubicBezTo>
                  <a:pt x="13130" y="8274"/>
                  <a:pt x="13120" y="8272"/>
                  <a:pt x="13110" y="8269"/>
                </a:cubicBezTo>
                <a:cubicBezTo>
                  <a:pt x="13100" y="8266"/>
                  <a:pt x="13090" y="8263"/>
                  <a:pt x="13080" y="8259"/>
                </a:cubicBezTo>
                <a:cubicBezTo>
                  <a:pt x="13071" y="8256"/>
                  <a:pt x="13062" y="8251"/>
                  <a:pt x="13054" y="8246"/>
                </a:cubicBezTo>
                <a:cubicBezTo>
                  <a:pt x="13046" y="8241"/>
                  <a:pt x="13038" y="8235"/>
                  <a:pt x="13032" y="8228"/>
                </a:cubicBezTo>
                <a:cubicBezTo>
                  <a:pt x="13026" y="8221"/>
                  <a:pt x="13022" y="8213"/>
                  <a:pt x="13018" y="8204"/>
                </a:cubicBezTo>
                <a:cubicBezTo>
                  <a:pt x="13015" y="8195"/>
                  <a:pt x="13013" y="8184"/>
                  <a:pt x="13013" y="8172"/>
                </a:cubicBezTo>
                <a:cubicBezTo>
                  <a:pt x="13013" y="8155"/>
                  <a:pt x="13017" y="8140"/>
                  <a:pt x="13024" y="8128"/>
                </a:cubicBezTo>
                <a:cubicBezTo>
                  <a:pt x="13031" y="8115"/>
                  <a:pt x="13040" y="8105"/>
                  <a:pt x="13053" y="8097"/>
                </a:cubicBezTo>
                <a:cubicBezTo>
                  <a:pt x="13065" y="8089"/>
                  <a:pt x="13080" y="8084"/>
                  <a:pt x="13097" y="8080"/>
                </a:cubicBezTo>
                <a:cubicBezTo>
                  <a:pt x="13113" y="8076"/>
                  <a:pt x="13132" y="8075"/>
                  <a:pt x="13151" y="8075"/>
                </a:cubicBezTo>
                <a:cubicBezTo>
                  <a:pt x="13174" y="8075"/>
                  <a:pt x="13193" y="8076"/>
                  <a:pt x="13209" y="8080"/>
                </a:cubicBezTo>
                <a:cubicBezTo>
                  <a:pt x="13225" y="8083"/>
                  <a:pt x="13239" y="8089"/>
                  <a:pt x="13250" y="8096"/>
                </a:cubicBezTo>
                <a:cubicBezTo>
                  <a:pt x="13261" y="8103"/>
                  <a:pt x="13270" y="8112"/>
                  <a:pt x="13276" y="8122"/>
                </a:cubicBezTo>
                <a:cubicBezTo>
                  <a:pt x="13283" y="8132"/>
                  <a:pt x="13288" y="8145"/>
                  <a:pt x="13292" y="8158"/>
                </a:cubicBezTo>
                <a:lnTo>
                  <a:pt x="13243" y="8167"/>
                </a:lnTo>
                <a:cubicBezTo>
                  <a:pt x="13241" y="8158"/>
                  <a:pt x="13238" y="8150"/>
                  <a:pt x="13233" y="8143"/>
                </a:cubicBezTo>
                <a:cubicBezTo>
                  <a:pt x="13228" y="8136"/>
                  <a:pt x="13222" y="8131"/>
                  <a:pt x="13215" y="8126"/>
                </a:cubicBezTo>
                <a:cubicBezTo>
                  <a:pt x="13208" y="8121"/>
                  <a:pt x="13199" y="8118"/>
                  <a:pt x="13188" y="8115"/>
                </a:cubicBezTo>
                <a:cubicBezTo>
                  <a:pt x="13177" y="8113"/>
                  <a:pt x="13165" y="8112"/>
                  <a:pt x="13151" y="8112"/>
                </a:cubicBezTo>
                <a:cubicBezTo>
                  <a:pt x="13134" y="8112"/>
                  <a:pt x="13120" y="8113"/>
                  <a:pt x="13108" y="8116"/>
                </a:cubicBezTo>
                <a:cubicBezTo>
                  <a:pt x="13097" y="8119"/>
                  <a:pt x="13088" y="8123"/>
                  <a:pt x="13081" y="8129"/>
                </a:cubicBezTo>
                <a:cubicBezTo>
                  <a:pt x="13074" y="8134"/>
                  <a:pt x="13069" y="8140"/>
                  <a:pt x="13066" y="8147"/>
                </a:cubicBezTo>
                <a:cubicBezTo>
                  <a:pt x="13063" y="8154"/>
                  <a:pt x="13061" y="8161"/>
                  <a:pt x="13061" y="8169"/>
                </a:cubicBezTo>
                <a:cubicBezTo>
                  <a:pt x="13061" y="8180"/>
                  <a:pt x="13064" y="8189"/>
                  <a:pt x="13069" y="8196"/>
                </a:cubicBezTo>
                <a:cubicBezTo>
                  <a:pt x="13075" y="8203"/>
                  <a:pt x="13082" y="8209"/>
                  <a:pt x="13091" y="8214"/>
                </a:cubicBezTo>
                <a:cubicBezTo>
                  <a:pt x="13101" y="8218"/>
                  <a:pt x="13111" y="8222"/>
                  <a:pt x="13124" y="8225"/>
                </a:cubicBezTo>
                <a:cubicBezTo>
                  <a:pt x="13136" y="8228"/>
                  <a:pt x="13149" y="8231"/>
                  <a:pt x="13163" y="8235"/>
                </a:cubicBezTo>
                <a:cubicBezTo>
                  <a:pt x="13174" y="8237"/>
                  <a:pt x="13185" y="8240"/>
                  <a:pt x="13196" y="8243"/>
                </a:cubicBezTo>
                <a:cubicBezTo>
                  <a:pt x="13207" y="8245"/>
                  <a:pt x="13218" y="8248"/>
                  <a:pt x="13228" y="8252"/>
                </a:cubicBezTo>
                <a:cubicBezTo>
                  <a:pt x="13238" y="8256"/>
                  <a:pt x="13248" y="8260"/>
                  <a:pt x="13257" y="8265"/>
                </a:cubicBezTo>
                <a:cubicBezTo>
                  <a:pt x="13265" y="8270"/>
                  <a:pt x="13273" y="8276"/>
                  <a:pt x="13280" y="8283"/>
                </a:cubicBezTo>
                <a:cubicBezTo>
                  <a:pt x="13286" y="8291"/>
                  <a:pt x="13291" y="8299"/>
                  <a:pt x="13295" y="8309"/>
                </a:cubicBezTo>
                <a:cubicBezTo>
                  <a:pt x="13299" y="8319"/>
                  <a:pt x="13301" y="8330"/>
                  <a:pt x="13301" y="8344"/>
                </a:cubicBezTo>
                <a:close/>
                <a:moveTo>
                  <a:pt x="13676" y="8445"/>
                </a:moveTo>
                <a:lnTo>
                  <a:pt x="13676" y="8201"/>
                </a:lnTo>
                <a:cubicBezTo>
                  <a:pt x="13676" y="8193"/>
                  <a:pt x="13676" y="8184"/>
                  <a:pt x="13676" y="8175"/>
                </a:cubicBezTo>
                <a:cubicBezTo>
                  <a:pt x="13676" y="8165"/>
                  <a:pt x="13677" y="8157"/>
                  <a:pt x="13677" y="8149"/>
                </a:cubicBezTo>
                <a:cubicBezTo>
                  <a:pt x="13677" y="8141"/>
                  <a:pt x="13678" y="8132"/>
                  <a:pt x="13678" y="8124"/>
                </a:cubicBezTo>
                <a:cubicBezTo>
                  <a:pt x="13676" y="8133"/>
                  <a:pt x="13673" y="8141"/>
                  <a:pt x="13671" y="8150"/>
                </a:cubicBezTo>
                <a:cubicBezTo>
                  <a:pt x="13668" y="8157"/>
                  <a:pt x="13666" y="8165"/>
                  <a:pt x="13663" y="8174"/>
                </a:cubicBezTo>
                <a:cubicBezTo>
                  <a:pt x="13661" y="8182"/>
                  <a:pt x="13658" y="8189"/>
                  <a:pt x="13655" y="8196"/>
                </a:cubicBezTo>
                <a:lnTo>
                  <a:pt x="13561" y="8445"/>
                </a:lnTo>
                <a:lnTo>
                  <a:pt x="13527" y="8445"/>
                </a:lnTo>
                <a:lnTo>
                  <a:pt x="13431" y="8196"/>
                </a:lnTo>
                <a:cubicBezTo>
                  <a:pt x="13430" y="8194"/>
                  <a:pt x="13429" y="8191"/>
                  <a:pt x="13428" y="8187"/>
                </a:cubicBezTo>
                <a:cubicBezTo>
                  <a:pt x="13427" y="8184"/>
                  <a:pt x="13426" y="8180"/>
                  <a:pt x="13425" y="8176"/>
                </a:cubicBezTo>
                <a:cubicBezTo>
                  <a:pt x="13423" y="8172"/>
                  <a:pt x="13422" y="8168"/>
                  <a:pt x="13421" y="8164"/>
                </a:cubicBezTo>
                <a:cubicBezTo>
                  <a:pt x="13419" y="8160"/>
                  <a:pt x="13418" y="8156"/>
                  <a:pt x="13417" y="8152"/>
                </a:cubicBezTo>
                <a:cubicBezTo>
                  <a:pt x="13414" y="8143"/>
                  <a:pt x="13411" y="8134"/>
                  <a:pt x="13409" y="8124"/>
                </a:cubicBezTo>
                <a:cubicBezTo>
                  <a:pt x="13409" y="8133"/>
                  <a:pt x="13409" y="8143"/>
                  <a:pt x="13409" y="8153"/>
                </a:cubicBezTo>
                <a:cubicBezTo>
                  <a:pt x="13410" y="8161"/>
                  <a:pt x="13410" y="8169"/>
                  <a:pt x="13410" y="8178"/>
                </a:cubicBezTo>
                <a:cubicBezTo>
                  <a:pt x="13410" y="8187"/>
                  <a:pt x="13410" y="8195"/>
                  <a:pt x="13410" y="8201"/>
                </a:cubicBezTo>
                <a:lnTo>
                  <a:pt x="13410" y="8445"/>
                </a:lnTo>
                <a:lnTo>
                  <a:pt x="13366" y="8445"/>
                </a:lnTo>
                <a:lnTo>
                  <a:pt x="13366" y="8080"/>
                </a:lnTo>
                <a:lnTo>
                  <a:pt x="13431" y="8080"/>
                </a:lnTo>
                <a:lnTo>
                  <a:pt x="13528" y="8333"/>
                </a:lnTo>
                <a:cubicBezTo>
                  <a:pt x="13529" y="8336"/>
                  <a:pt x="13531" y="8341"/>
                  <a:pt x="13532" y="8346"/>
                </a:cubicBezTo>
                <a:cubicBezTo>
                  <a:pt x="13534" y="8352"/>
                  <a:pt x="13536" y="8357"/>
                  <a:pt x="13537" y="8363"/>
                </a:cubicBezTo>
                <a:cubicBezTo>
                  <a:pt x="13539" y="8368"/>
                  <a:pt x="13540" y="8374"/>
                  <a:pt x="13542" y="8379"/>
                </a:cubicBezTo>
                <a:cubicBezTo>
                  <a:pt x="13543" y="8384"/>
                  <a:pt x="13544" y="8388"/>
                  <a:pt x="13544" y="8391"/>
                </a:cubicBezTo>
                <a:cubicBezTo>
                  <a:pt x="13545" y="8388"/>
                  <a:pt x="13546" y="8384"/>
                  <a:pt x="13547" y="8379"/>
                </a:cubicBezTo>
                <a:cubicBezTo>
                  <a:pt x="13549" y="8374"/>
                  <a:pt x="13550" y="8368"/>
                  <a:pt x="13552" y="8363"/>
                </a:cubicBezTo>
                <a:cubicBezTo>
                  <a:pt x="13554" y="8357"/>
                  <a:pt x="13556" y="8351"/>
                  <a:pt x="13557" y="8346"/>
                </a:cubicBezTo>
                <a:cubicBezTo>
                  <a:pt x="13559" y="8341"/>
                  <a:pt x="13561" y="8336"/>
                  <a:pt x="13562" y="8333"/>
                </a:cubicBezTo>
                <a:lnTo>
                  <a:pt x="13657" y="8080"/>
                </a:lnTo>
                <a:lnTo>
                  <a:pt x="13720" y="8080"/>
                </a:lnTo>
                <a:lnTo>
                  <a:pt x="13720" y="8445"/>
                </a:lnTo>
                <a:lnTo>
                  <a:pt x="13676" y="8445"/>
                </a:lnTo>
                <a:close/>
                <a:moveTo>
                  <a:pt x="14088" y="8344"/>
                </a:moveTo>
                <a:cubicBezTo>
                  <a:pt x="14088" y="8359"/>
                  <a:pt x="14085" y="8373"/>
                  <a:pt x="14079" y="8386"/>
                </a:cubicBezTo>
                <a:cubicBezTo>
                  <a:pt x="14073" y="8399"/>
                  <a:pt x="14064" y="8410"/>
                  <a:pt x="14051" y="8420"/>
                </a:cubicBezTo>
                <a:cubicBezTo>
                  <a:pt x="14039" y="8429"/>
                  <a:pt x="14023" y="8436"/>
                  <a:pt x="14004" y="8442"/>
                </a:cubicBezTo>
                <a:cubicBezTo>
                  <a:pt x="13985" y="8447"/>
                  <a:pt x="13963" y="8449"/>
                  <a:pt x="13937" y="8450"/>
                </a:cubicBezTo>
                <a:cubicBezTo>
                  <a:pt x="13892" y="8449"/>
                  <a:pt x="13857" y="8442"/>
                  <a:pt x="13831" y="8426"/>
                </a:cubicBezTo>
                <a:cubicBezTo>
                  <a:pt x="13806" y="8410"/>
                  <a:pt x="13790" y="8387"/>
                  <a:pt x="13783" y="8357"/>
                </a:cubicBezTo>
                <a:lnTo>
                  <a:pt x="13831" y="8347"/>
                </a:lnTo>
                <a:cubicBezTo>
                  <a:pt x="13833" y="8357"/>
                  <a:pt x="13837" y="8365"/>
                  <a:pt x="13842" y="8373"/>
                </a:cubicBezTo>
                <a:cubicBezTo>
                  <a:pt x="13847" y="8381"/>
                  <a:pt x="13854" y="8388"/>
                  <a:pt x="13862" y="8393"/>
                </a:cubicBezTo>
                <a:cubicBezTo>
                  <a:pt x="13871" y="8399"/>
                  <a:pt x="13881" y="8403"/>
                  <a:pt x="13894" y="8406"/>
                </a:cubicBezTo>
                <a:cubicBezTo>
                  <a:pt x="13906" y="8409"/>
                  <a:pt x="13921" y="8411"/>
                  <a:pt x="13939" y="8411"/>
                </a:cubicBezTo>
                <a:cubicBezTo>
                  <a:pt x="13954" y="8411"/>
                  <a:pt x="13967" y="8410"/>
                  <a:pt x="13979" y="8407"/>
                </a:cubicBezTo>
                <a:cubicBezTo>
                  <a:pt x="13992" y="8405"/>
                  <a:pt x="14002" y="8401"/>
                  <a:pt x="14011" y="8396"/>
                </a:cubicBezTo>
                <a:cubicBezTo>
                  <a:pt x="14020" y="8391"/>
                  <a:pt x="14026" y="8384"/>
                  <a:pt x="14031" y="8376"/>
                </a:cubicBezTo>
                <a:cubicBezTo>
                  <a:pt x="14036" y="8367"/>
                  <a:pt x="14039" y="8358"/>
                  <a:pt x="14039" y="8346"/>
                </a:cubicBezTo>
                <a:cubicBezTo>
                  <a:pt x="14039" y="8334"/>
                  <a:pt x="14036" y="8325"/>
                  <a:pt x="14031" y="8317"/>
                </a:cubicBezTo>
                <a:cubicBezTo>
                  <a:pt x="14025" y="8310"/>
                  <a:pt x="14018" y="8304"/>
                  <a:pt x="14008" y="8299"/>
                </a:cubicBezTo>
                <a:cubicBezTo>
                  <a:pt x="13998" y="8294"/>
                  <a:pt x="13986" y="8290"/>
                  <a:pt x="13973" y="8287"/>
                </a:cubicBezTo>
                <a:cubicBezTo>
                  <a:pt x="13959" y="8284"/>
                  <a:pt x="13944" y="8280"/>
                  <a:pt x="13927" y="8276"/>
                </a:cubicBezTo>
                <a:cubicBezTo>
                  <a:pt x="13917" y="8274"/>
                  <a:pt x="13907" y="8272"/>
                  <a:pt x="13897" y="8269"/>
                </a:cubicBezTo>
                <a:cubicBezTo>
                  <a:pt x="13887" y="8266"/>
                  <a:pt x="13877" y="8263"/>
                  <a:pt x="13867" y="8259"/>
                </a:cubicBezTo>
                <a:cubicBezTo>
                  <a:pt x="13858" y="8256"/>
                  <a:pt x="13849" y="8251"/>
                  <a:pt x="13841" y="8246"/>
                </a:cubicBezTo>
                <a:cubicBezTo>
                  <a:pt x="13833" y="8241"/>
                  <a:pt x="13825" y="8235"/>
                  <a:pt x="13819" y="8228"/>
                </a:cubicBezTo>
                <a:cubicBezTo>
                  <a:pt x="13813" y="8221"/>
                  <a:pt x="13809" y="8213"/>
                  <a:pt x="13805" y="8204"/>
                </a:cubicBezTo>
                <a:cubicBezTo>
                  <a:pt x="13802" y="8195"/>
                  <a:pt x="13800" y="8184"/>
                  <a:pt x="13800" y="8172"/>
                </a:cubicBezTo>
                <a:cubicBezTo>
                  <a:pt x="13800" y="8155"/>
                  <a:pt x="13804" y="8140"/>
                  <a:pt x="13811" y="8128"/>
                </a:cubicBezTo>
                <a:cubicBezTo>
                  <a:pt x="13818" y="8115"/>
                  <a:pt x="13827" y="8105"/>
                  <a:pt x="13840" y="8097"/>
                </a:cubicBezTo>
                <a:cubicBezTo>
                  <a:pt x="13852" y="8089"/>
                  <a:pt x="13867" y="8084"/>
                  <a:pt x="13884" y="8080"/>
                </a:cubicBezTo>
                <a:cubicBezTo>
                  <a:pt x="13900" y="8076"/>
                  <a:pt x="13919" y="8075"/>
                  <a:pt x="13938" y="8075"/>
                </a:cubicBezTo>
                <a:cubicBezTo>
                  <a:pt x="13961" y="8075"/>
                  <a:pt x="13980" y="8076"/>
                  <a:pt x="13996" y="8080"/>
                </a:cubicBezTo>
                <a:cubicBezTo>
                  <a:pt x="14012" y="8083"/>
                  <a:pt x="14026" y="8089"/>
                  <a:pt x="14037" y="8096"/>
                </a:cubicBezTo>
                <a:cubicBezTo>
                  <a:pt x="14048" y="8103"/>
                  <a:pt x="14057" y="8112"/>
                  <a:pt x="14063" y="8122"/>
                </a:cubicBezTo>
                <a:cubicBezTo>
                  <a:pt x="14070" y="8132"/>
                  <a:pt x="14075" y="8145"/>
                  <a:pt x="14079" y="8158"/>
                </a:cubicBezTo>
                <a:lnTo>
                  <a:pt x="14030" y="8167"/>
                </a:lnTo>
                <a:cubicBezTo>
                  <a:pt x="14028" y="8158"/>
                  <a:pt x="14025" y="8150"/>
                  <a:pt x="14020" y="8143"/>
                </a:cubicBezTo>
                <a:cubicBezTo>
                  <a:pt x="14015" y="8136"/>
                  <a:pt x="14009" y="8131"/>
                  <a:pt x="14002" y="8126"/>
                </a:cubicBezTo>
                <a:cubicBezTo>
                  <a:pt x="13995" y="8121"/>
                  <a:pt x="13986" y="8118"/>
                  <a:pt x="13975" y="8115"/>
                </a:cubicBezTo>
                <a:cubicBezTo>
                  <a:pt x="13964" y="8113"/>
                  <a:pt x="13952" y="8112"/>
                  <a:pt x="13938" y="8112"/>
                </a:cubicBezTo>
                <a:cubicBezTo>
                  <a:pt x="13921" y="8112"/>
                  <a:pt x="13907" y="8113"/>
                  <a:pt x="13895" y="8116"/>
                </a:cubicBezTo>
                <a:cubicBezTo>
                  <a:pt x="13884" y="8119"/>
                  <a:pt x="13875" y="8123"/>
                  <a:pt x="13868" y="8129"/>
                </a:cubicBezTo>
                <a:cubicBezTo>
                  <a:pt x="13861" y="8134"/>
                  <a:pt x="13856" y="8140"/>
                  <a:pt x="13853" y="8147"/>
                </a:cubicBezTo>
                <a:cubicBezTo>
                  <a:pt x="13850" y="8154"/>
                  <a:pt x="13848" y="8161"/>
                  <a:pt x="13848" y="8169"/>
                </a:cubicBezTo>
                <a:cubicBezTo>
                  <a:pt x="13848" y="8180"/>
                  <a:pt x="13851" y="8189"/>
                  <a:pt x="13856" y="8196"/>
                </a:cubicBezTo>
                <a:cubicBezTo>
                  <a:pt x="13862" y="8203"/>
                  <a:pt x="13869" y="8209"/>
                  <a:pt x="13878" y="8214"/>
                </a:cubicBezTo>
                <a:cubicBezTo>
                  <a:pt x="13888" y="8218"/>
                  <a:pt x="13898" y="8222"/>
                  <a:pt x="13911" y="8225"/>
                </a:cubicBezTo>
                <a:cubicBezTo>
                  <a:pt x="13923" y="8228"/>
                  <a:pt x="13936" y="8231"/>
                  <a:pt x="13950" y="8235"/>
                </a:cubicBezTo>
                <a:cubicBezTo>
                  <a:pt x="13961" y="8237"/>
                  <a:pt x="13972" y="8240"/>
                  <a:pt x="13983" y="8243"/>
                </a:cubicBezTo>
                <a:cubicBezTo>
                  <a:pt x="13994" y="8245"/>
                  <a:pt x="14005" y="8248"/>
                  <a:pt x="14015" y="8252"/>
                </a:cubicBezTo>
                <a:cubicBezTo>
                  <a:pt x="14025" y="8256"/>
                  <a:pt x="14035" y="8260"/>
                  <a:pt x="14044" y="8265"/>
                </a:cubicBezTo>
                <a:cubicBezTo>
                  <a:pt x="14052" y="8270"/>
                  <a:pt x="14060" y="8276"/>
                  <a:pt x="14067" y="8283"/>
                </a:cubicBezTo>
                <a:cubicBezTo>
                  <a:pt x="14073" y="8291"/>
                  <a:pt x="14078" y="8299"/>
                  <a:pt x="14082" y="8309"/>
                </a:cubicBezTo>
                <a:cubicBezTo>
                  <a:pt x="14086" y="8319"/>
                  <a:pt x="14088" y="8330"/>
                  <a:pt x="14088" y="8344"/>
                </a:cubicBezTo>
                <a:close/>
                <a:moveTo>
                  <a:pt x="15216" y="7620"/>
                </a:moveTo>
                <a:cubicBezTo>
                  <a:pt x="15214" y="7620"/>
                  <a:pt x="15212" y="7622"/>
                  <a:pt x="15212" y="7624"/>
                </a:cubicBezTo>
                <a:lnTo>
                  <a:pt x="15212" y="8886"/>
                </a:lnTo>
                <a:cubicBezTo>
                  <a:pt x="15212" y="8888"/>
                  <a:pt x="15214" y="8890"/>
                  <a:pt x="15216" y="8890"/>
                </a:cubicBezTo>
                <a:lnTo>
                  <a:pt x="18383" y="8890"/>
                </a:lnTo>
                <a:cubicBezTo>
                  <a:pt x="18385" y="8890"/>
                  <a:pt x="18388" y="8888"/>
                  <a:pt x="18388" y="8886"/>
                </a:cubicBezTo>
                <a:lnTo>
                  <a:pt x="18388" y="7624"/>
                </a:lnTo>
                <a:cubicBezTo>
                  <a:pt x="18388" y="7622"/>
                  <a:pt x="18385" y="7620"/>
                  <a:pt x="18383" y="7620"/>
                </a:cubicBezTo>
                <a:lnTo>
                  <a:pt x="15216" y="7620"/>
                </a:lnTo>
                <a:close/>
                <a:moveTo>
                  <a:pt x="15212" y="7620"/>
                </a:moveTo>
                <a:lnTo>
                  <a:pt x="15212" y="7620"/>
                </a:lnTo>
                <a:close/>
                <a:moveTo>
                  <a:pt x="18388" y="8891"/>
                </a:moveTo>
                <a:lnTo>
                  <a:pt x="18388" y="8891"/>
                </a:lnTo>
                <a:close/>
                <a:moveTo>
                  <a:pt x="16097" y="8190"/>
                </a:moveTo>
                <a:cubicBezTo>
                  <a:pt x="16097" y="8206"/>
                  <a:pt x="16095" y="8220"/>
                  <a:pt x="16090" y="8234"/>
                </a:cubicBezTo>
                <a:cubicBezTo>
                  <a:pt x="16084" y="8248"/>
                  <a:pt x="16076" y="8260"/>
                  <a:pt x="16066" y="8270"/>
                </a:cubicBezTo>
                <a:cubicBezTo>
                  <a:pt x="16056" y="8280"/>
                  <a:pt x="16043" y="8288"/>
                  <a:pt x="16027" y="8294"/>
                </a:cubicBezTo>
                <a:cubicBezTo>
                  <a:pt x="16011" y="8300"/>
                  <a:pt x="15993" y="8303"/>
                  <a:pt x="15972" y="8303"/>
                </a:cubicBezTo>
                <a:lnTo>
                  <a:pt x="15865" y="8303"/>
                </a:lnTo>
                <a:lnTo>
                  <a:pt x="15865" y="8445"/>
                </a:lnTo>
                <a:lnTo>
                  <a:pt x="15816" y="8445"/>
                </a:lnTo>
                <a:lnTo>
                  <a:pt x="15816" y="8080"/>
                </a:lnTo>
                <a:lnTo>
                  <a:pt x="15969" y="8080"/>
                </a:lnTo>
                <a:cubicBezTo>
                  <a:pt x="15991" y="8080"/>
                  <a:pt x="16009" y="8083"/>
                  <a:pt x="16025" y="8088"/>
                </a:cubicBezTo>
                <a:cubicBezTo>
                  <a:pt x="16041" y="8093"/>
                  <a:pt x="16055" y="8101"/>
                  <a:pt x="16065" y="8110"/>
                </a:cubicBezTo>
                <a:cubicBezTo>
                  <a:pt x="16076" y="8120"/>
                  <a:pt x="16084" y="8131"/>
                  <a:pt x="16089" y="8145"/>
                </a:cubicBezTo>
                <a:cubicBezTo>
                  <a:pt x="16095" y="8158"/>
                  <a:pt x="16097" y="8173"/>
                  <a:pt x="16097" y="8190"/>
                </a:cubicBezTo>
                <a:close/>
                <a:moveTo>
                  <a:pt x="16048" y="8190"/>
                </a:moveTo>
                <a:cubicBezTo>
                  <a:pt x="16048" y="8167"/>
                  <a:pt x="16041" y="8149"/>
                  <a:pt x="16027" y="8137"/>
                </a:cubicBezTo>
                <a:cubicBezTo>
                  <a:pt x="16013" y="8126"/>
                  <a:pt x="15991" y="8120"/>
                  <a:pt x="15963" y="8120"/>
                </a:cubicBezTo>
                <a:lnTo>
                  <a:pt x="15865" y="8120"/>
                </a:lnTo>
                <a:lnTo>
                  <a:pt x="15865" y="8263"/>
                </a:lnTo>
                <a:lnTo>
                  <a:pt x="15965" y="8263"/>
                </a:lnTo>
                <a:cubicBezTo>
                  <a:pt x="15994" y="8263"/>
                  <a:pt x="16014" y="8257"/>
                  <a:pt x="16028" y="8245"/>
                </a:cubicBezTo>
                <a:cubicBezTo>
                  <a:pt x="16041" y="8232"/>
                  <a:pt x="16048" y="8214"/>
                  <a:pt x="16048" y="8190"/>
                </a:cubicBezTo>
                <a:close/>
                <a:moveTo>
                  <a:pt x="16167" y="8445"/>
                </a:moveTo>
                <a:lnTo>
                  <a:pt x="16167" y="8080"/>
                </a:lnTo>
                <a:lnTo>
                  <a:pt x="16216" y="8080"/>
                </a:lnTo>
                <a:lnTo>
                  <a:pt x="16216" y="8404"/>
                </a:lnTo>
                <a:lnTo>
                  <a:pt x="16400" y="8404"/>
                </a:lnTo>
                <a:lnTo>
                  <a:pt x="16400" y="8445"/>
                </a:lnTo>
                <a:lnTo>
                  <a:pt x="16167" y="8445"/>
                </a:lnTo>
                <a:close/>
                <a:moveTo>
                  <a:pt x="16722" y="8444"/>
                </a:moveTo>
                <a:lnTo>
                  <a:pt x="16680" y="8338"/>
                </a:lnTo>
                <a:lnTo>
                  <a:pt x="16515" y="8338"/>
                </a:lnTo>
                <a:lnTo>
                  <a:pt x="16473" y="8444"/>
                </a:lnTo>
                <a:lnTo>
                  <a:pt x="16422" y="8444"/>
                </a:lnTo>
                <a:lnTo>
                  <a:pt x="16570" y="8080"/>
                </a:lnTo>
                <a:lnTo>
                  <a:pt x="16626" y="8080"/>
                </a:lnTo>
                <a:lnTo>
                  <a:pt x="16772" y="8444"/>
                </a:lnTo>
                <a:lnTo>
                  <a:pt x="16722" y="8444"/>
                </a:lnTo>
                <a:close/>
                <a:moveTo>
                  <a:pt x="16619" y="8179"/>
                </a:moveTo>
                <a:cubicBezTo>
                  <a:pt x="16616" y="8172"/>
                  <a:pt x="16614" y="8165"/>
                  <a:pt x="16611" y="8158"/>
                </a:cubicBezTo>
                <a:cubicBezTo>
                  <a:pt x="16609" y="8151"/>
                  <a:pt x="16606" y="8144"/>
                  <a:pt x="16604" y="8138"/>
                </a:cubicBezTo>
                <a:cubicBezTo>
                  <a:pt x="16603" y="8133"/>
                  <a:pt x="16601" y="8128"/>
                  <a:pt x="16600" y="8124"/>
                </a:cubicBezTo>
                <a:cubicBezTo>
                  <a:pt x="16598" y="8120"/>
                  <a:pt x="16598" y="8118"/>
                  <a:pt x="16597" y="8117"/>
                </a:cubicBezTo>
                <a:cubicBezTo>
                  <a:pt x="16597" y="8118"/>
                  <a:pt x="16596" y="8120"/>
                  <a:pt x="16595" y="8124"/>
                </a:cubicBezTo>
                <a:cubicBezTo>
                  <a:pt x="16594" y="8128"/>
                  <a:pt x="16592" y="8133"/>
                  <a:pt x="16590" y="8139"/>
                </a:cubicBezTo>
                <a:cubicBezTo>
                  <a:pt x="16588" y="8145"/>
                  <a:pt x="16586" y="8151"/>
                  <a:pt x="16584" y="8158"/>
                </a:cubicBezTo>
                <a:cubicBezTo>
                  <a:pt x="16581" y="8165"/>
                  <a:pt x="16579" y="8172"/>
                  <a:pt x="16576" y="8179"/>
                </a:cubicBezTo>
                <a:lnTo>
                  <a:pt x="16530" y="8299"/>
                </a:lnTo>
                <a:lnTo>
                  <a:pt x="16666" y="8299"/>
                </a:lnTo>
                <a:lnTo>
                  <a:pt x="16619" y="8179"/>
                </a:lnTo>
                <a:close/>
                <a:moveTo>
                  <a:pt x="17051" y="8445"/>
                </a:moveTo>
                <a:lnTo>
                  <a:pt x="16856" y="8134"/>
                </a:lnTo>
                <a:cubicBezTo>
                  <a:pt x="16857" y="8143"/>
                  <a:pt x="16857" y="8151"/>
                  <a:pt x="16858" y="8159"/>
                </a:cubicBezTo>
                <a:cubicBezTo>
                  <a:pt x="16858" y="8166"/>
                  <a:pt x="16858" y="8174"/>
                  <a:pt x="16858" y="8182"/>
                </a:cubicBezTo>
                <a:cubicBezTo>
                  <a:pt x="16859" y="8189"/>
                  <a:pt x="16859" y="8196"/>
                  <a:pt x="16859" y="8202"/>
                </a:cubicBezTo>
                <a:lnTo>
                  <a:pt x="16859" y="8445"/>
                </a:lnTo>
                <a:lnTo>
                  <a:pt x="16815" y="8445"/>
                </a:lnTo>
                <a:lnTo>
                  <a:pt x="16815" y="8080"/>
                </a:lnTo>
                <a:lnTo>
                  <a:pt x="16872" y="8080"/>
                </a:lnTo>
                <a:lnTo>
                  <a:pt x="17069" y="8393"/>
                </a:lnTo>
                <a:cubicBezTo>
                  <a:pt x="17069" y="8384"/>
                  <a:pt x="17068" y="8376"/>
                  <a:pt x="17068" y="8367"/>
                </a:cubicBezTo>
                <a:cubicBezTo>
                  <a:pt x="17067" y="8360"/>
                  <a:pt x="17067" y="8352"/>
                  <a:pt x="17066" y="8344"/>
                </a:cubicBezTo>
                <a:cubicBezTo>
                  <a:pt x="17066" y="8335"/>
                  <a:pt x="17066" y="8327"/>
                  <a:pt x="17066" y="8319"/>
                </a:cubicBezTo>
                <a:lnTo>
                  <a:pt x="17066" y="8080"/>
                </a:lnTo>
                <a:lnTo>
                  <a:pt x="17110" y="8080"/>
                </a:lnTo>
                <a:lnTo>
                  <a:pt x="17110" y="8445"/>
                </a:lnTo>
                <a:lnTo>
                  <a:pt x="17051" y="8445"/>
                </a:lnTo>
                <a:close/>
                <a:moveTo>
                  <a:pt x="17338" y="8121"/>
                </a:moveTo>
                <a:lnTo>
                  <a:pt x="17338" y="8445"/>
                </a:lnTo>
                <a:lnTo>
                  <a:pt x="17289" y="8445"/>
                </a:lnTo>
                <a:lnTo>
                  <a:pt x="17289" y="8121"/>
                </a:lnTo>
                <a:lnTo>
                  <a:pt x="17164" y="8121"/>
                </a:lnTo>
                <a:lnTo>
                  <a:pt x="17164" y="8080"/>
                </a:lnTo>
                <a:lnTo>
                  <a:pt x="17464" y="8080"/>
                </a:lnTo>
                <a:lnTo>
                  <a:pt x="17464" y="8121"/>
                </a:lnTo>
                <a:lnTo>
                  <a:pt x="17338" y="8121"/>
                </a:lnTo>
                <a:close/>
                <a:moveTo>
                  <a:pt x="17803" y="8344"/>
                </a:moveTo>
                <a:cubicBezTo>
                  <a:pt x="17803" y="8359"/>
                  <a:pt x="17800" y="8373"/>
                  <a:pt x="17794" y="8386"/>
                </a:cubicBezTo>
                <a:cubicBezTo>
                  <a:pt x="17788" y="8399"/>
                  <a:pt x="17779" y="8410"/>
                  <a:pt x="17767" y="8420"/>
                </a:cubicBezTo>
                <a:cubicBezTo>
                  <a:pt x="17754" y="8429"/>
                  <a:pt x="17739" y="8436"/>
                  <a:pt x="17720" y="8442"/>
                </a:cubicBezTo>
                <a:cubicBezTo>
                  <a:pt x="17701" y="8447"/>
                  <a:pt x="17679" y="8449"/>
                  <a:pt x="17653" y="8450"/>
                </a:cubicBezTo>
                <a:cubicBezTo>
                  <a:pt x="17607" y="8449"/>
                  <a:pt x="17572" y="8442"/>
                  <a:pt x="17547" y="8426"/>
                </a:cubicBezTo>
                <a:cubicBezTo>
                  <a:pt x="17522" y="8410"/>
                  <a:pt x="17505" y="8387"/>
                  <a:pt x="17499" y="8357"/>
                </a:cubicBezTo>
                <a:lnTo>
                  <a:pt x="17546" y="8347"/>
                </a:lnTo>
                <a:cubicBezTo>
                  <a:pt x="17549" y="8357"/>
                  <a:pt x="17552" y="8365"/>
                  <a:pt x="17557" y="8373"/>
                </a:cubicBezTo>
                <a:cubicBezTo>
                  <a:pt x="17562" y="8381"/>
                  <a:pt x="17569" y="8388"/>
                  <a:pt x="17578" y="8393"/>
                </a:cubicBezTo>
                <a:cubicBezTo>
                  <a:pt x="17586" y="8399"/>
                  <a:pt x="17597" y="8403"/>
                  <a:pt x="17609" y="8406"/>
                </a:cubicBezTo>
                <a:cubicBezTo>
                  <a:pt x="17622" y="8409"/>
                  <a:pt x="17637" y="8411"/>
                  <a:pt x="17655" y="8411"/>
                </a:cubicBezTo>
                <a:cubicBezTo>
                  <a:pt x="17669" y="8411"/>
                  <a:pt x="17683" y="8410"/>
                  <a:pt x="17695" y="8407"/>
                </a:cubicBezTo>
                <a:cubicBezTo>
                  <a:pt x="17707" y="8405"/>
                  <a:pt x="17718" y="8401"/>
                  <a:pt x="17726" y="8396"/>
                </a:cubicBezTo>
                <a:cubicBezTo>
                  <a:pt x="17735" y="8391"/>
                  <a:pt x="17742" y="8384"/>
                  <a:pt x="17747" y="8376"/>
                </a:cubicBezTo>
                <a:cubicBezTo>
                  <a:pt x="17752" y="8367"/>
                  <a:pt x="17754" y="8358"/>
                  <a:pt x="17754" y="8346"/>
                </a:cubicBezTo>
                <a:cubicBezTo>
                  <a:pt x="17754" y="8334"/>
                  <a:pt x="17752" y="8325"/>
                  <a:pt x="17746" y="8317"/>
                </a:cubicBezTo>
                <a:cubicBezTo>
                  <a:pt x="17741" y="8310"/>
                  <a:pt x="17733" y="8304"/>
                  <a:pt x="17723" y="8299"/>
                </a:cubicBezTo>
                <a:cubicBezTo>
                  <a:pt x="17713" y="8294"/>
                  <a:pt x="17702" y="8290"/>
                  <a:pt x="17688" y="8287"/>
                </a:cubicBezTo>
                <a:cubicBezTo>
                  <a:pt x="17675" y="8284"/>
                  <a:pt x="17659" y="8280"/>
                  <a:pt x="17643" y="8276"/>
                </a:cubicBezTo>
                <a:cubicBezTo>
                  <a:pt x="17633" y="8274"/>
                  <a:pt x="17623" y="8272"/>
                  <a:pt x="17612" y="8269"/>
                </a:cubicBezTo>
                <a:cubicBezTo>
                  <a:pt x="17602" y="8266"/>
                  <a:pt x="17592" y="8263"/>
                  <a:pt x="17583" y="8259"/>
                </a:cubicBezTo>
                <a:cubicBezTo>
                  <a:pt x="17573" y="8256"/>
                  <a:pt x="17565" y="8251"/>
                  <a:pt x="17556" y="8246"/>
                </a:cubicBezTo>
                <a:cubicBezTo>
                  <a:pt x="17548" y="8241"/>
                  <a:pt x="17541" y="8235"/>
                  <a:pt x="17535" y="8228"/>
                </a:cubicBezTo>
                <a:cubicBezTo>
                  <a:pt x="17529" y="8221"/>
                  <a:pt x="17524" y="8213"/>
                  <a:pt x="17521" y="8204"/>
                </a:cubicBezTo>
                <a:cubicBezTo>
                  <a:pt x="17517" y="8195"/>
                  <a:pt x="17516" y="8184"/>
                  <a:pt x="17516" y="8172"/>
                </a:cubicBezTo>
                <a:cubicBezTo>
                  <a:pt x="17516" y="8155"/>
                  <a:pt x="17519" y="8140"/>
                  <a:pt x="17526" y="8128"/>
                </a:cubicBezTo>
                <a:cubicBezTo>
                  <a:pt x="17533" y="8115"/>
                  <a:pt x="17543" y="8105"/>
                  <a:pt x="17555" y="8097"/>
                </a:cubicBezTo>
                <a:cubicBezTo>
                  <a:pt x="17567" y="8089"/>
                  <a:pt x="17582" y="8084"/>
                  <a:pt x="17599" y="8080"/>
                </a:cubicBezTo>
                <a:cubicBezTo>
                  <a:pt x="17616" y="8076"/>
                  <a:pt x="17634" y="8075"/>
                  <a:pt x="17654" y="8075"/>
                </a:cubicBezTo>
                <a:cubicBezTo>
                  <a:pt x="17676" y="8075"/>
                  <a:pt x="17696" y="8076"/>
                  <a:pt x="17712" y="8080"/>
                </a:cubicBezTo>
                <a:cubicBezTo>
                  <a:pt x="17728" y="8083"/>
                  <a:pt x="17741" y="8089"/>
                  <a:pt x="17752" y="8096"/>
                </a:cubicBezTo>
                <a:cubicBezTo>
                  <a:pt x="17763" y="8103"/>
                  <a:pt x="17772" y="8112"/>
                  <a:pt x="17779" y="8122"/>
                </a:cubicBezTo>
                <a:cubicBezTo>
                  <a:pt x="17785" y="8132"/>
                  <a:pt x="17791" y="8145"/>
                  <a:pt x="17795" y="8158"/>
                </a:cubicBezTo>
                <a:lnTo>
                  <a:pt x="17746" y="8167"/>
                </a:lnTo>
                <a:cubicBezTo>
                  <a:pt x="17744" y="8158"/>
                  <a:pt x="17740" y="8150"/>
                  <a:pt x="17736" y="8143"/>
                </a:cubicBezTo>
                <a:cubicBezTo>
                  <a:pt x="17731" y="8136"/>
                  <a:pt x="17725" y="8131"/>
                  <a:pt x="17718" y="8126"/>
                </a:cubicBezTo>
                <a:cubicBezTo>
                  <a:pt x="17710" y="8121"/>
                  <a:pt x="17701" y="8118"/>
                  <a:pt x="17691" y="8115"/>
                </a:cubicBezTo>
                <a:cubicBezTo>
                  <a:pt x="17680" y="8113"/>
                  <a:pt x="17668" y="8112"/>
                  <a:pt x="17653" y="8112"/>
                </a:cubicBezTo>
                <a:cubicBezTo>
                  <a:pt x="17636" y="8112"/>
                  <a:pt x="17622" y="8113"/>
                  <a:pt x="17611" y="8116"/>
                </a:cubicBezTo>
                <a:cubicBezTo>
                  <a:pt x="17599" y="8119"/>
                  <a:pt x="17590" y="8123"/>
                  <a:pt x="17583" y="8129"/>
                </a:cubicBezTo>
                <a:cubicBezTo>
                  <a:pt x="17576" y="8134"/>
                  <a:pt x="17571" y="8140"/>
                  <a:pt x="17568" y="8147"/>
                </a:cubicBezTo>
                <a:cubicBezTo>
                  <a:pt x="17565" y="8154"/>
                  <a:pt x="17564" y="8161"/>
                  <a:pt x="17564" y="8169"/>
                </a:cubicBezTo>
                <a:cubicBezTo>
                  <a:pt x="17564" y="8180"/>
                  <a:pt x="17566" y="8189"/>
                  <a:pt x="17572" y="8196"/>
                </a:cubicBezTo>
                <a:cubicBezTo>
                  <a:pt x="17577" y="8203"/>
                  <a:pt x="17585" y="8209"/>
                  <a:pt x="17594" y="8214"/>
                </a:cubicBezTo>
                <a:cubicBezTo>
                  <a:pt x="17603" y="8218"/>
                  <a:pt x="17614" y="8222"/>
                  <a:pt x="17626" y="8225"/>
                </a:cubicBezTo>
                <a:cubicBezTo>
                  <a:pt x="17638" y="8228"/>
                  <a:pt x="17651" y="8231"/>
                  <a:pt x="17665" y="8235"/>
                </a:cubicBezTo>
                <a:cubicBezTo>
                  <a:pt x="17676" y="8237"/>
                  <a:pt x="17687" y="8240"/>
                  <a:pt x="17699" y="8243"/>
                </a:cubicBezTo>
                <a:cubicBezTo>
                  <a:pt x="17710" y="8245"/>
                  <a:pt x="17720" y="8248"/>
                  <a:pt x="17730" y="8252"/>
                </a:cubicBezTo>
                <a:cubicBezTo>
                  <a:pt x="17741" y="8256"/>
                  <a:pt x="17750" y="8260"/>
                  <a:pt x="17759" y="8265"/>
                </a:cubicBezTo>
                <a:cubicBezTo>
                  <a:pt x="17768" y="8270"/>
                  <a:pt x="17776" y="8276"/>
                  <a:pt x="17782" y="8283"/>
                </a:cubicBezTo>
                <a:cubicBezTo>
                  <a:pt x="17789" y="8291"/>
                  <a:pt x="17794" y="8299"/>
                  <a:pt x="17798" y="8309"/>
                </a:cubicBezTo>
                <a:cubicBezTo>
                  <a:pt x="17801" y="8319"/>
                  <a:pt x="17803" y="8330"/>
                  <a:pt x="17803" y="8344"/>
                </a:cubicBezTo>
                <a:close/>
                <a:moveTo>
                  <a:pt x="20296" y="7620"/>
                </a:moveTo>
                <a:cubicBezTo>
                  <a:pt x="20294" y="7620"/>
                  <a:pt x="20292" y="7622"/>
                  <a:pt x="20292" y="7624"/>
                </a:cubicBezTo>
                <a:lnTo>
                  <a:pt x="20292" y="8886"/>
                </a:lnTo>
                <a:cubicBezTo>
                  <a:pt x="20292" y="8888"/>
                  <a:pt x="20294" y="8890"/>
                  <a:pt x="20296" y="8890"/>
                </a:cubicBezTo>
                <a:lnTo>
                  <a:pt x="23463" y="8890"/>
                </a:lnTo>
                <a:cubicBezTo>
                  <a:pt x="23465" y="8890"/>
                  <a:pt x="23468" y="8888"/>
                  <a:pt x="23468" y="8886"/>
                </a:cubicBezTo>
                <a:lnTo>
                  <a:pt x="23468" y="7624"/>
                </a:lnTo>
                <a:cubicBezTo>
                  <a:pt x="23468" y="7622"/>
                  <a:pt x="23465" y="7620"/>
                  <a:pt x="23463" y="7620"/>
                </a:cubicBezTo>
                <a:lnTo>
                  <a:pt x="20296" y="7620"/>
                </a:lnTo>
                <a:close/>
                <a:moveTo>
                  <a:pt x="20292" y="7620"/>
                </a:moveTo>
                <a:lnTo>
                  <a:pt x="20292" y="7620"/>
                </a:lnTo>
                <a:close/>
                <a:moveTo>
                  <a:pt x="23468" y="8891"/>
                </a:moveTo>
                <a:lnTo>
                  <a:pt x="23468" y="8891"/>
                </a:lnTo>
                <a:close/>
                <a:moveTo>
                  <a:pt x="21093" y="8258"/>
                </a:moveTo>
                <a:cubicBezTo>
                  <a:pt x="21093" y="8289"/>
                  <a:pt x="21088" y="8316"/>
                  <a:pt x="21079" y="8339"/>
                </a:cubicBezTo>
                <a:cubicBezTo>
                  <a:pt x="21070" y="8362"/>
                  <a:pt x="21057" y="8381"/>
                  <a:pt x="21042" y="8397"/>
                </a:cubicBezTo>
                <a:cubicBezTo>
                  <a:pt x="21026" y="8413"/>
                  <a:pt x="21007" y="8424"/>
                  <a:pt x="20985" y="8432"/>
                </a:cubicBezTo>
                <a:cubicBezTo>
                  <a:pt x="20964" y="8440"/>
                  <a:pt x="20940" y="8445"/>
                  <a:pt x="20916" y="8445"/>
                </a:cubicBezTo>
                <a:lnTo>
                  <a:pt x="20779" y="8445"/>
                </a:lnTo>
                <a:lnTo>
                  <a:pt x="20779" y="8080"/>
                </a:lnTo>
                <a:lnTo>
                  <a:pt x="20900" y="8080"/>
                </a:lnTo>
                <a:cubicBezTo>
                  <a:pt x="20928" y="8080"/>
                  <a:pt x="20954" y="8083"/>
                  <a:pt x="20977" y="8090"/>
                </a:cubicBezTo>
                <a:cubicBezTo>
                  <a:pt x="21001" y="8097"/>
                  <a:pt x="21021" y="8108"/>
                  <a:pt x="21038" y="8123"/>
                </a:cubicBezTo>
                <a:cubicBezTo>
                  <a:pt x="21056" y="8137"/>
                  <a:pt x="21069" y="8156"/>
                  <a:pt x="21078" y="8178"/>
                </a:cubicBezTo>
                <a:cubicBezTo>
                  <a:pt x="21088" y="8201"/>
                  <a:pt x="21093" y="8227"/>
                  <a:pt x="21093" y="8258"/>
                </a:cubicBezTo>
                <a:close/>
                <a:moveTo>
                  <a:pt x="21043" y="8258"/>
                </a:moveTo>
                <a:cubicBezTo>
                  <a:pt x="21043" y="8234"/>
                  <a:pt x="21040" y="8213"/>
                  <a:pt x="21033" y="8195"/>
                </a:cubicBezTo>
                <a:cubicBezTo>
                  <a:pt x="21025" y="8178"/>
                  <a:pt x="21016" y="8163"/>
                  <a:pt x="21003" y="8152"/>
                </a:cubicBezTo>
                <a:cubicBezTo>
                  <a:pt x="20990" y="8141"/>
                  <a:pt x="20975" y="8133"/>
                  <a:pt x="20957" y="8127"/>
                </a:cubicBezTo>
                <a:cubicBezTo>
                  <a:pt x="20939" y="8122"/>
                  <a:pt x="20920" y="8120"/>
                  <a:pt x="20899" y="8120"/>
                </a:cubicBezTo>
                <a:lnTo>
                  <a:pt x="20829" y="8120"/>
                </a:lnTo>
                <a:lnTo>
                  <a:pt x="20829" y="8405"/>
                </a:lnTo>
                <a:lnTo>
                  <a:pt x="20910" y="8405"/>
                </a:lnTo>
                <a:cubicBezTo>
                  <a:pt x="20929" y="8405"/>
                  <a:pt x="20947" y="8402"/>
                  <a:pt x="20963" y="8396"/>
                </a:cubicBezTo>
                <a:cubicBezTo>
                  <a:pt x="20979" y="8389"/>
                  <a:pt x="20993" y="8380"/>
                  <a:pt x="21005" y="8368"/>
                </a:cubicBezTo>
                <a:cubicBezTo>
                  <a:pt x="21017" y="8356"/>
                  <a:pt x="21026" y="8340"/>
                  <a:pt x="21033" y="8322"/>
                </a:cubicBezTo>
                <a:cubicBezTo>
                  <a:pt x="21040" y="8304"/>
                  <a:pt x="21043" y="8283"/>
                  <a:pt x="21043" y="8258"/>
                </a:cubicBezTo>
                <a:close/>
                <a:moveTo>
                  <a:pt x="21166" y="8445"/>
                </a:moveTo>
                <a:lnTo>
                  <a:pt x="21166" y="8080"/>
                </a:lnTo>
                <a:lnTo>
                  <a:pt x="21215" y="8080"/>
                </a:lnTo>
                <a:lnTo>
                  <a:pt x="21215" y="8445"/>
                </a:lnTo>
                <a:lnTo>
                  <a:pt x="21166" y="8445"/>
                </a:lnTo>
                <a:close/>
                <a:moveTo>
                  <a:pt x="21594" y="8344"/>
                </a:moveTo>
                <a:cubicBezTo>
                  <a:pt x="21594" y="8359"/>
                  <a:pt x="21591" y="8373"/>
                  <a:pt x="21585" y="8386"/>
                </a:cubicBezTo>
                <a:cubicBezTo>
                  <a:pt x="21579" y="8399"/>
                  <a:pt x="21570" y="8410"/>
                  <a:pt x="21557" y="8420"/>
                </a:cubicBezTo>
                <a:cubicBezTo>
                  <a:pt x="21545" y="8429"/>
                  <a:pt x="21529" y="8436"/>
                  <a:pt x="21510" y="8442"/>
                </a:cubicBezTo>
                <a:cubicBezTo>
                  <a:pt x="21491" y="8447"/>
                  <a:pt x="21469" y="8449"/>
                  <a:pt x="21443" y="8450"/>
                </a:cubicBezTo>
                <a:cubicBezTo>
                  <a:pt x="21398" y="8449"/>
                  <a:pt x="21363" y="8442"/>
                  <a:pt x="21337" y="8426"/>
                </a:cubicBezTo>
                <a:cubicBezTo>
                  <a:pt x="21312" y="8410"/>
                  <a:pt x="21296" y="8387"/>
                  <a:pt x="21289" y="8357"/>
                </a:cubicBezTo>
                <a:lnTo>
                  <a:pt x="21337" y="8347"/>
                </a:lnTo>
                <a:cubicBezTo>
                  <a:pt x="21339" y="8357"/>
                  <a:pt x="21343" y="8365"/>
                  <a:pt x="21348" y="8373"/>
                </a:cubicBezTo>
                <a:cubicBezTo>
                  <a:pt x="21353" y="8381"/>
                  <a:pt x="21360" y="8388"/>
                  <a:pt x="21368" y="8393"/>
                </a:cubicBezTo>
                <a:cubicBezTo>
                  <a:pt x="21377" y="8399"/>
                  <a:pt x="21387" y="8403"/>
                  <a:pt x="21400" y="8406"/>
                </a:cubicBezTo>
                <a:cubicBezTo>
                  <a:pt x="21412" y="8409"/>
                  <a:pt x="21427" y="8411"/>
                  <a:pt x="21445" y="8411"/>
                </a:cubicBezTo>
                <a:cubicBezTo>
                  <a:pt x="21460" y="8411"/>
                  <a:pt x="21473" y="8410"/>
                  <a:pt x="21485" y="8407"/>
                </a:cubicBezTo>
                <a:cubicBezTo>
                  <a:pt x="21498" y="8405"/>
                  <a:pt x="21508" y="8401"/>
                  <a:pt x="21517" y="8396"/>
                </a:cubicBezTo>
                <a:cubicBezTo>
                  <a:pt x="21526" y="8391"/>
                  <a:pt x="21532" y="8384"/>
                  <a:pt x="21537" y="8376"/>
                </a:cubicBezTo>
                <a:cubicBezTo>
                  <a:pt x="21542" y="8367"/>
                  <a:pt x="21545" y="8358"/>
                  <a:pt x="21545" y="8346"/>
                </a:cubicBezTo>
                <a:cubicBezTo>
                  <a:pt x="21545" y="8334"/>
                  <a:pt x="21542" y="8325"/>
                  <a:pt x="21537" y="8317"/>
                </a:cubicBezTo>
                <a:cubicBezTo>
                  <a:pt x="21531" y="8310"/>
                  <a:pt x="21524" y="8304"/>
                  <a:pt x="21514" y="8299"/>
                </a:cubicBezTo>
                <a:cubicBezTo>
                  <a:pt x="21504" y="8294"/>
                  <a:pt x="21492" y="8290"/>
                  <a:pt x="21479" y="8287"/>
                </a:cubicBezTo>
                <a:cubicBezTo>
                  <a:pt x="21465" y="8284"/>
                  <a:pt x="21450" y="8280"/>
                  <a:pt x="21433" y="8276"/>
                </a:cubicBezTo>
                <a:cubicBezTo>
                  <a:pt x="21423" y="8274"/>
                  <a:pt x="21413" y="8272"/>
                  <a:pt x="21403" y="8269"/>
                </a:cubicBezTo>
                <a:cubicBezTo>
                  <a:pt x="21393" y="8266"/>
                  <a:pt x="21383" y="8263"/>
                  <a:pt x="21373" y="8259"/>
                </a:cubicBezTo>
                <a:cubicBezTo>
                  <a:pt x="21364" y="8256"/>
                  <a:pt x="21355" y="8251"/>
                  <a:pt x="21347" y="8246"/>
                </a:cubicBezTo>
                <a:cubicBezTo>
                  <a:pt x="21339" y="8241"/>
                  <a:pt x="21331" y="8235"/>
                  <a:pt x="21325" y="8228"/>
                </a:cubicBezTo>
                <a:cubicBezTo>
                  <a:pt x="21319" y="8221"/>
                  <a:pt x="21315" y="8213"/>
                  <a:pt x="21311" y="8204"/>
                </a:cubicBezTo>
                <a:cubicBezTo>
                  <a:pt x="21308" y="8195"/>
                  <a:pt x="21306" y="8184"/>
                  <a:pt x="21306" y="8172"/>
                </a:cubicBezTo>
                <a:cubicBezTo>
                  <a:pt x="21306" y="8155"/>
                  <a:pt x="21310" y="8140"/>
                  <a:pt x="21317" y="8128"/>
                </a:cubicBezTo>
                <a:cubicBezTo>
                  <a:pt x="21324" y="8115"/>
                  <a:pt x="21333" y="8105"/>
                  <a:pt x="21346" y="8097"/>
                </a:cubicBezTo>
                <a:cubicBezTo>
                  <a:pt x="21358" y="8089"/>
                  <a:pt x="21373" y="8084"/>
                  <a:pt x="21390" y="8080"/>
                </a:cubicBezTo>
                <a:cubicBezTo>
                  <a:pt x="21406" y="8076"/>
                  <a:pt x="21425" y="8075"/>
                  <a:pt x="21444" y="8075"/>
                </a:cubicBezTo>
                <a:cubicBezTo>
                  <a:pt x="21467" y="8075"/>
                  <a:pt x="21486" y="8076"/>
                  <a:pt x="21502" y="8080"/>
                </a:cubicBezTo>
                <a:cubicBezTo>
                  <a:pt x="21518" y="8083"/>
                  <a:pt x="21532" y="8089"/>
                  <a:pt x="21543" y="8096"/>
                </a:cubicBezTo>
                <a:cubicBezTo>
                  <a:pt x="21554" y="8103"/>
                  <a:pt x="21563" y="8112"/>
                  <a:pt x="21569" y="8122"/>
                </a:cubicBezTo>
                <a:cubicBezTo>
                  <a:pt x="21576" y="8132"/>
                  <a:pt x="21581" y="8145"/>
                  <a:pt x="21585" y="8158"/>
                </a:cubicBezTo>
                <a:lnTo>
                  <a:pt x="21536" y="8167"/>
                </a:lnTo>
                <a:cubicBezTo>
                  <a:pt x="21534" y="8158"/>
                  <a:pt x="21531" y="8150"/>
                  <a:pt x="21526" y="8143"/>
                </a:cubicBezTo>
                <a:cubicBezTo>
                  <a:pt x="21521" y="8136"/>
                  <a:pt x="21515" y="8131"/>
                  <a:pt x="21508" y="8126"/>
                </a:cubicBezTo>
                <a:cubicBezTo>
                  <a:pt x="21501" y="8121"/>
                  <a:pt x="21492" y="8118"/>
                  <a:pt x="21481" y="8115"/>
                </a:cubicBezTo>
                <a:cubicBezTo>
                  <a:pt x="21470" y="8113"/>
                  <a:pt x="21458" y="8112"/>
                  <a:pt x="21444" y="8112"/>
                </a:cubicBezTo>
                <a:cubicBezTo>
                  <a:pt x="21427" y="8112"/>
                  <a:pt x="21413" y="8113"/>
                  <a:pt x="21401" y="8116"/>
                </a:cubicBezTo>
                <a:cubicBezTo>
                  <a:pt x="21390" y="8119"/>
                  <a:pt x="21381" y="8123"/>
                  <a:pt x="21374" y="8129"/>
                </a:cubicBezTo>
                <a:cubicBezTo>
                  <a:pt x="21367" y="8134"/>
                  <a:pt x="21362" y="8140"/>
                  <a:pt x="21359" y="8147"/>
                </a:cubicBezTo>
                <a:cubicBezTo>
                  <a:pt x="21356" y="8154"/>
                  <a:pt x="21354" y="8161"/>
                  <a:pt x="21354" y="8169"/>
                </a:cubicBezTo>
                <a:cubicBezTo>
                  <a:pt x="21354" y="8180"/>
                  <a:pt x="21357" y="8189"/>
                  <a:pt x="21362" y="8196"/>
                </a:cubicBezTo>
                <a:cubicBezTo>
                  <a:pt x="21368" y="8203"/>
                  <a:pt x="21375" y="8209"/>
                  <a:pt x="21384" y="8214"/>
                </a:cubicBezTo>
                <a:cubicBezTo>
                  <a:pt x="21394" y="8218"/>
                  <a:pt x="21404" y="8222"/>
                  <a:pt x="21417" y="8225"/>
                </a:cubicBezTo>
                <a:cubicBezTo>
                  <a:pt x="21429" y="8228"/>
                  <a:pt x="21442" y="8231"/>
                  <a:pt x="21456" y="8235"/>
                </a:cubicBezTo>
                <a:cubicBezTo>
                  <a:pt x="21467" y="8237"/>
                  <a:pt x="21478" y="8240"/>
                  <a:pt x="21489" y="8243"/>
                </a:cubicBezTo>
                <a:cubicBezTo>
                  <a:pt x="21500" y="8245"/>
                  <a:pt x="21511" y="8248"/>
                  <a:pt x="21521" y="8252"/>
                </a:cubicBezTo>
                <a:cubicBezTo>
                  <a:pt x="21531" y="8256"/>
                  <a:pt x="21541" y="8260"/>
                  <a:pt x="21550" y="8265"/>
                </a:cubicBezTo>
                <a:cubicBezTo>
                  <a:pt x="21558" y="8270"/>
                  <a:pt x="21566" y="8276"/>
                  <a:pt x="21573" y="8283"/>
                </a:cubicBezTo>
                <a:cubicBezTo>
                  <a:pt x="21579" y="8291"/>
                  <a:pt x="21584" y="8299"/>
                  <a:pt x="21588" y="8309"/>
                </a:cubicBezTo>
                <a:cubicBezTo>
                  <a:pt x="21592" y="8319"/>
                  <a:pt x="21594" y="8330"/>
                  <a:pt x="21594" y="8344"/>
                </a:cubicBezTo>
                <a:close/>
                <a:moveTo>
                  <a:pt x="21660" y="8445"/>
                </a:moveTo>
                <a:lnTo>
                  <a:pt x="21660" y="8080"/>
                </a:lnTo>
                <a:lnTo>
                  <a:pt x="21937" y="8080"/>
                </a:lnTo>
                <a:lnTo>
                  <a:pt x="21937" y="8121"/>
                </a:lnTo>
                <a:lnTo>
                  <a:pt x="21710" y="8121"/>
                </a:lnTo>
                <a:lnTo>
                  <a:pt x="21710" y="8238"/>
                </a:lnTo>
                <a:lnTo>
                  <a:pt x="21921" y="8238"/>
                </a:lnTo>
                <a:lnTo>
                  <a:pt x="21921" y="8277"/>
                </a:lnTo>
                <a:lnTo>
                  <a:pt x="21710" y="8277"/>
                </a:lnTo>
                <a:lnTo>
                  <a:pt x="21710" y="8404"/>
                </a:lnTo>
                <a:lnTo>
                  <a:pt x="21947" y="8404"/>
                </a:lnTo>
                <a:lnTo>
                  <a:pt x="21947" y="8445"/>
                </a:lnTo>
                <a:lnTo>
                  <a:pt x="21660" y="8445"/>
                </a:lnTo>
                <a:close/>
                <a:moveTo>
                  <a:pt x="22269" y="8444"/>
                </a:moveTo>
                <a:lnTo>
                  <a:pt x="22228" y="8338"/>
                </a:lnTo>
                <a:lnTo>
                  <a:pt x="22062" y="8338"/>
                </a:lnTo>
                <a:lnTo>
                  <a:pt x="22020" y="8444"/>
                </a:lnTo>
                <a:lnTo>
                  <a:pt x="21969" y="8444"/>
                </a:lnTo>
                <a:lnTo>
                  <a:pt x="22118" y="8080"/>
                </a:lnTo>
                <a:lnTo>
                  <a:pt x="22174" y="8080"/>
                </a:lnTo>
                <a:lnTo>
                  <a:pt x="22320" y="8444"/>
                </a:lnTo>
                <a:lnTo>
                  <a:pt x="22269" y="8444"/>
                </a:lnTo>
                <a:close/>
                <a:moveTo>
                  <a:pt x="22166" y="8179"/>
                </a:moveTo>
                <a:cubicBezTo>
                  <a:pt x="22164" y="8172"/>
                  <a:pt x="22161" y="8165"/>
                  <a:pt x="22159" y="8158"/>
                </a:cubicBezTo>
                <a:cubicBezTo>
                  <a:pt x="22156" y="8151"/>
                  <a:pt x="22154" y="8144"/>
                  <a:pt x="22152" y="8138"/>
                </a:cubicBezTo>
                <a:cubicBezTo>
                  <a:pt x="22150" y="8133"/>
                  <a:pt x="22148" y="8128"/>
                  <a:pt x="22147" y="8124"/>
                </a:cubicBezTo>
                <a:cubicBezTo>
                  <a:pt x="22146" y="8120"/>
                  <a:pt x="22145" y="8118"/>
                  <a:pt x="22145" y="8117"/>
                </a:cubicBezTo>
                <a:cubicBezTo>
                  <a:pt x="22145" y="8118"/>
                  <a:pt x="22144" y="8120"/>
                  <a:pt x="22143" y="8124"/>
                </a:cubicBezTo>
                <a:cubicBezTo>
                  <a:pt x="22141" y="8128"/>
                  <a:pt x="22140" y="8133"/>
                  <a:pt x="22138" y="8139"/>
                </a:cubicBezTo>
                <a:cubicBezTo>
                  <a:pt x="22136" y="8145"/>
                  <a:pt x="22134" y="8151"/>
                  <a:pt x="22131" y="8158"/>
                </a:cubicBezTo>
                <a:cubicBezTo>
                  <a:pt x="22129" y="8165"/>
                  <a:pt x="22126" y="8172"/>
                  <a:pt x="22124" y="8179"/>
                </a:cubicBezTo>
                <a:lnTo>
                  <a:pt x="22077" y="8299"/>
                </a:lnTo>
                <a:lnTo>
                  <a:pt x="22213" y="8299"/>
                </a:lnTo>
                <a:lnTo>
                  <a:pt x="22166" y="8179"/>
                </a:lnTo>
                <a:close/>
                <a:moveTo>
                  <a:pt x="22648" y="8344"/>
                </a:moveTo>
                <a:cubicBezTo>
                  <a:pt x="22648" y="8359"/>
                  <a:pt x="22645" y="8373"/>
                  <a:pt x="22639" y="8386"/>
                </a:cubicBezTo>
                <a:cubicBezTo>
                  <a:pt x="22633" y="8399"/>
                  <a:pt x="22624" y="8410"/>
                  <a:pt x="22611" y="8420"/>
                </a:cubicBezTo>
                <a:cubicBezTo>
                  <a:pt x="22599" y="8429"/>
                  <a:pt x="22583" y="8436"/>
                  <a:pt x="22564" y="8442"/>
                </a:cubicBezTo>
                <a:cubicBezTo>
                  <a:pt x="22545" y="8447"/>
                  <a:pt x="22523" y="8449"/>
                  <a:pt x="22497" y="8450"/>
                </a:cubicBezTo>
                <a:cubicBezTo>
                  <a:pt x="22452" y="8449"/>
                  <a:pt x="22417" y="8442"/>
                  <a:pt x="22391" y="8426"/>
                </a:cubicBezTo>
                <a:cubicBezTo>
                  <a:pt x="22366" y="8410"/>
                  <a:pt x="22350" y="8387"/>
                  <a:pt x="22343" y="8357"/>
                </a:cubicBezTo>
                <a:lnTo>
                  <a:pt x="22391" y="8347"/>
                </a:lnTo>
                <a:cubicBezTo>
                  <a:pt x="22393" y="8357"/>
                  <a:pt x="22397" y="8365"/>
                  <a:pt x="22402" y="8373"/>
                </a:cubicBezTo>
                <a:cubicBezTo>
                  <a:pt x="22407" y="8381"/>
                  <a:pt x="22414" y="8388"/>
                  <a:pt x="22422" y="8393"/>
                </a:cubicBezTo>
                <a:cubicBezTo>
                  <a:pt x="22431" y="8399"/>
                  <a:pt x="22441" y="8403"/>
                  <a:pt x="22454" y="8406"/>
                </a:cubicBezTo>
                <a:cubicBezTo>
                  <a:pt x="22466" y="8409"/>
                  <a:pt x="22481" y="8411"/>
                  <a:pt x="22499" y="8411"/>
                </a:cubicBezTo>
                <a:cubicBezTo>
                  <a:pt x="22514" y="8411"/>
                  <a:pt x="22527" y="8410"/>
                  <a:pt x="22539" y="8407"/>
                </a:cubicBezTo>
                <a:cubicBezTo>
                  <a:pt x="22552" y="8405"/>
                  <a:pt x="22562" y="8401"/>
                  <a:pt x="22571" y="8396"/>
                </a:cubicBezTo>
                <a:cubicBezTo>
                  <a:pt x="22580" y="8391"/>
                  <a:pt x="22586" y="8384"/>
                  <a:pt x="22591" y="8376"/>
                </a:cubicBezTo>
                <a:cubicBezTo>
                  <a:pt x="22596" y="8367"/>
                  <a:pt x="22599" y="8358"/>
                  <a:pt x="22599" y="8346"/>
                </a:cubicBezTo>
                <a:cubicBezTo>
                  <a:pt x="22599" y="8334"/>
                  <a:pt x="22596" y="8325"/>
                  <a:pt x="22591" y="8317"/>
                </a:cubicBezTo>
                <a:cubicBezTo>
                  <a:pt x="22585" y="8310"/>
                  <a:pt x="22578" y="8304"/>
                  <a:pt x="22568" y="8299"/>
                </a:cubicBezTo>
                <a:cubicBezTo>
                  <a:pt x="22558" y="8294"/>
                  <a:pt x="22546" y="8290"/>
                  <a:pt x="22533" y="8287"/>
                </a:cubicBezTo>
                <a:cubicBezTo>
                  <a:pt x="22519" y="8284"/>
                  <a:pt x="22504" y="8280"/>
                  <a:pt x="22487" y="8276"/>
                </a:cubicBezTo>
                <a:cubicBezTo>
                  <a:pt x="22477" y="8274"/>
                  <a:pt x="22467" y="8272"/>
                  <a:pt x="22457" y="8269"/>
                </a:cubicBezTo>
                <a:cubicBezTo>
                  <a:pt x="22447" y="8266"/>
                  <a:pt x="22437" y="8263"/>
                  <a:pt x="22427" y="8259"/>
                </a:cubicBezTo>
                <a:cubicBezTo>
                  <a:pt x="22418" y="8256"/>
                  <a:pt x="22409" y="8251"/>
                  <a:pt x="22401" y="8246"/>
                </a:cubicBezTo>
                <a:cubicBezTo>
                  <a:pt x="22393" y="8241"/>
                  <a:pt x="22385" y="8235"/>
                  <a:pt x="22379" y="8228"/>
                </a:cubicBezTo>
                <a:cubicBezTo>
                  <a:pt x="22373" y="8221"/>
                  <a:pt x="22369" y="8213"/>
                  <a:pt x="22365" y="8204"/>
                </a:cubicBezTo>
                <a:cubicBezTo>
                  <a:pt x="22362" y="8195"/>
                  <a:pt x="22360" y="8184"/>
                  <a:pt x="22360" y="8172"/>
                </a:cubicBezTo>
                <a:cubicBezTo>
                  <a:pt x="22360" y="8155"/>
                  <a:pt x="22364" y="8140"/>
                  <a:pt x="22371" y="8128"/>
                </a:cubicBezTo>
                <a:cubicBezTo>
                  <a:pt x="22378" y="8115"/>
                  <a:pt x="22387" y="8105"/>
                  <a:pt x="22400" y="8097"/>
                </a:cubicBezTo>
                <a:cubicBezTo>
                  <a:pt x="22412" y="8089"/>
                  <a:pt x="22427" y="8084"/>
                  <a:pt x="22444" y="8080"/>
                </a:cubicBezTo>
                <a:cubicBezTo>
                  <a:pt x="22460" y="8076"/>
                  <a:pt x="22479" y="8075"/>
                  <a:pt x="22498" y="8075"/>
                </a:cubicBezTo>
                <a:cubicBezTo>
                  <a:pt x="22521" y="8075"/>
                  <a:pt x="22540" y="8076"/>
                  <a:pt x="22556" y="8080"/>
                </a:cubicBezTo>
                <a:cubicBezTo>
                  <a:pt x="22572" y="8083"/>
                  <a:pt x="22586" y="8089"/>
                  <a:pt x="22597" y="8096"/>
                </a:cubicBezTo>
                <a:cubicBezTo>
                  <a:pt x="22608" y="8103"/>
                  <a:pt x="22617" y="8112"/>
                  <a:pt x="22623" y="8122"/>
                </a:cubicBezTo>
                <a:cubicBezTo>
                  <a:pt x="22630" y="8132"/>
                  <a:pt x="22635" y="8145"/>
                  <a:pt x="22639" y="8158"/>
                </a:cubicBezTo>
                <a:lnTo>
                  <a:pt x="22590" y="8167"/>
                </a:lnTo>
                <a:cubicBezTo>
                  <a:pt x="22588" y="8158"/>
                  <a:pt x="22585" y="8150"/>
                  <a:pt x="22580" y="8143"/>
                </a:cubicBezTo>
                <a:cubicBezTo>
                  <a:pt x="22575" y="8136"/>
                  <a:pt x="22569" y="8131"/>
                  <a:pt x="22562" y="8126"/>
                </a:cubicBezTo>
                <a:cubicBezTo>
                  <a:pt x="22555" y="8121"/>
                  <a:pt x="22546" y="8118"/>
                  <a:pt x="22535" y="8115"/>
                </a:cubicBezTo>
                <a:cubicBezTo>
                  <a:pt x="22524" y="8113"/>
                  <a:pt x="22512" y="8112"/>
                  <a:pt x="22498" y="8112"/>
                </a:cubicBezTo>
                <a:cubicBezTo>
                  <a:pt x="22481" y="8112"/>
                  <a:pt x="22467" y="8113"/>
                  <a:pt x="22455" y="8116"/>
                </a:cubicBezTo>
                <a:cubicBezTo>
                  <a:pt x="22444" y="8119"/>
                  <a:pt x="22435" y="8123"/>
                  <a:pt x="22428" y="8129"/>
                </a:cubicBezTo>
                <a:cubicBezTo>
                  <a:pt x="22421" y="8134"/>
                  <a:pt x="22416" y="8140"/>
                  <a:pt x="22413" y="8147"/>
                </a:cubicBezTo>
                <a:cubicBezTo>
                  <a:pt x="22410" y="8154"/>
                  <a:pt x="22408" y="8161"/>
                  <a:pt x="22408" y="8169"/>
                </a:cubicBezTo>
                <a:cubicBezTo>
                  <a:pt x="22408" y="8180"/>
                  <a:pt x="22411" y="8189"/>
                  <a:pt x="22416" y="8196"/>
                </a:cubicBezTo>
                <a:cubicBezTo>
                  <a:pt x="22422" y="8203"/>
                  <a:pt x="22429" y="8209"/>
                  <a:pt x="22438" y="8214"/>
                </a:cubicBezTo>
                <a:cubicBezTo>
                  <a:pt x="22448" y="8218"/>
                  <a:pt x="22458" y="8222"/>
                  <a:pt x="22471" y="8225"/>
                </a:cubicBezTo>
                <a:cubicBezTo>
                  <a:pt x="22483" y="8228"/>
                  <a:pt x="22496" y="8231"/>
                  <a:pt x="22510" y="8235"/>
                </a:cubicBezTo>
                <a:cubicBezTo>
                  <a:pt x="22521" y="8237"/>
                  <a:pt x="22532" y="8240"/>
                  <a:pt x="22543" y="8243"/>
                </a:cubicBezTo>
                <a:cubicBezTo>
                  <a:pt x="22554" y="8245"/>
                  <a:pt x="22565" y="8248"/>
                  <a:pt x="22575" y="8252"/>
                </a:cubicBezTo>
                <a:cubicBezTo>
                  <a:pt x="22585" y="8256"/>
                  <a:pt x="22595" y="8260"/>
                  <a:pt x="22604" y="8265"/>
                </a:cubicBezTo>
                <a:cubicBezTo>
                  <a:pt x="22612" y="8270"/>
                  <a:pt x="22620" y="8276"/>
                  <a:pt x="22627" y="8283"/>
                </a:cubicBezTo>
                <a:cubicBezTo>
                  <a:pt x="22633" y="8291"/>
                  <a:pt x="22638" y="8299"/>
                  <a:pt x="22642" y="8309"/>
                </a:cubicBezTo>
                <a:cubicBezTo>
                  <a:pt x="22646" y="8319"/>
                  <a:pt x="22648" y="8330"/>
                  <a:pt x="22648" y="8344"/>
                </a:cubicBezTo>
                <a:close/>
                <a:moveTo>
                  <a:pt x="22714" y="8445"/>
                </a:moveTo>
                <a:lnTo>
                  <a:pt x="22714" y="8080"/>
                </a:lnTo>
                <a:lnTo>
                  <a:pt x="22991" y="8080"/>
                </a:lnTo>
                <a:lnTo>
                  <a:pt x="22991" y="8121"/>
                </a:lnTo>
                <a:lnTo>
                  <a:pt x="22764" y="8121"/>
                </a:lnTo>
                <a:lnTo>
                  <a:pt x="22764" y="8238"/>
                </a:lnTo>
                <a:lnTo>
                  <a:pt x="22975" y="8238"/>
                </a:lnTo>
                <a:lnTo>
                  <a:pt x="22975" y="8277"/>
                </a:lnTo>
                <a:lnTo>
                  <a:pt x="22764" y="8277"/>
                </a:lnTo>
                <a:lnTo>
                  <a:pt x="22764" y="8404"/>
                </a:lnTo>
                <a:lnTo>
                  <a:pt x="23001" y="8404"/>
                </a:lnTo>
                <a:lnTo>
                  <a:pt x="23001" y="8445"/>
                </a:lnTo>
                <a:lnTo>
                  <a:pt x="22714" y="8445"/>
                </a:lnTo>
                <a:close/>
                <a:moveTo>
                  <a:pt x="2509" y="2540"/>
                </a:moveTo>
                <a:lnTo>
                  <a:pt x="24103" y="2544"/>
                </a:lnTo>
                <a:lnTo>
                  <a:pt x="2509" y="2540"/>
                </a:lnTo>
                <a:close/>
                <a:moveTo>
                  <a:pt x="2509" y="2540"/>
                </a:moveTo>
                <a:lnTo>
                  <a:pt x="2513" y="3810"/>
                </a:lnTo>
                <a:lnTo>
                  <a:pt x="2509" y="2540"/>
                </a:lnTo>
                <a:close/>
                <a:moveTo>
                  <a:pt x="6407" y="2540"/>
                </a:moveTo>
                <a:lnTo>
                  <a:pt x="6412" y="3810"/>
                </a:lnTo>
                <a:lnTo>
                  <a:pt x="6407" y="2540"/>
                </a:lnTo>
                <a:close/>
                <a:moveTo>
                  <a:pt x="10310" y="2540"/>
                </a:moveTo>
                <a:lnTo>
                  <a:pt x="10314" y="3810"/>
                </a:lnTo>
                <a:lnTo>
                  <a:pt x="10310" y="2540"/>
                </a:lnTo>
                <a:close/>
                <a:moveTo>
                  <a:pt x="19411" y="2540"/>
                </a:moveTo>
                <a:lnTo>
                  <a:pt x="19416" y="3810"/>
                </a:lnTo>
                <a:lnTo>
                  <a:pt x="19411" y="2540"/>
                </a:lnTo>
                <a:close/>
                <a:moveTo>
                  <a:pt x="24112" y="2540"/>
                </a:moveTo>
                <a:lnTo>
                  <a:pt x="24117" y="3810"/>
                </a:lnTo>
                <a:lnTo>
                  <a:pt x="24112" y="2540"/>
                </a:lnTo>
                <a:close/>
                <a:moveTo>
                  <a:pt x="2509" y="6341"/>
                </a:moveTo>
                <a:lnTo>
                  <a:pt x="22198" y="6350"/>
                </a:lnTo>
                <a:lnTo>
                  <a:pt x="2509" y="6341"/>
                </a:lnTo>
                <a:close/>
                <a:moveTo>
                  <a:pt x="2509" y="6341"/>
                </a:moveTo>
                <a:lnTo>
                  <a:pt x="2513" y="7611"/>
                </a:lnTo>
                <a:lnTo>
                  <a:pt x="2509" y="6341"/>
                </a:lnTo>
                <a:close/>
                <a:moveTo>
                  <a:pt x="7911" y="6341"/>
                </a:moveTo>
                <a:lnTo>
                  <a:pt x="7915" y="7611"/>
                </a:lnTo>
                <a:lnTo>
                  <a:pt x="7911" y="6341"/>
                </a:lnTo>
                <a:close/>
                <a:moveTo>
                  <a:pt x="12709" y="6341"/>
                </a:moveTo>
                <a:lnTo>
                  <a:pt x="12713" y="7611"/>
                </a:lnTo>
                <a:lnTo>
                  <a:pt x="12709" y="6341"/>
                </a:lnTo>
                <a:close/>
                <a:moveTo>
                  <a:pt x="16814" y="6341"/>
                </a:moveTo>
                <a:lnTo>
                  <a:pt x="16819" y="7611"/>
                </a:lnTo>
                <a:lnTo>
                  <a:pt x="16814" y="6341"/>
                </a:lnTo>
                <a:close/>
                <a:moveTo>
                  <a:pt x="22212" y="6341"/>
                </a:moveTo>
                <a:lnTo>
                  <a:pt x="22216" y="7611"/>
                </a:lnTo>
                <a:lnTo>
                  <a:pt x="22212" y="6341"/>
                </a:lnTo>
                <a:close/>
                <a:moveTo>
                  <a:pt x="15015" y="2540"/>
                </a:moveTo>
                <a:lnTo>
                  <a:pt x="15019" y="3810"/>
                </a:lnTo>
                <a:lnTo>
                  <a:pt x="15015" y="254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7076B-0133-44C9-A97D-052463DE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37E0C71-624E-45AB-BB30-66BF16420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+mn-lt"/>
              </a:rPr>
              <a:t>Approaches in Named Entity Resolution</a:t>
            </a:r>
            <a:endParaRPr lang="en-IN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8D296EA8-1E97-428B-B0B4-FD002EDD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364" y="1462088"/>
            <a:ext cx="8918812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Dictionary Look-up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Rule based (  Using lexical, contextual and morphological information)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Hidden Markov Model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Machine Learning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Hybrid methods (Statistical+ Linguistics)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A4A2-A670-401F-A656-9A4E4FC3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68</a:t>
            </a:fld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CEEE342F-DD34-4780-818D-3CBC9AB0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905001"/>
            <a:ext cx="7408862" cy="42211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1463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None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Following are the major challenges encountering in Indian Languages.</a:t>
            </a:r>
          </a:p>
          <a:p>
            <a:pPr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Agglutination</a:t>
            </a:r>
          </a:p>
          <a:p>
            <a:pPr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Ambiguity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Between Proper and common nouns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Between named entities</a:t>
            </a:r>
          </a:p>
          <a:p>
            <a:pPr eaLnBrk="1" hangingPunct="1"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AT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Lack of Capitalization</a:t>
            </a:r>
          </a:p>
          <a:p>
            <a:pPr eaLnBrk="1" hangingPunct="1">
              <a:spcBef>
                <a:spcPts val="600"/>
              </a:spcBef>
              <a:buClr>
                <a:srgbClr val="31B6FD"/>
              </a:buClr>
              <a:buNone/>
              <a:defRPr/>
            </a:pPr>
            <a:endParaRPr lang="de-AT" altLang="en-US" sz="2400" dirty="0">
              <a:solidFill>
                <a:srgbClr val="073E87"/>
              </a:solidFill>
              <a:latin typeface="Candara" pitchFamily="32" charset="0"/>
              <a:cs typeface="Arial" charset="0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BB1C923A-4EC1-4201-BF35-3C75D353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338139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latin typeface="Times New Roman" panose="02020603050405020304" pitchFamily="18" charset="0"/>
              </a:rPr>
              <a:t>Challenges of NER in Indian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F3D1B-47AD-4C94-A938-1569C5CD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69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F3D2-9DAE-401D-AF44-452F84BD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8989-291B-404D-BE53-F16F368B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881"/>
            <a:ext cx="11685563" cy="5711482"/>
          </a:xfrm>
        </p:spPr>
        <p:txBody>
          <a:bodyPr>
            <a:noAutofit/>
          </a:bodyPr>
          <a:lstStyle/>
          <a:p>
            <a:r>
              <a:rPr lang="en-IN" sz="4800" dirty="0"/>
              <a:t>Those intrinsic structures are similar groups called </a:t>
            </a:r>
            <a:r>
              <a:rPr lang="en-IN" sz="4800" b="1" dirty="0">
                <a:solidFill>
                  <a:srgbClr val="0070C0"/>
                </a:solidFill>
              </a:rPr>
              <a:t>Clusters</a:t>
            </a:r>
            <a:r>
              <a:rPr lang="en-IN" sz="4800" dirty="0"/>
              <a:t>.</a:t>
            </a:r>
          </a:p>
          <a:p>
            <a:r>
              <a:rPr lang="en-IN" sz="4800" dirty="0"/>
              <a:t>The Process is called Clustering</a:t>
            </a:r>
          </a:p>
          <a:p>
            <a:endParaRPr lang="en-IN" sz="4800" dirty="0"/>
          </a:p>
          <a:p>
            <a:pPr marL="0" indent="0">
              <a:buNone/>
            </a:pPr>
            <a:r>
              <a:rPr lang="en-IN" sz="4800" dirty="0"/>
              <a:t>Note: </a:t>
            </a:r>
          </a:p>
          <a:p>
            <a:r>
              <a:rPr lang="en-IN" sz="4800" dirty="0"/>
              <a:t>Classification – Supervised Learning </a:t>
            </a:r>
          </a:p>
          <a:p>
            <a:r>
              <a:rPr lang="en-IN" sz="4800" dirty="0"/>
              <a:t>Clustering- Unsupervised Learning 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0EEC-0B7B-41E5-9EFD-C753058C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01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43051F5C-E477-4430-A781-8B6B94E9C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89039"/>
            <a:ext cx="8228013" cy="961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b="1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Agglutination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Dravidian languages, words consist of a lexical root to which one or more 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affixes are attached.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b="1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Example in Tamil: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1) </a:t>
            </a:r>
            <a:r>
              <a:rPr lang="ta-IN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ராமனைத்தவிர</a:t>
            </a:r>
            <a:r>
              <a:rPr lang="ta-IN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            (</a:t>
            </a:r>
            <a:r>
              <a:rPr lang="en-GB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otherthan</a:t>
            </a: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Raman)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2) </a:t>
            </a:r>
            <a:r>
              <a:rPr lang="ta-IN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செவ்வாயன்று</a:t>
            </a:r>
            <a:r>
              <a:rPr lang="ta-IN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            (On Tuesday)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3) </a:t>
            </a:r>
            <a:r>
              <a:rPr lang="ta-IN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இந்தியாவிலுள்ள</a:t>
            </a:r>
            <a:r>
              <a:rPr lang="ta-IN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             (In India)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4) </a:t>
            </a:r>
            <a:r>
              <a:rPr lang="ta-IN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கண்ணனைப்</a:t>
            </a:r>
            <a:r>
              <a:rPr lang="ta-IN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ta-IN" alt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பற்றிக்</a:t>
            </a:r>
            <a:r>
              <a:rPr lang="ta-IN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கொண்டு </a:t>
            </a:r>
            <a:r>
              <a:rPr lang="en-GB" alt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            (hold onto Kannan)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endParaRPr lang="en-GB" altLang="en-US" sz="2000" dirty="0">
              <a:solidFill>
                <a:schemeClr val="tx1">
                  <a:lumMod val="50000"/>
                </a:schemeClr>
              </a:solidFill>
              <a:latin typeface="Times New Roman" pitchFamily="16" charset="0"/>
              <a:cs typeface="Arial" charset="0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F3A031BF-6AFA-4652-B81A-4640E4E7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28588"/>
            <a:ext cx="82280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NER in Indian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63C9B-F081-4BCC-965A-23A2E19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70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599F8528-9E51-4073-AE2D-F7848BF5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0"/>
            <a:ext cx="8228013" cy="64023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Ambiguity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Comparatively Indian languages suffer more due to the ambiguity that exists between common &amp; proper nouns and between named entities itself. In some cases same word can refer to different named entity types. Those instances can recognized by contextual information.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Examples: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Hi: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Akash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- Person name and Sky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Hi: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Sooraj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- Person name and Sun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Hi: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Chaanth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– Moon and Silver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Hi: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Aam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– Mango and Common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Ml: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Roopa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– Person name and Rupee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Ml: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Madhu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– Person name and Honey</a:t>
            </a:r>
          </a:p>
          <a:p>
            <a:pPr lvl="1"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Ml: Mala – Person name and Garland</a:t>
            </a:r>
          </a:p>
          <a:p>
            <a:pPr algn="just" eaLnBrk="1" hangingPunct="1">
              <a:spcBef>
                <a:spcPts val="650"/>
              </a:spcBef>
              <a:buClr>
                <a:srgbClr val="31B6FD"/>
              </a:buClr>
              <a:buSzPct val="75000"/>
              <a:buFont typeface="Wingdings" charset="2"/>
              <a:buChar char=""/>
              <a:defRPr/>
            </a:pPr>
            <a:endParaRPr lang="en-GB" altLang="en-US" sz="2000" dirty="0">
              <a:solidFill>
                <a:srgbClr val="073E87"/>
              </a:solidFill>
              <a:latin typeface="Times New Roman" pitchFamily="16" charset="0"/>
              <a:cs typeface="Arial" charset="0"/>
            </a:endParaRP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A71766B-25C2-490D-9F00-013B31C5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287338"/>
            <a:ext cx="8228012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latin typeface="Times New Roman" panose="02020603050405020304" pitchFamily="18" charset="0"/>
              </a:rPr>
              <a:t>Challenges of NER 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Indian Languages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F3524-548C-4949-9F2E-BD2D6A9E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71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378E88A2-F650-41C1-8D67-7B1BB5D58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43000"/>
            <a:ext cx="8228013" cy="552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திங்கள் 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- Day and Month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</a:t>
            </a: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மலர் 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- Person name and Flower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செவ்வாய்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- Day and planet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சக்தி 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– Person name and Power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மாலை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– Evening and Garland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r>
              <a:rPr lang="ta-I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வெள்ளி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– Silver, Planet, Day</a:t>
            </a:r>
          </a:p>
          <a:p>
            <a:pPr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Font typeface="Wingdings" charset="2"/>
              <a:buChar char=""/>
              <a:defRPr/>
            </a:pPr>
            <a:endParaRPr lang="en-GB" altLang="en-US" sz="2400" dirty="0">
              <a:solidFill>
                <a:schemeClr val="tx1">
                  <a:lumMod val="50000"/>
                </a:schemeClr>
              </a:solidFill>
              <a:latin typeface="Times New Roman" pitchFamily="16" charset="0"/>
              <a:cs typeface="Arial" charset="0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98387D76-7A93-401A-B988-36D28CE27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20650"/>
            <a:ext cx="82280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NER in Indian Languages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16954-140C-40B2-96A2-3B471B8E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0E0C42D-DFCC-42DA-B10F-920129EF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43000"/>
            <a:ext cx="8228013" cy="552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Spell Variation: Due to the different writing styles same entity is represented in various word forms. In </a:t>
            </a:r>
            <a:r>
              <a:rPr lang="en-GB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Tamil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, 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sanskirit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letters such as 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ja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”, 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sha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”, 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sri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 “Ha” are replaced by 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sa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”,“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ciri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”, “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ka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”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Example: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Roja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can be written as Rosa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Srimathi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	-	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cirimathi</a:t>
            </a:r>
            <a:endParaRPr lang="en-GB" altLang="en-US" sz="2400" dirty="0">
              <a:solidFill>
                <a:schemeClr val="tx1">
                  <a:lumMod val="50000"/>
                </a:schemeClr>
              </a:solidFill>
              <a:latin typeface="Times New Roman" pitchFamily="16" charset="0"/>
              <a:cs typeface="Arial" charset="0"/>
            </a:endParaRPr>
          </a:p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Raja 		- 	rasa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75000"/>
              <a:buNone/>
              <a:defRPr/>
            </a:pP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ShajahAn</a:t>
            </a:r>
            <a:r>
              <a:rPr lang="en-GB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 	- 	</a:t>
            </a:r>
            <a:r>
              <a:rPr lang="en-GB" altLang="en-US" sz="2400" dirty="0" err="1">
                <a:solidFill>
                  <a:schemeClr val="tx1">
                    <a:lumMod val="50000"/>
                  </a:schemeClr>
                </a:solidFill>
                <a:latin typeface="Times New Roman" pitchFamily="16" charset="0"/>
                <a:cs typeface="Arial" charset="0"/>
              </a:rPr>
              <a:t>sajakAn</a:t>
            </a:r>
            <a:endParaRPr lang="en-GB" altLang="en-US" sz="2400" dirty="0">
              <a:solidFill>
                <a:schemeClr val="tx1">
                  <a:lumMod val="50000"/>
                </a:schemeClr>
              </a:solidFill>
              <a:latin typeface="Times New Roman" pitchFamily="16" charset="0"/>
              <a:cs typeface="Arial" charset="0"/>
            </a:endParaRP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2F1252E9-D20A-42E4-B873-C22042B7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20650"/>
            <a:ext cx="82280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NER in Indian Languages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6F7D7-B52E-454A-BA43-C04603D7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59374AC3-8B35-407A-8BC1-AFF22BA6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1"/>
            <a:ext cx="8228013" cy="458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1463"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2"/>
                </a:solidFill>
                <a:latin typeface="Calibri" pitchFamily="32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˃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 eaLnBrk="0" hangingPunct="0">
              <a:spcBef>
                <a:spcPct val="20000"/>
              </a:spcBef>
              <a:buFont typeface="Calibri" pitchFamily="32" charset="0"/>
              <a:buChar char="+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 eaLnBrk="0" hangingPunct="0">
              <a:spcBef>
                <a:spcPct val="200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 eaLnBrk="0" hangingPunct="0">
              <a:spcBef>
                <a:spcPct val="20000"/>
              </a:spcBef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None/>
              <a:defRPr/>
            </a:pPr>
            <a:r>
              <a:rPr lang="en-GB" altLang="en-US" sz="2000" b="1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Lack of Capitalization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4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In English and some other European languages capitalization is considered as the important feature to identify proper noun. 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4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It plays a major role in NE identification. 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SzPct val="45000"/>
              <a:buFont typeface="Wingdings" charset="2"/>
              <a:buChar char=""/>
              <a:defRPr/>
            </a:pPr>
            <a:r>
              <a:rPr lang="en-GB" alt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6" charset="0"/>
                <a:cs typeface="Arial" charset="0"/>
              </a:rPr>
              <a:t>Unlike English capitalization concept is not found in Indian languages.  </a:t>
            </a:r>
          </a:p>
          <a:p>
            <a:pPr algn="just" eaLnBrk="1" hangingPunct="1">
              <a:spcBef>
                <a:spcPts val="650"/>
              </a:spcBef>
              <a:buClr>
                <a:schemeClr val="tx1">
                  <a:lumMod val="50000"/>
                </a:schemeClr>
              </a:buClr>
              <a:buNone/>
              <a:defRPr/>
            </a:pPr>
            <a:endParaRPr lang="en-GB" altLang="en-US" sz="2000" dirty="0">
              <a:solidFill>
                <a:schemeClr val="bg2">
                  <a:lumMod val="10000"/>
                </a:schemeClr>
              </a:solidFill>
              <a:latin typeface="Times New Roman" pitchFamily="16" charset="0"/>
              <a:cs typeface="Arial" charset="0"/>
            </a:endParaRP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A8389637-42D3-47A5-BEDC-5DBE95F3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9063"/>
            <a:ext cx="822801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</a:rPr>
              <a:t>Challenges of NER in Indian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53394-FF99-439C-B3D3-DEA370E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74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1744-3F02-4E74-B482-3C069314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66" y="1932907"/>
            <a:ext cx="10852112" cy="1904574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+mn-lt"/>
              </a:rPr>
              <a:t>Let us Code Few NLP Stuffs 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90FDD0-1BFD-453A-9EC9-093CAAF032D7}"/>
              </a:ext>
            </a:extLst>
          </p:cNvPr>
          <p:cNvSpPr txBox="1">
            <a:spLocks/>
          </p:cNvSpPr>
          <p:nvPr/>
        </p:nvSpPr>
        <p:spPr>
          <a:xfrm>
            <a:off x="1783080" y="2329298"/>
            <a:ext cx="7597480" cy="3478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FDD0-1BFD-453A-9EC9-093CAAF032D7}"/>
              </a:ext>
            </a:extLst>
          </p:cNvPr>
          <p:cNvSpPr txBox="1">
            <a:spLocks/>
          </p:cNvSpPr>
          <p:nvPr/>
        </p:nvSpPr>
        <p:spPr>
          <a:xfrm>
            <a:off x="204795" y="1576477"/>
            <a:ext cx="10579395" cy="462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429685" y="3522819"/>
            <a:ext cx="10877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4670412" y="321569"/>
            <a:ext cx="975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FC9939-E5DB-412C-9DE4-FE4F64C5BBCE}"/>
              </a:ext>
            </a:extLst>
          </p:cNvPr>
          <p:cNvSpPr/>
          <p:nvPr/>
        </p:nvSpPr>
        <p:spPr>
          <a:xfrm>
            <a:off x="204796" y="1761236"/>
            <a:ext cx="1138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53F6B-27E1-49A6-B637-C3C5AFAB2895}"/>
              </a:ext>
            </a:extLst>
          </p:cNvPr>
          <p:cNvSpPr/>
          <p:nvPr/>
        </p:nvSpPr>
        <p:spPr>
          <a:xfrm>
            <a:off x="144921" y="1578060"/>
            <a:ext cx="6499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7767A-7145-43F8-884F-FE0C4346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0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944B-A3E6-4442-BABD-2BC1D8C18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FC5C377-665F-4468-B672-7EA16CC7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843"/>
            <a:ext cx="10515600" cy="1100323"/>
          </a:xfrm>
        </p:spPr>
        <p:txBody>
          <a:bodyPr/>
          <a:lstStyle/>
          <a:p>
            <a:pPr eaLnBrk="1" hangingPunct="1"/>
            <a:r>
              <a:rPr lang="en-US" altLang="en-US" dirty="0"/>
              <a:t>More on Clustering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C772FE5-46AD-45A9-82AB-CBDC993E9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0653" y="1230802"/>
            <a:ext cx="10024183" cy="50149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Clustering is a technique for finding similarity groups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600" dirty="0">
                <a:ea typeface="ＭＳ Ｐゴシック" panose="020B0600070205080204" pitchFamily="34" charset="-128"/>
              </a:rPr>
              <a:t>in data, called 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clusters</a:t>
            </a:r>
            <a:r>
              <a:rPr lang="en-US" altLang="ja-JP" sz="2600" dirty="0">
                <a:ea typeface="ＭＳ Ｐゴシック" panose="020B0600070205080204" pitchFamily="34" charset="-128"/>
              </a:rPr>
              <a:t>. I.e., </a:t>
            </a:r>
          </a:p>
          <a:p>
            <a:pPr marL="742950" lvl="1" indent="-285750"/>
            <a:r>
              <a:rPr lang="en-US" altLang="ja-JP" sz="2200" dirty="0">
                <a:ea typeface="ＭＳ Ｐゴシック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Real Time Scenarios </a:t>
            </a:r>
          </a:p>
          <a:p>
            <a:pPr eaLnBrk="1" hangingPunct="1"/>
            <a:r>
              <a:rPr lang="en-US" altLang="en-US" dirty="0"/>
              <a:t>groups people of similar sizes together to make “</a:t>
            </a:r>
            <a:r>
              <a:rPr lang="en-US" altLang="en-US" dirty="0">
                <a:solidFill>
                  <a:srgbClr val="FF0000"/>
                </a:solidFill>
              </a:rPr>
              <a:t>small</a:t>
            </a:r>
            <a:r>
              <a:rPr lang="en-US" altLang="en-US" dirty="0"/>
              <a:t>”, “</a:t>
            </a:r>
            <a:r>
              <a:rPr lang="en-US" altLang="en-US" dirty="0">
                <a:solidFill>
                  <a:srgbClr val="FF0000"/>
                </a:solidFill>
              </a:rPr>
              <a:t>medium</a:t>
            </a:r>
            <a:r>
              <a:rPr lang="en-US" altLang="en-US" dirty="0"/>
              <a:t>” and “</a:t>
            </a:r>
            <a:r>
              <a:rPr lang="en-US" altLang="en-US" dirty="0">
                <a:solidFill>
                  <a:srgbClr val="FF0000"/>
                </a:solidFill>
              </a:rPr>
              <a:t>large</a:t>
            </a:r>
            <a:r>
              <a:rPr lang="en-US" altLang="en-US" dirty="0"/>
              <a:t>” T-Shirts.</a:t>
            </a:r>
          </a:p>
          <a:p>
            <a:pPr lvl="1" eaLnBrk="1" hangingPunct="1"/>
            <a:r>
              <a:rPr lang="en-US" altLang="en-US" dirty="0"/>
              <a:t>Tailor-made for each person: too expensive</a:t>
            </a:r>
          </a:p>
          <a:p>
            <a:pPr lvl="1" eaLnBrk="1" hangingPunct="1"/>
            <a:r>
              <a:rPr lang="en-US" altLang="en-US" dirty="0"/>
              <a:t>One-size-fits-all: does not fit all. </a:t>
            </a:r>
          </a:p>
          <a:p>
            <a:pPr eaLnBrk="1" hangingPunct="1"/>
            <a:r>
              <a:rPr lang="en-US" altLang="en-US" dirty="0"/>
              <a:t>In marketing, group customers according to their shopping habits .</a:t>
            </a:r>
          </a:p>
          <a:p>
            <a:pPr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Customers who buy Rice, Wheat, Dhal </a:t>
            </a:r>
          </a:p>
          <a:p>
            <a:pPr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Customers who buy Pasta, Noodles , burger buns</a:t>
            </a:r>
          </a:p>
          <a:p>
            <a:pPr marL="0" indent="0" eaLnBrk="1" hangingPunct="1">
              <a:buNone/>
            </a:pPr>
            <a:endParaRPr lang="en-US" altLang="ja-JP" sz="2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6FC5C377-665F-4468-B672-7EA16CC7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843"/>
            <a:ext cx="10515600" cy="110032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Types of Clustering – Dimension #1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C772FE5-46AD-45A9-82AB-CBDC993E9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0653" y="1230802"/>
            <a:ext cx="9996049" cy="501491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 Clustering: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hard clustering, each data point either belongs to only one  cluster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 Clustering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 soft clustering, instead of putting each data point into many cluster based on a probability or likelihood of that data point to be in those clusters is assigned. </a:t>
            </a:r>
            <a:endParaRPr lang="en-US" altLang="ja-JP" sz="2200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A1F4D-BF02-4909-98FC-059DD347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501C-171A-443D-A4D6-E035233BC7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3168</Words>
  <Application>Microsoft Office PowerPoint</Application>
  <PresentationFormat>Widescreen</PresentationFormat>
  <Paragraphs>498</Paragraphs>
  <Slides>75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Calibri Light</vt:lpstr>
      <vt:lpstr>Candara</vt:lpstr>
      <vt:lpstr>Helvetica</vt:lpstr>
      <vt:lpstr>Lucida Sans</vt:lpstr>
      <vt:lpstr>poppins</vt:lpstr>
      <vt:lpstr>roboto</vt:lpstr>
      <vt:lpstr>Times New Roman</vt:lpstr>
      <vt:lpstr>Wingdings</vt:lpstr>
      <vt:lpstr>Office Theme</vt:lpstr>
      <vt:lpstr>FDP on Artificial Intelligence and It’s Applications -   Session on Unsupervised Learning and Natural Language Processing Date:03-12-2020 </vt:lpstr>
      <vt:lpstr>Targets  of the day !</vt:lpstr>
      <vt:lpstr>PowerPoint Presentation</vt:lpstr>
      <vt:lpstr>PowerPoint Presentation</vt:lpstr>
      <vt:lpstr>PowerPoint Presentation</vt:lpstr>
      <vt:lpstr>PowerPoint Presentation</vt:lpstr>
      <vt:lpstr> </vt:lpstr>
      <vt:lpstr>More on Clustering</vt:lpstr>
      <vt:lpstr>Types of Clustering – Dimension #1</vt:lpstr>
      <vt:lpstr>Types of Clustering – Dimension #2</vt:lpstr>
      <vt:lpstr>K- Means Clustering </vt:lpstr>
      <vt:lpstr>PowerPoint Presentation</vt:lpstr>
      <vt:lpstr>When to Stop ?</vt:lpstr>
      <vt:lpstr>PowerPoint Presentation</vt:lpstr>
      <vt:lpstr>PowerPoint Presentation</vt:lpstr>
      <vt:lpstr>PowerPoint Presentation</vt:lpstr>
      <vt:lpstr>Evaluation: Did you guess the right number of clusters?</vt:lpstr>
      <vt:lpstr>Elbow Method</vt:lpstr>
      <vt:lpstr>PowerPoint Presentation</vt:lpstr>
      <vt:lpstr>PowerPoint Presentation</vt:lpstr>
      <vt:lpstr>Let us Code K-Means !</vt:lpstr>
      <vt:lpstr> A Session on Natural Language Processing</vt:lpstr>
      <vt:lpstr>What is Natural Language Processing  (NLP)?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Expectations from NLP Applications </vt:lpstr>
      <vt:lpstr>Expectations from NLP Applications </vt:lpstr>
      <vt:lpstr>    So how do NLP Applications are built  How intelligence is fed into them? Are they more powerful than humans?      </vt:lpstr>
      <vt:lpstr>    </vt:lpstr>
      <vt:lpstr>Levels of NLP -Dimension  #1</vt:lpstr>
      <vt:lpstr>Levels of NLP -Dimension  #2</vt:lpstr>
      <vt:lpstr>Morphology </vt:lpstr>
      <vt:lpstr>Morphemes</vt:lpstr>
      <vt:lpstr> Morphology  </vt:lpstr>
      <vt:lpstr>PowerPoint Presentation</vt:lpstr>
      <vt:lpstr>PowerPoint Presentation</vt:lpstr>
      <vt:lpstr>PowerPoint Presentation</vt:lpstr>
      <vt:lpstr>Morphology for Indian Languages </vt:lpstr>
      <vt:lpstr>PowerPoint Presentation</vt:lpstr>
      <vt:lpstr>Part Of Speech Tagging</vt:lpstr>
      <vt:lpstr>English POS Tagsets</vt:lpstr>
      <vt:lpstr>English Parts of Speech</vt:lpstr>
      <vt:lpstr>English Parts of Speech(cont.)</vt:lpstr>
      <vt:lpstr>Closed vs. Open Class </vt:lpstr>
      <vt:lpstr>Ambiguity in POS Tagging</vt:lpstr>
      <vt:lpstr>POS Tagging Approaches</vt:lpstr>
      <vt:lpstr>Classification Learning</vt:lpstr>
      <vt:lpstr>Probabilistic Sequence Models</vt:lpstr>
      <vt:lpstr>Hidden Markov Model</vt:lpstr>
      <vt:lpstr>PowerPoint Presentation</vt:lpstr>
      <vt:lpstr>PowerPoint Presentation</vt:lpstr>
      <vt:lpstr>Three Useful HMM Tasks</vt:lpstr>
      <vt:lpstr>PowerPoint Presentation</vt:lpstr>
      <vt:lpstr>PowerPoint Presentation</vt:lpstr>
      <vt:lpstr>Information Extraction</vt:lpstr>
      <vt:lpstr>Information Extraction and It’s Connect with Named Entity Extraction </vt:lpstr>
      <vt:lpstr>What is NER ?</vt:lpstr>
      <vt:lpstr>What is not NER?</vt:lpstr>
      <vt:lpstr>Ambiguity Examples</vt:lpstr>
      <vt:lpstr>More complex problems in NER</vt:lpstr>
      <vt:lpstr>Problems in NE Task Definition</vt:lpstr>
      <vt:lpstr>PowerPoint Presentation</vt:lpstr>
      <vt:lpstr>Approaches in Named Entity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Code Few NLP Stuffs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Subalalitha C N</dc:creator>
  <cp:lastModifiedBy>Selva Manoharan</cp:lastModifiedBy>
  <cp:revision>237</cp:revision>
  <dcterms:created xsi:type="dcterms:W3CDTF">2020-02-09T01:09:22Z</dcterms:created>
  <dcterms:modified xsi:type="dcterms:W3CDTF">2020-12-03T00:48:57Z</dcterms:modified>
</cp:coreProperties>
</file>