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5" r:id="rId2"/>
    <p:sldId id="272" r:id="rId3"/>
    <p:sldId id="273" r:id="rId4"/>
    <p:sldId id="274" r:id="rId5"/>
    <p:sldId id="275" r:id="rId6"/>
    <p:sldId id="276" r:id="rId7"/>
    <p:sldId id="277" r:id="rId8"/>
    <p:sldId id="278" r:id="rId9"/>
    <p:sldId id="279" r:id="rId10"/>
    <p:sldId id="280" r:id="rId11"/>
    <p:sldId id="266" r:id="rId12"/>
    <p:sldId id="268" r:id="rId13"/>
    <p:sldId id="267" r:id="rId14"/>
    <p:sldId id="256" r:id="rId15"/>
    <p:sldId id="257" r:id="rId16"/>
    <p:sldId id="260" r:id="rId17"/>
    <p:sldId id="258" r:id="rId18"/>
    <p:sldId id="259" r:id="rId19"/>
    <p:sldId id="261" r:id="rId20"/>
    <p:sldId id="262" r:id="rId21"/>
    <p:sldId id="263" r:id="rId22"/>
    <p:sldId id="264" r:id="rId23"/>
    <p:sldId id="269" r:id="rId24"/>
    <p:sldId id="270" r:id="rId25"/>
    <p:sldId id="271"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624" autoAdjust="0"/>
  </p:normalViewPr>
  <p:slideViewPr>
    <p:cSldViewPr>
      <p:cViewPr varScale="1">
        <p:scale>
          <a:sx n="69" d="100"/>
          <a:sy n="69" d="100"/>
        </p:scale>
        <p:origin x="-1416"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EFEF73E-902A-443D-9C9F-3DDC78496546}"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5AB3-FA5D-4EC5-93AD-CADC302EBDF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EF73E-902A-443D-9C9F-3DDC78496546}"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5AB3-FA5D-4EC5-93AD-CADC302EBDF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EF73E-902A-443D-9C9F-3DDC78496546}"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5AB3-FA5D-4EC5-93AD-CADC302EBDF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EFEF73E-902A-443D-9C9F-3DDC78496546}"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5AB3-FA5D-4EC5-93AD-CADC302EBDF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EFEF73E-902A-443D-9C9F-3DDC78496546}" type="datetimeFigureOut">
              <a:rPr lang="en-US" smtClean="0"/>
              <a:pPr/>
              <a:t>7/3/2025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625AB3-FA5D-4EC5-93AD-CADC302EBDF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FEF73E-902A-443D-9C9F-3DDC78496546}"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25AB3-FA5D-4EC5-93AD-CADC302EBDF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EFEF73E-902A-443D-9C9F-3DDC78496546}" type="datetimeFigureOut">
              <a:rPr lang="en-US" smtClean="0"/>
              <a:pPr/>
              <a:t>7/3/2025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0625AB3-FA5D-4EC5-93AD-CADC302EBDF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EFEF73E-902A-443D-9C9F-3DDC78496546}" type="datetimeFigureOut">
              <a:rPr lang="en-US" smtClean="0"/>
              <a:pPr/>
              <a:t>7/3/2025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0625AB3-FA5D-4EC5-93AD-CADC302EBD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FEF73E-902A-443D-9C9F-3DDC78496546}" type="datetimeFigureOut">
              <a:rPr lang="en-US" smtClean="0"/>
              <a:pPr/>
              <a:t>7/3/2025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625AB3-FA5D-4EC5-93AD-CADC302EBD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EF73E-902A-443D-9C9F-3DDC78496546}"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25AB3-FA5D-4EC5-93AD-CADC302EBDF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EFEF73E-902A-443D-9C9F-3DDC78496546}" type="datetimeFigureOut">
              <a:rPr lang="en-US" smtClean="0"/>
              <a:pPr/>
              <a:t>7/3/2025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625AB3-FA5D-4EC5-93AD-CADC302EBDF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FEF73E-902A-443D-9C9F-3DDC78496546}" type="datetimeFigureOut">
              <a:rPr lang="en-US" smtClean="0"/>
              <a:pPr/>
              <a:t>7/3/2025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625AB3-FA5D-4EC5-93AD-CADC302EBDF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smtClean="0"/>
              <a:t>Unit 1 Microsoft Azure Fundamental Concepts &amp; </a:t>
            </a:r>
            <a:r>
              <a:rPr lang="en-US" sz="3200" dirty="0" err="1" smtClean="0"/>
              <a:t>Architectureal</a:t>
            </a:r>
            <a:r>
              <a:rPr lang="en-US" sz="3200" dirty="0" smtClean="0"/>
              <a:t> Components</a:t>
            </a:r>
            <a:endParaRPr lang="en-US" sz="3200" dirty="0"/>
          </a:p>
        </p:txBody>
      </p:sp>
      <p:sp>
        <p:nvSpPr>
          <p:cNvPr id="3" name="Content Placeholder 2"/>
          <p:cNvSpPr>
            <a:spLocks noGrp="1"/>
          </p:cNvSpPr>
          <p:nvPr>
            <p:ph idx="1"/>
          </p:nvPr>
        </p:nvSpPr>
        <p:spPr/>
        <p:txBody>
          <a:bodyPr/>
          <a:lstStyle/>
          <a:p>
            <a:pPr>
              <a:buNone/>
            </a:pPr>
            <a:r>
              <a:rPr lang="en-US" dirty="0" smtClean="0"/>
              <a:t>	Introduction to Azure Core Concepts and Services:</a:t>
            </a:r>
          </a:p>
          <a:p>
            <a:r>
              <a:rPr lang="en-US" dirty="0" smtClean="0"/>
              <a:t>Benefits of cloud computing</a:t>
            </a:r>
          </a:p>
          <a:p>
            <a:r>
              <a:rPr lang="en-US" dirty="0" smtClean="0"/>
              <a:t>Service Models</a:t>
            </a:r>
          </a:p>
          <a:p>
            <a:r>
              <a:rPr lang="en-US" dirty="0" smtClean="0"/>
              <a:t>Types of Cloud Service models</a:t>
            </a:r>
          </a:p>
          <a:p>
            <a:r>
              <a:rPr lang="en-US" dirty="0" smtClean="0"/>
              <a:t>Public, Private, Hybrid Cloud</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Getting Started with Azure</a:t>
            </a:r>
          </a:p>
        </p:txBody>
      </p:sp>
      <p:sp>
        <p:nvSpPr>
          <p:cNvPr id="3" name="Content Placeholder 2"/>
          <p:cNvSpPr>
            <a:spLocks noGrp="1"/>
          </p:cNvSpPr>
          <p:nvPr>
            <p:ph idx="1"/>
          </p:nvPr>
        </p:nvSpPr>
        <p:spPr/>
        <p:txBody>
          <a:bodyPr/>
          <a:lstStyle/>
          <a:p>
            <a:r>
              <a:rPr smtClean="0"/>
              <a:t> </a:t>
            </a:r>
            <a:r>
              <a:t>Create a free Azure account</a:t>
            </a:r>
          </a:p>
          <a:p>
            <a:r>
              <a:rPr smtClean="0"/>
              <a:t> </a:t>
            </a:r>
            <a:r>
              <a:t>Explore the Azure portal</a:t>
            </a:r>
          </a:p>
          <a:p>
            <a:r>
              <a:rPr smtClean="0"/>
              <a:t>Use </a:t>
            </a:r>
            <a:r>
              <a:t>quickstarts and tutorials</a:t>
            </a:r>
          </a:p>
          <a:p>
            <a:r>
              <a:rPr smtClean="0"/>
              <a:t>Try </a:t>
            </a:r>
            <a:r>
              <a:t>free services and credits</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smtClean="0"/>
              <a:t>Overview of Azure subscriptions</a:t>
            </a:r>
            <a:endParaRPr lang="en-US" dirty="0"/>
          </a:p>
        </p:txBody>
      </p:sp>
      <p:sp>
        <p:nvSpPr>
          <p:cNvPr id="3" name="Content Placeholder 2"/>
          <p:cNvSpPr>
            <a:spLocks noGrp="1"/>
          </p:cNvSpPr>
          <p:nvPr>
            <p:ph idx="1"/>
          </p:nvPr>
        </p:nvSpPr>
        <p:spPr>
          <a:xfrm>
            <a:off x="381000" y="1219200"/>
            <a:ext cx="8305800" cy="4906963"/>
          </a:xfrm>
        </p:spPr>
        <p:txBody>
          <a:bodyPr>
            <a:normAutofit fontScale="70000" lnSpcReduction="20000"/>
          </a:bodyPr>
          <a:lstStyle/>
          <a:p>
            <a:pPr>
              <a:buNone/>
            </a:pPr>
            <a:r>
              <a:rPr lang="en-US" b="1" dirty="0" smtClean="0"/>
              <a:t>Getting An Azure Subscription</a:t>
            </a:r>
          </a:p>
          <a:p>
            <a:pPr>
              <a:buNone/>
            </a:pPr>
            <a:r>
              <a:rPr lang="en-US" dirty="0" smtClean="0"/>
              <a:t>	Azure </a:t>
            </a:r>
            <a:r>
              <a:rPr lang="en-US" dirty="0" smtClean="0"/>
              <a:t>Subscriptions can be obtained from Microsoft in a variety of ways:</a:t>
            </a:r>
          </a:p>
          <a:p>
            <a:r>
              <a:rPr lang="en-US" b="1" dirty="0" smtClean="0"/>
              <a:t>Enterprise Agreement:</a:t>
            </a:r>
            <a:r>
              <a:rPr lang="en-US" dirty="0" smtClean="0"/>
              <a:t> </a:t>
            </a:r>
            <a:endParaRPr lang="en-US" dirty="0" smtClean="0"/>
          </a:p>
          <a:p>
            <a:r>
              <a:rPr lang="en-US" dirty="0" smtClean="0"/>
              <a:t>Enterprise customers can make a bulk purchase of subscriptions with an upfront monetary commitment </a:t>
            </a:r>
          </a:p>
          <a:p>
            <a:r>
              <a:rPr lang="en-US" dirty="0" smtClean="0"/>
              <a:t>Consume services throughout the year.</a:t>
            </a:r>
            <a:endParaRPr lang="en-US" dirty="0" smtClean="0"/>
          </a:p>
          <a:p>
            <a:r>
              <a:rPr lang="en-US" b="1" dirty="0" smtClean="0"/>
              <a:t>Resellers: </a:t>
            </a:r>
            <a:r>
              <a:rPr lang="en-US" dirty="0" smtClean="0"/>
              <a:t>Provide a simple, flexible way for </a:t>
            </a:r>
            <a:r>
              <a:rPr lang="en-US" b="1" dirty="0" smtClean="0"/>
              <a:t>medium to large businesses </a:t>
            </a:r>
            <a:r>
              <a:rPr lang="en-US" dirty="0" smtClean="0"/>
              <a:t>to purchase Azure cloud services.</a:t>
            </a:r>
          </a:p>
          <a:p>
            <a:r>
              <a:rPr lang="en-US" b="1" dirty="0" smtClean="0"/>
              <a:t>Partners: </a:t>
            </a:r>
            <a:r>
              <a:rPr lang="en-US" dirty="0" smtClean="0"/>
              <a:t>They can design and implement your Azure cloud solution for you.</a:t>
            </a:r>
          </a:p>
          <a:p>
            <a:r>
              <a:rPr lang="en-US" b="1" dirty="0" smtClean="0"/>
              <a:t>Personal Free Account: </a:t>
            </a:r>
            <a:endParaRPr lang="en-US" b="1" dirty="0" smtClean="0"/>
          </a:p>
          <a:p>
            <a:r>
              <a:rPr lang="en-US" dirty="0" smtClean="0"/>
              <a:t>This </a:t>
            </a:r>
            <a:r>
              <a:rPr lang="en-US" dirty="0" smtClean="0"/>
              <a:t>is the type of account used by most </a:t>
            </a:r>
            <a:r>
              <a:rPr lang="en-US" b="1" dirty="0" smtClean="0"/>
              <a:t>individuals, </a:t>
            </a:r>
            <a:endParaRPr lang="en-US" b="1" dirty="0" smtClean="0"/>
          </a:p>
          <a:p>
            <a:r>
              <a:rPr lang="en-US" dirty="0" smtClean="0"/>
              <a:t>Microsoft </a:t>
            </a:r>
            <a:r>
              <a:rPr lang="en-US" dirty="0" smtClean="0"/>
              <a:t>provides free credits for a limited time so that Companies and/or individuals can try out their services.</a:t>
            </a:r>
          </a:p>
          <a:p>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Azure Subscriptions Types</a:t>
            </a:r>
            <a:br>
              <a:rPr lang="en-US" b="1" dirty="0" smtClean="0"/>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dirty="0" smtClean="0"/>
              <a:t>	Microsoft </a:t>
            </a:r>
            <a:r>
              <a:rPr lang="en-US" dirty="0" smtClean="0"/>
              <a:t>offers different types of subscriptions tailored to fulfill all types of requirements.</a:t>
            </a:r>
          </a:p>
          <a:p>
            <a:r>
              <a:rPr lang="en-US" b="1" dirty="0" smtClean="0"/>
              <a:t>Free: </a:t>
            </a:r>
            <a:endParaRPr lang="en-US" b="1" dirty="0" smtClean="0"/>
          </a:p>
          <a:p>
            <a:r>
              <a:rPr lang="en-US" dirty="0" smtClean="0"/>
              <a:t>A </a:t>
            </a:r>
            <a:r>
              <a:rPr lang="en-US" dirty="0" smtClean="0"/>
              <a:t>free subscription can be created with an email account and a credit card that includes 200$ credit for the first 30 days and free limited access for 12 months when converted to a pay-as-you-go subscription.</a:t>
            </a:r>
          </a:p>
          <a:p>
            <a:r>
              <a:rPr lang="en-US" b="1" dirty="0" smtClean="0"/>
              <a:t>Pay-As-You-Go: </a:t>
            </a:r>
            <a:r>
              <a:rPr lang="en-US" dirty="0" smtClean="0"/>
              <a:t>Generates a monthly charge depending on the amount of Cloud resources used.</a:t>
            </a:r>
          </a:p>
          <a:p>
            <a:r>
              <a:rPr lang="en-US" b="1" dirty="0" smtClean="0"/>
              <a:t>Enterprise: </a:t>
            </a:r>
            <a:r>
              <a:rPr lang="en-US" dirty="0" smtClean="0"/>
              <a:t>A single Enterprise agreement is made for bulk purchases of subscriptions, </a:t>
            </a:r>
            <a:endParaRPr lang="en-US" dirty="0" smtClean="0"/>
          </a:p>
          <a:p>
            <a:r>
              <a:rPr lang="en-US" dirty="0" smtClean="0"/>
              <a:t>with </a:t>
            </a:r>
            <a:r>
              <a:rPr lang="en-US" dirty="0" smtClean="0"/>
              <a:t>discounts for new licenses and Software Assurance – targeted at enterprise scale – Organizations.</a:t>
            </a:r>
          </a:p>
          <a:p>
            <a:r>
              <a:rPr lang="en-US" b="1" dirty="0" smtClean="0"/>
              <a:t>Student: </a:t>
            </a:r>
            <a:r>
              <a:rPr lang="en-US" dirty="0" smtClean="0"/>
              <a:t>These subscriptions include 100$ for 12 months, this subscription can be activated </a:t>
            </a:r>
            <a:r>
              <a:rPr lang="en-US" b="1" dirty="0" smtClean="0"/>
              <a:t>without</a:t>
            </a:r>
            <a:r>
              <a:rPr lang="en-US" dirty="0" smtClean="0"/>
              <a:t> a credit card however </a:t>
            </a:r>
            <a:r>
              <a:rPr lang="en-US" b="1" dirty="0" smtClean="0"/>
              <a:t>student verification</a:t>
            </a:r>
            <a:r>
              <a:rPr lang="en-US" dirty="0" smtClean="0"/>
              <a:t> is required.</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a:bodyPr>
          <a:lstStyle/>
          <a:p>
            <a:pPr>
              <a:buNone/>
            </a:pPr>
            <a:r>
              <a:rPr lang="en-US" dirty="0" smtClean="0"/>
              <a:t>	There </a:t>
            </a:r>
            <a:r>
              <a:rPr lang="en-US" dirty="0" smtClean="0"/>
              <a:t>are many ways to help people decide to set up and create multiple Azure subscriptions.</a:t>
            </a:r>
          </a:p>
          <a:p>
            <a:pPr>
              <a:buNone/>
            </a:pPr>
            <a:r>
              <a:rPr lang="en-US" b="1" dirty="0" smtClean="0"/>
              <a:t>	Here </a:t>
            </a:r>
            <a:r>
              <a:rPr lang="en-US" b="1" dirty="0" smtClean="0"/>
              <a:t>are some examples:</a:t>
            </a:r>
            <a:endParaRPr lang="en-US" dirty="0" smtClean="0"/>
          </a:p>
          <a:p>
            <a:r>
              <a:rPr lang="en-US" dirty="0" smtClean="0"/>
              <a:t>Job </a:t>
            </a:r>
            <a:r>
              <a:rPr lang="en-US" dirty="0" smtClean="0"/>
              <a:t>Segregation</a:t>
            </a:r>
            <a:endParaRPr lang="en-US" dirty="0" smtClean="0"/>
          </a:p>
          <a:p>
            <a:r>
              <a:rPr lang="en-US" dirty="0" smtClean="0"/>
              <a:t>Application </a:t>
            </a:r>
            <a:r>
              <a:rPr lang="en-US" dirty="0" smtClean="0"/>
              <a:t>Categories</a:t>
            </a:r>
            <a:endParaRPr lang="en-US" dirty="0" smtClean="0"/>
          </a:p>
          <a:p>
            <a:r>
              <a:rPr lang="en-US" dirty="0" smtClean="0"/>
              <a:t>Job </a:t>
            </a:r>
            <a:r>
              <a:rPr lang="en-US" dirty="0" smtClean="0"/>
              <a:t>Title</a:t>
            </a:r>
            <a:endParaRPr lang="en-US" dirty="0" smtClean="0"/>
          </a:p>
          <a:p>
            <a:r>
              <a:rPr lang="en-US" dirty="0" smtClean="0"/>
              <a:t>Business </a:t>
            </a:r>
            <a:r>
              <a:rPr lang="en-US" dirty="0" smtClean="0"/>
              <a:t>Units</a:t>
            </a:r>
            <a:endParaRPr lang="en-US" dirty="0" smtClean="0"/>
          </a:p>
          <a:p>
            <a:r>
              <a:rPr lang="en-US" smtClean="0"/>
              <a:t>Geographical </a:t>
            </a:r>
            <a:r>
              <a:rPr lang="en-US" smtClean="0"/>
              <a:t>Regions</a:t>
            </a:r>
            <a:endParaRPr lang="en-US" dirty="0" smtClean="0"/>
          </a:p>
          <a:p>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04800"/>
            <a:ext cx="7772400" cy="1470025"/>
          </a:xfrm>
        </p:spPr>
        <p:txBody>
          <a:bodyPr/>
          <a:lstStyle/>
          <a:p>
            <a:r>
              <a:rPr lang="en-US" b="1" dirty="0"/>
              <a:t>Services Offered by Azure</a:t>
            </a:r>
            <a:br>
              <a:rPr lang="en-US" b="1" dirty="0"/>
            </a:br>
            <a:endParaRPr lang="en-US" dirty="0"/>
          </a:p>
        </p:txBody>
      </p:sp>
      <p:sp>
        <p:nvSpPr>
          <p:cNvPr id="3" name="Subtitle 2"/>
          <p:cNvSpPr>
            <a:spLocks noGrp="1"/>
          </p:cNvSpPr>
          <p:nvPr>
            <p:ph type="subTitle" idx="1"/>
          </p:nvPr>
        </p:nvSpPr>
        <p:spPr>
          <a:xfrm>
            <a:off x="533400" y="1981200"/>
            <a:ext cx="6400800" cy="1752600"/>
          </a:xfrm>
        </p:spPr>
        <p:txBody>
          <a:bodyPr/>
          <a:lstStyle/>
          <a:p>
            <a:endParaRPr lang="en-US" dirty="0"/>
          </a:p>
        </p:txBody>
      </p:sp>
      <p:graphicFrame>
        <p:nvGraphicFramePr>
          <p:cNvPr id="4" name="Table 3"/>
          <p:cNvGraphicFramePr>
            <a:graphicFrameLocks noGrp="1"/>
          </p:cNvGraphicFramePr>
          <p:nvPr/>
        </p:nvGraphicFramePr>
        <p:xfrm>
          <a:off x="762000" y="1981200"/>
          <a:ext cx="7772400" cy="4495802"/>
        </p:xfrm>
        <a:graphic>
          <a:graphicData uri="http://schemas.openxmlformats.org/drawingml/2006/table">
            <a:tbl>
              <a:tblPr firstRow="1" bandRow="1">
                <a:tableStyleId>{5C22544A-7EE6-4342-B048-85BDC9FD1C3A}</a:tableStyleId>
              </a:tblPr>
              <a:tblGrid>
                <a:gridCol w="3886200"/>
                <a:gridCol w="3886200"/>
              </a:tblGrid>
              <a:tr h="536966">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Service Type</a:t>
                      </a:r>
                      <a:endParaRPr lang="en-US" sz="1100" dirty="0">
                        <a:latin typeface="Calibri"/>
                        <a:ea typeface="Calibri"/>
                        <a:cs typeface="Times New Roman"/>
                      </a:endParaRPr>
                    </a:p>
                  </a:txBody>
                  <a:tcPr marL="0" marR="0" marT="0" marB="0"/>
                </a:tc>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Services Offered</a:t>
                      </a:r>
                      <a:endParaRPr lang="en-US" sz="1100" dirty="0">
                        <a:latin typeface="Calibri"/>
                        <a:ea typeface="Calibri"/>
                        <a:cs typeface="Times New Roman"/>
                      </a:endParaRPr>
                    </a:p>
                  </a:txBody>
                  <a:tcPr marL="0" marR="0" marT="0" marB="0"/>
                </a:tc>
              </a:tr>
              <a:tr h="659806">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AI &amp; ML</a:t>
                      </a:r>
                      <a:endParaRPr lang="en-US" sz="1100" dirty="0">
                        <a:latin typeface="Calibri"/>
                        <a:ea typeface="Calibri"/>
                        <a:cs typeface="Times New Roman"/>
                      </a:endParaRPr>
                    </a:p>
                  </a:txBody>
                  <a:tcPr marL="0" marR="0" marT="0" marB="0"/>
                </a:tc>
                <a:tc>
                  <a:txBody>
                    <a:bodyPr/>
                    <a:lstStyle/>
                    <a:p>
                      <a:pPr marL="0" marR="0" indent="-228600">
                        <a:lnSpc>
                          <a:spcPct val="115000"/>
                        </a:lnSpc>
                        <a:spcBef>
                          <a:spcPts val="0"/>
                        </a:spcBef>
                        <a:spcAft>
                          <a:spcPts val="0"/>
                        </a:spcAft>
                        <a:tabLst>
                          <a:tab pos="457200" algn="l"/>
                        </a:tabLst>
                      </a:pPr>
                      <a:r>
                        <a:rPr lang="en-US" sz="1300">
                          <a:solidFill>
                            <a:srgbClr val="374151"/>
                          </a:solidFill>
                          <a:latin typeface="Arial"/>
                          <a:ea typeface="Times New Roman"/>
                          <a:cs typeface="Times New Roman"/>
                        </a:rPr>
                        <a:t>Cognitive Services</a:t>
                      </a:r>
                      <a:endParaRPr lang="en-US" sz="1100">
                        <a:latin typeface="Calibri"/>
                        <a:ea typeface="Calibri"/>
                        <a:cs typeface="Times New Roman"/>
                      </a:endParaRPr>
                    </a:p>
                    <a:p>
                      <a:pPr marL="0" marR="0" indent="-228600">
                        <a:lnSpc>
                          <a:spcPct val="115000"/>
                        </a:lnSpc>
                        <a:spcBef>
                          <a:spcPts val="0"/>
                        </a:spcBef>
                        <a:spcAft>
                          <a:spcPts val="0"/>
                        </a:spcAft>
                        <a:tabLst>
                          <a:tab pos="457200" algn="l"/>
                        </a:tabLst>
                      </a:pPr>
                      <a:r>
                        <a:rPr lang="en-US" sz="1300">
                          <a:solidFill>
                            <a:srgbClr val="374151"/>
                          </a:solidFill>
                          <a:latin typeface="Arial"/>
                          <a:ea typeface="Times New Roman"/>
                          <a:cs typeface="Times New Roman"/>
                        </a:rPr>
                        <a:t>Azure Machine Learning</a:t>
                      </a:r>
                      <a:endParaRPr lang="en-US" sz="1100">
                        <a:latin typeface="Calibri"/>
                        <a:ea typeface="Calibri"/>
                        <a:cs typeface="Times New Roman"/>
                      </a:endParaRPr>
                    </a:p>
                  </a:txBody>
                  <a:tcPr marL="0" marR="0" marT="0" marB="0"/>
                </a:tc>
              </a:tr>
              <a:tr h="659806">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Compute</a:t>
                      </a:r>
                      <a:endParaRPr lang="en-US" sz="1100" dirty="0">
                        <a:latin typeface="Calibri"/>
                        <a:ea typeface="Calibri"/>
                        <a:cs typeface="Times New Roman"/>
                      </a:endParaRPr>
                    </a:p>
                  </a:txBody>
                  <a:tcPr marL="0" marR="0" marT="0" marB="0"/>
                </a:tc>
                <a:tc>
                  <a:txBody>
                    <a:bodyPr/>
                    <a:lstStyle/>
                    <a:p>
                      <a:pPr marL="0" marR="0" indent="-228600">
                        <a:lnSpc>
                          <a:spcPct val="115000"/>
                        </a:lnSpc>
                        <a:spcBef>
                          <a:spcPts val="0"/>
                        </a:spcBef>
                        <a:spcAft>
                          <a:spcPts val="0"/>
                        </a:spcAft>
                        <a:tabLst>
                          <a:tab pos="457200" algn="l"/>
                        </a:tabLst>
                      </a:pPr>
                      <a:r>
                        <a:rPr lang="en-US" sz="1300">
                          <a:solidFill>
                            <a:srgbClr val="374151"/>
                          </a:solidFill>
                          <a:latin typeface="Arial"/>
                          <a:ea typeface="Times New Roman"/>
                          <a:cs typeface="Times New Roman"/>
                        </a:rPr>
                        <a:t>App services</a:t>
                      </a:r>
                      <a:endParaRPr lang="en-US" sz="1100">
                        <a:latin typeface="Calibri"/>
                        <a:ea typeface="Calibri"/>
                        <a:cs typeface="Times New Roman"/>
                      </a:endParaRPr>
                    </a:p>
                    <a:p>
                      <a:pPr marL="0" marR="0" indent="-228600">
                        <a:lnSpc>
                          <a:spcPct val="115000"/>
                        </a:lnSpc>
                        <a:spcBef>
                          <a:spcPts val="0"/>
                        </a:spcBef>
                        <a:spcAft>
                          <a:spcPts val="0"/>
                        </a:spcAft>
                        <a:tabLst>
                          <a:tab pos="457200" algn="l"/>
                        </a:tabLst>
                      </a:pPr>
                      <a:r>
                        <a:rPr lang="en-US" sz="1300">
                          <a:solidFill>
                            <a:srgbClr val="374151"/>
                          </a:solidFill>
                          <a:latin typeface="Arial"/>
                          <a:ea typeface="Times New Roman"/>
                          <a:cs typeface="Times New Roman"/>
                        </a:rPr>
                        <a:t>Cloud services</a:t>
                      </a:r>
                      <a:endParaRPr lang="en-US" sz="1100">
                        <a:latin typeface="Calibri"/>
                        <a:ea typeface="Calibri"/>
                        <a:cs typeface="Times New Roman"/>
                      </a:endParaRPr>
                    </a:p>
                  </a:txBody>
                  <a:tcPr marL="0" marR="0" marT="0" marB="0"/>
                </a:tc>
              </a:tr>
              <a:tr h="659806">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Storage</a:t>
                      </a:r>
                      <a:endParaRPr lang="en-US" sz="1100" dirty="0">
                        <a:latin typeface="Calibri"/>
                        <a:ea typeface="Calibri"/>
                        <a:cs typeface="Times New Roman"/>
                      </a:endParaRPr>
                    </a:p>
                  </a:txBody>
                  <a:tcPr marL="0" marR="0" marT="0" marB="0"/>
                </a:tc>
                <a:tc>
                  <a:txBody>
                    <a:bodyPr/>
                    <a:lstStyle/>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Data storage</a:t>
                      </a:r>
                      <a:endParaRPr lang="en-US" sz="1100" dirty="0">
                        <a:latin typeface="Calibri"/>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Azure Data Lake</a:t>
                      </a:r>
                      <a:endParaRPr lang="en-US" sz="1100" dirty="0">
                        <a:latin typeface="Calibri"/>
                        <a:ea typeface="Calibri"/>
                        <a:cs typeface="Times New Roman"/>
                      </a:endParaRPr>
                    </a:p>
                  </a:txBody>
                  <a:tcPr marL="0" marR="0" marT="0" marB="0"/>
                </a:tc>
              </a:tr>
              <a:tr h="659806">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Containers</a:t>
                      </a:r>
                      <a:endParaRPr lang="en-US" sz="1100" dirty="0">
                        <a:latin typeface="Calibri"/>
                        <a:ea typeface="Calibri"/>
                        <a:cs typeface="Times New Roman"/>
                      </a:endParaRPr>
                    </a:p>
                  </a:txBody>
                  <a:tcPr marL="0" marR="0" marT="0" marB="0"/>
                </a:tc>
                <a:tc>
                  <a:txBody>
                    <a:bodyPr/>
                    <a:lstStyle/>
                    <a:p>
                      <a:pPr marL="0" marR="0" indent="-228600">
                        <a:lnSpc>
                          <a:spcPct val="115000"/>
                        </a:lnSpc>
                        <a:spcBef>
                          <a:spcPts val="0"/>
                        </a:spcBef>
                        <a:spcAft>
                          <a:spcPts val="0"/>
                        </a:spcAft>
                        <a:tabLst>
                          <a:tab pos="457200" algn="l"/>
                        </a:tabLst>
                      </a:pPr>
                      <a:r>
                        <a:rPr lang="en-US" sz="1300" dirty="0" err="1">
                          <a:solidFill>
                            <a:srgbClr val="374151"/>
                          </a:solidFill>
                          <a:latin typeface="Arial"/>
                          <a:ea typeface="Times New Roman"/>
                          <a:cs typeface="Times New Roman"/>
                        </a:rPr>
                        <a:t>Kubernetes</a:t>
                      </a:r>
                      <a:r>
                        <a:rPr lang="en-US" sz="1300" dirty="0">
                          <a:solidFill>
                            <a:srgbClr val="374151"/>
                          </a:solidFill>
                          <a:latin typeface="Arial"/>
                          <a:ea typeface="Times New Roman"/>
                          <a:cs typeface="Times New Roman"/>
                        </a:rPr>
                        <a:t> service</a:t>
                      </a:r>
                      <a:endParaRPr lang="en-US" sz="1100" dirty="0">
                        <a:latin typeface="Calibri"/>
                        <a:ea typeface="Calibri"/>
                        <a:cs typeface="Times New Roman"/>
                      </a:endParaRPr>
                    </a:p>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Service fabric</a:t>
                      </a:r>
                      <a:endParaRPr lang="en-US" sz="1100" dirty="0">
                        <a:latin typeface="Calibri"/>
                        <a:ea typeface="Calibri"/>
                        <a:cs typeface="Times New Roman"/>
                      </a:endParaRPr>
                    </a:p>
                  </a:txBody>
                  <a:tcPr marL="0" marR="0" marT="0" marB="0"/>
                </a:tc>
              </a:tr>
              <a:tr h="659806">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Networking</a:t>
                      </a:r>
                      <a:endParaRPr lang="en-US" sz="1100" dirty="0">
                        <a:latin typeface="Calibri"/>
                        <a:ea typeface="Calibri"/>
                        <a:cs typeface="Times New Roman"/>
                      </a:endParaRPr>
                    </a:p>
                  </a:txBody>
                  <a:tcPr marL="0" marR="0" marT="0" marB="0"/>
                </a:tc>
                <a:tc>
                  <a:txBody>
                    <a:bodyPr/>
                    <a:lstStyle/>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DDOS protection</a:t>
                      </a:r>
                      <a:endParaRPr lang="en-US" sz="1100" dirty="0">
                        <a:latin typeface="Calibri"/>
                        <a:ea typeface="Calibri"/>
                        <a:cs typeface="Times New Roman"/>
                      </a:endParaRPr>
                    </a:p>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Firewall manager</a:t>
                      </a:r>
                      <a:endParaRPr lang="en-US" sz="1100" dirty="0">
                        <a:latin typeface="Calibri"/>
                        <a:ea typeface="Calibri"/>
                        <a:cs typeface="Times New Roman"/>
                      </a:endParaRPr>
                    </a:p>
                  </a:txBody>
                  <a:tcPr marL="0" marR="0" marT="0" marB="0"/>
                </a:tc>
              </a:tr>
              <a:tr h="659806">
                <a:tc>
                  <a:txBody>
                    <a:bodyPr/>
                    <a:lstStyle/>
                    <a:p>
                      <a:pPr marL="0" marR="0" algn="ctr">
                        <a:lnSpc>
                          <a:spcPts val="2305"/>
                        </a:lnSpc>
                        <a:spcBef>
                          <a:spcPts val="0"/>
                        </a:spcBef>
                        <a:spcAft>
                          <a:spcPts val="0"/>
                        </a:spcAft>
                      </a:pPr>
                      <a:r>
                        <a:rPr lang="en-US" sz="1300">
                          <a:solidFill>
                            <a:srgbClr val="374151"/>
                          </a:solidFill>
                          <a:latin typeface="Arial"/>
                          <a:ea typeface="Times New Roman"/>
                          <a:cs typeface="Times New Roman"/>
                        </a:rPr>
                        <a:t>Analytics</a:t>
                      </a:r>
                      <a:endParaRPr lang="en-US" sz="1100">
                        <a:latin typeface="Calibri"/>
                        <a:ea typeface="Calibri"/>
                        <a:cs typeface="Times New Roman"/>
                      </a:endParaRPr>
                    </a:p>
                  </a:txBody>
                  <a:tcPr marL="0" marR="0" marT="0" marB="0"/>
                </a:tc>
                <a:tc>
                  <a:txBody>
                    <a:bodyPr/>
                    <a:lstStyle/>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Analysis services</a:t>
                      </a:r>
                      <a:endParaRPr lang="en-US" sz="1100" dirty="0">
                        <a:latin typeface="Calibri"/>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Stream analytics</a:t>
                      </a:r>
                      <a:endParaRPr lang="en-US" sz="1100" dirty="0">
                        <a:latin typeface="Calibri"/>
                        <a:ea typeface="Calibri"/>
                        <a:cs typeface="Times New Roman"/>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Continued ..</a:t>
            </a:r>
            <a:r>
              <a:rPr lang="en-US" b="1" dirty="0"/>
              <a:t/>
            </a:r>
            <a:br>
              <a:rPr lang="en-US" b="1" dirty="0"/>
            </a:br>
            <a:endParaRPr lang="en-US" dirty="0"/>
          </a:p>
        </p:txBody>
      </p:sp>
      <p:graphicFrame>
        <p:nvGraphicFramePr>
          <p:cNvPr id="4" name="Content Placeholder 3"/>
          <p:cNvGraphicFramePr>
            <a:graphicFrameLocks noGrp="1"/>
          </p:cNvGraphicFramePr>
          <p:nvPr>
            <p:ph idx="1"/>
          </p:nvPr>
        </p:nvGraphicFramePr>
        <p:xfrm>
          <a:off x="457200" y="1600200"/>
          <a:ext cx="8229600" cy="4495801"/>
        </p:xfrm>
        <a:graphic>
          <a:graphicData uri="http://schemas.openxmlformats.org/drawingml/2006/table">
            <a:tbl>
              <a:tblPr firstRow="1" bandRow="1">
                <a:tableStyleId>{5C22544A-7EE6-4342-B048-85BDC9FD1C3A}</a:tableStyleId>
              </a:tblPr>
              <a:tblGrid>
                <a:gridCol w="4114800"/>
                <a:gridCol w="4114800"/>
              </a:tblGrid>
              <a:tr h="468246">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Service Type</a:t>
                      </a:r>
                      <a:endParaRPr lang="en-US" sz="1100" dirty="0">
                        <a:latin typeface="Calibri"/>
                        <a:ea typeface="Calibri"/>
                        <a:cs typeface="Times New Roman"/>
                      </a:endParaRPr>
                    </a:p>
                  </a:txBody>
                  <a:tcPr marL="0" marR="0" marT="0" marB="0"/>
                </a:tc>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Services Offered</a:t>
                      </a:r>
                      <a:endParaRPr lang="en-US" sz="1100" dirty="0">
                        <a:latin typeface="Calibri"/>
                        <a:ea typeface="Calibri"/>
                        <a:cs typeface="Times New Roman"/>
                      </a:endParaRPr>
                    </a:p>
                  </a:txBody>
                  <a:tcPr marL="0" marR="0" marT="0" marB="0"/>
                </a:tc>
              </a:tr>
              <a:tr h="575365">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Hybrid &amp; multi-cloud</a:t>
                      </a:r>
                      <a:endParaRPr lang="en-US" sz="1100" dirty="0">
                        <a:latin typeface="Calibri"/>
                        <a:ea typeface="Calibri"/>
                        <a:cs typeface="Times New Roman"/>
                      </a:endParaRPr>
                    </a:p>
                  </a:txBody>
                  <a:tcPr marL="0" marR="0" marT="0" marB="0"/>
                </a:tc>
                <a:tc>
                  <a:txBody>
                    <a:bodyPr/>
                    <a:lstStyle/>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IOT edge</a:t>
                      </a:r>
                      <a:endParaRPr lang="en-US" sz="1100" dirty="0">
                        <a:latin typeface="Calibri"/>
                        <a:ea typeface="Calibri"/>
                        <a:cs typeface="Times New Roman"/>
                      </a:endParaRPr>
                    </a:p>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Azure DB for </a:t>
                      </a:r>
                      <a:r>
                        <a:rPr lang="en-US" sz="1300" dirty="0" err="1">
                          <a:solidFill>
                            <a:srgbClr val="374151"/>
                          </a:solidFill>
                          <a:latin typeface="Arial"/>
                          <a:ea typeface="Times New Roman"/>
                          <a:cs typeface="Times New Roman"/>
                        </a:rPr>
                        <a:t>PostgreSQL</a:t>
                      </a:r>
                      <a:endParaRPr lang="en-US" sz="1100" dirty="0">
                        <a:latin typeface="Calibri"/>
                        <a:ea typeface="Calibri"/>
                        <a:cs typeface="Times New Roman"/>
                      </a:endParaRPr>
                    </a:p>
                  </a:txBody>
                  <a:tcPr marL="0" marR="0" marT="0" marB="0"/>
                </a:tc>
              </a:tr>
              <a:tr h="575365">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Management &amp; governance</a:t>
                      </a:r>
                      <a:endParaRPr lang="en-US" sz="1100" dirty="0">
                        <a:latin typeface="Calibri"/>
                        <a:ea typeface="Calibri"/>
                        <a:cs typeface="Times New Roman"/>
                      </a:endParaRPr>
                    </a:p>
                  </a:txBody>
                  <a:tcPr marL="0" marR="0" marT="0" marB="0"/>
                </a:tc>
                <a:tc>
                  <a:txBody>
                    <a:bodyPr/>
                    <a:lstStyle/>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Azure backup</a:t>
                      </a:r>
                      <a:endParaRPr lang="en-US" sz="1100" dirty="0">
                        <a:latin typeface="Calibri"/>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Chaos studio</a:t>
                      </a:r>
                      <a:endParaRPr lang="en-US" sz="1100" dirty="0">
                        <a:latin typeface="Calibri"/>
                        <a:ea typeface="Calibri"/>
                        <a:cs typeface="Times New Roman"/>
                      </a:endParaRPr>
                    </a:p>
                  </a:txBody>
                  <a:tcPr marL="0" marR="0" marT="0" marB="0"/>
                </a:tc>
              </a:tr>
              <a:tr h="575365">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Identity &amp; security</a:t>
                      </a:r>
                      <a:endParaRPr lang="en-US" sz="1100" dirty="0">
                        <a:latin typeface="Calibri"/>
                        <a:ea typeface="Calibri"/>
                        <a:cs typeface="Times New Roman"/>
                      </a:endParaRPr>
                    </a:p>
                  </a:txBody>
                  <a:tcPr marL="0" marR="0" marT="0" marB="0"/>
                </a:tc>
                <a:tc>
                  <a:txBody>
                    <a:bodyPr/>
                    <a:lstStyle/>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Azure AAD</a:t>
                      </a:r>
                      <a:endParaRPr lang="en-US" sz="1100" dirty="0">
                        <a:latin typeface="Calibri"/>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Defender for cloud</a:t>
                      </a:r>
                      <a:endParaRPr lang="en-US" sz="1100" dirty="0">
                        <a:latin typeface="Calibri"/>
                        <a:ea typeface="Calibri"/>
                        <a:cs typeface="Times New Roman"/>
                      </a:endParaRPr>
                    </a:p>
                  </a:txBody>
                  <a:tcPr marL="0" marR="0" marT="0" marB="0"/>
                </a:tc>
              </a:tr>
              <a:tr h="575365">
                <a:tc>
                  <a:txBody>
                    <a:bodyPr/>
                    <a:lstStyle/>
                    <a:p>
                      <a:pPr marL="0" marR="0" algn="ctr">
                        <a:lnSpc>
                          <a:spcPts val="2305"/>
                        </a:lnSpc>
                        <a:spcBef>
                          <a:spcPts val="0"/>
                        </a:spcBef>
                        <a:spcAft>
                          <a:spcPts val="0"/>
                        </a:spcAft>
                      </a:pPr>
                      <a:r>
                        <a:rPr lang="en-US" sz="1300">
                          <a:solidFill>
                            <a:srgbClr val="374151"/>
                          </a:solidFill>
                          <a:latin typeface="Arial"/>
                          <a:ea typeface="Times New Roman"/>
                          <a:cs typeface="Times New Roman"/>
                        </a:rPr>
                        <a:t>Media</a:t>
                      </a:r>
                      <a:endParaRPr lang="en-US" sz="1100">
                        <a:latin typeface="Calibri"/>
                        <a:ea typeface="Calibri"/>
                        <a:cs typeface="Times New Roman"/>
                      </a:endParaRPr>
                    </a:p>
                  </a:txBody>
                  <a:tcPr marL="0" marR="0" marT="0" marB="0"/>
                </a:tc>
                <a:tc>
                  <a:txBody>
                    <a:bodyPr/>
                    <a:lstStyle/>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Encoding</a:t>
                      </a:r>
                      <a:endParaRPr lang="en-US" sz="1100" dirty="0">
                        <a:latin typeface="Calibri"/>
                        <a:ea typeface="Calibri"/>
                        <a:cs typeface="Times New Roman"/>
                      </a:endParaRPr>
                    </a:p>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Content delivery network</a:t>
                      </a:r>
                      <a:endParaRPr lang="en-US" sz="1100" dirty="0">
                        <a:latin typeface="Calibri"/>
                        <a:ea typeface="Calibri"/>
                        <a:cs typeface="Times New Roman"/>
                      </a:endParaRPr>
                    </a:p>
                  </a:txBody>
                  <a:tcPr marL="0" marR="0" marT="0" marB="0"/>
                </a:tc>
              </a:tr>
              <a:tr h="575365">
                <a:tc>
                  <a:txBody>
                    <a:bodyPr/>
                    <a:lstStyle/>
                    <a:p>
                      <a:pPr marL="0" marR="0" algn="ctr">
                        <a:lnSpc>
                          <a:spcPts val="2305"/>
                        </a:lnSpc>
                        <a:spcBef>
                          <a:spcPts val="0"/>
                        </a:spcBef>
                        <a:spcAft>
                          <a:spcPts val="0"/>
                        </a:spcAft>
                      </a:pPr>
                      <a:r>
                        <a:rPr lang="en-US" sz="1300">
                          <a:solidFill>
                            <a:srgbClr val="374151"/>
                          </a:solidFill>
                          <a:latin typeface="Arial"/>
                          <a:ea typeface="Times New Roman"/>
                          <a:cs typeface="Times New Roman"/>
                        </a:rPr>
                        <a:t>Migration</a:t>
                      </a:r>
                      <a:endParaRPr lang="en-US" sz="1100">
                        <a:latin typeface="Calibri"/>
                        <a:ea typeface="Calibri"/>
                        <a:cs typeface="Times New Roman"/>
                      </a:endParaRPr>
                    </a:p>
                  </a:txBody>
                  <a:tcPr marL="0" marR="0" marT="0" marB="0"/>
                </a:tc>
                <a:tc>
                  <a:txBody>
                    <a:bodyPr/>
                    <a:lstStyle/>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Azure migrate</a:t>
                      </a:r>
                      <a:endParaRPr lang="en-US" sz="1100" dirty="0">
                        <a:latin typeface="Calibri"/>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Azure site recovery</a:t>
                      </a:r>
                      <a:endParaRPr lang="en-US" sz="1100" dirty="0">
                        <a:latin typeface="Calibri"/>
                        <a:ea typeface="Calibri"/>
                        <a:cs typeface="Times New Roman"/>
                      </a:endParaRPr>
                    </a:p>
                  </a:txBody>
                  <a:tcPr marL="0" marR="0" marT="0" marB="0"/>
                </a:tc>
              </a:tr>
              <a:tr h="575365">
                <a:tc>
                  <a:txBody>
                    <a:bodyPr/>
                    <a:lstStyle/>
                    <a:p>
                      <a:pPr marL="0" marR="0" algn="ctr">
                        <a:lnSpc>
                          <a:spcPts val="2305"/>
                        </a:lnSpc>
                        <a:spcBef>
                          <a:spcPts val="0"/>
                        </a:spcBef>
                        <a:spcAft>
                          <a:spcPts val="0"/>
                        </a:spcAft>
                      </a:pPr>
                      <a:r>
                        <a:rPr lang="en-US" sz="1300">
                          <a:solidFill>
                            <a:srgbClr val="374151"/>
                          </a:solidFill>
                          <a:latin typeface="Arial"/>
                          <a:ea typeface="Times New Roman"/>
                          <a:cs typeface="Times New Roman"/>
                        </a:rPr>
                        <a:t>Web</a:t>
                      </a:r>
                      <a:endParaRPr lang="en-US" sz="1100">
                        <a:latin typeface="Calibri"/>
                        <a:ea typeface="Calibri"/>
                        <a:cs typeface="Times New Roman"/>
                      </a:endParaRPr>
                    </a:p>
                  </a:txBody>
                  <a:tcPr marL="0" marR="0" marT="0" marB="0"/>
                </a:tc>
                <a:tc>
                  <a:txBody>
                    <a:bodyPr/>
                    <a:lstStyle/>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Maps</a:t>
                      </a:r>
                      <a:endParaRPr lang="en-US" sz="1100" dirty="0">
                        <a:latin typeface="Calibri"/>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Communication services</a:t>
                      </a:r>
                      <a:endParaRPr lang="en-US" sz="1100" dirty="0">
                        <a:latin typeface="Calibri"/>
                        <a:ea typeface="Calibri"/>
                        <a:cs typeface="Times New Roman"/>
                      </a:endParaRPr>
                    </a:p>
                  </a:txBody>
                  <a:tcPr marL="0" marR="0" marT="0" marB="0"/>
                </a:tc>
              </a:tr>
              <a:tr h="575365">
                <a:tc>
                  <a:txBody>
                    <a:bodyPr/>
                    <a:lstStyle/>
                    <a:p>
                      <a:pPr marL="0" marR="0" algn="ctr">
                        <a:lnSpc>
                          <a:spcPts val="2305"/>
                        </a:lnSpc>
                        <a:spcBef>
                          <a:spcPts val="0"/>
                        </a:spcBef>
                        <a:spcAft>
                          <a:spcPts val="0"/>
                        </a:spcAft>
                      </a:pPr>
                      <a:r>
                        <a:rPr lang="en-US" sz="1300">
                          <a:solidFill>
                            <a:srgbClr val="374151"/>
                          </a:solidFill>
                          <a:latin typeface="Arial"/>
                          <a:ea typeface="Times New Roman"/>
                          <a:cs typeface="Times New Roman"/>
                        </a:rPr>
                        <a:t>Databases</a:t>
                      </a:r>
                      <a:endParaRPr lang="en-US" sz="1100">
                        <a:latin typeface="Calibri"/>
                        <a:ea typeface="Calibri"/>
                        <a:cs typeface="Times New Roman"/>
                      </a:endParaRPr>
                    </a:p>
                  </a:txBody>
                  <a:tcPr marL="0" marR="0" marT="0" marB="0"/>
                </a:tc>
                <a:tc>
                  <a:txBody>
                    <a:bodyPr/>
                    <a:lstStyle/>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COSMOS DB</a:t>
                      </a:r>
                      <a:endParaRPr lang="en-US" sz="1100" dirty="0">
                        <a:latin typeface="Calibri"/>
                        <a:ea typeface="Calibri"/>
                        <a:cs typeface="Times New Roman"/>
                      </a:endParaRPr>
                    </a:p>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SQL database</a:t>
                      </a:r>
                      <a:endParaRPr lang="en-US" sz="1100" dirty="0">
                        <a:latin typeface="Calibri"/>
                        <a:ea typeface="Calibri"/>
                        <a:cs typeface="Times New Roman"/>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Continued ..</a:t>
            </a:r>
            <a:br>
              <a:rPr lang="en-US" b="1" dirty="0" smtClean="0"/>
            </a:br>
            <a:endParaRPr lang="en-US" dirty="0"/>
          </a:p>
        </p:txBody>
      </p:sp>
      <p:graphicFrame>
        <p:nvGraphicFramePr>
          <p:cNvPr id="4" name="Content Placeholder 3"/>
          <p:cNvGraphicFramePr>
            <a:graphicFrameLocks noGrp="1"/>
          </p:cNvGraphicFramePr>
          <p:nvPr>
            <p:ph idx="1"/>
          </p:nvPr>
        </p:nvGraphicFramePr>
        <p:xfrm>
          <a:off x="457200" y="1600200"/>
          <a:ext cx="8229600" cy="4648201"/>
        </p:xfrm>
        <a:graphic>
          <a:graphicData uri="http://schemas.openxmlformats.org/drawingml/2006/table">
            <a:tbl>
              <a:tblPr firstRow="1" bandRow="1">
                <a:tableStyleId>{5C22544A-7EE6-4342-B048-85BDC9FD1C3A}</a:tableStyleId>
              </a:tblPr>
              <a:tblGrid>
                <a:gridCol w="4114800"/>
                <a:gridCol w="4114800"/>
              </a:tblGrid>
              <a:tr h="484118">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Service Type</a:t>
                      </a:r>
                      <a:endParaRPr lang="en-US" sz="1100" dirty="0">
                        <a:latin typeface="Calibri"/>
                        <a:ea typeface="Calibri"/>
                        <a:cs typeface="Times New Roman"/>
                      </a:endParaRPr>
                    </a:p>
                  </a:txBody>
                  <a:tcPr marL="0" marR="0" marT="0" marB="0"/>
                </a:tc>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Services Offered</a:t>
                      </a:r>
                      <a:endParaRPr lang="en-US" sz="1100" dirty="0">
                        <a:latin typeface="Calibri"/>
                        <a:ea typeface="Calibri"/>
                        <a:cs typeface="Times New Roman"/>
                      </a:endParaRPr>
                    </a:p>
                  </a:txBody>
                  <a:tcPr marL="0" marR="0" marT="0" marB="0"/>
                </a:tc>
              </a:tr>
              <a:tr h="594869">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Mixed reality</a:t>
                      </a:r>
                      <a:endParaRPr lang="en-US" sz="1100" dirty="0">
                        <a:latin typeface="Calibri"/>
                        <a:ea typeface="Calibri"/>
                        <a:cs typeface="Times New Roman"/>
                      </a:endParaRPr>
                    </a:p>
                  </a:txBody>
                  <a:tcPr marL="0" marR="0" marT="0" marB="0"/>
                </a:tc>
                <a:tc>
                  <a:txBody>
                    <a:bodyPr/>
                    <a:lstStyle/>
                    <a:p>
                      <a:pPr marL="0" marR="0" indent="-228600">
                        <a:lnSpc>
                          <a:spcPct val="115000"/>
                        </a:lnSpc>
                        <a:spcBef>
                          <a:spcPts val="0"/>
                        </a:spcBef>
                        <a:spcAft>
                          <a:spcPts val="0"/>
                        </a:spcAft>
                        <a:tabLst>
                          <a:tab pos="457200" algn="l"/>
                        </a:tabLst>
                      </a:pPr>
                      <a:r>
                        <a:rPr lang="en-US" sz="1300">
                          <a:solidFill>
                            <a:srgbClr val="374151"/>
                          </a:solidFill>
                          <a:latin typeface="Arial"/>
                          <a:ea typeface="Times New Roman"/>
                          <a:cs typeface="Times New Roman"/>
                        </a:rPr>
                        <a:t>Digital twins</a:t>
                      </a:r>
                      <a:endParaRPr lang="en-US" sz="1100">
                        <a:latin typeface="Calibri"/>
                        <a:ea typeface="Calibri"/>
                        <a:cs typeface="Times New Roman"/>
                      </a:endParaRPr>
                    </a:p>
                    <a:p>
                      <a:pPr marL="0" marR="0" indent="-228600">
                        <a:lnSpc>
                          <a:spcPct val="115000"/>
                        </a:lnSpc>
                        <a:spcBef>
                          <a:spcPts val="0"/>
                        </a:spcBef>
                        <a:spcAft>
                          <a:spcPts val="0"/>
                        </a:spcAft>
                        <a:tabLst>
                          <a:tab pos="457200" algn="l"/>
                        </a:tabLst>
                      </a:pPr>
                      <a:r>
                        <a:rPr lang="en-US" sz="1300">
                          <a:solidFill>
                            <a:srgbClr val="374151"/>
                          </a:solidFill>
                          <a:latin typeface="Arial"/>
                          <a:ea typeface="Times New Roman"/>
                          <a:cs typeface="Times New Roman"/>
                        </a:rPr>
                        <a:t>Spatial anchors</a:t>
                      </a:r>
                      <a:endParaRPr lang="en-US" sz="1100">
                        <a:latin typeface="Calibri"/>
                        <a:ea typeface="Calibri"/>
                        <a:cs typeface="Times New Roman"/>
                      </a:endParaRPr>
                    </a:p>
                  </a:txBody>
                  <a:tcPr marL="0" marR="0" marT="0" marB="0"/>
                </a:tc>
              </a:tr>
              <a:tr h="594869">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Developer tools/</a:t>
                      </a:r>
                      <a:r>
                        <a:rPr lang="en-US" sz="1300" dirty="0" err="1">
                          <a:solidFill>
                            <a:srgbClr val="374151"/>
                          </a:solidFill>
                          <a:latin typeface="Arial"/>
                          <a:ea typeface="Times New Roman"/>
                          <a:cs typeface="Times New Roman"/>
                        </a:rPr>
                        <a:t>DevOps</a:t>
                      </a:r>
                      <a:endParaRPr lang="en-US" sz="1100" dirty="0">
                        <a:latin typeface="Calibri"/>
                        <a:ea typeface="Calibri"/>
                        <a:cs typeface="Times New Roman"/>
                      </a:endParaRPr>
                    </a:p>
                  </a:txBody>
                  <a:tcPr marL="0" marR="0" marT="0" marB="0"/>
                </a:tc>
                <a:tc>
                  <a:txBody>
                    <a:bodyPr/>
                    <a:lstStyle/>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Pipelines</a:t>
                      </a:r>
                      <a:endParaRPr lang="en-US" sz="1100" dirty="0">
                        <a:latin typeface="Calibri"/>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VS Code</a:t>
                      </a:r>
                      <a:endParaRPr lang="en-US" sz="1100" dirty="0">
                        <a:latin typeface="Calibri"/>
                        <a:ea typeface="Calibri"/>
                        <a:cs typeface="Times New Roman"/>
                      </a:endParaRPr>
                    </a:p>
                  </a:txBody>
                  <a:tcPr marL="0" marR="0" marT="0" marB="0"/>
                </a:tc>
              </a:tr>
              <a:tr h="594869">
                <a:tc>
                  <a:txBody>
                    <a:bodyPr/>
                    <a:lstStyle/>
                    <a:p>
                      <a:pPr marL="0" marR="0" algn="ctr">
                        <a:lnSpc>
                          <a:spcPts val="2305"/>
                        </a:lnSpc>
                        <a:spcBef>
                          <a:spcPts val="0"/>
                        </a:spcBef>
                        <a:spcAft>
                          <a:spcPts val="0"/>
                        </a:spcAft>
                      </a:pPr>
                      <a:r>
                        <a:rPr lang="en-US" sz="1300">
                          <a:solidFill>
                            <a:srgbClr val="374151"/>
                          </a:solidFill>
                          <a:latin typeface="Arial"/>
                          <a:ea typeface="Times New Roman"/>
                          <a:cs typeface="Times New Roman"/>
                        </a:rPr>
                        <a:t>Virtual desktop</a:t>
                      </a:r>
                      <a:endParaRPr lang="en-US" sz="1100">
                        <a:latin typeface="Calibri"/>
                        <a:ea typeface="Calibri"/>
                        <a:cs typeface="Times New Roman"/>
                      </a:endParaRPr>
                    </a:p>
                  </a:txBody>
                  <a:tcPr marL="0" marR="0" marT="0" marB="0"/>
                </a:tc>
                <a:tc>
                  <a:txBody>
                    <a:bodyPr/>
                    <a:lstStyle/>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Virtual desktop</a:t>
                      </a:r>
                      <a:endParaRPr lang="en-US" sz="1100" dirty="0">
                        <a:latin typeface="Calibri"/>
                        <a:ea typeface="Calibri"/>
                        <a:cs typeface="Times New Roman"/>
                      </a:endParaRPr>
                    </a:p>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Citrix virtual apps</a:t>
                      </a:r>
                      <a:endParaRPr lang="en-US" sz="1100" dirty="0">
                        <a:latin typeface="Calibri"/>
                        <a:ea typeface="Calibri"/>
                        <a:cs typeface="Times New Roman"/>
                      </a:endParaRPr>
                    </a:p>
                  </a:txBody>
                  <a:tcPr marL="0" marR="0" marT="0" marB="0"/>
                </a:tc>
              </a:tr>
              <a:tr h="594869">
                <a:tc>
                  <a:txBody>
                    <a:bodyPr/>
                    <a:lstStyle/>
                    <a:p>
                      <a:pPr marL="0" marR="0" algn="ctr">
                        <a:lnSpc>
                          <a:spcPts val="2305"/>
                        </a:lnSpc>
                        <a:spcBef>
                          <a:spcPts val="0"/>
                        </a:spcBef>
                        <a:spcAft>
                          <a:spcPts val="0"/>
                        </a:spcAft>
                      </a:pPr>
                      <a:r>
                        <a:rPr lang="en-US" sz="1300" dirty="0" err="1">
                          <a:solidFill>
                            <a:srgbClr val="374151"/>
                          </a:solidFill>
                          <a:latin typeface="Arial"/>
                          <a:ea typeface="Times New Roman"/>
                          <a:cs typeface="Times New Roman"/>
                        </a:rPr>
                        <a:t>DevOps</a:t>
                      </a:r>
                      <a:endParaRPr lang="en-US" sz="1100" dirty="0">
                        <a:latin typeface="Calibri"/>
                        <a:ea typeface="Calibri"/>
                        <a:cs typeface="Times New Roman"/>
                      </a:endParaRPr>
                    </a:p>
                  </a:txBody>
                  <a:tcPr marL="0" marR="0" marT="0" marB="0"/>
                </a:tc>
                <a:tc>
                  <a:txBody>
                    <a:bodyPr/>
                    <a:lstStyle/>
                    <a:p>
                      <a:pPr marL="342900" marR="0" lvl="0" indent="-342900">
                        <a:lnSpc>
                          <a:spcPct val="115000"/>
                        </a:lnSpc>
                        <a:spcBef>
                          <a:spcPts val="0"/>
                        </a:spcBef>
                        <a:spcAft>
                          <a:spcPts val="0"/>
                        </a:spcAft>
                        <a:buSzPts val="1000"/>
                        <a:buFont typeface="Symbol"/>
                        <a:buChar char=""/>
                        <a:tabLst>
                          <a:tab pos="457200" algn="l"/>
                        </a:tabLst>
                      </a:pPr>
                      <a:r>
                        <a:rPr lang="en-US" sz="1300">
                          <a:solidFill>
                            <a:srgbClr val="374151"/>
                          </a:solidFill>
                          <a:latin typeface="Arial"/>
                          <a:ea typeface="Times New Roman"/>
                          <a:cs typeface="Times New Roman"/>
                        </a:rPr>
                        <a:t>Artifacts</a:t>
                      </a:r>
                      <a:endParaRPr lang="en-US" sz="1100">
                        <a:latin typeface="Calibri"/>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US" sz="1300">
                          <a:solidFill>
                            <a:srgbClr val="374151"/>
                          </a:solidFill>
                          <a:latin typeface="Arial"/>
                          <a:ea typeface="Times New Roman"/>
                          <a:cs typeface="Times New Roman"/>
                        </a:rPr>
                        <a:t>DevOps tool integrations</a:t>
                      </a:r>
                      <a:endParaRPr lang="en-US" sz="1100">
                        <a:latin typeface="Calibri"/>
                        <a:ea typeface="Calibri"/>
                        <a:cs typeface="Times New Roman"/>
                      </a:endParaRPr>
                    </a:p>
                  </a:txBody>
                  <a:tcPr marL="0" marR="0" marT="0" marB="0"/>
                </a:tc>
              </a:tr>
              <a:tr h="594869">
                <a:tc>
                  <a:txBody>
                    <a:bodyPr/>
                    <a:lstStyle/>
                    <a:p>
                      <a:pPr marL="0" marR="0" algn="ctr">
                        <a:lnSpc>
                          <a:spcPts val="2305"/>
                        </a:lnSpc>
                        <a:spcBef>
                          <a:spcPts val="0"/>
                        </a:spcBef>
                        <a:spcAft>
                          <a:spcPts val="0"/>
                        </a:spcAft>
                      </a:pPr>
                      <a:r>
                        <a:rPr lang="en-US" sz="1300">
                          <a:solidFill>
                            <a:srgbClr val="374151"/>
                          </a:solidFill>
                          <a:latin typeface="Arial"/>
                          <a:ea typeface="Times New Roman"/>
                          <a:cs typeface="Times New Roman"/>
                        </a:rPr>
                        <a:t>Mobile</a:t>
                      </a:r>
                      <a:endParaRPr lang="en-US" sz="1100">
                        <a:latin typeface="Calibri"/>
                        <a:ea typeface="Calibri"/>
                        <a:cs typeface="Times New Roman"/>
                      </a:endParaRPr>
                    </a:p>
                  </a:txBody>
                  <a:tcPr marL="0" marR="0" marT="0" marB="0"/>
                </a:tc>
                <a:tc>
                  <a:txBody>
                    <a:bodyPr/>
                    <a:lstStyle/>
                    <a:p>
                      <a:pPr marL="0" marR="0" indent="-228600">
                        <a:lnSpc>
                          <a:spcPct val="115000"/>
                        </a:lnSpc>
                        <a:spcBef>
                          <a:spcPts val="0"/>
                        </a:spcBef>
                        <a:spcAft>
                          <a:spcPts val="0"/>
                        </a:spcAft>
                        <a:tabLst>
                          <a:tab pos="457200" algn="l"/>
                        </a:tabLst>
                      </a:pPr>
                      <a:r>
                        <a:rPr lang="en-US" sz="1300" dirty="0" err="1">
                          <a:solidFill>
                            <a:srgbClr val="374151"/>
                          </a:solidFill>
                          <a:latin typeface="Arial"/>
                          <a:ea typeface="Times New Roman"/>
                          <a:cs typeface="Times New Roman"/>
                        </a:rPr>
                        <a:t>Xamarin</a:t>
                      </a:r>
                      <a:endParaRPr lang="en-US" sz="1100" dirty="0">
                        <a:latin typeface="Calibri"/>
                        <a:ea typeface="Calibri"/>
                        <a:cs typeface="Times New Roman"/>
                      </a:endParaRPr>
                    </a:p>
                    <a:p>
                      <a:pPr marL="0" marR="0" indent="-228600">
                        <a:lnSpc>
                          <a:spcPct val="115000"/>
                        </a:lnSpc>
                        <a:spcBef>
                          <a:spcPts val="0"/>
                        </a:spcBef>
                        <a:spcAft>
                          <a:spcPts val="0"/>
                        </a:spcAft>
                        <a:tabLst>
                          <a:tab pos="457200" algn="l"/>
                        </a:tabLst>
                      </a:pPr>
                      <a:r>
                        <a:rPr lang="en-US" sz="1300" dirty="0">
                          <a:solidFill>
                            <a:srgbClr val="374151"/>
                          </a:solidFill>
                          <a:latin typeface="Arial"/>
                          <a:ea typeface="Times New Roman"/>
                          <a:cs typeface="Times New Roman"/>
                        </a:rPr>
                        <a:t>API management</a:t>
                      </a:r>
                      <a:endParaRPr lang="en-US" sz="1100" dirty="0">
                        <a:latin typeface="Calibri"/>
                        <a:ea typeface="Calibri"/>
                        <a:cs typeface="Times New Roman"/>
                      </a:endParaRPr>
                    </a:p>
                  </a:txBody>
                  <a:tcPr marL="0" marR="0" marT="0" marB="0"/>
                </a:tc>
              </a:tr>
              <a:tr h="594869">
                <a:tc>
                  <a:txBody>
                    <a:bodyPr/>
                    <a:lstStyle/>
                    <a:p>
                      <a:pPr marL="0" marR="0" algn="ctr">
                        <a:lnSpc>
                          <a:spcPts val="2305"/>
                        </a:lnSpc>
                        <a:spcBef>
                          <a:spcPts val="0"/>
                        </a:spcBef>
                        <a:spcAft>
                          <a:spcPts val="0"/>
                        </a:spcAft>
                      </a:pPr>
                      <a:r>
                        <a:rPr lang="en-US" sz="1300" dirty="0">
                          <a:solidFill>
                            <a:srgbClr val="374151"/>
                          </a:solidFill>
                          <a:latin typeface="Arial"/>
                          <a:ea typeface="Times New Roman"/>
                          <a:cs typeface="Times New Roman"/>
                        </a:rPr>
                        <a:t>Integration</a:t>
                      </a:r>
                      <a:endParaRPr lang="en-US" sz="1100" dirty="0">
                        <a:latin typeface="Calibri"/>
                        <a:ea typeface="Calibri"/>
                        <a:cs typeface="Times New Roman"/>
                      </a:endParaRPr>
                    </a:p>
                  </a:txBody>
                  <a:tcPr marL="0" marR="0" marT="0" marB="0"/>
                </a:tc>
                <a:tc>
                  <a:txBody>
                    <a:bodyPr/>
                    <a:lstStyle/>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Event grid</a:t>
                      </a:r>
                      <a:endParaRPr lang="en-US" sz="1100" dirty="0">
                        <a:latin typeface="Calibri"/>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Azure healthcare APIs</a:t>
                      </a:r>
                      <a:endParaRPr lang="en-US" sz="1100" dirty="0">
                        <a:latin typeface="Calibri"/>
                        <a:ea typeface="Calibri"/>
                        <a:cs typeface="Times New Roman"/>
                      </a:endParaRPr>
                    </a:p>
                  </a:txBody>
                  <a:tcPr marL="0" marR="0" marT="0" marB="0"/>
                </a:tc>
              </a:tr>
              <a:tr h="594869">
                <a:tc>
                  <a:txBody>
                    <a:bodyPr/>
                    <a:lstStyle/>
                    <a:p>
                      <a:pPr marL="0" marR="0" algn="ctr">
                        <a:lnSpc>
                          <a:spcPts val="2305"/>
                        </a:lnSpc>
                        <a:spcBef>
                          <a:spcPts val="0"/>
                        </a:spcBef>
                        <a:spcAft>
                          <a:spcPts val="0"/>
                        </a:spcAft>
                      </a:pPr>
                      <a:r>
                        <a:rPr lang="en-US" sz="1300" dirty="0" err="1">
                          <a:solidFill>
                            <a:srgbClr val="374151"/>
                          </a:solidFill>
                          <a:latin typeface="Arial"/>
                          <a:ea typeface="Times New Roman"/>
                          <a:cs typeface="Times New Roman"/>
                        </a:rPr>
                        <a:t>IoT</a:t>
                      </a:r>
                      <a:endParaRPr lang="en-US" sz="1100" dirty="0">
                        <a:latin typeface="Calibri"/>
                        <a:ea typeface="Calibri"/>
                        <a:cs typeface="Times New Roman"/>
                      </a:endParaRPr>
                    </a:p>
                  </a:txBody>
                  <a:tcPr marL="0" marR="0" marT="0" marB="0"/>
                </a:tc>
                <a:tc>
                  <a:txBody>
                    <a:bodyPr/>
                    <a:lstStyle/>
                    <a:p>
                      <a:pPr marL="342900" marR="0" lvl="0" indent="-342900">
                        <a:lnSpc>
                          <a:spcPct val="115000"/>
                        </a:lnSpc>
                        <a:spcBef>
                          <a:spcPts val="0"/>
                        </a:spcBef>
                        <a:spcAft>
                          <a:spcPts val="0"/>
                        </a:spcAft>
                        <a:buSzPts val="1000"/>
                        <a:buFont typeface="Symbol"/>
                        <a:buChar char=""/>
                        <a:tabLst>
                          <a:tab pos="457200" algn="l"/>
                        </a:tabLst>
                      </a:pPr>
                      <a:r>
                        <a:rPr lang="en-US" sz="1300" dirty="0">
                          <a:solidFill>
                            <a:srgbClr val="374151"/>
                          </a:solidFill>
                          <a:latin typeface="Arial"/>
                          <a:ea typeface="Times New Roman"/>
                          <a:cs typeface="Times New Roman"/>
                        </a:rPr>
                        <a:t>IOT edge</a:t>
                      </a:r>
                      <a:endParaRPr lang="en-US" sz="1100" dirty="0">
                        <a:latin typeface="Calibri"/>
                        <a:ea typeface="Calibri"/>
                        <a:cs typeface="Times New Roman"/>
                      </a:endParaRPr>
                    </a:p>
                    <a:p>
                      <a:pPr marL="342900" marR="0" lvl="0" indent="-342900">
                        <a:lnSpc>
                          <a:spcPct val="115000"/>
                        </a:lnSpc>
                        <a:spcBef>
                          <a:spcPts val="0"/>
                        </a:spcBef>
                        <a:spcAft>
                          <a:spcPts val="0"/>
                        </a:spcAft>
                        <a:buSzPts val="1000"/>
                        <a:buFont typeface="Symbol"/>
                        <a:buChar char=""/>
                        <a:tabLst>
                          <a:tab pos="457200" algn="l"/>
                        </a:tabLst>
                      </a:pPr>
                      <a:r>
                        <a:rPr lang="en-US" sz="1300" dirty="0" err="1">
                          <a:solidFill>
                            <a:srgbClr val="374151"/>
                          </a:solidFill>
                          <a:latin typeface="Arial"/>
                          <a:ea typeface="Times New Roman"/>
                          <a:cs typeface="Times New Roman"/>
                        </a:rPr>
                        <a:t>Kinect</a:t>
                      </a:r>
                      <a:r>
                        <a:rPr lang="en-US" sz="1300" dirty="0">
                          <a:solidFill>
                            <a:srgbClr val="374151"/>
                          </a:solidFill>
                          <a:latin typeface="Arial"/>
                          <a:ea typeface="Times New Roman"/>
                          <a:cs typeface="Times New Roman"/>
                        </a:rPr>
                        <a:t> DK</a:t>
                      </a:r>
                      <a:endParaRPr lang="en-US" sz="1100" dirty="0">
                        <a:latin typeface="Calibri"/>
                        <a:ea typeface="Calibri"/>
                        <a:cs typeface="Times New Roman"/>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Azure Portal</a:t>
            </a:r>
            <a:br>
              <a:rPr lang="en-US" b="1" dirty="0"/>
            </a:br>
            <a:endParaRPr lang="en-US" dirty="0"/>
          </a:p>
        </p:txBody>
      </p:sp>
      <p:sp>
        <p:nvSpPr>
          <p:cNvPr id="3" name="Content Placeholder 2"/>
          <p:cNvSpPr>
            <a:spLocks noGrp="1"/>
          </p:cNvSpPr>
          <p:nvPr>
            <p:ph idx="1"/>
          </p:nvPr>
        </p:nvSpPr>
        <p:spPr/>
        <p:txBody>
          <a:bodyPr>
            <a:normAutofit/>
          </a:bodyPr>
          <a:lstStyle/>
          <a:p>
            <a:r>
              <a:rPr lang="en-US" b="1" dirty="0"/>
              <a:t>Azure Portal</a:t>
            </a:r>
            <a:r>
              <a:rPr lang="en-US" dirty="0"/>
              <a:t> is a web-based, unified console for managing Azure resources. With the Azure Portal, we can do the following:</a:t>
            </a:r>
          </a:p>
          <a:p>
            <a:r>
              <a:rPr lang="en-US" dirty="0"/>
              <a:t>Manage subscriptions</a:t>
            </a:r>
          </a:p>
          <a:p>
            <a:r>
              <a:rPr lang="en-US" dirty="0"/>
              <a:t>Manage and monitor the application information</a:t>
            </a:r>
          </a:p>
          <a:p>
            <a:r>
              <a:rPr lang="en-US" dirty="0"/>
              <a:t>Create, delete, and manage Azure resources</a:t>
            </a:r>
          </a:p>
          <a:p>
            <a:pPr>
              <a:buNone/>
            </a:pP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b="1" dirty="0" smtClean="0"/>
              <a:t>Azure Portal</a:t>
            </a:r>
            <a:br>
              <a:rPr lang="en-US" b="1" dirty="0" smtClean="0"/>
            </a:br>
            <a:endParaRPr lang="en-US" dirty="0"/>
          </a:p>
        </p:txBody>
      </p:sp>
      <p:pic>
        <p:nvPicPr>
          <p:cNvPr id="4" name="Content Placeholder 3"/>
          <p:cNvPicPr>
            <a:picLocks noGrp="1"/>
          </p:cNvPicPr>
          <p:nvPr>
            <p:ph idx="1"/>
          </p:nvPr>
        </p:nvPicPr>
        <p:blipFill>
          <a:blip r:embed="rId2"/>
          <a:srcRect/>
          <a:stretch>
            <a:fillRect/>
          </a:stretch>
        </p:blipFill>
        <p:spPr bwMode="auto">
          <a:xfrm>
            <a:off x="457200" y="762000"/>
            <a:ext cx="8229600" cy="57912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Azure Marketplace</a:t>
            </a:r>
            <a:br>
              <a:rPr lang="en-US" b="1" dirty="0" smtClean="0"/>
            </a:br>
            <a:endParaRPr lang="en-US" dirty="0"/>
          </a:p>
        </p:txBody>
      </p:sp>
      <p:sp>
        <p:nvSpPr>
          <p:cNvPr id="3" name="Content Placeholder 2"/>
          <p:cNvSpPr>
            <a:spLocks noGrp="1"/>
          </p:cNvSpPr>
          <p:nvPr>
            <p:ph idx="1"/>
          </p:nvPr>
        </p:nvSpPr>
        <p:spPr/>
        <p:txBody>
          <a:bodyPr/>
          <a:lstStyle/>
          <a:p>
            <a:pPr>
              <a:buNone/>
            </a:pPr>
            <a:r>
              <a:rPr lang="en-US" b="1" dirty="0" smtClean="0"/>
              <a:t>	Azure </a:t>
            </a:r>
            <a:r>
              <a:rPr lang="en-US" b="1" dirty="0"/>
              <a:t>Marketplace</a:t>
            </a:r>
            <a:r>
              <a:rPr lang="en-US" dirty="0"/>
              <a:t> helps connect with Microsoft partners, vendors, and startups. Azure Marketplace customers can find, try, purchase, and provision applications and services from hundreds of leading software providers.</a:t>
            </a:r>
          </a:p>
          <a:p>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Microsoft Azure?</a:t>
            </a:r>
          </a:p>
        </p:txBody>
      </p:sp>
      <p:sp>
        <p:nvSpPr>
          <p:cNvPr id="3" name="Content Placeholder 2"/>
          <p:cNvSpPr>
            <a:spLocks noGrp="1"/>
          </p:cNvSpPr>
          <p:nvPr>
            <p:ph idx="1"/>
          </p:nvPr>
        </p:nvSpPr>
        <p:spPr/>
        <p:txBody>
          <a:bodyPr/>
          <a:lstStyle/>
          <a:p>
            <a:r>
              <a:rPr smtClean="0"/>
              <a:t> </a:t>
            </a:r>
            <a:r>
              <a:t>Cloud computing platform by Microsoft</a:t>
            </a:r>
          </a:p>
          <a:p>
            <a:r>
              <a:rPr lang="en-US" dirty="0" smtClean="0"/>
              <a:t> </a:t>
            </a:r>
            <a:r>
              <a:rPr smtClean="0"/>
              <a:t>Offers </a:t>
            </a:r>
            <a:r>
              <a:t>200+ products and services</a:t>
            </a:r>
          </a:p>
          <a:p>
            <a:r>
              <a:rPr lang="en-US" dirty="0" smtClean="0"/>
              <a:t> </a:t>
            </a:r>
            <a:r>
              <a:rPr smtClean="0"/>
              <a:t>Supports </a:t>
            </a:r>
            <a:r>
              <a:t>building, testing, and managing applications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endParaRPr lang="en-US" dirty="0"/>
          </a:p>
        </p:txBody>
      </p:sp>
      <p:pic>
        <p:nvPicPr>
          <p:cNvPr id="2050" name="Picture 2"/>
          <p:cNvPicPr>
            <a:picLocks noGrp="1" noChangeAspect="1" noChangeArrowheads="1"/>
          </p:cNvPicPr>
          <p:nvPr>
            <p:ph idx="1"/>
          </p:nvPr>
        </p:nvPicPr>
        <p:blipFill>
          <a:blip r:embed="rId2"/>
          <a:srcRect/>
          <a:stretch>
            <a:fillRect/>
          </a:stretch>
        </p:blipFill>
        <p:spPr bwMode="auto">
          <a:xfrm>
            <a:off x="78509" y="1066800"/>
            <a:ext cx="8684491" cy="5562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smtClean="0"/>
              <a:t>Core Azure Architectural Components</a:t>
            </a:r>
            <a:endParaRPr lang="en-US" dirty="0"/>
          </a:p>
        </p:txBody>
      </p:sp>
      <p:sp>
        <p:nvSpPr>
          <p:cNvPr id="3" name="Content Placeholder 2"/>
          <p:cNvSpPr>
            <a:spLocks noGrp="1"/>
          </p:cNvSpPr>
          <p:nvPr>
            <p:ph idx="1"/>
          </p:nvPr>
        </p:nvSpPr>
        <p:spPr>
          <a:xfrm>
            <a:off x="533400" y="990600"/>
            <a:ext cx="8229600" cy="4525963"/>
          </a:xfrm>
        </p:spPr>
        <p:txBody>
          <a:bodyPr/>
          <a:lstStyle/>
          <a:p>
            <a:pPr>
              <a:buNone/>
            </a:pPr>
            <a:r>
              <a:rPr lang="en-US" b="1" u="sng" dirty="0" smtClean="0"/>
              <a:t>Azure Resource </a:t>
            </a:r>
            <a:r>
              <a:rPr lang="en-US" b="1" u="sng" dirty="0" err="1" smtClean="0"/>
              <a:t>Organising</a:t>
            </a:r>
            <a:r>
              <a:rPr lang="en-US" b="1" u="sng" dirty="0" smtClean="0"/>
              <a:t> Structure:</a:t>
            </a:r>
            <a:endParaRPr lang="en-US" dirty="0" smtClean="0"/>
          </a:p>
          <a:p>
            <a:endParaRPr lang="en-US" dirty="0"/>
          </a:p>
        </p:txBody>
      </p:sp>
      <p:pic>
        <p:nvPicPr>
          <p:cNvPr id="4" name="Picture 3" descr="Screenshot of the hierarchy for objects in Azure."/>
          <p:cNvPicPr/>
          <p:nvPr/>
        </p:nvPicPr>
        <p:blipFill>
          <a:blip r:embed="rId2"/>
          <a:srcRect/>
          <a:stretch>
            <a:fillRect/>
          </a:stretch>
        </p:blipFill>
        <p:spPr bwMode="auto">
          <a:xfrm>
            <a:off x="1371600" y="1676400"/>
            <a:ext cx="5753735" cy="456057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Azure resource manager</a:t>
            </a:r>
            <a:r>
              <a:rPr lang="en-US" dirty="0" smtClean="0"/>
              <a:t/>
            </a:r>
            <a:br>
              <a:rPr lang="en-US" dirty="0" smtClean="0"/>
            </a:br>
            <a:endParaRPr lang="en-US" dirty="0"/>
          </a:p>
        </p:txBody>
      </p:sp>
      <p:pic>
        <p:nvPicPr>
          <p:cNvPr id="4" name="Content Placeholder 3" descr="Diagram showing a Resource Manager request model."/>
          <p:cNvPicPr>
            <a:picLocks noGrp="1"/>
          </p:cNvPicPr>
          <p:nvPr>
            <p:ph idx="1"/>
          </p:nvPr>
        </p:nvPicPr>
        <p:blipFill>
          <a:blip r:embed="rId2"/>
          <a:srcRect/>
          <a:stretch>
            <a:fillRect/>
          </a:stretch>
        </p:blipFill>
        <p:spPr bwMode="auto">
          <a:xfrm>
            <a:off x="799240" y="1805312"/>
            <a:ext cx="7545519" cy="41157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Regions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smtClean="0"/>
              <a:t>	Azure Regions</a:t>
            </a:r>
            <a:endParaRPr lang="en-US" dirty="0" smtClean="0"/>
          </a:p>
          <a:p>
            <a:r>
              <a:rPr lang="en-US" dirty="0" smtClean="0"/>
              <a:t>A </a:t>
            </a:r>
            <a:r>
              <a:rPr lang="en-US" b="1" i="1" dirty="0" smtClean="0"/>
              <a:t>region</a:t>
            </a:r>
            <a:r>
              <a:rPr lang="en-US" dirty="0" smtClean="0"/>
              <a:t> is a geographical area on the planet that contains at least one but potentially multiple </a:t>
            </a:r>
            <a:r>
              <a:rPr lang="en-US" dirty="0" err="1" smtClean="0"/>
              <a:t>datacentres</a:t>
            </a:r>
            <a:r>
              <a:rPr lang="en-US" dirty="0" smtClean="0"/>
              <a:t> that are nearby and networked together with a low-latency network.</a:t>
            </a:r>
          </a:p>
          <a:p>
            <a:r>
              <a:rPr lang="en-US" dirty="0" smtClean="0"/>
              <a:t>When you deploy a resource in Azure you'll often need to choose the region where you want your resource deployed.</a:t>
            </a:r>
          </a:p>
          <a:p>
            <a:r>
              <a:rPr lang="en-US" dirty="0" smtClean="0"/>
              <a:t>Examples of regions are: West US, Canada Central, West Europe, Australia East</a:t>
            </a:r>
          </a:p>
          <a:p>
            <a:pPr>
              <a:buNone/>
            </a:pPr>
            <a:endParaRPr lang="en-US" dirty="0" smtClean="0"/>
          </a:p>
          <a:p>
            <a:pPr>
              <a:buNone/>
            </a:pPr>
            <a:r>
              <a:rPr lang="en-US" b="1" dirty="0" smtClean="0"/>
              <a:t>	Why are regions important?</a:t>
            </a:r>
            <a:endParaRPr lang="en-US" dirty="0" smtClean="0"/>
          </a:p>
          <a:p>
            <a:r>
              <a:rPr lang="en-US" dirty="0" smtClean="0"/>
              <a:t>Azure has more global regions than any other cloud provider. These regions give you the flexibility to bring applications closer to your users no matter where they are. Global regions provide better scalability and redundancy. They also preserve data residency for your services.</a:t>
            </a:r>
          </a:p>
          <a:p>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Availability Zones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85000" lnSpcReduction="10000"/>
          </a:bodyPr>
          <a:lstStyle/>
          <a:p>
            <a:pPr>
              <a:buNone/>
            </a:pPr>
            <a:r>
              <a:rPr lang="en-US" b="1" dirty="0" smtClean="0"/>
              <a:t>	Availability Zones</a:t>
            </a:r>
            <a:endParaRPr lang="en-US" dirty="0" smtClean="0"/>
          </a:p>
          <a:p>
            <a:r>
              <a:rPr lang="en-US" dirty="0" smtClean="0"/>
              <a:t>These help to make your app highly available. Availability Zones are physically separate </a:t>
            </a:r>
            <a:r>
              <a:rPr lang="en-US" dirty="0" err="1" smtClean="0"/>
              <a:t>datacentres</a:t>
            </a:r>
            <a:r>
              <a:rPr lang="en-US" dirty="0" smtClean="0"/>
              <a:t> within an Azure region. Each availability zone is made up of one or more </a:t>
            </a:r>
            <a:r>
              <a:rPr lang="en-US" dirty="0" err="1" smtClean="0"/>
              <a:t>datacentres</a:t>
            </a:r>
            <a:r>
              <a:rPr lang="en-US" dirty="0" smtClean="0"/>
              <a:t> equipped with independent power, cooling, and networking. An availability zone is set up to be an </a:t>
            </a:r>
            <a:r>
              <a:rPr lang="en-US" i="1" dirty="0" smtClean="0"/>
              <a:t>isolation boundary</a:t>
            </a:r>
            <a:r>
              <a:rPr lang="en-US" dirty="0" smtClean="0"/>
              <a:t>. If one zone goes down, the other continues working. </a:t>
            </a:r>
            <a:r>
              <a:rPr lang="en-US" b="1" u="sng" dirty="0" smtClean="0"/>
              <a:t/>
            </a:r>
            <a:br>
              <a:rPr lang="en-US" b="1" u="sng" dirty="0" smtClean="0"/>
            </a:br>
            <a:endParaRPr lang="en-US" dirty="0" smtClean="0"/>
          </a:p>
          <a:p>
            <a:r>
              <a:rPr lang="en-US" dirty="0" smtClean="0"/>
              <a:t>Availability zones are primarily for VMs, managed disks, load balancers, and SQL databases. </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Region Pairs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b="1" dirty="0" smtClean="0"/>
              <a:t>	Region Pairs</a:t>
            </a:r>
            <a:endParaRPr lang="en-US" dirty="0" smtClean="0"/>
          </a:p>
          <a:p>
            <a:r>
              <a:rPr lang="en-US" dirty="0" smtClean="0"/>
              <a:t>Each Azure region is paired with another region for redundancy. This way natural disasters are less likely to affect availability. West US is paired with East US.  South East Asia is paired with East Asia. If one goes down the other should still be available.</a:t>
            </a:r>
          </a:p>
          <a:p>
            <a:r>
              <a:rPr lang="en-US" dirty="0" smtClean="0"/>
              <a:t>Planned Azure updates are rolled out to paired regions one region at a time to minimize downtime and risk of application outage.</a:t>
            </a:r>
          </a:p>
          <a:p>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Azure Service Models</a:t>
            </a:r>
          </a:p>
        </p:txBody>
      </p:sp>
      <p:sp>
        <p:nvSpPr>
          <p:cNvPr id="3" name="Content Placeholder 2"/>
          <p:cNvSpPr>
            <a:spLocks noGrp="1"/>
          </p:cNvSpPr>
          <p:nvPr>
            <p:ph idx="1"/>
          </p:nvPr>
        </p:nvSpPr>
        <p:spPr/>
        <p:txBody>
          <a:bodyPr/>
          <a:lstStyle/>
          <a:p>
            <a:r>
              <a:rPr smtClean="0"/>
              <a:t>IaaS </a:t>
            </a:r>
            <a:r>
              <a:t>– Infrastructure as a Service</a:t>
            </a:r>
          </a:p>
          <a:p>
            <a:r>
              <a:rPr smtClean="0"/>
              <a:t>PaaS </a:t>
            </a:r>
            <a:r>
              <a:t>– Platform as a Service</a:t>
            </a:r>
          </a:p>
          <a:p>
            <a:r>
              <a:rPr smtClean="0"/>
              <a:t>SaaS </a:t>
            </a:r>
            <a:r>
              <a:t>– Software as a Service</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 of Azure</a:t>
            </a:r>
          </a:p>
        </p:txBody>
      </p:sp>
      <p:sp>
        <p:nvSpPr>
          <p:cNvPr id="3" name="Content Placeholder 2"/>
          <p:cNvSpPr>
            <a:spLocks noGrp="1"/>
          </p:cNvSpPr>
          <p:nvPr>
            <p:ph idx="1"/>
          </p:nvPr>
        </p:nvSpPr>
        <p:spPr/>
        <p:txBody>
          <a:bodyPr/>
          <a:lstStyle/>
          <a:p>
            <a:r>
              <a:rPr smtClean="0"/>
              <a:t>Global </a:t>
            </a:r>
            <a:r>
              <a:t>reach (60+ regions)</a:t>
            </a:r>
          </a:p>
          <a:p>
            <a:r>
              <a:rPr smtClean="0"/>
              <a:t>High </a:t>
            </a:r>
            <a:r>
              <a:t>availability and scalability</a:t>
            </a:r>
          </a:p>
          <a:p>
            <a:r>
              <a:rPr smtClean="0"/>
              <a:t>Integrated </a:t>
            </a:r>
            <a:r>
              <a:t>security and compliance</a:t>
            </a:r>
          </a:p>
          <a:p>
            <a:r>
              <a:rPr smtClean="0"/>
              <a:t>Supports </a:t>
            </a:r>
            <a:r>
              <a:t>hybrid and multi-cloud</a:t>
            </a:r>
          </a:p>
          <a:p>
            <a:r>
              <a:rPr smtClean="0"/>
              <a:t>AI</a:t>
            </a:r>
            <a:r>
              <a:t>, ML, DevOps, and IoT capabilities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Core Azure Services</a:t>
            </a:r>
          </a:p>
        </p:txBody>
      </p:sp>
      <p:sp>
        <p:nvSpPr>
          <p:cNvPr id="3" name="Content Placeholder 2"/>
          <p:cNvSpPr>
            <a:spLocks noGrp="1"/>
          </p:cNvSpPr>
          <p:nvPr>
            <p:ph idx="1"/>
          </p:nvPr>
        </p:nvSpPr>
        <p:spPr/>
        <p:txBody>
          <a:bodyPr/>
          <a:lstStyle/>
          <a:p>
            <a:r>
              <a:rPr smtClean="0"/>
              <a:t>Compute </a:t>
            </a:r>
            <a:r>
              <a:t>– VMs, App Services, AKS</a:t>
            </a:r>
          </a:p>
          <a:p>
            <a:r>
              <a:rPr smtClean="0"/>
              <a:t>Storage </a:t>
            </a:r>
            <a:r>
              <a:t>– Blob, Queue, File, Disk</a:t>
            </a:r>
          </a:p>
          <a:p>
            <a:r>
              <a:rPr smtClean="0"/>
              <a:t>Networking </a:t>
            </a:r>
            <a:r>
              <a:t>– VNet, Load Balancer</a:t>
            </a:r>
          </a:p>
          <a:p>
            <a:r>
              <a:rPr smtClean="0"/>
              <a:t>Databases </a:t>
            </a:r>
            <a:r>
              <a:t>– SQL, Cosmos DB</a:t>
            </a:r>
          </a:p>
          <a:p>
            <a:r>
              <a:rPr smtClean="0"/>
              <a:t>AI </a:t>
            </a:r>
            <a:r>
              <a:t>&amp; ML – Azure ML, Cognitive Services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Azure Management Tools</a:t>
            </a:r>
          </a:p>
        </p:txBody>
      </p:sp>
      <p:sp>
        <p:nvSpPr>
          <p:cNvPr id="3" name="Content Placeholder 2"/>
          <p:cNvSpPr>
            <a:spLocks noGrp="1"/>
          </p:cNvSpPr>
          <p:nvPr>
            <p:ph idx="1"/>
          </p:nvPr>
        </p:nvSpPr>
        <p:spPr/>
        <p:txBody>
          <a:bodyPr/>
          <a:lstStyle/>
          <a:p>
            <a:r>
              <a:rPr smtClean="0"/>
              <a:t>Azure </a:t>
            </a:r>
            <a:r>
              <a:t>Portal</a:t>
            </a:r>
          </a:p>
          <a:p>
            <a:r>
              <a:rPr smtClean="0"/>
              <a:t>Azure </a:t>
            </a:r>
            <a:r>
              <a:t>CLI</a:t>
            </a:r>
          </a:p>
          <a:p>
            <a:r>
              <a:rPr smtClean="0"/>
              <a:t>Azure </a:t>
            </a:r>
            <a:r>
              <a:t>PowerShell</a:t>
            </a:r>
          </a:p>
          <a:p>
            <a:r>
              <a:rPr smtClean="0"/>
              <a:t>Azure </a:t>
            </a:r>
            <a:r>
              <a:t>Resource Manager (ARM)</a:t>
            </a:r>
          </a:p>
          <a:p>
            <a:r>
              <a:rPr smtClean="0"/>
              <a:t>Azure </a:t>
            </a:r>
            <a:r>
              <a:t>Monitor and Security Center</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Security and Compliance</a:t>
            </a:r>
          </a:p>
        </p:txBody>
      </p:sp>
      <p:sp>
        <p:nvSpPr>
          <p:cNvPr id="3" name="Content Placeholder 2"/>
          <p:cNvSpPr>
            <a:spLocks noGrp="1"/>
          </p:cNvSpPr>
          <p:nvPr>
            <p:ph idx="1"/>
          </p:nvPr>
        </p:nvSpPr>
        <p:spPr/>
        <p:txBody>
          <a:bodyPr/>
          <a:lstStyle/>
          <a:p>
            <a:r>
              <a:rPr smtClean="0"/>
              <a:t> </a:t>
            </a:r>
            <a:r>
              <a:t>Built-in security tools</a:t>
            </a:r>
          </a:p>
          <a:p>
            <a:r>
              <a:rPr lang="en-US" dirty="0" smtClean="0"/>
              <a:t> </a:t>
            </a:r>
            <a:r>
              <a:rPr smtClean="0"/>
              <a:t>Encryption </a:t>
            </a:r>
            <a:r>
              <a:t>at rest and in transit</a:t>
            </a:r>
          </a:p>
          <a:p>
            <a:r>
              <a:rPr smtClean="0"/>
              <a:t> </a:t>
            </a:r>
            <a:r>
              <a:t>Identity with Azure Active Directory</a:t>
            </a:r>
          </a:p>
          <a:p>
            <a:r>
              <a:rPr smtClean="0"/>
              <a:t>Compliance </a:t>
            </a:r>
            <a:r>
              <a:rPr/>
              <a:t>with </a:t>
            </a:r>
            <a:r>
              <a:rPr smtClean="0"/>
              <a:t>ISO</a:t>
            </a:r>
            <a:r>
              <a:rPr lang="en-US" dirty="0" smtClean="0"/>
              <a:t>(International Organization for Standardization )</a:t>
            </a:r>
            <a:r>
              <a:rPr smtClean="0"/>
              <a:t>, GDPR</a:t>
            </a:r>
            <a:r>
              <a:rPr lang="en-US" dirty="0" smtClean="0"/>
              <a:t> </a:t>
            </a:r>
            <a:r>
              <a:rPr lang="en-US" dirty="0" smtClean="0"/>
              <a:t>(General </a:t>
            </a:r>
            <a:r>
              <a:rPr lang="en-US" dirty="0" smtClean="0"/>
              <a:t>Data Protection </a:t>
            </a:r>
            <a:r>
              <a:rPr lang="en-US" dirty="0" smtClean="0"/>
              <a:t>Regulation)</a:t>
            </a:r>
            <a:r>
              <a:rPr smtClean="0"/>
              <a:t>, HIPAA</a:t>
            </a:r>
            <a:r>
              <a:rPr lang="en-US" dirty="0" smtClean="0"/>
              <a:t>(Health Insurance Portability and Accountability Act)</a:t>
            </a:r>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Use Cases</a:t>
            </a:r>
          </a:p>
        </p:txBody>
      </p:sp>
      <p:sp>
        <p:nvSpPr>
          <p:cNvPr id="3" name="Content Placeholder 2"/>
          <p:cNvSpPr>
            <a:spLocks noGrp="1"/>
          </p:cNvSpPr>
          <p:nvPr>
            <p:ph idx="1"/>
          </p:nvPr>
        </p:nvSpPr>
        <p:spPr/>
        <p:txBody>
          <a:bodyPr/>
          <a:lstStyle/>
          <a:p>
            <a:r>
              <a:rPr smtClean="0"/>
              <a:t>Hosting </a:t>
            </a:r>
            <a:r>
              <a:t>websites and apps</a:t>
            </a:r>
          </a:p>
          <a:p>
            <a:r>
              <a:rPr smtClean="0"/>
              <a:t>Running </a:t>
            </a:r>
            <a:r>
              <a:t>virtual desktops</a:t>
            </a:r>
          </a:p>
          <a:p>
            <a:r>
              <a:rPr smtClean="0"/>
              <a:t>Data </a:t>
            </a:r>
            <a:r>
              <a:t>analytics and BI</a:t>
            </a:r>
          </a:p>
          <a:p>
            <a:r>
              <a:rPr smtClean="0"/>
              <a:t>Disaster </a:t>
            </a:r>
            <a:r>
              <a:t>recovery</a:t>
            </a:r>
          </a:p>
          <a:p>
            <a:r>
              <a:rPr smtClean="0"/>
              <a:t>IoT </a:t>
            </a:r>
            <a:r>
              <a:t>and AI solutions</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Pricing and Cost Management</a:t>
            </a:r>
          </a:p>
        </p:txBody>
      </p:sp>
      <p:sp>
        <p:nvSpPr>
          <p:cNvPr id="3" name="Content Placeholder 2"/>
          <p:cNvSpPr>
            <a:spLocks noGrp="1"/>
          </p:cNvSpPr>
          <p:nvPr>
            <p:ph idx="1"/>
          </p:nvPr>
        </p:nvSpPr>
        <p:spPr/>
        <p:txBody>
          <a:bodyPr/>
          <a:lstStyle/>
          <a:p>
            <a:r>
              <a:rPr smtClean="0"/>
              <a:t>Pay-as-you-go </a:t>
            </a:r>
            <a:r>
              <a:t>pricing</a:t>
            </a:r>
          </a:p>
          <a:p>
            <a:r>
              <a:rPr smtClean="0"/>
              <a:t>Cost </a:t>
            </a:r>
            <a:r>
              <a:t>calculator available</a:t>
            </a:r>
          </a:p>
          <a:p>
            <a:r>
              <a:rPr smtClean="0"/>
              <a:t>Budgets </a:t>
            </a:r>
            <a:r>
              <a:t>and alerts via Cost Management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254</TotalTime>
  <Words>425</Words>
  <Application>Microsoft Office PowerPoint</Application>
  <PresentationFormat>On-screen Show (4:3)</PresentationFormat>
  <Paragraphs>174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Unit 1 Microsoft Azure Fundamental Concepts &amp; Architectureal Components</vt:lpstr>
      <vt:lpstr>What is Microsoft Azure?</vt:lpstr>
      <vt:lpstr>Azure Service Models</vt:lpstr>
      <vt:lpstr>Key Features of Azure</vt:lpstr>
      <vt:lpstr>Core Azure Services</vt:lpstr>
      <vt:lpstr>Azure Management Tools</vt:lpstr>
      <vt:lpstr>Security and Compliance</vt:lpstr>
      <vt:lpstr>Real-World Use Cases</vt:lpstr>
      <vt:lpstr>Pricing and Cost Management</vt:lpstr>
      <vt:lpstr>Getting Started with Azure</vt:lpstr>
      <vt:lpstr>Overview of Azure subscriptions</vt:lpstr>
      <vt:lpstr>Azure Subscriptions Types </vt:lpstr>
      <vt:lpstr>Slide 13</vt:lpstr>
      <vt:lpstr>Services Offered by Azure </vt:lpstr>
      <vt:lpstr>Continued .. </vt:lpstr>
      <vt:lpstr>Continued .. </vt:lpstr>
      <vt:lpstr>Azure Portal </vt:lpstr>
      <vt:lpstr>Azure Portal </vt:lpstr>
      <vt:lpstr>Azure Marketplace </vt:lpstr>
      <vt:lpstr>Slide 20</vt:lpstr>
      <vt:lpstr>Core Azure Architectural Components</vt:lpstr>
      <vt:lpstr>Azure resource manager </vt:lpstr>
      <vt:lpstr>Regions </vt:lpstr>
      <vt:lpstr>Availability Zones </vt:lpstr>
      <vt:lpstr>Region Pairs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Windows User</dc:creator>
  <cp:lastModifiedBy>Windows User</cp:lastModifiedBy>
  <cp:revision>29</cp:revision>
  <dcterms:created xsi:type="dcterms:W3CDTF">2025-06-30T08:57:22Z</dcterms:created>
  <dcterms:modified xsi:type="dcterms:W3CDTF">2025-07-03T07:14:09Z</dcterms:modified>
</cp:coreProperties>
</file>