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B5BE418-EB13-4CF8-B869-46DE1F89FD28}"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46AC3-BA3B-42C5-8753-4CFB1BE4C24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5BE418-EB13-4CF8-B869-46DE1F89FD28}"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46AC3-BA3B-42C5-8753-4CFB1BE4C24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5BE418-EB13-4CF8-B869-46DE1F89FD28}"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46AC3-BA3B-42C5-8753-4CFB1BE4C24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5BE418-EB13-4CF8-B869-46DE1F89FD28}"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46AC3-BA3B-42C5-8753-4CFB1BE4C24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5BE418-EB13-4CF8-B869-46DE1F89FD28}"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46AC3-BA3B-42C5-8753-4CFB1BE4C24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B5BE418-EB13-4CF8-B869-46DE1F89FD28}" type="datetimeFigureOut">
              <a:rPr lang="en-US" smtClean="0"/>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C46AC3-BA3B-42C5-8753-4CFB1BE4C24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B5BE418-EB13-4CF8-B869-46DE1F89FD28}" type="datetimeFigureOut">
              <a:rPr lang="en-US" smtClean="0"/>
              <a:t>7/1/2025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C46AC3-BA3B-42C5-8753-4CFB1BE4C24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B5BE418-EB13-4CF8-B869-46DE1F89FD28}" type="datetimeFigureOut">
              <a:rPr lang="en-US" smtClean="0"/>
              <a:t>7/1/2025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C46AC3-BA3B-42C5-8753-4CFB1BE4C24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5BE418-EB13-4CF8-B869-46DE1F89FD28}" type="datetimeFigureOut">
              <a:rPr lang="en-US" smtClean="0"/>
              <a:t>7/1/2025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C46AC3-BA3B-42C5-8753-4CFB1BE4C24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5BE418-EB13-4CF8-B869-46DE1F89FD28}" type="datetimeFigureOut">
              <a:rPr lang="en-US" smtClean="0"/>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C46AC3-BA3B-42C5-8753-4CFB1BE4C24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5BE418-EB13-4CF8-B869-46DE1F89FD28}" type="datetimeFigureOut">
              <a:rPr lang="en-US" smtClean="0"/>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C46AC3-BA3B-42C5-8753-4CFB1BE4C24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5BE418-EB13-4CF8-B869-46DE1F89FD28}" type="datetimeFigureOut">
              <a:rPr lang="en-US" smtClean="0"/>
              <a:t>7/1/2025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C46AC3-BA3B-42C5-8753-4CFB1BE4C24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81000"/>
            <a:ext cx="7772400" cy="1470025"/>
          </a:xfrm>
        </p:spPr>
        <p:txBody>
          <a:bodyPr>
            <a:normAutofit/>
          </a:bodyPr>
          <a:lstStyle/>
          <a:p>
            <a:r>
              <a:rPr lang="en-US" sz="3200" dirty="0" smtClean="0"/>
              <a:t>Unit 2 Microsoft Azure Database, Analytics and Compute Services</a:t>
            </a:r>
            <a:endParaRPr lang="en-US" sz="3200" dirty="0"/>
          </a:p>
        </p:txBody>
      </p:sp>
      <p:sp>
        <p:nvSpPr>
          <p:cNvPr id="3" name="Subtitle 2"/>
          <p:cNvSpPr>
            <a:spLocks noGrp="1"/>
          </p:cNvSpPr>
          <p:nvPr>
            <p:ph type="subTitle" idx="1"/>
          </p:nvPr>
        </p:nvSpPr>
        <p:spPr>
          <a:xfrm>
            <a:off x="914400" y="1905000"/>
            <a:ext cx="6400800" cy="3810000"/>
          </a:xfrm>
        </p:spPr>
        <p:txBody>
          <a:bodyPr>
            <a:normAutofit fontScale="70000" lnSpcReduction="20000"/>
          </a:bodyPr>
          <a:lstStyle/>
          <a:p>
            <a:r>
              <a:rPr lang="en-US" b="1" u="sng" dirty="0"/>
              <a:t>Azure Cosmos DB</a:t>
            </a:r>
            <a:endParaRPr lang="en-US" dirty="0"/>
          </a:p>
          <a:p>
            <a:pPr algn="l"/>
            <a:r>
              <a:rPr lang="en-US" b="1" dirty="0">
                <a:solidFill>
                  <a:schemeClr val="tx1"/>
                </a:solidFill>
              </a:rPr>
              <a:t>Azure Cosmos DB</a:t>
            </a:r>
            <a:r>
              <a:rPr lang="en-US" dirty="0">
                <a:solidFill>
                  <a:schemeClr val="tx1"/>
                </a:solidFill>
              </a:rPr>
              <a:t> is a globally distributed, multi model database service. Azure Cosmos DB supports schema-less data, which lets you build highly responsive and "Always On" applications to support constantly changing data.</a:t>
            </a:r>
          </a:p>
          <a:p>
            <a:pPr algn="l"/>
            <a:endParaRPr lang="en-US" dirty="0">
              <a:solidFill>
                <a:schemeClr val="tx1"/>
              </a:solidFill>
            </a:endParaRPr>
          </a:p>
          <a:p>
            <a:pPr algn="l"/>
            <a:r>
              <a:rPr lang="en-US" dirty="0">
                <a:solidFill>
                  <a:schemeClr val="tx1"/>
                </a:solidFill>
              </a:rPr>
              <a:t>It is very flexible. Your choices include SQL, </a:t>
            </a:r>
            <a:r>
              <a:rPr lang="en-US" dirty="0" err="1">
                <a:solidFill>
                  <a:schemeClr val="tx1"/>
                </a:solidFill>
              </a:rPr>
              <a:t>MongoDB</a:t>
            </a:r>
            <a:r>
              <a:rPr lang="en-US" dirty="0">
                <a:solidFill>
                  <a:schemeClr val="tx1"/>
                </a:solidFill>
              </a:rPr>
              <a:t>, Cassandra, Tables, and Gremlin. This level of flexibility means that as you migrate your company's databases to Azure Cosmos DB, your developers can stick with the API that they're the most comfortable with.</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 scale sets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Virtual </a:t>
            </a:r>
            <a:r>
              <a:rPr lang="en-US" dirty="0"/>
              <a:t>machine scale sets let you create and manage a group of identical, load-balanced VMs. Imagine you're running a website that enables scientists to upload astronomy images that need to be processed. If you duplicated the VM, you'd normally need to configure an additional service to route requests between multiple instances of the website. Virtual machine scale sets could do that work for you.</a:t>
            </a:r>
          </a:p>
          <a:p>
            <a:pPr>
              <a:buNone/>
            </a:pPr>
            <a:r>
              <a:rPr lang="en-US" b="1" u="sng" dirty="0"/>
              <a:t/>
            </a:r>
            <a:br>
              <a:rPr lang="en-US" b="1" u="sng" dirty="0"/>
            </a:br>
            <a:endParaRPr lang="en-US" dirty="0"/>
          </a:p>
          <a:p>
            <a:pPr>
              <a:buNone/>
            </a:pPr>
            <a:r>
              <a:rPr lang="en-US" dirty="0" smtClean="0"/>
              <a:t>	Scale </a:t>
            </a:r>
            <a:r>
              <a:rPr lang="en-US" dirty="0"/>
              <a:t>sets allow you to centrally manage, configure, and update a large number of VMs in minutes to provide highly available applications.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Azure Container Instances &amp; Azure </a:t>
            </a:r>
            <a:r>
              <a:rPr lang="en-US" b="1" dirty="0" err="1" smtClean="0"/>
              <a:t>Kubernetes</a:t>
            </a:r>
            <a:r>
              <a:rPr lang="en-US" b="1" dirty="0" smtClean="0"/>
              <a:t> Service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Azure </a:t>
            </a:r>
            <a:r>
              <a:rPr lang="en-US" b="1" dirty="0"/>
              <a:t>Container Instances &amp; Azure </a:t>
            </a:r>
            <a:r>
              <a:rPr lang="en-US" b="1" dirty="0" err="1"/>
              <a:t>Kubernetes</a:t>
            </a:r>
            <a:r>
              <a:rPr lang="en-US" b="1" dirty="0"/>
              <a:t> Service</a:t>
            </a:r>
            <a:endParaRPr lang="en-US" dirty="0"/>
          </a:p>
          <a:p>
            <a:r>
              <a:rPr lang="en-US" dirty="0"/>
              <a:t>While virtual machines are an excellent way to reduce costs versus the investments that are necessary for physical hardware, they're still limited to a single operating system per virtual machine. If you want to run multiple instances of an application on a single host machine, containers are an excellent choice</a:t>
            </a:r>
            <a:r>
              <a:rPr lang="en-US" dirty="0" smtClean="0"/>
              <a:t>.</a:t>
            </a:r>
            <a:r>
              <a:rPr lang="en-US" b="1" u="sng" dirty="0"/>
              <a:t/>
            </a:r>
            <a:br>
              <a:rPr lang="en-US" b="1" u="sng" dirty="0"/>
            </a:br>
            <a:endParaRPr lang="en-US" dirty="0"/>
          </a:p>
          <a:p>
            <a:r>
              <a:rPr lang="en-US" dirty="0"/>
              <a:t>Containers are managed through a container orchestrator, which can start, stop, and scale out application instances as needed. There are two ways to manage both </a:t>
            </a:r>
            <a:r>
              <a:rPr lang="en-US" dirty="0" err="1"/>
              <a:t>Docker</a:t>
            </a:r>
            <a:r>
              <a:rPr lang="en-US" dirty="0"/>
              <a:t> and Microsoft-based containers in Azure: Azure Container Instances and Azure </a:t>
            </a:r>
            <a:r>
              <a:rPr lang="en-US" dirty="0" err="1"/>
              <a:t>Kubernetes</a:t>
            </a:r>
            <a:r>
              <a:rPr lang="en-US" dirty="0"/>
              <a:t> Service (AKS).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Azure Container Instances </a:t>
            </a:r>
            <a:r>
              <a:rPr lang="en-US" dirty="0"/>
              <a:t>offers the fastest and simplest way to run a container in Azure without having to manage any virtual machines or adopt any additional services. It's a platform as a service (</a:t>
            </a:r>
            <a:r>
              <a:rPr lang="en-US" dirty="0" err="1"/>
              <a:t>PaaS</a:t>
            </a:r>
            <a:r>
              <a:rPr lang="en-US" dirty="0"/>
              <a:t>) offering that allows you to upload your containers, which it runs for you</a:t>
            </a:r>
            <a:r>
              <a:rPr lang="en-US" dirty="0" smtClean="0"/>
              <a:t>.</a:t>
            </a:r>
            <a:r>
              <a:rPr lang="en-US" dirty="0"/>
              <a:t/>
            </a:r>
            <a:br>
              <a:rPr lang="en-US" dirty="0"/>
            </a:br>
            <a:endParaRPr lang="en-US" dirty="0"/>
          </a:p>
          <a:p>
            <a:r>
              <a:rPr lang="en-US" b="1" dirty="0"/>
              <a:t>AKS </a:t>
            </a:r>
            <a:r>
              <a:rPr lang="en-US" dirty="0"/>
              <a:t>The task of automating, managing, and interacting with a large number of containers is known as orchestration. Azure </a:t>
            </a:r>
            <a:r>
              <a:rPr lang="en-US" dirty="0" err="1"/>
              <a:t>Kubernetes</a:t>
            </a:r>
            <a:r>
              <a:rPr lang="en-US" dirty="0"/>
              <a:t> Service  is a complete orchestration service for containers with distributed architectures and large volumes of containers.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Azure App Service</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b="1" dirty="0" smtClean="0"/>
              <a:t>App </a:t>
            </a:r>
            <a:r>
              <a:rPr lang="en-US" b="1" dirty="0"/>
              <a:t>Service</a:t>
            </a:r>
            <a:r>
              <a:rPr lang="en-US" dirty="0"/>
              <a:t> enables you to build and host web apps, background jobs, mobile back-ends, and </a:t>
            </a:r>
            <a:r>
              <a:rPr lang="en-US" dirty="0" err="1"/>
              <a:t>RESTful</a:t>
            </a:r>
            <a:r>
              <a:rPr lang="en-US" dirty="0"/>
              <a:t> APIs in the programming language of your choice without managing infrastructure. It offers automatic scaling and high availability. App Service supports Windows and Linux and enables automated deployments from </a:t>
            </a:r>
            <a:r>
              <a:rPr lang="en-US" dirty="0" err="1"/>
              <a:t>GitHub</a:t>
            </a:r>
            <a:r>
              <a:rPr lang="en-US" dirty="0"/>
              <a:t>, Azure </a:t>
            </a:r>
            <a:r>
              <a:rPr lang="en-US" dirty="0" err="1"/>
              <a:t>DevOps</a:t>
            </a:r>
            <a:r>
              <a:rPr lang="en-US" dirty="0"/>
              <a:t>, or any </a:t>
            </a:r>
            <a:r>
              <a:rPr lang="en-US" dirty="0" err="1"/>
              <a:t>Git</a:t>
            </a:r>
            <a:r>
              <a:rPr lang="en-US" dirty="0"/>
              <a:t> repo to support a continuous deployment model.</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Azure Functions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endParaRPr lang="en-US" dirty="0"/>
          </a:p>
          <a:p>
            <a:pPr>
              <a:buNone/>
            </a:pPr>
            <a:r>
              <a:rPr lang="en-US" b="1" dirty="0" smtClean="0"/>
              <a:t>	Azure </a:t>
            </a:r>
            <a:r>
              <a:rPr lang="en-US" b="1" dirty="0"/>
              <a:t>Functions</a:t>
            </a:r>
            <a:r>
              <a:rPr lang="en-US" dirty="0"/>
              <a:t> is </a:t>
            </a:r>
            <a:r>
              <a:rPr lang="en-US" dirty="0" err="1"/>
              <a:t>serverless</a:t>
            </a:r>
            <a:r>
              <a:rPr lang="en-US" dirty="0"/>
              <a:t> computing for when some of your application logic is event driven. In other words, for a large amount of time, your application is waiting for a particular input before it performs any processing.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dirty="0" smtClean="0"/>
              <a:t>	</a:t>
            </a:r>
            <a:r>
              <a:rPr lang="en-US" dirty="0" err="1" smtClean="0"/>
              <a:t>Serverless</a:t>
            </a:r>
            <a:r>
              <a:rPr lang="en-US" dirty="0" smtClean="0"/>
              <a:t> </a:t>
            </a:r>
            <a:r>
              <a:rPr lang="en-US" dirty="0"/>
              <a:t>computing includes the abstraction of servers, an event-driven scale, and micro-billing:</a:t>
            </a:r>
            <a:endParaRPr lang="en-US" sz="2800" dirty="0"/>
          </a:p>
          <a:p>
            <a:pPr lvl="0"/>
            <a:r>
              <a:rPr lang="en-US" b="1" dirty="0"/>
              <a:t>Abstraction of servers</a:t>
            </a:r>
            <a:r>
              <a:rPr lang="en-US" dirty="0"/>
              <a:t>: </a:t>
            </a:r>
            <a:r>
              <a:rPr lang="en-US" dirty="0" err="1"/>
              <a:t>Serverless</a:t>
            </a:r>
            <a:r>
              <a:rPr lang="en-US" dirty="0"/>
              <a:t> computing abstracts the servers you run on. You never explicitly reserve server instances. The platform manages that for you. Each function execution can run on a different compute instance. With </a:t>
            </a:r>
            <a:r>
              <a:rPr lang="en-US" dirty="0" err="1"/>
              <a:t>serverless</a:t>
            </a:r>
            <a:r>
              <a:rPr lang="en-US" dirty="0"/>
              <a:t> architecture, you deploy your code, which then runs with high availability.</a:t>
            </a:r>
            <a:endParaRPr lang="en-US" sz="2800" dirty="0"/>
          </a:p>
          <a:p>
            <a:pPr lvl="0"/>
            <a:r>
              <a:rPr lang="en-US" b="1" dirty="0"/>
              <a:t>Event-driven scale</a:t>
            </a:r>
            <a:r>
              <a:rPr lang="en-US" dirty="0"/>
              <a:t>: </a:t>
            </a:r>
            <a:r>
              <a:rPr lang="en-US" dirty="0" err="1"/>
              <a:t>Serverless</a:t>
            </a:r>
            <a:r>
              <a:rPr lang="en-US" dirty="0"/>
              <a:t> computing is an excellent fit for workloads that respond to incoming events. Events include triggers by:</a:t>
            </a:r>
            <a:endParaRPr lang="en-US" sz="2800" dirty="0"/>
          </a:p>
          <a:p>
            <a:pPr lvl="1"/>
            <a:r>
              <a:rPr lang="en-US" dirty="0"/>
              <a:t>Timers, for example, if a function needs to run every day at 10:00 AM UTC.</a:t>
            </a:r>
            <a:endParaRPr lang="en-US" sz="2400" dirty="0"/>
          </a:p>
          <a:p>
            <a:pPr lvl="1"/>
            <a:r>
              <a:rPr lang="en-US" dirty="0"/>
              <a:t>HTTP, for example, API and </a:t>
            </a:r>
            <a:r>
              <a:rPr lang="en-US" dirty="0" err="1"/>
              <a:t>webhook</a:t>
            </a:r>
            <a:r>
              <a:rPr lang="en-US" dirty="0"/>
              <a:t> scenarios.</a:t>
            </a:r>
            <a:endParaRPr lang="en-US" sz="2400" dirty="0"/>
          </a:p>
          <a:p>
            <a:pPr lvl="1"/>
            <a:r>
              <a:rPr lang="en-US" dirty="0"/>
              <a:t>Queues, for example, with order processing.</a:t>
            </a:r>
            <a:endParaRPr lang="en-US" sz="2400" dirty="0"/>
          </a:p>
          <a:p>
            <a:pPr lvl="1"/>
            <a:r>
              <a:rPr lang="en-US" dirty="0"/>
              <a:t>And much more.</a:t>
            </a:r>
            <a:endParaRPr lang="en-US" sz="2400"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Instead of writing an entire application, the developer authors a function, which contains both code and metadata about its triggers and bindings. The platform automatically schedules the function to run and scales the number of compute instances based on the rate of incoming events. Triggers define how a function is invoked. Bindings provide a declarative way to connect to services from within the code</a:t>
            </a:r>
            <a:r>
              <a:rPr lang="en-US" dirty="0" smtClean="0"/>
              <a:t>.</a:t>
            </a:r>
            <a:endParaRPr lang="en-US" dirty="0"/>
          </a:p>
          <a:p>
            <a:pPr>
              <a:buNone/>
            </a:pPr>
            <a:r>
              <a:rPr lang="en-US" dirty="0" smtClean="0"/>
              <a:t>	</a:t>
            </a:r>
            <a:r>
              <a:rPr lang="en-US" dirty="0" err="1" smtClean="0"/>
              <a:t>eg</a:t>
            </a:r>
            <a:r>
              <a:rPr lang="en-US" dirty="0"/>
              <a:t>. You could use a function to run a stock update every time an item is bought.</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Azure Logic Apps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b="1" dirty="0" smtClean="0"/>
              <a:t>	Logic </a:t>
            </a:r>
            <a:r>
              <a:rPr lang="en-US" b="1" dirty="0"/>
              <a:t>apps</a:t>
            </a:r>
            <a:r>
              <a:rPr lang="en-US" dirty="0"/>
              <a:t> are similar to functions. Both enable you to trigger logic based on an event. Where functions execute code, logic apps execute </a:t>
            </a:r>
            <a:r>
              <a:rPr lang="en-US" i="1" dirty="0"/>
              <a:t>workflows</a:t>
            </a:r>
            <a:r>
              <a:rPr lang="en-US" dirty="0"/>
              <a:t> that are designed to automate business scenarios and are built from predefined logic blocks. Low/No code solution that can integrate with lots of APIs.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Windows Virtual Desktop</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b="1" smtClean="0"/>
              <a:t>	Windows </a:t>
            </a:r>
            <a:r>
              <a:rPr lang="en-US" b="1" dirty="0"/>
              <a:t>Virtual Desktop</a:t>
            </a:r>
            <a:r>
              <a:rPr lang="en-US" dirty="0"/>
              <a:t> on Azure is a desktop and application virtualization service that runs on the cloud. It enables your users to use a cloud-hosted version of Windows from any location. Windows Virtual Desktop works across devices like Windows, Mac, </a:t>
            </a:r>
            <a:r>
              <a:rPr lang="en-US" dirty="0" err="1"/>
              <a:t>iOS</a:t>
            </a:r>
            <a:r>
              <a:rPr lang="en-US" dirty="0"/>
              <a:t>, Android, and Linux.</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Azure SQL Database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Azure </a:t>
            </a:r>
            <a:r>
              <a:rPr lang="en-US" b="1" dirty="0"/>
              <a:t>SQL Database</a:t>
            </a:r>
            <a:r>
              <a:rPr lang="en-US" dirty="0"/>
              <a:t> is a relational database based on the latest stable version of the Microsoft SQL Server database engine. You can use it to build data-driven applications and websites in the programming language of your choice, without needing to manage infrastructure.</a:t>
            </a:r>
          </a:p>
          <a:p>
            <a:pPr>
              <a:buNone/>
            </a:pPr>
            <a:r>
              <a:rPr lang="en-US" dirty="0"/>
              <a:t/>
            </a:r>
            <a:br>
              <a:rPr lang="en-US" dirty="0"/>
            </a:br>
            <a:endParaRPr lang="en-US" dirty="0"/>
          </a:p>
          <a:p>
            <a:r>
              <a:rPr lang="en-US" dirty="0"/>
              <a:t>Azure SQL Database is a platform as a service (</a:t>
            </a:r>
            <a:r>
              <a:rPr lang="en-US" dirty="0" err="1"/>
              <a:t>PaaS</a:t>
            </a:r>
            <a:r>
              <a:rPr lang="en-US" dirty="0"/>
              <a:t>) database engine. It handles most of the database management functions, such as upgrading, patching, backups, and monitoring, without user involvement. Microsoft handles all updates to the SQL and operating system code. You don't have to manage the underlying infrastructure.</a:t>
            </a:r>
          </a:p>
          <a:p>
            <a:pPr>
              <a:buNone/>
            </a:pPr>
            <a:r>
              <a:rPr lang="en-US" dirty="0"/>
              <a:t/>
            </a:r>
            <a:br>
              <a:rPr lang="en-US" dirty="0"/>
            </a:br>
            <a:endParaRPr lang="en-US" dirty="0"/>
          </a:p>
          <a:p>
            <a:r>
              <a:rPr lang="en-US" dirty="0"/>
              <a:t>You can migrate your existing SQL Server databases with minimal downtime by using the Azure Database Migration Service.</a:t>
            </a:r>
          </a:p>
          <a:p>
            <a:pPr>
              <a:buNone/>
            </a:pPr>
            <a:r>
              <a:rPr lang="en-US" b="1" u="sng" dirty="0"/>
              <a:t/>
            </a:r>
            <a:br>
              <a:rPr lang="en-US" b="1" u="sng" dirty="0"/>
            </a:b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Azure SQL Managed Instance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Azure </a:t>
            </a:r>
            <a:r>
              <a:rPr lang="en-US" b="1" dirty="0"/>
              <a:t>SQL Managed Instance</a:t>
            </a:r>
            <a:r>
              <a:rPr lang="en-US" dirty="0"/>
              <a:t> is a scalable cloud data service that provides the broadest SQL Server database engine compatibility with all the benefits of a fully managed platform as a service</a:t>
            </a:r>
            <a:r>
              <a:rPr lang="en-US" dirty="0" smtClean="0"/>
              <a:t>.</a:t>
            </a:r>
            <a:r>
              <a:rPr lang="en-US" dirty="0"/>
              <a:t/>
            </a:r>
            <a:br>
              <a:rPr lang="en-US" dirty="0"/>
            </a:br>
            <a:endParaRPr lang="en-US" dirty="0"/>
          </a:p>
          <a:p>
            <a:r>
              <a:rPr lang="en-US" dirty="0"/>
              <a:t>Azure SQL Database and Azure SQL Managed Instance offer many of the same features; however, Azure SQL Managed Instance provides several options that might not be available to Azure SQL Database. </a:t>
            </a:r>
            <a:r>
              <a:rPr lang="en-US" b="1" u="sng" dirty="0"/>
              <a:t/>
            </a:r>
            <a:br>
              <a:rPr lang="en-US" b="1" u="sng" dirty="0"/>
            </a:br>
            <a:endParaRPr lang="en-US" dirty="0"/>
          </a:p>
          <a:p>
            <a:r>
              <a:rPr lang="en-US" dirty="0"/>
              <a:t>You can migrate your existing SQL Server databases with minimal downtime by using the Azure Database Migration Service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Azure Database for </a:t>
            </a:r>
            <a:r>
              <a:rPr lang="en-US" b="1" u="sng" dirty="0" err="1" smtClean="0"/>
              <a:t>MySQL</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Azure </a:t>
            </a:r>
            <a:r>
              <a:rPr lang="en-US" b="1" dirty="0"/>
              <a:t>Database for </a:t>
            </a:r>
            <a:r>
              <a:rPr lang="en-US" b="1" dirty="0" err="1"/>
              <a:t>MySQL</a:t>
            </a:r>
            <a:r>
              <a:rPr lang="en-US" dirty="0"/>
              <a:t> is a relational database service in the cloud, and it's based on the </a:t>
            </a:r>
            <a:r>
              <a:rPr lang="en-US" dirty="0" err="1"/>
              <a:t>MySQL</a:t>
            </a:r>
            <a:r>
              <a:rPr lang="en-US" dirty="0"/>
              <a:t> Community Edition database engine</a:t>
            </a:r>
            <a:r>
              <a:rPr lang="en-US" dirty="0" smtClean="0"/>
              <a:t>.</a:t>
            </a:r>
            <a:r>
              <a:rPr lang="en-US" b="1" u="sng" dirty="0"/>
              <a:t/>
            </a:r>
            <a:br>
              <a:rPr lang="en-US" b="1" u="sng" dirty="0"/>
            </a:br>
            <a:endParaRPr lang="en-US" dirty="0"/>
          </a:p>
          <a:p>
            <a:r>
              <a:rPr lang="en-US" dirty="0"/>
              <a:t>Azure Database for </a:t>
            </a:r>
            <a:r>
              <a:rPr lang="en-US" dirty="0" err="1"/>
              <a:t>MySQL</a:t>
            </a:r>
            <a:r>
              <a:rPr lang="en-US" dirty="0"/>
              <a:t> offers several service tiers, and each tier provides different performance and capabilities to support lightweight to heavyweight database workloads. You can build your first app on a small database for a few dollars a month, and then adjust the scale to meet the needs of your solution.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Azure Database for </a:t>
            </a:r>
            <a:r>
              <a:rPr lang="en-US" b="1" dirty="0" err="1" smtClean="0"/>
              <a:t>PostgreSQL</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Azure </a:t>
            </a:r>
            <a:r>
              <a:rPr lang="en-US" b="1" dirty="0"/>
              <a:t>Database for </a:t>
            </a:r>
            <a:r>
              <a:rPr lang="en-US" b="1" dirty="0" err="1"/>
              <a:t>PostgreSQL</a:t>
            </a:r>
            <a:r>
              <a:rPr lang="en-US" dirty="0"/>
              <a:t> is a relational database service in the cloud. The server software is based on the community version of the open-source </a:t>
            </a:r>
            <a:r>
              <a:rPr lang="en-US" dirty="0" err="1"/>
              <a:t>PostgreSQL</a:t>
            </a:r>
            <a:r>
              <a:rPr lang="en-US" dirty="0"/>
              <a:t> database engine. </a:t>
            </a:r>
            <a:r>
              <a:rPr lang="en-US" b="1" u="sng" dirty="0"/>
              <a:t/>
            </a:r>
            <a:br>
              <a:rPr lang="en-US" b="1" u="sng" dirty="0"/>
            </a:br>
            <a:endParaRPr lang="en-US" dirty="0"/>
          </a:p>
          <a:p>
            <a:r>
              <a:rPr lang="en-US" dirty="0"/>
              <a:t>Azure Database for </a:t>
            </a:r>
            <a:r>
              <a:rPr lang="en-US" dirty="0" err="1"/>
              <a:t>PostgreSQL</a:t>
            </a:r>
            <a:r>
              <a:rPr lang="en-US" dirty="0"/>
              <a:t> is available in two deployment options: Single Server and </a:t>
            </a:r>
            <a:r>
              <a:rPr lang="en-US" dirty="0" err="1"/>
              <a:t>Hyperscale</a:t>
            </a:r>
            <a:r>
              <a:rPr lang="en-US" dirty="0"/>
              <a:t> (</a:t>
            </a:r>
            <a:r>
              <a:rPr lang="en-US" dirty="0" err="1"/>
              <a:t>Citus</a:t>
            </a:r>
            <a:r>
              <a:rPr lang="en-US" dirty="0" smtClean="0"/>
              <a:t>).</a:t>
            </a:r>
            <a:r>
              <a:rPr lang="en-US" dirty="0"/>
              <a:t/>
            </a:r>
            <a:br>
              <a:rPr lang="en-US" dirty="0"/>
            </a:br>
            <a:endParaRPr lang="en-US" dirty="0"/>
          </a:p>
          <a:p>
            <a:r>
              <a:rPr lang="en-US" dirty="0"/>
              <a:t>The </a:t>
            </a:r>
            <a:r>
              <a:rPr lang="en-US" dirty="0" err="1"/>
              <a:t>Hyperscale</a:t>
            </a:r>
            <a:r>
              <a:rPr lang="en-US" dirty="0"/>
              <a:t> (</a:t>
            </a:r>
            <a:r>
              <a:rPr lang="en-US" dirty="0" err="1"/>
              <a:t>Citus</a:t>
            </a:r>
            <a:r>
              <a:rPr lang="en-US" dirty="0"/>
              <a:t>) option horizontally scales queries across multiple machines by using </a:t>
            </a:r>
            <a:r>
              <a:rPr lang="en-US" dirty="0" err="1"/>
              <a:t>sharding</a:t>
            </a:r>
            <a:r>
              <a:rPr lang="en-US" dirty="0"/>
              <a:t>. Its query engine parallelizes incoming SQL queries across these servers for faster responses on large datasets. It serves applications that require greater scale and performance, generally workloads that are approaching, or already exceed, 100 GB of data.</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and analytics</a:t>
            </a:r>
            <a:endParaRPr lang="en-US" dirty="0"/>
          </a:p>
        </p:txBody>
      </p:sp>
      <p:sp>
        <p:nvSpPr>
          <p:cNvPr id="3" name="Content Placeholder 2"/>
          <p:cNvSpPr>
            <a:spLocks noGrp="1"/>
          </p:cNvSpPr>
          <p:nvPr>
            <p:ph idx="1"/>
          </p:nvPr>
        </p:nvSpPr>
        <p:spPr/>
        <p:txBody>
          <a:bodyPr>
            <a:normAutofit/>
          </a:bodyPr>
          <a:lstStyle/>
          <a:p>
            <a:r>
              <a:rPr lang="en-US" b="1" dirty="0"/>
              <a:t>Azure Synapse </a:t>
            </a:r>
            <a:r>
              <a:rPr lang="en-US" b="1" dirty="0" smtClean="0"/>
              <a:t>Analytics</a:t>
            </a:r>
            <a:endParaRPr lang="en-US" dirty="0"/>
          </a:p>
          <a:p>
            <a:r>
              <a:rPr lang="en-US" b="1" dirty="0"/>
              <a:t>Azure </a:t>
            </a:r>
            <a:r>
              <a:rPr lang="en-US" b="1" dirty="0" err="1"/>
              <a:t>HDInsight</a:t>
            </a:r>
            <a:endParaRPr lang="en-US" dirty="0"/>
          </a:p>
          <a:p>
            <a:r>
              <a:rPr lang="en-US" b="1" dirty="0" smtClean="0"/>
              <a:t>Azure </a:t>
            </a:r>
            <a:r>
              <a:rPr lang="en-US" b="1" dirty="0" err="1" smtClean="0"/>
              <a:t>Databricks</a:t>
            </a:r>
            <a:r>
              <a:rPr lang="en-US" dirty="0" smtClean="0"/>
              <a:t> </a:t>
            </a:r>
            <a:endParaRPr lang="en-US" dirty="0"/>
          </a:p>
          <a:p>
            <a:r>
              <a:rPr lang="en-US" b="1" dirty="0"/>
              <a:t>Azure Data Lake Analytics</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b="1" dirty="0" smtClean="0"/>
              <a:t>	Azure </a:t>
            </a:r>
            <a:r>
              <a:rPr lang="en-US" b="1" dirty="0"/>
              <a:t>Synapse Analytics</a:t>
            </a:r>
            <a:endParaRPr lang="en-US" dirty="0"/>
          </a:p>
          <a:p>
            <a:r>
              <a:rPr lang="en-US" b="1" dirty="0"/>
              <a:t>Azure Synapse Analytics</a:t>
            </a:r>
            <a:r>
              <a:rPr lang="en-US" dirty="0"/>
              <a:t> is a limitless analytics service that brings together enterprise data warehousing and big data analytics.  You can query data on your terms by using either </a:t>
            </a:r>
            <a:r>
              <a:rPr lang="en-US" dirty="0" err="1"/>
              <a:t>serverless</a:t>
            </a:r>
            <a:r>
              <a:rPr lang="en-US" dirty="0"/>
              <a:t> or provisioned resources at </a:t>
            </a:r>
            <a:r>
              <a:rPr lang="en-US" dirty="0" smtClean="0"/>
              <a:t>scale</a:t>
            </a:r>
          </a:p>
          <a:p>
            <a:pPr>
              <a:buNone/>
            </a:pPr>
            <a:endParaRPr lang="en-US" dirty="0"/>
          </a:p>
          <a:p>
            <a:pPr>
              <a:buNone/>
            </a:pPr>
            <a:r>
              <a:rPr lang="en-US" b="1" dirty="0" smtClean="0"/>
              <a:t>	Azure </a:t>
            </a:r>
            <a:r>
              <a:rPr lang="en-US" b="1" dirty="0" err="1"/>
              <a:t>HDInsight</a:t>
            </a:r>
            <a:endParaRPr lang="en-US" dirty="0"/>
          </a:p>
          <a:p>
            <a:r>
              <a:rPr lang="en-US" b="1" dirty="0"/>
              <a:t>Azure </a:t>
            </a:r>
            <a:r>
              <a:rPr lang="en-US" b="1" dirty="0" err="1"/>
              <a:t>HDInsight</a:t>
            </a:r>
            <a:r>
              <a:rPr lang="en-US" b="1" dirty="0"/>
              <a:t> </a:t>
            </a:r>
            <a:r>
              <a:rPr lang="en-US" dirty="0"/>
              <a:t>is a fully managed open source analytics service for enterprises. It's a cloud service that makes it easier, faster, and more cost-effective to process massive amounts of data. You can run popular open-source frameworks and create cluster types such as Apache Spark , Apache </a:t>
            </a:r>
            <a:r>
              <a:rPr lang="en-US" dirty="0" err="1"/>
              <a:t>Hadoop</a:t>
            </a:r>
            <a:r>
              <a:rPr lang="en-US" dirty="0"/>
              <a:t> , Apache Kafka , Apache </a:t>
            </a:r>
            <a:r>
              <a:rPr lang="en-US" dirty="0" err="1"/>
              <a:t>HBase</a:t>
            </a:r>
            <a:r>
              <a:rPr lang="en-US" dirty="0"/>
              <a:t> , Apache Storm , and Machine Learning Services .</a:t>
            </a:r>
          </a:p>
          <a:p>
            <a:pPr>
              <a:buNone/>
            </a:pP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b="1" dirty="0" smtClean="0"/>
              <a:t>     Azure </a:t>
            </a:r>
            <a:r>
              <a:rPr lang="en-US" b="1" dirty="0" err="1"/>
              <a:t>Databricks</a:t>
            </a:r>
            <a:endParaRPr lang="en-US" dirty="0"/>
          </a:p>
          <a:p>
            <a:r>
              <a:rPr lang="en-US" b="1" dirty="0"/>
              <a:t>Azure </a:t>
            </a:r>
            <a:r>
              <a:rPr lang="en-US" b="1" dirty="0" err="1"/>
              <a:t>Databricks</a:t>
            </a:r>
            <a:r>
              <a:rPr lang="en-US" dirty="0"/>
              <a:t> helps you unlock insights from all your data and build artificial intelligence solutions. You can set up your Apache Spark environment in minutes, and then </a:t>
            </a:r>
            <a:r>
              <a:rPr lang="en-US" dirty="0" err="1"/>
              <a:t>autoscale</a:t>
            </a:r>
            <a:r>
              <a:rPr lang="en-US" dirty="0"/>
              <a:t> and collaborate on shared projects in an interactive workspace. </a:t>
            </a:r>
            <a:endParaRPr lang="en-US" dirty="0" smtClean="0"/>
          </a:p>
          <a:p>
            <a:pPr>
              <a:buNone/>
            </a:pPr>
            <a:endParaRPr lang="en-US" dirty="0"/>
          </a:p>
          <a:p>
            <a:pPr>
              <a:buNone/>
            </a:pPr>
            <a:r>
              <a:rPr lang="en-US" b="1" dirty="0" smtClean="0"/>
              <a:t>	Azure </a:t>
            </a:r>
            <a:r>
              <a:rPr lang="en-US" b="1" dirty="0"/>
              <a:t>Data Lake Analytics</a:t>
            </a:r>
            <a:endParaRPr lang="en-US" dirty="0"/>
          </a:p>
          <a:p>
            <a:r>
              <a:rPr lang="en-US" b="1" dirty="0"/>
              <a:t>Azure Data Lake Analytics </a:t>
            </a:r>
            <a:r>
              <a:rPr lang="en-US" dirty="0"/>
              <a:t>is an on-demand analytics job service that simplifies big data.</a:t>
            </a:r>
          </a:p>
          <a:p>
            <a:pPr>
              <a:buNone/>
            </a:pPr>
            <a:endParaRPr lang="en-US" dirty="0"/>
          </a:p>
          <a:p>
            <a:r>
              <a:rPr lang="en-US" dirty="0"/>
              <a:t>your data and extract valuable insights. The analytics service can handle jobs of any scale instantly by setting the dial for how much power you need. You only pay for your job when it's running, making it more cost-effective.</a:t>
            </a:r>
          </a:p>
          <a:p>
            <a:pPr>
              <a:buNone/>
            </a:pP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Overview of Azure </a:t>
            </a:r>
            <a:r>
              <a:rPr lang="en-US" b="1" dirty="0"/>
              <a:t>Compute Services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Azure </a:t>
            </a:r>
            <a:r>
              <a:rPr lang="en-US" b="1" dirty="0"/>
              <a:t>Virtual Machines</a:t>
            </a:r>
            <a:endParaRPr lang="en-US" dirty="0"/>
          </a:p>
          <a:p>
            <a:r>
              <a:rPr lang="en-US" dirty="0"/>
              <a:t>With </a:t>
            </a:r>
            <a:r>
              <a:rPr lang="en-US" b="1" dirty="0"/>
              <a:t>Azure Virtual Machines</a:t>
            </a:r>
            <a:r>
              <a:rPr lang="en-US" dirty="0"/>
              <a:t>, you can create and use VMs in the cloud. VMs provide infrastructure as a service (</a:t>
            </a:r>
            <a:r>
              <a:rPr lang="en-US" dirty="0" err="1"/>
              <a:t>IaaS</a:t>
            </a:r>
            <a:r>
              <a:rPr lang="en-US" dirty="0"/>
              <a:t>) in the form of a virtualized server</a:t>
            </a:r>
            <a:r>
              <a:rPr lang="en-US" dirty="0" smtClean="0"/>
              <a:t>.</a:t>
            </a:r>
            <a:r>
              <a:rPr lang="en-US" dirty="0"/>
              <a:t> </a:t>
            </a:r>
          </a:p>
          <a:p>
            <a:pPr>
              <a:buNone/>
            </a:pPr>
            <a:endParaRPr lang="en-US" dirty="0" smtClean="0"/>
          </a:p>
          <a:p>
            <a:pPr>
              <a:buNone/>
            </a:pPr>
            <a:r>
              <a:rPr lang="en-US" dirty="0"/>
              <a:t>	</a:t>
            </a:r>
            <a:r>
              <a:rPr lang="en-US" dirty="0" smtClean="0"/>
              <a:t>VMs </a:t>
            </a:r>
            <a:r>
              <a:rPr lang="en-US" dirty="0"/>
              <a:t>are an ideal choice when you need:</a:t>
            </a:r>
          </a:p>
          <a:p>
            <a:pPr lvl="0"/>
            <a:r>
              <a:rPr lang="en-US" dirty="0"/>
              <a:t>Total control over the operating system (OS).</a:t>
            </a:r>
          </a:p>
          <a:p>
            <a:pPr lvl="0"/>
            <a:r>
              <a:rPr lang="en-US" dirty="0"/>
              <a:t>The ability to run custom software.</a:t>
            </a:r>
          </a:p>
          <a:p>
            <a:pPr lvl="0"/>
            <a:r>
              <a:rPr lang="en-US" dirty="0"/>
              <a:t>To use custom hosting configurations.</a:t>
            </a:r>
          </a:p>
          <a:p>
            <a:pPr>
              <a:buNone/>
            </a:pPr>
            <a:endParaRPr lang="en-US" dirty="0"/>
          </a:p>
          <a:p>
            <a:r>
              <a:rPr lang="en-US" dirty="0"/>
              <a:t>You can run single VMs for testing, development, or minor tasks. Or you can group VMs together to provide high availability, scalability, and redundancy.</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164</Words>
  <Application>Microsoft Office PowerPoint</Application>
  <PresentationFormat>On-screen Show (4:3)</PresentationFormat>
  <Paragraphs>78</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Unit 2 Microsoft Azure Database, Analytics and Compute Services</vt:lpstr>
      <vt:lpstr>Azure SQL Database </vt:lpstr>
      <vt:lpstr>Azure SQL Managed Instance </vt:lpstr>
      <vt:lpstr>Azure Database for MySQL </vt:lpstr>
      <vt:lpstr>Azure Database for PostgreSQL </vt:lpstr>
      <vt:lpstr>Big data and analytics</vt:lpstr>
      <vt:lpstr>Slide 7</vt:lpstr>
      <vt:lpstr>Slide 8</vt:lpstr>
      <vt:lpstr>Overview of Azure Compute Services</vt:lpstr>
      <vt:lpstr>Virtual machine scale sets</vt:lpstr>
      <vt:lpstr>Azure Container Instances &amp; Azure Kubernetes Service </vt:lpstr>
      <vt:lpstr>Slide 12</vt:lpstr>
      <vt:lpstr>Azure App Service </vt:lpstr>
      <vt:lpstr>Azure Functions </vt:lpstr>
      <vt:lpstr>Slide 15</vt:lpstr>
      <vt:lpstr>Slide 16</vt:lpstr>
      <vt:lpstr>Azure Logic Apps </vt:lpstr>
      <vt:lpstr>Windows Virtual Desktop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Microsoft Azure Datacase, Analytics and Compute Services</dc:title>
  <dc:creator>Windows User</dc:creator>
  <cp:lastModifiedBy>Windows User</cp:lastModifiedBy>
  <cp:revision>19</cp:revision>
  <dcterms:created xsi:type="dcterms:W3CDTF">2025-07-01T05:48:08Z</dcterms:created>
  <dcterms:modified xsi:type="dcterms:W3CDTF">2025-07-01T09:16:41Z</dcterms:modified>
</cp:coreProperties>
</file>