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8" r:id="rId4"/>
  </p:sldMasterIdLst>
  <p:notesMasterIdLst>
    <p:notesMasterId r:id="rId19"/>
  </p:notesMasterIdLst>
  <p:sldIdLst>
    <p:sldId id="256" r:id="rId5"/>
    <p:sldId id="258" r:id="rId6"/>
    <p:sldId id="273" r:id="rId7"/>
    <p:sldId id="276" r:id="rId8"/>
    <p:sldId id="260" r:id="rId9"/>
    <p:sldId id="277" r:id="rId10"/>
    <p:sldId id="268" r:id="rId11"/>
    <p:sldId id="278" r:id="rId12"/>
    <p:sldId id="280" r:id="rId13"/>
    <p:sldId id="281" r:id="rId14"/>
    <p:sldId id="270" r:id="rId15"/>
    <p:sldId id="272" r:id="rId16"/>
    <p:sldId id="274" r:id="rId17"/>
    <p:sldId id="275" r:id="rId18"/>
  </p:sldIdLst>
  <p:sldSz cx="12192000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43030-2C4B-0700-8692-7D77FA0A921B}" v="1" dt="2022-08-03T05:14:58.337"/>
  </p1510:revLst>
</p1510:revInfo>
</file>

<file path=ppt/tableStyles.xml><?xml version="1.0" encoding="utf-8"?>
<a:tblStyleLst xmlns:a="http://schemas.openxmlformats.org/drawingml/2006/main" def="{71C0C03E-516C-4920-ADC3-77B63C7D0AFF}">
  <a:tblStyle styleId="{71C0C03E-516C-4920-ADC3-77B63C7D0AFF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445" autoAdjust="0"/>
  </p:normalViewPr>
  <p:slideViewPr>
    <p:cSldViewPr snapToGrid="0">
      <p:cViewPr varScale="1">
        <p:scale>
          <a:sx n="47" d="100"/>
          <a:sy n="47" d="100"/>
        </p:scale>
        <p:origin x="13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, Sivagiri (Contractor)" userId="S::2163841@cognizant.com::f6e900fb-36f6-4cbe-96c1-acd669282fa7" providerId="AD" clId="Web-{1D443030-2C4B-0700-8692-7D77FA0A921B}"/>
    <pc:docChg chg="delSld">
      <pc:chgData name="S, Sivagiri (Contractor)" userId="S::2163841@cognizant.com::f6e900fb-36f6-4cbe-96c1-acd669282fa7" providerId="AD" clId="Web-{1D443030-2C4B-0700-8692-7D77FA0A921B}" dt="2022-08-03T05:14:58.337" v="0"/>
      <pc:docMkLst>
        <pc:docMk/>
      </pc:docMkLst>
      <pc:sldChg chg="del">
        <pc:chgData name="S, Sivagiri (Contractor)" userId="S::2163841@cognizant.com::f6e900fb-36f6-4cbe-96c1-acd669282fa7" providerId="AD" clId="Web-{1D443030-2C4B-0700-8692-7D77FA0A921B}" dt="2022-08-03T05:14:58.337" v="0"/>
        <pc:sldMkLst>
          <pc:docMk/>
          <pc:sldMk cId="3143847772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So this part takes over the routing aspect from drupal 7. This is routing yml for Drupal 8. modulename.routing.yml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There is a machine name - user.logout of the route(modulname.something), path is - user/logout, it is same as what used to be in the key array items. There is two other section - defaults and requirements. The new thing is the controller part here which is following PSR-4 standard here but I am not covering here but this is the controller we are using here = Drupal\user\Controller\UserController instead of old page callback.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Controller has a class name - \Drupal\user\Controller\UserController and logout is method name.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For the requirement, it is same as access callback in hook_menu in Drupal 7, here we have if user is logged in as requirement instead of access argument.</a:t>
            </a:r>
          </a:p>
        </p:txBody>
      </p:sp>
    </p:spTree>
    <p:extLst>
      <p:ext uri="{BB962C8B-B14F-4D97-AF65-F5344CB8AC3E}">
        <p14:creationId xmlns:p14="http://schemas.microsoft.com/office/powerpoint/2010/main" val="1459550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This is Drupal 8 version, In d8 everything is in objects and classes. so here we have a namespace. In Drupal 8, we are using psr -4 (to know where files are). we have a method here which is for logout. All it does is logs out the current user and redirect user to homepage. So the general concept is that instead of having a function in a one file you have it in in method in a class.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Path is required in Drupal 8.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Path is required in Drupal 8.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979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Path is required in Drupal 8.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13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Path is required in Drupal 8.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830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Path is required in Drupal 8.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627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037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So this part takes over the routing aspect from drupal 7. This is routing yml for Drupal 8. modulename.routing.yml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There is a machine name - user.logout of the route(modulname.something), path is - user/logout, it is same as what used to be in the key array items. There is two other section - defaults and requirements. The new thing is the controller part here which is following PSR-4 standard here but I am not covering here but this is the controller we are using here = Drupal\user\Controller\UserController instead of old page callback.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Controller has a class name - \Drupal\user\Controller\UserController and logout is method name.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For the requirement, it is same as access callback in hook_menu in Drupal 7, here we have if user is logged in as requirement instead of access argument.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So this part takes over the routing aspect from drupal 7. This is routing yml for Drupal 8. modulename.routing.yml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There is a machine name - user.logout of the route(modulname.something), path is - user/logout, it is same as what used to be in the key array items. There is two other section - defaults and requirements. The new thing is the controller part here which is following PSR-4 standard here but I am not covering here but this is the controller we are using here = Drupal\user\Controller\UserController instead of old page callback.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Controller has a class name - \Drupal\user\Controller\UserController and logout is method name.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For the requirement, it is same as access callback in hook_menu in Drupal 7, here we have if user is logged in as requirement instead of access argument.</a:t>
            </a:r>
          </a:p>
        </p:txBody>
      </p:sp>
    </p:spTree>
    <p:extLst>
      <p:ext uri="{BB962C8B-B14F-4D97-AF65-F5344CB8AC3E}">
        <p14:creationId xmlns:p14="http://schemas.microsoft.com/office/powerpoint/2010/main" val="4053148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So this part takes over the routing aspect from drupal 7. This is routing yml for Drupal 8. modulename.routing.yml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There is a machine name - user.logout of the route(modulname.something), path is - user/logout, it is same as what used to be in the key array items. There is two other section - defaults and requirements. The new thing is the controller part here which is following PSR-4 standard here but I am not covering here but this is the controller we are using here = Drupal\user\Controller\UserController instead of old page callback.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Controller has a class name - \Drupal\user\Controller\UserController and logout is method name.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For the requirement, it is same as access callback in hook_menu in Drupal 7, here we have if user is logged in as requirement instead of access argument.</a:t>
            </a:r>
          </a:p>
        </p:txBody>
      </p:sp>
    </p:spTree>
    <p:extLst>
      <p:ext uri="{BB962C8B-B14F-4D97-AF65-F5344CB8AC3E}">
        <p14:creationId xmlns:p14="http://schemas.microsoft.com/office/powerpoint/2010/main" val="186797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(Alternate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854300" y="1491700"/>
            <a:ext cx="8962800" cy="158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930500" y="2589575"/>
            <a:ext cx="5923499" cy="114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2"/>
          </p:nvPr>
        </p:nvSpPr>
        <p:spPr>
          <a:xfrm>
            <a:off x="1930500" y="1248525"/>
            <a:ext cx="4460999" cy="3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defRPr sz="1600" i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defRPr sz="1600" i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defRPr sz="1600" i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defRPr sz="1600" i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defRPr sz="1600" i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defRPr sz="1600" i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defRPr sz="1600" i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defRPr sz="1600" i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defRPr sz="1600" i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, Red, Footer">
    <p:bg>
      <p:bgPr>
        <a:solidFill>
          <a:srgbClr val="EF4836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312361" y="6208640"/>
            <a:ext cx="4048499" cy="69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1200" b="0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60" name="Shape 60"/>
          <p:cNvCxnSpPr/>
          <p:nvPr/>
        </p:nvCxnSpPr>
        <p:spPr>
          <a:xfrm rot="10800000">
            <a:off x="366071" y="6340675"/>
            <a:ext cx="11424000" cy="0"/>
          </a:xfrm>
          <a:prstGeom prst="straightConnector1">
            <a:avLst/>
          </a:prstGeom>
          <a:noFill/>
          <a:ln w="9525" cap="flat">
            <a:solidFill>
              <a:srgbClr val="FFF9ED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1" name="Shape 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23650" y="6416812"/>
            <a:ext cx="279200" cy="28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, Red, Symbol">
    <p:bg>
      <p:bgPr>
        <a:solidFill>
          <a:srgbClr val="EF4836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23650" y="6416812"/>
            <a:ext cx="279200" cy="28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, Teal">
    <p:bg>
      <p:bgPr>
        <a:solidFill>
          <a:srgbClr val="7CCFD9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, Teal, Footer">
    <p:bg>
      <p:bgPr>
        <a:solidFill>
          <a:srgbClr val="7CCFD9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312361" y="6208640"/>
            <a:ext cx="4048499" cy="69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1200" b="0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67" name="Shape 67"/>
          <p:cNvCxnSpPr/>
          <p:nvPr/>
        </p:nvCxnSpPr>
        <p:spPr>
          <a:xfrm rot="10800000">
            <a:off x="366071" y="6340675"/>
            <a:ext cx="11424000" cy="0"/>
          </a:xfrm>
          <a:prstGeom prst="straightConnector1">
            <a:avLst/>
          </a:prstGeom>
          <a:noFill/>
          <a:ln w="9525" cap="flat">
            <a:solidFill>
              <a:srgbClr val="FFF9ED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8" name="Shape 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23650" y="6416812"/>
            <a:ext cx="279200" cy="28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, Teal, Symbol">
    <p:bg>
      <p:bgPr>
        <a:solidFill>
          <a:srgbClr val="7CCFD9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23650" y="6416812"/>
            <a:ext cx="279200" cy="28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, White">
    <p:bg>
      <p:bgPr>
        <a:solidFill>
          <a:srgbClr val="FFF9ED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23650" y="6416812"/>
            <a:ext cx="279200" cy="28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2250" y="6464392"/>
            <a:ext cx="199574" cy="201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, White, Footer">
    <p:bg>
      <p:bgPr>
        <a:solidFill>
          <a:srgbClr val="FFF9ED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312361" y="6208640"/>
            <a:ext cx="4048499" cy="69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1200" b="0">
                <a:solidFill>
                  <a:srgbClr val="EF4836"/>
                </a:solidFill>
              </a:defRPr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76" name="Shape 76"/>
          <p:cNvCxnSpPr/>
          <p:nvPr/>
        </p:nvCxnSpPr>
        <p:spPr>
          <a:xfrm rot="10800000">
            <a:off x="366071" y="6340675"/>
            <a:ext cx="11424000" cy="0"/>
          </a:xfrm>
          <a:prstGeom prst="straightConnector1">
            <a:avLst/>
          </a:prstGeom>
          <a:noFill/>
          <a:ln w="9525" cap="flat">
            <a:solidFill>
              <a:srgbClr val="EF483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7" name="Shape 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23650" y="6416812"/>
            <a:ext cx="279200" cy="28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2250" y="6464392"/>
            <a:ext cx="199574" cy="201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(Preferred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1873780" y="2137416"/>
            <a:ext cx="9384299" cy="1582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919525" y="6095325"/>
            <a:ext cx="4878599" cy="36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defRPr sz="1800" i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defRPr sz="1800" i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defRPr sz="1800" i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defRPr sz="1800" i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defRPr sz="1800" i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defRPr sz="1800" i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defRPr sz="1800" i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rtl="0"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defRPr sz="1800" i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Font typeface="Source Sans Pro"/>
              <a:defRPr sz="1800" i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2"/>
          </p:nvPr>
        </p:nvSpPr>
        <p:spPr>
          <a:xfrm>
            <a:off x="1932775" y="3802050"/>
            <a:ext cx="9590699" cy="133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odytext">
    <p:bg>
      <p:bgPr>
        <a:solidFill>
          <a:srgbClr val="FFF9ED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29100" y="0"/>
            <a:ext cx="11533799" cy="1582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329100" y="6335025"/>
            <a:ext cx="11533799" cy="0"/>
          </a:xfrm>
          <a:prstGeom prst="straightConnector1">
            <a:avLst/>
          </a:prstGeom>
          <a:noFill/>
          <a:ln w="9525" cap="flat">
            <a:solidFill>
              <a:srgbClr val="EF483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252900" y="6385550"/>
            <a:ext cx="9318900" cy="35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200" b="0"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2042400" y="1951575"/>
            <a:ext cx="8107199" cy="35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666666"/>
              </a:buClr>
              <a:buSzPct val="100000"/>
              <a:buFont typeface="Source Sans Pro"/>
              <a:defRPr sz="32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buClr>
                <a:srgbClr val="666666"/>
              </a:buClr>
              <a:buSzPct val="100000"/>
              <a:buFont typeface="Source Sans Pro"/>
              <a:defRPr sz="22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rtl="0">
              <a:spcBef>
                <a:spcPts val="0"/>
              </a:spcBef>
              <a:buClr>
                <a:srgbClr val="666666"/>
              </a:buClr>
              <a:buSzPct val="100000"/>
              <a:buFont typeface="Source Sans Pro"/>
              <a:defRPr sz="16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rtl="0">
              <a:spcBef>
                <a:spcPts val="0"/>
              </a:spcBef>
              <a:buClr>
                <a:srgbClr val="666666"/>
              </a:buClr>
              <a:buSzPct val="100000"/>
              <a:buFont typeface="Source Sans Pro"/>
              <a:defRPr sz="16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rtl="0">
              <a:spcBef>
                <a:spcPts val="0"/>
              </a:spcBef>
              <a:buClr>
                <a:srgbClr val="666666"/>
              </a:buClr>
              <a:buSzPct val="100000"/>
              <a:buFont typeface="Source Sans Pro"/>
              <a:defRPr sz="16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rtl="0">
              <a:spcBef>
                <a:spcPts val="0"/>
              </a:spcBef>
              <a:buClr>
                <a:srgbClr val="666666"/>
              </a:buClr>
              <a:buSzPct val="100000"/>
              <a:buFont typeface="Source Sans Pro"/>
              <a:defRPr sz="16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rtl="0">
              <a:spcBef>
                <a:spcPts val="0"/>
              </a:spcBef>
              <a:buClr>
                <a:srgbClr val="666666"/>
              </a:buClr>
              <a:buSzPct val="100000"/>
              <a:buFont typeface="Source Sans Pro"/>
              <a:defRPr sz="16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rtl="0">
              <a:spcBef>
                <a:spcPts val="0"/>
              </a:spcBef>
              <a:buClr>
                <a:srgbClr val="666666"/>
              </a:buClr>
              <a:buSzPct val="100000"/>
              <a:buFont typeface="Source Sans Pro"/>
              <a:defRPr sz="16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>
              <a:spcBef>
                <a:spcPts val="0"/>
              </a:spcBef>
              <a:buClr>
                <a:srgbClr val="666666"/>
              </a:buClr>
              <a:buSzPct val="100000"/>
              <a:buFont typeface="Source Sans Pro"/>
              <a:defRPr sz="16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pic>
        <p:nvPicPr>
          <p:cNvPr id="26" name="Shape 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02250" y="6464392"/>
            <a:ext cx="199574" cy="201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bg>
      <p:bgPr>
        <a:solidFill>
          <a:srgbClr val="FFF9ED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29100" y="0"/>
            <a:ext cx="11533799" cy="1582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329100" y="6335025"/>
            <a:ext cx="11533799" cy="0"/>
          </a:xfrm>
          <a:prstGeom prst="straightConnector1">
            <a:avLst/>
          </a:prstGeom>
          <a:noFill/>
          <a:ln w="9525" cap="flat">
            <a:solidFill>
              <a:srgbClr val="EF483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252900" y="6385550"/>
            <a:ext cx="9318900" cy="35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200" b="0"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2042400" y="1951575"/>
            <a:ext cx="8107199" cy="35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666666"/>
              </a:buClr>
              <a:buSzPct val="100000"/>
              <a:buFont typeface="Source Sans Pro"/>
              <a:defRPr sz="32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buClr>
                <a:srgbClr val="666666"/>
              </a:buClr>
              <a:buSzPct val="100000"/>
              <a:buFont typeface="Source Sans Pro"/>
              <a:defRPr sz="22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rtl="0">
              <a:spcBef>
                <a:spcPts val="0"/>
              </a:spcBef>
              <a:buClr>
                <a:srgbClr val="666666"/>
              </a:buClr>
              <a:buSzPct val="100000"/>
              <a:buFont typeface="Source Sans Pro"/>
              <a:defRPr sz="16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rtl="0">
              <a:spcBef>
                <a:spcPts val="0"/>
              </a:spcBef>
              <a:buClr>
                <a:srgbClr val="666666"/>
              </a:buClr>
              <a:buSzPct val="100000"/>
              <a:buFont typeface="Source Sans Pro"/>
              <a:defRPr sz="16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rtl="0">
              <a:spcBef>
                <a:spcPts val="0"/>
              </a:spcBef>
              <a:buClr>
                <a:srgbClr val="666666"/>
              </a:buClr>
              <a:buSzPct val="100000"/>
              <a:buFont typeface="Source Sans Pro"/>
              <a:defRPr sz="16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rtl="0">
              <a:spcBef>
                <a:spcPts val="0"/>
              </a:spcBef>
              <a:buClr>
                <a:srgbClr val="666666"/>
              </a:buClr>
              <a:buSzPct val="100000"/>
              <a:buFont typeface="Source Sans Pro"/>
              <a:defRPr sz="16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rtl="0">
              <a:spcBef>
                <a:spcPts val="0"/>
              </a:spcBef>
              <a:buClr>
                <a:srgbClr val="666666"/>
              </a:buClr>
              <a:buSzPct val="100000"/>
              <a:buFont typeface="Source Sans Pro"/>
              <a:defRPr sz="16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rtl="0">
              <a:spcBef>
                <a:spcPts val="0"/>
              </a:spcBef>
              <a:buClr>
                <a:srgbClr val="666666"/>
              </a:buClr>
              <a:buSzPct val="100000"/>
              <a:buFont typeface="Source Sans Pro"/>
              <a:defRPr sz="16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rtl="0">
              <a:spcBef>
                <a:spcPts val="0"/>
              </a:spcBef>
              <a:buClr>
                <a:srgbClr val="666666"/>
              </a:buClr>
              <a:buSzPct val="100000"/>
              <a:buFont typeface="Source Sans Pro"/>
              <a:defRPr sz="1600" b="1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pic>
        <p:nvPicPr>
          <p:cNvPr id="32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02250" y="6464392"/>
            <a:ext cx="199574" cy="201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 (2 Column) 1">
    <p:bg>
      <p:bgPr>
        <a:solidFill>
          <a:srgbClr val="FFF9ED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29100" y="0"/>
            <a:ext cx="11533799" cy="1582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329100" y="6335025"/>
            <a:ext cx="11533799" cy="0"/>
          </a:xfrm>
          <a:prstGeom prst="straightConnector1">
            <a:avLst/>
          </a:prstGeom>
          <a:noFill/>
          <a:ln w="9525" cap="flat">
            <a:solidFill>
              <a:srgbClr val="EF483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52900" y="6385550"/>
            <a:ext cx="9318900" cy="35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1200" b="0"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pic>
        <p:nvPicPr>
          <p:cNvPr id="44" name="Shape 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02250" y="6464392"/>
            <a:ext cx="199574" cy="2014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" name="Shape 45"/>
          <p:cNvGraphicFramePr/>
          <p:nvPr/>
        </p:nvGraphicFramePr>
        <p:xfrm>
          <a:off x="1270000" y="1633956"/>
          <a:ext cx="9652000" cy="4434680"/>
        </p:xfrm>
        <a:graphic>
          <a:graphicData uri="http://schemas.openxmlformats.org/drawingml/2006/table">
            <a:tbl>
              <a:tblPr>
                <a:noFill/>
                <a:tableStyleId>{71C0C03E-516C-4920-ADC3-77B63C7D0AFF}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9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Lorem Aenean</a:t>
                      </a:r>
                    </a:p>
                  </a:txBody>
                  <a:tcPr marL="121900" marR="121900" marT="121900" marB="121900">
                    <a:lnL w="9525" cap="flat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CF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9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Amet Vestibulum </a:t>
                      </a:r>
                    </a:p>
                  </a:txBody>
                  <a:tcPr marL="121900" marR="121900" marT="121900" marB="121900">
                    <a:lnL w="9525" cap="flat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CF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9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Dolor Consectetur </a:t>
                      </a:r>
                    </a:p>
                  </a:txBody>
                  <a:tcPr marL="121900" marR="121900" marT="121900" marB="1219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CF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900" b="1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Lorem Aenean</a:t>
                      </a:r>
                    </a:p>
                  </a:txBody>
                  <a:tcPr marL="121900" marR="121900" marT="121900" marB="1219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C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900" b="1">
                          <a:solidFill>
                            <a:srgbClr val="55555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Etiam Fringilla</a:t>
                      </a:r>
                    </a:p>
                  </a:txBody>
                  <a:tcPr marL="121900" marR="121900" marT="121900" marB="1219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rgbClr val="55555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Lorem ipsum dolor sit amet, consectetur adipiscing elit.</a:t>
                      </a:r>
                    </a:p>
                  </a:txBody>
                  <a:tcPr marL="121900" marR="121900" marT="121900" marB="1219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rgbClr val="55555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Sociis natoque penatibus et magnis dis parturient montes, nascetur ridiculus mus.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600"/>
                    </a:p>
                  </a:txBody>
                  <a:tcPr marL="121900" marR="121900" marT="121900" marB="1219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rgbClr val="55555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Lorem ipsum dolor sit amet, consectetur adipiscing elit.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600"/>
                    </a:p>
                  </a:txBody>
                  <a:tcPr marL="121900" marR="121900" marT="121900" marB="1219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900" b="1">
                          <a:solidFill>
                            <a:srgbClr val="55555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Sollicitudin Vehicula</a:t>
                      </a:r>
                    </a:p>
                  </a:txBody>
                  <a:tcPr marL="121900" marR="121900" marT="121900" marB="1219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rgbClr val="55555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Lorem ipsum dolor sit amet, consectetur adipiscing elit.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600"/>
                    </a:p>
                  </a:txBody>
                  <a:tcPr marL="121900" marR="121900" marT="121900" marB="1219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rgbClr val="55555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Lorem ipsum dolor sit amet, consectetur adipiscing elit.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600"/>
                    </a:p>
                  </a:txBody>
                  <a:tcPr marL="121900" marR="121900" marT="121900" marB="1219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rgbClr val="55555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Lorem ipsum dolor sit amet, consectetur adipiscing elit.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600"/>
                    </a:p>
                  </a:txBody>
                  <a:tcPr marL="121900" marR="121900" marT="121900" marB="1219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900" b="1">
                          <a:solidFill>
                            <a:srgbClr val="55555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Tellus Condimentum</a:t>
                      </a:r>
                    </a:p>
                  </a:txBody>
                  <a:tcPr marL="121900" marR="121900" marT="121900" marB="1219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rgbClr val="55555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Lorem ipsum dolor sit amet, consectetur adipiscing elit.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600"/>
                    </a:p>
                  </a:txBody>
                  <a:tcPr marL="121900" marR="121900" marT="121900" marB="1219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rgbClr val="55555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Lorem ipsum dolor sit amet, consectetur adipiscing elit.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600"/>
                    </a:p>
                  </a:txBody>
                  <a:tcPr marL="121900" marR="121900" marT="121900" marB="1219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rgbClr val="555559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Lorem ipsum dolor sit amet, consectetur adipiscing elit.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600"/>
                    </a:p>
                  </a:txBody>
                  <a:tcPr marL="121900" marR="121900" marT="121900" marB="121900">
                    <a:lnL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rge Quote">
    <p:bg>
      <p:bgPr>
        <a:solidFill>
          <a:srgbClr val="FFF9ED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23650" y="6416812"/>
            <a:ext cx="279200" cy="28177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371600" y="1503075"/>
            <a:ext cx="9448800" cy="220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None/>
              <a:defRPr sz="4800" i="1">
                <a:solidFill>
                  <a:srgbClr val="7CCFD9"/>
                </a:solidFill>
              </a:defRPr>
            </a:lvl1pPr>
            <a:lvl2pPr rtl="0">
              <a:spcBef>
                <a:spcPts val="0"/>
              </a:spcBef>
              <a:buNone/>
              <a:defRPr sz="4800" i="1">
                <a:solidFill>
                  <a:srgbClr val="7CCFD9"/>
                </a:solidFill>
              </a:defRPr>
            </a:lvl2pPr>
            <a:lvl3pPr rtl="0">
              <a:spcBef>
                <a:spcPts val="0"/>
              </a:spcBef>
              <a:buNone/>
              <a:defRPr sz="4800" i="1">
                <a:solidFill>
                  <a:srgbClr val="7CCFD9"/>
                </a:solidFill>
              </a:defRPr>
            </a:lvl3pPr>
            <a:lvl4pPr rtl="0">
              <a:spcBef>
                <a:spcPts val="0"/>
              </a:spcBef>
              <a:buNone/>
              <a:defRPr sz="4800" i="1">
                <a:solidFill>
                  <a:srgbClr val="7CCFD9"/>
                </a:solidFill>
              </a:defRPr>
            </a:lvl4pPr>
            <a:lvl5pPr rtl="0">
              <a:spcBef>
                <a:spcPts val="0"/>
              </a:spcBef>
              <a:buNone/>
              <a:defRPr sz="4800" i="1">
                <a:solidFill>
                  <a:srgbClr val="7CCFD9"/>
                </a:solidFill>
              </a:defRPr>
            </a:lvl5pPr>
            <a:lvl6pPr rtl="0">
              <a:spcBef>
                <a:spcPts val="0"/>
              </a:spcBef>
              <a:buNone/>
              <a:defRPr sz="4800" i="1">
                <a:solidFill>
                  <a:srgbClr val="7CCFD9"/>
                </a:solidFill>
              </a:defRPr>
            </a:lvl6pPr>
            <a:lvl7pPr rtl="0">
              <a:spcBef>
                <a:spcPts val="0"/>
              </a:spcBef>
              <a:buNone/>
              <a:defRPr sz="4800" i="1">
                <a:solidFill>
                  <a:srgbClr val="7CCFD9"/>
                </a:solidFill>
              </a:defRPr>
            </a:lvl7pPr>
            <a:lvl8pPr rtl="0">
              <a:spcBef>
                <a:spcPts val="0"/>
              </a:spcBef>
              <a:buNone/>
              <a:defRPr sz="4800" i="1">
                <a:solidFill>
                  <a:srgbClr val="7CCFD9"/>
                </a:solidFill>
              </a:defRPr>
            </a:lvl8pPr>
            <a:lvl9pPr>
              <a:spcBef>
                <a:spcPts val="0"/>
              </a:spcBef>
              <a:buNone/>
              <a:defRPr sz="4800" i="1">
                <a:solidFill>
                  <a:srgbClr val="7CCFD9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133225" y="2350725"/>
            <a:ext cx="4352999" cy="5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7CCFD9"/>
              </a:buClr>
              <a:buSzPct val="100000"/>
              <a:buFont typeface="Source Sans Pro"/>
              <a:defRPr sz="3600" b="1">
                <a:solidFill>
                  <a:srgbClr val="7CCFD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buClr>
                <a:srgbClr val="7CCFD9"/>
              </a:buClr>
              <a:buSzPct val="100000"/>
              <a:buFont typeface="Source Sans Pro"/>
              <a:defRPr sz="3600" b="1">
                <a:solidFill>
                  <a:srgbClr val="7CCFD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rtl="0">
              <a:spcBef>
                <a:spcPts val="0"/>
              </a:spcBef>
              <a:buClr>
                <a:srgbClr val="7CCFD9"/>
              </a:buClr>
              <a:buSzPct val="100000"/>
              <a:buFont typeface="Source Sans Pro"/>
              <a:defRPr sz="3600" b="1">
                <a:solidFill>
                  <a:srgbClr val="7CCFD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rtl="0">
              <a:spcBef>
                <a:spcPts val="0"/>
              </a:spcBef>
              <a:buClr>
                <a:srgbClr val="7CCFD9"/>
              </a:buClr>
              <a:buSzPct val="100000"/>
              <a:buFont typeface="Source Sans Pro"/>
              <a:defRPr sz="3600" b="1">
                <a:solidFill>
                  <a:srgbClr val="7CCFD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rtl="0">
              <a:spcBef>
                <a:spcPts val="0"/>
              </a:spcBef>
              <a:buClr>
                <a:srgbClr val="7CCFD9"/>
              </a:buClr>
              <a:buSzPct val="100000"/>
              <a:buFont typeface="Source Sans Pro"/>
              <a:defRPr sz="3600" b="1">
                <a:solidFill>
                  <a:srgbClr val="7CCFD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rtl="0">
              <a:spcBef>
                <a:spcPts val="0"/>
              </a:spcBef>
              <a:buClr>
                <a:srgbClr val="7CCFD9"/>
              </a:buClr>
              <a:buSzPct val="100000"/>
              <a:buFont typeface="Source Sans Pro"/>
              <a:defRPr sz="3600" b="1">
                <a:solidFill>
                  <a:srgbClr val="7CCFD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rtl="0">
              <a:spcBef>
                <a:spcPts val="0"/>
              </a:spcBef>
              <a:buClr>
                <a:srgbClr val="7CCFD9"/>
              </a:buClr>
              <a:buSzPct val="100000"/>
              <a:buFont typeface="Source Sans Pro"/>
              <a:defRPr sz="3600" b="1">
                <a:solidFill>
                  <a:srgbClr val="7CCFD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rtl="0">
              <a:spcBef>
                <a:spcPts val="0"/>
              </a:spcBef>
              <a:buClr>
                <a:srgbClr val="7CCFD9"/>
              </a:buClr>
              <a:buSzPct val="100000"/>
              <a:buFont typeface="Source Sans Pro"/>
              <a:defRPr sz="3600" b="1">
                <a:solidFill>
                  <a:srgbClr val="7CCFD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>
              <a:spcBef>
                <a:spcPts val="0"/>
              </a:spcBef>
              <a:buClr>
                <a:srgbClr val="7CCFD9"/>
              </a:buClr>
              <a:buSzPct val="100000"/>
              <a:buFont typeface="Source Sans Pro"/>
              <a:defRPr sz="3600" b="1">
                <a:solidFill>
                  <a:srgbClr val="7CCFD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5603300" y="2538375"/>
            <a:ext cx="4352999" cy="5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7CCFD9"/>
              </a:buClr>
              <a:buSzPct val="100000"/>
              <a:buFont typeface="Source Sans Pro"/>
              <a:defRPr sz="2400" i="1">
                <a:solidFill>
                  <a:srgbClr val="7CCFD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buClr>
                <a:srgbClr val="7CCFD9"/>
              </a:buClr>
              <a:buSzPct val="100000"/>
              <a:buFont typeface="Source Sans Pro"/>
              <a:defRPr sz="2400" i="1">
                <a:solidFill>
                  <a:srgbClr val="7CCFD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rtl="0">
              <a:spcBef>
                <a:spcPts val="0"/>
              </a:spcBef>
              <a:buClr>
                <a:srgbClr val="7CCFD9"/>
              </a:buClr>
              <a:buSzPct val="100000"/>
              <a:buFont typeface="Source Sans Pro"/>
              <a:defRPr sz="2400" i="1">
                <a:solidFill>
                  <a:srgbClr val="7CCFD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rtl="0">
              <a:spcBef>
                <a:spcPts val="0"/>
              </a:spcBef>
              <a:buClr>
                <a:srgbClr val="7CCFD9"/>
              </a:buClr>
              <a:buSzPct val="100000"/>
              <a:buFont typeface="Source Sans Pro"/>
              <a:defRPr sz="2400" i="1">
                <a:solidFill>
                  <a:srgbClr val="7CCFD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rtl="0">
              <a:spcBef>
                <a:spcPts val="0"/>
              </a:spcBef>
              <a:buClr>
                <a:srgbClr val="7CCFD9"/>
              </a:buClr>
              <a:buSzPct val="100000"/>
              <a:buFont typeface="Source Sans Pro"/>
              <a:defRPr sz="2400" i="1">
                <a:solidFill>
                  <a:srgbClr val="7CCFD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rtl="0">
              <a:spcBef>
                <a:spcPts val="0"/>
              </a:spcBef>
              <a:buClr>
                <a:srgbClr val="7CCFD9"/>
              </a:buClr>
              <a:buSzPct val="100000"/>
              <a:buFont typeface="Source Sans Pro"/>
              <a:defRPr sz="2400" i="1">
                <a:solidFill>
                  <a:srgbClr val="7CCFD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rtl="0">
              <a:spcBef>
                <a:spcPts val="0"/>
              </a:spcBef>
              <a:buClr>
                <a:srgbClr val="7CCFD9"/>
              </a:buClr>
              <a:buSzPct val="100000"/>
              <a:buFont typeface="Source Sans Pro"/>
              <a:defRPr sz="2400" i="1">
                <a:solidFill>
                  <a:srgbClr val="7CCFD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rtl="0">
              <a:spcBef>
                <a:spcPts val="0"/>
              </a:spcBef>
              <a:buClr>
                <a:srgbClr val="7CCFD9"/>
              </a:buClr>
              <a:buSzPct val="100000"/>
              <a:buFont typeface="Source Sans Pro"/>
              <a:defRPr sz="2400" i="1">
                <a:solidFill>
                  <a:srgbClr val="7CCFD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rtl="0">
              <a:spcBef>
                <a:spcPts val="0"/>
              </a:spcBef>
              <a:buClr>
                <a:srgbClr val="7CCFD9"/>
              </a:buClr>
              <a:buSzPct val="100000"/>
              <a:buFont typeface="Source Sans Pro"/>
              <a:defRPr sz="2400" i="1">
                <a:solidFill>
                  <a:srgbClr val="7CCFD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3462" y="6456979"/>
            <a:ext cx="199574" cy="201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Bleed Image w/comment">
    <p:bg>
      <p:bgPr>
        <a:solidFill>
          <a:srgbClr val="000000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072125" y="4523375"/>
            <a:ext cx="3119999" cy="846299"/>
          </a:xfrm>
          <a:prstGeom prst="rect">
            <a:avLst/>
          </a:prstGeom>
          <a:solidFill>
            <a:srgbClr val="EF4836"/>
          </a:solidFill>
          <a:ln w="19050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</a:defRPr>
            </a:lvl1pPr>
            <a:lvl2pPr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</a:defRPr>
            </a:lvl2pPr>
            <a:lvl3pPr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</a:defRPr>
            </a:lvl3pPr>
            <a:lvl4pPr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</a:defRPr>
            </a:lvl4pPr>
            <a:lvl5pPr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</a:defRPr>
            </a:lvl5pPr>
            <a:lvl6pPr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</a:defRPr>
            </a:lvl6pPr>
            <a:lvl7pPr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</a:defRPr>
            </a:lvl7pPr>
            <a:lvl8pPr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</a:defRPr>
            </a:lvl8pPr>
            <a:lvl9pPr algn="ctr" rtl="0">
              <a:spcBef>
                <a:spcPts val="0"/>
              </a:spcBef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9357575" y="4976925"/>
            <a:ext cx="2549099" cy="22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None/>
              <a:defRPr sz="1600" b="0" i="1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Bleed Image, Large Title">
    <p:bg>
      <p:bgPr>
        <a:solidFill>
          <a:srgbClr val="00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219525" y="5263350"/>
            <a:ext cx="10039800" cy="13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3600" i="1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buNone/>
              <a:defRPr sz="1600">
                <a:solidFill>
                  <a:srgbClr val="FFFFFF"/>
                </a:solidFill>
              </a:defRPr>
            </a:lvl2pPr>
            <a:lvl3pPr rtl="0">
              <a:spcBef>
                <a:spcPts val="0"/>
              </a:spcBef>
              <a:buNone/>
              <a:defRPr sz="1600">
                <a:solidFill>
                  <a:srgbClr val="FFFFFF"/>
                </a:solidFill>
              </a:defRPr>
            </a:lvl3pPr>
            <a:lvl4pPr rtl="0">
              <a:spcBef>
                <a:spcPts val="0"/>
              </a:spcBef>
              <a:buNone/>
              <a:defRPr sz="1600">
                <a:solidFill>
                  <a:srgbClr val="FFFFFF"/>
                </a:solidFill>
              </a:defRPr>
            </a:lvl4pPr>
            <a:lvl5pPr rtl="0">
              <a:spcBef>
                <a:spcPts val="0"/>
              </a:spcBef>
              <a:buNone/>
              <a:defRPr sz="1600">
                <a:solidFill>
                  <a:srgbClr val="FFFFFF"/>
                </a:solidFill>
              </a:defRPr>
            </a:lvl5pPr>
            <a:lvl6pPr rtl="0">
              <a:spcBef>
                <a:spcPts val="0"/>
              </a:spcBef>
              <a:buNone/>
              <a:defRPr sz="1600">
                <a:solidFill>
                  <a:srgbClr val="FFFFFF"/>
                </a:solidFill>
              </a:defRPr>
            </a:lvl6pPr>
            <a:lvl7pPr rtl="0">
              <a:spcBef>
                <a:spcPts val="0"/>
              </a:spcBef>
              <a:buNone/>
              <a:defRPr sz="1600">
                <a:solidFill>
                  <a:srgbClr val="FFFFFF"/>
                </a:solidFill>
              </a:defRPr>
            </a:lvl7pPr>
            <a:lvl8pPr rtl="0">
              <a:spcBef>
                <a:spcPts val="0"/>
              </a:spcBef>
              <a:buNone/>
              <a:defRPr sz="1600">
                <a:solidFill>
                  <a:srgbClr val="FFFFFF"/>
                </a:solidFill>
              </a:defRPr>
            </a:lvl8pPr>
            <a:lvl9pPr rtl="0">
              <a:spcBef>
                <a:spcPts val="0"/>
              </a:spcBef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, Red">
    <p:bg>
      <p:bgPr>
        <a:solidFill>
          <a:srgbClr val="EF483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403850" y="1566650"/>
            <a:ext cx="9384299" cy="158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buNone/>
              <a:defRPr sz="6800" b="1">
                <a:solidFill>
                  <a:srgbClr val="EF483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autoloa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php-fig/fig-standards/blob/master/accepted/PSR-0.m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drupal.org/api/drupal/core%21lib%21Drupal%21Core%21CoreServiceProvider.php/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i.drupal.org/api/drupal/core%21core.services.yml/8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873780" y="2137416"/>
            <a:ext cx="9384299" cy="158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Plugins in Drupal 9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919525" y="6095325"/>
            <a:ext cx="4878599" cy="368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508750" y="535325"/>
            <a:ext cx="4352999" cy="50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GB" dirty="0">
                <a:solidFill>
                  <a:srgbClr val="FF0000"/>
                </a:solidFill>
              </a:rPr>
              <a:t>Plugin Discovery</a:t>
            </a:r>
            <a:endParaRPr lang="en" dirty="0">
              <a:solidFill>
                <a:srgbClr val="FF0000"/>
              </a:solidFill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4163525" y="2574375"/>
            <a:ext cx="4352999" cy="50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1270325" y="1602650"/>
            <a:ext cx="9251099" cy="414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GB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YamlDiscovery</a:t>
            </a:r>
            <a:endParaRPr lang="en-GB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YamlDiscovery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allows plugins to be defined in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files. Drupal core uses this for local tasks and local actions.</a:t>
            </a:r>
          </a:p>
        </p:txBody>
      </p:sp>
    </p:spTree>
    <p:extLst>
      <p:ext uri="{BB962C8B-B14F-4D97-AF65-F5344CB8AC3E}">
        <p14:creationId xmlns:p14="http://schemas.microsoft.com/office/powerpoint/2010/main" val="2259358463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1508750" y="535325"/>
            <a:ext cx="8224200" cy="67932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Plugin Discovery - Annotations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2"/>
          </p:nvPr>
        </p:nvSpPr>
        <p:spPr>
          <a:xfrm>
            <a:off x="4163525" y="2574375"/>
            <a:ext cx="4352999" cy="50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1294050" y="1521025"/>
            <a:ext cx="8224200" cy="477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  <a:p>
            <a:r>
              <a:rPr lang="en-GB" sz="2400" i="1" dirty="0">
                <a:latin typeface="Calibri" panose="020F0502020204030204" pitchFamily="34" charset="0"/>
                <a:cs typeface="Calibri" panose="020F0502020204030204" pitchFamily="34" charset="0"/>
              </a:rPr>
              <a:t>/**!</a:t>
            </a:r>
          </a:p>
          <a:p>
            <a:r>
              <a:rPr lang="en-GB" sz="2400" i="1" dirty="0">
                <a:latin typeface="Calibri" panose="020F0502020204030204" pitchFamily="34" charset="0"/>
                <a:cs typeface="Calibri" panose="020F0502020204030204" pitchFamily="34" charset="0"/>
              </a:rPr>
              <a:t>* Provides a 'New forum topics' block.!</a:t>
            </a:r>
          </a:p>
          <a:p>
            <a:r>
              <a:rPr lang="en-GB" sz="2400" i="1" dirty="0">
                <a:latin typeface="Calibri" panose="020F0502020204030204" pitchFamily="34" charset="0"/>
                <a:cs typeface="Calibri" panose="020F0502020204030204" pitchFamily="34" charset="0"/>
              </a:rPr>
              <a:t>*!</a:t>
            </a:r>
          </a:p>
          <a:p>
            <a:r>
              <a:rPr lang="en-GB" sz="2400" i="1" dirty="0">
                <a:latin typeface="Calibri" panose="020F0502020204030204" pitchFamily="34" charset="0"/>
                <a:cs typeface="Calibri" panose="020F0502020204030204" pitchFamily="34" charset="0"/>
              </a:rPr>
              <a:t>* @Block(!</a:t>
            </a:r>
          </a:p>
          <a:p>
            <a:r>
              <a:rPr lang="en-GB" sz="2400" i="1" dirty="0">
                <a:latin typeface="Calibri" panose="020F0502020204030204" pitchFamily="34" charset="0"/>
                <a:cs typeface="Calibri" panose="020F0502020204030204" pitchFamily="34" charset="0"/>
              </a:rPr>
              <a:t>* id = "</a:t>
            </a:r>
            <a:r>
              <a:rPr lang="en-GB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forum_new_block</a:t>
            </a:r>
            <a:r>
              <a:rPr lang="en-GB" sz="2400" i="1" dirty="0">
                <a:latin typeface="Calibri" panose="020F0502020204030204" pitchFamily="34" charset="0"/>
                <a:cs typeface="Calibri" panose="020F0502020204030204" pitchFamily="34" charset="0"/>
              </a:rPr>
              <a:t>",!</a:t>
            </a:r>
          </a:p>
          <a:p>
            <a:r>
              <a:rPr lang="nb-NO" sz="2400" i="1" dirty="0">
                <a:latin typeface="Calibri" panose="020F0502020204030204" pitchFamily="34" charset="0"/>
                <a:cs typeface="Calibri" panose="020F0502020204030204" pitchFamily="34" charset="0"/>
              </a:rPr>
              <a:t>* admin_label = @Translation("New forum topics"),!</a:t>
            </a:r>
          </a:p>
          <a:p>
            <a:r>
              <a:rPr lang="en-GB" sz="2400" i="1" dirty="0">
                <a:latin typeface="Calibri" panose="020F0502020204030204" pitchFamily="34" charset="0"/>
                <a:cs typeface="Calibri" panose="020F0502020204030204" pitchFamily="34" charset="0"/>
              </a:rPr>
              <a:t>* category = @Translation("Lists (Views)")!</a:t>
            </a:r>
          </a:p>
          <a:p>
            <a:r>
              <a:rPr lang="en-GB" sz="2400" i="1" dirty="0">
                <a:latin typeface="Calibri" panose="020F0502020204030204" pitchFamily="34" charset="0"/>
                <a:cs typeface="Calibri" panose="020F0502020204030204" pitchFamily="34" charset="0"/>
              </a:rPr>
              <a:t>* )!</a:t>
            </a:r>
          </a:p>
          <a:p>
            <a:r>
              <a:rPr lang="en-GB" sz="2400" i="1" dirty="0"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lang="en-GB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NewTopicsBlock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 extends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ForumBlockBase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{!</a:t>
            </a:r>
            <a:endParaRPr sz="2400" dirty="0"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1508750" y="535325"/>
            <a:ext cx="8714399" cy="50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</a:rPr>
              <a:t>Sample Plugin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2"/>
          </p:nvPr>
        </p:nvSpPr>
        <p:spPr>
          <a:xfrm>
            <a:off x="4163525" y="2574375"/>
            <a:ext cx="4352999" cy="50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858706" y="2046572"/>
            <a:ext cx="11180999" cy="332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Create a system that :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Provides a new plugin type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for defining ice-­cream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flavors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Defines what info an ice-­cream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flavor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plugin should contain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Provides a base class that can be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extended to ease new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flavor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creation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Provides 2 sample ice-­cream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flavors</a:t>
            </a:r>
            <a:endParaRPr lang="en" sz="2400" dirty="0"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1508750" y="535325"/>
            <a:ext cx="8714399" cy="50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</a:rPr>
              <a:t>Blocks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2"/>
          </p:nvPr>
        </p:nvSpPr>
        <p:spPr>
          <a:xfrm>
            <a:off x="4163525" y="2574375"/>
            <a:ext cx="4352999" cy="50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858706" y="2046572"/>
            <a:ext cx="11180999" cy="332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Blocks, as the name suggests, are pieces of content that can be placed anywhere on your Drupal site. </a:t>
            </a: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They can contain simple text, forms or something with complex logic.</a:t>
            </a: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Block Manager: Manages discovery and instantiation of block plugins</a:t>
            </a:r>
            <a:endParaRPr lang="en" sz="2400" dirty="0"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572569445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1508750" y="535325"/>
            <a:ext cx="8714399" cy="50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</a:rPr>
              <a:t>Blocks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2"/>
          </p:nvPr>
        </p:nvSpPr>
        <p:spPr>
          <a:xfrm>
            <a:off x="4163525" y="2574375"/>
            <a:ext cx="4352999" cy="50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749524" y="2046572"/>
            <a:ext cx="11180999" cy="332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Creating Blocks from Front End.</a:t>
            </a: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Creating Blocks from module.</a:t>
            </a: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Placement of Blocks.</a:t>
            </a:r>
          </a:p>
          <a:p>
            <a:endParaRPr lang="en-GB" sz="2400" dirty="0"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  <a:p>
            <a:endParaRPr lang="en" sz="2400" dirty="0"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32838569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231475" y="2328900"/>
            <a:ext cx="9448800" cy="22001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D9 plugin system provides a set of guidelines</a:t>
            </a:r>
            <a:br>
              <a:rPr lang="en-GB" sz="2800" b="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b="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reusable code components to allow developers to</a:t>
            </a:r>
            <a:br>
              <a:rPr lang="en-GB" sz="2800" b="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b="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expose pluggable components within their code and</a:t>
            </a:r>
            <a:br>
              <a:rPr lang="en-GB" sz="2800" b="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b="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(as needed) support managing these components</a:t>
            </a:r>
            <a:br>
              <a:rPr lang="en-GB" sz="2800" b="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b="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 the user interface</a:t>
            </a:r>
            <a:endParaRPr lang="en" sz="2800" b="0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231475" y="169850"/>
            <a:ext cx="8662799" cy="119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6800" b="1" dirty="0">
                <a:solidFill>
                  <a:srgbClr val="EF483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a Plugin?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1508750" y="535325"/>
            <a:ext cx="8714399" cy="50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</a:rPr>
              <a:t>Plugin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2"/>
          </p:nvPr>
        </p:nvSpPr>
        <p:spPr>
          <a:xfrm>
            <a:off x="4163525" y="2574375"/>
            <a:ext cx="4352999" cy="50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858706" y="2046572"/>
            <a:ext cx="11180999" cy="332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Plugins are reusable bits of functionality that are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configurable, re-­usable, and do exactly one thing.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Plugins are PHP classes that implement a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defined interface.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Creating new plugins requires knowledge of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PSR-­4, Annotations, and sometimes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Dependency Injection and Service Containers.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Plugins types are defined and managed by a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plugin manager</a:t>
            </a:r>
            <a:endParaRPr lang="en" sz="2400" dirty="0"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57932047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1508750" y="535325"/>
            <a:ext cx="8714399" cy="50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0000"/>
                </a:solidFill>
              </a:rPr>
              <a:t>Plugin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2"/>
          </p:nvPr>
        </p:nvSpPr>
        <p:spPr>
          <a:xfrm>
            <a:off x="4163525" y="2574375"/>
            <a:ext cx="4352999" cy="50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858706" y="2046572"/>
            <a:ext cx="11180999" cy="332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400" b="1" dirty="0"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PSR-4</a:t>
            </a:r>
            <a:r>
              <a:rPr lang="en" sz="2400" dirty="0"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 -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This PSR describes a specification for 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autoloading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 classes from file paths. It is fully interoperable, and can be used in addition to any other autoloading specification, including 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PSR-0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. This PSR also describes where to place files that will be autoloaded according to the specification.</a:t>
            </a:r>
          </a:p>
          <a:p>
            <a:endParaRPr lang="en-GB" sz="2400" dirty="0"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  <a:p>
            <a:r>
              <a:rPr lang="en-GB" sz="2400" b="1" dirty="0"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Service containers </a:t>
            </a:r>
            <a:r>
              <a:rPr lang="en-GB" sz="2400" dirty="0"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: -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 service container (or </a:t>
            </a:r>
            <a:r>
              <a:rPr lang="en-GB" sz="2800" i="1" dirty="0">
                <a:latin typeface="Calibri" panose="020F0502020204030204" pitchFamily="34" charset="0"/>
                <a:cs typeface="Calibri" panose="020F0502020204030204" pitchFamily="34" charset="0"/>
              </a:rPr>
              <a:t>dependency injection container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) is a PHP object that manages the instantiation of services. Drupal's service container is built on top of the Symfony service container.</a:t>
            </a:r>
            <a:endParaRPr lang="en" sz="2800" dirty="0"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727223618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29100" y="740650"/>
            <a:ext cx="11533799" cy="158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Some Examples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ubTitle" idx="1"/>
          </p:nvPr>
        </p:nvSpPr>
        <p:spPr>
          <a:xfrm>
            <a:off x="252900" y="6385550"/>
            <a:ext cx="9318900" cy="3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SECTION TITLE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706388" y="2769501"/>
            <a:ext cx="8107199" cy="3531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GB" b="0" dirty="0"/>
              <a:t>Some Examples</a:t>
            </a:r>
          </a:p>
          <a:p>
            <a:r>
              <a:rPr lang="en-GB" b="0" dirty="0"/>
              <a:t>• Blocks</a:t>
            </a:r>
          </a:p>
          <a:p>
            <a:endParaRPr lang="en-GB" b="0" dirty="0"/>
          </a:p>
          <a:p>
            <a:r>
              <a:rPr lang="en-GB" b="0" dirty="0"/>
              <a:t>• Field Types, Field </a:t>
            </a:r>
            <a:r>
              <a:rPr lang="en-GB" b="0" dirty="0" err="1"/>
              <a:t>Widgets,Field</a:t>
            </a:r>
            <a:r>
              <a:rPr lang="en-GB" b="0" dirty="0"/>
              <a:t> Formatters</a:t>
            </a:r>
          </a:p>
          <a:p>
            <a:endParaRPr lang="en-GB" b="0" dirty="0"/>
          </a:p>
          <a:p>
            <a:r>
              <a:rPr lang="en-GB" b="0" dirty="0"/>
              <a:t>•  Image effects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29100" y="740650"/>
            <a:ext cx="11533799" cy="158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/>
              <a:t>Core Services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ubTitle" idx="1"/>
          </p:nvPr>
        </p:nvSpPr>
        <p:spPr>
          <a:xfrm>
            <a:off x="252900" y="6385550"/>
            <a:ext cx="9318900" cy="3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SECTION TITLE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706388" y="2769501"/>
            <a:ext cx="11030687" cy="3531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-GB" b="0" dirty="0"/>
          </a:p>
          <a:p>
            <a:r>
              <a:rPr lang="en-GB" b="0" dirty="0"/>
              <a:t>• Drupal 9 contains a large number of services. The best way to get a list of those that are available is by looking at the </a:t>
            </a:r>
            <a:r>
              <a:rPr lang="en-GB" b="0" dirty="0" err="1">
                <a:hlinkClick r:id="rId3"/>
              </a:rPr>
              <a:t>CoreServiceProvider.php</a:t>
            </a:r>
            <a:r>
              <a:rPr lang="en-GB" b="0" dirty="0"/>
              <a:t> and </a:t>
            </a:r>
            <a:r>
              <a:rPr lang="en-GB" b="0" dirty="0" err="1">
                <a:hlinkClick r:id="rId4"/>
              </a:rPr>
              <a:t>core.services.yml</a:t>
            </a:r>
            <a:r>
              <a:rPr lang="en-GB" b="0" dirty="0"/>
              <a:t> files.</a:t>
            </a: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13079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508750" y="535325"/>
            <a:ext cx="4352999" cy="50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GB" dirty="0">
                <a:solidFill>
                  <a:srgbClr val="FF0000"/>
                </a:solidFill>
              </a:rPr>
              <a:t>Why Plugins</a:t>
            </a:r>
            <a:endParaRPr lang="en" dirty="0">
              <a:solidFill>
                <a:srgbClr val="FF0000"/>
              </a:solidFill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4163525" y="2574375"/>
            <a:ext cx="4352999" cy="50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1270325" y="1602650"/>
            <a:ext cx="9251099" cy="414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All the code (def. &amp; implementation) in one place</a:t>
            </a: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• Easy to re-­use across projects</a:t>
            </a: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• Extensible, no need to re-­write/copy – just extend</a:t>
            </a: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• Plugins are lazy loaded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508750" y="535325"/>
            <a:ext cx="4352999" cy="50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GB" dirty="0">
                <a:solidFill>
                  <a:srgbClr val="FF0000"/>
                </a:solidFill>
              </a:rPr>
              <a:t>Plugin Discovery</a:t>
            </a:r>
            <a:endParaRPr lang="en" dirty="0">
              <a:solidFill>
                <a:srgbClr val="FF0000"/>
              </a:solidFill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4163525" y="2574375"/>
            <a:ext cx="4352999" cy="50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1270325" y="1602650"/>
            <a:ext cx="9251099" cy="414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GB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StaticDiscovery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StaticDiscovery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allows for direct registration of plugins within the discovery class itself. A protected property ($definitions) in the class holds all plugin definitions that are registered with it through the public method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setDefinition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(). Any plugin defined through this method can then be invoked as outlined in the plugin manager documentation.</a:t>
            </a: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79869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1508750" y="535325"/>
            <a:ext cx="4352999" cy="50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GB" dirty="0">
                <a:solidFill>
                  <a:srgbClr val="FF0000"/>
                </a:solidFill>
              </a:rPr>
              <a:t>Plugin Discovery</a:t>
            </a:r>
            <a:endParaRPr lang="en" dirty="0">
              <a:solidFill>
                <a:srgbClr val="FF0000"/>
              </a:solidFill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body" idx="2"/>
          </p:nvPr>
        </p:nvSpPr>
        <p:spPr>
          <a:xfrm>
            <a:off x="4163525" y="2574375"/>
            <a:ext cx="4352999" cy="50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1270325" y="1602650"/>
            <a:ext cx="9251099" cy="414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GB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AnnotatedClassDiscovery</a:t>
            </a:r>
            <a:endParaRPr lang="en-GB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AnnotatedClassDiscovery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class uses name of the annotations that contains the plugin definition, e.g., @Plugin, @EntityType, in plugin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docblocks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to discover plugins, minimizing memory usage during the discovery phase. The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AnnotatedClassDiscovery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class takes an argument in its constructor, $subdir, which specifies the sub-directory/sub-namespace for this plugin type. The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AnnotatedClassDiscovery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class scans PSR-4 classes inside those sub-directories of Plugin folders to find plugins (see a "Annotations-based plugins").</a:t>
            </a:r>
          </a:p>
        </p:txBody>
      </p:sp>
    </p:spTree>
    <p:extLst>
      <p:ext uri="{BB962C8B-B14F-4D97-AF65-F5344CB8AC3E}">
        <p14:creationId xmlns:p14="http://schemas.microsoft.com/office/powerpoint/2010/main" val="180818528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Forum One Presentati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77472DB922A4898B4C70CF409DE61" ma:contentTypeVersion="2" ma:contentTypeDescription="Create a new document." ma:contentTypeScope="" ma:versionID="fcd8b77537f3b94aeed9a96383b1ee76">
  <xsd:schema xmlns:xsd="http://www.w3.org/2001/XMLSchema" xmlns:xs="http://www.w3.org/2001/XMLSchema" xmlns:p="http://schemas.microsoft.com/office/2006/metadata/properties" xmlns:ns2="a227ad71-b135-41b2-8ff0-348740f6b776" targetNamespace="http://schemas.microsoft.com/office/2006/metadata/properties" ma:root="true" ma:fieldsID="41aa372083e0a5bccf0888f86dae22b5" ns2:_="">
    <xsd:import namespace="a227ad71-b135-41b2-8ff0-348740f6b7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7ad71-b135-41b2-8ff0-348740f6b7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D22F8D-1C3C-4EDA-82EC-EEF9935AA54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2B764C8-58BD-4C76-8AC5-2A8CA2DAC5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F7DAF8-D490-4F45-90C0-006A696087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27ad71-b135-41b2-8ff0-348740f6b7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1670</Words>
  <Application>Microsoft Office PowerPoint</Application>
  <PresentationFormat>Widescreen</PresentationFormat>
  <Paragraphs>119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Forum One Presentation Template</vt:lpstr>
      <vt:lpstr>Plugins in Drupal 9</vt:lpstr>
      <vt:lpstr> The D9 plugin system provides a set of guidelines and reusable code components to allow developers to expose pluggable components within their code and (as needed) support managing these components through the user interface</vt:lpstr>
      <vt:lpstr>PowerPoint Presentation</vt:lpstr>
      <vt:lpstr>PowerPoint Presentation</vt:lpstr>
      <vt:lpstr>Some Examples</vt:lpstr>
      <vt:lpstr>Core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in Drupal 9</dc:title>
  <cp:lastModifiedBy>Santhanam, PremGanesh</cp:lastModifiedBy>
  <cp:revision>28</cp:revision>
  <dcterms:modified xsi:type="dcterms:W3CDTF">2022-08-03T05:14:58Z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f34ead-50a3-4950-8a39-fca3a33c48cb_Enabled">
    <vt:lpwstr>true</vt:lpwstr>
  </property>
  <property fmtid="{D5CDD505-2E9C-101B-9397-08002B2CF9AE}" pid="3" name="MSIP_Label_b1f34ead-50a3-4950-8a39-fca3a33c48cb_SetDate">
    <vt:lpwstr>2021-07-28T11:02:10Z</vt:lpwstr>
  </property>
  <property fmtid="{D5CDD505-2E9C-101B-9397-08002B2CF9AE}" pid="4" name="MSIP_Label_b1f34ead-50a3-4950-8a39-fca3a33c48cb_Method">
    <vt:lpwstr>Standard</vt:lpwstr>
  </property>
  <property fmtid="{D5CDD505-2E9C-101B-9397-08002B2CF9AE}" pid="5" name="MSIP_Label_b1f34ead-50a3-4950-8a39-fca3a33c48cb_Name">
    <vt:lpwstr>Confidential</vt:lpwstr>
  </property>
  <property fmtid="{D5CDD505-2E9C-101B-9397-08002B2CF9AE}" pid="6" name="MSIP_Label_b1f34ead-50a3-4950-8a39-fca3a33c48cb_SiteId">
    <vt:lpwstr>0c5638da-d686-4d6a-8df4-e0552c70cb17</vt:lpwstr>
  </property>
  <property fmtid="{D5CDD505-2E9C-101B-9397-08002B2CF9AE}" pid="7" name="MSIP_Label_b1f34ead-50a3-4950-8a39-fca3a33c48cb_ActionId">
    <vt:lpwstr>5e8369b3-25cc-4ef6-a50b-6715b31e4a54</vt:lpwstr>
  </property>
  <property fmtid="{D5CDD505-2E9C-101B-9397-08002B2CF9AE}" pid="8" name="MSIP_Label_b1f34ead-50a3-4950-8a39-fca3a33c48cb_ContentBits">
    <vt:lpwstr>1</vt:lpwstr>
  </property>
  <property fmtid="{D5CDD505-2E9C-101B-9397-08002B2CF9AE}" pid="9" name="ContentTypeId">
    <vt:lpwstr>0x010100C9377472DB922A4898B4C70CF409DE61</vt:lpwstr>
  </property>
</Properties>
</file>