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2" r:id="rId6"/>
    <p:sldId id="265" r:id="rId7"/>
    <p:sldId id="258" r:id="rId8"/>
    <p:sldId id="259" r:id="rId9"/>
    <p:sldId id="260" r:id="rId10"/>
    <p:sldId id="268" r:id="rId11"/>
    <p:sldId id="261"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7BF4C-8E7A-EB1B-2270-0FFA546DBD51}" v="12" dt="2022-08-02T02:52:48.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106" d="100"/>
          <a:sy n="106" d="100"/>
        </p:scale>
        <p:origin x="12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rwal, Richa (Cognizant)" userId="da071602-abc6-4703-9283-78b33a9372ee" providerId="ADAL" clId="{056E2C32-FF53-4C5E-9800-92E54B0212EC}"/>
    <pc:docChg chg="undo custSel addSld modSld">
      <pc:chgData name="Porwal, Richa (Cognizant)" userId="da071602-abc6-4703-9283-78b33a9372ee" providerId="ADAL" clId="{056E2C32-FF53-4C5E-9800-92E54B0212EC}" dt="2022-05-29T16:10:17.126" v="22" actId="14100"/>
      <pc:docMkLst>
        <pc:docMk/>
      </pc:docMkLst>
      <pc:sldChg chg="modSp mod">
        <pc:chgData name="Porwal, Richa (Cognizant)" userId="da071602-abc6-4703-9283-78b33a9372ee" providerId="ADAL" clId="{056E2C32-FF53-4C5E-9800-92E54B0212EC}" dt="2022-05-29T15:49:30.840" v="5" actId="27636"/>
        <pc:sldMkLst>
          <pc:docMk/>
          <pc:sldMk cId="2197729989" sldId="266"/>
        </pc:sldMkLst>
        <pc:spChg chg="mod">
          <ac:chgData name="Porwal, Richa (Cognizant)" userId="da071602-abc6-4703-9283-78b33a9372ee" providerId="ADAL" clId="{056E2C32-FF53-4C5E-9800-92E54B0212EC}" dt="2022-05-29T09:27:36.280" v="3" actId="20577"/>
          <ac:spMkLst>
            <pc:docMk/>
            <pc:sldMk cId="2197729989" sldId="266"/>
            <ac:spMk id="2" creationId="{00000000-0000-0000-0000-000000000000}"/>
          </ac:spMkLst>
        </pc:spChg>
        <pc:spChg chg="mod">
          <ac:chgData name="Porwal, Richa (Cognizant)" userId="da071602-abc6-4703-9283-78b33a9372ee" providerId="ADAL" clId="{056E2C32-FF53-4C5E-9800-92E54B0212EC}" dt="2022-05-29T15:49:30.840" v="5" actId="27636"/>
          <ac:spMkLst>
            <pc:docMk/>
            <pc:sldMk cId="2197729989" sldId="266"/>
            <ac:spMk id="3" creationId="{00000000-0000-0000-0000-000000000000}"/>
          </ac:spMkLst>
        </pc:spChg>
      </pc:sldChg>
      <pc:sldChg chg="addSp delSp modSp add mod setBg setClrOvrMap">
        <pc:chgData name="Porwal, Richa (Cognizant)" userId="da071602-abc6-4703-9283-78b33a9372ee" providerId="ADAL" clId="{056E2C32-FF53-4C5E-9800-92E54B0212EC}" dt="2022-05-29T16:10:17.126" v="22" actId="14100"/>
        <pc:sldMkLst>
          <pc:docMk/>
          <pc:sldMk cId="874879446" sldId="268"/>
        </pc:sldMkLst>
        <pc:spChg chg="mod">
          <ac:chgData name="Porwal, Richa (Cognizant)" userId="da071602-abc6-4703-9283-78b33a9372ee" providerId="ADAL" clId="{056E2C32-FF53-4C5E-9800-92E54B0212EC}" dt="2022-05-29T16:10:10.659" v="21" actId="26606"/>
          <ac:spMkLst>
            <pc:docMk/>
            <pc:sldMk cId="874879446" sldId="268"/>
            <ac:spMk id="2" creationId="{00000000-0000-0000-0000-000000000000}"/>
          </ac:spMkLst>
        </pc:spChg>
        <pc:spChg chg="mod">
          <ac:chgData name="Porwal, Richa (Cognizant)" userId="da071602-abc6-4703-9283-78b33a9372ee" providerId="ADAL" clId="{056E2C32-FF53-4C5E-9800-92E54B0212EC}" dt="2022-05-29T16:10:10.659" v="21" actId="26606"/>
          <ac:spMkLst>
            <pc:docMk/>
            <pc:sldMk cId="874879446" sldId="268"/>
            <ac:spMk id="3" creationId="{00000000-0000-0000-0000-000000000000}"/>
          </ac:spMkLst>
        </pc:spChg>
        <pc:spChg chg="add del">
          <ac:chgData name="Porwal, Richa (Cognizant)" userId="da071602-abc6-4703-9283-78b33a9372ee" providerId="ADAL" clId="{056E2C32-FF53-4C5E-9800-92E54B0212EC}" dt="2022-05-29T16:10:10.653" v="20" actId="26606"/>
          <ac:spMkLst>
            <pc:docMk/>
            <pc:sldMk cId="874879446" sldId="268"/>
            <ac:spMk id="10" creationId="{C7FA33FF-088D-4F16-95A2-2C64D353DEA8}"/>
          </ac:spMkLst>
        </pc:spChg>
        <pc:spChg chg="add del">
          <ac:chgData name="Porwal, Richa (Cognizant)" userId="da071602-abc6-4703-9283-78b33a9372ee" providerId="ADAL" clId="{056E2C32-FF53-4C5E-9800-92E54B0212EC}" dt="2022-05-29T16:10:10.653" v="20" actId="26606"/>
          <ac:spMkLst>
            <pc:docMk/>
            <pc:sldMk cId="874879446" sldId="268"/>
            <ac:spMk id="12" creationId="{A376EFB1-01CF-419F-ABF1-2AF02BBFCBD1}"/>
          </ac:spMkLst>
        </pc:spChg>
        <pc:spChg chg="add del">
          <ac:chgData name="Porwal, Richa (Cognizant)" userId="da071602-abc6-4703-9283-78b33a9372ee" providerId="ADAL" clId="{056E2C32-FF53-4C5E-9800-92E54B0212EC}" dt="2022-05-29T16:10:10.653" v="20" actId="26606"/>
          <ac:spMkLst>
            <pc:docMk/>
            <pc:sldMk cId="874879446" sldId="268"/>
            <ac:spMk id="14" creationId="{FF9DEA15-78BD-4750-AA18-B9F28A6D5AB8}"/>
          </ac:spMkLst>
        </pc:spChg>
        <pc:spChg chg="add">
          <ac:chgData name="Porwal, Richa (Cognizant)" userId="da071602-abc6-4703-9283-78b33a9372ee" providerId="ADAL" clId="{056E2C32-FF53-4C5E-9800-92E54B0212EC}" dt="2022-05-29T16:10:10.659" v="21" actId="26606"/>
          <ac:spMkLst>
            <pc:docMk/>
            <pc:sldMk cId="874879446" sldId="268"/>
            <ac:spMk id="16" creationId="{2B97F24A-32CE-4C1C-A50D-3016B394DCFB}"/>
          </ac:spMkLst>
        </pc:spChg>
        <pc:spChg chg="add">
          <ac:chgData name="Porwal, Richa (Cognizant)" userId="da071602-abc6-4703-9283-78b33a9372ee" providerId="ADAL" clId="{056E2C32-FF53-4C5E-9800-92E54B0212EC}" dt="2022-05-29T16:10:10.659" v="21" actId="26606"/>
          <ac:spMkLst>
            <pc:docMk/>
            <pc:sldMk cId="874879446" sldId="268"/>
            <ac:spMk id="17" creationId="{CD8B4F24-440B-49E9-B85D-733523DC064B}"/>
          </ac:spMkLst>
        </pc:spChg>
        <pc:picChg chg="add mod">
          <ac:chgData name="Porwal, Richa (Cognizant)" userId="da071602-abc6-4703-9283-78b33a9372ee" providerId="ADAL" clId="{056E2C32-FF53-4C5E-9800-92E54B0212EC}" dt="2022-05-29T16:10:17.126" v="22" actId="14100"/>
          <ac:picMkLst>
            <pc:docMk/>
            <pc:sldMk cId="874879446" sldId="268"/>
            <ac:picMk id="5" creationId="{2727B701-808C-4A17-9BD0-FA2E546AEADB}"/>
          </ac:picMkLst>
        </pc:picChg>
      </pc:sldChg>
    </pc:docChg>
  </pc:docChgLst>
  <pc:docChgLst>
    <pc:chgData name="Dhanya.V, Naga Sai (Contractor)" userId="S::2164865@cognizant.com::4cc27f1f-a71c-4158-a1e9-32c8fd037fda" providerId="AD" clId="Web-{E217BF4C-8E7A-EB1B-2270-0FFA546DBD51}"/>
    <pc:docChg chg="modSld">
      <pc:chgData name="Dhanya.V, Naga Sai (Contractor)" userId="S::2164865@cognizant.com::4cc27f1f-a71c-4158-a1e9-32c8fd037fda" providerId="AD" clId="Web-{E217BF4C-8E7A-EB1B-2270-0FFA546DBD51}" dt="2022-08-02T02:52:48.334" v="11" actId="20577"/>
      <pc:docMkLst>
        <pc:docMk/>
      </pc:docMkLst>
      <pc:sldChg chg="modSp">
        <pc:chgData name="Dhanya.V, Naga Sai (Contractor)" userId="S::2164865@cognizant.com::4cc27f1f-a71c-4158-a1e9-32c8fd037fda" providerId="AD" clId="Web-{E217BF4C-8E7A-EB1B-2270-0FFA546DBD51}" dt="2022-08-02T02:52:48.334" v="11" actId="20577"/>
        <pc:sldMkLst>
          <pc:docMk/>
          <pc:sldMk cId="3111048807" sldId="267"/>
        </pc:sldMkLst>
        <pc:spChg chg="mod">
          <ac:chgData name="Dhanya.V, Naga Sai (Contractor)" userId="S::2164865@cognizant.com::4cc27f1f-a71c-4158-a1e9-32c8fd037fda" providerId="AD" clId="Web-{E217BF4C-8E7A-EB1B-2270-0FFA546DBD51}" dt="2022-08-02T02:52:48.334" v="11" actId="20577"/>
          <ac:spMkLst>
            <pc:docMk/>
            <pc:sldMk cId="3111048807" sldId="26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A4F53D-3601-48FB-A20C-18282D51EB3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207240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A4F53D-3601-48FB-A20C-18282D51EB3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264986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A4F53D-3601-48FB-A20C-18282D51EB3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398411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A4F53D-3601-48FB-A20C-18282D51EB3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69608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A4F53D-3601-48FB-A20C-18282D51EB3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429252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A4F53D-3601-48FB-A20C-18282D51EB34}"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134192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A4F53D-3601-48FB-A20C-18282D51EB34}"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32239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A4F53D-3601-48FB-A20C-18282D51EB34}"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261396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4F53D-3601-48FB-A20C-18282D51EB34}"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375709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4F53D-3601-48FB-A20C-18282D51EB34}"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130067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4F53D-3601-48FB-A20C-18282D51EB34}"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BDBE-6932-4436-9183-241731961569}" type="slidenum">
              <a:rPr lang="en-US" smtClean="0"/>
              <a:t>‹#›</a:t>
            </a:fld>
            <a:endParaRPr lang="en-US"/>
          </a:p>
        </p:txBody>
      </p:sp>
    </p:spTree>
    <p:extLst>
      <p:ext uri="{BB962C8B-B14F-4D97-AF65-F5344CB8AC3E}">
        <p14:creationId xmlns:p14="http://schemas.microsoft.com/office/powerpoint/2010/main" val="416623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4F53D-3601-48FB-A20C-18282D51EB34}" type="datetimeFigureOut">
              <a:rPr lang="en-US" smtClean="0"/>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CBDBE-6932-4436-9183-241731961569}" type="slidenum">
              <a:rPr lang="en-US" smtClean="0"/>
              <a:t>‹#›</a:t>
            </a:fld>
            <a:endParaRPr lang="en-US"/>
          </a:p>
        </p:txBody>
      </p:sp>
    </p:spTree>
    <p:extLst>
      <p:ext uri="{BB962C8B-B14F-4D97-AF65-F5344CB8AC3E}">
        <p14:creationId xmlns:p14="http://schemas.microsoft.com/office/powerpoint/2010/main" val="100904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rupal.org/project/sidr" TargetMode="External"/><Relationship Id="rId2" Type="http://schemas.openxmlformats.org/officeDocument/2006/relationships/hyperlink" Target="https://www.drupal.org/project/simple_responsive_table" TargetMode="External"/><Relationship Id="rId1" Type="http://schemas.openxmlformats.org/officeDocument/2006/relationships/slideLayout" Target="../slideLayouts/slideLayout2.xml"/><Relationship Id="rId5" Type="http://schemas.openxmlformats.org/officeDocument/2006/relationships/hyperlink" Target="https://github.com/artberri/sidr/releases" TargetMode="External"/><Relationship Id="rId4" Type="http://schemas.openxmlformats.org/officeDocument/2006/relationships/hyperlink" Target="https://www.berriart.com/sid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juicebox.net/" TargetMode="External"/><Relationship Id="rId2" Type="http://schemas.openxmlformats.org/officeDocument/2006/relationships/hyperlink" Target="https://www.drupal.org/project/juicebo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henewcode.com/48/CSS-Measurement-Uni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Responsive web design in Drupal </a:t>
            </a:r>
          </a:p>
        </p:txBody>
      </p:sp>
    </p:spTree>
    <p:extLst>
      <p:ext uri="{BB962C8B-B14F-4D97-AF65-F5344CB8AC3E}">
        <p14:creationId xmlns:p14="http://schemas.microsoft.com/office/powerpoint/2010/main" val="30116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US" sz="5400" b="1"/>
              <a:t>Breakpoint module</a:t>
            </a:r>
            <a:endParaRPr lang="en-US" sz="540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3429000" cy="3410712"/>
          </a:xfrm>
        </p:spPr>
        <p:txBody>
          <a:bodyPr anchor="t">
            <a:normAutofit/>
          </a:bodyPr>
          <a:lstStyle/>
          <a:p>
            <a:pPr marL="0" indent="0">
              <a:buNone/>
            </a:pPr>
            <a:r>
              <a:rPr lang="en-US" sz="1900"/>
              <a:t>label:  Is the valid label given for the breakpoint.</a:t>
            </a:r>
          </a:p>
          <a:p>
            <a:pPr marL="0" indent="0">
              <a:buNone/>
            </a:pPr>
            <a:r>
              <a:rPr lang="en-US" sz="1900"/>
              <a:t>mediaQuery:  Is the viewport within which the images are rendered.</a:t>
            </a:r>
          </a:p>
          <a:p>
            <a:pPr marL="0" indent="0">
              <a:buNone/>
            </a:pPr>
            <a:r>
              <a:rPr lang="en-US" sz="1900"/>
              <a:t>weight:  For the order of display.</a:t>
            </a:r>
          </a:p>
          <a:p>
            <a:pPr marL="0" indent="0">
              <a:buNone/>
            </a:pPr>
            <a:r>
              <a:rPr lang="en-US" sz="1900"/>
              <a:t>multipliers:  It's a measure of the viewport's device resolution normally 1x will be used for standard sizes and 2x for retina display.</a:t>
            </a:r>
          </a:p>
        </p:txBody>
      </p:sp>
      <p:pic>
        <p:nvPicPr>
          <p:cNvPr id="5" name="Picture 4">
            <a:extLst>
              <a:ext uri="{FF2B5EF4-FFF2-40B4-BE49-F238E27FC236}">
                <a16:creationId xmlns:a16="http://schemas.microsoft.com/office/drawing/2014/main" id="{2727B701-808C-4A17-9BD0-FA2E546AEADB}"/>
              </a:ext>
            </a:extLst>
          </p:cNvPr>
          <p:cNvPicPr>
            <a:picLocks noChangeAspect="1"/>
          </p:cNvPicPr>
          <p:nvPr/>
        </p:nvPicPr>
        <p:blipFill>
          <a:blip r:embed="rId2"/>
          <a:stretch>
            <a:fillRect/>
          </a:stretch>
        </p:blipFill>
        <p:spPr>
          <a:xfrm>
            <a:off x="4654296" y="1556367"/>
            <a:ext cx="6903720" cy="4073982"/>
          </a:xfrm>
          <a:prstGeom prst="rect">
            <a:avLst/>
          </a:prstGeom>
        </p:spPr>
      </p:pic>
    </p:spTree>
    <p:extLst>
      <p:ext uri="{BB962C8B-B14F-4D97-AF65-F5344CB8AC3E}">
        <p14:creationId xmlns:p14="http://schemas.microsoft.com/office/powerpoint/2010/main" val="87487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Responsive Image module</a:t>
            </a:r>
            <a:endParaRPr lang="en-US" dirty="0"/>
          </a:p>
        </p:txBody>
      </p:sp>
      <p:sp>
        <p:nvSpPr>
          <p:cNvPr id="3" name="Content Placeholder 2"/>
          <p:cNvSpPr>
            <a:spLocks noGrp="1"/>
          </p:cNvSpPr>
          <p:nvPr>
            <p:ph idx="1"/>
          </p:nvPr>
        </p:nvSpPr>
        <p:spPr/>
        <p:txBody>
          <a:bodyPr/>
          <a:lstStyle/>
          <a:p>
            <a:r>
              <a:rPr lang="en-US" dirty="0"/>
              <a:t>The Responsive Image module provides the appropriate image display for each breakpoint. The module is part of the Drupal 8 core but needs to be enabled.</a:t>
            </a:r>
          </a:p>
          <a:p>
            <a:r>
              <a:rPr lang="en-US" dirty="0"/>
              <a:t>How to setup and use Responsive Images</a:t>
            </a:r>
          </a:p>
          <a:p>
            <a:pPr lvl="1"/>
            <a:r>
              <a:rPr lang="en-US" dirty="0"/>
              <a:t>create the desired image styles in Configuration — Media — Image Styles</a:t>
            </a:r>
          </a:p>
          <a:p>
            <a:pPr lvl="1"/>
            <a:r>
              <a:rPr lang="en-US" dirty="0"/>
              <a:t>create a “Responsive image style” in Configuration — Media — Responsive Image Styles, choose the theme name in “Breakpoint group,” and assign image styles to breakpoints</a:t>
            </a:r>
          </a:p>
          <a:p>
            <a:pPr lvl="1"/>
            <a:r>
              <a:rPr lang="en-US" dirty="0"/>
              <a:t>assign the responsive image format to the image field of the desired content type in Structure — Content types — *Content type name* — Manage display</a:t>
            </a:r>
          </a:p>
          <a:p>
            <a:pPr lvl="1"/>
            <a:endParaRPr lang="en-US" dirty="0"/>
          </a:p>
        </p:txBody>
      </p:sp>
    </p:spTree>
    <p:extLst>
      <p:ext uri="{BB962C8B-B14F-4D97-AF65-F5344CB8AC3E}">
        <p14:creationId xmlns:p14="http://schemas.microsoft.com/office/powerpoint/2010/main" val="413425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Contributed modules for responsive design in Drupal 8 &amp; 9</a:t>
            </a:r>
            <a:endParaRPr lang="en-US" dirty="0"/>
          </a:p>
        </p:txBody>
      </p:sp>
      <p:sp>
        <p:nvSpPr>
          <p:cNvPr id="3" name="Content Placeholder 2"/>
          <p:cNvSpPr>
            <a:spLocks noGrp="1"/>
          </p:cNvSpPr>
          <p:nvPr>
            <p:ph idx="1"/>
          </p:nvPr>
        </p:nvSpPr>
        <p:spPr/>
        <p:txBody>
          <a:bodyPr>
            <a:normAutofit/>
          </a:bodyPr>
          <a:lstStyle/>
          <a:p>
            <a:r>
              <a:rPr lang="en-US" dirty="0"/>
              <a:t>The </a:t>
            </a:r>
            <a:r>
              <a:rPr lang="en-US" u="sng" dirty="0">
                <a:hlinkClick r:id="rId2"/>
              </a:rPr>
              <a:t>Simple Responsive Table</a:t>
            </a:r>
            <a:r>
              <a:rPr lang="en-US" dirty="0"/>
              <a:t> is a lightweight module that instantly makes Drupal website tables responsive. All that is needed to do is set the maximum screen width for which tables should be responsive. You can also optionally enable or disable this feature for Drupal admin pages.</a:t>
            </a:r>
          </a:p>
          <a:p>
            <a:r>
              <a:rPr lang="en-US" dirty="0"/>
              <a:t>The </a:t>
            </a:r>
            <a:r>
              <a:rPr lang="en-US" u="sng" dirty="0" err="1">
                <a:hlinkClick r:id="rId3"/>
              </a:rPr>
              <a:t>Sidr</a:t>
            </a:r>
            <a:r>
              <a:rPr lang="en-US" u="sng" dirty="0">
                <a:hlinkClick r:id="rId3"/>
              </a:rPr>
              <a:t>: Responsive Menus</a:t>
            </a:r>
            <a:r>
              <a:rPr lang="en-US" dirty="0"/>
              <a:t> module for Drupal 8 integrates a JavaScript plugin called </a:t>
            </a:r>
            <a:r>
              <a:rPr lang="en-US" u="sng" dirty="0" err="1">
                <a:hlinkClick r:id="rId4"/>
              </a:rPr>
              <a:t>Sidr</a:t>
            </a:r>
            <a:r>
              <a:rPr lang="en-US" dirty="0"/>
              <a:t>, which is great for creating responsive side menus and more. The module should be installed together with the </a:t>
            </a:r>
            <a:r>
              <a:rPr lang="en-US" u="sng" dirty="0" err="1">
                <a:hlinkClick r:id="rId5"/>
              </a:rPr>
              <a:t>Sidr</a:t>
            </a:r>
            <a:r>
              <a:rPr lang="en-US" u="sng" dirty="0">
                <a:hlinkClick r:id="rId5"/>
              </a:rPr>
              <a:t> libraries</a:t>
            </a:r>
            <a:r>
              <a:rPr lang="en-US" dirty="0"/>
              <a:t>.</a:t>
            </a:r>
          </a:p>
        </p:txBody>
      </p:sp>
    </p:spTree>
    <p:extLst>
      <p:ext uri="{BB962C8B-B14F-4D97-AF65-F5344CB8AC3E}">
        <p14:creationId xmlns:p14="http://schemas.microsoft.com/office/powerpoint/2010/main" val="219772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vert="horz" lIns="91440" tIns="45720" rIns="91440" bIns="45720" rtlCol="0" anchor="t">
            <a:normAutofit/>
          </a:bodyPr>
          <a:lstStyle/>
          <a:p>
            <a:r>
              <a:rPr lang="en-US" dirty="0"/>
              <a:t> The </a:t>
            </a:r>
            <a:r>
              <a:rPr lang="en-US" u="sng" dirty="0" err="1">
                <a:hlinkClick r:id="rId2"/>
              </a:rPr>
              <a:t>Juicebox</a:t>
            </a:r>
            <a:r>
              <a:rPr lang="en-US" u="sng" dirty="0">
                <a:hlinkClick r:id="rId2"/>
              </a:rPr>
              <a:t> HTML5 Responsive Image Galleries</a:t>
            </a:r>
            <a:r>
              <a:rPr lang="en-US" dirty="0"/>
              <a:t> module integrates the famous </a:t>
            </a:r>
            <a:r>
              <a:rPr lang="en-US" u="sng" dirty="0" err="1">
                <a:hlinkClick r:id="rId3"/>
              </a:rPr>
              <a:t>Juicebox</a:t>
            </a:r>
            <a:r>
              <a:rPr lang="en-US" u="sng" dirty="0">
                <a:hlinkClick r:id="rId3"/>
              </a:rPr>
              <a:t> </a:t>
            </a:r>
            <a:r>
              <a:rPr lang="en-US" dirty="0"/>
              <a:t>library. The library is known for its full responsiveness, touch gesture support, embedding features etc.</a:t>
            </a:r>
          </a:p>
          <a:p>
            <a:r>
              <a:rPr lang="en-US" u="sng">
                <a:solidFill>
                  <a:srgbClr val="0070C0"/>
                </a:solidFill>
              </a:rPr>
              <a:t>FitVids</a:t>
            </a:r>
            <a:r>
              <a:rPr lang="en-US" dirty="0"/>
              <a:t> is a module that handles videos for your fluid layout using it the FitVids.js library.</a:t>
            </a:r>
          </a:p>
          <a:p>
            <a:r>
              <a:rPr lang="en-US" u="sng" dirty="0">
                <a:solidFill>
                  <a:srgbClr val="0070C0"/>
                </a:solidFill>
              </a:rPr>
              <a:t>Mobile Theme </a:t>
            </a:r>
            <a:r>
              <a:rPr lang="en-US" dirty="0"/>
              <a:t>is an interesting module that allows you to select a different theme to be served on mobile devices. There are a couple of themes made specifically for mobile phones that you can use for this purpose.</a:t>
            </a:r>
          </a:p>
        </p:txBody>
      </p:sp>
    </p:spTree>
    <p:extLst>
      <p:ext uri="{BB962C8B-B14F-4D97-AF65-F5344CB8AC3E}">
        <p14:creationId xmlns:p14="http://schemas.microsoft.com/office/powerpoint/2010/main" val="311104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Responsive Web Design?</a:t>
            </a:r>
          </a:p>
        </p:txBody>
      </p:sp>
      <p:sp>
        <p:nvSpPr>
          <p:cNvPr id="3" name="Content Placeholder 2"/>
          <p:cNvSpPr>
            <a:spLocks noGrp="1"/>
          </p:cNvSpPr>
          <p:nvPr>
            <p:ph idx="1"/>
          </p:nvPr>
        </p:nvSpPr>
        <p:spPr/>
        <p:txBody>
          <a:bodyPr>
            <a:normAutofit lnSpcReduction="10000"/>
          </a:bodyPr>
          <a:lstStyle/>
          <a:p>
            <a:r>
              <a:rPr lang="en-US" dirty="0"/>
              <a:t>Responsive Web Design is a strategy for optimizing the display of a web site independent of screen size.</a:t>
            </a:r>
          </a:p>
          <a:p>
            <a:r>
              <a:rPr lang="en-US" dirty="0"/>
              <a:t>Responsive design uses a blend of fluid layouts, CSS3 media queries and flexible images that when combined allow your site to adapt to the device it's being viewed on.</a:t>
            </a:r>
          </a:p>
          <a:p>
            <a:r>
              <a:rPr lang="en-US" dirty="0"/>
              <a:t>Your standard desktop site might be three columns, but in your average smartphone you might want to display only one column - this is entirely doable using responsive design - it's a way of re-flowing the content and layout to suit the width of the device.</a:t>
            </a:r>
          </a:p>
          <a:p>
            <a:r>
              <a:rPr lang="en-US" dirty="0"/>
              <a:t>Fluid grids, flexible images, and media queries are the three technical ingredients for responsive web design</a:t>
            </a:r>
          </a:p>
          <a:p>
            <a:endParaRPr lang="en-US" dirty="0"/>
          </a:p>
        </p:txBody>
      </p:sp>
    </p:spTree>
    <p:extLst>
      <p:ext uri="{BB962C8B-B14F-4D97-AF65-F5344CB8AC3E}">
        <p14:creationId xmlns:p14="http://schemas.microsoft.com/office/powerpoint/2010/main" val="175623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Fluid Grids</a:t>
            </a:r>
          </a:p>
        </p:txBody>
      </p:sp>
      <p:sp>
        <p:nvSpPr>
          <p:cNvPr id="3" name="Content Placeholder 2"/>
          <p:cNvSpPr>
            <a:spLocks noGrp="1"/>
          </p:cNvSpPr>
          <p:nvPr>
            <p:ph idx="1"/>
          </p:nvPr>
        </p:nvSpPr>
        <p:spPr/>
        <p:txBody>
          <a:bodyPr/>
          <a:lstStyle/>
          <a:p>
            <a:r>
              <a:rPr lang="en-US" dirty="0"/>
              <a:t>Most designers will choose a grid based layout since it’s easier to handle grid based layouts in different kind of devices</a:t>
            </a:r>
          </a:p>
          <a:p>
            <a:r>
              <a:rPr lang="en-US" dirty="0"/>
              <a:t>Regardless of what the device or screen size is, components in fluid designs are going to flow and adapt to the user environment.</a:t>
            </a:r>
          </a:p>
          <a:p>
            <a:r>
              <a:rPr lang="en-US" dirty="0"/>
              <a:t>In adaptive grids, we define pixel-based dimensions</a:t>
            </a:r>
          </a:p>
          <a:p>
            <a:r>
              <a:rPr lang="en-US" dirty="0"/>
              <a:t>In Fluid Grids, we use percentage-based, flexible measurements to keep the proportions of our grid intact as it resizes</a:t>
            </a:r>
          </a:p>
        </p:txBody>
      </p:sp>
    </p:spTree>
    <p:extLst>
      <p:ext uri="{BB962C8B-B14F-4D97-AF65-F5344CB8AC3E}">
        <p14:creationId xmlns:p14="http://schemas.microsoft.com/office/powerpoint/2010/main" val="138838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Images</a:t>
            </a:r>
          </a:p>
        </p:txBody>
      </p:sp>
      <p:sp>
        <p:nvSpPr>
          <p:cNvPr id="3" name="Content Placeholder 2"/>
          <p:cNvSpPr>
            <a:spLocks noGrp="1"/>
          </p:cNvSpPr>
          <p:nvPr>
            <p:ph idx="1"/>
          </p:nvPr>
        </p:nvSpPr>
        <p:spPr/>
        <p:txBody>
          <a:bodyPr/>
          <a:lstStyle/>
          <a:p>
            <a:r>
              <a:rPr lang="en-US" dirty="0"/>
              <a:t>The flexible images, often also called adaptive images. respond to different viewport sizes and display resolutions. </a:t>
            </a:r>
          </a:p>
          <a:p>
            <a:r>
              <a:rPr lang="en-US" dirty="0"/>
              <a:t>Ways to achieve flexible Images:</a:t>
            </a:r>
          </a:p>
          <a:p>
            <a:pPr lvl="1"/>
            <a:r>
              <a:rPr lang="en-US" dirty="0"/>
              <a:t>Sizing images in </a:t>
            </a:r>
            <a:r>
              <a:rPr lang="en-US" dirty="0">
                <a:hlinkClick r:id="rId2"/>
              </a:rPr>
              <a:t>relative units</a:t>
            </a:r>
            <a:r>
              <a:rPr lang="en-US" dirty="0"/>
              <a:t> (such as </a:t>
            </a:r>
            <a:r>
              <a:rPr lang="en-US" dirty="0" err="1"/>
              <a:t>em</a:t>
            </a:r>
            <a:r>
              <a:rPr lang="en-US" dirty="0"/>
              <a:t> / ex), rather than absolute pixel dimensions.</a:t>
            </a:r>
          </a:p>
          <a:p>
            <a:pPr lvl="1"/>
            <a:r>
              <a:rPr lang="en-US" dirty="0"/>
              <a:t>Set the max-width of the image at 100%</a:t>
            </a:r>
          </a:p>
          <a:p>
            <a:pPr lvl="1"/>
            <a:r>
              <a:rPr lang="en-US" dirty="0"/>
              <a:t>Measure the width of the image as a percentage of the overall width of the page.</a:t>
            </a:r>
          </a:p>
          <a:p>
            <a:pPr lvl="1"/>
            <a:endParaRPr lang="en-US" dirty="0"/>
          </a:p>
          <a:p>
            <a:endParaRPr lang="en-US" dirty="0"/>
          </a:p>
        </p:txBody>
      </p:sp>
    </p:spTree>
    <p:extLst>
      <p:ext uri="{BB962C8B-B14F-4D97-AF65-F5344CB8AC3E}">
        <p14:creationId xmlns:p14="http://schemas.microsoft.com/office/powerpoint/2010/main" val="3558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a:xfrm>
            <a:off x="838200" y="1567543"/>
            <a:ext cx="10515600" cy="4609420"/>
          </a:xfrm>
        </p:spPr>
        <p:txBody>
          <a:bodyPr>
            <a:normAutofit fontScale="92500" lnSpcReduction="20000"/>
          </a:bodyPr>
          <a:lstStyle/>
          <a:p>
            <a:r>
              <a:rPr lang="en-US" dirty="0"/>
              <a:t>Media queries is a process by which code read by the browser detects screen sizes and adjusts layouts to match a particular screen size.</a:t>
            </a:r>
          </a:p>
          <a:p>
            <a:r>
              <a:rPr lang="en-US" dirty="0"/>
              <a:t>Media queries are cascading style sheet (CSS) code which is able to detect a pre-set screen width and then apply encapsulated code which only runs at that particular size or larger </a:t>
            </a:r>
          </a:p>
          <a:p>
            <a:r>
              <a:rPr lang="en-US" dirty="0"/>
              <a:t>Below are some of the ways to include Media Queries in </a:t>
            </a:r>
            <a:r>
              <a:rPr lang="en-US" dirty="0" err="1"/>
              <a:t>css</a:t>
            </a:r>
            <a:r>
              <a:rPr lang="en-US" dirty="0"/>
              <a:t>.</a:t>
            </a:r>
          </a:p>
          <a:p>
            <a:pPr marL="0" indent="0">
              <a:buNone/>
            </a:pPr>
            <a:endParaRPr lang="en-US" dirty="0"/>
          </a:p>
          <a:p>
            <a:pPr marL="457200" lvl="1" indent="0">
              <a:buNone/>
            </a:pPr>
            <a:r>
              <a:rPr lang="en-US" sz="1400" dirty="0">
                <a:latin typeface="Courier New" panose="02070309020205020404" pitchFamily="49" charset="0"/>
                <a:cs typeface="Courier New" panose="02070309020205020404" pitchFamily="49" charset="0"/>
              </a:rPr>
              <a:t>&lt;link </a:t>
            </a:r>
            <a:r>
              <a:rPr lang="en-US" sz="1400" dirty="0" err="1">
                <a:latin typeface="Courier New" panose="02070309020205020404" pitchFamily="49" charset="0"/>
                <a:cs typeface="Courier New" panose="02070309020205020404" pitchFamily="49" charset="0"/>
              </a:rPr>
              <a:t>rel</a:t>
            </a:r>
            <a:r>
              <a:rPr lang="en-US" sz="1400" dirty="0">
                <a:latin typeface="Courier New" panose="02070309020205020404" pitchFamily="49" charset="0"/>
                <a:cs typeface="Courier New" panose="02070309020205020404" pitchFamily="49" charset="0"/>
              </a:rPr>
              <a:t>="stylesheet" type="text/</a:t>
            </a:r>
            <a:r>
              <a:rPr lang="en-US" sz="1400" dirty="0" err="1">
                <a:latin typeface="Courier New" panose="02070309020205020404" pitchFamily="49" charset="0"/>
                <a:cs typeface="Courier New" panose="02070309020205020404" pitchFamily="49" charset="0"/>
              </a:rPr>
              <a:t>css</a:t>
            </a:r>
            <a:r>
              <a:rPr lang="en-US" sz="1400" dirty="0">
                <a:latin typeface="Courier New" panose="02070309020205020404" pitchFamily="49" charset="0"/>
                <a:cs typeface="Courier New" panose="02070309020205020404" pitchFamily="49" charset="0"/>
              </a:rPr>
              <a:t>" media="screen and (max-device-width: 480px) and (resolution: 163dpi)"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="shetland.css" /&gt;</a:t>
            </a:r>
          </a:p>
          <a:p>
            <a:pPr marL="457200" lvl="1" indent="0">
              <a:buNone/>
            </a:pP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@media screen and (max-device-width: 480px) {</a:t>
            </a:r>
          </a:p>
          <a:p>
            <a:pPr marL="457200" lvl="1" indent="0">
              <a:buNone/>
            </a:pPr>
            <a:r>
              <a:rPr lang="en-US" sz="1400" dirty="0">
                <a:latin typeface="Courier New" panose="02070309020205020404" pitchFamily="49" charset="0"/>
                <a:cs typeface="Courier New" panose="02070309020205020404" pitchFamily="49" charset="0"/>
              </a:rPr>
              <a:t> .column {</a:t>
            </a:r>
          </a:p>
          <a:p>
            <a:pPr marL="457200" lvl="1" indent="0">
              <a:buNone/>
            </a:pPr>
            <a:r>
              <a:rPr lang="en-US" sz="1400" dirty="0">
                <a:latin typeface="Courier New" panose="02070309020205020404" pitchFamily="49" charset="0"/>
                <a:cs typeface="Courier New" panose="02070309020205020404" pitchFamily="49" charset="0"/>
              </a:rPr>
              <a:t>   float: none; </a:t>
            </a:r>
          </a:p>
          <a:p>
            <a:pPr marL="457200" lvl="1" indent="0">
              <a:buNone/>
            </a:pPr>
            <a:r>
              <a:rPr lang="en-US" sz="1400" dirty="0">
                <a:latin typeface="Courier New" panose="02070309020205020404" pitchFamily="49" charset="0"/>
                <a:cs typeface="Courier New" panose="02070309020205020404" pitchFamily="49" charset="0"/>
              </a:rPr>
              <a:t> } </a:t>
            </a:r>
          </a:p>
          <a:p>
            <a:pPr marL="457200" lvl="1" indent="0">
              <a:buNone/>
            </a:pPr>
            <a:r>
              <a:rPr lang="en-US" sz="1400" dirty="0">
                <a:latin typeface="Courier New" panose="02070309020205020404" pitchFamily="49" charset="0"/>
                <a:cs typeface="Courier New" panose="02070309020205020404" pitchFamily="49" charset="0"/>
              </a:rPr>
              <a:t>}</a:t>
            </a:r>
          </a:p>
          <a:p>
            <a:pPr marL="457200" lvl="1" indent="0">
              <a:buNone/>
            </a:pP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("shetland.css") screen and (max-device-width: 480px);</a:t>
            </a:r>
          </a:p>
        </p:txBody>
      </p:sp>
    </p:spTree>
    <p:extLst>
      <p:ext uri="{BB962C8B-B14F-4D97-AF65-F5344CB8AC3E}">
        <p14:creationId xmlns:p14="http://schemas.microsoft.com/office/powerpoint/2010/main" val="190906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 in responsive design</a:t>
            </a:r>
          </a:p>
        </p:txBody>
      </p:sp>
      <p:sp>
        <p:nvSpPr>
          <p:cNvPr id="3" name="Content Placeholder 2"/>
          <p:cNvSpPr>
            <a:spLocks noGrp="1"/>
          </p:cNvSpPr>
          <p:nvPr>
            <p:ph idx="1"/>
          </p:nvPr>
        </p:nvSpPr>
        <p:spPr/>
        <p:txBody>
          <a:bodyPr/>
          <a:lstStyle/>
          <a:p>
            <a:r>
              <a:rPr lang="en-US" dirty="0"/>
              <a:t>In responsive design, a breakpoint is the “point” at which a website’s content and design will adapt in a certain way in order to provide the best possible user experience. </a:t>
            </a:r>
          </a:p>
          <a:p>
            <a:r>
              <a:rPr lang="en-US" dirty="0"/>
              <a:t>Essentially, breakpoints are pixel values that a developer/designer can define in CSS. When a responsive website reaches those pixel values, a transformation occurs so that the website offers an optimal user experience.</a:t>
            </a:r>
          </a:p>
          <a:p>
            <a:pPr lvl="1"/>
            <a:r>
              <a:rPr lang="en-US" dirty="0"/>
              <a:t>For </a:t>
            </a:r>
            <a:r>
              <a:rPr lang="en-US" b="1" dirty="0"/>
              <a:t>developers</a:t>
            </a:r>
            <a:r>
              <a:rPr lang="en-US" dirty="0"/>
              <a:t>, a breakpoint is a media query.</a:t>
            </a:r>
          </a:p>
          <a:p>
            <a:pPr lvl="1"/>
            <a:r>
              <a:rPr lang="en-US" dirty="0"/>
              <a:t>For </a:t>
            </a:r>
            <a:r>
              <a:rPr lang="en-US" b="1" dirty="0"/>
              <a:t>designers</a:t>
            </a:r>
            <a:r>
              <a:rPr lang="en-US" dirty="0"/>
              <a:t>, it is the juncture at which a change is made to the way the website content or design appears to the viewer.</a:t>
            </a:r>
          </a:p>
          <a:p>
            <a:endParaRPr lang="en-US" dirty="0"/>
          </a:p>
        </p:txBody>
      </p:sp>
    </p:spTree>
    <p:extLst>
      <p:ext uri="{BB962C8B-B14F-4D97-AF65-F5344CB8AC3E}">
        <p14:creationId xmlns:p14="http://schemas.microsoft.com/office/powerpoint/2010/main" val="165146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first approach</a:t>
            </a:r>
          </a:p>
        </p:txBody>
      </p:sp>
      <p:sp>
        <p:nvSpPr>
          <p:cNvPr id="3" name="Content Placeholder 2"/>
          <p:cNvSpPr>
            <a:spLocks noGrp="1"/>
          </p:cNvSpPr>
          <p:nvPr>
            <p:ph idx="1"/>
          </p:nvPr>
        </p:nvSpPr>
        <p:spPr/>
        <p:txBody>
          <a:bodyPr/>
          <a:lstStyle/>
          <a:p>
            <a:r>
              <a:rPr lang="en-US" dirty="0"/>
              <a:t>Mobile First Design means iterating a design with a start from the smallest target device screen size. </a:t>
            </a:r>
          </a:p>
          <a:p>
            <a:r>
              <a:rPr lang="en-US" dirty="0"/>
              <a:t>Once the smallest screen size display is worked out, you move on to the next major target screen size and adjust your display as necessary to fit the new size</a:t>
            </a:r>
          </a:p>
          <a:p>
            <a:endParaRPr lang="en-US" dirty="0"/>
          </a:p>
        </p:txBody>
      </p:sp>
    </p:spTree>
    <p:extLst>
      <p:ext uri="{BB962C8B-B14F-4D97-AF65-F5344CB8AC3E}">
        <p14:creationId xmlns:p14="http://schemas.microsoft.com/office/powerpoint/2010/main" val="138963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Drupal 8 as a Responsive Website</a:t>
            </a:r>
            <a:br>
              <a:rPr lang="en-US" dirty="0"/>
            </a:br>
            <a:endParaRPr lang="en-US" dirty="0"/>
          </a:p>
        </p:txBody>
      </p:sp>
      <p:sp>
        <p:nvSpPr>
          <p:cNvPr id="3" name="Content Placeholder 2"/>
          <p:cNvSpPr>
            <a:spLocks noGrp="1"/>
          </p:cNvSpPr>
          <p:nvPr>
            <p:ph idx="1"/>
          </p:nvPr>
        </p:nvSpPr>
        <p:spPr/>
        <p:txBody>
          <a:bodyPr/>
          <a:lstStyle/>
          <a:p>
            <a:r>
              <a:rPr lang="en-US" dirty="0"/>
              <a:t>Drupal 8 has been built with mobile devices in mind.</a:t>
            </a:r>
          </a:p>
          <a:p>
            <a:r>
              <a:rPr lang="en-US" dirty="0"/>
              <a:t>It has responsive default themes, responsive admin interfaces, and powerful opportunities for mobile-friendly design.</a:t>
            </a:r>
          </a:p>
          <a:p>
            <a:r>
              <a:rPr lang="en-US" dirty="0"/>
              <a:t>Drupal core comes with two handy modules that are making lots of this responsive behavior possible:</a:t>
            </a:r>
          </a:p>
          <a:p>
            <a:pPr lvl="1"/>
            <a:r>
              <a:rPr lang="en-US" b="1" dirty="0"/>
              <a:t>Breakpoint</a:t>
            </a:r>
            <a:r>
              <a:rPr lang="en-US" dirty="0"/>
              <a:t> and </a:t>
            </a:r>
            <a:r>
              <a:rPr lang="en-US" b="1" dirty="0"/>
              <a:t>Responsive Image</a:t>
            </a:r>
            <a:r>
              <a:rPr lang="en-US" dirty="0"/>
              <a:t>. </a:t>
            </a:r>
          </a:p>
          <a:p>
            <a:r>
              <a:rPr lang="en-US" dirty="0"/>
              <a:t> With a basic install only Breakpoint is enabled</a:t>
            </a:r>
          </a:p>
          <a:p>
            <a:pPr lvl="1"/>
            <a:endParaRPr lang="en-US" dirty="0"/>
          </a:p>
        </p:txBody>
      </p:sp>
    </p:spTree>
    <p:extLst>
      <p:ext uri="{BB962C8B-B14F-4D97-AF65-F5344CB8AC3E}">
        <p14:creationId xmlns:p14="http://schemas.microsoft.com/office/powerpoint/2010/main" val="428432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Breakpoint module</a:t>
            </a:r>
            <a:endParaRPr lang="en-US" dirty="0"/>
          </a:p>
        </p:txBody>
      </p:sp>
      <p:sp>
        <p:nvSpPr>
          <p:cNvPr id="3" name="Content Placeholder 2"/>
          <p:cNvSpPr>
            <a:spLocks noGrp="1"/>
          </p:cNvSpPr>
          <p:nvPr>
            <p:ph idx="1"/>
          </p:nvPr>
        </p:nvSpPr>
        <p:spPr/>
        <p:txBody>
          <a:bodyPr/>
          <a:lstStyle/>
          <a:p>
            <a:r>
              <a:rPr lang="en-US" dirty="0"/>
              <a:t>The Breakpoint module allows you to specify the breakpoints, for example, screen dimensions (minimum or maximum width), at which your website should start showing a different layout.</a:t>
            </a:r>
          </a:p>
          <a:p>
            <a:r>
              <a:rPr lang="en-US" dirty="0"/>
              <a:t>Breakpoints should be defined in the theme’s </a:t>
            </a:r>
            <a:r>
              <a:rPr lang="en-US" dirty="0" err="1"/>
              <a:t>themename.breakpoints.yml</a:t>
            </a:r>
            <a:r>
              <a:rPr lang="en-US" dirty="0"/>
              <a:t> file</a:t>
            </a:r>
          </a:p>
          <a:p>
            <a:r>
              <a:rPr lang="en-US" dirty="0"/>
              <a:t>The module manages the height, width, and resolution breakpoints. It enables modules and themes to use each other’s breakpoints.</a:t>
            </a:r>
          </a:p>
        </p:txBody>
      </p:sp>
    </p:spTree>
    <p:extLst>
      <p:ext uri="{BB962C8B-B14F-4D97-AF65-F5344CB8AC3E}">
        <p14:creationId xmlns:p14="http://schemas.microsoft.com/office/powerpoint/2010/main" val="3757197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8559</TotalTime>
  <Words>1072</Words>
  <Application>Microsoft Office PowerPoint</Application>
  <PresentationFormat>Widescreen</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Responsive web design in Drupal </vt:lpstr>
      <vt:lpstr>What is Responsive Web Design?</vt:lpstr>
      <vt:lpstr>Fluid Grids</vt:lpstr>
      <vt:lpstr>Flexible Images</vt:lpstr>
      <vt:lpstr>Media Queries</vt:lpstr>
      <vt:lpstr>Breakpoint in responsive design</vt:lpstr>
      <vt:lpstr>Mobile first approach</vt:lpstr>
      <vt:lpstr>Drupal 8 as a Responsive Website </vt:lpstr>
      <vt:lpstr>Breakpoint module</vt:lpstr>
      <vt:lpstr>Breakpoint module</vt:lpstr>
      <vt:lpstr>Responsive Image module</vt:lpstr>
      <vt:lpstr>Contributed modules for responsive design in Drupal 8 &amp; 9</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 in Drupal</dc:title>
  <dc:creator>E, Helena Lizy Jaya (Cognizant)</dc:creator>
  <cp:lastModifiedBy>Porwal, Richa (Cognizant)</cp:lastModifiedBy>
  <cp:revision>17</cp:revision>
  <dcterms:created xsi:type="dcterms:W3CDTF">2021-03-10T20:21:28Z</dcterms:created>
  <dcterms:modified xsi:type="dcterms:W3CDTF">2022-08-02T02:52:51Z</dcterms:modified>
</cp:coreProperties>
</file>