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59" r:id="rId3"/>
    <p:sldId id="360" r:id="rId4"/>
    <p:sldId id="408" r:id="rId5"/>
    <p:sldId id="362" r:id="rId6"/>
    <p:sldId id="363" r:id="rId7"/>
    <p:sldId id="422" r:id="rId8"/>
    <p:sldId id="364" r:id="rId9"/>
    <p:sldId id="423" r:id="rId10"/>
    <p:sldId id="379" r:id="rId11"/>
    <p:sldId id="424" r:id="rId12"/>
    <p:sldId id="365" r:id="rId13"/>
    <p:sldId id="369" r:id="rId14"/>
    <p:sldId id="371" r:id="rId15"/>
    <p:sldId id="373" r:id="rId16"/>
    <p:sldId id="374" r:id="rId17"/>
    <p:sldId id="375" r:id="rId18"/>
    <p:sldId id="376" r:id="rId19"/>
    <p:sldId id="377" r:id="rId20"/>
    <p:sldId id="372" r:id="rId21"/>
    <p:sldId id="367" r:id="rId22"/>
    <p:sldId id="382" r:id="rId23"/>
    <p:sldId id="380" r:id="rId24"/>
    <p:sldId id="383" r:id="rId25"/>
    <p:sldId id="384" r:id="rId26"/>
    <p:sldId id="389" r:id="rId27"/>
    <p:sldId id="381" r:id="rId28"/>
    <p:sldId id="385" r:id="rId29"/>
    <p:sldId id="387" r:id="rId30"/>
    <p:sldId id="388" r:id="rId31"/>
    <p:sldId id="386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30" r:id="rId40"/>
    <p:sldId id="429" r:id="rId41"/>
    <p:sldId id="403" r:id="rId42"/>
    <p:sldId id="426" r:id="rId43"/>
    <p:sldId id="425" r:id="rId44"/>
    <p:sldId id="421" r:id="rId45"/>
    <p:sldId id="427" r:id="rId46"/>
    <p:sldId id="428" r:id="rId47"/>
    <p:sldId id="405" r:id="rId48"/>
    <p:sldId id="431" r:id="rId49"/>
    <p:sldId id="281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46" autoAdjust="0"/>
    <p:restoredTop sz="85055" autoAdjust="0"/>
  </p:normalViewPr>
  <p:slideViewPr>
    <p:cSldViewPr>
      <p:cViewPr varScale="1">
        <p:scale>
          <a:sx n="61" d="100"/>
          <a:sy n="61" d="100"/>
        </p:scale>
        <p:origin x="20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F75-1DB9-4F60-8599-0FE697249262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3EDC-C4A2-4A97-89CD-1B19EE3B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3EDC-C4A2-4A97-89CD-1B19EE3B556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83EDC-C4A2-4A97-89CD-1B19EE3B556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52387" y="2360032"/>
            <a:ext cx="6396212" cy="2993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537"/>
                </a:lnTo>
                <a:lnTo>
                  <a:pt x="4655566" y="10953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1566925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01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980" y="2469006"/>
            <a:ext cx="46335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697607"/>
            <a:ext cx="7841615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07794" y="6353309"/>
            <a:ext cx="581215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DEPARTMENT </a:t>
            </a:r>
            <a:r>
              <a:rPr spc="-5" dirty="0"/>
              <a:t>OF </a:t>
            </a:r>
            <a:r>
              <a:rPr dirty="0"/>
              <a:t>COMPUTER SCIENCE </a:t>
            </a:r>
            <a:r>
              <a:rPr spc="-5" dirty="0"/>
              <a:t>AND</a:t>
            </a:r>
            <a:r>
              <a:rPr spc="-155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8345" y="6277248"/>
            <a:ext cx="6064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r>
              <a:rPr spc="-5" dirty="0"/>
              <a:t>/112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4202" y="6342833"/>
            <a:ext cx="58121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C0000"/>
                </a:solidFill>
                <a:latin typeface="Verdana"/>
                <a:cs typeface="Verdana"/>
              </a:rPr>
              <a:t>DEPARTMENT </a:t>
            </a:r>
            <a:r>
              <a:rPr sz="2000" b="1" spc="-5" dirty="0" smtClean="0">
                <a:solidFill>
                  <a:srgbClr val="CC0000"/>
                </a:solidFill>
                <a:latin typeface="Verdana"/>
                <a:cs typeface="Verdana"/>
              </a:rPr>
              <a:t>OF</a:t>
            </a:r>
            <a:r>
              <a:rPr lang="en-US" sz="2000" b="1" spc="-5" dirty="0" smtClean="0">
                <a:solidFill>
                  <a:srgbClr val="CC0000"/>
                </a:solidFill>
                <a:latin typeface="Verdana"/>
                <a:cs typeface="Verdana"/>
              </a:rPr>
              <a:t> CSBS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897" y="3276600"/>
            <a:ext cx="79496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solidFill>
                  <a:srgbClr val="0070C0"/>
                </a:solidFill>
              </a:rPr>
              <a:t>Natural Language Processing</a:t>
            </a:r>
            <a:endParaRPr sz="5400" spc="-1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0343" y="304800"/>
            <a:ext cx="7524817" cy="1336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ADVANCED SOCIAL, </a:t>
            </a:r>
            <a:endParaRPr lang="en-US" sz="4000" b="1" dirty="0" smtClean="0">
              <a:solidFill>
                <a:srgbClr val="C00000"/>
              </a:solidFill>
              <a:latin typeface="Bookman Uralic"/>
              <a:ea typeface="+mj-ea"/>
              <a:cs typeface="Bookman Uralic"/>
            </a:endParaRPr>
          </a:p>
          <a:p>
            <a:pPr marL="12700" algn="ctr">
              <a:spcBef>
                <a:spcPts val="95"/>
              </a:spcBef>
            </a:pPr>
            <a:r>
              <a:rPr lang="en-US" sz="4000" b="1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TEXT </a:t>
            </a: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AND MEDIA ANALYTICS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66" y="228601"/>
            <a:ext cx="8229600" cy="1219200"/>
          </a:xfrm>
        </p:spPr>
        <p:txBody>
          <a:bodyPr/>
          <a:lstStyle/>
          <a:p>
            <a:r>
              <a:rPr lang="en-US" dirty="0"/>
              <a:t>How Does Natural Language Processing Work?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766" y="2057400"/>
            <a:ext cx="79042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natural language processing,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language is separated into fragments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structure of sentences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in 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helps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read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spoken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way as humans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fundamental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 pre-processing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 data scientists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perform before NLP tools can make sense of human language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0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6858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668" y="1828800"/>
            <a:ext cx="7888732" cy="41549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breaks down text into smaller semantic units or single clauses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Part-of-speech-tagging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marking up words as nouns, verbs, adjectives, adverbs, pronouns,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 and lemmatization: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standardizing words by reducing them to their root forms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removal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filtering out common words that add little or no unique information, for example, prepositions and articles (at, to, a, the).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then can NLP tools transform text into something a machine can understand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 is to build an NLP algorithm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7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603" y="1524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Natural Language Processing Algorithms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7877" y="16764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your data has been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time to move onto the next step: building an NLP algorithm, and training it so it can interpret natural language and perform specific tasks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algorithms you can use to solve NLP problems: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rule-based approach.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Rule-based systems rely on hand-crafted grammatical rules that need to be created by experts in linguistics, or knowledge engineers. This was the earliest approach to crafting NLP algorithms, and it’s still used today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Machine learning models, on the other hand, are based on statistical methods and learn to perform tasks after being fed examples (training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advantage of machine learning algorithms is their ability to learn on their own. You don’t need to define manual rules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learn from previous data to make predictions on their own, allowing for more flexibility.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32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3" name="Picture 95" descr="How NLP with machine learning works. Algorithms are fed training data and expected tags to help them make predictions on unsee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152400"/>
            <a:ext cx="8117332" cy="1231106"/>
          </a:xfrm>
        </p:spPr>
        <p:txBody>
          <a:bodyPr/>
          <a:lstStyle/>
          <a:p>
            <a:r>
              <a:rPr lang="en-US" dirty="0"/>
              <a:t>Natural Language Processing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256" y="2743200"/>
            <a:ext cx="7828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you to perform a variety of tasks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relevant pieces of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text from one language to another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long pieces of content.</a:t>
            </a:r>
          </a:p>
        </p:txBody>
      </p:sp>
    </p:spTree>
    <p:extLst>
      <p:ext uri="{BB962C8B-B14F-4D97-AF65-F5344CB8AC3E}">
        <p14:creationId xmlns:p14="http://schemas.microsoft.com/office/powerpoint/2010/main" val="27880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7" y="762000"/>
            <a:ext cx="8117333" cy="615553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910" y="1752600"/>
            <a:ext cx="79067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most basic NLP tasks and consists of assigning categories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its content. Classification models can serve different purposes, for example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Sentiment Analysis.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analyzing emotions within a text and classifying them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running sentiment analysis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businesses can gain valuable insights about how customers perceive their brand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Take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Zoom customer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Negative tweet about Zoom's customer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342"/>
            <a:ext cx="81534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Positive tweet about Zoom's new product fe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" y="3657600"/>
            <a:ext cx="81534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840" y="762000"/>
            <a:ext cx="4633595" cy="615553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7696200" cy="32316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natural language processing, a sentiment classifier can understand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opinion and automatically tag the first review as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second one as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in negative comments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your brand on social media; sentiment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 would be able to detect this immediately so you can take action before a bigger problem arises.</a:t>
            </a:r>
          </a:p>
        </p:txBody>
      </p:sp>
    </p:spTree>
    <p:extLst>
      <p:ext uri="{BB962C8B-B14F-4D97-AF65-F5344CB8AC3E}">
        <p14:creationId xmlns:p14="http://schemas.microsoft.com/office/powerpoint/2010/main" val="19357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838200"/>
            <a:ext cx="4633595" cy="12311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668" y="1828800"/>
            <a:ext cx="7841615" cy="41549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 consists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 main themes or topics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predefined tags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training your topic classifier, you’ll need to be familiar with the data you’re analyzing, so you can define relevant categories.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you might work for a software company, and receive a lot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tickets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mention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requests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case, you might define your tags as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31" y="838200"/>
            <a:ext cx="4633595" cy="6155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628" y="2286000"/>
            <a:ext cx="7841615" cy="2769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consists of identifying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goal, or intention behind a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It’s an excellent way of sorting outbound sales email responses by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Information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Unsubscribe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Bounce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etc.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could help you spot a potential sale opportunity as soon as an email enters your inbox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485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8382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UNIT – </a:t>
            </a:r>
            <a:r>
              <a:rPr lang="en-US" sz="4000" b="1" spc="-10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I Chapter - II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2133600"/>
            <a:ext cx="7391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Approaches: </a:t>
            </a:r>
            <a:endParaRPr lang="en-IN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Processing; </a:t>
            </a:r>
            <a:endParaRPr lang="en-I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Clustering;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Detection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Modelling; </a:t>
            </a:r>
            <a:endParaRPr lang="en-I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&amp; Prediction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90" y="762000"/>
            <a:ext cx="4633595" cy="615553"/>
          </a:xfrm>
        </p:spPr>
        <p:txBody>
          <a:bodyPr/>
          <a:lstStyle/>
          <a:p>
            <a:r>
              <a:rPr lang="en-US" dirty="0"/>
              <a:t>Text Extraction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90" y="1676400"/>
            <a:ext cx="7974310" cy="46166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of NLP is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consists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pulling out specific pieces of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already present in a text.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perfect way to automatically summarize text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key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most common examples of extraction models 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automatically extracts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text.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you with a sort of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content and its main topics, without needing to read each piece. </a:t>
            </a:r>
          </a:p>
        </p:txBody>
      </p:sp>
    </p:spTree>
    <p:extLst>
      <p:ext uri="{BB962C8B-B14F-4D97-AF65-F5344CB8AC3E}">
        <p14:creationId xmlns:p14="http://schemas.microsoft.com/office/powerpoint/2010/main" val="22565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762000"/>
            <a:ext cx="5297932" cy="685800"/>
          </a:xfrm>
        </p:spPr>
        <p:txBody>
          <a:bodyPr/>
          <a:lstStyle/>
          <a:p>
            <a:r>
              <a:rPr lang="en-US" dirty="0"/>
              <a:t>Components of NLP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887870"/>
            <a:ext cx="7135612" cy="13296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following two components of NLP -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Understanding (NLU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Generation (NLG)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597" y="3657599"/>
            <a:ext cx="793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 (NLU) helps the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to understand and analyse human language by extracting the metadata 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content such as </a:t>
            </a:r>
            <a:r>
              <a:rPr lang="en-US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concepts, entities, keywords, emotion, relations, and semantic roles</a:t>
            </a:r>
            <a:r>
              <a:rPr 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9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6781800" cy="615553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3657600"/>
            <a:ext cx="7618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NLU involves the following tasks -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map the given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into useful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different aspects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language.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mainly used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 to understand the customer's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language.</a:t>
            </a:r>
          </a:p>
        </p:txBody>
      </p:sp>
    </p:spTree>
    <p:extLst>
      <p:ext uri="{BB962C8B-B14F-4D97-AF65-F5344CB8AC3E}">
        <p14:creationId xmlns:p14="http://schemas.microsoft.com/office/powerpoint/2010/main" val="12337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63" y="762000"/>
            <a:ext cx="7998929" cy="615553"/>
          </a:xfrm>
        </p:spPr>
        <p:txBody>
          <a:bodyPr/>
          <a:lstStyle/>
          <a:p>
            <a:r>
              <a:rPr lang="en-US" dirty="0"/>
              <a:t>Natural Language </a:t>
            </a:r>
            <a:r>
              <a:rPr lang="en-US" dirty="0" smtClean="0"/>
              <a:t>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631" y="1905000"/>
            <a:ext cx="7973138" cy="138499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Generation (NLG)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translator that converts the computerized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mainly involves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94809"/>
              </p:ext>
            </p:extLst>
          </p:nvPr>
        </p:nvGraphicFramePr>
        <p:xfrm>
          <a:off x="1362020" y="3711867"/>
          <a:ext cx="6592014" cy="232769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296007">
                  <a:extLst>
                    <a:ext uri="{9D8B030D-6E8A-4147-A177-3AD203B41FA5}">
                      <a16:colId xmlns:a16="http://schemas.microsoft.com/office/drawing/2014/main" val="3369491263"/>
                    </a:ext>
                  </a:extLst>
                </a:gridCol>
                <a:gridCol w="3296007">
                  <a:extLst>
                    <a:ext uri="{9D8B030D-6E8A-4147-A177-3AD203B41FA5}">
                      <a16:colId xmlns:a16="http://schemas.microsoft.com/office/drawing/2014/main" val="206657589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NLU</a:t>
                      </a:r>
                    </a:p>
                  </a:txBody>
                  <a:tcPr marL="106906" marR="106906" marT="106906" marB="106906">
                    <a:lnL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NLG</a:t>
                      </a:r>
                    </a:p>
                  </a:txBody>
                  <a:tcPr marL="106906" marR="106906" marT="106906" marB="106906">
                    <a:lnL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7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042985"/>
                  </a:ext>
                </a:extLst>
              </a:tr>
              <a:tr h="6556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the process of reading and interpreting language.</a:t>
                      </a:r>
                    </a:p>
                  </a:txBody>
                  <a:tcPr marL="71271" marR="71271" marT="71271" marB="712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the process of writing or generating language.</a:t>
                      </a:r>
                    </a:p>
                  </a:txBody>
                  <a:tcPr marL="71271" marR="71271" marT="71271" marB="712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90075"/>
                  </a:ext>
                </a:extLst>
              </a:tr>
              <a:tr h="91226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produces non-linguistic outputs from natural language inputs.</a:t>
                      </a:r>
                    </a:p>
                  </a:txBody>
                  <a:tcPr marL="71271" marR="71271" marT="71271" marB="712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produces constructing natural language outputs from non-linguistic inputs.</a:t>
                      </a:r>
                    </a:p>
                  </a:txBody>
                  <a:tcPr marL="71271" marR="71271" marT="71271" marB="7127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9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7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1"/>
            <a:ext cx="5714999" cy="609600"/>
          </a:xfrm>
        </p:spPr>
        <p:txBody>
          <a:bodyPr/>
          <a:lstStyle/>
          <a:p>
            <a:r>
              <a:rPr lang="en-US" dirty="0"/>
              <a:t>Applications of NLP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35836"/>
              </p:ext>
            </p:extLst>
          </p:nvPr>
        </p:nvGraphicFramePr>
        <p:xfrm>
          <a:off x="630702" y="1905000"/>
          <a:ext cx="8208498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r:id="rId3" imgW="7115040" imgH="4381560" progId="">
                  <p:embed/>
                </p:oleObj>
              </mc:Choice>
              <mc:Fallback>
                <p:oleObj r:id="rId3" imgW="7115040" imgH="4381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02" y="1905000"/>
                        <a:ext cx="8208498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6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931170"/>
              </p:ext>
            </p:extLst>
          </p:nvPr>
        </p:nvGraphicFramePr>
        <p:xfrm>
          <a:off x="609600" y="1762124"/>
          <a:ext cx="7924800" cy="463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6" r:id="rId3" imgW="5267160" imgH="3333600" progId="">
                  <p:embed/>
                </p:oleObj>
              </mc:Choice>
              <mc:Fallback>
                <p:oleObj r:id="rId3" imgW="5267160" imgH="333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762124"/>
                        <a:ext cx="7924800" cy="463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750304"/>
              </p:ext>
            </p:extLst>
          </p:nvPr>
        </p:nvGraphicFramePr>
        <p:xfrm>
          <a:off x="381000" y="533400"/>
          <a:ext cx="83820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9" r:id="rId3" imgW="7210440" imgH="3581280" progId="">
                  <p:embed/>
                </p:oleObj>
              </mc:Choice>
              <mc:Fallback>
                <p:oleObj r:id="rId3" imgW="7210440" imgH="3581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533400"/>
                        <a:ext cx="8382000" cy="586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512723"/>
              </p:ext>
            </p:extLst>
          </p:nvPr>
        </p:nvGraphicFramePr>
        <p:xfrm>
          <a:off x="228600" y="3429000"/>
          <a:ext cx="86868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4" r:id="rId3" imgW="7172280" imgH="4010040" progId="">
                  <p:embed/>
                </p:oleObj>
              </mc:Choice>
              <mc:Fallback>
                <p:oleObj r:id="rId3" imgW="7172280" imgH="4010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429000"/>
                        <a:ext cx="8686800" cy="32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2" name="Picture 4" descr="Components of NLP | NLP Tutorial - wikitech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796648"/>
              </p:ext>
            </p:extLst>
          </p:nvPr>
        </p:nvGraphicFramePr>
        <p:xfrm>
          <a:off x="381000" y="381000"/>
          <a:ext cx="83058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2" r:id="rId3" imgW="7153200" imgH="3390840" progId="">
                  <p:embed/>
                </p:oleObj>
              </mc:Choice>
              <mc:Fallback>
                <p:oleObj r:id="rId3" imgW="7153200" imgH="3390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8305800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8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94803"/>
              </p:ext>
            </p:extLst>
          </p:nvPr>
        </p:nvGraphicFramePr>
        <p:xfrm>
          <a:off x="152400" y="304800"/>
          <a:ext cx="87630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r:id="rId3" imgW="7315200" imgH="4114800" progId="">
                  <p:embed/>
                </p:oleObj>
              </mc:Choice>
              <mc:Fallback>
                <p:oleObj r:id="rId3" imgW="7315200" imgH="4114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04800"/>
                        <a:ext cx="8763000" cy="640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2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7620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What is </a:t>
            </a:r>
            <a:r>
              <a:rPr lang="en-US" sz="4000" b="1" spc="-10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NLP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438400"/>
            <a:ext cx="77724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subfield of artificial intelligence (AI). It helps machines process and understand the human language so that they can automatically perform repetitive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6858000" cy="1231106"/>
          </a:xfrm>
        </p:spPr>
        <p:txBody>
          <a:bodyPr/>
          <a:lstStyle/>
          <a:p>
            <a:r>
              <a:rPr lang="en-US" dirty="0" smtClean="0"/>
              <a:t>NLP </a:t>
            </a:r>
            <a:r>
              <a:rPr lang="en-US" dirty="0"/>
              <a:t>Tools</a:t>
            </a:r>
            <a:r>
              <a:rPr lang="en-US" dirty="0">
                <a:solidFill>
                  <a:srgbClr val="2B3E51"/>
                </a:solidFill>
                <a:latin typeface="Rubik"/>
              </a:rPr>
              <a:t/>
            </a:r>
            <a:br>
              <a:rPr lang="en-US" dirty="0">
                <a:solidFill>
                  <a:srgbClr val="2B3E51"/>
                </a:solidFill>
                <a:latin typeface="Rubik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286000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2000" dirty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  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pioneer AI platform for businesses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NLP API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technology applied to NLP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Comprehend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AWS service to get insights from text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 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Python library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  An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interface for NLTK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8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 Super-fast </a:t>
            </a:r>
            <a:r>
              <a:rPr lang="en-US" sz="20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for advanced NLP </a:t>
            </a:r>
            <a:r>
              <a:rPr lang="en-US" sz="2000" dirty="0" smtClean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sz="2000" dirty="0">
              <a:solidFill>
                <a:srgbClr val="2B3E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96" y="914401"/>
            <a:ext cx="8194704" cy="609600"/>
          </a:xfrm>
        </p:spPr>
        <p:txBody>
          <a:bodyPr/>
          <a:lstStyle/>
          <a:p>
            <a:r>
              <a:rPr lang="en-US" dirty="0"/>
              <a:t>How to build an NLP pipeline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824404" y="1817787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following steps to build an NLP pipeline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1791" y="2313357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Step1: Sentence Segmentation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2944" y="2736927"/>
            <a:ext cx="2997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Step2: Word Tokenization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10625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Step3: Stemming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3446502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4: Lemmatization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3792019"/>
            <a:ext cx="3540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5: Identifying Stop Words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412285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6: Dependency Parsing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9836" y="442987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7: POS tags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474077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8: Named Entity Recognition (NER)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600" y="511010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inter-bold"/>
              </a:rPr>
              <a:t>Step 9: Chunking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622" y="6300890"/>
            <a:ext cx="36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Ref:</a:t>
            </a:r>
            <a:r>
              <a:rPr lang="en-US" dirty="0" smtClean="0"/>
              <a:t> https</a:t>
            </a:r>
            <a:r>
              <a:rPr lang="en-US" dirty="0"/>
              <a:t>://www.javatpoint.com/nlp</a:t>
            </a:r>
          </a:p>
        </p:txBody>
      </p:sp>
    </p:spTree>
    <p:extLst>
      <p:ext uri="{BB962C8B-B14F-4D97-AF65-F5344CB8AC3E}">
        <p14:creationId xmlns:p14="http://schemas.microsoft.com/office/powerpoint/2010/main" val="36088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14500"/>
              </p:ext>
            </p:extLst>
          </p:nvPr>
        </p:nvGraphicFramePr>
        <p:xfrm>
          <a:off x="457200" y="1828800"/>
          <a:ext cx="8305800" cy="3980648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1871544308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3497182613"/>
                    </a:ext>
                  </a:extLst>
                </a:gridCol>
              </a:tblGrid>
              <a:tr h="5968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</a:t>
                      </a:r>
                    </a:p>
                  </a:txBody>
                  <a:tcPr marL="89401" marR="89401" marT="89401" marB="89401">
                    <a:lnL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Language</a:t>
                      </a:r>
                    </a:p>
                  </a:txBody>
                  <a:tcPr marL="89401" marR="89401" marT="89401" marB="89401">
                    <a:lnL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7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999186"/>
                  </a:ext>
                </a:extLst>
              </a:tr>
              <a:tr h="1108991"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has a very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vocabulary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language has a very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vocabulary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284636"/>
                  </a:ext>
                </a:extLst>
              </a:tr>
              <a:tr h="1088836"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easily understood by humans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language is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understood by the machines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1466"/>
                  </a:ext>
                </a:extLst>
              </a:tr>
              <a:tr h="1108991"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language is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ambiguous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nature.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language is </a:t>
                      </a:r>
                      <a:r>
                        <a:rPr lang="en-US" sz="2200" b="1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unambiguous.</a:t>
                      </a:r>
                    </a:p>
                  </a:txBody>
                  <a:tcPr marL="59601" marR="59601" marT="59601" marB="5960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9863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3612" y="304800"/>
            <a:ext cx="8060788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and Computer Language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734" y="1600200"/>
            <a:ext cx="81252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is used to determine a certain output using historical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you can build a 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calculates the likelihood of developing a disease, such as diabetes, using some clinical &amp; personal data such as: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1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1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1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1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glucose level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619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calories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doctors are better prepared to intervene with medications or recommend a healthier lifestyle.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Simple Predictive Modelling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7526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use case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predictive models is forecasting sales. Using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collect and analyze a company’s performance to estimate what kind of growth you can expect in the future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 with predictive programming, you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historical data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model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specific patterns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when it encounters new data later on, it’s able to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results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predictive models that you can build using different algorithms. Popular choices include 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others.</a:t>
            </a:r>
            <a:endParaRPr lang="en-US" sz="2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9144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Cont</a:t>
            </a:r>
            <a:r>
              <a:rPr lang="en-I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..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0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5" descr="How NLP with machine learning works. Algorithms are fed training data and expected tags to help them make predictions on unseen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63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44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Applications</a:t>
            </a:r>
            <a:endParaRPr lang="en-US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apply predictive models in the real world. Most industries use predictive programming either to detect the cause of a problem or to improve future results. Applications include but are not limited to: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 relief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performance growth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categorization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maintenance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326" y="1539126"/>
            <a:ext cx="802796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process to analyze a text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sentiments behind 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Through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algorithms can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statements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positive, negative, and neutral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is often used by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strategy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monitoring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large amounts of data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consumer insights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more about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sentiment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87326" y="304800"/>
            <a:ext cx="8302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</a:p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(Opinion Mining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144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329" y="1556600"/>
            <a:ext cx="8229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help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gather insights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unorganized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comes from online sources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 blog posts, support tickets, web chats, social media channels, forums and comments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manual data processing by implementing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identifying sentiment, opinion mining can extract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positivity and negativity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subject and opinion holder within the text. Furthermore,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can be applied to varying scopes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document, paragraph, sentence and sub-sentence levels.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329" y="1066800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 ..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76200"/>
            <a:ext cx="6477000" cy="615553"/>
          </a:xfrm>
        </p:spPr>
        <p:txBody>
          <a:bodyPr/>
          <a:lstStyle/>
          <a:p>
            <a:pPr algn="ctr"/>
            <a:r>
              <a:rPr lang="en-US" dirty="0" smtClean="0"/>
              <a:t>Sentiment Analysis Steps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89189"/>
              </p:ext>
            </p:extLst>
          </p:nvPr>
        </p:nvGraphicFramePr>
        <p:xfrm>
          <a:off x="152400" y="691753"/>
          <a:ext cx="8839200" cy="578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3" imgW="9563040" imgH="6553080" progId="">
                  <p:embed/>
                </p:oleObj>
              </mc:Choice>
              <mc:Fallback>
                <p:oleObj r:id="rId3" imgW="9563040" imgH="65530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691753"/>
                        <a:ext cx="8839200" cy="578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5" name="Picture 29" descr="Applications of Natural Language Processing For Busin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84082"/>
            <a:ext cx="8370277" cy="61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598" y="6193276"/>
            <a:ext cx="8827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https://www.analyticsvidhya.com/blog/2021/06/text-preprocessing-in-nlp-with-python-codes/#h-sms-spam-data-for-text-preprocessing</a:t>
            </a:r>
          </a:p>
        </p:txBody>
      </p:sp>
    </p:spTree>
    <p:extLst>
      <p:ext uri="{BB962C8B-B14F-4D97-AF65-F5344CB8AC3E}">
        <p14:creationId xmlns:p14="http://schemas.microsoft.com/office/powerpoint/2010/main" val="21197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56" y="879728"/>
            <a:ext cx="7981344" cy="61555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Sentiment classification technique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" y="1828800"/>
            <a:ext cx="820994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8288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more precise level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polarity by breaking it down into further categories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positive to very negative.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can be considered the opinion equivalent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on a 5-star scale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detection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emotions rather than positivity and negativity.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 could include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happiness, frustration, shock, anger and sadness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5662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</a:rPr>
              <a:t>Types of S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entiment Analysis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685800"/>
            <a:ext cx="7202932" cy="7620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sentiment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1"/>
            <a:ext cx="7467600" cy="1600200"/>
          </a:xfrm>
          <a:prstGeom prst="rect">
            <a:avLst/>
          </a:prstGeom>
        </p:spPr>
      </p:pic>
      <p:pic>
        <p:nvPicPr>
          <p:cNvPr id="47110" name="Picture 6" descr="Rating Stars from 0 to 5 Stock Vector Image by ©opicobello #869336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419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0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499" y="762000"/>
            <a:ext cx="6399901" cy="685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Example</a:t>
            </a:r>
            <a:endParaRPr lang="en-US" dirty="0"/>
          </a:p>
        </p:txBody>
      </p:sp>
      <p:pic>
        <p:nvPicPr>
          <p:cNvPr id="46082" name="Picture 2" descr="Emojis as representations of sentiments: positive, neutral, and negative to show how sentiment analysis works. Text reads 'my experience so far has been fantastic!' (positive), 'The product is ok, I guess' (neutral), and 'your support team is useless' (negative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4" y="1828800"/>
            <a:ext cx="8000101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459" y="838200"/>
            <a:ext cx="4633595" cy="6350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229600" cy="501675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Intent-based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behind a text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opinion. For example, an online comment expressing frustration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 battery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prompt customer service to reach out to resolve that specific issue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component being positively or negatively mentioned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a customer might leave a review on a product saying the battery life was too short. Then, the system will return that the negative sentiment is not about the product as a whole, but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battery life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0078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48" y="838200"/>
            <a:ext cx="7172452" cy="6155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Intent-based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Example</a:t>
            </a:r>
            <a:endParaRPr lang="en-US" dirty="0"/>
          </a:p>
        </p:txBody>
      </p:sp>
      <p:pic>
        <p:nvPicPr>
          <p:cNvPr id="49154" name="Picture 2" descr="Sentiment Analysis: Concept, Analysis and Applications | by Shashank Gupta 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01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228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848600" cy="609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Examples</a:t>
            </a:r>
            <a:endParaRPr lang="en-US" dirty="0"/>
          </a:p>
        </p:txBody>
      </p:sp>
      <p:pic>
        <p:nvPicPr>
          <p:cNvPr id="50178" name="Picture 2" descr="Aspect Based Sentiment Analysis: Models, code, and papers - Catalyz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8229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33800"/>
            <a:ext cx="8991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7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685801"/>
            <a:ext cx="5450332" cy="685800"/>
          </a:xfrm>
        </p:spPr>
        <p:txBody>
          <a:bodyPr/>
          <a:lstStyle/>
          <a:p>
            <a:r>
              <a:rPr lang="en-IN" dirty="0"/>
              <a:t>Sentiment Prediction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5668" y="3105835"/>
            <a:ext cx="7964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https://monkeylearn.com/sentiment-analysis/#sentiment-analysis-algorithms</a:t>
            </a:r>
          </a:p>
        </p:txBody>
      </p:sp>
    </p:spTree>
    <p:extLst>
      <p:ext uri="{BB962C8B-B14F-4D97-AF65-F5344CB8AC3E}">
        <p14:creationId xmlns:p14="http://schemas.microsoft.com/office/powerpoint/2010/main" val="21364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78" y="304800"/>
            <a:ext cx="7951794" cy="1295400"/>
          </a:xfrm>
        </p:spPr>
        <p:txBody>
          <a:bodyPr/>
          <a:lstStyle/>
          <a:p>
            <a:r>
              <a:rPr lang="en-US" dirty="0" smtClean="0"/>
              <a:t>Applications of Sentiment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385" y="6211669"/>
            <a:ext cx="7841615" cy="492443"/>
          </a:xfrm>
        </p:spPr>
        <p:txBody>
          <a:bodyPr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https://www.datasciencecentral.com/application-of-sentiment-analysis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://monkeylearn.com/blog/sentiment-analysis-applications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958"/>
            <a:ext cx="75859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applications of sentiment analysis:</a:t>
            </a:r>
            <a:r>
              <a:rPr lang="en-US" sz="2400" dirty="0">
                <a:solidFill>
                  <a:srgbClr val="2B3E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monitoring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ticket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monitoring and reputation management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voice of the customer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voice of the employee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 and competitive research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16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89231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 smtClean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Cont ..</a:t>
            </a:r>
            <a:endParaRPr lang="en-US" sz="2800" b="1" spc="-10" dirty="0">
              <a:solidFill>
                <a:srgbClr val="C00000"/>
              </a:solidFill>
              <a:latin typeface="Bookman Uralic"/>
              <a:ea typeface="+mj-ea"/>
              <a:cs typeface="Bookman Uralic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9812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example, which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to detect emotions in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classification task is one of the most popular tasks of NLP, often used by businesses to automatically detect brand sentiment on social media.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interactions can help brands detect urgent customer issues that they need to respond to right away, or monitor overall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0429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2286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Why Is Natural Language Processing Important?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252" y="1828800"/>
            <a:ext cx="807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reasons natural language processing is so critical to businesses is that it can be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large volumes of text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comments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tickets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reviews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reports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data contains a wealth of valuable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can quickly help businesses discover what those insights 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this by helping machines make sense of human language in a faster, more accurate, and more consistent way than human agents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7620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874" y="2057400"/>
            <a:ext cx="7888732" cy="369331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data in real time, 24/7, and apply the same criteria to all your data, so you can ensure the results you receive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riddled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NLP tools can understand what a piece of text is about, and even measure things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start to prioritize and organize their data in a way that suits their needs.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3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781" y="72535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0" dirty="0">
                <a:solidFill>
                  <a:srgbClr val="C00000"/>
                </a:solidFill>
                <a:latin typeface="Bookman Uralic"/>
                <a:ea typeface="+mj-ea"/>
                <a:cs typeface="Bookman Uralic"/>
              </a:rPr>
              <a:t>Challenges of NLP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1905000"/>
            <a:ext cx="350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9306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 challenges in natural language processing,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benefits of NLP for businesses are huge 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 a worthwhile investment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it’s important to know what those challenges are before getting started with NLP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language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ambiguous, disorganized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are more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6,500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languages in the world, all of them with their own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68" y="838200"/>
            <a:ext cx="4633595" cy="635000"/>
          </a:xfrm>
        </p:spPr>
        <p:txBody>
          <a:bodyPr/>
          <a:lstStyle/>
          <a:p>
            <a:r>
              <a:rPr lang="en-US" dirty="0" smtClean="0"/>
              <a:t>Cont 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668" y="1676400"/>
            <a:ext cx="7888732" cy="457048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humans struggle to make sense of language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to understand natural language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first needs to be transformed into something that they can interpret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NLP,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key to understanding the grammatical structure of a text and identifying how words relate to each other in a given context. But, transforming text into something machines can process is complicated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impart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tools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beyond definitions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context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ambiguities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concepts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language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</TotalTime>
  <Words>1091</Words>
  <Application>Microsoft Office PowerPoint</Application>
  <PresentationFormat>On-screen Show (4:3)</PresentationFormat>
  <Paragraphs>196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Bookman Uralic</vt:lpstr>
      <vt:lpstr>Calibri</vt:lpstr>
      <vt:lpstr>inter-bold</vt:lpstr>
      <vt:lpstr>Rubik</vt:lpstr>
      <vt:lpstr>Times New Roman</vt:lpstr>
      <vt:lpstr>Verdana</vt:lpstr>
      <vt:lpstr>Office Theme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 ..</vt:lpstr>
      <vt:lpstr>PowerPoint Presentation</vt:lpstr>
      <vt:lpstr>Cont ..</vt:lpstr>
      <vt:lpstr>How Does Natural Language Processing Work?</vt:lpstr>
      <vt:lpstr>Cont ..</vt:lpstr>
      <vt:lpstr>PowerPoint Presentation</vt:lpstr>
      <vt:lpstr>PowerPoint Presentation</vt:lpstr>
      <vt:lpstr>Natural Language Processing Examples</vt:lpstr>
      <vt:lpstr>Cont ..</vt:lpstr>
      <vt:lpstr>PowerPoint Presentation</vt:lpstr>
      <vt:lpstr>Cont ..</vt:lpstr>
      <vt:lpstr>Topic Classification </vt:lpstr>
      <vt:lpstr>Cont ..</vt:lpstr>
      <vt:lpstr>Text Extraction</vt:lpstr>
      <vt:lpstr>Components of NLP</vt:lpstr>
      <vt:lpstr>Cont ..</vt:lpstr>
      <vt:lpstr>Natural Language Generation</vt:lpstr>
      <vt:lpstr>Applications of NLP</vt:lpstr>
      <vt:lpstr>Cont ..</vt:lpstr>
      <vt:lpstr>PowerPoint Presentation</vt:lpstr>
      <vt:lpstr>PowerPoint Presentation</vt:lpstr>
      <vt:lpstr>PowerPoint Presentation</vt:lpstr>
      <vt:lpstr>PowerPoint Presentation</vt:lpstr>
      <vt:lpstr>NLP Tools </vt:lpstr>
      <vt:lpstr>How to build an NLP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Sentiment Analysis Steps</vt:lpstr>
      <vt:lpstr>Sentiment Classification Techniques</vt:lpstr>
      <vt:lpstr>PowerPoint Presentation</vt:lpstr>
      <vt:lpstr>Fine-grained sentiment analysis</vt:lpstr>
      <vt:lpstr>Emotion Detection Example</vt:lpstr>
      <vt:lpstr>Cont ..</vt:lpstr>
      <vt:lpstr>Intent-based analysis Example</vt:lpstr>
      <vt:lpstr>Aspect-based analysis Examples</vt:lpstr>
      <vt:lpstr>Sentiment Prediction </vt:lpstr>
      <vt:lpstr>Applications of Sentiment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 Rational Unified Framework</dc:title>
  <dc:creator>Bojana</dc:creator>
  <cp:lastModifiedBy>Windows User</cp:lastModifiedBy>
  <cp:revision>603</cp:revision>
  <dcterms:created xsi:type="dcterms:W3CDTF">2020-08-09T07:27:31Z</dcterms:created>
  <dcterms:modified xsi:type="dcterms:W3CDTF">2023-09-18T06:25:07Z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2020-08-09T00:00:00Z</vt:filetime>
  </property>
</Properties>
</file>