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56" r:id="rId2"/>
    <p:sldId id="359" r:id="rId3"/>
    <p:sldId id="360" r:id="rId4"/>
    <p:sldId id="435" r:id="rId5"/>
    <p:sldId id="436" r:id="rId6"/>
    <p:sldId id="440" r:id="rId7"/>
    <p:sldId id="441" r:id="rId8"/>
    <p:sldId id="408" r:id="rId9"/>
    <p:sldId id="432" r:id="rId10"/>
    <p:sldId id="434" r:id="rId11"/>
    <p:sldId id="362" r:id="rId12"/>
    <p:sldId id="433" r:id="rId13"/>
    <p:sldId id="363" r:id="rId14"/>
    <p:sldId id="422" r:id="rId15"/>
    <p:sldId id="364" r:id="rId16"/>
    <p:sldId id="423" r:id="rId17"/>
    <p:sldId id="379" r:id="rId18"/>
    <p:sldId id="424" r:id="rId19"/>
    <p:sldId id="365" r:id="rId20"/>
    <p:sldId id="369" r:id="rId21"/>
    <p:sldId id="371" r:id="rId22"/>
    <p:sldId id="373" r:id="rId23"/>
    <p:sldId id="374" r:id="rId24"/>
    <p:sldId id="375" r:id="rId25"/>
    <p:sldId id="376" r:id="rId26"/>
    <p:sldId id="377" r:id="rId27"/>
    <p:sldId id="372" r:id="rId28"/>
    <p:sldId id="367" r:id="rId29"/>
    <p:sldId id="382" r:id="rId30"/>
    <p:sldId id="437" r:id="rId31"/>
    <p:sldId id="380" r:id="rId32"/>
    <p:sldId id="383" r:id="rId33"/>
    <p:sldId id="384" r:id="rId34"/>
    <p:sldId id="438" r:id="rId35"/>
    <p:sldId id="389" r:id="rId36"/>
    <p:sldId id="381" r:id="rId37"/>
    <p:sldId id="385" r:id="rId38"/>
    <p:sldId id="387" r:id="rId39"/>
    <p:sldId id="439" r:id="rId40"/>
    <p:sldId id="388" r:id="rId41"/>
    <p:sldId id="396" r:id="rId42"/>
    <p:sldId id="397" r:id="rId43"/>
    <p:sldId id="398" r:id="rId44"/>
    <p:sldId id="281" r:id="rId4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46" autoAdjust="0"/>
    <p:restoredTop sz="85055" autoAdjust="0"/>
  </p:normalViewPr>
  <p:slideViewPr>
    <p:cSldViewPr>
      <p:cViewPr varScale="1">
        <p:scale>
          <a:sx n="61" d="100"/>
          <a:sy n="61" d="100"/>
        </p:scale>
        <p:origin x="205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48F75-1DB9-4F60-8599-0FE697249262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83EDC-C4A2-4A97-89CD-1B19EE3B5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83EDC-C4A2-4A97-89CD-1B19EE3B556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83EDC-C4A2-4A97-89CD-1B19EE3B556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70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83EDC-C4A2-4A97-89CD-1B19EE3B556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9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DEPARTMENT </a:t>
            </a:r>
            <a:r>
              <a:rPr spc="-5" dirty="0"/>
              <a:t>OF </a:t>
            </a:r>
            <a:r>
              <a:rPr dirty="0"/>
              <a:t>COMPUTER SCIENCE </a:t>
            </a:r>
            <a:r>
              <a:rPr spc="-5" dirty="0"/>
              <a:t>AND</a:t>
            </a:r>
            <a:r>
              <a:rPr spc="-155" dirty="0"/>
              <a:t> </a:t>
            </a:r>
            <a:r>
              <a:rPr dirty="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r>
              <a:rPr spc="-5" dirty="0"/>
              <a:t>/112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00000"/>
                </a:solidFill>
                <a:latin typeface="Bookman Uralic"/>
                <a:cs typeface="Bookman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DEPARTMENT </a:t>
            </a:r>
            <a:r>
              <a:rPr spc="-5" dirty="0"/>
              <a:t>OF </a:t>
            </a:r>
            <a:r>
              <a:rPr dirty="0"/>
              <a:t>COMPUTER SCIENCE </a:t>
            </a:r>
            <a:r>
              <a:rPr spc="-5" dirty="0"/>
              <a:t>AND</a:t>
            </a:r>
            <a:r>
              <a:rPr spc="-155" dirty="0"/>
              <a:t> </a:t>
            </a:r>
            <a:r>
              <a:rPr dirty="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r>
              <a:rPr spc="-5" dirty="0"/>
              <a:t>/112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00000"/>
                </a:solidFill>
                <a:latin typeface="Bookman Uralic"/>
                <a:cs typeface="Bookman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DEPARTMENT </a:t>
            </a:r>
            <a:r>
              <a:rPr spc="-5" dirty="0"/>
              <a:t>OF </a:t>
            </a:r>
            <a:r>
              <a:rPr dirty="0"/>
              <a:t>COMPUTER SCIENCE </a:t>
            </a:r>
            <a:r>
              <a:rPr spc="-5" dirty="0"/>
              <a:t>AND</a:t>
            </a:r>
            <a:r>
              <a:rPr spc="-155" dirty="0"/>
              <a:t> </a:t>
            </a:r>
            <a:r>
              <a:rPr dirty="0"/>
              <a:t>ENGINEERING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r>
              <a:rPr spc="-5" dirty="0"/>
              <a:t>/112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00000"/>
                </a:solidFill>
                <a:latin typeface="Bookman Uralic"/>
                <a:cs typeface="Bookman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DEPARTMENT </a:t>
            </a:r>
            <a:r>
              <a:rPr spc="-5" dirty="0"/>
              <a:t>OF </a:t>
            </a:r>
            <a:r>
              <a:rPr dirty="0"/>
              <a:t>COMPUTER SCIENCE </a:t>
            </a:r>
            <a:r>
              <a:rPr spc="-5" dirty="0"/>
              <a:t>AND</a:t>
            </a:r>
            <a:r>
              <a:rPr spc="-155" dirty="0"/>
              <a:t> </a:t>
            </a:r>
            <a:r>
              <a:rPr dirty="0"/>
              <a:t>ENGINEERING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r>
              <a:rPr spc="-5" dirty="0"/>
              <a:t>/112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9600" y="1566862"/>
            <a:ext cx="4655820" cy="109855"/>
          </a:xfrm>
          <a:custGeom>
            <a:avLst/>
            <a:gdLst/>
            <a:ahLst/>
            <a:cxnLst/>
            <a:rect l="l" t="t" r="r" b="b"/>
            <a:pathLst>
              <a:path w="4655820" h="109855">
                <a:moveTo>
                  <a:pt x="4655566" y="0"/>
                </a:moveTo>
                <a:lnTo>
                  <a:pt x="0" y="0"/>
                </a:lnTo>
                <a:lnTo>
                  <a:pt x="0" y="109537"/>
                </a:lnTo>
                <a:lnTo>
                  <a:pt x="4655566" y="109537"/>
                </a:lnTo>
                <a:lnTo>
                  <a:pt x="4655566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09600" y="1566925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201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52387" y="2360032"/>
            <a:ext cx="6396212" cy="29939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DEPARTMENT </a:t>
            </a:r>
            <a:r>
              <a:rPr spc="-5" dirty="0"/>
              <a:t>OF </a:t>
            </a:r>
            <a:r>
              <a:rPr dirty="0"/>
              <a:t>COMPUTER SCIENCE </a:t>
            </a:r>
            <a:r>
              <a:rPr spc="-5" dirty="0"/>
              <a:t>AND</a:t>
            </a:r>
            <a:r>
              <a:rPr spc="-155" dirty="0"/>
              <a:t> </a:t>
            </a:r>
            <a:r>
              <a:rPr dirty="0"/>
              <a:t>ENGINEERING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r>
              <a:rPr spc="-5" dirty="0"/>
              <a:t>/112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9600" y="1566862"/>
            <a:ext cx="4655820" cy="109855"/>
          </a:xfrm>
          <a:custGeom>
            <a:avLst/>
            <a:gdLst/>
            <a:ahLst/>
            <a:cxnLst/>
            <a:rect l="l" t="t" r="r" b="b"/>
            <a:pathLst>
              <a:path w="4655820" h="109855">
                <a:moveTo>
                  <a:pt x="4655566" y="0"/>
                </a:moveTo>
                <a:lnTo>
                  <a:pt x="0" y="0"/>
                </a:lnTo>
                <a:lnTo>
                  <a:pt x="0" y="109537"/>
                </a:lnTo>
                <a:lnTo>
                  <a:pt x="4655566" y="109537"/>
                </a:lnTo>
                <a:lnTo>
                  <a:pt x="4655566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09600" y="1566925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201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9980" y="2469006"/>
            <a:ext cx="463359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C00000"/>
                </a:solidFill>
                <a:latin typeface="Bookman Uralic"/>
                <a:cs typeface="Bookman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5668" y="2697607"/>
            <a:ext cx="7841615" cy="2037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07794" y="6353309"/>
            <a:ext cx="5812155" cy="242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DEPARTMENT </a:t>
            </a:r>
            <a:r>
              <a:rPr spc="-5" dirty="0"/>
              <a:t>OF </a:t>
            </a:r>
            <a:r>
              <a:rPr dirty="0"/>
              <a:t>COMPUTER SCIENCE </a:t>
            </a:r>
            <a:r>
              <a:rPr spc="-5" dirty="0"/>
              <a:t>AND</a:t>
            </a:r>
            <a:r>
              <a:rPr spc="-155" dirty="0"/>
              <a:t> </a:t>
            </a:r>
            <a:r>
              <a:rPr dirty="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848345" y="6277248"/>
            <a:ext cx="606425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r>
              <a:rPr spc="-5" dirty="0"/>
              <a:t>/112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54202" y="6342833"/>
            <a:ext cx="581215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CC0000"/>
                </a:solidFill>
                <a:latin typeface="Verdana"/>
                <a:cs typeface="Verdana"/>
              </a:rPr>
              <a:t>DEPARTMENT </a:t>
            </a:r>
            <a:r>
              <a:rPr sz="2000" b="1" spc="-5" dirty="0" smtClean="0">
                <a:solidFill>
                  <a:srgbClr val="CC0000"/>
                </a:solidFill>
                <a:latin typeface="Verdana"/>
                <a:cs typeface="Verdana"/>
              </a:rPr>
              <a:t>OF</a:t>
            </a:r>
            <a:r>
              <a:rPr lang="en-US" sz="2000" b="1" spc="-5" dirty="0" smtClean="0">
                <a:solidFill>
                  <a:srgbClr val="CC0000"/>
                </a:solidFill>
                <a:latin typeface="Verdana"/>
                <a:cs typeface="Verdana"/>
              </a:rPr>
              <a:t> CSBS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1440" y="2944339"/>
            <a:ext cx="794967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IN" dirty="0" smtClean="0">
                <a:solidFill>
                  <a:srgbClr val="0070C0"/>
                </a:solidFill>
              </a:rPr>
              <a:t>Web Analytics</a:t>
            </a:r>
            <a:endParaRPr sz="5400" spc="-10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0343" y="304800"/>
            <a:ext cx="7524817" cy="1336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lang="en-US" sz="4000" b="1" dirty="0">
                <a:solidFill>
                  <a:srgbClr val="C00000"/>
                </a:solidFill>
                <a:latin typeface="Bookman Uralic"/>
                <a:ea typeface="+mj-ea"/>
                <a:cs typeface="Bookman Uralic"/>
              </a:rPr>
              <a:t>ADVANCED SOCIAL, </a:t>
            </a:r>
            <a:endParaRPr lang="en-US" sz="4000" b="1" dirty="0" smtClean="0">
              <a:solidFill>
                <a:srgbClr val="C00000"/>
              </a:solidFill>
              <a:latin typeface="Bookman Uralic"/>
              <a:ea typeface="+mj-ea"/>
              <a:cs typeface="Bookman Uralic"/>
            </a:endParaRPr>
          </a:p>
          <a:p>
            <a:pPr marL="12700" algn="ctr">
              <a:spcBef>
                <a:spcPts val="95"/>
              </a:spcBef>
            </a:pPr>
            <a:r>
              <a:rPr lang="en-US" sz="4000" b="1" dirty="0" smtClean="0">
                <a:solidFill>
                  <a:srgbClr val="C00000"/>
                </a:solidFill>
                <a:latin typeface="Bookman Uralic"/>
                <a:ea typeface="+mj-ea"/>
                <a:cs typeface="Bookman Uralic"/>
              </a:rPr>
              <a:t>TEXT </a:t>
            </a:r>
            <a:r>
              <a:rPr lang="en-US" sz="4000" b="1" dirty="0">
                <a:solidFill>
                  <a:srgbClr val="C00000"/>
                </a:solidFill>
                <a:latin typeface="Bookman Uralic"/>
                <a:ea typeface="+mj-ea"/>
                <a:cs typeface="Bookman Uralic"/>
              </a:rPr>
              <a:t>AND MEDIA ANALYTICS</a:t>
            </a:r>
          </a:p>
        </p:txBody>
      </p:sp>
      <p:sp>
        <p:nvSpPr>
          <p:cNvPr id="5" name="object 4"/>
          <p:cNvSpPr txBox="1">
            <a:spLocks/>
          </p:cNvSpPr>
          <p:nvPr/>
        </p:nvSpPr>
        <p:spPr>
          <a:xfrm>
            <a:off x="770853" y="4875351"/>
            <a:ext cx="794967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1" i="0">
                <a:solidFill>
                  <a:srgbClr val="C00000"/>
                </a:solidFill>
                <a:latin typeface="Bookman Uralic"/>
                <a:ea typeface="+mj-ea"/>
                <a:cs typeface="Bookman Uralic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IN" kern="0" dirty="0" smtClean="0">
                <a:solidFill>
                  <a:srgbClr val="FFC000"/>
                </a:solidFill>
              </a:rPr>
              <a:t>UNIT – II  Chapter - I</a:t>
            </a:r>
            <a:endParaRPr lang="en-IN" sz="5400" kern="0" spc="-1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158" y="685800"/>
            <a:ext cx="4633595" cy="635000"/>
          </a:xfrm>
        </p:spPr>
        <p:txBody>
          <a:bodyPr/>
          <a:lstStyle/>
          <a:p>
            <a:r>
              <a:rPr lang="en-US" dirty="0" smtClean="0"/>
              <a:t>Key Metrics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5158" y="1828800"/>
            <a:ext cx="4633595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Visitors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Bounce Rate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Page views per Session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Session Duration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Time on Page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86400" y="3657600"/>
            <a:ext cx="327660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6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Traffic Source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6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Source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6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Interactions per Visit.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6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 Pages</a:t>
            </a:r>
          </a:p>
        </p:txBody>
      </p:sp>
    </p:spTree>
    <p:extLst>
      <p:ext uri="{BB962C8B-B14F-4D97-AF65-F5344CB8AC3E}">
        <p14:creationId xmlns:p14="http://schemas.microsoft.com/office/powerpoint/2010/main" val="103277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892314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You Need Web Analytics Tools</a:t>
            </a:r>
          </a:p>
        </p:txBody>
      </p:sp>
      <p:sp>
        <p:nvSpPr>
          <p:cNvPr id="2" name="Rectangle 1"/>
          <p:cNvSpPr/>
          <p:nvPr/>
        </p:nvSpPr>
        <p:spPr>
          <a:xfrm>
            <a:off x="504497" y="1981200"/>
            <a:ext cx="8153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analytics software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 visitors interact with your website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their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have access 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visitor 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can make these goals measurable by setting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Performance Indicators (KPIs)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benchmarks.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then use your web analytics platform 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visitor activity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if your website is meeting those standards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04296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8382000" cy="123110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web analytics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involves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752600"/>
            <a:ext cx="801151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b="1" dirty="0" smtClean="0">
                <a:solidFill>
                  <a:srgbClr val="001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 </a:t>
            </a:r>
            <a:r>
              <a:rPr lang="en-US" sz="2000" b="1" dirty="0">
                <a:solidFill>
                  <a:srgbClr val="001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goals: 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Defining the key metrics </a:t>
            </a:r>
            <a:r>
              <a:rPr lang="en-US" sz="2000" dirty="0">
                <a:solidFill>
                  <a:srgbClr val="001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will determine the success of your business and </a:t>
            </a:r>
            <a:r>
              <a:rPr lang="en-US" sz="2000" dirty="0" smtClean="0">
                <a:solidFill>
                  <a:srgbClr val="001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website.</a:t>
            </a:r>
            <a:endParaRPr lang="en-US" sz="2000" dirty="0">
              <a:solidFill>
                <a:srgbClr val="00132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solidFill>
                  <a:srgbClr val="001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Collecting data:</a:t>
            </a:r>
            <a:r>
              <a:rPr lang="en-US" sz="2000" dirty="0">
                <a:solidFill>
                  <a:srgbClr val="001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Gathering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information, statistics, and data on website visitors</a:t>
            </a:r>
            <a:r>
              <a:rPr lang="en-US" sz="2000" dirty="0">
                <a:solidFill>
                  <a:srgbClr val="001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analytics </a:t>
            </a:r>
            <a:r>
              <a:rPr lang="en-US" sz="2000" dirty="0" smtClean="0">
                <a:solidFill>
                  <a:srgbClr val="001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tools.</a:t>
            </a:r>
            <a:endParaRPr lang="en-US" sz="2000" dirty="0">
              <a:solidFill>
                <a:srgbClr val="00132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solidFill>
                  <a:srgbClr val="001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 data:</a:t>
            </a:r>
            <a:r>
              <a:rPr lang="en-US" sz="2000" dirty="0">
                <a:solidFill>
                  <a:srgbClr val="001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Converting the raw data </a:t>
            </a:r>
            <a:r>
              <a:rPr lang="en-US" sz="2000" dirty="0" smtClean="0">
                <a:solidFill>
                  <a:srgbClr val="001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have </a:t>
            </a:r>
            <a:r>
              <a:rPr lang="en-US" sz="2000" dirty="0">
                <a:solidFill>
                  <a:srgbClr val="001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gathered into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meaningful ratios</a:t>
            </a:r>
            <a:r>
              <a:rPr lang="en-US" sz="2000" dirty="0">
                <a:solidFill>
                  <a:srgbClr val="001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</a:t>
            </a:r>
            <a:r>
              <a:rPr lang="en-US" sz="2000" dirty="0">
                <a:solidFill>
                  <a:srgbClr val="001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 and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information </a:t>
            </a:r>
            <a:r>
              <a:rPr lang="en-US" sz="2000" dirty="0">
                <a:solidFill>
                  <a:srgbClr val="001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tell a </a:t>
            </a:r>
            <a:r>
              <a:rPr lang="en-US" sz="2000" dirty="0" smtClean="0">
                <a:solidFill>
                  <a:srgbClr val="001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story.</a:t>
            </a:r>
            <a:endParaRPr lang="en-US" sz="2000" dirty="0">
              <a:solidFill>
                <a:srgbClr val="00132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solidFill>
                  <a:srgbClr val="001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Reporting data</a:t>
            </a:r>
            <a:r>
              <a:rPr lang="en-US" sz="2000" dirty="0">
                <a:solidFill>
                  <a:srgbClr val="001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Displaying the processed data in an easy-to-read </a:t>
            </a:r>
            <a:r>
              <a:rPr lang="en-US" sz="2000" dirty="0" smtClean="0">
                <a:solidFill>
                  <a:srgbClr val="001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format.</a:t>
            </a:r>
            <a:endParaRPr lang="en-US" sz="2000" dirty="0">
              <a:solidFill>
                <a:srgbClr val="00132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solidFill>
                  <a:srgbClr val="001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Developing an online strategy:</a:t>
            </a:r>
            <a:r>
              <a:rPr lang="en-US" sz="2000" dirty="0">
                <a:solidFill>
                  <a:srgbClr val="001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Creating a plan to optimize the website experience to meet business </a:t>
            </a:r>
            <a:r>
              <a:rPr lang="en-US" sz="2000" dirty="0" smtClean="0">
                <a:solidFill>
                  <a:srgbClr val="001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goals.</a:t>
            </a:r>
            <a:endParaRPr lang="en-US" sz="2000" dirty="0">
              <a:solidFill>
                <a:srgbClr val="00132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solidFill>
                  <a:srgbClr val="001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Experimenting</a:t>
            </a:r>
            <a:r>
              <a:rPr lang="en-US" sz="2000" dirty="0">
                <a:solidFill>
                  <a:srgbClr val="001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Doing</a:t>
            </a:r>
            <a:r>
              <a:rPr lang="en-US" sz="2000" dirty="0">
                <a:solidFill>
                  <a:srgbClr val="1006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A/B tests</a:t>
            </a:r>
            <a:r>
              <a:rPr lang="en-US" sz="2000" dirty="0">
                <a:solidFill>
                  <a:srgbClr val="001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to determine the best way to optimize website </a:t>
            </a:r>
            <a:r>
              <a:rPr lang="en-US" sz="2000" dirty="0" smtClean="0">
                <a:solidFill>
                  <a:srgbClr val="001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performance. You </a:t>
            </a:r>
            <a:r>
              <a:rPr lang="en-US" sz="2000" dirty="0">
                <a:solidFill>
                  <a:srgbClr val="001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use this information to optimize underperforming pages and further promote higher-performing ones</a:t>
            </a:r>
            <a:r>
              <a:rPr lang="en-US" sz="2000" b="1" dirty="0">
                <a:solidFill>
                  <a:srgbClr val="001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1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across your website.</a:t>
            </a:r>
            <a:endParaRPr lang="en-US" sz="2000" b="0" i="0" dirty="0">
              <a:solidFill>
                <a:srgbClr val="00132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72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981200"/>
            <a:ext cx="79248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 installing an analytics platform on your website, you can identify what’s working and what needs improvement. This gives you the best possible chance of achieving your goals. 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Analytics is one of the world’s most popular analytics platforms. However, it isn’t ideal for all use cases.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Google’s analytics platform is strongly focused on Search Engine Optimization (SEO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this solution isn’t so strong when it comes to performing other types of analysis, particularly customer behavior analysis. </a:t>
            </a:r>
            <a:endParaRPr lang="en-US" sz="2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914400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 ..</a:t>
            </a:r>
            <a:endParaRPr lang="en-US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06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668" y="762000"/>
            <a:ext cx="7126732" cy="609600"/>
          </a:xfrm>
        </p:spPr>
        <p:txBody>
          <a:bodyPr/>
          <a:lstStyle/>
          <a:p>
            <a:r>
              <a:rPr lang="en-US" dirty="0"/>
              <a:t>Benefits of Web Analytics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45668" y="3276600"/>
            <a:ext cx="7841615" cy="369332"/>
          </a:xfrm>
        </p:spPr>
        <p:txBody>
          <a:bodyPr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https://www.techprevue.com/benefits-of-web-analytics/</a:t>
            </a:r>
          </a:p>
        </p:txBody>
      </p:sp>
    </p:spTree>
    <p:extLst>
      <p:ext uri="{BB962C8B-B14F-4D97-AF65-F5344CB8AC3E}">
        <p14:creationId xmlns:p14="http://schemas.microsoft.com/office/powerpoint/2010/main" val="91135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8781" y="725354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-10" dirty="0" smtClean="0">
                <a:solidFill>
                  <a:srgbClr val="C00000"/>
                </a:solidFill>
                <a:latin typeface="Bookman Uralic"/>
                <a:ea typeface="+mj-ea"/>
                <a:cs typeface="Bookman Uralic"/>
              </a:rPr>
              <a:t>Clickstream Analysis</a:t>
            </a:r>
            <a:endParaRPr lang="en-US" sz="4000" b="1" spc="-10" dirty="0">
              <a:solidFill>
                <a:srgbClr val="C00000"/>
              </a:solidFill>
              <a:latin typeface="Bookman Uralic"/>
              <a:ea typeface="+mj-ea"/>
              <a:cs typeface="Bookman Ural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10200" y="1905000"/>
            <a:ext cx="350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</p:txBody>
      </p:sp>
      <p:sp>
        <p:nvSpPr>
          <p:cNvPr id="3" name="Rectangle 2"/>
          <p:cNvSpPr/>
          <p:nvPr/>
        </p:nvSpPr>
        <p:spPr>
          <a:xfrm>
            <a:off x="609600" y="1575244"/>
            <a:ext cx="7772400" cy="4602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 smtClean="0">
                <a:latin typeface="Times New Roman" panose="02020603050405020304" pitchFamily="18" charset="0"/>
                <a:ea typeface="Nirmala UI" panose="020B0502040204020203" pitchFamily="34" charset="0"/>
                <a:cs typeface="Times New Roman" panose="02020603050405020304" pitchFamily="18" charset="0"/>
              </a:rPr>
              <a:t>A </a:t>
            </a:r>
            <a:r>
              <a:rPr lang="en-US" sz="2200" b="1" dirty="0" smtClean="0">
                <a:latin typeface="Times New Roman" panose="02020603050405020304" pitchFamily="18" charset="0"/>
                <a:ea typeface="Nirmala UI" panose="020B0502040204020203" pitchFamily="34" charset="0"/>
                <a:cs typeface="Times New Roman" panose="02020603050405020304" pitchFamily="18" charset="0"/>
              </a:rPr>
              <a:t>clickstream</a:t>
            </a:r>
            <a:r>
              <a:rPr lang="en-US" sz="2200" dirty="0" smtClean="0">
                <a:latin typeface="Times New Roman" panose="02020603050405020304" pitchFamily="18" charset="0"/>
                <a:ea typeface="Nirmala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Nirmala UI" panose="020B0502040204020203" pitchFamily="34" charset="0"/>
                <a:cs typeface="Times New Roman" panose="02020603050405020304" pitchFamily="18" charset="0"/>
              </a:rPr>
              <a:t>or </a:t>
            </a:r>
            <a:r>
              <a:rPr lang="en-US" sz="2200" b="1" dirty="0">
                <a:latin typeface="Times New Roman" panose="02020603050405020304" pitchFamily="18" charset="0"/>
                <a:ea typeface="Nirmala UI" panose="020B0502040204020203" pitchFamily="34" charset="0"/>
                <a:cs typeface="Times New Roman" panose="02020603050405020304" pitchFamily="18" charset="0"/>
              </a:rPr>
              <a:t>click path</a:t>
            </a:r>
            <a:r>
              <a:rPr lang="en-US" sz="2200" dirty="0">
                <a:latin typeface="Times New Roman" panose="02020603050405020304" pitchFamily="18" charset="0"/>
                <a:ea typeface="Nirmala UI" panose="020B0502040204020203" pitchFamily="34" charset="0"/>
                <a:cs typeface="Times New Roman" panose="02020603050405020304" pitchFamily="18" charset="0"/>
              </a:rPr>
              <a:t> is the </a:t>
            </a:r>
            <a:r>
              <a:rPr lang="en-US" sz="2200" b="1" dirty="0">
                <a:latin typeface="Times New Roman" panose="02020603050405020304" pitchFamily="18" charset="0"/>
                <a:ea typeface="Nirmala UI" panose="020B0502040204020203" pitchFamily="34" charset="0"/>
                <a:cs typeface="Times New Roman" panose="02020603050405020304" pitchFamily="18" charset="0"/>
              </a:rPr>
              <a:t>sequence of pages a user visits on a website</a:t>
            </a:r>
            <a:r>
              <a:rPr lang="en-US" sz="2200" dirty="0">
                <a:latin typeface="Times New Roman" panose="02020603050405020304" pitchFamily="18" charset="0"/>
                <a:ea typeface="Nirmala UI" panose="020B0502040204020203" pitchFamily="34" charset="0"/>
                <a:cs typeface="Times New Roman" panose="02020603050405020304" pitchFamily="18" charset="0"/>
              </a:rPr>
              <a:t>. Thus, </a:t>
            </a:r>
            <a:r>
              <a:rPr lang="en-US" sz="2200" b="1" dirty="0">
                <a:latin typeface="Times New Roman" panose="02020603050405020304" pitchFamily="18" charset="0"/>
                <a:ea typeface="Nirmala UI" panose="020B0502040204020203" pitchFamily="34" charset="0"/>
                <a:cs typeface="Times New Roman" panose="02020603050405020304" pitchFamily="18" charset="0"/>
              </a:rPr>
              <a:t>clickstream analysis is simply the process of analyzing what pages a user visits </a:t>
            </a:r>
            <a:r>
              <a:rPr lang="en-US" sz="2200" dirty="0">
                <a:latin typeface="Times New Roman" panose="02020603050405020304" pitchFamily="18" charset="0"/>
                <a:ea typeface="Nirmala UI" panose="020B0502040204020203" pitchFamily="34" charset="0"/>
                <a:cs typeface="Times New Roman" panose="02020603050405020304" pitchFamily="18" charset="0"/>
              </a:rPr>
              <a:t>(and in what order) </a:t>
            </a:r>
            <a:r>
              <a:rPr lang="en-US" sz="2200" b="1" dirty="0">
                <a:latin typeface="Times New Roman" panose="02020603050405020304" pitchFamily="18" charset="0"/>
                <a:ea typeface="Nirmala UI" panose="020B0502040204020203" pitchFamily="34" charset="0"/>
                <a:cs typeface="Times New Roman" panose="02020603050405020304" pitchFamily="18" charset="0"/>
              </a:rPr>
              <a:t>on a website</a:t>
            </a:r>
            <a:r>
              <a:rPr lang="en-US" sz="2200" dirty="0">
                <a:latin typeface="Times New Roman" panose="02020603050405020304" pitchFamily="18" charset="0"/>
                <a:ea typeface="Nirmala UI" panose="020B0502040204020203" pitchFamily="34" charset="0"/>
                <a:cs typeface="Times New Roman" panose="02020603050405020304" pitchFamily="18" charset="0"/>
              </a:rPr>
              <a:t>. This allows webmasters to better understand how their website is being used, and where they can make improvements</a:t>
            </a:r>
            <a:r>
              <a:rPr lang="en-US" sz="2200" dirty="0" smtClean="0">
                <a:latin typeface="Times New Roman" panose="02020603050405020304" pitchFamily="18" charset="0"/>
                <a:ea typeface="Nirmala UI" panose="020B0502040204020203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ea typeface="Nirmala UI" panose="020B0502040204020203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Clickstream analysis factors in various analytics, such as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analytics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compare how different groups of users interact with the same website. </a:t>
            </a:r>
            <a:endParaRPr lang="en-US" sz="2200" dirty="0">
              <a:latin typeface="Times New Roman" panose="02020603050405020304" pitchFamily="18" charset="0"/>
              <a:ea typeface="Nirmala UI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6319277"/>
            <a:ext cx="853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https://pestleanalysis.com/clickstream-analysis/#What_Is_Clickstream_Analysis</a:t>
            </a:r>
          </a:p>
        </p:txBody>
      </p:sp>
    </p:spTree>
    <p:extLst>
      <p:ext uri="{BB962C8B-B14F-4D97-AF65-F5344CB8AC3E}">
        <p14:creationId xmlns:p14="http://schemas.microsoft.com/office/powerpoint/2010/main" val="139663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668" y="228601"/>
            <a:ext cx="7736332" cy="1231106"/>
          </a:xfrm>
        </p:spPr>
        <p:txBody>
          <a:bodyPr/>
          <a:lstStyle/>
          <a:p>
            <a:pPr algn="ctr"/>
            <a:r>
              <a:rPr lang="en-US" dirty="0"/>
              <a:t>Applications of Clickstream Analysis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45668" y="2590800"/>
            <a:ext cx="7841615" cy="221599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Clickstream analysis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 wide range of applications. Using just clickstream data, webmasters can identify which pieces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may need to be improved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the links between other pieces of content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2850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8229600" cy="1231106"/>
          </a:xfrm>
        </p:spPr>
        <p:txBody>
          <a:bodyPr/>
          <a:lstStyle/>
          <a:p>
            <a:r>
              <a:rPr lang="en-US" dirty="0"/>
              <a:t>Clickstream data metrics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752600"/>
            <a:ext cx="8001000" cy="4501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Clickstream data includes the following types of web analytics information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Whether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individual is a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unique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visitor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website;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the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lands on first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of time a user spends on a page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on the page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clicks on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engages with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where an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is added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from a cart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goes next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button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used.</a:t>
            </a:r>
            <a:endParaRPr lang="en-US" sz="21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00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668" y="685800"/>
            <a:ext cx="4633595" cy="635000"/>
          </a:xfrm>
        </p:spPr>
        <p:txBody>
          <a:bodyPr/>
          <a:lstStyle/>
          <a:p>
            <a:r>
              <a:rPr lang="en-US" dirty="0" smtClean="0"/>
              <a:t>Cont ..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45668" y="2667000"/>
            <a:ext cx="7736332" cy="1846659"/>
          </a:xfrm>
        </p:spPr>
        <p:txBody>
          <a:bodyPr/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Clickstream data collected from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session of a user interacting with a website may not be useful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 organization can use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gathered from many visitors to improve its website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service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467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6113" y="685800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-10" dirty="0">
                <a:solidFill>
                  <a:srgbClr val="C00000"/>
                </a:solidFill>
                <a:latin typeface="Bookman Uralic"/>
                <a:ea typeface="+mj-ea"/>
                <a:cs typeface="Bookman Uralic"/>
              </a:rPr>
              <a:t>Example</a:t>
            </a:r>
          </a:p>
        </p:txBody>
      </p:sp>
      <p:sp>
        <p:nvSpPr>
          <p:cNvPr id="2" name="Rectangle 1"/>
          <p:cNvSpPr/>
          <p:nvPr/>
        </p:nvSpPr>
        <p:spPr>
          <a:xfrm>
            <a:off x="586113" y="1676400"/>
            <a:ext cx="8001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lot of visitors leave a site after landing on a page with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little information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organization may need to enhance the page with more valuable information.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Likewise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visitors often land on a page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not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website's homepage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the organization may want 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redesign that page to be more inviting and informative to users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Clickstream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does not include personal details about a user, and it is typically stored on the server that supports the website. </a:t>
            </a:r>
          </a:p>
        </p:txBody>
      </p:sp>
    </p:spTree>
    <p:extLst>
      <p:ext uri="{BB962C8B-B14F-4D97-AF65-F5344CB8AC3E}">
        <p14:creationId xmlns:p14="http://schemas.microsoft.com/office/powerpoint/2010/main" val="4264732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8382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-10" dirty="0">
                <a:solidFill>
                  <a:srgbClr val="C00000"/>
                </a:solidFill>
                <a:latin typeface="Bookman Uralic"/>
                <a:ea typeface="+mj-ea"/>
                <a:cs typeface="Bookman Uralic"/>
              </a:rPr>
              <a:t>UNIT – </a:t>
            </a:r>
            <a:r>
              <a:rPr lang="en-US" sz="4000" b="1" spc="-10" dirty="0" smtClean="0">
                <a:solidFill>
                  <a:srgbClr val="C00000"/>
                </a:solidFill>
                <a:latin typeface="Bookman Uralic"/>
                <a:ea typeface="+mj-ea"/>
                <a:cs typeface="Bookman Uralic"/>
              </a:rPr>
              <a:t>II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2209800"/>
            <a:ext cx="7848600" cy="304698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1000"/>
              </a:spcAft>
            </a:pP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Web Analytics: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Web analytics tools, Clickstream analysis, A/B testing, online surveys; 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Web search and retrieval, Search engine optimization, Web crawling and Indexing, Ranking algorithms, Web traffic </a:t>
            </a:r>
            <a:r>
              <a:rPr lang="en-I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models.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762000"/>
            <a:ext cx="84050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Bookman Uralic"/>
                <a:ea typeface="+mj-ea"/>
                <a:cs typeface="Bookman Uralic"/>
              </a:rPr>
              <a:t>H</a:t>
            </a:r>
            <a:r>
              <a:rPr lang="en-US" sz="4000" b="1" dirty="0" smtClean="0">
                <a:solidFill>
                  <a:srgbClr val="C00000"/>
                </a:solidFill>
                <a:latin typeface="Bookman Uralic"/>
                <a:ea typeface="+mj-ea"/>
                <a:cs typeface="Bookman Uralic"/>
              </a:rPr>
              <a:t>ow </a:t>
            </a:r>
            <a:r>
              <a:rPr lang="en-US" sz="4000" b="1" dirty="0">
                <a:solidFill>
                  <a:srgbClr val="C00000"/>
                </a:solidFill>
                <a:latin typeface="Bookman Uralic"/>
                <a:ea typeface="+mj-ea"/>
                <a:cs typeface="Bookman Uralic"/>
              </a:rPr>
              <a:t>Clickstream Analysis is used</a:t>
            </a:r>
          </a:p>
        </p:txBody>
      </p:sp>
      <p:sp>
        <p:nvSpPr>
          <p:cNvPr id="3" name="Rectangle 2"/>
          <p:cNvSpPr/>
          <p:nvPr/>
        </p:nvSpPr>
        <p:spPr>
          <a:xfrm>
            <a:off x="517634" y="1600200"/>
            <a:ext cx="822960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 use clickstream analytics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uncover trends and draw conclusions from different metrics about their websites. This process typically uses a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file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 user activity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 website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clickstream analysis, an organization can collect data on the number of page visits, views, and unique and repeat visitors.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provides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of how the organization's website performs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it can help approximate the typical user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84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668" y="838200"/>
            <a:ext cx="8117332" cy="615553"/>
          </a:xfrm>
        </p:spPr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 ..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15299" y="1752600"/>
            <a:ext cx="797807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website owner can then adjust the site to make it more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and increase the chance that visitors will stay longer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make a purchase or otherwise interact with the website and the organization behind it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an extremely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volume of data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gathered through clickstream analysis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many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e-businesses rely on big data analytics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tools such as Hadoop to interpret the data and generate reports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specific areas of interest.</a:t>
            </a:r>
          </a:p>
          <a:p>
            <a:pPr algn="just"/>
            <a:endParaRPr lang="en-US" dirty="0"/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Clickstream analysis is effective when used in 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combining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other, more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market research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resources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 sources and strategies.</a:t>
            </a:r>
          </a:p>
        </p:txBody>
      </p:sp>
    </p:spTree>
    <p:extLst>
      <p:ext uri="{BB962C8B-B14F-4D97-AF65-F5344CB8AC3E}">
        <p14:creationId xmlns:p14="http://schemas.microsoft.com/office/powerpoint/2010/main" val="278804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667" y="762000"/>
            <a:ext cx="8345933" cy="615553"/>
          </a:xfrm>
        </p:spPr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evels </a:t>
            </a:r>
            <a:r>
              <a:rPr lang="en-US" dirty="0"/>
              <a:t>of </a:t>
            </a:r>
            <a:r>
              <a:rPr lang="en-US" dirty="0" smtClean="0"/>
              <a:t>Clickstream Analysis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5666" y="1787570"/>
            <a:ext cx="788873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Traffic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operates at the server level.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E-commerce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uses clickstream data to determine the effectiveness of a website in terms of conversions and transactions. 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13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981200"/>
            <a:ext cx="76200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collects and analyzes the following data sets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pages are served to a user;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it takes each page to load;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the user hits the browser's back button;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 data is transmitted before the user moves to a different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webpage;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9329" y="609600"/>
            <a:ext cx="3838871" cy="9050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 </a:t>
            </a:r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  <a:endParaRPr lang="en-US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81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840" y="762000"/>
            <a:ext cx="6134960" cy="615553"/>
          </a:xfrm>
        </p:spPr>
        <p:txBody>
          <a:bodyPr/>
          <a:lstStyle/>
          <a:p>
            <a:r>
              <a:rPr lang="en-US" dirty="0"/>
              <a:t>E-commerce </a:t>
            </a:r>
            <a:r>
              <a:rPr lang="en-US" dirty="0" smtClean="0"/>
              <a:t>Analytics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2133600"/>
            <a:ext cx="7812531" cy="332398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concerned with the following data points: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pages the shopper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remains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shopper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puts 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out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shopping cart;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shopper purchases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Whether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shopper uses a coupon code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shopper's preferred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of payment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75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38957" y="228600"/>
            <a:ext cx="6752443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C00000"/>
                </a:solidFill>
                <a:latin typeface="Bookman Uralic"/>
                <a:ea typeface="+mj-ea"/>
                <a:cs typeface="Bookman Uralic"/>
              </a:defRPr>
            </a:lvl1pPr>
          </a:lstStyle>
          <a:p>
            <a:r>
              <a:rPr lang="en-US" dirty="0"/>
              <a:t>Benefits of clickstream data analysis</a:t>
            </a:r>
          </a:p>
        </p:txBody>
      </p:sp>
      <p:sp>
        <p:nvSpPr>
          <p:cNvPr id="6" name="Rectangle 5"/>
          <p:cNvSpPr/>
          <p:nvPr/>
        </p:nvSpPr>
        <p:spPr>
          <a:xfrm>
            <a:off x="644212" y="1676400"/>
            <a:ext cx="78875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a number of benefits organizations can get from clickstream data and clickstream analytics. Among them are the following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data collected can include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terms used, pages landed on, webpage features used and the addition or removal of items from a cart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 of which can lead to more actionable insights.</a:t>
            </a:r>
          </a:p>
          <a:p>
            <a:pPr algn="just"/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routes.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Organizations can use data analysis to view the different routes their online visitors or customers take to reach a page or to make a purchase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83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631" y="838200"/>
            <a:ext cx="4633595" cy="61555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 ..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72631" y="2057400"/>
            <a:ext cx="78617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trends and insights.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Collecting and analyzing the clickstreams of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number of visitors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 an organization identify trends in the following areas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visitors get to the website;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they do once there;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long they stay on a page;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page visits visitors make;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unique and repeat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visitors.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85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290" y="762000"/>
            <a:ext cx="4633595" cy="615553"/>
          </a:xfrm>
        </p:spPr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 ..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6290" y="1905000"/>
            <a:ext cx="7974310" cy="4062651"/>
          </a:xfrm>
        </p:spPr>
        <p:txBody>
          <a:bodyPr/>
          <a:lstStyle/>
          <a:p>
            <a:pPr algn="just"/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UX: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If a majority of users quickly leave a page or website, it could be a sign that the page is poorly optimized or doesn't contain enough information of value. Clickstream data enables an organization to recognize UX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shortcomings, enabling them to make necessary changes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Clickstream data can be used to determine the amount of traffic coming from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 banners and campaigns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Such data provides insight as to which advertisements are most effective and lead to customer conversion rate optimization. Clickstream analysis can also derive what times of day, month or year a marketing strategy is most effective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56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668" y="762000"/>
            <a:ext cx="5297932" cy="615553"/>
          </a:xfrm>
        </p:spPr>
        <p:txBody>
          <a:bodyPr/>
          <a:lstStyle/>
          <a:p>
            <a:r>
              <a:rPr lang="en-US" dirty="0"/>
              <a:t>What is A/B testing?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45668" y="2209800"/>
            <a:ext cx="7841615" cy="332398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A/B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known 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testing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refers to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randomized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experimentation process wherein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or more versions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variable 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page, page element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etc.) are shown to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different segments of website visitors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same time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version leaves the maximum impact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drives business metrics.</a:t>
            </a:r>
          </a:p>
        </p:txBody>
      </p:sp>
    </p:spTree>
    <p:extLst>
      <p:ext uri="{BB962C8B-B14F-4D97-AF65-F5344CB8AC3E}">
        <p14:creationId xmlns:p14="http://schemas.microsoft.com/office/powerpoint/2010/main" val="133590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6781800" cy="615553"/>
          </a:xfrm>
        </p:spPr>
        <p:txBody>
          <a:bodyPr/>
          <a:lstStyle/>
          <a:p>
            <a:r>
              <a:rPr lang="en-US" dirty="0" smtClean="0"/>
              <a:t>Cont ..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2274838"/>
            <a:ext cx="7924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Essentially,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A/B testing eliminates all the guesswork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 website optimization and enables experience optimizers to make data-backed decisions. In A/B testing,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refers to ‘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or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testing variable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Whereas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refers to ‘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or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version of the original testing variable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37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2286000"/>
            <a:ext cx="8001000" cy="27959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 is the process of analyzing the behavior of visitors to a website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involves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to measure web activity, including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a website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its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webpages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914400"/>
            <a:ext cx="47834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</a:rPr>
              <a:t>What is </a:t>
            </a:r>
            <a:r>
              <a:rPr lang="en-US" sz="32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Web Analytics</a:t>
            </a: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4114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A/B testing - Optimize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8534400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317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563" y="762000"/>
            <a:ext cx="7998929" cy="615553"/>
          </a:xfrm>
        </p:spPr>
        <p:txBody>
          <a:bodyPr/>
          <a:lstStyle/>
          <a:p>
            <a:r>
              <a:rPr lang="en-US" dirty="0"/>
              <a:t>Natural Language </a:t>
            </a:r>
            <a:r>
              <a:rPr lang="en-US" dirty="0" smtClean="0"/>
              <a:t>Generation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explaining A/B te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64" y="304800"/>
            <a:ext cx="8566336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14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38201"/>
            <a:ext cx="5714999" cy="609600"/>
          </a:xfrm>
        </p:spPr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 ..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2286000"/>
            <a:ext cx="7848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version that moves your business metric(s) in the positive direction is known as the ‘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winner.’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the changes of this winning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 your tested page(s) / element(s) can help optimize your website and increase business ROI. </a:t>
            </a: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metrics for conversion are unique to each website. For instance, in the case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may be the sale of the products.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38400" y="46715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1C304B"/>
                </a:solidFill>
                <a:latin typeface="-apple-system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60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4633595" cy="635000"/>
          </a:xfrm>
        </p:spPr>
        <p:txBody>
          <a:bodyPr/>
          <a:lstStyle/>
          <a:p>
            <a:r>
              <a:rPr lang="en-US" dirty="0" smtClean="0"/>
              <a:t>Cont ..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720840"/>
            <a:ext cx="8001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A/B testing is one of the components of the overarching process of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Rate Optimization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(CRO), using which you can gather both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insights.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further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this collected data to understand user behavior, engagement rate, pain points, and even satisfaction with website features, including new features, revamped page sections,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etc.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you’re not A/B testing your website, you’re surely losing out on a lot of potential business revenue.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3600" y="6324600"/>
            <a:ext cx="2881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https://vwo.com/ab-testing/</a:t>
            </a:r>
          </a:p>
        </p:txBody>
      </p:sp>
    </p:spTree>
    <p:extLst>
      <p:ext uri="{BB962C8B-B14F-4D97-AF65-F5344CB8AC3E}">
        <p14:creationId xmlns:p14="http://schemas.microsoft.com/office/powerpoint/2010/main" val="280068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Web Analytics A/B Te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763000" cy="684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5201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3124199"/>
            <a:ext cx="746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https://blog.hubspot.com/marketing/how-to-do-a-b-testing</a:t>
            </a:r>
          </a:p>
        </p:txBody>
      </p:sp>
    </p:spTree>
    <p:extLst>
      <p:ext uri="{BB962C8B-B14F-4D97-AF65-F5344CB8AC3E}">
        <p14:creationId xmlns:p14="http://schemas.microsoft.com/office/powerpoint/2010/main" val="300512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685800"/>
            <a:ext cx="66527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Fira Sans"/>
              </a:rPr>
              <a:t>What is an Online Survey?</a:t>
            </a:r>
            <a:endParaRPr lang="en-US" sz="4000" b="0" i="0" dirty="0">
              <a:solidFill>
                <a:srgbClr val="FF0000"/>
              </a:solidFill>
              <a:effectLst/>
              <a:latin typeface="Fira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1828800"/>
            <a:ext cx="7848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survey or internet survey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one of the most popular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data-collection sources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 survey questions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sent out to a target sample and the members of this sample can respond to the questions over the world wide web.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Respondents receive online surveys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 various mediums such 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email, embedded over website, social media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76756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1600200"/>
            <a:ext cx="800100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rPr>
              <a:t>Online surveys can be used during almost all phases of a development process,</a:t>
            </a:r>
            <a:r>
              <a:rPr lang="en-US" sz="2200" dirty="0"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rPr>
              <a:t> including after a Web site has been launched. When used for an existing site, </a:t>
            </a:r>
            <a:r>
              <a:rPr lang="en-US" sz="2200" b="1" dirty="0"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rPr>
              <a:t>online surveys </a:t>
            </a:r>
            <a:r>
              <a:rPr lang="en-US" sz="2200" dirty="0"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rPr>
              <a:t>can be </a:t>
            </a:r>
            <a:r>
              <a:rPr lang="en-US" sz="2200" b="1" dirty="0"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rPr>
              <a:t>presented when visitors enter the site, when they leave, or at some point during the sessions</a:t>
            </a:r>
            <a:r>
              <a:rPr lang="en-US" sz="2200" dirty="0"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rPr>
              <a:t>. </a:t>
            </a:r>
            <a:endParaRPr lang="en-US" sz="2200" dirty="0" smtClean="0">
              <a:latin typeface="Times New Roman" panose="02020603050405020304" pitchFamily="18" charset="0"/>
              <a:ea typeface="Microsoft Yi Baiti" panose="03000500000000000000" pitchFamily="66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200" dirty="0" smtClean="0">
              <a:latin typeface="Times New Roman" panose="02020603050405020304" pitchFamily="18" charset="0"/>
              <a:ea typeface="Microsoft Yi Baiti" panose="03000500000000000000" pitchFamily="66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b="1" dirty="0" smtClean="0"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rPr>
              <a:t>Web </a:t>
            </a:r>
            <a:r>
              <a:rPr lang="en-US" sz="2200" b="1" dirty="0"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rPr>
              <a:t>analytics tools </a:t>
            </a:r>
            <a:r>
              <a:rPr lang="en-US" sz="2200" dirty="0"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rPr>
              <a:t>can be used to ask </a:t>
            </a:r>
            <a:r>
              <a:rPr lang="en-US" sz="2200" b="1" dirty="0"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rPr>
              <a:t>specific questions to specific groups of visitors </a:t>
            </a:r>
            <a:r>
              <a:rPr lang="en-US" sz="2200" dirty="0"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rPr>
              <a:t>rather than asking the </a:t>
            </a:r>
            <a:r>
              <a:rPr lang="en-US" sz="2200" b="1" dirty="0"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rPr>
              <a:t>same general questions to all visitors.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685800"/>
            <a:ext cx="17796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 smtClean="0">
                <a:solidFill>
                  <a:srgbClr val="FF0000"/>
                </a:solidFill>
                <a:latin typeface="Fira Sans"/>
              </a:rPr>
              <a:t>Cont</a:t>
            </a:r>
            <a:r>
              <a:rPr lang="en-US" sz="4000" b="1" dirty="0" smtClean="0">
                <a:solidFill>
                  <a:srgbClr val="FF0000"/>
                </a:solidFill>
                <a:latin typeface="Fira Sans"/>
              </a:rPr>
              <a:t> ..</a:t>
            </a:r>
            <a:endParaRPr lang="en-US" sz="4000" b="0" i="0" dirty="0">
              <a:solidFill>
                <a:srgbClr val="FF0000"/>
              </a:solidFill>
              <a:effectLst/>
              <a:latin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51480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838200"/>
            <a:ext cx="67425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Fira Sans"/>
              </a:rPr>
              <a:t>Characteristics of Online Surveys</a:t>
            </a:r>
            <a:endParaRPr lang="en-US" sz="3200" b="1" i="0" dirty="0">
              <a:solidFill>
                <a:srgbClr val="C00000"/>
              </a:solidFill>
              <a:effectLst/>
              <a:latin typeface="Fira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1600200"/>
            <a:ext cx="8153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six distinct characteristics that should ideally define online surveys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online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Precisely structured survey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Clearly defined target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and Analysis of respondent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Transparent reporting of survey responses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24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What is an Online Survey Software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35" y="304800"/>
            <a:ext cx="8674265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49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530" y="762000"/>
            <a:ext cx="4633595" cy="635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776034"/>
              </p:ext>
            </p:extLst>
          </p:nvPr>
        </p:nvGraphicFramePr>
        <p:xfrm>
          <a:off x="0" y="0"/>
          <a:ext cx="9143999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r:id="rId3" imgW="3876840" imgH="3848040" progId="">
                  <p:embed/>
                </p:oleObj>
              </mc:Choice>
              <mc:Fallback>
                <p:oleObj r:id="rId3" imgW="3876840" imgH="38480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3999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299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6858000" cy="615553"/>
          </a:xfrm>
        </p:spPr>
        <p:txBody>
          <a:bodyPr/>
          <a:lstStyle/>
          <a:p>
            <a:r>
              <a:rPr lang="en-US" dirty="0"/>
              <a:t>Online Survey </a:t>
            </a: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752600"/>
            <a:ext cx="82296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online survey can be an imperative tool to gather information from either customers or employees.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of customer satisfaction online survey: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very critical for a brand providing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door-to-door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food delivery service to be on top of customer satisfaction.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always need to evaluate customer feedback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most effective method to collect customer satisfaction feedback is by conducting an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 door-to-door survey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every delivery executive delivers food, the brand can either include a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scale survey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their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Customers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input about their experience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real-time and the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brand/company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work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making enhancements in their food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delivery quality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94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3400" y="838200"/>
            <a:ext cx="8060788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Bookman Uralic"/>
                <a:ea typeface="+mj-ea"/>
                <a:cs typeface="Bookman Uralic"/>
              </a:rPr>
              <a:t>Advantages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>
                <a:solidFill>
                  <a:srgbClr val="C00000"/>
                </a:solidFill>
                <a:latin typeface="Bookman Uralic"/>
                <a:ea typeface="+mj-ea"/>
                <a:cs typeface="Bookman Uralic"/>
              </a:rPr>
              <a:t>of Online Surveys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18705" y="1752600"/>
            <a:ext cx="7467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medium to reach the target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audience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Cost-efficient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margin-of-error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Convenient to understand for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respondents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 researchers’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Respondents are more truthful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97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685800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Bookman Uralic"/>
                <a:ea typeface="+mj-ea"/>
                <a:cs typeface="Bookman Uralic"/>
              </a:rPr>
              <a:t>Disadvantages of Online Surveys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6800" y="2514600"/>
            <a:ext cx="7467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Respondent Cooperation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Questionable data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access to certain sections of a population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6230062"/>
            <a:ext cx="784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https://www.questionpro.com/blog/what-are-online-surveys/</a:t>
            </a:r>
          </a:p>
        </p:txBody>
      </p:sp>
    </p:spTree>
    <p:extLst>
      <p:ext uri="{BB962C8B-B14F-4D97-AF65-F5344CB8AC3E}">
        <p14:creationId xmlns:p14="http://schemas.microsoft.com/office/powerpoint/2010/main" val="211097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914400"/>
            <a:ext cx="5562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Best Free Survey </a:t>
            </a: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Sites</a:t>
            </a:r>
            <a:endParaRPr lang="en-US" sz="3200" b="1" dirty="0">
              <a:solidFill>
                <a:srgbClr val="C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" y="1499175"/>
            <a:ext cx="8229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are going to discuss the best free survey sites in the world. There are various free survey sites. Some of them are as follows: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Forms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SurveyNuts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Forms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SurveyPlanet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Crowdsignal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Typeform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7"/>
            </a:pP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SurveyLegend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7"/>
            </a:pP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SurveyMonkey</a:t>
            </a:r>
            <a:endParaRPr lang="en-US" dirty="0">
              <a:latin typeface="inter-regula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05400" y="2819400"/>
            <a:ext cx="3505200" cy="3268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 startAt="9"/>
            </a:pP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Wufoo</a:t>
            </a:r>
            <a:endParaRPr lang="en-US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9"/>
            </a:pP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Zoho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Survey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9"/>
            </a:pP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SurveyGizmo</a:t>
            </a:r>
            <a:endParaRPr lang="en-US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9"/>
            </a:pP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SoGoSurvey</a:t>
            </a:r>
            <a:endParaRPr lang="en-US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9"/>
            </a:pP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Survs</a:t>
            </a:r>
            <a:endParaRPr lang="en-US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9"/>
            </a:pP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ProProfs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Survey Maker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9"/>
            </a:pP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HubSpot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Forms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70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571" y="762000"/>
            <a:ext cx="4633595" cy="6350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926727"/>
              </p:ext>
            </p:extLst>
          </p:nvPr>
        </p:nvGraphicFramePr>
        <p:xfrm>
          <a:off x="152400" y="152400"/>
          <a:ext cx="8763000" cy="647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r:id="rId3" imgW="3086280" imgH="3933720" progId="">
                  <p:embed/>
                </p:oleObj>
              </mc:Choice>
              <mc:Fallback>
                <p:oleObj r:id="rId3" imgW="3086280" imgH="39337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" y="152400"/>
                        <a:ext cx="8763000" cy="647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560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How Google Analytics Dashboards Can Make Your Life Easie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8534399" cy="624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9473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Top 5 Google Analytics Dashboards for Digital Marketers | DashThi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839200" cy="6477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2256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762000"/>
            <a:ext cx="51324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var(--font-text)"/>
              </a:rPr>
              <a:t>Web Analytics Tools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801450"/>
            <a:ext cx="4169979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Web Analytics Tools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Analytics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Amplitude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Hotjar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0" y="3352800"/>
            <a:ext cx="4401207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Paid Web Analytics Tools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Kissmetrics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SEMrush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Crazy Egg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Matomo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Adobe Analytics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Chartbeat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71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6553200" cy="609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Web Analytics (OWA)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8077200" cy="457048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Web Analytics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tracks all the usual metrics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 from an analytics platform. This includes referral sites, page views, and unique visitors. However, OWA can also monitor each visitor’s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click-stream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provide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these details,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provide a deep insight into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visitors are interacting with your pages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offers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ecommerce tracking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it a good choice for online store owners who are looking for 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free, open-source analytics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platform. </a:t>
            </a:r>
          </a:p>
        </p:txBody>
      </p:sp>
    </p:spTree>
    <p:extLst>
      <p:ext uri="{BB962C8B-B14F-4D97-AF65-F5344CB8AC3E}">
        <p14:creationId xmlns:p14="http://schemas.microsoft.com/office/powerpoint/2010/main" val="353572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5259</TotalTime>
  <Words>1165</Words>
  <Application>Microsoft Office PowerPoint</Application>
  <PresentationFormat>On-screen Show (4:3)</PresentationFormat>
  <Paragraphs>206</Paragraphs>
  <Slides>44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-apple-system</vt:lpstr>
      <vt:lpstr>Arial</vt:lpstr>
      <vt:lpstr>Bookman Uralic</vt:lpstr>
      <vt:lpstr>Calibri</vt:lpstr>
      <vt:lpstr>Fira Sans</vt:lpstr>
      <vt:lpstr>inter-regular</vt:lpstr>
      <vt:lpstr>Microsoft Yi Baiti</vt:lpstr>
      <vt:lpstr>Nirmala UI</vt:lpstr>
      <vt:lpstr>Times New Roman</vt:lpstr>
      <vt:lpstr>var(--font-text)</vt:lpstr>
      <vt:lpstr>Verdana</vt:lpstr>
      <vt:lpstr>Office Theme</vt:lpstr>
      <vt:lpstr>Web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Open Web Analytics (OWA)</vt:lpstr>
      <vt:lpstr>Key Metrics</vt:lpstr>
      <vt:lpstr>PowerPoint Presentation</vt:lpstr>
      <vt:lpstr>The process of web analytics involves </vt:lpstr>
      <vt:lpstr>PowerPoint Presentation</vt:lpstr>
      <vt:lpstr>Benefits of Web Analytics</vt:lpstr>
      <vt:lpstr>PowerPoint Presentation</vt:lpstr>
      <vt:lpstr>Applications of Clickstream Analysis</vt:lpstr>
      <vt:lpstr>Clickstream data metrics </vt:lpstr>
      <vt:lpstr>Cont ..</vt:lpstr>
      <vt:lpstr>PowerPoint Presentation</vt:lpstr>
      <vt:lpstr>PowerPoint Presentation</vt:lpstr>
      <vt:lpstr>Cont ..</vt:lpstr>
      <vt:lpstr>Levels of Clickstream Analysis</vt:lpstr>
      <vt:lpstr>PowerPoint Presentation</vt:lpstr>
      <vt:lpstr>E-commerce Analytics</vt:lpstr>
      <vt:lpstr>PowerPoint Presentation</vt:lpstr>
      <vt:lpstr>Cont ..</vt:lpstr>
      <vt:lpstr>Cont ..</vt:lpstr>
      <vt:lpstr>What is A/B testing?</vt:lpstr>
      <vt:lpstr>Cont ..</vt:lpstr>
      <vt:lpstr>PowerPoint Presentation</vt:lpstr>
      <vt:lpstr>Natural Language Generation</vt:lpstr>
      <vt:lpstr>Cont ..</vt:lpstr>
      <vt:lpstr>Cont 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Online Survey Examples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Management Rational Unified Framework</dc:title>
  <dc:creator>Bojana</dc:creator>
  <cp:lastModifiedBy>Windows User</cp:lastModifiedBy>
  <cp:revision>679</cp:revision>
  <dcterms:created xsi:type="dcterms:W3CDTF">2020-08-09T07:27:31Z</dcterms:created>
  <dcterms:modified xsi:type="dcterms:W3CDTF">2023-09-18T06:35:29Z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2020-08-09T00:00:00Z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2020-08-09T00:00:00Z</vt:filetime>
  </property>
</Properties>
</file>