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359" r:id="rId3"/>
    <p:sldId id="360" r:id="rId4"/>
    <p:sldId id="440" r:id="rId5"/>
    <p:sldId id="435" r:id="rId6"/>
    <p:sldId id="436" r:id="rId7"/>
    <p:sldId id="408" r:id="rId8"/>
    <p:sldId id="432" r:id="rId9"/>
    <p:sldId id="362" r:id="rId10"/>
    <p:sldId id="453" r:id="rId11"/>
    <p:sldId id="442" r:id="rId12"/>
    <p:sldId id="443" r:id="rId13"/>
    <p:sldId id="444" r:id="rId14"/>
    <p:sldId id="433" r:id="rId15"/>
    <p:sldId id="445" r:id="rId16"/>
    <p:sldId id="446" r:id="rId17"/>
    <p:sldId id="447" r:id="rId18"/>
    <p:sldId id="448" r:id="rId19"/>
    <p:sldId id="449" r:id="rId20"/>
    <p:sldId id="451" r:id="rId21"/>
    <p:sldId id="363" r:id="rId22"/>
    <p:sldId id="441" r:id="rId23"/>
    <p:sldId id="422" r:id="rId24"/>
    <p:sldId id="364" r:id="rId25"/>
    <p:sldId id="423" r:id="rId26"/>
    <p:sldId id="452" r:id="rId27"/>
    <p:sldId id="379" r:id="rId28"/>
    <p:sldId id="424" r:id="rId29"/>
    <p:sldId id="461" r:id="rId30"/>
    <p:sldId id="462" r:id="rId31"/>
    <p:sldId id="463" r:id="rId32"/>
    <p:sldId id="454" r:id="rId33"/>
    <p:sldId id="382" r:id="rId34"/>
    <p:sldId id="437" r:id="rId35"/>
    <p:sldId id="455" r:id="rId36"/>
    <p:sldId id="383" r:id="rId37"/>
    <p:sldId id="389" r:id="rId38"/>
    <p:sldId id="381" r:id="rId39"/>
    <p:sldId id="457" r:id="rId40"/>
    <p:sldId id="385" r:id="rId41"/>
    <p:sldId id="387" r:id="rId42"/>
    <p:sldId id="439" r:id="rId43"/>
    <p:sldId id="388" r:id="rId44"/>
    <p:sldId id="396" r:id="rId45"/>
    <p:sldId id="458" r:id="rId46"/>
    <p:sldId id="456" r:id="rId47"/>
    <p:sldId id="460" r:id="rId48"/>
    <p:sldId id="281" r:id="rId4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46" autoAdjust="0"/>
    <p:restoredTop sz="85055" autoAdjust="0"/>
  </p:normalViewPr>
  <p:slideViewPr>
    <p:cSldViewPr>
      <p:cViewPr varScale="1">
        <p:scale>
          <a:sx n="61" d="100"/>
          <a:sy n="61" d="100"/>
        </p:scale>
        <p:origin x="205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EDA48F75-1DB9-4F60-8599-0FE697249262}" type="datetimeFigureOut">
              <a:rPr lang="en-US" smtClean="0"/>
              <a:pPr/>
              <a:t>9/18/2023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A983EDC-C4A2-4A97-89CD-1B19EE3B55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3</a:t>
            </a:fld>
            <a:endParaRPr lang="en-US"/>
          </a:p>
        </p:txBody>
      </p:sp>
    </p:spTree>
    <p:extLst>
      <p:ext uri="{BB962C8B-B14F-4D97-AF65-F5344CB8AC3E}">
        <p14:creationId xmlns:p14="http://schemas.microsoft.com/office/powerpoint/2010/main" val="2107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15</a:t>
            </a:fld>
            <a:endParaRPr lang="en-US"/>
          </a:p>
        </p:txBody>
      </p:sp>
    </p:spTree>
    <p:extLst>
      <p:ext uri="{BB962C8B-B14F-4D97-AF65-F5344CB8AC3E}">
        <p14:creationId xmlns:p14="http://schemas.microsoft.com/office/powerpoint/2010/main" val="342107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24</a:t>
            </a:fld>
            <a:endParaRPr lang="en-US"/>
          </a:p>
        </p:txBody>
      </p:sp>
    </p:spTree>
    <p:extLst>
      <p:ext uri="{BB962C8B-B14F-4D97-AF65-F5344CB8AC3E}">
        <p14:creationId xmlns:p14="http://schemas.microsoft.com/office/powerpoint/2010/main" val="128067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983EDC-C4A2-4A97-89CD-1B19EE3B5569}" type="slidenum">
              <a:rPr lang="en-US" smtClean="0"/>
              <a:pPr/>
              <a:t>37</a:t>
            </a:fld>
            <a:endParaRPr lang="en-US"/>
          </a:p>
        </p:txBody>
      </p:sp>
    </p:spTree>
    <p:extLst>
      <p:ext uri="{BB962C8B-B14F-4D97-AF65-F5344CB8AC3E}">
        <p14:creationId xmlns:p14="http://schemas.microsoft.com/office/powerpoint/2010/main" val="363246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566862"/>
            <a:ext cx="4655820" cy="109855"/>
          </a:xfrm>
          <a:custGeom>
            <a:avLst/>
            <a:gdLst/>
            <a:ahLst/>
            <a:cxnLst/>
            <a:rect l="l" t="t" r="r" b="b"/>
            <a:pathLst>
              <a:path w="4655820" h="109855">
                <a:moveTo>
                  <a:pt x="4655566" y="0"/>
                </a:moveTo>
                <a:lnTo>
                  <a:pt x="0" y="0"/>
                </a:lnTo>
                <a:lnTo>
                  <a:pt x="0" y="109537"/>
                </a:lnTo>
                <a:lnTo>
                  <a:pt x="4655566" y="109537"/>
                </a:lnTo>
                <a:lnTo>
                  <a:pt x="4655566" y="0"/>
                </a:lnTo>
                <a:close/>
              </a:path>
            </a:pathLst>
          </a:custGeom>
          <a:solidFill>
            <a:srgbClr val="CC0000"/>
          </a:solidFill>
        </p:spPr>
        <p:txBody>
          <a:bodyPr wrap="square" lIns="0" tIns="0" rIns="0" bIns="0" rtlCol="0"/>
          <a:lstStyle/>
          <a:p>
            <a:endParaRPr/>
          </a:p>
        </p:txBody>
      </p:sp>
      <p:sp>
        <p:nvSpPr>
          <p:cNvPr id="17" name="bg object 17"/>
          <p:cNvSpPr/>
          <p:nvPr/>
        </p:nvSpPr>
        <p:spPr>
          <a:xfrm>
            <a:off x="609600" y="1566925"/>
            <a:ext cx="7958455" cy="0"/>
          </a:xfrm>
          <a:custGeom>
            <a:avLst/>
            <a:gdLst/>
            <a:ahLst/>
            <a:cxnLst/>
            <a:rect l="l" t="t" r="r" b="b"/>
            <a:pathLst>
              <a:path w="7958455">
                <a:moveTo>
                  <a:pt x="0" y="0"/>
                </a:moveTo>
                <a:lnTo>
                  <a:pt x="7958201" y="0"/>
                </a:lnTo>
              </a:path>
            </a:pathLst>
          </a:custGeom>
          <a:ln w="12700">
            <a:solidFill>
              <a:srgbClr val="CC0000"/>
            </a:solidFill>
          </a:ln>
        </p:spPr>
        <p:txBody>
          <a:bodyPr wrap="square" lIns="0" tIns="0" rIns="0" bIns="0" rtlCol="0"/>
          <a:lstStyle/>
          <a:p>
            <a:endParaRPr/>
          </a:p>
        </p:txBody>
      </p:sp>
      <p:sp>
        <p:nvSpPr>
          <p:cNvPr id="18" name="bg object 18"/>
          <p:cNvSpPr/>
          <p:nvPr/>
        </p:nvSpPr>
        <p:spPr>
          <a:xfrm>
            <a:off x="609600" y="6172200"/>
            <a:ext cx="79248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lstStyle/>
          <a:p>
            <a:endParaRPr/>
          </a:p>
        </p:txBody>
      </p:sp>
      <p:sp>
        <p:nvSpPr>
          <p:cNvPr id="19" name="bg object 19"/>
          <p:cNvSpPr/>
          <p:nvPr/>
        </p:nvSpPr>
        <p:spPr>
          <a:xfrm>
            <a:off x="1452387" y="2360032"/>
            <a:ext cx="6396212" cy="299397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600" y="1566862"/>
            <a:ext cx="4655820" cy="109855"/>
          </a:xfrm>
          <a:custGeom>
            <a:avLst/>
            <a:gdLst/>
            <a:ahLst/>
            <a:cxnLst/>
            <a:rect l="l" t="t" r="r" b="b"/>
            <a:pathLst>
              <a:path w="4655820" h="109855">
                <a:moveTo>
                  <a:pt x="4655566" y="0"/>
                </a:moveTo>
                <a:lnTo>
                  <a:pt x="0" y="0"/>
                </a:lnTo>
                <a:lnTo>
                  <a:pt x="0" y="109537"/>
                </a:lnTo>
                <a:lnTo>
                  <a:pt x="4655566" y="109537"/>
                </a:lnTo>
                <a:lnTo>
                  <a:pt x="4655566" y="0"/>
                </a:lnTo>
                <a:close/>
              </a:path>
            </a:pathLst>
          </a:custGeom>
          <a:solidFill>
            <a:srgbClr val="CC0000"/>
          </a:solidFill>
        </p:spPr>
        <p:txBody>
          <a:bodyPr wrap="square" lIns="0" tIns="0" rIns="0" bIns="0" rtlCol="0"/>
          <a:lstStyle/>
          <a:p>
            <a:endParaRPr/>
          </a:p>
        </p:txBody>
      </p:sp>
      <p:sp>
        <p:nvSpPr>
          <p:cNvPr id="17" name="bg object 17"/>
          <p:cNvSpPr/>
          <p:nvPr/>
        </p:nvSpPr>
        <p:spPr>
          <a:xfrm>
            <a:off x="609600" y="1566925"/>
            <a:ext cx="7958455" cy="0"/>
          </a:xfrm>
          <a:custGeom>
            <a:avLst/>
            <a:gdLst/>
            <a:ahLst/>
            <a:cxnLst/>
            <a:rect l="l" t="t" r="r" b="b"/>
            <a:pathLst>
              <a:path w="7958455">
                <a:moveTo>
                  <a:pt x="0" y="0"/>
                </a:moveTo>
                <a:lnTo>
                  <a:pt x="7958201" y="0"/>
                </a:lnTo>
              </a:path>
            </a:pathLst>
          </a:custGeom>
          <a:ln w="12700">
            <a:solidFill>
              <a:srgbClr val="CC0000"/>
            </a:solidFill>
          </a:ln>
        </p:spPr>
        <p:txBody>
          <a:bodyPr wrap="square" lIns="0" tIns="0" rIns="0" bIns="0" rtlCol="0"/>
          <a:lstStyle/>
          <a:p>
            <a:endParaRPr/>
          </a:p>
        </p:txBody>
      </p:sp>
      <p:sp>
        <p:nvSpPr>
          <p:cNvPr id="18" name="bg object 18"/>
          <p:cNvSpPr/>
          <p:nvPr/>
        </p:nvSpPr>
        <p:spPr>
          <a:xfrm>
            <a:off x="609600" y="6172200"/>
            <a:ext cx="7924800" cy="0"/>
          </a:xfrm>
          <a:custGeom>
            <a:avLst/>
            <a:gdLst/>
            <a:ahLst/>
            <a:cxnLst/>
            <a:rect l="l" t="t" r="r" b="b"/>
            <a:pathLst>
              <a:path w="7924800">
                <a:moveTo>
                  <a:pt x="0" y="0"/>
                </a:moveTo>
                <a:lnTo>
                  <a:pt x="7924800" y="0"/>
                </a:lnTo>
              </a:path>
            </a:pathLst>
          </a:custGeom>
          <a:ln w="12700">
            <a:solidFill>
              <a:srgbClr val="CC0000"/>
            </a:solidFill>
          </a:ln>
        </p:spPr>
        <p:txBody>
          <a:bodyPr wrap="square" lIns="0" tIns="0" rIns="0" bIns="0" rtlCol="0"/>
          <a:lstStyle/>
          <a:p>
            <a:endParaRPr/>
          </a:p>
        </p:txBody>
      </p:sp>
      <p:sp>
        <p:nvSpPr>
          <p:cNvPr id="2" name="Holder 2"/>
          <p:cNvSpPr>
            <a:spLocks noGrp="1"/>
          </p:cNvSpPr>
          <p:nvPr>
            <p:ph type="title"/>
          </p:nvPr>
        </p:nvSpPr>
        <p:spPr>
          <a:xfrm>
            <a:off x="709980" y="2469006"/>
            <a:ext cx="4633595" cy="635000"/>
          </a:xfrm>
          <a:prstGeom prst="rect">
            <a:avLst/>
          </a:prstGeom>
        </p:spPr>
        <p:txBody>
          <a:bodyPr wrap="square" lIns="0" tIns="0" rIns="0" bIns="0">
            <a:spAutoFit/>
          </a:bodyPr>
          <a:lstStyle>
            <a:lvl1pPr>
              <a:defRPr sz="4000" b="1" i="0">
                <a:solidFill>
                  <a:srgbClr val="C00000"/>
                </a:solidFill>
                <a:latin typeface="Bookman Uralic"/>
                <a:cs typeface="Bookman Uralic"/>
              </a:defRPr>
            </a:lvl1pPr>
          </a:lstStyle>
          <a:p>
            <a:endParaRPr/>
          </a:p>
        </p:txBody>
      </p:sp>
      <p:sp>
        <p:nvSpPr>
          <p:cNvPr id="3" name="Holder 3"/>
          <p:cNvSpPr>
            <a:spLocks noGrp="1"/>
          </p:cNvSpPr>
          <p:nvPr>
            <p:ph type="body" idx="1"/>
          </p:nvPr>
        </p:nvSpPr>
        <p:spPr>
          <a:xfrm>
            <a:off x="645668" y="2697607"/>
            <a:ext cx="7841615" cy="2037714"/>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1907794" y="6353309"/>
            <a:ext cx="5812155" cy="242570"/>
          </a:xfrm>
          <a:prstGeom prst="rect">
            <a:avLst/>
          </a:prstGeom>
        </p:spPr>
        <p:txBody>
          <a:bodyPr wrap="square" lIns="0" tIns="0" rIns="0" bIns="0">
            <a:spAutoFit/>
          </a:bodyPr>
          <a:lstStyle>
            <a:lvl1pPr>
              <a:defRPr sz="1400" b="1" i="0">
                <a:solidFill>
                  <a:srgbClr val="CC0000"/>
                </a:solidFill>
                <a:latin typeface="Verdana"/>
                <a:cs typeface="Verdana"/>
              </a:defRPr>
            </a:lvl1pPr>
          </a:lstStyle>
          <a:p>
            <a:pPr marL="12700">
              <a:lnSpc>
                <a:spcPct val="100000"/>
              </a:lnSpc>
              <a:spcBef>
                <a:spcPts val="110"/>
              </a:spcBef>
            </a:pPr>
            <a:r>
              <a:rPr dirty="0"/>
              <a:t>DEPARTMENT </a:t>
            </a:r>
            <a:r>
              <a:rPr spc="-5" dirty="0"/>
              <a:t>OF </a:t>
            </a:r>
            <a:r>
              <a:rPr dirty="0"/>
              <a:t>COMPUTER SCIENCE </a:t>
            </a:r>
            <a:r>
              <a:rPr spc="-5" dirty="0"/>
              <a:t>AND</a:t>
            </a:r>
            <a:r>
              <a:rPr spc="-155" dirty="0"/>
              <a:t> </a:t>
            </a:r>
            <a:r>
              <a:rPr dirty="0"/>
              <a:t>ENGINEERING</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9/18/2023</a:t>
            </a:fld>
            <a:endParaRPr lang="en-US"/>
          </a:p>
        </p:txBody>
      </p:sp>
      <p:sp>
        <p:nvSpPr>
          <p:cNvPr id="6" name="Holder 6"/>
          <p:cNvSpPr>
            <a:spLocks noGrp="1"/>
          </p:cNvSpPr>
          <p:nvPr>
            <p:ph type="sldNum" sz="quarter" idx="7"/>
          </p:nvPr>
        </p:nvSpPr>
        <p:spPr>
          <a:xfrm>
            <a:off x="7848345" y="6277248"/>
            <a:ext cx="606425"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 dirty="0"/>
              <a:pPr marL="38100">
                <a:lnSpc>
                  <a:spcPct val="100000"/>
                </a:lnSpc>
                <a:spcBef>
                  <a:spcPts val="105"/>
                </a:spcBef>
              </a:pPr>
              <a:t>‹#›</a:t>
            </a:fld>
            <a:r>
              <a:rPr spc="-5" dirty="0"/>
              <a:t>/112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54202" y="6342833"/>
            <a:ext cx="5812155" cy="320601"/>
          </a:xfrm>
          <a:prstGeom prst="rect">
            <a:avLst/>
          </a:prstGeom>
        </p:spPr>
        <p:txBody>
          <a:bodyPr vert="horz" wrap="square" lIns="0" tIns="12700" rIns="0" bIns="0" rtlCol="0">
            <a:spAutoFit/>
          </a:bodyPr>
          <a:lstStyle/>
          <a:p>
            <a:pPr marL="12700" algn="ctr">
              <a:lnSpc>
                <a:spcPct val="100000"/>
              </a:lnSpc>
              <a:spcBef>
                <a:spcPts val="100"/>
              </a:spcBef>
            </a:pPr>
            <a:r>
              <a:rPr sz="2000" b="1" dirty="0">
                <a:solidFill>
                  <a:srgbClr val="CC0000"/>
                </a:solidFill>
                <a:latin typeface="Verdana"/>
                <a:cs typeface="Verdana"/>
              </a:rPr>
              <a:t>DEPARTMENT </a:t>
            </a:r>
            <a:r>
              <a:rPr sz="2000" b="1" spc="-5" dirty="0" smtClean="0">
                <a:solidFill>
                  <a:srgbClr val="CC0000"/>
                </a:solidFill>
                <a:latin typeface="Verdana"/>
                <a:cs typeface="Verdana"/>
              </a:rPr>
              <a:t>OF</a:t>
            </a:r>
            <a:r>
              <a:rPr lang="en-US" sz="2000" b="1" spc="-5" dirty="0" smtClean="0">
                <a:solidFill>
                  <a:srgbClr val="CC0000"/>
                </a:solidFill>
                <a:latin typeface="Verdana"/>
                <a:cs typeface="Verdana"/>
              </a:rPr>
              <a:t> CSBS</a:t>
            </a:r>
            <a:endParaRPr sz="2000" dirty="0">
              <a:latin typeface="Verdana"/>
              <a:cs typeface="Verdana"/>
            </a:endParaRPr>
          </a:p>
        </p:txBody>
      </p:sp>
      <p:sp>
        <p:nvSpPr>
          <p:cNvPr id="4" name="object 4"/>
          <p:cNvSpPr txBox="1">
            <a:spLocks noGrp="1"/>
          </p:cNvSpPr>
          <p:nvPr>
            <p:ph type="title"/>
          </p:nvPr>
        </p:nvSpPr>
        <p:spPr>
          <a:xfrm>
            <a:off x="731440" y="2944339"/>
            <a:ext cx="7949673" cy="627736"/>
          </a:xfrm>
          <a:prstGeom prst="rect">
            <a:avLst/>
          </a:prstGeom>
        </p:spPr>
        <p:txBody>
          <a:bodyPr vert="horz" wrap="square" lIns="0" tIns="12065" rIns="0" bIns="0" rtlCol="0">
            <a:spAutoFit/>
          </a:bodyPr>
          <a:lstStyle/>
          <a:p>
            <a:pPr marL="12700" algn="ctr">
              <a:lnSpc>
                <a:spcPct val="100000"/>
              </a:lnSpc>
              <a:spcBef>
                <a:spcPts val="95"/>
              </a:spcBef>
            </a:pPr>
            <a:r>
              <a:rPr lang="en-IN" dirty="0" smtClean="0">
                <a:solidFill>
                  <a:srgbClr val="0070C0"/>
                </a:solidFill>
              </a:rPr>
              <a:t>Web Analytics</a:t>
            </a:r>
            <a:endParaRPr sz="5400" spc="-10" dirty="0">
              <a:solidFill>
                <a:srgbClr val="0070C0"/>
              </a:solidFill>
            </a:endParaRPr>
          </a:p>
        </p:txBody>
      </p:sp>
      <p:sp>
        <p:nvSpPr>
          <p:cNvPr id="2" name="TextBox 1"/>
          <p:cNvSpPr txBox="1"/>
          <p:nvPr/>
        </p:nvSpPr>
        <p:spPr>
          <a:xfrm>
            <a:off x="760343" y="304800"/>
            <a:ext cx="7524817" cy="1336263"/>
          </a:xfrm>
          <a:prstGeom prst="rect">
            <a:avLst/>
          </a:prstGeom>
          <a:noFill/>
        </p:spPr>
        <p:txBody>
          <a:bodyPr wrap="none" rtlCol="0">
            <a:spAutoFit/>
          </a:bodyPr>
          <a:lstStyle/>
          <a:p>
            <a:pPr marL="12700" algn="ctr">
              <a:spcBef>
                <a:spcPts val="95"/>
              </a:spcBef>
            </a:pPr>
            <a:r>
              <a:rPr lang="en-US" sz="4000" b="1" dirty="0">
                <a:solidFill>
                  <a:srgbClr val="C00000"/>
                </a:solidFill>
                <a:latin typeface="Bookman Uralic"/>
                <a:ea typeface="+mj-ea"/>
                <a:cs typeface="Bookman Uralic"/>
              </a:rPr>
              <a:t>ADVANCED SOCIAL, </a:t>
            </a:r>
            <a:endParaRPr lang="en-US" sz="4000" b="1" dirty="0" smtClean="0">
              <a:solidFill>
                <a:srgbClr val="C00000"/>
              </a:solidFill>
              <a:latin typeface="Bookman Uralic"/>
              <a:ea typeface="+mj-ea"/>
              <a:cs typeface="Bookman Uralic"/>
            </a:endParaRPr>
          </a:p>
          <a:p>
            <a:pPr marL="12700" algn="ctr">
              <a:spcBef>
                <a:spcPts val="95"/>
              </a:spcBef>
            </a:pPr>
            <a:r>
              <a:rPr lang="en-US" sz="4000" b="1" dirty="0" smtClean="0">
                <a:solidFill>
                  <a:srgbClr val="C00000"/>
                </a:solidFill>
                <a:latin typeface="Bookman Uralic"/>
                <a:ea typeface="+mj-ea"/>
                <a:cs typeface="Bookman Uralic"/>
              </a:rPr>
              <a:t>TEXT </a:t>
            </a:r>
            <a:r>
              <a:rPr lang="en-US" sz="4000" b="1" dirty="0">
                <a:solidFill>
                  <a:srgbClr val="C00000"/>
                </a:solidFill>
                <a:latin typeface="Bookman Uralic"/>
                <a:ea typeface="+mj-ea"/>
                <a:cs typeface="Bookman Uralic"/>
              </a:rPr>
              <a:t>AND MEDIA ANALYTICS</a:t>
            </a:r>
          </a:p>
        </p:txBody>
      </p:sp>
      <p:sp>
        <p:nvSpPr>
          <p:cNvPr id="5" name="object 4"/>
          <p:cNvSpPr txBox="1">
            <a:spLocks/>
          </p:cNvSpPr>
          <p:nvPr/>
        </p:nvSpPr>
        <p:spPr>
          <a:xfrm>
            <a:off x="770853" y="4875351"/>
            <a:ext cx="7949673" cy="627736"/>
          </a:xfrm>
          <a:prstGeom prst="rect">
            <a:avLst/>
          </a:prstGeom>
        </p:spPr>
        <p:txBody>
          <a:bodyPr vert="horz" wrap="square" lIns="0" tIns="12065" rIns="0" bIns="0" rtlCol="0">
            <a:spAutoFit/>
          </a:bodyPr>
          <a:lstStyle>
            <a:lvl1pPr>
              <a:defRPr sz="4000" b="1" i="0">
                <a:solidFill>
                  <a:srgbClr val="C00000"/>
                </a:solidFill>
                <a:latin typeface="Bookman Uralic"/>
                <a:ea typeface="+mj-ea"/>
                <a:cs typeface="Bookman Uralic"/>
              </a:defRPr>
            </a:lvl1pPr>
          </a:lstStyle>
          <a:p>
            <a:pPr marL="12700" algn="ctr">
              <a:spcBef>
                <a:spcPts val="95"/>
              </a:spcBef>
            </a:pPr>
            <a:r>
              <a:rPr lang="en-IN" kern="0" dirty="0" smtClean="0">
                <a:solidFill>
                  <a:srgbClr val="FFC000"/>
                </a:solidFill>
              </a:rPr>
              <a:t>UNIT – II  Chapter - II</a:t>
            </a:r>
            <a:endParaRPr lang="en-IN" sz="5400" kern="0" spc="-10"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438400"/>
            <a:ext cx="8133958" cy="1015663"/>
          </a:xfrm>
          <a:prstGeom prst="rect">
            <a:avLst/>
          </a:prstGeom>
        </p:spPr>
        <p:txBody>
          <a:bodyPr wrap="none">
            <a:spAutoFit/>
          </a:bodyPr>
          <a:lstStyle/>
          <a:p>
            <a:r>
              <a:rPr lang="en-US" sz="6000" b="1" dirty="0" smtClean="0">
                <a:solidFill>
                  <a:srgbClr val="C00000"/>
                </a:solidFill>
                <a:latin typeface="Times New Roman" panose="02020603050405020304" pitchFamily="18" charset="0"/>
              </a:rPr>
              <a:t>worldwidewebsize.com</a:t>
            </a:r>
            <a:r>
              <a:rPr lang="en-US" sz="6000" dirty="0" smtClean="0">
                <a:solidFill>
                  <a:srgbClr val="000000"/>
                </a:solidFill>
                <a:latin typeface="Times New Roman" panose="02020603050405020304" pitchFamily="18" charset="0"/>
              </a:rPr>
              <a:t> </a:t>
            </a:r>
            <a:endParaRPr lang="en-US" sz="6000" dirty="0"/>
          </a:p>
        </p:txBody>
      </p:sp>
    </p:spTree>
    <p:extLst>
      <p:ext uri="{BB962C8B-B14F-4D97-AF65-F5344CB8AC3E}">
        <p14:creationId xmlns:p14="http://schemas.microsoft.com/office/powerpoint/2010/main" val="3500479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600200"/>
            <a:ext cx="8001000" cy="4308872"/>
          </a:xfrm>
          <a:prstGeom prst="rect">
            <a:avLst/>
          </a:prstGeom>
        </p:spPr>
        <p:txBody>
          <a:bodyPr wrap="square">
            <a:spAutoFit/>
          </a:bodyPr>
          <a:lstStyle/>
          <a:p>
            <a:r>
              <a:rPr lang="en-US" sz="2800" b="1" dirty="0" smtClean="0">
                <a:solidFill>
                  <a:srgbClr val="000000"/>
                </a:solidFill>
                <a:latin typeface="Times New Roman" panose="02020603050405020304" pitchFamily="18" charset="0"/>
              </a:rPr>
              <a:t>Huge </a:t>
            </a:r>
            <a:r>
              <a:rPr lang="en-US" sz="2800" b="1" dirty="0">
                <a:solidFill>
                  <a:srgbClr val="000000"/>
                </a:solidFill>
                <a:latin typeface="Times New Roman" panose="02020603050405020304" pitchFamily="18" charset="0"/>
              </a:rPr>
              <a:t>size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The Web is indeed huge! In fact, it's so big that it's hard to get an accurate count of its size. By July 13, 2013, according to </a:t>
            </a:r>
            <a:r>
              <a:rPr lang="en-US" sz="2000" b="1" dirty="0">
                <a:solidFill>
                  <a:srgbClr val="C00000"/>
                </a:solidFill>
                <a:latin typeface="Times New Roman" panose="02020603050405020304" pitchFamily="18" charset="0"/>
              </a:rPr>
              <a:t>worldwidewebsize.com</a:t>
            </a:r>
            <a:r>
              <a:rPr lang="en-US" sz="2000" dirty="0">
                <a:solidFill>
                  <a:srgbClr val="000000"/>
                </a:solidFill>
                <a:latin typeface="Times New Roman" panose="02020603050405020304" pitchFamily="18" charset="0"/>
              </a:rPr>
              <a:t> it was estimated that the Web contained at least 4.12 billion pages. with an average page size of 500KB. </a:t>
            </a:r>
            <a:endParaRPr lang="en-US" sz="2000" dirty="0" smtClean="0">
              <a:solidFill>
                <a:srgbClr val="000000"/>
              </a:solidFill>
              <a:latin typeface="Times New Roman" panose="02020603050405020304" pitchFamily="18" charset="0"/>
            </a:endParaRPr>
          </a:p>
          <a:p>
            <a:pPr algn="just"/>
            <a:endParaRPr lang="en-US" dirty="0">
              <a:solidFill>
                <a:srgbClr val="000000"/>
              </a:solidFill>
              <a:latin typeface="Times New Roman" panose="02020603050405020304" pitchFamily="18" charset="0"/>
            </a:endParaRPr>
          </a:p>
          <a:p>
            <a:r>
              <a:rPr lang="en-US" sz="2800" b="1" dirty="0" smtClean="0">
                <a:solidFill>
                  <a:srgbClr val="000000"/>
                </a:solidFill>
                <a:latin typeface="Times New Roman" panose="02020603050405020304" pitchFamily="18" charset="0"/>
              </a:rPr>
              <a:t>Dynamic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The </a:t>
            </a:r>
            <a:r>
              <a:rPr lang="en-US" sz="2000" dirty="0">
                <a:solidFill>
                  <a:srgbClr val="C00000"/>
                </a:solidFill>
                <a:latin typeface="Times New Roman" panose="02020603050405020304" pitchFamily="18" charset="0"/>
              </a:rPr>
              <a:t>web is dynamic</a:t>
            </a:r>
            <a:r>
              <a:rPr lang="en-US" sz="2000" dirty="0">
                <a:solidFill>
                  <a:srgbClr val="000000"/>
                </a:solidFill>
                <a:latin typeface="Times New Roman" panose="02020603050405020304" pitchFamily="18" charset="0"/>
              </a:rPr>
              <a:t>. Anyone can publish any type of material on to the web at any time. Thus </a:t>
            </a:r>
            <a:r>
              <a:rPr lang="en-US" sz="2000" dirty="0">
                <a:solidFill>
                  <a:srgbClr val="C00000"/>
                </a:solidFill>
                <a:latin typeface="Times New Roman" panose="02020603050405020304" pitchFamily="18" charset="0"/>
              </a:rPr>
              <a:t>information onto the web is constantly changing </a:t>
            </a:r>
            <a:r>
              <a:rPr lang="en-US" sz="2000" dirty="0">
                <a:solidFill>
                  <a:srgbClr val="000000"/>
                </a:solidFill>
                <a:latin typeface="Times New Roman" panose="02020603050405020304" pitchFamily="18" charset="0"/>
              </a:rPr>
              <a:t>and </a:t>
            </a:r>
            <a:r>
              <a:rPr lang="en-US" sz="2000" dirty="0">
                <a:solidFill>
                  <a:srgbClr val="C00000"/>
                </a:solidFill>
                <a:latin typeface="Times New Roman" panose="02020603050405020304" pitchFamily="18" charset="0"/>
              </a:rPr>
              <a:t>being updated</a:t>
            </a:r>
            <a:r>
              <a:rPr lang="en-US" sz="2000" dirty="0">
                <a:solidFill>
                  <a:srgbClr val="000000"/>
                </a:solidFill>
                <a:latin typeface="Times New Roman" panose="02020603050405020304" pitchFamily="18" charset="0"/>
              </a:rPr>
              <a:t>. This clearly contrast with </a:t>
            </a:r>
            <a:r>
              <a:rPr lang="en-US" sz="2000" b="1" dirty="0">
                <a:solidFill>
                  <a:srgbClr val="C00000"/>
                </a:solidFill>
                <a:latin typeface="Times New Roman" panose="02020603050405020304" pitchFamily="18" charset="0"/>
              </a:rPr>
              <a:t>traditional static document collections </a:t>
            </a:r>
            <a:r>
              <a:rPr lang="en-US" sz="2000" dirty="0">
                <a:solidFill>
                  <a:srgbClr val="000000"/>
                </a:solidFill>
                <a:latin typeface="Times New Roman" panose="02020603050405020304" pitchFamily="18" charset="0"/>
              </a:rPr>
              <a:t>for the two reasons</a:t>
            </a:r>
            <a:r>
              <a:rPr lang="en-US" sz="2000" dirty="0">
                <a:solidFill>
                  <a:srgbClr val="C00000"/>
                </a:solidFill>
                <a:latin typeface="Times New Roman" panose="02020603050405020304" pitchFamily="18" charset="0"/>
              </a:rPr>
              <a:t>. </a:t>
            </a:r>
            <a:r>
              <a:rPr lang="en-US" sz="2000" b="1" dirty="0">
                <a:solidFill>
                  <a:srgbClr val="C00000"/>
                </a:solidFill>
                <a:latin typeface="Times New Roman" panose="02020603050405020304" pitchFamily="18" charset="0"/>
              </a:rPr>
              <a:t>First</a:t>
            </a:r>
            <a:r>
              <a:rPr lang="en-US" sz="2000" dirty="0">
                <a:solidFill>
                  <a:srgbClr val="000000"/>
                </a:solidFill>
                <a:latin typeface="Times New Roman" panose="02020603050405020304" pitchFamily="18" charset="0"/>
              </a:rPr>
              <a:t>, once a document is added to a traditional collection, it does not change. </a:t>
            </a:r>
            <a:r>
              <a:rPr lang="en-US" sz="2000" b="1" dirty="0">
                <a:solidFill>
                  <a:srgbClr val="C00000"/>
                </a:solidFill>
                <a:latin typeface="Times New Roman" panose="02020603050405020304" pitchFamily="18" charset="0"/>
              </a:rPr>
              <a:t>Second</a:t>
            </a:r>
            <a:r>
              <a:rPr lang="en-US" sz="2000" dirty="0">
                <a:solidFill>
                  <a:srgbClr val="C00000"/>
                </a:solidFill>
                <a:latin typeface="Times New Roman" panose="02020603050405020304" pitchFamily="18" charset="0"/>
              </a:rPr>
              <a:t>, </a:t>
            </a:r>
            <a:r>
              <a:rPr lang="en-US" sz="2000" dirty="0">
                <a:solidFill>
                  <a:srgbClr val="000000"/>
                </a:solidFill>
                <a:latin typeface="Times New Roman" panose="02020603050405020304" pitchFamily="18" charset="0"/>
              </a:rPr>
              <a:t>for the most part, the size of a traditional document collection is relatively static. </a:t>
            </a:r>
            <a:endParaRPr lang="en-US" sz="2000" dirty="0"/>
          </a:p>
        </p:txBody>
      </p:sp>
    </p:spTree>
    <p:extLst>
      <p:ext uri="{BB962C8B-B14F-4D97-AF65-F5344CB8AC3E}">
        <p14:creationId xmlns:p14="http://schemas.microsoft.com/office/powerpoint/2010/main" val="3187851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676400"/>
            <a:ext cx="8001000" cy="4031873"/>
          </a:xfrm>
          <a:prstGeom prst="rect">
            <a:avLst/>
          </a:prstGeom>
        </p:spPr>
        <p:txBody>
          <a:bodyPr wrap="square">
            <a:spAutoFit/>
          </a:bodyPr>
          <a:lstStyle/>
          <a:p>
            <a:r>
              <a:rPr lang="en-US" sz="2800" b="1" dirty="0" smtClean="0">
                <a:solidFill>
                  <a:srgbClr val="000000"/>
                </a:solidFill>
                <a:latin typeface="Times New Roman" panose="02020603050405020304" pitchFamily="18" charset="0"/>
              </a:rPr>
              <a:t>Self-Organized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On the Web, anyone can post a webpage and link away at will. There are no standards and no gatekeepers policing content, structure, and format. The data are volatile; there are rapid updates, broken links, and file disappearances. In contrast traditional document collections are usually collected and categorized by trained (and often highly paid) specialists. </a:t>
            </a:r>
            <a:endParaRPr lang="en-US" sz="2000" dirty="0" smtClean="0">
              <a:solidFill>
                <a:srgbClr val="000000"/>
              </a:solidFill>
              <a:latin typeface="Times New Roman" panose="02020603050405020304" pitchFamily="18" charset="0"/>
            </a:endParaRPr>
          </a:p>
          <a:p>
            <a:pPr algn="just"/>
            <a:endParaRPr lang="en-US" sz="2000" dirty="0">
              <a:solidFill>
                <a:srgbClr val="000000"/>
              </a:solidFill>
              <a:latin typeface="Times New Roman" panose="02020603050405020304" pitchFamily="18" charset="0"/>
            </a:endParaRPr>
          </a:p>
          <a:p>
            <a:r>
              <a:rPr lang="en-US" sz="2800" b="1" dirty="0" smtClean="0">
                <a:solidFill>
                  <a:srgbClr val="000000"/>
                </a:solidFill>
                <a:latin typeface="Times New Roman" panose="02020603050405020304" pitchFamily="18" charset="0"/>
              </a:rPr>
              <a:t>Heterogeneity </a:t>
            </a:r>
            <a:endParaRPr lang="en-US" sz="2800" dirty="0">
              <a:solidFill>
                <a:srgbClr val="000000"/>
              </a:solidFill>
              <a:latin typeface="Times New Roman" panose="02020603050405020304" pitchFamily="18" charset="0"/>
            </a:endParaRPr>
          </a:p>
          <a:p>
            <a:pPr algn="just"/>
            <a:r>
              <a:rPr lang="en-US" sz="2000" dirty="0">
                <a:solidFill>
                  <a:srgbClr val="000000"/>
                </a:solidFill>
                <a:latin typeface="Times New Roman" panose="02020603050405020304" pitchFamily="18" charset="0"/>
              </a:rPr>
              <a:t>The data is heterogeneous, existing in multiple formats, languages, and alphabets with duplicity of this data at various places. In addition, there is no editorial review process, which means errors, falsehoods, and invalid statements abound. </a:t>
            </a:r>
          </a:p>
        </p:txBody>
      </p:sp>
    </p:spTree>
    <p:extLst>
      <p:ext uri="{BB962C8B-B14F-4D97-AF65-F5344CB8AC3E}">
        <p14:creationId xmlns:p14="http://schemas.microsoft.com/office/powerpoint/2010/main" val="110071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0"/>
            <a:ext cx="7924800" cy="2739211"/>
          </a:xfrm>
          <a:prstGeom prst="rect">
            <a:avLst/>
          </a:prstGeom>
        </p:spPr>
        <p:txBody>
          <a:bodyPr wrap="square">
            <a:spAutoFit/>
          </a:bodyPr>
          <a:lstStyle/>
          <a:p>
            <a:r>
              <a:rPr lang="en-US" sz="2800" b="1" dirty="0">
                <a:solidFill>
                  <a:srgbClr val="000000"/>
                </a:solidFill>
                <a:latin typeface="Times New Roman" panose="02020603050405020304" pitchFamily="18" charset="0"/>
              </a:rPr>
              <a:t>Duplication </a:t>
            </a:r>
          </a:p>
          <a:p>
            <a:pPr algn="just"/>
            <a:r>
              <a:rPr lang="en-US" sz="2000" dirty="0">
                <a:solidFill>
                  <a:srgbClr val="000000"/>
                </a:solidFill>
                <a:latin typeface="Times New Roman" panose="02020603050405020304" pitchFamily="18" charset="0"/>
              </a:rPr>
              <a:t>Several studies indicate that nearly 30% of the web's content is duplicated, mainly due to mirroring</a:t>
            </a:r>
            <a:r>
              <a:rPr lang="en-US" sz="2000" dirty="0" smtClean="0">
                <a:solidFill>
                  <a:srgbClr val="000000"/>
                </a:solidFill>
                <a:latin typeface="Times New Roman" panose="02020603050405020304" pitchFamily="18" charset="0"/>
              </a:rPr>
              <a:t>.</a:t>
            </a:r>
          </a:p>
          <a:p>
            <a:pPr algn="just"/>
            <a:endParaRPr lang="en-US" dirty="0">
              <a:solidFill>
                <a:srgbClr val="000000"/>
              </a:solidFill>
              <a:latin typeface="Times New Roman" panose="02020603050405020304" pitchFamily="18" charset="0"/>
            </a:endParaRPr>
          </a:p>
          <a:p>
            <a:endParaRPr lang="en-US" dirty="0"/>
          </a:p>
          <a:p>
            <a:r>
              <a:rPr lang="en-US" sz="2400" b="1" dirty="0">
                <a:solidFill>
                  <a:srgbClr val="000000"/>
                </a:solidFill>
                <a:latin typeface="Times New Roman" panose="02020603050405020304" pitchFamily="18" charset="0"/>
              </a:rPr>
              <a:t> </a:t>
            </a:r>
            <a:r>
              <a:rPr lang="en-US" sz="2800" b="1" dirty="0">
                <a:solidFill>
                  <a:srgbClr val="000000"/>
                </a:solidFill>
                <a:latin typeface="Times New Roman" panose="02020603050405020304" pitchFamily="18" charset="0"/>
              </a:rPr>
              <a:t>Hyperlinked </a:t>
            </a: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web is hyperlinked. Hyperlinks make focused, effective searching a reality. </a:t>
            </a:r>
          </a:p>
        </p:txBody>
      </p:sp>
    </p:spTree>
    <p:extLst>
      <p:ext uri="{BB962C8B-B14F-4D97-AF65-F5344CB8AC3E}">
        <p14:creationId xmlns:p14="http://schemas.microsoft.com/office/powerpoint/2010/main" val="288473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382000" cy="615553"/>
          </a:xfrm>
        </p:spPr>
        <p:txBody>
          <a:bodyPr/>
          <a:lstStyle/>
          <a:p>
            <a:r>
              <a:rPr lang="en-US" dirty="0"/>
              <a:t>WEB IR COMPONENTS</a:t>
            </a:r>
          </a:p>
        </p:txBody>
      </p:sp>
      <p:sp>
        <p:nvSpPr>
          <p:cNvPr id="3" name="Rectangle 2"/>
          <p:cNvSpPr/>
          <p:nvPr/>
        </p:nvSpPr>
        <p:spPr>
          <a:xfrm>
            <a:off x="609600" y="1676400"/>
            <a:ext cx="8001000" cy="4524315"/>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four</a:t>
            </a:r>
            <a:r>
              <a:rPr lang="en-US" sz="2400" dirty="0">
                <a:latin typeface="Times New Roman" panose="02020603050405020304" pitchFamily="18" charset="0"/>
                <a:cs typeface="Times New Roman" panose="02020603050405020304" pitchFamily="18" charset="0"/>
              </a:rPr>
              <a:t> main components of Web Search are </a:t>
            </a:r>
            <a:r>
              <a:rPr lang="en-US" sz="2400" b="1" dirty="0" smtClean="0">
                <a:latin typeface="Times New Roman" panose="02020603050405020304" pitchFamily="18" charset="0"/>
                <a:cs typeface="Times New Roman" panose="02020603050405020304" pitchFamily="18" charset="0"/>
              </a:rPr>
              <a:t>Crawling</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Indexing</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Querying</a:t>
            </a:r>
            <a:r>
              <a:rPr lang="en-US" sz="2400" dirty="0" smtClean="0">
                <a:latin typeface="Times New Roman" panose="02020603050405020304" pitchFamily="18" charset="0"/>
                <a:cs typeface="Times New Roman" panose="02020603050405020304" pitchFamily="18" charset="0"/>
              </a:rPr>
              <a:t> and </a:t>
            </a:r>
            <a:r>
              <a:rPr lang="en-US" sz="2400" b="1" dirty="0" smtClean="0">
                <a:latin typeface="Times New Roman" panose="02020603050405020304" pitchFamily="18" charset="0"/>
                <a:cs typeface="Times New Roman" panose="02020603050405020304" pitchFamily="18" charset="0"/>
              </a:rPr>
              <a:t>Ranking</a:t>
            </a:r>
            <a:r>
              <a:rPr lang="en-US" sz="2400" dirty="0" smtClean="0">
                <a:latin typeface="Times New Roman" panose="02020603050405020304" pitchFamily="18" charset="0"/>
                <a:cs typeface="Times New Roman" panose="02020603050405020304" pitchFamily="18" charset="0"/>
              </a:rPr>
              <a:t>.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web search </a:t>
            </a:r>
            <a:r>
              <a:rPr lang="en-US" sz="2400" b="1" dirty="0">
                <a:latin typeface="Times New Roman" panose="02020603050405020304" pitchFamily="18" charset="0"/>
                <a:cs typeface="Times New Roman" panose="02020603050405020304" pitchFamily="18" charset="0"/>
              </a:rPr>
              <a:t>the first two are performed offline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last two are done online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smtClean="0">
                <a:latin typeface="Times New Roman" panose="02020603050405020304" pitchFamily="18" charset="0"/>
                <a:cs typeface="Times New Roman" panose="02020603050405020304" pitchFamily="18" charset="0"/>
              </a:rPr>
              <a:t>Crawling </a:t>
            </a:r>
            <a:r>
              <a:rPr lang="en-US" sz="2400" b="1" dirty="0">
                <a:latin typeface="Times New Roman" panose="02020603050405020304" pitchFamily="18" charset="0"/>
                <a:cs typeface="Times New Roman" panose="02020603050405020304" pitchFamily="18" charset="0"/>
              </a:rPr>
              <a:t>and Indexing </a:t>
            </a:r>
            <a:r>
              <a:rPr lang="en-US" sz="2400" dirty="0">
                <a:latin typeface="Times New Roman" panose="02020603050405020304" pitchFamily="18" charset="0"/>
                <a:cs typeface="Times New Roman" panose="02020603050405020304" pitchFamily="18" charset="0"/>
              </a:rPr>
              <a:t>is query independent and </a:t>
            </a:r>
            <a:r>
              <a:rPr lang="en-US" sz="2400" b="1" dirty="0">
                <a:latin typeface="Times New Roman" panose="02020603050405020304" pitchFamily="18" charset="0"/>
                <a:cs typeface="Times New Roman" panose="02020603050405020304" pitchFamily="18" charset="0"/>
              </a:rPr>
              <a:t>Querying and Ranking</a:t>
            </a:r>
            <a:r>
              <a:rPr lang="en-US" sz="2400" dirty="0">
                <a:latin typeface="Times New Roman" panose="02020603050405020304" pitchFamily="18" charset="0"/>
                <a:cs typeface="Times New Roman" panose="02020603050405020304" pitchFamily="18" charset="0"/>
              </a:rPr>
              <a:t> is query </a:t>
            </a:r>
            <a:r>
              <a:rPr lang="en-US" sz="2400" dirty="0" smtClean="0">
                <a:latin typeface="Times New Roman" panose="02020603050405020304" pitchFamily="18" charset="0"/>
                <a:cs typeface="Times New Roman" panose="02020603050405020304" pitchFamily="18" charset="0"/>
              </a:rPr>
              <a:t>dependent.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723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smtClean="0"/>
              <a:t>Crawling</a:t>
            </a:r>
            <a:endParaRPr lang="en-US" dirty="0"/>
          </a:p>
        </p:txBody>
      </p:sp>
      <p:sp>
        <p:nvSpPr>
          <p:cNvPr id="4" name="Rectangle 3"/>
          <p:cNvSpPr/>
          <p:nvPr/>
        </p:nvSpPr>
        <p:spPr>
          <a:xfrm>
            <a:off x="612686" y="1687354"/>
            <a:ext cx="8077200" cy="4493538"/>
          </a:xfrm>
          <a:prstGeom prst="rect">
            <a:avLst/>
          </a:prstGeom>
        </p:spPr>
        <p:txBody>
          <a:bodyPr wrap="square">
            <a:spAutoFit/>
          </a:bodyPr>
          <a:lstStyle/>
          <a:p>
            <a:pPr algn="just"/>
            <a:r>
              <a:rPr lang="en-US" sz="2200" dirty="0">
                <a:solidFill>
                  <a:srgbClr val="000000"/>
                </a:solidFill>
                <a:latin typeface="Times New Roman" panose="02020603050405020304" pitchFamily="18" charset="0"/>
                <a:cs typeface="Times New Roman" panose="02020603050405020304" pitchFamily="18" charset="0"/>
              </a:rPr>
              <a:t>Crawling is a process that allows search engines to </a:t>
            </a:r>
            <a:r>
              <a:rPr lang="en-US" sz="2200" b="1" dirty="0">
                <a:solidFill>
                  <a:srgbClr val="000000"/>
                </a:solidFill>
                <a:latin typeface="Times New Roman" panose="02020603050405020304" pitchFamily="18" charset="0"/>
                <a:cs typeface="Times New Roman" panose="02020603050405020304" pitchFamily="18" charset="0"/>
              </a:rPr>
              <a:t>discover new content on the internet</a:t>
            </a:r>
            <a:r>
              <a:rPr lang="en-US" sz="2200" dirty="0">
                <a:solidFill>
                  <a:srgbClr val="000000"/>
                </a:solidFill>
                <a:latin typeface="Times New Roman" panose="02020603050405020304" pitchFamily="18" charset="0"/>
                <a:cs typeface="Times New Roman" panose="02020603050405020304" pitchFamily="18" charset="0"/>
              </a:rPr>
              <a:t>. To do this, they use </a:t>
            </a:r>
            <a:r>
              <a:rPr lang="en-US" sz="2200" b="1" dirty="0">
                <a:solidFill>
                  <a:srgbClr val="000000"/>
                </a:solidFill>
                <a:latin typeface="Times New Roman" panose="02020603050405020304" pitchFamily="18" charset="0"/>
                <a:cs typeface="Times New Roman" panose="02020603050405020304" pitchFamily="18" charset="0"/>
              </a:rPr>
              <a:t>crawling bots </a:t>
            </a:r>
            <a:r>
              <a:rPr lang="en-US" sz="2200" dirty="0" smtClean="0">
                <a:solidFill>
                  <a:srgbClr val="000000"/>
                </a:solidFill>
                <a:latin typeface="Times New Roman" panose="02020603050405020304" pitchFamily="18" charset="0"/>
                <a:cs typeface="Times New Roman" panose="02020603050405020304" pitchFamily="18" charset="0"/>
              </a:rPr>
              <a:t>or </a:t>
            </a:r>
            <a:r>
              <a:rPr lang="en-US" sz="2200" b="1" dirty="0" smtClean="0">
                <a:solidFill>
                  <a:srgbClr val="000000"/>
                </a:solidFill>
                <a:latin typeface="Times New Roman" panose="02020603050405020304" pitchFamily="18" charset="0"/>
                <a:cs typeface="Times New Roman" panose="02020603050405020304" pitchFamily="18" charset="0"/>
              </a:rPr>
              <a:t>Spiders </a:t>
            </a:r>
            <a:r>
              <a:rPr lang="en-US" sz="2200" dirty="0" smtClean="0">
                <a:solidFill>
                  <a:srgbClr val="000000"/>
                </a:solidFill>
                <a:latin typeface="Times New Roman" panose="02020603050405020304" pitchFamily="18" charset="0"/>
                <a:cs typeface="Times New Roman" panose="02020603050405020304" pitchFamily="18" charset="0"/>
              </a:rPr>
              <a:t>that </a:t>
            </a:r>
            <a:r>
              <a:rPr lang="en-US" sz="2200" dirty="0">
                <a:solidFill>
                  <a:srgbClr val="000000"/>
                </a:solidFill>
                <a:latin typeface="Times New Roman" panose="02020603050405020304" pitchFamily="18" charset="0"/>
                <a:cs typeface="Times New Roman" panose="02020603050405020304" pitchFamily="18" charset="0"/>
              </a:rPr>
              <a:t>follow links </a:t>
            </a:r>
            <a:r>
              <a:rPr lang="en-US" sz="2200" dirty="0" smtClean="0">
                <a:solidFill>
                  <a:srgbClr val="000000"/>
                </a:solidFill>
                <a:latin typeface="Times New Roman" panose="02020603050405020304" pitchFamily="18" charset="0"/>
                <a:cs typeface="Times New Roman" panose="02020603050405020304" pitchFamily="18" charset="0"/>
              </a:rPr>
              <a:t>(</a:t>
            </a:r>
            <a:r>
              <a:rPr lang="en-US" sz="2200" b="1" dirty="0" smtClean="0">
                <a:latin typeface="Times New Roman" panose="02020603050405020304" pitchFamily="18" charset="0"/>
                <a:cs typeface="Times New Roman" panose="02020603050405020304" pitchFamily="18" charset="0"/>
              </a:rPr>
              <a:t>URL</a:t>
            </a:r>
            <a:r>
              <a:rPr lang="en-US" sz="2200" dirty="0" smtClean="0">
                <a:solidFill>
                  <a:srgbClr val="000000"/>
                </a:solidFill>
                <a:latin typeface="Times New Roman" panose="02020603050405020304" pitchFamily="18" charset="0"/>
                <a:cs typeface="Times New Roman" panose="02020603050405020304" pitchFamily="18" charset="0"/>
              </a:rPr>
              <a:t>) from </a:t>
            </a:r>
            <a:r>
              <a:rPr lang="en-US" sz="2200" dirty="0">
                <a:solidFill>
                  <a:srgbClr val="000000"/>
                </a:solidFill>
                <a:latin typeface="Times New Roman" panose="02020603050405020304" pitchFamily="18" charset="0"/>
                <a:cs typeface="Times New Roman" panose="02020603050405020304" pitchFamily="18" charset="0"/>
              </a:rPr>
              <a:t>the already known webpages to the new ones</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b="1" dirty="0">
                <a:solidFill>
                  <a:srgbClr val="000000"/>
                </a:solidFill>
                <a:latin typeface="Times New Roman" panose="02020603050405020304" pitchFamily="18" charset="0"/>
                <a:cs typeface="Times New Roman" panose="02020603050405020304" pitchFamily="18" charset="0"/>
              </a:rPr>
              <a:t>web crawler is a computer program </a:t>
            </a:r>
            <a:r>
              <a:rPr lang="en-US" sz="2200" dirty="0">
                <a:solidFill>
                  <a:srgbClr val="000000"/>
                </a:solidFill>
                <a:latin typeface="Times New Roman" panose="02020603050405020304" pitchFamily="18" charset="0"/>
                <a:cs typeface="Times New Roman" panose="02020603050405020304" pitchFamily="18" charset="0"/>
              </a:rPr>
              <a:t>or </a:t>
            </a:r>
            <a:r>
              <a:rPr lang="en-US" sz="2200" b="1" dirty="0">
                <a:solidFill>
                  <a:srgbClr val="000000"/>
                </a:solidFill>
                <a:latin typeface="Times New Roman" panose="02020603050405020304" pitchFamily="18" charset="0"/>
                <a:cs typeface="Times New Roman" panose="02020603050405020304" pitchFamily="18" charset="0"/>
              </a:rPr>
              <a:t>automated script that crawls through the World Wide Web </a:t>
            </a:r>
            <a:r>
              <a:rPr lang="en-US" sz="2200" dirty="0">
                <a:solidFill>
                  <a:srgbClr val="000000"/>
                </a:solidFill>
                <a:latin typeface="Times New Roman" panose="02020603050405020304" pitchFamily="18" charset="0"/>
                <a:cs typeface="Times New Roman" panose="02020603050405020304" pitchFamily="18" charset="0"/>
              </a:rPr>
              <a:t>in a </a:t>
            </a:r>
            <a:r>
              <a:rPr lang="en-US" sz="2200" b="1" dirty="0">
                <a:solidFill>
                  <a:srgbClr val="000000"/>
                </a:solidFill>
                <a:latin typeface="Times New Roman" panose="02020603050405020304" pitchFamily="18" charset="0"/>
                <a:cs typeface="Times New Roman" panose="02020603050405020304" pitchFamily="18" charset="0"/>
              </a:rPr>
              <a:t>predefined</a:t>
            </a:r>
            <a:r>
              <a:rPr lang="en-US" sz="2200" dirty="0">
                <a:solidFill>
                  <a:srgbClr val="000000"/>
                </a:solidFill>
                <a:latin typeface="Times New Roman" panose="02020603050405020304" pitchFamily="18" charset="0"/>
                <a:cs typeface="Times New Roman" panose="02020603050405020304" pitchFamily="18" charset="0"/>
              </a:rPr>
              <a:t> and </a:t>
            </a:r>
            <a:r>
              <a:rPr lang="en-US" sz="2200" b="1" dirty="0">
                <a:solidFill>
                  <a:srgbClr val="000000"/>
                </a:solidFill>
                <a:latin typeface="Times New Roman" panose="02020603050405020304" pitchFamily="18" charset="0"/>
                <a:cs typeface="Times New Roman" panose="02020603050405020304" pitchFamily="18" charset="0"/>
              </a:rPr>
              <a:t>methodical manner </a:t>
            </a:r>
            <a:r>
              <a:rPr lang="en-US" sz="2200" dirty="0">
                <a:solidFill>
                  <a:srgbClr val="000000"/>
                </a:solidFill>
                <a:latin typeface="Times New Roman" panose="02020603050405020304" pitchFamily="18" charset="0"/>
                <a:cs typeface="Times New Roman" panose="02020603050405020304" pitchFamily="18" charset="0"/>
              </a:rPr>
              <a:t>to collect data. </a:t>
            </a:r>
            <a:endParaRPr lang="en-US" sz="2200" dirty="0" smtClean="0">
              <a:solidFill>
                <a:srgbClr val="000000"/>
              </a:solidFill>
              <a:latin typeface="Times New Roman" panose="02020603050405020304" pitchFamily="18" charset="0"/>
              <a:cs typeface="Times New Roman" panose="02020603050405020304" pitchFamily="18" charset="0"/>
            </a:endParaRP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b="1" dirty="0">
                <a:solidFill>
                  <a:srgbClr val="000000"/>
                </a:solidFill>
                <a:latin typeface="Times New Roman" panose="02020603050405020304" pitchFamily="18" charset="0"/>
                <a:cs typeface="Times New Roman" panose="02020603050405020304" pitchFamily="18" charset="0"/>
              </a:rPr>
              <a:t>web crawler tool </a:t>
            </a:r>
            <a:r>
              <a:rPr lang="en-US" sz="2200" dirty="0">
                <a:solidFill>
                  <a:srgbClr val="000000"/>
                </a:solidFill>
                <a:latin typeface="Times New Roman" panose="02020603050405020304" pitchFamily="18" charset="0"/>
                <a:cs typeface="Times New Roman" panose="02020603050405020304" pitchFamily="18" charset="0"/>
              </a:rPr>
              <a:t>pulls together details about each page: </a:t>
            </a:r>
            <a:r>
              <a:rPr lang="en-US" sz="2200" b="1" dirty="0">
                <a:solidFill>
                  <a:srgbClr val="000000"/>
                </a:solidFill>
                <a:latin typeface="Times New Roman" panose="02020603050405020304" pitchFamily="18" charset="0"/>
                <a:cs typeface="Times New Roman" panose="02020603050405020304" pitchFamily="18" charset="0"/>
              </a:rPr>
              <a:t>titles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images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keywords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other linked pages</a:t>
            </a:r>
            <a:r>
              <a:rPr lang="en-US" sz="2200" dirty="0">
                <a:solidFill>
                  <a:srgbClr val="000000"/>
                </a:solidFill>
                <a:latin typeface="Times New Roman" panose="02020603050405020304" pitchFamily="18" charset="0"/>
                <a:cs typeface="Times New Roman" panose="02020603050405020304" pitchFamily="18" charset="0"/>
              </a:rPr>
              <a:t>, etc. It automatically </a:t>
            </a:r>
            <a:r>
              <a:rPr lang="en-US" sz="2200" b="1" dirty="0">
                <a:solidFill>
                  <a:srgbClr val="000000"/>
                </a:solidFill>
                <a:latin typeface="Times New Roman" panose="02020603050405020304" pitchFamily="18" charset="0"/>
                <a:cs typeface="Times New Roman" panose="02020603050405020304" pitchFamily="18" charset="0"/>
              </a:rPr>
              <a:t>maps the web to search documents</a:t>
            </a:r>
            <a:r>
              <a:rPr lang="en-US" sz="2200" dirty="0">
                <a:solidFill>
                  <a:srgbClr val="000000"/>
                </a:solidFill>
                <a:latin typeface="Times New Roman" panose="02020603050405020304" pitchFamily="18" charset="0"/>
                <a:cs typeface="Times New Roman" panose="02020603050405020304" pitchFamily="18" charset="0"/>
              </a:rPr>
              <a:t>, </a:t>
            </a:r>
            <a:r>
              <a:rPr lang="en-US" sz="2200" b="1" dirty="0">
                <a:solidFill>
                  <a:srgbClr val="000000"/>
                </a:solidFill>
                <a:latin typeface="Times New Roman" panose="02020603050405020304" pitchFamily="18" charset="0"/>
                <a:cs typeface="Times New Roman" panose="02020603050405020304" pitchFamily="18" charset="0"/>
              </a:rPr>
              <a:t>websites</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smtClean="0">
                <a:solidFill>
                  <a:srgbClr val="000000"/>
                </a:solidFill>
                <a:latin typeface="Times New Roman" panose="02020603050405020304" pitchFamily="18" charset="0"/>
                <a:cs typeface="Times New Roman" panose="02020603050405020304" pitchFamily="18" charset="0"/>
              </a:rPr>
              <a:t>and </a:t>
            </a:r>
            <a:r>
              <a:rPr lang="en-US" sz="2200" b="1" dirty="0">
                <a:solidFill>
                  <a:srgbClr val="000000"/>
                </a:solidFill>
                <a:latin typeface="Times New Roman" panose="02020603050405020304" pitchFamily="18" charset="0"/>
                <a:cs typeface="Times New Roman" panose="02020603050405020304" pitchFamily="18" charset="0"/>
              </a:rPr>
              <a:t>email addresses</a:t>
            </a:r>
            <a:r>
              <a:rPr lang="en-US" sz="2200" dirty="0">
                <a:solidFill>
                  <a:srgbClr val="000000"/>
                </a:solidFill>
                <a:latin typeface="Times New Roman" panose="02020603050405020304" pitchFamily="18" charset="0"/>
                <a:cs typeface="Times New Roman" panose="02020603050405020304" pitchFamily="18" charset="0"/>
              </a:rPr>
              <a:t>. It then </a:t>
            </a:r>
            <a:r>
              <a:rPr lang="en-US" sz="2200" b="1" dirty="0">
                <a:solidFill>
                  <a:srgbClr val="000000"/>
                </a:solidFill>
                <a:latin typeface="Times New Roman" panose="02020603050405020304" pitchFamily="18" charset="0"/>
                <a:cs typeface="Times New Roman" panose="02020603050405020304" pitchFamily="18" charset="0"/>
              </a:rPr>
              <a:t>stores and indexes </a:t>
            </a:r>
            <a:r>
              <a:rPr lang="en-US" sz="2200" dirty="0">
                <a:solidFill>
                  <a:srgbClr val="000000"/>
                </a:solidFill>
                <a:latin typeface="Times New Roman" panose="02020603050405020304" pitchFamily="18" charset="0"/>
                <a:cs typeface="Times New Roman" panose="02020603050405020304" pitchFamily="18" charset="0"/>
              </a:rPr>
              <a:t>this </a:t>
            </a:r>
            <a:r>
              <a:rPr lang="en-US" sz="2200" b="1" dirty="0">
                <a:solidFill>
                  <a:srgbClr val="000000"/>
                </a:solidFill>
                <a:latin typeface="Times New Roman" panose="02020603050405020304" pitchFamily="18" charset="0"/>
                <a:cs typeface="Times New Roman" panose="02020603050405020304" pitchFamily="18" charset="0"/>
              </a:rPr>
              <a:t>data</a:t>
            </a:r>
            <a:r>
              <a:rPr lang="en-US" sz="22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0844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err="1" smtClean="0"/>
              <a:t>Cont</a:t>
            </a:r>
            <a:r>
              <a:rPr lang="en-US" dirty="0" smtClean="0"/>
              <a:t> ..</a:t>
            </a:r>
            <a:endParaRPr lang="en-US" dirty="0"/>
          </a:p>
        </p:txBody>
      </p:sp>
      <p:sp>
        <p:nvSpPr>
          <p:cNvPr id="4" name="Rectangle 3"/>
          <p:cNvSpPr/>
          <p:nvPr/>
        </p:nvSpPr>
        <p:spPr>
          <a:xfrm>
            <a:off x="645668" y="2362200"/>
            <a:ext cx="7888732" cy="3293209"/>
          </a:xfrm>
          <a:prstGeom prst="rect">
            <a:avLst/>
          </a:prstGeom>
        </p:spPr>
        <p:txBody>
          <a:bodyPr wrap="square">
            <a:spAutoFit/>
          </a:bodyPr>
          <a:lstStyle/>
          <a:p>
            <a:pPr algn="just"/>
            <a:r>
              <a:rPr lang="en-US" sz="2600" b="1" dirty="0" smtClean="0">
                <a:solidFill>
                  <a:srgbClr val="000000"/>
                </a:solidFill>
                <a:latin typeface="Times New Roman" panose="02020603050405020304" pitchFamily="18" charset="0"/>
                <a:cs typeface="Times New Roman" panose="02020603050405020304" pitchFamily="18" charset="0"/>
              </a:rPr>
              <a:t>Web crawler </a:t>
            </a:r>
            <a:r>
              <a:rPr lang="en-US" sz="2600" dirty="0" smtClean="0">
                <a:solidFill>
                  <a:srgbClr val="000000"/>
                </a:solidFill>
                <a:latin typeface="Times New Roman" panose="02020603050405020304" pitchFamily="18" charset="0"/>
                <a:cs typeface="Times New Roman" panose="02020603050405020304" pitchFamily="18" charset="0"/>
              </a:rPr>
              <a:t>also </a:t>
            </a:r>
            <a:r>
              <a:rPr lang="en-US" sz="2600" dirty="0">
                <a:solidFill>
                  <a:srgbClr val="000000"/>
                </a:solidFill>
                <a:latin typeface="Times New Roman" panose="02020603050405020304" pitchFamily="18" charset="0"/>
                <a:cs typeface="Times New Roman" panose="02020603050405020304" pitchFamily="18" charset="0"/>
              </a:rPr>
              <a:t>known as the </a:t>
            </a:r>
            <a:r>
              <a:rPr lang="en-US" sz="2600" b="1" dirty="0">
                <a:solidFill>
                  <a:srgbClr val="000000"/>
                </a:solidFill>
                <a:latin typeface="Times New Roman" panose="02020603050405020304" pitchFamily="18" charset="0"/>
                <a:cs typeface="Times New Roman" panose="02020603050405020304" pitchFamily="18" charset="0"/>
              </a:rPr>
              <a:t>spider</a:t>
            </a:r>
            <a:r>
              <a:rPr lang="en-US" sz="2600" dirty="0">
                <a:solidFill>
                  <a:srgbClr val="000000"/>
                </a:solidFill>
                <a:latin typeface="Times New Roman" panose="02020603050405020304" pitchFamily="18" charset="0"/>
                <a:cs typeface="Times New Roman" panose="02020603050405020304" pitchFamily="18" charset="0"/>
              </a:rPr>
              <a:t> or </a:t>
            </a:r>
            <a:r>
              <a:rPr lang="en-US" sz="2600" b="1" dirty="0">
                <a:solidFill>
                  <a:srgbClr val="000000"/>
                </a:solidFill>
                <a:latin typeface="Times New Roman" panose="02020603050405020304" pitchFamily="18" charset="0"/>
                <a:cs typeface="Times New Roman" panose="02020603050405020304" pitchFamily="18" charset="0"/>
              </a:rPr>
              <a:t>spider bot</a:t>
            </a:r>
            <a:r>
              <a:rPr lang="en-US" sz="2600" dirty="0">
                <a:solidFill>
                  <a:srgbClr val="000000"/>
                </a:solidFill>
                <a:latin typeface="Times New Roman" panose="02020603050405020304" pitchFamily="18" charset="0"/>
                <a:cs typeface="Times New Roman" panose="02020603050405020304" pitchFamily="18" charset="0"/>
              </a:rPr>
              <a:t>, the spider crawl program moves from </a:t>
            </a:r>
            <a:r>
              <a:rPr lang="en-US" sz="2600" b="1" dirty="0">
                <a:solidFill>
                  <a:srgbClr val="000000"/>
                </a:solidFill>
                <a:latin typeface="Times New Roman" panose="02020603050405020304" pitchFamily="18" charset="0"/>
                <a:cs typeface="Times New Roman" panose="02020603050405020304" pitchFamily="18" charset="0"/>
              </a:rPr>
              <a:t>one website to another</a:t>
            </a:r>
            <a:r>
              <a:rPr lang="en-US" sz="2600" dirty="0">
                <a:solidFill>
                  <a:srgbClr val="000000"/>
                </a:solidFill>
                <a:latin typeface="Times New Roman" panose="02020603050405020304" pitchFamily="18" charset="0"/>
                <a:cs typeface="Times New Roman" panose="02020603050405020304" pitchFamily="18" charset="0"/>
              </a:rPr>
              <a:t>, capturing every website. All contents are read and entries are created for a </a:t>
            </a:r>
            <a:r>
              <a:rPr lang="en-US" sz="2600" b="1" dirty="0">
                <a:solidFill>
                  <a:srgbClr val="000000"/>
                </a:solidFill>
                <a:latin typeface="Times New Roman" panose="02020603050405020304" pitchFamily="18" charset="0"/>
                <a:cs typeface="Times New Roman" panose="02020603050405020304" pitchFamily="18" charset="0"/>
              </a:rPr>
              <a:t>search engine index</a:t>
            </a:r>
            <a:r>
              <a:rPr lang="en-US" sz="2600" dirty="0" smtClean="0">
                <a:solidFill>
                  <a:srgbClr val="000000"/>
                </a:solidFill>
                <a:latin typeface="Times New Roman" panose="02020603050405020304" pitchFamily="18" charset="0"/>
                <a:cs typeface="Times New Roman" panose="02020603050405020304" pitchFamily="18" charset="0"/>
              </a:rPr>
              <a:t>.</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pPr algn="just"/>
            <a:r>
              <a:rPr lang="en-US" sz="2600" dirty="0" smtClean="0">
                <a:solidFill>
                  <a:srgbClr val="000000"/>
                </a:solidFill>
                <a:latin typeface="Times New Roman" panose="02020603050405020304" pitchFamily="18" charset="0"/>
                <a:cs typeface="Times New Roman" panose="02020603050405020304" pitchFamily="18" charset="0"/>
              </a:rPr>
              <a:t>Every </a:t>
            </a:r>
            <a:r>
              <a:rPr lang="en-US" sz="2600" b="1" dirty="0">
                <a:solidFill>
                  <a:srgbClr val="000000"/>
                </a:solidFill>
                <a:latin typeface="Times New Roman" panose="02020603050405020304" pitchFamily="18" charset="0"/>
                <a:cs typeface="Times New Roman" panose="02020603050405020304" pitchFamily="18" charset="0"/>
              </a:rPr>
              <a:t>search engine uses its own web crawler </a:t>
            </a:r>
            <a:r>
              <a:rPr lang="en-US" sz="2600" dirty="0">
                <a:solidFill>
                  <a:srgbClr val="000000"/>
                </a:solidFill>
                <a:latin typeface="Times New Roman" panose="02020603050405020304" pitchFamily="18" charset="0"/>
                <a:cs typeface="Times New Roman" panose="02020603050405020304" pitchFamily="18" charset="0"/>
              </a:rPr>
              <a:t>to collect data from the internet and index search results. For instance, </a:t>
            </a:r>
            <a:r>
              <a:rPr lang="en-US" sz="2600" b="1" dirty="0">
                <a:solidFill>
                  <a:srgbClr val="000000"/>
                </a:solidFill>
                <a:latin typeface="Times New Roman" panose="02020603050405020304" pitchFamily="18" charset="0"/>
                <a:cs typeface="Times New Roman" panose="02020603050405020304" pitchFamily="18" charset="0"/>
              </a:rPr>
              <a:t>Google Search </a:t>
            </a:r>
            <a:r>
              <a:rPr lang="en-US" sz="2600" dirty="0">
                <a:solidFill>
                  <a:srgbClr val="000000"/>
                </a:solidFill>
                <a:latin typeface="Times New Roman" panose="02020603050405020304" pitchFamily="18" charset="0"/>
                <a:cs typeface="Times New Roman" panose="02020603050405020304" pitchFamily="18" charset="0"/>
              </a:rPr>
              <a:t>uses the </a:t>
            </a:r>
            <a:r>
              <a:rPr lang="en-US" sz="2600" b="1" dirty="0">
                <a:solidFill>
                  <a:srgbClr val="000000"/>
                </a:solidFill>
                <a:latin typeface="Times New Roman" panose="02020603050405020304" pitchFamily="18" charset="0"/>
                <a:cs typeface="Times New Roman" panose="02020603050405020304" pitchFamily="18" charset="0"/>
              </a:rPr>
              <a:t>Googlebot</a:t>
            </a:r>
            <a:r>
              <a:rPr lang="en-US" sz="2600" b="1" dirty="0" smtClean="0">
                <a:solidFill>
                  <a:srgbClr val="000000"/>
                </a:solidFill>
                <a:latin typeface="Times New Roman" panose="02020603050405020304" pitchFamily="18" charset="0"/>
                <a:cs typeface="Times New Roman" panose="02020603050405020304" pitchFamily="18" charset="0"/>
              </a:rPr>
              <a:t>.</a:t>
            </a:r>
            <a:endParaRPr lang="en-US" sz="26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759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77513" y="1905000"/>
            <a:ext cx="7856887" cy="4062651"/>
          </a:xfrm>
        </p:spPr>
        <p:txBody>
          <a:bodyPr/>
          <a:lstStyle/>
          <a:p>
            <a:pPr algn="just"/>
            <a:r>
              <a:rPr lang="en-US" sz="2400" b="1" dirty="0">
                <a:solidFill>
                  <a:srgbClr val="000000"/>
                </a:solidFill>
                <a:latin typeface="Times New Roman" panose="02020603050405020304" pitchFamily="18" charset="0"/>
                <a:cs typeface="Times New Roman" panose="02020603050405020304" pitchFamily="18" charset="0"/>
              </a:rPr>
              <a:t>Web crawlers visit new websites </a:t>
            </a:r>
            <a:r>
              <a:rPr lang="en-US" sz="2400" dirty="0">
                <a:solidFill>
                  <a:srgbClr val="000000"/>
                </a:solidFill>
                <a:latin typeface="Times New Roman" panose="02020603050405020304" pitchFamily="18" charset="0"/>
                <a:cs typeface="Times New Roman" panose="02020603050405020304" pitchFamily="18" charset="0"/>
              </a:rPr>
              <a:t>and sitemaps that have been submitted by their owners and </a:t>
            </a:r>
            <a:r>
              <a:rPr lang="en-US" sz="2400" b="1" dirty="0">
                <a:solidFill>
                  <a:srgbClr val="000000"/>
                </a:solidFill>
                <a:latin typeface="Times New Roman" panose="02020603050405020304" pitchFamily="18" charset="0"/>
                <a:cs typeface="Times New Roman" panose="02020603050405020304" pitchFamily="18" charset="0"/>
              </a:rPr>
              <a:t>periodically revisit the sites to check for updates</a:t>
            </a:r>
            <a:r>
              <a:rPr lang="en-US" sz="2400" dirty="0">
                <a:solidFill>
                  <a:srgbClr val="000000"/>
                </a:solidFill>
                <a:latin typeface="Times New Roman" panose="02020603050405020304" pitchFamily="18" charset="0"/>
                <a:cs typeface="Times New Roman" panose="02020603050405020304" pitchFamily="18" charset="0"/>
              </a:rPr>
              <a:t>. So, if you search for the term “web crawler” on Google, the results you get today may differ from what you got a few weeks ago. </a:t>
            </a: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This </a:t>
            </a:r>
            <a:r>
              <a:rPr lang="en-US" sz="2400" dirty="0">
                <a:solidFill>
                  <a:srgbClr val="000000"/>
                </a:solidFill>
                <a:latin typeface="Times New Roman" panose="02020603050405020304" pitchFamily="18" charset="0"/>
                <a:cs typeface="Times New Roman" panose="02020603050405020304" pitchFamily="18" charset="0"/>
              </a:rPr>
              <a:t>is because a </a:t>
            </a:r>
            <a:r>
              <a:rPr lang="en-US" sz="2400" b="1" dirty="0">
                <a:solidFill>
                  <a:srgbClr val="000000"/>
                </a:solidFill>
                <a:latin typeface="Times New Roman" panose="02020603050405020304" pitchFamily="18" charset="0"/>
                <a:cs typeface="Times New Roman" panose="02020603050405020304" pitchFamily="18" charset="0"/>
              </a:rPr>
              <a:t>web crawler is continually at work</a:t>
            </a:r>
            <a:r>
              <a:rPr lang="en-US" sz="2400" dirty="0">
                <a:solidFill>
                  <a:srgbClr val="000000"/>
                </a:solidFill>
                <a:latin typeface="Times New Roman" panose="02020603050405020304" pitchFamily="18" charset="0"/>
                <a:cs typeface="Times New Roman" panose="02020603050405020304" pitchFamily="18" charset="0"/>
              </a:rPr>
              <a:t>, searching for relevant websites that define or describe a “</a:t>
            </a:r>
            <a:r>
              <a:rPr lang="en-US" sz="2400" b="1" dirty="0">
                <a:solidFill>
                  <a:srgbClr val="000000"/>
                </a:solidFill>
                <a:latin typeface="Times New Roman" panose="02020603050405020304" pitchFamily="18" charset="0"/>
                <a:cs typeface="Times New Roman" panose="02020603050405020304" pitchFamily="18" charset="0"/>
              </a:rPr>
              <a:t>web crawler</a:t>
            </a:r>
            <a:r>
              <a:rPr lang="en-US" sz="2400" dirty="0">
                <a:solidFill>
                  <a:srgbClr val="000000"/>
                </a:solidFill>
                <a:latin typeface="Times New Roman" panose="02020603050405020304" pitchFamily="18" charset="0"/>
                <a:cs typeface="Times New Roman" panose="02020603050405020304" pitchFamily="18" charset="0"/>
              </a:rPr>
              <a:t>” in the best manner, factoring in new websites, web pages, or updated content</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3156694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277" y="838200"/>
            <a:ext cx="4633595" cy="635000"/>
          </a:xfrm>
        </p:spPr>
        <p:txBody>
          <a:bodyPr/>
          <a:lstStyle/>
          <a:p>
            <a:r>
              <a:rPr lang="en-US" dirty="0" smtClean="0"/>
              <a:t>Web Indexing</a:t>
            </a:r>
            <a:endParaRPr lang="en-US" dirty="0"/>
          </a:p>
        </p:txBody>
      </p:sp>
      <p:sp>
        <p:nvSpPr>
          <p:cNvPr id="3" name="Text Placeholder 2"/>
          <p:cNvSpPr>
            <a:spLocks noGrp="1"/>
          </p:cNvSpPr>
          <p:nvPr>
            <p:ph type="body" idx="1"/>
          </p:nvPr>
        </p:nvSpPr>
        <p:spPr>
          <a:xfrm>
            <a:off x="667277" y="1752600"/>
            <a:ext cx="8025210" cy="4739759"/>
          </a:xfrm>
        </p:spPr>
        <p:txBody>
          <a:bodyPr/>
          <a:lstStyle/>
          <a:p>
            <a:pPr algn="just"/>
            <a:r>
              <a:rPr lang="en-US" sz="2400" b="1" dirty="0">
                <a:latin typeface="Times New Roman" panose="02020603050405020304" pitchFamily="18" charset="0"/>
                <a:cs typeface="Times New Roman" panose="02020603050405020304" pitchFamily="18" charset="0"/>
              </a:rPr>
              <a:t>Web index is a tool </a:t>
            </a:r>
            <a:r>
              <a:rPr lang="en-US" sz="2400" dirty="0">
                <a:latin typeface="Times New Roman" panose="02020603050405020304" pitchFamily="18" charset="0"/>
                <a:cs typeface="Times New Roman" panose="02020603050405020304" pitchFamily="18" charset="0"/>
              </a:rPr>
              <a:t>used for searching web documents like, </a:t>
            </a:r>
            <a:r>
              <a:rPr lang="en-US" sz="2400" b="1" dirty="0">
                <a:latin typeface="Times New Roman" panose="02020603050405020304" pitchFamily="18" charset="0"/>
                <a:cs typeface="Times New Roman" panose="02020603050405020304" pitchFamily="18" charset="0"/>
              </a:rPr>
              <a:t>individual websites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collections of web sites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collections of webpages</a:t>
            </a:r>
            <a:r>
              <a:rPr lang="en-US" sz="2400" dirty="0">
                <a:latin typeface="Times New Roman" panose="02020603050405020304" pitchFamily="18" charset="0"/>
                <a:cs typeface="Times New Roman" panose="02020603050405020304" pitchFamily="18" charset="0"/>
              </a:rPr>
              <a:t> and so on.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browsable list of terms or sections leading towards further </a:t>
            </a:r>
            <a:r>
              <a:rPr lang="en-US" sz="2400" dirty="0" smtClean="0">
                <a:latin typeface="Times New Roman" panose="02020603050405020304" pitchFamily="18" charset="0"/>
                <a:cs typeface="Times New Roman" panose="02020603050405020304" pitchFamily="18" charset="0"/>
              </a:rPr>
              <a:t>reading /</a:t>
            </a:r>
            <a:r>
              <a:rPr lang="en-US" sz="2400" dirty="0">
                <a:latin typeface="Times New Roman" panose="02020603050405020304" pitchFamily="18" charset="0"/>
                <a:cs typeface="Times New Roman" panose="02020603050405020304" pitchFamily="18" charset="0"/>
              </a:rPr>
              <a:t>resources to the desired topic or subject. </a:t>
            </a:r>
            <a:r>
              <a:rPr lang="en-US" sz="2400" b="1" dirty="0">
                <a:latin typeface="Times New Roman" panose="02020603050405020304" pitchFamily="18" charset="0"/>
                <a:cs typeface="Times New Roman" panose="02020603050405020304" pitchFamily="18" charset="0"/>
              </a:rPr>
              <a:t>Sitemap is an example of a web index</a:t>
            </a:r>
            <a:r>
              <a:rPr lang="en-US" sz="2400" b="1" dirty="0" smtClean="0">
                <a:latin typeface="Times New Roman" panose="02020603050405020304" pitchFamily="18" charset="0"/>
                <a:cs typeface="Times New Roman" panose="02020603050405020304" pitchFamily="18" charset="0"/>
              </a:rPr>
              <a:t>.</a:t>
            </a:r>
          </a:p>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Search engine indexing </a:t>
            </a:r>
            <a:r>
              <a:rPr lang="en-US" sz="2400" b="1" dirty="0">
                <a:latin typeface="Times New Roman" panose="02020603050405020304" pitchFamily="18" charset="0"/>
                <a:cs typeface="Times New Roman" panose="02020603050405020304" pitchFamily="18" charset="0"/>
              </a:rPr>
              <a:t>collects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parses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stores</a:t>
            </a:r>
            <a:r>
              <a:rPr lang="en-US" sz="2400" dirty="0">
                <a:latin typeface="Times New Roman" panose="02020603050405020304" pitchFamily="18" charset="0"/>
                <a:cs typeface="Times New Roman" panose="02020603050405020304" pitchFamily="18" charset="0"/>
              </a:rPr>
              <a:t> data to facilitate </a:t>
            </a:r>
            <a:r>
              <a:rPr lang="en-US" sz="2400" b="1" dirty="0">
                <a:latin typeface="Times New Roman" panose="02020603050405020304" pitchFamily="18" charset="0"/>
                <a:cs typeface="Times New Roman" panose="02020603050405020304" pitchFamily="18" charset="0"/>
              </a:rPr>
              <a:t>fast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accurate</a:t>
            </a:r>
            <a:r>
              <a:rPr lang="en-US" sz="2400" dirty="0">
                <a:latin typeface="Times New Roman" panose="02020603050405020304" pitchFamily="18" charset="0"/>
                <a:cs typeface="Times New Roman" panose="02020603050405020304" pitchFamily="18" charset="0"/>
              </a:rPr>
              <a:t> information retrieval. An alternate name for the process in the context of search engines designed to find web pages on the Internet is web indexing.</a:t>
            </a:r>
          </a:p>
          <a:p>
            <a:pPr algn="just"/>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051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45668" y="1524000"/>
            <a:ext cx="8041132" cy="4714624"/>
          </a:xfrm>
        </p:spPr>
        <p:txBody>
          <a:bodyPr/>
          <a:lstStyle/>
          <a:p>
            <a:pPr algn="just">
              <a:lnSpc>
                <a:spcPct val="150000"/>
              </a:lnSpc>
            </a:pPr>
            <a:r>
              <a:rPr lang="en-US" sz="2300" b="1" dirty="0" smtClean="0">
                <a:latin typeface="Times New Roman" panose="02020603050405020304" pitchFamily="18" charset="0"/>
                <a:cs typeface="Times New Roman" panose="02020603050405020304" pitchFamily="18" charset="0"/>
              </a:rPr>
              <a:t>Search </a:t>
            </a:r>
            <a:r>
              <a:rPr lang="en-US" sz="2300" b="1" dirty="0">
                <a:latin typeface="Times New Roman" panose="02020603050405020304" pitchFamily="18" charset="0"/>
                <a:cs typeface="Times New Roman" panose="02020603050405020304" pitchFamily="18" charset="0"/>
              </a:rPr>
              <a:t>engines index websites in order to respond to search queries with relevant information as quickly as possible</a:t>
            </a:r>
            <a:r>
              <a:rPr lang="en-US" sz="2300" dirty="0">
                <a:latin typeface="Times New Roman" panose="02020603050405020304" pitchFamily="18" charset="0"/>
                <a:cs typeface="Times New Roman" panose="02020603050405020304" pitchFamily="18" charset="0"/>
              </a:rPr>
              <a:t>. For this reason, it stores information about indexed web pages, e.g. </a:t>
            </a:r>
            <a:r>
              <a:rPr lang="en-US" sz="2300" b="1" dirty="0">
                <a:latin typeface="Times New Roman" panose="02020603050405020304" pitchFamily="18" charset="0"/>
                <a:cs typeface="Times New Roman" panose="02020603050405020304" pitchFamily="18" charset="0"/>
              </a:rPr>
              <a:t>keyword,</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title</a:t>
            </a:r>
            <a:r>
              <a:rPr lang="en-US" sz="2300" dirty="0">
                <a:latin typeface="Times New Roman" panose="02020603050405020304" pitchFamily="18" charset="0"/>
                <a:cs typeface="Times New Roman" panose="02020603050405020304" pitchFamily="18" charset="0"/>
              </a:rPr>
              <a:t> or </a:t>
            </a:r>
            <a:r>
              <a:rPr lang="en-US" sz="2300" b="1" dirty="0">
                <a:latin typeface="Times New Roman" panose="02020603050405020304" pitchFamily="18" charset="0"/>
                <a:cs typeface="Times New Roman" panose="02020603050405020304" pitchFamily="18" charset="0"/>
              </a:rPr>
              <a:t>descriptions</a:t>
            </a:r>
            <a:r>
              <a:rPr lang="en-US" sz="2300" dirty="0">
                <a:latin typeface="Times New Roman" panose="02020603050405020304" pitchFamily="18" charset="0"/>
                <a:cs typeface="Times New Roman" panose="02020603050405020304" pitchFamily="18" charset="0"/>
              </a:rPr>
              <a:t>, in a </a:t>
            </a:r>
            <a:r>
              <a:rPr lang="en-US" sz="2300" dirty="0" smtClean="0">
                <a:latin typeface="Times New Roman" panose="02020603050405020304" pitchFamily="18" charset="0"/>
                <a:cs typeface="Times New Roman" panose="02020603050405020304" pitchFamily="18" charset="0"/>
              </a:rPr>
              <a:t>database. This </a:t>
            </a:r>
            <a:r>
              <a:rPr lang="en-US" sz="2300" dirty="0">
                <a:latin typeface="Times New Roman" panose="02020603050405020304" pitchFamily="18" charset="0"/>
                <a:cs typeface="Times New Roman" panose="02020603050405020304" pitchFamily="18" charset="0"/>
              </a:rPr>
              <a:t>way search engines can quickly identify pages relevant to a search query</a:t>
            </a:r>
            <a:r>
              <a:rPr lang="en-US" sz="2300" dirty="0" smtClean="0">
                <a:latin typeface="Times New Roman" panose="02020603050405020304" pitchFamily="18" charset="0"/>
                <a:cs typeface="Times New Roman" panose="02020603050405020304" pitchFamily="18" charset="0"/>
              </a:rPr>
              <a:t>.</a:t>
            </a:r>
          </a:p>
          <a:p>
            <a:pPr algn="just">
              <a:lnSpc>
                <a:spcPct val="150000"/>
              </a:lnSpc>
            </a:pPr>
            <a:endParaRPr lang="en-US" sz="2300" dirty="0">
              <a:latin typeface="Times New Roman" panose="02020603050405020304" pitchFamily="18" charset="0"/>
              <a:cs typeface="Times New Roman" panose="02020603050405020304" pitchFamily="18" charset="0"/>
            </a:endParaRPr>
          </a:p>
          <a:p>
            <a:pPr algn="just">
              <a:lnSpc>
                <a:spcPct val="150000"/>
              </a:lnSpc>
            </a:pPr>
            <a:r>
              <a:rPr lang="en-US" sz="2300" dirty="0">
                <a:latin typeface="Times New Roman" panose="02020603050405020304" pitchFamily="18" charset="0"/>
                <a:cs typeface="Times New Roman" panose="02020603050405020304" pitchFamily="18" charset="0"/>
              </a:rPr>
              <a:t>Indexing has the additional purpose of giving a page a certain weight, as described in the search algorithms. This way search results can be </a:t>
            </a:r>
            <a:r>
              <a:rPr lang="en-US" sz="2300" b="1" dirty="0">
                <a:latin typeface="Times New Roman" panose="02020603050405020304" pitchFamily="18" charset="0"/>
                <a:cs typeface="Times New Roman" panose="02020603050405020304" pitchFamily="18" charset="0"/>
              </a:rPr>
              <a:t>ranked, </a:t>
            </a:r>
            <a:r>
              <a:rPr lang="en-US" sz="2300" dirty="0">
                <a:latin typeface="Times New Roman" panose="02020603050405020304" pitchFamily="18" charset="0"/>
                <a:cs typeface="Times New Roman" panose="02020603050405020304" pitchFamily="18" charset="0"/>
              </a:rPr>
              <a:t>after being indexed</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909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838200"/>
            <a:ext cx="4876800" cy="707886"/>
          </a:xfrm>
          <a:prstGeom prst="rect">
            <a:avLst/>
          </a:prstGeom>
          <a:noFill/>
        </p:spPr>
        <p:txBody>
          <a:bodyPr wrap="square" rtlCol="0">
            <a:spAutoFit/>
          </a:bodyPr>
          <a:lstStyle/>
          <a:p>
            <a:r>
              <a:rPr lang="en-US" sz="4000" b="1" spc="-10" dirty="0">
                <a:solidFill>
                  <a:srgbClr val="C00000"/>
                </a:solidFill>
                <a:latin typeface="Bookman Uralic"/>
                <a:ea typeface="+mj-ea"/>
                <a:cs typeface="Bookman Uralic"/>
              </a:rPr>
              <a:t>UNIT – </a:t>
            </a:r>
            <a:r>
              <a:rPr lang="en-US" sz="4000" b="1" spc="-10" dirty="0" smtClean="0">
                <a:solidFill>
                  <a:srgbClr val="C00000"/>
                </a:solidFill>
                <a:latin typeface="Bookman Uralic"/>
                <a:ea typeface="+mj-ea"/>
                <a:cs typeface="Bookman Uralic"/>
              </a:rPr>
              <a:t>II</a:t>
            </a:r>
          </a:p>
        </p:txBody>
      </p:sp>
      <p:sp>
        <p:nvSpPr>
          <p:cNvPr id="4" name="Rectangle 3"/>
          <p:cNvSpPr/>
          <p:nvPr/>
        </p:nvSpPr>
        <p:spPr>
          <a:xfrm>
            <a:off x="685800" y="2209800"/>
            <a:ext cx="7848600" cy="2934458"/>
          </a:xfrm>
          <a:prstGeom prst="rect">
            <a:avLst/>
          </a:prstGeom>
          <a:ln>
            <a:solidFill>
              <a:schemeClr val="accent1"/>
            </a:solidFill>
          </a:ln>
        </p:spPr>
        <p:txBody>
          <a:bodyPr wrap="square">
            <a:spAutoFit/>
          </a:bodyPr>
          <a:lstStyle/>
          <a:p>
            <a:pPr algn="just">
              <a:lnSpc>
                <a:spcPct val="200000"/>
              </a:lnSpc>
              <a:spcAft>
                <a:spcPts val="1000"/>
              </a:spcAft>
            </a:pPr>
            <a:r>
              <a:rPr lang="en-IN" sz="2400" b="1" dirty="0">
                <a:solidFill>
                  <a:srgbClr val="000000"/>
                </a:solidFill>
                <a:latin typeface="Times New Roman" panose="02020603050405020304" pitchFamily="18" charset="0"/>
                <a:ea typeface="Calibri" panose="020F0502020204030204" pitchFamily="34" charset="0"/>
              </a:rPr>
              <a:t>Web Analytics:</a:t>
            </a:r>
            <a:r>
              <a:rPr lang="en-IN" sz="2400" dirty="0">
                <a:solidFill>
                  <a:srgbClr val="000000"/>
                </a:solidFill>
                <a:latin typeface="Times New Roman" panose="02020603050405020304" pitchFamily="18" charset="0"/>
                <a:ea typeface="Calibri" panose="020F0502020204030204" pitchFamily="34" charset="0"/>
              </a:rPr>
              <a:t> Web analytics tools, Clickstream analysis, A/B testing, online surveys; </a:t>
            </a:r>
            <a:r>
              <a:rPr lang="en-IN" sz="2400" b="1" dirty="0">
                <a:solidFill>
                  <a:srgbClr val="000000"/>
                </a:solidFill>
                <a:latin typeface="Times New Roman" panose="02020603050405020304" pitchFamily="18" charset="0"/>
                <a:ea typeface="Calibri" panose="020F0502020204030204" pitchFamily="34" charset="0"/>
              </a:rPr>
              <a:t>Web search and retrieval</a:t>
            </a:r>
            <a:r>
              <a:rPr lang="en-IN" sz="2400" dirty="0">
                <a:solidFill>
                  <a:srgbClr val="000000"/>
                </a:solidFill>
                <a:latin typeface="Times New Roman" panose="02020603050405020304" pitchFamily="18" charset="0"/>
                <a:ea typeface="Calibri" panose="020F0502020204030204" pitchFamily="34" charset="0"/>
              </a:rPr>
              <a:t>,</a:t>
            </a:r>
            <a:r>
              <a:rPr lang="en-IN" sz="2400" b="1" dirty="0">
                <a:solidFill>
                  <a:srgbClr val="000000"/>
                </a:solidFill>
                <a:latin typeface="Times New Roman" panose="02020603050405020304" pitchFamily="18" charset="0"/>
                <a:ea typeface="Calibri" panose="020F0502020204030204" pitchFamily="34" charset="0"/>
              </a:rPr>
              <a:t> Search engine optimization, Web crawling and Indexing, Ranking algorithms, Web traffic </a:t>
            </a:r>
            <a:r>
              <a:rPr lang="en-IN" sz="2400" b="1" dirty="0" smtClean="0">
                <a:solidFill>
                  <a:srgbClr val="000000"/>
                </a:solidFill>
                <a:latin typeface="Times New Roman" panose="02020603050405020304" pitchFamily="18" charset="0"/>
                <a:ea typeface="Calibri" panose="020F0502020204030204" pitchFamily="34" charset="0"/>
              </a:rPr>
              <a:t>models.</a:t>
            </a:r>
            <a:endParaRPr lang="en-US" sz="2400" b="1" dirty="0">
              <a:latin typeface="Times New Roman" panose="02020603050405020304" pitchFamily="18"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72" y="9144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18372" y="1905000"/>
            <a:ext cx="7992228" cy="387798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index is organized according to the exact keyword the user searches </a:t>
            </a:r>
            <a:r>
              <a:rPr lang="en-US" sz="2400" dirty="0">
                <a:latin typeface="Times New Roman" panose="02020603050405020304" pitchFamily="18" charset="0"/>
                <a:cs typeface="Times New Roman" panose="02020603050405020304" pitchFamily="18" charset="0"/>
              </a:rPr>
              <a:t>and the </a:t>
            </a:r>
            <a:r>
              <a:rPr lang="en-US" sz="2400" b="1" dirty="0">
                <a:latin typeface="Times New Roman" panose="02020603050405020304" pitchFamily="18" charset="0"/>
                <a:cs typeface="Times New Roman" panose="02020603050405020304" pitchFamily="18" charset="0"/>
              </a:rPr>
              <a:t>pages that are most likely to match the user’s query</a:t>
            </a:r>
            <a:r>
              <a:rPr lang="en-US" sz="2400" b="1" dirty="0" smtClean="0">
                <a:latin typeface="Times New Roman" panose="02020603050405020304" pitchFamily="18" charset="0"/>
                <a:cs typeface="Times New Roman" panose="02020603050405020304" pitchFamily="18" charset="0"/>
              </a:rPr>
              <a: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A page’s ranking is not universal</a:t>
            </a:r>
            <a:r>
              <a:rPr lang="en-US" sz="2400" dirty="0">
                <a:latin typeface="Times New Roman" panose="02020603050405020304" pitchFamily="18" charset="0"/>
                <a:cs typeface="Times New Roman" panose="02020603050405020304" pitchFamily="18" charset="0"/>
              </a:rPr>
              <a:t>; in fact, the specific rank a page has on a </a:t>
            </a:r>
            <a:r>
              <a:rPr lang="en-US" sz="2400" b="1" dirty="0" smtClean="0">
                <a:latin typeface="Times New Roman" panose="02020603050405020304" pitchFamily="18" charset="0"/>
                <a:cs typeface="Times New Roman" panose="02020603050405020304" pitchFamily="18" charset="0"/>
              </a:rPr>
              <a:t>google</a:t>
            </a:r>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Search </a:t>
            </a:r>
            <a:r>
              <a:rPr lang="en-US" sz="2400" b="1" dirty="0">
                <a:latin typeface="Times New Roman" panose="02020603050405020304" pitchFamily="18" charset="0"/>
                <a:cs typeface="Times New Roman" panose="02020603050405020304" pitchFamily="18" charset="0"/>
              </a:rPr>
              <a:t>E</a:t>
            </a:r>
            <a:r>
              <a:rPr lang="en-US" sz="2400" b="1" dirty="0" smtClean="0">
                <a:latin typeface="Times New Roman" panose="02020603050405020304" pitchFamily="18" charset="0"/>
                <a:cs typeface="Times New Roman" panose="02020603050405020304" pitchFamily="18" charset="0"/>
              </a:rPr>
              <a:t>ngine </a:t>
            </a:r>
            <a:r>
              <a:rPr lang="en-US" sz="2400" b="1" dirty="0">
                <a:latin typeface="Times New Roman" panose="02020603050405020304" pitchFamily="18" charset="0"/>
                <a:cs typeface="Times New Roman" panose="02020603050405020304" pitchFamily="18" charset="0"/>
              </a:rPr>
              <a:t>R</a:t>
            </a:r>
            <a:r>
              <a:rPr lang="en-US" sz="2400" b="1" dirty="0" smtClean="0">
                <a:latin typeface="Times New Roman" panose="02020603050405020304" pitchFamily="18" charset="0"/>
                <a:cs typeface="Times New Roman" panose="02020603050405020304" pitchFamily="18" charset="0"/>
              </a:rPr>
              <a:t>esults </a:t>
            </a:r>
            <a:r>
              <a:rPr lang="en-US" sz="2400" b="1" dirty="0">
                <a:latin typeface="Times New Roman" panose="02020603050405020304" pitchFamily="18" charset="0"/>
                <a:cs typeface="Times New Roman" panose="02020603050405020304" pitchFamily="18" charset="0"/>
              </a:rPr>
              <a:t>P</a:t>
            </a:r>
            <a:r>
              <a:rPr lang="en-US" sz="2400" b="1" dirty="0" smtClean="0">
                <a:latin typeface="Times New Roman" panose="02020603050405020304" pitchFamily="18" charset="0"/>
                <a:cs typeface="Times New Roman" panose="02020603050405020304" pitchFamily="18" charset="0"/>
              </a:rPr>
              <a:t>age </a:t>
            </a:r>
            <a:r>
              <a:rPr lang="en-US" sz="2400" dirty="0">
                <a:latin typeface="Times New Roman" panose="02020603050405020304" pitchFamily="18" charset="0"/>
                <a:cs typeface="Times New Roman" panose="02020603050405020304" pitchFamily="18" charset="0"/>
              </a:rPr>
              <a:t>(SERP)</a:t>
            </a:r>
            <a:r>
              <a:rPr lang="en-US" sz="2400" b="1" dirty="0">
                <a:latin typeface="Times New Roman" panose="02020603050405020304" pitchFamily="18" charset="0"/>
                <a:cs typeface="Times New Roman" panose="02020603050405020304" pitchFamily="18" charset="0"/>
              </a:rPr>
              <a:t> will likely be different from that on Bing or Yahoo and vice versa.</a:t>
            </a:r>
          </a:p>
        </p:txBody>
      </p:sp>
    </p:spTree>
    <p:extLst>
      <p:ext uri="{BB962C8B-B14F-4D97-AF65-F5344CB8AC3E}">
        <p14:creationId xmlns:p14="http://schemas.microsoft.com/office/powerpoint/2010/main" val="3360708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679572018"/>
              </p:ext>
            </p:extLst>
          </p:nvPr>
        </p:nvGraphicFramePr>
        <p:xfrm>
          <a:off x="304800" y="304800"/>
          <a:ext cx="8610600" cy="6248400"/>
        </p:xfrm>
        <a:graphic>
          <a:graphicData uri="http://schemas.openxmlformats.org/presentationml/2006/ole">
            <mc:AlternateContent xmlns:mc="http://schemas.openxmlformats.org/markup-compatibility/2006">
              <mc:Choice xmlns:v="urn:schemas-microsoft-com:vml" Requires="v">
                <p:oleObj spid="_x0000_s5195" r:id="rId3" imgW="4800600" imgH="2714760" progId="">
                  <p:embed/>
                </p:oleObj>
              </mc:Choice>
              <mc:Fallback>
                <p:oleObj r:id="rId3" imgW="4800600" imgH="2714760" progId="">
                  <p:embed/>
                  <p:pic>
                    <p:nvPicPr>
                      <p:cNvPr id="0" name=""/>
                      <p:cNvPicPr/>
                      <p:nvPr/>
                    </p:nvPicPr>
                    <p:blipFill>
                      <a:blip r:embed="rId4"/>
                      <a:stretch>
                        <a:fillRect/>
                      </a:stretch>
                    </p:blipFill>
                    <p:spPr>
                      <a:xfrm>
                        <a:off x="304800" y="304800"/>
                        <a:ext cx="8610600" cy="6248400"/>
                      </a:xfrm>
                      <a:prstGeom prst="rect">
                        <a:avLst/>
                      </a:prstGeom>
                    </p:spPr>
                  </p:pic>
                </p:oleObj>
              </mc:Fallback>
            </mc:AlternateContent>
          </a:graphicData>
        </a:graphic>
      </p:graphicFrame>
    </p:spTree>
    <p:extLst>
      <p:ext uri="{BB962C8B-B14F-4D97-AF65-F5344CB8AC3E}">
        <p14:creationId xmlns:p14="http://schemas.microsoft.com/office/powerpoint/2010/main" val="2957060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6146" name="Picture 2" descr="search-engine-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553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7126732" cy="609600"/>
          </a:xfrm>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stretch>
            <a:fillRect/>
          </a:stretch>
        </p:blipFill>
        <p:spPr>
          <a:xfrm>
            <a:off x="457200" y="381000"/>
            <a:ext cx="8305800" cy="6172200"/>
          </a:xfrm>
          <a:prstGeom prst="rect">
            <a:avLst/>
          </a:prstGeom>
        </p:spPr>
      </p:pic>
    </p:spTree>
    <p:extLst>
      <p:ext uri="{BB962C8B-B14F-4D97-AF65-F5344CB8AC3E}">
        <p14:creationId xmlns:p14="http://schemas.microsoft.com/office/powerpoint/2010/main" val="911359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1905000"/>
            <a:ext cx="3505200" cy="338554"/>
          </a:xfrm>
          <a:prstGeom prst="rect">
            <a:avLst/>
          </a:prstGeom>
          <a:noFill/>
        </p:spPr>
        <p:txBody>
          <a:bodyPr wrap="square" rtlCol="0">
            <a:spAutoFit/>
          </a:bodyPr>
          <a:lstStyle/>
          <a:p>
            <a:endParaRPr lang="en-US" sz="1600" b="1" dirty="0"/>
          </a:p>
        </p:txBody>
      </p:sp>
      <p:pic>
        <p:nvPicPr>
          <p:cNvPr id="7170" name="Picture 2" descr="Qualities of a Good Web Crawler | Blog | Prompt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83820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637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how the steps of crawling algorith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305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08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35000"/>
          </a:xfrm>
        </p:spPr>
        <p:txBody>
          <a:bodyPr/>
          <a:lstStyle/>
          <a:p>
            <a:endParaRPr lang="en-US" dirty="0"/>
          </a:p>
        </p:txBody>
      </p:sp>
      <p:sp>
        <p:nvSpPr>
          <p:cNvPr id="3" name="Text Placeholder 2"/>
          <p:cNvSpPr>
            <a:spLocks noGrp="1"/>
          </p:cNvSpPr>
          <p:nvPr>
            <p:ph type="body" idx="1"/>
          </p:nvPr>
        </p:nvSpPr>
        <p:spPr/>
        <p:txBody>
          <a:bodyPr/>
          <a:lstStyle/>
          <a:p>
            <a:endParaRPr lang="en-US"/>
          </a:p>
        </p:txBody>
      </p:sp>
      <p:pic>
        <p:nvPicPr>
          <p:cNvPr id="11266" name="Picture 2" descr="URL Frontier in crawler's operation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458199"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486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697862305"/>
              </p:ext>
            </p:extLst>
          </p:nvPr>
        </p:nvGraphicFramePr>
        <p:xfrm>
          <a:off x="261938" y="304800"/>
          <a:ext cx="8620125" cy="6019799"/>
        </p:xfrm>
        <a:graphic>
          <a:graphicData uri="http://schemas.openxmlformats.org/presentationml/2006/ole">
            <mc:AlternateContent xmlns:mc="http://schemas.openxmlformats.org/markup-compatibility/2006">
              <mc:Choice xmlns:v="urn:schemas-microsoft-com:vml" Requires="v">
                <p:oleObj spid="_x0000_s9286" r:id="rId3" imgW="8620200" imgH="4638600" progId="">
                  <p:embed/>
                </p:oleObj>
              </mc:Choice>
              <mc:Fallback>
                <p:oleObj r:id="rId3" imgW="8620200" imgH="4638600" progId="">
                  <p:embed/>
                  <p:pic>
                    <p:nvPicPr>
                      <p:cNvPr id="0" name=""/>
                      <p:cNvPicPr/>
                      <p:nvPr/>
                    </p:nvPicPr>
                    <p:blipFill>
                      <a:blip r:embed="rId4"/>
                      <a:stretch>
                        <a:fillRect/>
                      </a:stretch>
                    </p:blipFill>
                    <p:spPr>
                      <a:xfrm>
                        <a:off x="261938" y="304800"/>
                        <a:ext cx="8620125" cy="6019799"/>
                      </a:xfrm>
                      <a:prstGeom prst="rect">
                        <a:avLst/>
                      </a:prstGeom>
                    </p:spPr>
                  </p:pic>
                </p:oleObj>
              </mc:Fallback>
            </mc:AlternateContent>
          </a:graphicData>
        </a:graphic>
      </p:graphicFrame>
    </p:spTree>
    <p:extLst>
      <p:ext uri="{BB962C8B-B14F-4D97-AF65-F5344CB8AC3E}">
        <p14:creationId xmlns:p14="http://schemas.microsoft.com/office/powerpoint/2010/main" val="675001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25734652"/>
              </p:ext>
            </p:extLst>
          </p:nvPr>
        </p:nvGraphicFramePr>
        <p:xfrm>
          <a:off x="228600" y="228600"/>
          <a:ext cx="8686800" cy="6477000"/>
        </p:xfrm>
        <a:graphic>
          <a:graphicData uri="http://schemas.openxmlformats.org/presentationml/2006/ole">
            <mc:AlternateContent xmlns:mc="http://schemas.openxmlformats.org/markup-compatibility/2006">
              <mc:Choice xmlns:v="urn:schemas-microsoft-com:vml" Requires="v">
                <p:oleObj spid="_x0000_s10305" r:id="rId3" imgW="9782280" imgH="8820000" progId="">
                  <p:embed/>
                </p:oleObj>
              </mc:Choice>
              <mc:Fallback>
                <p:oleObj r:id="rId3" imgW="9782280" imgH="8820000" progId="">
                  <p:embed/>
                  <p:pic>
                    <p:nvPicPr>
                      <p:cNvPr id="0" name=""/>
                      <p:cNvPicPr/>
                      <p:nvPr/>
                    </p:nvPicPr>
                    <p:blipFill>
                      <a:blip r:embed="rId4"/>
                      <a:stretch>
                        <a:fillRect/>
                      </a:stretch>
                    </p:blipFill>
                    <p:spPr>
                      <a:xfrm>
                        <a:off x="228600" y="228600"/>
                        <a:ext cx="8686800" cy="6477000"/>
                      </a:xfrm>
                      <a:prstGeom prst="rect">
                        <a:avLst/>
                      </a:prstGeom>
                    </p:spPr>
                  </p:pic>
                </p:oleObj>
              </mc:Fallback>
            </mc:AlternateContent>
          </a:graphicData>
        </a:graphic>
      </p:graphicFrame>
    </p:spTree>
    <p:extLst>
      <p:ext uri="{BB962C8B-B14F-4D97-AF65-F5344CB8AC3E}">
        <p14:creationId xmlns:p14="http://schemas.microsoft.com/office/powerpoint/2010/main" val="1294676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6934200" cy="685800"/>
          </a:xfrm>
        </p:spPr>
        <p:txBody>
          <a:bodyPr/>
          <a:lstStyle/>
          <a:p>
            <a:r>
              <a:rPr lang="en-US" dirty="0"/>
              <a:t>How Search Engine Works?</a:t>
            </a:r>
          </a:p>
        </p:txBody>
      </p:sp>
      <p:sp>
        <p:nvSpPr>
          <p:cNvPr id="4" name="Rectangle 3"/>
          <p:cNvSpPr/>
          <p:nvPr/>
        </p:nvSpPr>
        <p:spPr>
          <a:xfrm>
            <a:off x="2133600" y="6324600"/>
            <a:ext cx="2881879" cy="369332"/>
          </a:xfrm>
          <a:prstGeom prst="rect">
            <a:avLst/>
          </a:prstGeom>
        </p:spPr>
        <p:txBody>
          <a:bodyPr wrap="none">
            <a:spAutoFit/>
          </a:bodyPr>
          <a:lstStyle/>
          <a:p>
            <a:r>
              <a:rPr lang="en-US" dirty="0"/>
              <a:t>https://vwo.com/ab-testing/</a:t>
            </a:r>
          </a:p>
        </p:txBody>
      </p:sp>
      <p:sp>
        <p:nvSpPr>
          <p:cNvPr id="3" name="Rectangle 2"/>
          <p:cNvSpPr/>
          <p:nvPr/>
        </p:nvSpPr>
        <p:spPr>
          <a:xfrm>
            <a:off x="609600" y="1977985"/>
            <a:ext cx="8001000" cy="4154984"/>
          </a:xfrm>
          <a:prstGeom prst="rect">
            <a:avLst/>
          </a:prstGeom>
        </p:spPr>
        <p:txBody>
          <a:bodyPr wrap="square">
            <a:spAutoFit/>
          </a:bodyPr>
          <a:lstStyle/>
          <a:p>
            <a:pPr algn="just"/>
            <a:r>
              <a:rPr lang="en-US" sz="2200" dirty="0">
                <a:solidFill>
                  <a:srgbClr val="000000"/>
                </a:solidFill>
                <a:latin typeface="Times New Roman" panose="02020603050405020304" pitchFamily="18" charset="0"/>
                <a:cs typeface="Times New Roman" panose="02020603050405020304" pitchFamily="18" charset="0"/>
              </a:rPr>
              <a:t>Search engines perform several activities in order to deliver search results</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Crawling</a:t>
            </a:r>
            <a:r>
              <a:rPr lang="en-US" sz="2200" dirty="0">
                <a:solidFill>
                  <a:srgbClr val="000000"/>
                </a:solidFill>
                <a:latin typeface="Times New Roman" panose="02020603050405020304" pitchFamily="18" charset="0"/>
                <a:cs typeface="Times New Roman" panose="02020603050405020304" pitchFamily="18" charset="0"/>
              </a:rPr>
              <a:t> - Process of fetching all the web pages linked to a website. This task is performed by a software, called a </a:t>
            </a:r>
            <a:r>
              <a:rPr lang="en-US" sz="2200" b="1" dirty="0">
                <a:solidFill>
                  <a:srgbClr val="000000"/>
                </a:solidFill>
                <a:latin typeface="Times New Roman" panose="02020603050405020304" pitchFamily="18" charset="0"/>
                <a:cs typeface="Times New Roman" panose="02020603050405020304" pitchFamily="18" charset="0"/>
              </a:rPr>
              <a:t>crawler</a:t>
            </a:r>
            <a:r>
              <a:rPr lang="en-US" sz="2200" dirty="0">
                <a:solidFill>
                  <a:srgbClr val="000000"/>
                </a:solidFill>
                <a:latin typeface="Times New Roman" panose="02020603050405020304" pitchFamily="18" charset="0"/>
                <a:cs typeface="Times New Roman" panose="02020603050405020304" pitchFamily="18" charset="0"/>
              </a:rPr>
              <a:t> or a </a:t>
            </a:r>
            <a:r>
              <a:rPr lang="en-US" sz="2200" b="1" dirty="0">
                <a:solidFill>
                  <a:srgbClr val="000000"/>
                </a:solidFill>
                <a:latin typeface="Times New Roman" panose="02020603050405020304" pitchFamily="18" charset="0"/>
                <a:cs typeface="Times New Roman" panose="02020603050405020304" pitchFamily="18" charset="0"/>
              </a:rPr>
              <a:t>spider</a:t>
            </a:r>
            <a:r>
              <a:rPr lang="en-US" sz="2200" dirty="0">
                <a:solidFill>
                  <a:srgbClr val="000000"/>
                </a:solidFill>
                <a:latin typeface="Times New Roman" panose="02020603050405020304" pitchFamily="18" charset="0"/>
                <a:cs typeface="Times New Roman" panose="02020603050405020304" pitchFamily="18" charset="0"/>
              </a:rPr>
              <a:t> (or </a:t>
            </a:r>
            <a:r>
              <a:rPr lang="en-US" sz="2200" b="1" dirty="0">
                <a:solidFill>
                  <a:srgbClr val="000000"/>
                </a:solidFill>
                <a:latin typeface="Times New Roman" panose="02020603050405020304" pitchFamily="18" charset="0"/>
                <a:cs typeface="Times New Roman" panose="02020603050405020304" pitchFamily="18" charset="0"/>
              </a:rPr>
              <a:t>Googlebot, in case of Google</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Indexing</a:t>
            </a:r>
            <a:r>
              <a:rPr lang="en-US" sz="2200" dirty="0">
                <a:solidFill>
                  <a:srgbClr val="000000"/>
                </a:solidFill>
                <a:latin typeface="Times New Roman" panose="02020603050405020304" pitchFamily="18" charset="0"/>
                <a:cs typeface="Times New Roman" panose="02020603050405020304" pitchFamily="18" charset="0"/>
              </a:rPr>
              <a:t> - Process of creating index for all the fetched web pages and keeping them into a </a:t>
            </a:r>
            <a:r>
              <a:rPr lang="en-US" sz="2200" dirty="0" smtClean="0">
                <a:solidFill>
                  <a:srgbClr val="000000"/>
                </a:solidFill>
                <a:latin typeface="Times New Roman" panose="02020603050405020304" pitchFamily="18" charset="0"/>
                <a:cs typeface="Times New Roman" panose="02020603050405020304" pitchFamily="18" charset="0"/>
              </a:rPr>
              <a:t>massive </a:t>
            </a:r>
            <a:r>
              <a:rPr lang="en-US" sz="2200" dirty="0">
                <a:solidFill>
                  <a:srgbClr val="000000"/>
                </a:solidFill>
                <a:latin typeface="Times New Roman" panose="02020603050405020304" pitchFamily="18" charset="0"/>
                <a:cs typeface="Times New Roman" panose="02020603050405020304" pitchFamily="18" charset="0"/>
              </a:rPr>
              <a:t>database from where it can </a:t>
            </a:r>
            <a:r>
              <a:rPr lang="en-US" sz="2200" dirty="0" smtClean="0">
                <a:solidFill>
                  <a:srgbClr val="000000"/>
                </a:solidFill>
                <a:latin typeface="Times New Roman" panose="02020603050405020304" pitchFamily="18" charset="0"/>
                <a:cs typeface="Times New Roman" panose="02020603050405020304" pitchFamily="18" charset="0"/>
              </a:rPr>
              <a:t>future </a:t>
            </a:r>
            <a:r>
              <a:rPr lang="en-US" sz="2200" dirty="0">
                <a:solidFill>
                  <a:srgbClr val="000000"/>
                </a:solidFill>
                <a:latin typeface="Times New Roman" panose="02020603050405020304" pitchFamily="18" charset="0"/>
                <a:cs typeface="Times New Roman" panose="02020603050405020304" pitchFamily="18" charset="0"/>
              </a:rPr>
              <a:t>be retrieved. Essentially, the process of indexing is identifying the words and expressions that best describe the page and assigning the page to particular keywords</a:t>
            </a:r>
            <a:r>
              <a:rPr lang="en-US" sz="2200" dirty="0" smtClean="0">
                <a:solidFill>
                  <a:srgbClr val="000000"/>
                </a:solidFill>
                <a:latin typeface="Times New Roman" panose="02020603050405020304" pitchFamily="18" charset="0"/>
                <a:cs typeface="Times New Roman" panose="02020603050405020304" pitchFamily="18" charset="0"/>
              </a:rPr>
              <a:t>.</a:t>
            </a:r>
            <a:endParaRPr lang="en-US"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909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0110" y="1828800"/>
            <a:ext cx="8001000" cy="4154984"/>
          </a:xfrm>
          <a:prstGeom prst="rect">
            <a:avLst/>
          </a:prstGeom>
          <a:ln>
            <a:solidFill>
              <a:schemeClr val="accent1"/>
            </a:solidFill>
          </a:ln>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most productive way to conduct a search on the internet is through a </a:t>
            </a:r>
            <a:r>
              <a:rPr lang="en-US" sz="2200" b="1" dirty="0">
                <a:latin typeface="Times New Roman" panose="02020603050405020304" pitchFamily="18" charset="0"/>
                <a:cs typeface="Times New Roman" panose="02020603050405020304" pitchFamily="18" charset="0"/>
              </a:rPr>
              <a:t>search engine</a:t>
            </a:r>
            <a:r>
              <a:rPr lang="en-US" sz="2200" dirty="0">
                <a:latin typeface="Times New Roman" panose="02020603050405020304" pitchFamily="18" charset="0"/>
                <a:cs typeface="Times New Roman" panose="02020603050405020304" pitchFamily="18" charset="0"/>
              </a:rPr>
              <a:t>. A web search engine is a </a:t>
            </a:r>
            <a:r>
              <a:rPr lang="en-US" sz="2200" b="1" dirty="0">
                <a:latin typeface="Times New Roman" panose="02020603050405020304" pitchFamily="18" charset="0"/>
                <a:cs typeface="Times New Roman" panose="02020603050405020304" pitchFamily="18" charset="0"/>
              </a:rPr>
              <a:t>software system designed to search for information on the World Wide Web</a:t>
            </a:r>
            <a:r>
              <a:rPr lang="en-US" sz="2200" dirty="0">
                <a:latin typeface="Times New Roman" panose="02020603050405020304" pitchFamily="18" charset="0"/>
                <a:cs typeface="Times New Roman" panose="02020603050405020304" pitchFamily="18" charset="0"/>
              </a:rPr>
              <a:t>. The search results are generally presented in a line of results often referred to as </a:t>
            </a:r>
            <a:r>
              <a:rPr lang="en-US" sz="2200" b="1" dirty="0">
                <a:latin typeface="Times New Roman" panose="02020603050405020304" pitchFamily="18" charset="0"/>
                <a:cs typeface="Times New Roman" panose="02020603050405020304" pitchFamily="18" charset="0"/>
              </a:rPr>
              <a:t>search engine results pages </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SEROs</a:t>
            </a:r>
            <a:r>
              <a:rPr lang="en-US" sz="2200" dirty="0">
                <a:latin typeface="Times New Roman" panose="02020603050405020304" pitchFamily="18" charset="0"/>
                <a:cs typeface="Times New Roman" panose="02020603050405020304" pitchFamily="18" charset="0"/>
              </a:rPr>
              <a:t>). The information may be a mix of </a:t>
            </a:r>
            <a:r>
              <a:rPr lang="en-US" sz="2200" b="1" dirty="0">
                <a:latin typeface="Times New Roman" panose="02020603050405020304" pitchFamily="18" charset="0"/>
                <a:cs typeface="Times New Roman" panose="02020603050405020304" pitchFamily="18" charset="0"/>
              </a:rPr>
              <a:t>web pages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images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other types of files</a:t>
            </a:r>
            <a:r>
              <a:rPr lang="en-US" sz="2200" dirty="0">
                <a:latin typeface="Times New Roman" panose="02020603050405020304" pitchFamily="18" charset="0"/>
                <a:cs typeface="Times New Roman" panose="02020603050405020304" pitchFamily="18" charset="0"/>
              </a:rPr>
              <a:t>. Some search engines also mine data available in databases or open directories.</a:t>
            </a:r>
            <a:endParaRPr lang="en-US" sz="22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609600" y="914400"/>
            <a:ext cx="3878306" cy="707886"/>
          </a:xfrm>
          <a:prstGeom prst="rect">
            <a:avLst/>
          </a:prstGeom>
        </p:spPr>
        <p:txBody>
          <a:bodyPr wrap="none">
            <a:spAutoFit/>
          </a:bodyPr>
          <a:lstStyle/>
          <a:p>
            <a:pPr fontAlgn="base"/>
            <a:r>
              <a:rPr lang="en-US" sz="4000" b="1" dirty="0">
                <a:solidFill>
                  <a:srgbClr val="C00000"/>
                </a:solidFill>
                <a:latin typeface="var(--font-text)"/>
              </a:rPr>
              <a:t>Web Searching</a:t>
            </a:r>
          </a:p>
        </p:txBody>
      </p:sp>
    </p:spTree>
    <p:extLst>
      <p:ext uri="{BB962C8B-B14F-4D97-AF65-F5344CB8AC3E}">
        <p14:creationId xmlns:p14="http://schemas.microsoft.com/office/powerpoint/2010/main" val="1641145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6858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45668" y="2057400"/>
            <a:ext cx="7964932" cy="4093428"/>
          </a:xfrm>
        </p:spPr>
        <p:txBody>
          <a:bodyPr/>
          <a:lstStyle/>
          <a:p>
            <a:pPr algn="just"/>
            <a:r>
              <a:rPr lang="en-US" sz="2200" b="1" dirty="0">
                <a:solidFill>
                  <a:srgbClr val="000000"/>
                </a:solidFill>
                <a:latin typeface="Times New Roman" panose="02020603050405020304" pitchFamily="18" charset="0"/>
                <a:cs typeface="Times New Roman" panose="02020603050405020304" pitchFamily="18" charset="0"/>
              </a:rPr>
              <a:t>Processing</a:t>
            </a:r>
            <a:r>
              <a:rPr lang="en-US" sz="2200" dirty="0">
                <a:solidFill>
                  <a:srgbClr val="000000"/>
                </a:solidFill>
                <a:latin typeface="Times New Roman" panose="02020603050405020304" pitchFamily="18" charset="0"/>
                <a:cs typeface="Times New Roman" panose="02020603050405020304" pitchFamily="18" charset="0"/>
              </a:rPr>
              <a:t> - When a search request comes, the search engine processes it, i.e. it compares the </a:t>
            </a:r>
            <a:r>
              <a:rPr lang="en-US" sz="2200" b="1" dirty="0">
                <a:solidFill>
                  <a:srgbClr val="000000"/>
                </a:solidFill>
                <a:latin typeface="Times New Roman" panose="02020603050405020304" pitchFamily="18" charset="0"/>
                <a:cs typeface="Times New Roman" panose="02020603050405020304" pitchFamily="18" charset="0"/>
              </a:rPr>
              <a:t>search string </a:t>
            </a:r>
            <a:r>
              <a:rPr lang="en-US" sz="2200" dirty="0">
                <a:solidFill>
                  <a:srgbClr val="000000"/>
                </a:solidFill>
                <a:latin typeface="Times New Roman" panose="02020603050405020304" pitchFamily="18" charset="0"/>
                <a:cs typeface="Times New Roman" panose="02020603050405020304" pitchFamily="18" charset="0"/>
              </a:rPr>
              <a:t>in the search request with the </a:t>
            </a:r>
            <a:r>
              <a:rPr lang="en-US" sz="2200" b="1" dirty="0">
                <a:solidFill>
                  <a:srgbClr val="000000"/>
                </a:solidFill>
                <a:latin typeface="Times New Roman" panose="02020603050405020304" pitchFamily="18" charset="0"/>
                <a:cs typeface="Times New Roman" panose="02020603050405020304" pitchFamily="18" charset="0"/>
              </a:rPr>
              <a:t>indexed pages </a:t>
            </a:r>
            <a:r>
              <a:rPr lang="en-US" sz="2200" dirty="0">
                <a:solidFill>
                  <a:srgbClr val="000000"/>
                </a:solidFill>
                <a:latin typeface="Times New Roman" panose="02020603050405020304" pitchFamily="18" charset="0"/>
                <a:cs typeface="Times New Roman" panose="02020603050405020304" pitchFamily="18" charset="0"/>
              </a:rPr>
              <a:t>in the database</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Calculating Relevancy</a:t>
            </a:r>
            <a:r>
              <a:rPr lang="en-US" sz="2200" dirty="0">
                <a:solidFill>
                  <a:srgbClr val="000000"/>
                </a:solidFill>
                <a:latin typeface="Times New Roman" panose="02020603050405020304" pitchFamily="18" charset="0"/>
                <a:cs typeface="Times New Roman" panose="02020603050405020304" pitchFamily="18" charset="0"/>
              </a:rPr>
              <a:t> - It is likely that more than one page contains the search string, so the search engine starts calculating the relevancy of each of the pages in its index to the search string</a:t>
            </a:r>
            <a:r>
              <a:rPr lang="en-US" sz="2200" dirty="0" smtClean="0">
                <a:solidFill>
                  <a:srgbClr val="000000"/>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1" dirty="0">
                <a:solidFill>
                  <a:srgbClr val="000000"/>
                </a:solidFill>
                <a:latin typeface="Times New Roman" panose="02020603050405020304" pitchFamily="18" charset="0"/>
                <a:cs typeface="Times New Roman" panose="02020603050405020304" pitchFamily="18" charset="0"/>
              </a:rPr>
              <a:t>Retrieving Results</a:t>
            </a:r>
            <a:r>
              <a:rPr lang="en-US" sz="2200" dirty="0">
                <a:solidFill>
                  <a:srgbClr val="000000"/>
                </a:solidFill>
                <a:latin typeface="Times New Roman" panose="02020603050405020304" pitchFamily="18" charset="0"/>
                <a:cs typeface="Times New Roman" panose="02020603050405020304" pitchFamily="18" charset="0"/>
              </a:rPr>
              <a:t> - The last step in search engine activities is retrieving the best matched results. Basically, it is nothing more than simply displaying them in the browser.</a:t>
            </a:r>
          </a:p>
          <a:p>
            <a:endParaRPr lang="en-US" sz="2400" dirty="0"/>
          </a:p>
        </p:txBody>
      </p:sp>
    </p:spTree>
    <p:extLst>
      <p:ext uri="{BB962C8B-B14F-4D97-AF65-F5344CB8AC3E}">
        <p14:creationId xmlns:p14="http://schemas.microsoft.com/office/powerpoint/2010/main" val="3331499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193" y="838201"/>
            <a:ext cx="8184007" cy="685799"/>
          </a:xfrm>
        </p:spPr>
        <p:txBody>
          <a:bodyPr/>
          <a:lstStyle/>
          <a:p>
            <a:r>
              <a:rPr lang="en-US" sz="3600" dirty="0"/>
              <a:t>Key Metrics </a:t>
            </a:r>
            <a:r>
              <a:rPr lang="en-US" sz="3600" dirty="0" smtClean="0"/>
              <a:t>used </a:t>
            </a:r>
            <a:r>
              <a:rPr lang="en-US" sz="3600" dirty="0"/>
              <a:t>by Search </a:t>
            </a:r>
            <a:r>
              <a:rPr lang="en-US" sz="3600" dirty="0" smtClean="0"/>
              <a:t>Engines</a:t>
            </a:r>
            <a:r>
              <a:rPr lang="en-US" b="0" dirty="0"/>
              <a:t/>
            </a:r>
            <a:br>
              <a:rPr lang="en-US" b="0" dirty="0"/>
            </a:br>
            <a:endParaRPr lang="en-US" dirty="0"/>
          </a:p>
        </p:txBody>
      </p:sp>
      <p:sp>
        <p:nvSpPr>
          <p:cNvPr id="3" name="Text Placeholder 2"/>
          <p:cNvSpPr>
            <a:spLocks noGrp="1"/>
          </p:cNvSpPr>
          <p:nvPr>
            <p:ph type="body" idx="1"/>
          </p:nvPr>
        </p:nvSpPr>
        <p:spPr>
          <a:xfrm>
            <a:off x="655193" y="1981200"/>
            <a:ext cx="8153400" cy="4001095"/>
          </a:xfrm>
        </p:spPr>
        <p:txBody>
          <a:bodyPr/>
          <a:lstStyle/>
          <a:p>
            <a:pPr algn="just"/>
            <a:r>
              <a:rPr lang="en-US" sz="2000" b="1" dirty="0">
                <a:latin typeface="Times New Roman" panose="02020603050405020304" pitchFamily="18" charset="0"/>
                <a:cs typeface="Times New Roman" panose="02020603050405020304" pitchFamily="18" charset="0"/>
              </a:rPr>
              <a:t>Links:</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links from other sites are called backlinks</a:t>
            </a:r>
            <a:r>
              <a:rPr lang="en-US" sz="2000" dirty="0">
                <a:latin typeface="Times New Roman" panose="02020603050405020304" pitchFamily="18" charset="0"/>
                <a:cs typeface="Times New Roman" panose="02020603050405020304" pitchFamily="18" charset="0"/>
              </a:rPr>
              <a:t>. These links help in determining the ranking of a site in search engine results pages</a:t>
            </a:r>
            <a:r>
              <a:rPr lang="en-US" sz="2000" dirty="0"/>
              <a:t> </a:t>
            </a:r>
            <a:r>
              <a:rPr lang="en-US" sz="2000" dirty="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SERPs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link is considered as a </a:t>
            </a:r>
            <a:r>
              <a:rPr lang="en-US" sz="2000" b="1" dirty="0">
                <a:latin typeface="Times New Roman" panose="02020603050405020304" pitchFamily="18" charset="0"/>
                <a:cs typeface="Times New Roman" panose="02020603050405020304" pitchFamily="18" charset="0"/>
              </a:rPr>
              <a:t>vote of quality from other websites</a:t>
            </a:r>
            <a:r>
              <a:rPr lang="en-US" sz="2000" dirty="0">
                <a:latin typeface="Times New Roman" panose="02020603050405020304" pitchFamily="18" charset="0"/>
                <a:cs typeface="Times New Roman" panose="02020603050405020304" pitchFamily="18" charset="0"/>
              </a:rPr>
              <a:t>, as a website owner would not link to a site that is of poor quality</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Content:</a:t>
            </a:r>
            <a:r>
              <a:rPr lang="en-US" sz="2000" dirty="0">
                <a:latin typeface="Times New Roman" panose="02020603050405020304" pitchFamily="18" charset="0"/>
                <a:cs typeface="Times New Roman" panose="02020603050405020304" pitchFamily="18" charset="0"/>
              </a:rPr>
              <a:t> The</a:t>
            </a:r>
            <a:r>
              <a:rPr lang="en-US" sz="2000" b="1" dirty="0">
                <a:latin typeface="Times New Roman" panose="02020603050405020304" pitchFamily="18" charset="0"/>
                <a:cs typeface="Times New Roman" panose="02020603050405020304" pitchFamily="18" charset="0"/>
              </a:rPr>
              <a:t> quality of content is also a vital parameter in determining the ranking of a site</a:t>
            </a:r>
            <a:r>
              <a:rPr lang="en-US" sz="2000" dirty="0">
                <a:latin typeface="Times New Roman" panose="02020603050405020304" pitchFamily="18" charset="0"/>
                <a:cs typeface="Times New Roman" panose="02020603050405020304" pitchFamily="18" charset="0"/>
              </a:rPr>
              <a:t>. The content should be unique, relevant for the given search query</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Page Structure:</a:t>
            </a:r>
            <a:r>
              <a:rPr lang="en-US" sz="2000" dirty="0">
                <a:latin typeface="Times New Roman" panose="02020603050405020304" pitchFamily="18" charset="0"/>
                <a:cs typeface="Times New Roman" panose="02020603050405020304" pitchFamily="18" charset="0"/>
              </a:rPr>
              <a:t> The web pages are written in HTML; the </a:t>
            </a:r>
            <a:r>
              <a:rPr lang="en-US" sz="2000" b="1" dirty="0">
                <a:latin typeface="Times New Roman" panose="02020603050405020304" pitchFamily="18" charset="0"/>
                <a:cs typeface="Times New Roman" panose="02020603050405020304" pitchFamily="18" charset="0"/>
              </a:rPr>
              <a:t>html coding of a page is also used by search engines to evaluate a page</a:t>
            </a:r>
            <a:r>
              <a:rPr lang="en-US" sz="2000" dirty="0">
                <a:latin typeface="Times New Roman" panose="02020603050405020304" pitchFamily="18" charset="0"/>
                <a:cs typeface="Times New Roman" panose="02020603050405020304" pitchFamily="18" charset="0"/>
              </a:rPr>
              <a:t>. So include important keywords in the </a:t>
            </a:r>
            <a:r>
              <a:rPr lang="en-US" sz="2000" b="1" dirty="0">
                <a:latin typeface="Times New Roman" panose="02020603050405020304" pitchFamily="18" charset="0"/>
                <a:cs typeface="Times New Roman" panose="02020603050405020304" pitchFamily="18" charset="0"/>
              </a:rPr>
              <a:t>title, URL, and other meta tags </a:t>
            </a:r>
            <a:r>
              <a:rPr lang="en-US" sz="2000" dirty="0">
                <a:latin typeface="Times New Roman" panose="02020603050405020304" pitchFamily="18" charset="0"/>
                <a:cs typeface="Times New Roman" panose="02020603050405020304" pitchFamily="18" charset="0"/>
              </a:rPr>
              <a:t>and also make sure the site is crawlable</a:t>
            </a:r>
            <a:r>
              <a:rPr lang="en-US" sz="2000" dirty="0" smtClean="0">
                <a:latin typeface="Times New Roman" panose="02020603050405020304" pitchFamily="18"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1534247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4633595" cy="635000"/>
          </a:xfrm>
        </p:spPr>
        <p:txBody>
          <a:bodyPr/>
          <a:lstStyle/>
          <a:p>
            <a:r>
              <a:rPr lang="en-US" dirty="0" smtClean="0"/>
              <a:t>Web Ranking</a:t>
            </a:r>
            <a:endParaRPr lang="en-US" dirty="0"/>
          </a:p>
        </p:txBody>
      </p:sp>
      <p:sp>
        <p:nvSpPr>
          <p:cNvPr id="3" name="Text Placeholder 2"/>
          <p:cNvSpPr>
            <a:spLocks noGrp="1"/>
          </p:cNvSpPr>
          <p:nvPr>
            <p:ph type="body" idx="1"/>
          </p:nvPr>
        </p:nvSpPr>
        <p:spPr>
          <a:xfrm>
            <a:off x="645668" y="2057400"/>
            <a:ext cx="7895830" cy="3702270"/>
          </a:xfrm>
        </p:spPr>
        <p:txBody>
          <a:bodyPr/>
          <a:lstStyle/>
          <a:p>
            <a:pPr algn="just"/>
            <a:r>
              <a:rPr lang="en-US" sz="2200" b="1" dirty="0">
                <a:latin typeface="Times New Roman" panose="02020603050405020304" pitchFamily="18" charset="0"/>
                <a:cs typeface="Times New Roman" panose="02020603050405020304" pitchFamily="18" charset="0"/>
              </a:rPr>
              <a:t>Rank refers </a:t>
            </a:r>
            <a:r>
              <a:rPr lang="en-US" sz="2200" dirty="0">
                <a:latin typeface="Times New Roman" panose="02020603050405020304" pitchFamily="18" charset="0"/>
                <a:cs typeface="Times New Roman" panose="02020603050405020304" pitchFamily="18" charset="0"/>
              </a:rPr>
              <a:t>to the </a:t>
            </a:r>
            <a:r>
              <a:rPr lang="en-US" sz="2200" b="1" dirty="0">
                <a:latin typeface="Times New Roman" panose="02020603050405020304" pitchFamily="18" charset="0"/>
                <a:cs typeface="Times New Roman" panose="02020603050405020304" pitchFamily="18" charset="0"/>
              </a:rPr>
              <a:t>position </a:t>
            </a:r>
            <a:r>
              <a:rPr lang="en-US" sz="2200" dirty="0">
                <a:latin typeface="Times New Roman" panose="02020603050405020304" pitchFamily="18" charset="0"/>
                <a:cs typeface="Times New Roman" panose="02020603050405020304" pitchFamily="18" charset="0"/>
              </a:rPr>
              <a:t>of a </a:t>
            </a:r>
            <a:r>
              <a:rPr lang="en-US" sz="2200" b="1" dirty="0">
                <a:latin typeface="Times New Roman" panose="02020603050405020304" pitchFamily="18" charset="0"/>
                <a:cs typeface="Times New Roman" panose="02020603050405020304" pitchFamily="18" charset="0"/>
              </a:rPr>
              <a:t>website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page</a:t>
            </a:r>
            <a:r>
              <a:rPr lang="en-US" sz="2200" dirty="0">
                <a:latin typeface="Times New Roman" panose="02020603050405020304" pitchFamily="18" charset="0"/>
                <a:cs typeface="Times New Roman" panose="02020603050405020304" pitchFamily="18" charset="0"/>
              </a:rPr>
              <a:t> in a list of search engine results for a specific keyword. A </a:t>
            </a:r>
            <a:r>
              <a:rPr lang="en-US" sz="2200" b="1" dirty="0">
                <a:latin typeface="Times New Roman" panose="02020603050405020304" pitchFamily="18" charset="0"/>
                <a:cs typeface="Times New Roman" panose="02020603050405020304" pitchFamily="18" charset="0"/>
              </a:rPr>
              <a:t>higher ranking is the goal </a:t>
            </a:r>
            <a:r>
              <a:rPr lang="en-US" sz="2200" dirty="0">
                <a:latin typeface="Times New Roman" panose="02020603050405020304" pitchFamily="18" charset="0"/>
                <a:cs typeface="Times New Roman" panose="02020603050405020304" pitchFamily="18" charset="0"/>
              </a:rPr>
              <a:t>of a search engine optimization (</a:t>
            </a:r>
            <a:r>
              <a:rPr lang="en-US" sz="2200" b="1" dirty="0">
                <a:latin typeface="Times New Roman" panose="02020603050405020304" pitchFamily="18" charset="0"/>
                <a:cs typeface="Times New Roman" panose="02020603050405020304" pitchFamily="18" charset="0"/>
              </a:rPr>
              <a:t>SEO</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strategy. The </a:t>
            </a:r>
            <a:r>
              <a:rPr lang="en-US" sz="2200" dirty="0">
                <a:latin typeface="Times New Roman" panose="02020603050405020304" pitchFamily="18" charset="0"/>
                <a:cs typeface="Times New Roman" panose="02020603050405020304" pitchFamily="18" charset="0"/>
              </a:rPr>
              <a:t>higher a page ranks for a particular keyword, the more likely users are to visit the </a:t>
            </a:r>
            <a:r>
              <a:rPr lang="en-US" sz="2200" dirty="0" smtClean="0">
                <a:latin typeface="Times New Roman" panose="02020603050405020304" pitchFamily="18" charset="0"/>
                <a:cs typeface="Times New Roman" panose="02020603050405020304" pitchFamily="18" charset="0"/>
              </a:rPr>
              <a:t>site.</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Page ranking starts with a process called crawling. </a:t>
            </a:r>
            <a:r>
              <a:rPr lang="en-US" sz="2200" dirty="0">
                <a:latin typeface="Times New Roman" panose="02020603050405020304" pitchFamily="18" charset="0"/>
                <a:cs typeface="Times New Roman" panose="02020603050405020304" pitchFamily="18" charset="0"/>
              </a:rPr>
              <a:t>This occurs when a search engine sends a team of robots (called “</a:t>
            </a:r>
            <a:r>
              <a:rPr lang="en-US" sz="2200" dirty="0" smtClean="0">
                <a:latin typeface="Times New Roman" panose="02020603050405020304" pitchFamily="18" charset="0"/>
                <a:cs typeface="Times New Roman" panose="02020603050405020304" pitchFamily="18" charset="0"/>
              </a:rPr>
              <a:t>spiders</a:t>
            </a:r>
            <a:r>
              <a:rPr lang="en-US" sz="2200" dirty="0">
                <a:latin typeface="Times New Roman" panose="02020603050405020304" pitchFamily="18" charset="0"/>
                <a:cs typeface="Times New Roman" panose="02020603050405020304" pitchFamily="18" charset="0"/>
              </a:rPr>
              <a:t>” or “web crawlers“) to collect information about the new and updated </a:t>
            </a:r>
            <a:r>
              <a:rPr lang="en-US" sz="2200" dirty="0" smtClean="0">
                <a:latin typeface="Times New Roman" panose="02020603050405020304" pitchFamily="18" charset="0"/>
                <a:cs typeface="Times New Roman" panose="02020603050405020304" pitchFamily="18" charset="0"/>
              </a:rPr>
              <a:t>URLs and </a:t>
            </a:r>
            <a:r>
              <a:rPr lang="en-US" sz="2200" dirty="0">
                <a:latin typeface="Times New Roman" panose="02020603050405020304" pitchFamily="18" charset="0"/>
                <a:cs typeface="Times New Roman" panose="02020603050405020304" pitchFamily="18" charset="0"/>
              </a:rPr>
              <a:t>the content they </a:t>
            </a:r>
            <a:r>
              <a:rPr lang="en-US" sz="2200" dirty="0" smtClean="0">
                <a:latin typeface="Times New Roman" panose="02020603050405020304" pitchFamily="18" charset="0"/>
                <a:cs typeface="Times New Roman" panose="02020603050405020304" pitchFamily="18" charset="0"/>
              </a:rPr>
              <a:t>contain across </a:t>
            </a:r>
            <a:r>
              <a:rPr lang="en-US" sz="2200" dirty="0">
                <a:latin typeface="Times New Roman" panose="02020603050405020304" pitchFamily="18" charset="0"/>
                <a:cs typeface="Times New Roman" panose="02020603050405020304" pitchFamily="18" charset="0"/>
              </a:rPr>
              <a:t>the internet. This information is then stored in the search engine’s index, which users access when performing queries. </a:t>
            </a:r>
          </a:p>
        </p:txBody>
      </p:sp>
    </p:spTree>
    <p:extLst>
      <p:ext uri="{BB962C8B-B14F-4D97-AF65-F5344CB8AC3E}">
        <p14:creationId xmlns:p14="http://schemas.microsoft.com/office/powerpoint/2010/main" val="3494167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6781800" cy="615553"/>
          </a:xfrm>
        </p:spPr>
        <p:txBody>
          <a:bodyPr/>
          <a:lstStyle/>
          <a:p>
            <a:r>
              <a:rPr lang="en-US" dirty="0" smtClean="0"/>
              <a:t>Cont ..</a:t>
            </a:r>
            <a:endParaRPr lang="en-US" dirty="0"/>
          </a:p>
        </p:txBody>
      </p:sp>
      <p:sp>
        <p:nvSpPr>
          <p:cNvPr id="3" name="Rectangle 1"/>
          <p:cNvSpPr>
            <a:spLocks noChangeArrowheads="1"/>
          </p:cNvSpPr>
          <p:nvPr/>
        </p:nvSpPr>
        <p:spPr bwMode="auto">
          <a:xfrm>
            <a:off x="609600" y="1600200"/>
            <a:ext cx="82296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50000"/>
              </a:lnSpc>
            </a:pPr>
            <a:r>
              <a:rPr lang="en-US" sz="2200" b="1" dirty="0" smtClean="0">
                <a:latin typeface="Times New Roman" panose="02020603050405020304" pitchFamily="18" charset="0"/>
                <a:cs typeface="Times New Roman" panose="02020603050405020304" pitchFamily="18" charset="0"/>
              </a:rPr>
              <a:t>PageRank </a:t>
            </a:r>
            <a:r>
              <a:rPr lang="en-US" sz="2200" b="1" dirty="0">
                <a:latin typeface="Times New Roman" panose="02020603050405020304" pitchFamily="18" charset="0"/>
                <a:cs typeface="Times New Roman" panose="02020603050405020304" pitchFamily="18" charset="0"/>
              </a:rPr>
              <a:t>(PR) </a:t>
            </a:r>
            <a:r>
              <a:rPr lang="en-US" sz="2200" dirty="0">
                <a:latin typeface="Times New Roman" panose="02020603050405020304" pitchFamily="18" charset="0"/>
                <a:cs typeface="Times New Roman" panose="02020603050405020304" pitchFamily="18" charset="0"/>
              </a:rPr>
              <a:t>is an algorithm used by </a:t>
            </a:r>
            <a:r>
              <a:rPr lang="en-US" sz="2200" b="1" dirty="0">
                <a:latin typeface="Times New Roman" panose="02020603050405020304" pitchFamily="18" charset="0"/>
                <a:cs typeface="Times New Roman" panose="02020603050405020304" pitchFamily="18" charset="0"/>
              </a:rPr>
              <a:t>Google Search to rank websites</a:t>
            </a:r>
            <a:r>
              <a:rPr lang="en-US" sz="2200" dirty="0">
                <a:latin typeface="Times New Roman" panose="02020603050405020304" pitchFamily="18" charset="0"/>
                <a:cs typeface="Times New Roman" panose="02020603050405020304" pitchFamily="18" charset="0"/>
              </a:rPr>
              <a:t> in their search engine results. PageRank was named after Larry Page, one of the founders of Google. </a:t>
            </a:r>
            <a:r>
              <a:rPr lang="en-US" sz="2200" b="1" dirty="0">
                <a:latin typeface="Times New Roman" panose="02020603050405020304" pitchFamily="18" charset="0"/>
                <a:cs typeface="Times New Roman" panose="02020603050405020304" pitchFamily="18" charset="0"/>
              </a:rPr>
              <a:t>PageRank is a way of measuring the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importance of website pages</a:t>
            </a:r>
            <a:r>
              <a:rPr lang="en-US" sz="2200" dirty="0" smtClean="0">
                <a:latin typeface="Times New Roman" panose="02020603050405020304" pitchFamily="18" charset="0"/>
                <a:cs typeface="Times New Roman" panose="02020603050405020304" pitchFamily="18" charset="0"/>
              </a:rPr>
              <a:t>.</a:t>
            </a:r>
          </a:p>
          <a:p>
            <a:pPr lvl="0" algn="just">
              <a:lnSpc>
                <a:spcPct val="150000"/>
              </a:lnSpc>
            </a:pPr>
            <a:endParaRPr lang="en-US" alt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PageRank works by counting the </a:t>
            </a: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number and quality of links to a page </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 determine a rough estimate of how important the website is. The underlying assumption is that </a:t>
            </a: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more important websites are likely to receive more links from other websites</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33730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4633595" cy="615553"/>
          </a:xfrm>
        </p:spPr>
        <p:txBody>
          <a:bodyPr/>
          <a:lstStyle/>
          <a:p>
            <a:r>
              <a:rPr lang="en-US" dirty="0"/>
              <a:t>What is </a:t>
            </a:r>
            <a:r>
              <a:rPr lang="en-US" dirty="0" smtClean="0"/>
              <a:t>SEO</a:t>
            </a:r>
            <a:endParaRPr lang="en-US" dirty="0"/>
          </a:p>
        </p:txBody>
      </p:sp>
      <p:sp>
        <p:nvSpPr>
          <p:cNvPr id="3" name="Text Placeholder 2"/>
          <p:cNvSpPr>
            <a:spLocks noGrp="1"/>
          </p:cNvSpPr>
          <p:nvPr>
            <p:ph type="body" idx="1"/>
          </p:nvPr>
        </p:nvSpPr>
        <p:spPr>
          <a:xfrm>
            <a:off x="685800" y="2362200"/>
            <a:ext cx="8001000" cy="3046988"/>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SEO stands for </a:t>
            </a:r>
            <a:r>
              <a:rPr lang="en-US" sz="2200" b="1" dirty="0">
                <a:latin typeface="Times New Roman" panose="02020603050405020304" pitchFamily="18" charset="0"/>
                <a:cs typeface="Times New Roman" panose="02020603050405020304" pitchFamily="18" charset="0"/>
              </a:rPr>
              <a:t>Search Engine Optimization</a:t>
            </a:r>
            <a:r>
              <a:rPr lang="en-US" sz="2200" dirty="0">
                <a:latin typeface="Times New Roman" panose="02020603050405020304" pitchFamily="18" charset="0"/>
                <a:cs typeface="Times New Roman" panose="02020603050405020304" pitchFamily="18" charset="0"/>
              </a:rPr>
              <a:t>. It is a process designed to optimize a website for search engines. </a:t>
            </a:r>
            <a:r>
              <a:rPr lang="en-US" sz="2200" b="1" dirty="0">
                <a:latin typeface="Times New Roman" panose="02020603050405020304" pitchFamily="18" charset="0"/>
                <a:cs typeface="Times New Roman" panose="02020603050405020304" pitchFamily="18" charset="0"/>
              </a:rPr>
              <a:t>It helps websites achieve a higher ranking in search engine results </a:t>
            </a:r>
            <a:r>
              <a:rPr lang="en-US" sz="2200" dirty="0">
                <a:latin typeface="Times New Roman" panose="02020603050405020304" pitchFamily="18" charset="0"/>
                <a:cs typeface="Times New Roman" panose="02020603050405020304" pitchFamily="18" charset="0"/>
              </a:rPr>
              <a:t>when people search for keywords related to their products and services. </a:t>
            </a:r>
            <a:r>
              <a:rPr lang="en-US" sz="2200" dirty="0" smtClean="0">
                <a:latin typeface="Times New Roman" panose="02020603050405020304" pitchFamily="18" charset="0"/>
                <a:cs typeface="Times New Roman" panose="02020603050405020304" pitchFamily="18" charset="0"/>
              </a:rPr>
              <a:t>So</a:t>
            </a:r>
            <a:r>
              <a:rPr lang="en-US" sz="2200" dirty="0">
                <a:latin typeface="Times New Roman" panose="02020603050405020304" pitchFamily="18" charset="0"/>
                <a:cs typeface="Times New Roman" panose="02020603050405020304" pitchFamily="18" charset="0"/>
              </a:rPr>
              <a:t>, it is a practice of increasing the </a:t>
            </a:r>
            <a:r>
              <a:rPr lang="en-US" sz="2200" b="1" dirty="0">
                <a:latin typeface="Times New Roman" panose="02020603050405020304" pitchFamily="18" charset="0"/>
                <a:cs typeface="Times New Roman" panose="02020603050405020304" pitchFamily="18" charset="0"/>
              </a:rPr>
              <a:t>quantity and quality of traffic </a:t>
            </a:r>
            <a:r>
              <a:rPr lang="en-US" sz="2200" dirty="0">
                <a:latin typeface="Times New Roman" panose="02020603050405020304" pitchFamily="18" charset="0"/>
                <a:cs typeface="Times New Roman" panose="02020603050405020304" pitchFamily="18" charset="0"/>
              </a:rPr>
              <a:t>to a website through </a:t>
            </a:r>
            <a:r>
              <a:rPr lang="en-US" sz="2200" b="1" dirty="0">
                <a:latin typeface="Times New Roman" panose="02020603050405020304" pitchFamily="18" charset="0"/>
                <a:cs typeface="Times New Roman" panose="02020603050405020304" pitchFamily="18" charset="0"/>
              </a:rPr>
              <a:t>organic search engine</a:t>
            </a:r>
            <a:r>
              <a:rPr lang="en-US" sz="2200" dirty="0">
                <a:latin typeface="Times New Roman" panose="02020603050405020304" pitchFamily="18" charset="0"/>
                <a:cs typeface="Times New Roman" panose="02020603050405020304" pitchFamily="18" charset="0"/>
              </a:rPr>
              <a:t> results. </a:t>
            </a:r>
          </a:p>
        </p:txBody>
      </p:sp>
    </p:spTree>
    <p:extLst>
      <p:ext uri="{BB962C8B-B14F-4D97-AF65-F5344CB8AC3E}">
        <p14:creationId xmlns:p14="http://schemas.microsoft.com/office/powerpoint/2010/main" val="3934317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838200"/>
            <a:ext cx="4633595" cy="635000"/>
          </a:xfrm>
        </p:spPr>
        <p:txBody>
          <a:bodyPr/>
          <a:lstStyle/>
          <a:p>
            <a:r>
              <a:rPr lang="en-US" dirty="0" err="1" smtClean="0"/>
              <a:t>Cont</a:t>
            </a:r>
            <a:r>
              <a:rPr lang="en-US" dirty="0" smtClean="0"/>
              <a:t> ..</a:t>
            </a:r>
            <a:endParaRPr lang="en-US" dirty="0"/>
          </a:p>
        </p:txBody>
      </p:sp>
      <p:sp>
        <p:nvSpPr>
          <p:cNvPr id="3" name="Text Placeholder 2"/>
          <p:cNvSpPr>
            <a:spLocks noGrp="1"/>
          </p:cNvSpPr>
          <p:nvPr>
            <p:ph type="body" idx="1"/>
          </p:nvPr>
        </p:nvSpPr>
        <p:spPr>
          <a:xfrm>
            <a:off x="645668" y="2057400"/>
            <a:ext cx="7964932" cy="4001095"/>
          </a:xfrm>
        </p:spPr>
        <p:txBody>
          <a:bodyPr/>
          <a:lstStyle/>
          <a:p>
            <a:pPr algn="just"/>
            <a:r>
              <a:rPr lang="en-US" sz="2000" dirty="0" smtClean="0">
                <a:latin typeface="Times New Roman" panose="02020603050405020304" pitchFamily="18" charset="0"/>
                <a:cs typeface="Times New Roman" panose="02020603050405020304" pitchFamily="18" charset="0"/>
              </a:rPr>
              <a:t>SEO </a:t>
            </a:r>
            <a:r>
              <a:rPr lang="en-US" sz="2000" dirty="0">
                <a:latin typeface="Times New Roman" panose="02020603050405020304" pitchFamily="18" charset="0"/>
                <a:cs typeface="Times New Roman" panose="02020603050405020304" pitchFamily="18" charset="0"/>
              </a:rPr>
              <a:t>is all about optimizing a website for search engines. SEO is a technique for</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Designing </a:t>
            </a:r>
            <a:r>
              <a:rPr lang="en-US" sz="2000" b="1" dirty="0">
                <a:latin typeface="Times New Roman" panose="02020603050405020304" pitchFamily="18" charset="0"/>
                <a:cs typeface="Times New Roman" panose="02020603050405020304" pitchFamily="18" charset="0"/>
              </a:rPr>
              <a:t>and developing </a:t>
            </a:r>
            <a:r>
              <a:rPr lang="en-US" sz="2000" dirty="0">
                <a:latin typeface="Times New Roman" panose="02020603050405020304" pitchFamily="18" charset="0"/>
                <a:cs typeface="Times New Roman" panose="02020603050405020304" pitchFamily="18" charset="0"/>
              </a:rPr>
              <a:t>a website to rank well in search engine results.</a:t>
            </a:r>
          </a:p>
          <a:p>
            <a:pPr marL="457200" indent="-457200"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Improving </a:t>
            </a:r>
            <a:r>
              <a:rPr lang="en-US" sz="2000" b="1" dirty="0">
                <a:latin typeface="Times New Roman" panose="02020603050405020304" pitchFamily="18" charset="0"/>
                <a:cs typeface="Times New Roman" panose="02020603050405020304" pitchFamily="18" charset="0"/>
              </a:rPr>
              <a:t>the volume and quality of traffic </a:t>
            </a:r>
            <a:r>
              <a:rPr lang="en-US" sz="2000" dirty="0">
                <a:latin typeface="Times New Roman" panose="02020603050405020304" pitchFamily="18" charset="0"/>
                <a:cs typeface="Times New Roman" panose="02020603050405020304" pitchFamily="18" charset="0"/>
              </a:rPr>
              <a:t>to a website from search engines.</a:t>
            </a:r>
          </a:p>
          <a:p>
            <a:pPr marL="457200" indent="-457200"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Marketing </a:t>
            </a:r>
            <a:r>
              <a:rPr lang="en-US" sz="2000" b="1" dirty="0">
                <a:latin typeface="Times New Roman" panose="02020603050405020304" pitchFamily="18" charset="0"/>
                <a:cs typeface="Times New Roman" panose="02020603050405020304" pitchFamily="18" charset="0"/>
              </a:rPr>
              <a:t>by understanding</a:t>
            </a:r>
            <a:r>
              <a:rPr lang="en-US" sz="2000" dirty="0">
                <a:latin typeface="Times New Roman" panose="02020603050405020304" pitchFamily="18" charset="0"/>
                <a:cs typeface="Times New Roman" panose="02020603050405020304" pitchFamily="18" charset="0"/>
              </a:rPr>
              <a:t> how search algorithms work, and what human visitors might search</a:t>
            </a:r>
            <a:r>
              <a:rPr lang="en-US" sz="20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SEO </a:t>
            </a:r>
            <a:r>
              <a:rPr lang="en-US" sz="2000" dirty="0">
                <a:latin typeface="Times New Roman" panose="02020603050405020304" pitchFamily="18" charset="0"/>
                <a:cs typeface="Times New Roman" panose="02020603050405020304" pitchFamily="18" charset="0"/>
              </a:rPr>
              <a:t>is a subset of search engine marketing. SEO is also referred as SEO copyrighting, because most of the techniques that are used to promote sites in search engines, deal with text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617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1"/>
            <a:ext cx="5714999" cy="609600"/>
          </a:xfrm>
        </p:spPr>
        <p:txBody>
          <a:bodyPr/>
          <a:lstStyle/>
          <a:p>
            <a:r>
              <a:rPr lang="en-US" dirty="0" smtClean="0"/>
              <a:t>Cont ..</a:t>
            </a:r>
            <a:endParaRPr lang="en-US" dirty="0"/>
          </a:p>
        </p:txBody>
      </p:sp>
      <p:sp>
        <p:nvSpPr>
          <p:cNvPr id="4" name="Rectangle 3"/>
          <p:cNvSpPr/>
          <p:nvPr/>
        </p:nvSpPr>
        <p:spPr>
          <a:xfrm>
            <a:off x="2438400" y="4671535"/>
            <a:ext cx="4572000" cy="369332"/>
          </a:xfrm>
          <a:prstGeom prst="rect">
            <a:avLst/>
          </a:prstGeom>
        </p:spPr>
        <p:txBody>
          <a:bodyPr>
            <a:spAutoFit/>
          </a:bodyPr>
          <a:lstStyle/>
          <a:p>
            <a:r>
              <a:rPr lang="en-US" dirty="0">
                <a:solidFill>
                  <a:srgbClr val="1C304B"/>
                </a:solidFill>
                <a:latin typeface="-apple-system"/>
              </a:rPr>
              <a:t> </a:t>
            </a:r>
            <a:endParaRPr lang="en-US" dirty="0"/>
          </a:p>
        </p:txBody>
      </p:sp>
      <p:pic>
        <p:nvPicPr>
          <p:cNvPr id="3" name="Picture 2"/>
          <p:cNvPicPr>
            <a:picLocks noChangeAspect="1"/>
          </p:cNvPicPr>
          <p:nvPr/>
        </p:nvPicPr>
        <p:blipFill>
          <a:blip r:embed="rId2"/>
          <a:stretch>
            <a:fillRect/>
          </a:stretch>
        </p:blipFill>
        <p:spPr>
          <a:xfrm>
            <a:off x="1524000" y="1752600"/>
            <a:ext cx="5486400" cy="4267200"/>
          </a:xfrm>
          <a:prstGeom prst="rect">
            <a:avLst/>
          </a:prstGeom>
        </p:spPr>
      </p:pic>
    </p:spTree>
    <p:extLst>
      <p:ext uri="{BB962C8B-B14F-4D97-AF65-F5344CB8AC3E}">
        <p14:creationId xmlns:p14="http://schemas.microsoft.com/office/powerpoint/2010/main" val="14896083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7620000" cy="523220"/>
          </a:xfrm>
          <a:prstGeom prst="rect">
            <a:avLst/>
          </a:prstGeom>
        </p:spPr>
        <p:txBody>
          <a:bodyPr wrap="square">
            <a:spAutoFit/>
          </a:bodyPr>
          <a:lstStyle/>
          <a:p>
            <a:r>
              <a:rPr lang="en-US" sz="2800" b="1" dirty="0">
                <a:solidFill>
                  <a:srgbClr val="C00000"/>
                </a:solidFill>
                <a:latin typeface="Times New Roman" panose="02020603050405020304" pitchFamily="18" charset="0"/>
                <a:cs typeface="Times New Roman" panose="02020603050405020304" pitchFamily="18" charset="0"/>
              </a:rPr>
              <a:t>How do I optimize my website for Google?</a:t>
            </a:r>
          </a:p>
        </p:txBody>
      </p:sp>
      <p:sp>
        <p:nvSpPr>
          <p:cNvPr id="4" name="Rectangle 3"/>
          <p:cNvSpPr/>
          <p:nvPr/>
        </p:nvSpPr>
        <p:spPr>
          <a:xfrm>
            <a:off x="1066800" y="1828800"/>
            <a:ext cx="7315200" cy="3970318"/>
          </a:xfrm>
          <a:prstGeom prst="rect">
            <a:avLst/>
          </a:prstGeom>
        </p:spPr>
        <p:txBody>
          <a:bodyPr wrap="square">
            <a:spAutoFit/>
          </a:bodyPr>
          <a:lstStyle/>
          <a:p>
            <a:pPr marL="342900" indent="-342900">
              <a:lnSpc>
                <a:spcPct val="150000"/>
              </a:lnSpc>
              <a:buAutoNum type="arabicPeriod"/>
            </a:pPr>
            <a:r>
              <a:rPr lang="en-US" sz="2400" dirty="0" smtClean="0">
                <a:solidFill>
                  <a:srgbClr val="333333"/>
                </a:solidFill>
                <a:latin typeface="Times New Roman" panose="02020603050405020304" pitchFamily="18" charset="0"/>
                <a:cs typeface="Times New Roman" panose="02020603050405020304" pitchFamily="18" charset="0"/>
              </a:rPr>
              <a:t>Understand </a:t>
            </a:r>
            <a:r>
              <a:rPr lang="en-US" sz="2400" dirty="0">
                <a:solidFill>
                  <a:srgbClr val="333333"/>
                </a:solidFill>
                <a:latin typeface="Times New Roman" panose="02020603050405020304" pitchFamily="18" charset="0"/>
                <a:cs typeface="Times New Roman" panose="02020603050405020304" pitchFamily="18" charset="0"/>
              </a:rPr>
              <a:t>what keywords people are searching </a:t>
            </a:r>
            <a:r>
              <a:rPr lang="en-US" sz="2400" dirty="0" smtClean="0">
                <a:solidFill>
                  <a:srgbClr val="333333"/>
                </a:solidFill>
                <a:latin typeface="Times New Roman" panose="02020603050405020304" pitchFamily="18" charset="0"/>
                <a:cs typeface="Times New Roman" panose="02020603050405020304" pitchFamily="18" charset="0"/>
              </a:rPr>
              <a:t>for</a:t>
            </a:r>
          </a:p>
          <a:p>
            <a:pPr marL="342900" indent="-342900">
              <a:lnSpc>
                <a:spcPct val="150000"/>
              </a:lnSpc>
              <a:buFontTx/>
              <a:buAutoNum type="arabicPeriod"/>
            </a:pPr>
            <a:r>
              <a:rPr lang="en-US" sz="2400" dirty="0" smtClean="0">
                <a:latin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cs typeface="Times New Roman" panose="02020603050405020304" pitchFamily="18" charset="0"/>
              </a:rPr>
              <a:t>content that searchers want to </a:t>
            </a:r>
            <a:r>
              <a:rPr lang="en-US" sz="2400" dirty="0" smtClean="0">
                <a:latin typeface="Times New Roman" panose="02020603050405020304" pitchFamily="18" charset="0"/>
                <a:cs typeface="Times New Roman" panose="02020603050405020304" pitchFamily="18" charset="0"/>
              </a:rPr>
              <a:t>see</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Get clicks with a </a:t>
            </a:r>
            <a:r>
              <a:rPr lang="en-US" sz="2400" dirty="0" smtClean="0">
                <a:latin typeface="Times New Roman" panose="02020603050405020304" pitchFamily="18" charset="0"/>
                <a:cs typeface="Times New Roman" panose="02020603050405020304" pitchFamily="18" charset="0"/>
              </a:rPr>
              <a:t>exciting </a:t>
            </a:r>
            <a:r>
              <a:rPr lang="en-US" sz="2400" dirty="0">
                <a:latin typeface="Times New Roman" panose="02020603050405020304" pitchFamily="18" charset="0"/>
                <a:cs typeface="Times New Roman" panose="02020603050405020304" pitchFamily="18" charset="0"/>
              </a:rPr>
              <a:t>title</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Keep URLs short and descriptive</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Optimize your images</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Make sure your content is easy to read</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Get high-quality, relevant </a:t>
            </a:r>
            <a:r>
              <a:rPr lang="en-US" sz="2400" dirty="0" smtClean="0">
                <a:latin typeface="Times New Roman" panose="02020603050405020304" pitchFamily="18" charset="0"/>
                <a:cs typeface="Times New Roman" panose="02020603050405020304" pitchFamily="18" charset="0"/>
              </a:rPr>
              <a:t>backlinks</a:t>
            </a:r>
            <a:endParaRPr lang="en-US" b="0" i="0" dirty="0">
              <a:solidFill>
                <a:srgbClr val="333333"/>
              </a:solidFill>
              <a:effectLst/>
              <a:latin typeface="Ahrefs"/>
            </a:endParaRPr>
          </a:p>
        </p:txBody>
      </p:sp>
    </p:spTree>
    <p:extLst>
      <p:ext uri="{BB962C8B-B14F-4D97-AF65-F5344CB8AC3E}">
        <p14:creationId xmlns:p14="http://schemas.microsoft.com/office/powerpoint/2010/main" val="3005126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8191538" cy="523220"/>
          </a:xfrm>
          <a:prstGeom prst="rect">
            <a:avLst/>
          </a:prstGeom>
        </p:spPr>
        <p:txBody>
          <a:bodyPr wrap="none">
            <a:spAutoFit/>
          </a:bodyPr>
          <a:lstStyle/>
          <a:p>
            <a:pPr algn="just"/>
            <a:r>
              <a:rPr lang="en-US" sz="2800" b="1" dirty="0">
                <a:solidFill>
                  <a:srgbClr val="C00000"/>
                </a:solidFill>
                <a:latin typeface="Times New Roman" panose="02020603050405020304" pitchFamily="18" charset="0"/>
                <a:cs typeface="Times New Roman" panose="02020603050405020304" pitchFamily="18" charset="0"/>
              </a:rPr>
              <a:t>Understand what keywords people are searching for</a:t>
            </a:r>
          </a:p>
        </p:txBody>
      </p:sp>
      <p:sp>
        <p:nvSpPr>
          <p:cNvPr id="3" name="Rectangle 2"/>
          <p:cNvSpPr/>
          <p:nvPr/>
        </p:nvSpPr>
        <p:spPr>
          <a:xfrm>
            <a:off x="533400" y="1676400"/>
            <a:ext cx="8229600" cy="4401205"/>
          </a:xfrm>
          <a:prstGeom prst="rect">
            <a:avLst/>
          </a:prstGeom>
        </p:spPr>
        <p:txBody>
          <a:bodyPr wrap="square">
            <a:spAutoFit/>
          </a:bodyPr>
          <a:lstStyle/>
          <a:p>
            <a:pPr algn="just"/>
            <a:r>
              <a:rPr lang="en-US" sz="2000" dirty="0" smtClean="0">
                <a:solidFill>
                  <a:srgbClr val="333333"/>
                </a:solidFill>
                <a:latin typeface="Times New Roman" panose="02020603050405020304" pitchFamily="18" charset="0"/>
                <a:cs typeface="Times New Roman" panose="02020603050405020304" pitchFamily="18" charset="0"/>
              </a:rPr>
              <a:t>People </a:t>
            </a:r>
            <a:r>
              <a:rPr lang="en-US" sz="2000" dirty="0">
                <a:solidFill>
                  <a:srgbClr val="333333"/>
                </a:solidFill>
                <a:latin typeface="Times New Roman" panose="02020603050405020304" pitchFamily="18" charset="0"/>
                <a:cs typeface="Times New Roman" panose="02020603050405020304" pitchFamily="18" charset="0"/>
              </a:rPr>
              <a:t>search for your brand or business in tons of different ways.</a:t>
            </a:r>
          </a:p>
          <a:p>
            <a:pPr algn="just"/>
            <a:r>
              <a:rPr lang="en-US" sz="2000" dirty="0">
                <a:solidFill>
                  <a:srgbClr val="333333"/>
                </a:solidFill>
                <a:latin typeface="Times New Roman" panose="02020603050405020304" pitchFamily="18" charset="0"/>
                <a:cs typeface="Times New Roman" panose="02020603050405020304" pitchFamily="18" charset="0"/>
              </a:rPr>
              <a:t>For example, let’s say that you’re a hairdresser in San Francisco. People could search for “hairdresser in San Francisco,” “San Francisco hairdresser” or possibly even “hairdresser near me</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Although they’re all phrased differently, they’re essentially asking the same thing.</a:t>
            </a:r>
          </a:p>
          <a:p>
            <a:pPr algn="just"/>
            <a:r>
              <a:rPr lang="en-US" sz="2000" dirty="0">
                <a:solidFill>
                  <a:srgbClr val="333333"/>
                </a:solidFill>
                <a:latin typeface="Times New Roman" panose="02020603050405020304" pitchFamily="18" charset="0"/>
                <a:cs typeface="Times New Roman" panose="02020603050405020304" pitchFamily="18" charset="0"/>
              </a:rPr>
              <a:t>So it’s really important to start by finding the most popular ways that people are searching for you. This way, you can cater to and optimize your content for those phrases (i.e., keywords</a:t>
            </a:r>
            <a:r>
              <a:rPr lang="en-US" sz="2000" dirty="0" smtClean="0">
                <a:solidFill>
                  <a:srgbClr val="333333"/>
                </a:solidFill>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dirty="0">
                <a:solidFill>
                  <a:srgbClr val="333333"/>
                </a:solidFill>
                <a:latin typeface="Times New Roman" panose="02020603050405020304" pitchFamily="18" charset="0"/>
                <a:cs typeface="Times New Roman" panose="02020603050405020304" pitchFamily="18" charset="0"/>
              </a:rPr>
              <a:t>You have two options: guesswork, or keyword research tools.</a:t>
            </a:r>
          </a:p>
          <a:p>
            <a:pPr algn="just"/>
            <a:r>
              <a:rPr lang="en-US" sz="2000" dirty="0">
                <a:latin typeface="Times New Roman" panose="02020603050405020304" pitchFamily="18" charset="0"/>
                <a:cs typeface="Times New Roman" panose="02020603050405020304" pitchFamily="18" charset="0"/>
              </a:rPr>
              <a:t>Google Trends</a:t>
            </a:r>
            <a:r>
              <a:rPr lang="en-US" sz="2000" dirty="0">
                <a:solidFill>
                  <a:srgbClr val="333333"/>
                </a:solidFill>
                <a:latin typeface="Times New Roman" panose="02020603050405020304" pitchFamily="18" charset="0"/>
                <a:cs typeface="Times New Roman" panose="02020603050405020304" pitchFamily="18" charset="0"/>
              </a:rPr>
              <a:t> is one good (and free-of-charge) option that shows you the </a:t>
            </a:r>
            <a:r>
              <a:rPr lang="en-US" sz="2000" b="1" dirty="0">
                <a:solidFill>
                  <a:srgbClr val="333333"/>
                </a:solidFill>
                <a:latin typeface="Times New Roman" panose="02020603050405020304" pitchFamily="18" charset="0"/>
                <a:cs typeface="Times New Roman" panose="02020603050405020304" pitchFamily="18" charset="0"/>
              </a:rPr>
              <a:t>relative popularity</a:t>
            </a:r>
            <a:r>
              <a:rPr lang="en-US" sz="2000" dirty="0">
                <a:solidFill>
                  <a:srgbClr val="333333"/>
                </a:solidFill>
                <a:latin typeface="Times New Roman" panose="02020603050405020304" pitchFamily="18" charset="0"/>
                <a:cs typeface="Times New Roman" panose="02020603050405020304" pitchFamily="18" charset="0"/>
              </a:rPr>
              <a:t> of any search queries you enter.</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560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00" y="685800"/>
            <a:ext cx="4633595" cy="635000"/>
          </a:xfrm>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5362" name="Picture 2" descr="How to do Keyword Research the Smart Way: Targeting Interest and I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8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098" name="Picture 2" descr="20 Great Search Engines You Can Use Instead of 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93"/>
            <a:ext cx="9130862" cy="682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1517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14400"/>
            <a:ext cx="6473119" cy="523220"/>
          </a:xfrm>
          <a:prstGeom prst="rect">
            <a:avLst/>
          </a:prstGeom>
        </p:spPr>
        <p:txBody>
          <a:bodyPr wrap="none">
            <a:spAutoFit/>
          </a:bodyPr>
          <a:lstStyle/>
          <a:p>
            <a:pPr algn="just"/>
            <a:r>
              <a:rPr lang="en-US" sz="2800" b="1" dirty="0">
                <a:solidFill>
                  <a:srgbClr val="C00000"/>
                </a:solidFill>
                <a:latin typeface="Times New Roman" panose="02020603050405020304" pitchFamily="18" charset="0"/>
                <a:cs typeface="Times New Roman" panose="02020603050405020304" pitchFamily="18" charset="0"/>
              </a:rPr>
              <a:t>Create content that searchers want to </a:t>
            </a:r>
            <a:r>
              <a:rPr lang="en-US" sz="2800" b="1" dirty="0" smtClean="0">
                <a:solidFill>
                  <a:srgbClr val="C00000"/>
                </a:solidFill>
                <a:latin typeface="Times New Roman" panose="02020603050405020304" pitchFamily="18" charset="0"/>
                <a:cs typeface="Times New Roman" panose="02020603050405020304" pitchFamily="18" charset="0"/>
              </a:rPr>
              <a:t>see</a:t>
            </a:r>
            <a:endParaRPr lang="en-US" sz="2800" b="1"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609600" y="1676400"/>
            <a:ext cx="8077200" cy="4401205"/>
          </a:xfrm>
          <a:prstGeom prst="rect">
            <a:avLst/>
          </a:prstGeom>
        </p:spPr>
        <p:txBody>
          <a:bodyPr wrap="square">
            <a:sp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Google’s algorithm already works to serve the most </a:t>
            </a:r>
            <a:r>
              <a:rPr lang="en-US" sz="2000" dirty="0">
                <a:latin typeface="Times New Roman" panose="02020603050405020304" pitchFamily="18" charset="0"/>
                <a:cs typeface="Times New Roman" panose="02020603050405020304" pitchFamily="18" charset="0"/>
              </a:rPr>
              <a:t>relevant content</a:t>
            </a:r>
            <a:r>
              <a:rPr lang="en-US" sz="2000" dirty="0">
                <a:solidFill>
                  <a:srgbClr val="333333"/>
                </a:solidFill>
                <a:latin typeface="Times New Roman" panose="02020603050405020304" pitchFamily="18" charset="0"/>
                <a:cs typeface="Times New Roman" panose="02020603050405020304" pitchFamily="18" charset="0"/>
              </a:rPr>
              <a:t> for each search query, we can use this to our advantage. Just look at the existing top results to figure out what people are looking for.</a:t>
            </a:r>
          </a:p>
          <a:p>
            <a:pPr algn="just"/>
            <a:endParaRPr lang="en-US" sz="2000" dirty="0" smtClean="0">
              <a:solidFill>
                <a:srgbClr val="333333"/>
              </a:solidFill>
              <a:latin typeface="Times New Roman" panose="02020603050405020304" pitchFamily="18" charset="0"/>
              <a:cs typeface="Times New Roman" panose="02020603050405020304" pitchFamily="18" charset="0"/>
            </a:endParaRPr>
          </a:p>
          <a:p>
            <a:pPr algn="just"/>
            <a:r>
              <a:rPr lang="en-US" sz="2000" b="1" dirty="0" smtClean="0">
                <a:solidFill>
                  <a:srgbClr val="333333"/>
                </a:solidFill>
                <a:latin typeface="Times New Roman" panose="02020603050405020304" pitchFamily="18" charset="0"/>
                <a:cs typeface="Times New Roman" panose="02020603050405020304" pitchFamily="18" charset="0"/>
              </a:rPr>
              <a:t>Think </a:t>
            </a:r>
            <a:r>
              <a:rPr lang="en-US" sz="2000" b="1" dirty="0">
                <a:solidFill>
                  <a:srgbClr val="333333"/>
                </a:solidFill>
                <a:latin typeface="Times New Roman" panose="02020603050405020304" pitchFamily="18" charset="0"/>
                <a:cs typeface="Times New Roman" panose="02020603050405020304" pitchFamily="18" charset="0"/>
              </a:rPr>
              <a:t>about our topic of hairdressing.</a:t>
            </a:r>
          </a:p>
          <a:p>
            <a:pPr algn="just"/>
            <a:endParaRPr lang="en-US" sz="2000" dirty="0" smtClean="0">
              <a:solidFill>
                <a:srgbClr val="333333"/>
              </a:solidFill>
              <a:latin typeface="Times New Roman" panose="02020603050405020304" pitchFamily="18" charset="0"/>
              <a:cs typeface="Times New Roman" panose="02020603050405020304" pitchFamily="18" charset="0"/>
            </a:endParaRPr>
          </a:p>
          <a:p>
            <a:pPr algn="just"/>
            <a:r>
              <a:rPr lang="en-US" sz="2000" dirty="0" smtClean="0">
                <a:solidFill>
                  <a:srgbClr val="333333"/>
                </a:solidFill>
                <a:latin typeface="Times New Roman" panose="02020603050405020304" pitchFamily="18" charset="0"/>
                <a:cs typeface="Times New Roman" panose="02020603050405020304" pitchFamily="18" charset="0"/>
              </a:rPr>
              <a:t>I </a:t>
            </a:r>
            <a:r>
              <a:rPr lang="en-US" sz="2000" dirty="0">
                <a:solidFill>
                  <a:srgbClr val="333333"/>
                </a:solidFill>
                <a:latin typeface="Times New Roman" panose="02020603050405020304" pitchFamily="18" charset="0"/>
                <a:cs typeface="Times New Roman" panose="02020603050405020304" pitchFamily="18" charset="0"/>
              </a:rPr>
              <a:t>can’t figure out what people want to know just by looking at this term on my own. Do they want to know more about hairdressing techniques? Do they want to find a good hair salon?</a:t>
            </a:r>
          </a:p>
          <a:p>
            <a:pPr algn="just"/>
            <a:endParaRPr lang="en-US" sz="2000" dirty="0" smtClean="0">
              <a:solidFill>
                <a:srgbClr val="333333"/>
              </a:solidFill>
              <a:latin typeface="Times New Roman" panose="02020603050405020304" pitchFamily="18" charset="0"/>
              <a:cs typeface="Times New Roman" panose="02020603050405020304" pitchFamily="18" charset="0"/>
            </a:endParaRPr>
          </a:p>
          <a:p>
            <a:pPr algn="just"/>
            <a:r>
              <a:rPr lang="en-US" sz="2000" dirty="0" smtClean="0">
                <a:solidFill>
                  <a:srgbClr val="333333"/>
                </a:solidFill>
                <a:latin typeface="Times New Roman" panose="02020603050405020304" pitchFamily="18" charset="0"/>
                <a:cs typeface="Times New Roman" panose="02020603050405020304" pitchFamily="18" charset="0"/>
              </a:rPr>
              <a:t>We </a:t>
            </a:r>
            <a:r>
              <a:rPr lang="en-US" sz="2000" dirty="0">
                <a:solidFill>
                  <a:srgbClr val="333333"/>
                </a:solidFill>
                <a:latin typeface="Times New Roman" panose="02020603050405020304" pitchFamily="18" charset="0"/>
                <a:cs typeface="Times New Roman" panose="02020603050405020304" pitchFamily="18" charset="0"/>
              </a:rPr>
              <a:t>can check this in Google by typing in the term (note that the results are automatically localized to your country), or in </a:t>
            </a:r>
            <a:r>
              <a:rPr lang="en-US" sz="2000" dirty="0" err="1">
                <a:solidFill>
                  <a:srgbClr val="333333"/>
                </a:solidFill>
                <a:latin typeface="Times New Roman" panose="02020603050405020304" pitchFamily="18" charset="0"/>
                <a:cs typeface="Times New Roman" panose="02020603050405020304" pitchFamily="18" charset="0"/>
              </a:rPr>
              <a:t>Ahrefs</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Keywords </a:t>
            </a:r>
            <a:r>
              <a:rPr lang="en-US" sz="2000" dirty="0" smtClean="0">
                <a:latin typeface="Times New Roman" panose="02020603050405020304" pitchFamily="18" charset="0"/>
                <a:cs typeface="Times New Roman" panose="02020603050405020304" pitchFamily="18" charset="0"/>
              </a:rPr>
              <a:t>Explorer </a:t>
            </a:r>
            <a:r>
              <a:rPr lang="en-US" sz="2000" dirty="0" smtClean="0">
                <a:solidFill>
                  <a:srgbClr val="333333"/>
                </a:solidFill>
                <a:latin typeface="Times New Roman" panose="02020603050405020304" pitchFamily="18" charset="0"/>
                <a:cs typeface="Times New Roman" panose="02020603050405020304" pitchFamily="18" charset="0"/>
              </a:rPr>
              <a:t>simply </a:t>
            </a:r>
            <a:r>
              <a:rPr lang="en-US" sz="2000" dirty="0">
                <a:solidFill>
                  <a:srgbClr val="333333"/>
                </a:solidFill>
                <a:latin typeface="Times New Roman" panose="02020603050405020304" pitchFamily="18" charset="0"/>
                <a:cs typeface="Times New Roman" panose="02020603050405020304" pitchFamily="18" charset="0"/>
              </a:rPr>
              <a:t>scroll down to “SERP overview” to see the top results for your keyword</a:t>
            </a:r>
            <a:r>
              <a:rPr lang="en-US" sz="2000" dirty="0" smtClean="0">
                <a:solidFill>
                  <a:srgbClr val="333333"/>
                </a:solidFill>
                <a:latin typeface="Times New Roman" panose="02020603050405020304" pitchFamily="18" charset="0"/>
                <a:cs typeface="Times New Roman" panose="02020603050405020304" pitchFamily="18" charset="0"/>
              </a:rPr>
              <a:t>.</a:t>
            </a: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801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4700326" cy="661207"/>
          </a:xfrm>
          <a:prstGeom prst="rect">
            <a:avLst/>
          </a:prstGeom>
        </p:spPr>
        <p:txBody>
          <a:bodyPr wrap="none">
            <a:spAutoFit/>
          </a:bodyPr>
          <a:lstStyle/>
          <a:p>
            <a:pPr>
              <a:lnSpc>
                <a:spcPct val="150000"/>
              </a:lnSpc>
            </a:pPr>
            <a:r>
              <a:rPr lang="en-US" sz="2800" b="1" dirty="0">
                <a:solidFill>
                  <a:srgbClr val="C00000"/>
                </a:solidFill>
                <a:latin typeface="Times New Roman" panose="02020603050405020304" pitchFamily="18" charset="0"/>
                <a:cs typeface="Times New Roman" panose="02020603050405020304" pitchFamily="18" charset="0"/>
              </a:rPr>
              <a:t>Get clicks with a exciting title</a:t>
            </a:r>
          </a:p>
        </p:txBody>
      </p:sp>
      <p:sp>
        <p:nvSpPr>
          <p:cNvPr id="3" name="Rectangle 2"/>
          <p:cNvSpPr/>
          <p:nvPr/>
        </p:nvSpPr>
        <p:spPr>
          <a:xfrm>
            <a:off x="533400" y="1828800"/>
            <a:ext cx="8001000" cy="3970318"/>
          </a:xfrm>
          <a:prstGeom prst="rect">
            <a:avLst/>
          </a:prstGeom>
        </p:spPr>
        <p:txBody>
          <a:bodyPr wrap="square">
            <a:spAutoFit/>
          </a:bodyPr>
          <a:lstStyle/>
          <a:p>
            <a:pPr algn="just"/>
            <a:r>
              <a:rPr lang="en-US" dirty="0">
                <a:solidFill>
                  <a:srgbClr val="333333"/>
                </a:solidFill>
                <a:latin typeface="Times New Roman" panose="02020603050405020304" pitchFamily="18" charset="0"/>
                <a:cs typeface="Times New Roman" panose="02020603050405020304" pitchFamily="18" charset="0"/>
              </a:rPr>
              <a:t>With that said, here’s a good set of rules that will get you off on the right foot:</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Stay true to search intent.</a:t>
            </a:r>
            <a:r>
              <a:rPr lang="en-US" dirty="0">
                <a:solidFill>
                  <a:srgbClr val="333333"/>
                </a:solidFill>
                <a:latin typeface="Times New Roman" panose="02020603050405020304" pitchFamily="18" charset="0"/>
                <a:cs typeface="Times New Roman" panose="02020603050405020304" pitchFamily="18" charset="0"/>
              </a:rPr>
              <a:t> Don’t forget the previous step and stray too far!</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Avoid truncation. </a:t>
            </a:r>
            <a:r>
              <a:rPr lang="en-US" dirty="0">
                <a:solidFill>
                  <a:srgbClr val="333333"/>
                </a:solidFill>
                <a:latin typeface="Times New Roman" panose="02020603050405020304" pitchFamily="18" charset="0"/>
                <a:cs typeface="Times New Roman" panose="02020603050405020304" pitchFamily="18" charset="0"/>
              </a:rPr>
              <a:t>Google cuts your title off with the dreaded ellipses (…) if it gets too long, which hurts your click-through rates. Use </a:t>
            </a:r>
            <a:r>
              <a:rPr lang="en-US" dirty="0">
                <a:latin typeface="Times New Roman" panose="02020603050405020304" pitchFamily="18" charset="0"/>
                <a:cs typeface="Times New Roman" panose="02020603050405020304" pitchFamily="18" charset="0"/>
              </a:rPr>
              <a:t>this tool</a:t>
            </a:r>
            <a:r>
              <a:rPr lang="en-US" dirty="0">
                <a:solidFill>
                  <a:srgbClr val="333333"/>
                </a:solidFill>
                <a:latin typeface="Times New Roman" panose="02020603050405020304" pitchFamily="18" charset="0"/>
                <a:cs typeface="Times New Roman" panose="02020603050405020304" pitchFamily="18" charset="0"/>
              </a:rPr>
              <a:t> to check that it falls within limits.</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Make it descriptive (but not clickbait).</a:t>
            </a:r>
            <a:r>
              <a:rPr lang="en-US" dirty="0">
                <a:solidFill>
                  <a:srgbClr val="333333"/>
                </a:solidFill>
                <a:latin typeface="Times New Roman" panose="02020603050405020304" pitchFamily="18" charset="0"/>
                <a:cs typeface="Times New Roman" panose="02020603050405020304" pitchFamily="18" charset="0"/>
              </a:rPr>
              <a:t> See the example above: phrases like “deceptively easy” make the title more enticing than just “simple.”</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Include your unique selling point.</a:t>
            </a:r>
            <a:r>
              <a:rPr lang="en-US" dirty="0">
                <a:solidFill>
                  <a:srgbClr val="333333"/>
                </a:solidFill>
                <a:latin typeface="Times New Roman" panose="02020603050405020304" pitchFamily="18" charset="0"/>
                <a:cs typeface="Times New Roman" panose="02020603050405020304" pitchFamily="18" charset="0"/>
              </a:rPr>
              <a:t> Sell your brand, whether it’s “free delivery”, “est. 1975”, “only uses fresh milk from Hokkaido”…you get the gist.</a:t>
            </a:r>
          </a:p>
          <a:p>
            <a:pPr algn="just">
              <a:buFont typeface="+mj-lt"/>
              <a:buAutoNum type="arabicPeriod"/>
            </a:pPr>
            <a:r>
              <a:rPr lang="en-US" b="1" dirty="0">
                <a:solidFill>
                  <a:srgbClr val="333333"/>
                </a:solidFill>
                <a:latin typeface="Times New Roman" panose="02020603050405020304" pitchFamily="18" charset="0"/>
                <a:cs typeface="Times New Roman" panose="02020603050405020304" pitchFamily="18" charset="0"/>
              </a:rPr>
              <a:t>Include your keywords if possible.</a:t>
            </a:r>
            <a:r>
              <a:rPr lang="en-US" dirty="0">
                <a:solidFill>
                  <a:srgbClr val="333333"/>
                </a:solidFill>
                <a:latin typeface="Times New Roman" panose="02020603050405020304" pitchFamily="18" charset="0"/>
                <a:cs typeface="Times New Roman" panose="02020603050405020304" pitchFamily="18" charset="0"/>
              </a:rPr>
              <a:t> Prioritize keeping your title natural-sounding and avoid keyword stuffing. Be honest; how do you feel about this description? </a:t>
            </a:r>
            <a:r>
              <a:rPr lang="en-US" i="1" dirty="0">
                <a:solidFill>
                  <a:srgbClr val="333333"/>
                </a:solidFill>
                <a:latin typeface="Times New Roman" panose="02020603050405020304" pitchFamily="18" charset="0"/>
                <a:cs typeface="Times New Roman" panose="02020603050405020304" pitchFamily="18" charset="0"/>
              </a:rPr>
              <a:t>“We’re a hair salon in California with the best hairdressers in California. Looking for a California natural hair salon? We are one of the leading organic hair salons in California.”</a:t>
            </a:r>
            <a:r>
              <a:rPr lang="en-US" dirty="0">
                <a:solidFill>
                  <a:srgbClr val="333333"/>
                </a:solidFill>
                <a:latin typeface="Times New Roman" panose="02020603050405020304" pitchFamily="18" charset="0"/>
                <a:cs typeface="Times New Roman" panose="02020603050405020304" pitchFamily="18" charset="0"/>
              </a:rPr>
              <a:t> It sounds unnatural, right?</a:t>
            </a: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246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838201"/>
            <a:ext cx="7355332" cy="685800"/>
          </a:xfrm>
        </p:spPr>
        <p:txBody>
          <a:bodyPr/>
          <a:lstStyle/>
          <a:p>
            <a:r>
              <a:rPr lang="en-US" dirty="0">
                <a:latin typeface="Times New Roman" panose="02020603050405020304" pitchFamily="18" charset="0"/>
                <a:cs typeface="Times New Roman" panose="02020603050405020304" pitchFamily="18" charset="0"/>
              </a:rPr>
              <a:t>Keep URLs short and descriptive</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43393" y="2057400"/>
            <a:ext cx="8117332" cy="3231654"/>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Your URL could be </a:t>
            </a:r>
            <a:r>
              <a:rPr lang="en-US" sz="2000" b="1" i="1" dirty="0" smtClean="0">
                <a:latin typeface="Times New Roman" panose="02020603050405020304" pitchFamily="18" charset="0"/>
                <a:cs typeface="Times New Roman" panose="02020603050405020304" pitchFamily="18" charset="0"/>
              </a:rPr>
              <a:t>https</a:t>
            </a:r>
            <a:r>
              <a:rPr lang="en-US" sz="2000" b="1" i="1" dirty="0">
                <a:latin typeface="Times New Roman" panose="02020603050405020304" pitchFamily="18" charset="0"/>
                <a:cs typeface="Times New Roman" panose="02020603050405020304" pitchFamily="18" charset="0"/>
              </a:rPr>
              <a:t>://www.coffeegrinders.com/2018/01/15/287539884.php</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Or it could be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b="1" i="1" dirty="0" smtClean="0">
                <a:latin typeface="Times New Roman" panose="02020603050405020304" pitchFamily="18" charset="0"/>
                <a:cs typeface="Times New Roman" panose="02020603050405020304" pitchFamily="18" charset="0"/>
              </a:rPr>
              <a:t>https</a:t>
            </a:r>
            <a:r>
              <a:rPr lang="en-US" sz="2000" b="1" i="1" dirty="0">
                <a:latin typeface="Times New Roman" panose="02020603050405020304" pitchFamily="18" charset="0"/>
                <a:cs typeface="Times New Roman" panose="02020603050405020304" pitchFamily="18" charset="0"/>
              </a:rPr>
              <a:t>://www.coffeegrinders.com/bialetti-macinacaffe-review/</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Which one includes the keywords you’re looking to target with this article? Which one are you more likely to click on in the search results?</a:t>
            </a:r>
          </a:p>
          <a:p>
            <a:pPr>
              <a:lnSpc>
                <a:spcPct val="150000"/>
              </a:lnSpc>
            </a:pPr>
            <a:r>
              <a:rPr lang="en-US" sz="2000" dirty="0">
                <a:latin typeface="Times New Roman" panose="02020603050405020304" pitchFamily="18" charset="0"/>
                <a:cs typeface="Times New Roman" panose="02020603050405020304" pitchFamily="18" charset="0"/>
              </a:rPr>
              <a:t>Keep your URLs as short and sweet as possible. </a:t>
            </a:r>
          </a:p>
        </p:txBody>
      </p:sp>
      <p:pic>
        <p:nvPicPr>
          <p:cNvPr id="14338" name="Picture 2" descr="14+1 SEO tips that will help you to Optimize URL Structure (infographics) -  Brontobyte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8835459" cy="49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491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6858000" cy="615553"/>
          </a:xfrm>
        </p:spPr>
        <p:txBody>
          <a:bodyPr/>
          <a:lstStyle/>
          <a:p>
            <a:r>
              <a:rPr lang="en-US" dirty="0">
                <a:latin typeface="Times New Roman" panose="02020603050405020304" pitchFamily="18" charset="0"/>
                <a:cs typeface="Times New Roman" panose="02020603050405020304" pitchFamily="18" charset="0"/>
              </a:rPr>
              <a:t>Optimize your </a:t>
            </a:r>
            <a:r>
              <a:rPr lang="en-US" dirty="0" smtClean="0">
                <a:latin typeface="Times New Roman" panose="02020603050405020304" pitchFamily="18" charset="0"/>
                <a:cs typeface="Times New Roman" panose="02020603050405020304" pitchFamily="18" charset="0"/>
              </a:rPr>
              <a:t>images</a:t>
            </a:r>
            <a:endParaRPr lang="en-US" dirty="0"/>
          </a:p>
        </p:txBody>
      </p:sp>
      <p:pic>
        <p:nvPicPr>
          <p:cNvPr id="13314" name="Picture 2" descr="How Should You Start Your On-page SEO and Optimize Your Webs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676400"/>
            <a:ext cx="853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9463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60696" y="533400"/>
            <a:ext cx="85344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4000" b="1" dirty="0">
                <a:solidFill>
                  <a:srgbClr val="C00000"/>
                </a:solidFill>
                <a:latin typeface="Times New Roman" panose="02020603050405020304" pitchFamily="18" charset="0"/>
                <a:cs typeface="Times New Roman" panose="02020603050405020304" pitchFamily="18" charset="0"/>
              </a:rPr>
              <a:t>Make sure your content is easy to read</a:t>
            </a:r>
          </a:p>
        </p:txBody>
      </p:sp>
      <p:sp>
        <p:nvSpPr>
          <p:cNvPr id="2" name="Rectangle 1"/>
          <p:cNvSpPr/>
          <p:nvPr/>
        </p:nvSpPr>
        <p:spPr>
          <a:xfrm>
            <a:off x="560696" y="1752600"/>
            <a:ext cx="8033492" cy="4401205"/>
          </a:xfrm>
          <a:prstGeom prst="rect">
            <a:avLst/>
          </a:prstGeom>
        </p:spPr>
        <p:txBody>
          <a:bodyPr wrap="square">
            <a:sp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If your content is difficult to read and digest, readers are going to leave (and for good reason).</a:t>
            </a:r>
          </a:p>
          <a:p>
            <a:pPr algn="just"/>
            <a:r>
              <a:rPr lang="en-US" sz="2000" dirty="0">
                <a:solidFill>
                  <a:srgbClr val="333333"/>
                </a:solidFill>
                <a:latin typeface="Times New Roman" panose="02020603050405020304" pitchFamily="18" charset="0"/>
                <a:cs typeface="Times New Roman" panose="02020603050405020304" pitchFamily="18" charset="0"/>
              </a:rPr>
              <a:t>Start using &lt;h1&gt;, &lt;h2&gt; and &lt;h3&gt; tags in your webpages. Think of these as a hierarchy for your content, with &lt;h1&gt; being the most important (and only used once per post), and &lt;h2&gt; being a subheading. &lt;h3&gt; is a subheading of &lt;h2&gt; and so on.</a:t>
            </a:r>
          </a:p>
          <a:p>
            <a:pPr algn="just"/>
            <a:r>
              <a:rPr lang="en-US" sz="2000" dirty="0">
                <a:solidFill>
                  <a:srgbClr val="333333"/>
                </a:solidFill>
                <a:latin typeface="Times New Roman" panose="02020603050405020304" pitchFamily="18" charset="0"/>
                <a:cs typeface="Times New Roman" panose="02020603050405020304" pitchFamily="18" charset="0"/>
              </a:rPr>
              <a:t>Here’s an example of a heading structure:</a:t>
            </a:r>
          </a:p>
          <a:p>
            <a:pPr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H1: Ponytails are great </a:t>
            </a:r>
          </a:p>
          <a:p>
            <a:pPr marL="742950" lvl="1" indent="-28575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H2: Why are ponytails so great? </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They are easy to do</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There are lots of ways to style them</a:t>
            </a:r>
          </a:p>
          <a:p>
            <a:pPr marL="742950" lvl="1" indent="-28575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H2: How to tie a ponytail </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High ponytail</a:t>
            </a:r>
          </a:p>
          <a:p>
            <a:pPr marL="1143000" lvl="2" indent="-228600" algn="just" fontAlgn="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H3: Low ponytail</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975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6386" name="Picture 2" descr="What Are Backlinks? (Plus 9 Ways to Earn Them) | Similar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729"/>
            <a:ext cx="8839200" cy="64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214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823" y="838200"/>
            <a:ext cx="8072977" cy="609600"/>
          </a:xfrm>
        </p:spPr>
        <p:txBody>
          <a:bodyPr/>
          <a:lstStyle/>
          <a:p>
            <a:r>
              <a:rPr lang="en-US" dirty="0">
                <a:latin typeface="Times New Roman" panose="02020603050405020304" pitchFamily="18" charset="0"/>
                <a:cs typeface="Times New Roman" panose="02020603050405020304" pitchFamily="18" charset="0"/>
              </a:rPr>
              <a:t>Get high-quality, relevant backlinks</a:t>
            </a:r>
            <a:r>
              <a:rPr lang="en-US" b="0" dirty="0">
                <a:solidFill>
                  <a:srgbClr val="333333"/>
                </a:solidFill>
                <a:latin typeface="Ahrefs"/>
              </a:rPr>
              <a:t/>
            </a:r>
            <a:br>
              <a:rPr lang="en-US" b="0" dirty="0">
                <a:solidFill>
                  <a:srgbClr val="333333"/>
                </a:solidFill>
                <a:latin typeface="Ahrefs"/>
              </a:rPr>
            </a:br>
            <a:endParaRPr lang="en-US" dirty="0"/>
          </a:p>
        </p:txBody>
      </p:sp>
      <p:sp>
        <p:nvSpPr>
          <p:cNvPr id="3" name="Text Placeholder 2"/>
          <p:cNvSpPr>
            <a:spLocks noGrp="1"/>
          </p:cNvSpPr>
          <p:nvPr>
            <p:ph type="body" idx="1"/>
          </p:nvPr>
        </p:nvSpPr>
        <p:spPr>
          <a:xfrm>
            <a:off x="699689" y="1905000"/>
            <a:ext cx="7901243" cy="3877985"/>
          </a:xfrm>
        </p:spPr>
        <p:txBody>
          <a:bodyPr/>
          <a:lstStyle/>
          <a:p>
            <a:pPr algn="just">
              <a:lnSpc>
                <a:spcPct val="150000"/>
              </a:lnSpc>
            </a:pPr>
            <a:r>
              <a:rPr lang="en-US" sz="2400" b="1" dirty="0">
                <a:latin typeface="Times New Roman" panose="02020603050405020304" pitchFamily="18" charset="0"/>
                <a:cs typeface="Times New Roman" panose="02020603050405020304" pitchFamily="18" charset="0"/>
              </a:rPr>
              <a:t>Backlinks</a:t>
            </a:r>
            <a:r>
              <a:rPr lang="en-US" sz="2400" dirty="0">
                <a:latin typeface="Times New Roman" panose="02020603050405020304" pitchFamily="18" charset="0"/>
                <a:cs typeface="Times New Roman" panose="02020603050405020304" pitchFamily="18" charset="0"/>
              </a:rPr>
              <a:t> are very, very important.</a:t>
            </a:r>
          </a:p>
          <a:p>
            <a:pPr algn="just">
              <a:lnSpc>
                <a:spcPct val="150000"/>
              </a:lnSpc>
            </a:pPr>
            <a:r>
              <a:rPr lang="en-US" sz="2400" dirty="0">
                <a:latin typeface="Times New Roman" panose="02020603050405020304" pitchFamily="18" charset="0"/>
                <a:cs typeface="Times New Roman" panose="02020603050405020304" pitchFamily="18" charset="0"/>
              </a:rPr>
              <a:t>Let’s start by breaking it down a little.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Firstly</a:t>
            </a:r>
            <a:r>
              <a:rPr lang="en-US" sz="2400" dirty="0">
                <a:latin typeface="Times New Roman" panose="02020603050405020304" pitchFamily="18" charset="0"/>
                <a:cs typeface="Times New Roman" panose="02020603050405020304" pitchFamily="18" charset="0"/>
              </a:rPr>
              <a:t>, what’s a backlink</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b="1" dirty="0" smtClean="0">
                <a:latin typeface="Times New Roman" panose="02020603050405020304" pitchFamily="18" charset="0"/>
                <a:cs typeface="Times New Roman" panose="02020603050405020304" pitchFamily="18" charset="0"/>
              </a:rPr>
              <a:t>It’s </a:t>
            </a:r>
            <a:r>
              <a:rPr lang="en-US" sz="2400" b="1" dirty="0">
                <a:latin typeface="Times New Roman" panose="02020603050405020304" pitchFamily="18" charset="0"/>
                <a:cs typeface="Times New Roman" panose="02020603050405020304" pitchFamily="18" charset="0"/>
              </a:rPr>
              <a:t>an incoming hyperlink from another website, or referring domain, to your target webpage. </a:t>
            </a:r>
            <a:endParaRPr lang="en-US" sz="2400" b="1"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plain English, </a:t>
            </a:r>
            <a:r>
              <a:rPr lang="en-US" sz="2400" b="1" dirty="0">
                <a:latin typeface="Times New Roman" panose="02020603050405020304" pitchFamily="18" charset="0"/>
                <a:cs typeface="Times New Roman" panose="02020603050405020304" pitchFamily="18" charset="0"/>
              </a:rPr>
              <a:t>when another website links to you, it’s giving you a backlink</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6806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68" y="762000"/>
            <a:ext cx="6288532" cy="609600"/>
          </a:xfrm>
        </p:spPr>
        <p:txBody>
          <a:bodyPr/>
          <a:lstStyle/>
          <a:p>
            <a:r>
              <a:rPr lang="en-US" dirty="0" smtClean="0"/>
              <a:t>Web Trafficking Models</a:t>
            </a:r>
            <a:endParaRPr lang="en-US" dirty="0"/>
          </a:p>
        </p:txBody>
      </p:sp>
      <p:sp>
        <p:nvSpPr>
          <p:cNvPr id="3" name="Text Placeholder 2"/>
          <p:cNvSpPr>
            <a:spLocks noGrp="1"/>
          </p:cNvSpPr>
          <p:nvPr>
            <p:ph type="body" idx="1"/>
          </p:nvPr>
        </p:nvSpPr>
        <p:spPr>
          <a:xfrm>
            <a:off x="645668" y="2697607"/>
            <a:ext cx="7841615" cy="738664"/>
          </a:xfrm>
        </p:spPr>
        <p:txBody>
          <a:bodyPr/>
          <a:lstStyle/>
          <a:p>
            <a:pPr algn="just"/>
            <a:r>
              <a:rPr lang="en-US" sz="2400" dirty="0">
                <a:latin typeface="Times New Roman" panose="02020603050405020304" pitchFamily="18" charset="0"/>
                <a:cs typeface="Times New Roman" panose="02020603050405020304" pitchFamily="18" charset="0"/>
              </a:rPr>
              <a:t>https://www.cyberclick.net/numericalblogen/types-of-web-traffic-sources-and-explanations</a:t>
            </a:r>
          </a:p>
        </p:txBody>
      </p:sp>
    </p:spTree>
    <p:extLst>
      <p:ext uri="{BB962C8B-B14F-4D97-AF65-F5344CB8AC3E}">
        <p14:creationId xmlns:p14="http://schemas.microsoft.com/office/powerpoint/2010/main" val="1955313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30" y="762000"/>
            <a:ext cx="4633595" cy="635000"/>
          </a:xfrm>
        </p:spPr>
        <p:txBody>
          <a:bodyPr/>
          <a:lstStyle/>
          <a:p>
            <a:r>
              <a:rPr lang="en-US" dirty="0" smtClean="0"/>
              <a:t>Cont ..</a:t>
            </a:r>
            <a:endParaRPr lang="en-US" dirty="0"/>
          </a:p>
        </p:txBody>
      </p:sp>
      <p:sp>
        <p:nvSpPr>
          <p:cNvPr id="3" name="Text Placeholder 2"/>
          <p:cNvSpPr>
            <a:spLocks noGrp="1"/>
          </p:cNvSpPr>
          <p:nvPr>
            <p:ph type="body" idx="1"/>
          </p:nvPr>
        </p:nvSpPr>
        <p:spPr>
          <a:xfrm>
            <a:off x="606254" y="1905001"/>
            <a:ext cx="8156746" cy="1143000"/>
          </a:xfrm>
        </p:spPr>
        <p:txBody>
          <a:bodyPr/>
          <a:lstStyle/>
          <a:p>
            <a:pPr algn="just"/>
            <a:r>
              <a:rPr lang="en-US" sz="2400" dirty="0" smtClean="0">
                <a:latin typeface="Times New Roman" panose="02020603050405020304" pitchFamily="18" charset="0"/>
                <a:cs typeface="Times New Roman" panose="02020603050405020304" pitchFamily="18" charset="0"/>
              </a:rPr>
              <a:t>Various </a:t>
            </a:r>
            <a:r>
              <a:rPr lang="en-US" sz="2400" dirty="0">
                <a:latin typeface="Times New Roman" panose="02020603050405020304" pitchFamily="18" charset="0"/>
                <a:cs typeface="Times New Roman" panose="02020603050405020304" pitchFamily="18" charset="0"/>
              </a:rPr>
              <a:t>search engines </a:t>
            </a:r>
            <a:r>
              <a:rPr lang="en-US" sz="2400" dirty="0" smtClean="0">
                <a:latin typeface="Times New Roman" panose="02020603050405020304" pitchFamily="18" charset="0"/>
                <a:cs typeface="Times New Roman" panose="02020603050405020304" pitchFamily="18" charset="0"/>
              </a:rPr>
              <a:t>are available to search the web. </a:t>
            </a:r>
            <a:r>
              <a:rPr lang="en-US" sz="2400" dirty="0">
                <a:latin typeface="Times New Roman" panose="02020603050405020304" pitchFamily="18" charset="0"/>
                <a:cs typeface="Times New Roman" panose="02020603050405020304" pitchFamily="18" charset="0"/>
              </a:rPr>
              <a:t>The top web search engines are </a:t>
            </a:r>
            <a:r>
              <a:rPr lang="en-US" sz="2400" b="1" dirty="0">
                <a:latin typeface="Times New Roman" panose="02020603050405020304" pitchFamily="18" charset="0"/>
                <a:cs typeface="Times New Roman" panose="02020603050405020304" pitchFamily="18" charset="0"/>
              </a:rPr>
              <a:t>Google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Yahoo</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Ask.com</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AOL.com</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2106" name="Picture 58" descr="There are five web browser application logos displayed. On the top is the Google logo, in the middle row are Ask and Bing. On the bottom row the logos of Yahoo and Aol are display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30" y="3126829"/>
            <a:ext cx="8130470" cy="342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95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571" y="762000"/>
            <a:ext cx="4633595" cy="635000"/>
          </a:xfrm>
        </p:spPr>
        <p:txBody>
          <a:bodyPr/>
          <a:lstStyle/>
          <a:p>
            <a:endParaRPr lang="en-US" dirty="0"/>
          </a:p>
        </p:txBody>
      </p:sp>
      <p:pic>
        <p:nvPicPr>
          <p:cNvPr id="5" name="Picture 4"/>
          <p:cNvPicPr>
            <a:picLocks noChangeAspect="1"/>
          </p:cNvPicPr>
          <p:nvPr/>
        </p:nvPicPr>
        <p:blipFill>
          <a:blip r:embed="rId2"/>
          <a:stretch>
            <a:fillRect/>
          </a:stretch>
        </p:blipFill>
        <p:spPr>
          <a:xfrm>
            <a:off x="-1" y="0"/>
            <a:ext cx="9144001" cy="6858000"/>
          </a:xfrm>
          <a:prstGeom prst="rect">
            <a:avLst/>
          </a:prstGeom>
        </p:spPr>
      </p:pic>
    </p:spTree>
    <p:extLst>
      <p:ext uri="{BB962C8B-B14F-4D97-AF65-F5344CB8AC3E}">
        <p14:creationId xmlns:p14="http://schemas.microsoft.com/office/powerpoint/2010/main" val="1005605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9144001" cy="6858000"/>
          </a:xfrm>
          <a:prstGeom prst="rect">
            <a:avLst/>
          </a:prstGeom>
        </p:spPr>
      </p:pic>
    </p:spTree>
    <p:extLst>
      <p:ext uri="{BB962C8B-B14F-4D97-AF65-F5344CB8AC3E}">
        <p14:creationId xmlns:p14="http://schemas.microsoft.com/office/powerpoint/2010/main" val="2119716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6553200" cy="609600"/>
          </a:xfrm>
        </p:spPr>
        <p:txBody>
          <a:bodyPr/>
          <a:lstStyle/>
          <a:p>
            <a:r>
              <a:rPr lang="en-US" dirty="0" smtClean="0"/>
              <a:t>Web Information Retrieval</a:t>
            </a:r>
            <a:endParaRPr lang="en-US" dirty="0"/>
          </a:p>
        </p:txBody>
      </p:sp>
      <p:sp>
        <p:nvSpPr>
          <p:cNvPr id="4" name="Text Placeholder 3"/>
          <p:cNvSpPr>
            <a:spLocks noGrp="1"/>
          </p:cNvSpPr>
          <p:nvPr>
            <p:ph type="body" idx="1"/>
          </p:nvPr>
        </p:nvSpPr>
        <p:spPr>
          <a:xfrm>
            <a:off x="730469" y="2209800"/>
            <a:ext cx="8001000" cy="3323987"/>
          </a:xfrm>
        </p:spPr>
        <p:txBody>
          <a:bodyPr/>
          <a:lstStyle/>
          <a:p>
            <a:pPr algn="just"/>
            <a:r>
              <a:rPr lang="en-US" sz="2400" dirty="0">
                <a:latin typeface="Times New Roman" panose="02020603050405020304" pitchFamily="18" charset="0"/>
                <a:cs typeface="Times New Roman" panose="02020603050405020304" pitchFamily="18" charset="0"/>
              </a:rPr>
              <a:t>Web Information retrieval is </a:t>
            </a:r>
            <a:r>
              <a:rPr lang="en-US" sz="2400" b="1" dirty="0">
                <a:latin typeface="Times New Roman" panose="02020603050405020304" pitchFamily="18" charset="0"/>
                <a:cs typeface="Times New Roman" panose="02020603050405020304" pitchFamily="18" charset="0"/>
              </a:rPr>
              <a:t>the process of searching within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World Wide Web document collection for a particular information need</a:t>
            </a:r>
            <a:r>
              <a:rPr lang="en-US" sz="2400" dirty="0">
                <a:latin typeface="Times New Roman" panose="02020603050405020304" pitchFamily="18" charset="0"/>
                <a:cs typeface="Times New Roman" panose="02020603050405020304" pitchFamily="18" charset="0"/>
              </a:rPr>
              <a:t> (called a query</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utility and </a:t>
            </a:r>
            <a:r>
              <a:rPr lang="en-US" sz="2400" dirty="0" smtClean="0">
                <a:latin typeface="Times New Roman" panose="02020603050405020304" pitchFamily="18" charset="0"/>
                <a:cs typeface="Times New Roman" panose="02020603050405020304" pitchFamily="18" charset="0"/>
              </a:rPr>
              <a:t>universality </a:t>
            </a:r>
            <a:r>
              <a:rPr lang="en-US" sz="2400" dirty="0">
                <a:latin typeface="Times New Roman" panose="02020603050405020304" pitchFamily="18" charset="0"/>
                <a:cs typeface="Times New Roman" panose="02020603050405020304" pitchFamily="18" charset="0"/>
              </a:rPr>
              <a:t>of web search is making </a:t>
            </a:r>
            <a:r>
              <a:rPr lang="en-US" sz="2400" b="1" dirty="0">
                <a:latin typeface="Times New Roman" panose="02020603050405020304" pitchFamily="18" charset="0"/>
                <a:cs typeface="Times New Roman" panose="02020603050405020304" pitchFamily="18" charset="0"/>
              </a:rPr>
              <a:t>Web Information </a:t>
            </a:r>
            <a:r>
              <a:rPr lang="en-US" sz="2400" b="1" dirty="0" smtClean="0">
                <a:latin typeface="Times New Roman" panose="02020603050405020304" pitchFamily="18" charset="0"/>
                <a:cs typeface="Times New Roman" panose="02020603050405020304" pitchFamily="18" charset="0"/>
              </a:rPr>
              <a:t>Retrieval</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Web Information retrieval can be defined as the application of theories and methodologies from IR to the World Wide Web</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729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838200"/>
            <a:ext cx="7983276" cy="707886"/>
          </a:xfrm>
          <a:prstGeom prst="rect">
            <a:avLst/>
          </a:prstGeom>
        </p:spPr>
        <p:txBody>
          <a:bodyPr wrap="none">
            <a:spAutoFit/>
          </a:bodyPr>
          <a:lstStyle/>
          <a:p>
            <a:r>
              <a:rPr lang="en-US" dirty="0" smtClean="0"/>
              <a:t> </a:t>
            </a:r>
            <a:r>
              <a:rPr lang="en-US" sz="4000" b="1" dirty="0">
                <a:solidFill>
                  <a:srgbClr val="C00000"/>
                </a:solidFill>
                <a:latin typeface="Bookman Uralic"/>
                <a:ea typeface="+mj-ea"/>
                <a:cs typeface="Bookman Uralic"/>
              </a:rPr>
              <a:t>CHARACTERISTICS OF WEB IR</a:t>
            </a:r>
          </a:p>
        </p:txBody>
      </p:sp>
      <p:sp>
        <p:nvSpPr>
          <p:cNvPr id="4" name="Rectangle 3"/>
          <p:cNvSpPr/>
          <p:nvPr/>
        </p:nvSpPr>
        <p:spPr>
          <a:xfrm>
            <a:off x="2286000" y="2057400"/>
            <a:ext cx="2971800" cy="3416320"/>
          </a:xfrm>
          <a:prstGeom prst="rect">
            <a:avLst/>
          </a:prstGeom>
          <a:ln>
            <a:solidFill>
              <a:schemeClr val="accent1"/>
            </a:solidFill>
          </a:ln>
        </p:spPr>
        <p:txBody>
          <a:bodyPr wrap="square">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Huge size </a:t>
            </a:r>
            <a:endParaRPr lang="en-US" sz="2400" dirty="0" smtClean="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Dynamic</a:t>
            </a:r>
          </a:p>
          <a:p>
            <a:pPr marL="342900" indent="-3429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Self-Organized</a:t>
            </a:r>
          </a:p>
          <a:p>
            <a:pPr marL="342900" indent="-3429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Heterogeneity</a:t>
            </a:r>
          </a:p>
          <a:p>
            <a:pPr marL="342900" indent="-3429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Duplication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Hyperlinked</a:t>
            </a:r>
          </a:p>
        </p:txBody>
      </p:sp>
    </p:spTree>
    <p:extLst>
      <p:ext uri="{BB962C8B-B14F-4D97-AF65-F5344CB8AC3E}">
        <p14:creationId xmlns:p14="http://schemas.microsoft.com/office/powerpoint/2010/main" val="1042961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6164</TotalTime>
  <Words>1600</Words>
  <Application>Microsoft Office PowerPoint</Application>
  <PresentationFormat>On-screen Show (4:3)</PresentationFormat>
  <Paragraphs>179</Paragraphs>
  <Slides>48</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48</vt:i4>
      </vt:variant>
    </vt:vector>
  </HeadingPairs>
  <TitlesOfParts>
    <vt:vector size="58" baseType="lpstr">
      <vt:lpstr>Ahrefs</vt:lpstr>
      <vt:lpstr>-apple-system</vt:lpstr>
      <vt:lpstr>Arial</vt:lpstr>
      <vt:lpstr>Bookman Uralic</vt:lpstr>
      <vt:lpstr>Calibri</vt:lpstr>
      <vt:lpstr>Times New Roman</vt:lpstr>
      <vt:lpstr>var(--font-text)</vt:lpstr>
      <vt:lpstr>Verdana</vt:lpstr>
      <vt:lpstr>Wingdings</vt:lpstr>
      <vt:lpstr>Office Theme</vt:lpstr>
      <vt:lpstr>Web Analytics</vt:lpstr>
      <vt:lpstr>PowerPoint Presentation</vt:lpstr>
      <vt:lpstr>PowerPoint Presentation</vt:lpstr>
      <vt:lpstr>PowerPoint Presentation</vt:lpstr>
      <vt:lpstr>Cont ..</vt:lpstr>
      <vt:lpstr>PowerPoint Presentation</vt:lpstr>
      <vt:lpstr>PowerPoint Presentation</vt:lpstr>
      <vt:lpstr>Web Information Retrieval</vt:lpstr>
      <vt:lpstr>PowerPoint Presentation</vt:lpstr>
      <vt:lpstr>PowerPoint Presentation</vt:lpstr>
      <vt:lpstr>PowerPoint Presentation</vt:lpstr>
      <vt:lpstr>PowerPoint Presentation</vt:lpstr>
      <vt:lpstr>PowerPoint Presentation</vt:lpstr>
      <vt:lpstr>WEB IR COMPONENTS</vt:lpstr>
      <vt:lpstr>Crawling</vt:lpstr>
      <vt:lpstr>Cont ..</vt:lpstr>
      <vt:lpstr>Cont ..</vt:lpstr>
      <vt:lpstr>Web Indexing</vt:lpstr>
      <vt:lpstr>Cont ..</vt:lpstr>
      <vt:lpstr>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Search Engine Works?</vt:lpstr>
      <vt:lpstr>Cont ..</vt:lpstr>
      <vt:lpstr>Key Metrics used by Search Engines </vt:lpstr>
      <vt:lpstr>Web Ranking</vt:lpstr>
      <vt:lpstr>Cont ..</vt:lpstr>
      <vt:lpstr>What is SEO</vt:lpstr>
      <vt:lpstr>Cont ..</vt:lpstr>
      <vt:lpstr>Cont ..</vt:lpstr>
      <vt:lpstr>PowerPoint Presentation</vt:lpstr>
      <vt:lpstr>PowerPoint Presentation</vt:lpstr>
      <vt:lpstr>PowerPoint Presentation</vt:lpstr>
      <vt:lpstr>PowerPoint Presentation</vt:lpstr>
      <vt:lpstr>PowerPoint Presentation</vt:lpstr>
      <vt:lpstr>Keep URLs short and descriptive </vt:lpstr>
      <vt:lpstr>Optimize your images</vt:lpstr>
      <vt:lpstr>PowerPoint Presentation</vt:lpstr>
      <vt:lpstr>PowerPoint Presentation</vt:lpstr>
      <vt:lpstr>Get high-quality, relevant backlinks </vt:lpstr>
      <vt:lpstr>Web Trafficking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Rational Unified Framework</dc:title>
  <dc:creator>Bojana</dc:creator>
  <cp:lastModifiedBy>Windows User</cp:lastModifiedBy>
  <cp:revision>756</cp:revision>
  <dcterms:created xsi:type="dcterms:W3CDTF">2020-08-09T07:27:31Z</dcterms:created>
  <dcterms:modified xsi:type="dcterms:W3CDTF">2023-09-18T06:40:42Z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2020-08-09T00:00:00Z</vt:filetime>
  </property>
  <property fmtid="{D5CDD505-2E9C-101B-9397-08002B2CF9AE}" pid="3" name="Creator">
    <vt:lpwstr>Microsoft® Office PowerPoint® 2007</vt:lpwstr>
  </property>
  <property fmtid="{D5CDD505-2E9C-101B-9397-08002B2CF9AE}" pid="4" name="LastSaved">
    <vt:filetime>2020-08-09T00:00:00Z</vt:filetime>
  </property>
</Properties>
</file>