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62" r:id="rId4"/>
    <p:sldId id="263" r:id="rId5"/>
    <p:sldId id="264" r:id="rId6"/>
    <p:sldId id="257" r:id="rId7"/>
    <p:sldId id="259"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8" d="100"/>
          <a:sy n="38" d="100"/>
        </p:scale>
        <p:origin x="-141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8A85D6-240D-4ED2-98E3-276D8344633C}"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0EAAE-0999-45C1-92EB-791AD942C91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8A85D6-240D-4ED2-98E3-276D8344633C}"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0EAAE-0999-45C1-92EB-791AD942C91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8A85D6-240D-4ED2-98E3-276D8344633C}"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0EAAE-0999-45C1-92EB-791AD942C91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8A85D6-240D-4ED2-98E3-276D8344633C}"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0EAAE-0999-45C1-92EB-791AD942C91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A85D6-240D-4ED2-98E3-276D8344633C}"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0EAAE-0999-45C1-92EB-791AD942C91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8A85D6-240D-4ED2-98E3-276D8344633C}"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90EAAE-0999-45C1-92EB-791AD942C91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8A85D6-240D-4ED2-98E3-276D8344633C}" type="datetimeFigureOut">
              <a:rPr lang="en-US" smtClean="0"/>
              <a:t>4/3/2019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90EAAE-0999-45C1-92EB-791AD942C91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8A85D6-240D-4ED2-98E3-276D8344633C}" type="datetimeFigureOut">
              <a:rPr lang="en-US" smtClean="0"/>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90EAAE-0999-45C1-92EB-791AD942C91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A85D6-240D-4ED2-98E3-276D8344633C}" type="datetimeFigureOut">
              <a:rPr lang="en-US" smtClean="0"/>
              <a:t>4/3/2019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90EAAE-0999-45C1-92EB-791AD942C91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8A85D6-240D-4ED2-98E3-276D8344633C}"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90EAAE-0999-45C1-92EB-791AD942C91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8A85D6-240D-4ED2-98E3-276D8344633C}"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90EAAE-0999-45C1-92EB-791AD942C91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A85D6-240D-4ED2-98E3-276D8344633C}" type="datetimeFigureOut">
              <a:rPr lang="en-US" smtClean="0"/>
              <a:t>4/3/2019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0EAAE-0999-45C1-92EB-791AD942C91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Integral" TargetMode="External"/><Relationship Id="rId3" Type="http://schemas.openxmlformats.org/officeDocument/2006/relationships/hyperlink" Target="https://en.wikipedia.org/wiki/Feedback_mechanism" TargetMode="External"/><Relationship Id="rId7" Type="http://schemas.openxmlformats.org/officeDocument/2006/relationships/hyperlink" Target="https://en.wikipedia.org/wiki/Proportional_control" TargetMode="External"/><Relationship Id="rId2" Type="http://schemas.openxmlformats.org/officeDocument/2006/relationships/hyperlink" Target="https://en.wikipedia.org/wiki/Control_loop" TargetMode="External"/><Relationship Id="rId1" Type="http://schemas.openxmlformats.org/officeDocument/2006/relationships/slideLayout" Target="../slideLayouts/slideLayout7.xml"/><Relationship Id="rId6" Type="http://schemas.openxmlformats.org/officeDocument/2006/relationships/hyperlink" Target="https://en.wikipedia.org/wiki/Process_variable" TargetMode="External"/><Relationship Id="rId11" Type="http://schemas.openxmlformats.org/officeDocument/2006/relationships/hyperlink" Target="https://en.wikipedia.org/wiki/Controller_(control_theory)" TargetMode="External"/><Relationship Id="rId5" Type="http://schemas.openxmlformats.org/officeDocument/2006/relationships/hyperlink" Target="https://en.wikipedia.org/wiki/Setpoint_(control_system)" TargetMode="External"/><Relationship Id="rId10" Type="http://schemas.openxmlformats.org/officeDocument/2006/relationships/hyperlink" Target="https://en.wikipedia.org/wiki/Cruise_control" TargetMode="External"/><Relationship Id="rId4" Type="http://schemas.openxmlformats.org/officeDocument/2006/relationships/hyperlink" Target="https://en.wikipedia.org/wiki/Industrial_control_system" TargetMode="External"/><Relationship Id="rId9" Type="http://schemas.openxmlformats.org/officeDocument/2006/relationships/hyperlink" Target="https://en.wikipedia.org/wiki/Derivativ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ndex.php?title=Espressif_Systems&amp;action=edit&amp;redlink=1" TargetMode="External"/><Relationship Id="rId13" Type="http://schemas.openxmlformats.org/officeDocument/2006/relationships/hyperlink" Target="https://en.wikipedia.org/wiki/Central_processing_unit" TargetMode="External"/><Relationship Id="rId3" Type="http://schemas.openxmlformats.org/officeDocument/2006/relationships/hyperlink" Target="https://en.wikipedia.org/wiki/NodeMCU" TargetMode="External"/><Relationship Id="rId7" Type="http://schemas.openxmlformats.org/officeDocument/2006/relationships/hyperlink" Target="https://en.wikipedia.org/wiki/System_on_a_chip" TargetMode="External"/><Relationship Id="rId12" Type="http://schemas.openxmlformats.org/officeDocument/2006/relationships/hyperlink" Target="https://en.wikipedia.org/wiki/Operating_system"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7.xml"/><Relationship Id="rId6" Type="http://schemas.openxmlformats.org/officeDocument/2006/relationships/hyperlink" Target="https://en.wikipedia.org/wiki/Wi-Fi" TargetMode="External"/><Relationship Id="rId11" Type="http://schemas.openxmlformats.org/officeDocument/2006/relationships/hyperlink" Target="https://en.wikipedia.org/wiki/Single-board_microcontroller" TargetMode="External"/><Relationship Id="rId5" Type="http://schemas.openxmlformats.org/officeDocument/2006/relationships/hyperlink" Target="https://en.wikipedia.org/wiki/ESP8266" TargetMode="External"/><Relationship Id="rId10" Type="http://schemas.openxmlformats.org/officeDocument/2006/relationships/hyperlink" Target="https://en.wikipedia.org/w/index.php?title=SPIFFS&amp;action=edit&amp;redlink=1" TargetMode="External"/><Relationship Id="rId4" Type="http://schemas.openxmlformats.org/officeDocument/2006/relationships/hyperlink" Target="https://en.wikipedia.org/wiki/Firmware" TargetMode="External"/><Relationship Id="rId9" Type="http://schemas.openxmlformats.org/officeDocument/2006/relationships/hyperlink" Target="https://en.wikipedia.org/wiki/Lu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Three-phase_electric_power" TargetMode="External"/><Relationship Id="rId13" Type="http://schemas.openxmlformats.org/officeDocument/2006/relationships/hyperlink" Target="https://en.wikipedia.org/wiki/Hall_effect" TargetMode="External"/><Relationship Id="rId3" Type="http://schemas.openxmlformats.org/officeDocument/2006/relationships/hyperlink" Target="https://en.wikipedia.org/wiki/Electronic_speed_control" TargetMode="External"/><Relationship Id="rId7" Type="http://schemas.openxmlformats.org/officeDocument/2006/relationships/hyperlink" Target="https://en.wikipedia.org/wiki/Battery_eliminator_circuit" TargetMode="External"/><Relationship Id="rId12" Type="http://schemas.openxmlformats.org/officeDocument/2006/relationships/hyperlink" Target="https://en.wikipedia.org/wiki/Back_EMF" TargetMode="External"/><Relationship Id="rId2" Type="http://schemas.openxmlformats.org/officeDocument/2006/relationships/hyperlink" Target="https://en.wikipedia.org/wiki/Field_effect_transistor" TargetMode="External"/><Relationship Id="rId1" Type="http://schemas.openxmlformats.org/officeDocument/2006/relationships/slideLayout" Target="../slideLayouts/slideLayout2.xml"/><Relationship Id="rId6" Type="http://schemas.openxmlformats.org/officeDocument/2006/relationships/hyperlink" Target="https://en.wikipedia.org/wiki/Brushless_DC_motor" TargetMode="External"/><Relationship Id="rId11" Type="http://schemas.openxmlformats.org/officeDocument/2006/relationships/hyperlink" Target="https://en.wikipedia.org/wiki/Radio_controlled_airplane" TargetMode="External"/><Relationship Id="rId5" Type="http://schemas.openxmlformats.org/officeDocument/2006/relationships/hyperlink" Target="https://en.wikipedia.org/wiki/Brushed_DC_motor" TargetMode="External"/><Relationship Id="rId10" Type="http://schemas.openxmlformats.org/officeDocument/2006/relationships/hyperlink" Target="https://en.wikipedia.org/wiki/Brushless_motor" TargetMode="External"/><Relationship Id="rId4" Type="http://schemas.openxmlformats.org/officeDocument/2006/relationships/hyperlink" Target="https://en.wikipedia.org/wiki/Pulse-width_modulation" TargetMode="External"/><Relationship Id="rId9" Type="http://schemas.openxmlformats.org/officeDocument/2006/relationships/hyperlink" Target="https://en.wikipedia.org/wiki/Variable_frequency_driv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lvl="0" indent="0" algn="just" fontAlgn="base">
              <a:spcBef>
                <a:spcPct val="0"/>
              </a:spcBef>
              <a:spcAft>
                <a:spcPct val="0"/>
              </a:spcAft>
              <a:buNone/>
            </a:pPr>
            <a:r>
              <a:rPr kumimoji="0" lang="en-US" sz="1200" b="0" i="0" u="none" strike="noStrike" cap="none" normalizeH="0" baseline="0" dirty="0" smtClean="0">
                <a:ln>
                  <a:noFill/>
                </a:ln>
                <a:solidFill>
                  <a:srgbClr val="337AB7"/>
                </a:solidFill>
                <a:effectLst/>
                <a:latin typeface="Roboto"/>
                <a:cs typeface="Arial" pitchFamily="34" charset="0"/>
              </a:rPr>
              <a:t>MPU6050 (Gyroscope + Accelerometer + Temperature) Sensor Module</a:t>
            </a:r>
            <a:endParaRPr kumimoji="0" lang="en-US" sz="1200" b="0" i="0" u="none" strike="noStrike" cap="none" normalizeH="0" baseline="0" dirty="0" smtClean="0">
              <a:ln>
                <a:noFill/>
              </a:ln>
              <a:solidFill>
                <a:srgbClr val="333333"/>
              </a:solidFill>
              <a:effectLst/>
              <a:latin typeface="Roboto"/>
              <a:cs typeface="Arial" pitchFamily="34" charset="0"/>
            </a:endParaRP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  </a:t>
            </a:r>
          </a:p>
          <a:p>
            <a:pPr marL="0" lvl="0" indent="0" algn="just" eaLnBrk="0" fontAlgn="base" hangingPunct="0">
              <a:spcBef>
                <a:spcPct val="0"/>
              </a:spcBef>
              <a:spcAft>
                <a:spcPct val="0"/>
              </a:spcAft>
              <a:buNone/>
            </a:pPr>
            <a:r>
              <a:rPr kumimoji="0" lang="en-US" sz="1200" b="1" i="0" u="none" strike="noStrike" cap="none" normalizeH="0" baseline="0" dirty="0" smtClean="0">
                <a:ln>
                  <a:noFill/>
                </a:ln>
                <a:solidFill>
                  <a:srgbClr val="333333"/>
                </a:solidFill>
                <a:effectLst/>
                <a:latin typeface="Roboto"/>
                <a:cs typeface="Arial" pitchFamily="34" charset="0"/>
              </a:rPr>
              <a:t>MPU6050 Module</a:t>
            </a:r>
            <a:endParaRPr kumimoji="0" lang="en-US" sz="1200" b="0" i="0" u="none" strike="noStrike" cap="none" normalizeH="0" baseline="0" dirty="0" smtClean="0">
              <a:ln>
                <a:noFill/>
              </a:ln>
              <a:solidFill>
                <a:srgbClr val="333333"/>
              </a:solidFill>
              <a:effectLst/>
              <a:latin typeface="Roboto"/>
              <a:cs typeface="Arial" pitchFamily="34" charset="0"/>
            </a:endParaRP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MPU6050 sensor module is complete 6-axis Motion Tracking Device. It combines 3-axis Gyroscope, 3-axis Accelerometer and Digital Motion Processor all in small package. Also, it has additional feature of on-chip Temperature sensor. It has I2C bus interface to communicate with the microcontrollers.</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It has Auxiliary I2C bus to communicate with other sensor devices like 3-axis Magnetometer, Pressure sensor etc.</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If 3-axis Magnetometer is connected to auxiliary I2C bus, then MPU6050 can provide complete 9-axis Motion Fusion output.</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Let’s see MPU6050 inside sensors.</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 </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3-Axis Gyroscope</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The MPU6050 consist of 3-axis Gyroscope with Micro Electro Mechanical System(MEMS) technology. It is used to detect rotational velocity along the X, Y, Z axes as shown in below figure.</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  </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  When the gyros are rotated about any of the sense axes, the </a:t>
            </a:r>
            <a:r>
              <a:rPr kumimoji="0" lang="en-US" sz="1200" b="0" i="0" u="none" strike="noStrike" cap="none" normalizeH="0" baseline="0" dirty="0" err="1" smtClean="0">
                <a:ln>
                  <a:noFill/>
                </a:ln>
                <a:solidFill>
                  <a:srgbClr val="333333"/>
                </a:solidFill>
                <a:effectLst/>
                <a:latin typeface="Roboto"/>
                <a:cs typeface="Arial" pitchFamily="34" charset="0"/>
              </a:rPr>
              <a:t>Coriolis</a:t>
            </a:r>
            <a:r>
              <a:rPr kumimoji="0" lang="en-US" sz="1200" b="0" i="0" u="none" strike="noStrike" cap="none" normalizeH="0" baseline="0" dirty="0" smtClean="0">
                <a:ln>
                  <a:noFill/>
                </a:ln>
                <a:solidFill>
                  <a:srgbClr val="333333"/>
                </a:solidFill>
                <a:effectLst/>
                <a:latin typeface="Roboto"/>
                <a:cs typeface="Arial" pitchFamily="34" charset="0"/>
              </a:rPr>
              <a:t> Effect causes a vibration that is detected by a MEM inside MPU6050.</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 The resulting signal is amplified, demodulated, and filtered to produce a voltage that is proportional to the angular rate.</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  This voltage is digitized using 16-bit ADC to sample each axis.</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  The full-scale range of output are +/- 250, +/- 500, +/- 1000, +/- 2000.</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  It measures the angular velocity along each axis in degree per second unit.</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 </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3-Axis Accelerometer</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The MPU6050 consist 3-axis Accelerometer with Micro Electro Mechanical (MEMs) technology. It used to detect angle of tilt or inclination along the X, Y and Z axes as shown in below figure.</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  </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  Acceleration along the axes deflects the movable mass.</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  This displacement of moving plate (mass) unbalances the differential capacitor which results in sensor output. Output amplitude is proportional to acceleration.</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  16-bit ADC is used to get digitized output.</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  The full-scale range of acceleration are +/- 2g, +/- 4g, +/- 8g, +/- 16g.</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  It measured in g (gravity force) unit.</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  When device placed on flat surface it will measure 0g on X and Y axis and +1g on Z axis.</a:t>
            </a:r>
          </a:p>
          <a:p>
            <a:pPr marL="0" lvl="0" indent="0" algn="just" eaLnBrk="0" fontAlgn="base" hangingPunct="0">
              <a:spcBef>
                <a:spcPct val="0"/>
              </a:spcBef>
              <a:spcAft>
                <a:spcPct val="0"/>
              </a:spcAft>
              <a:buNone/>
            </a:pPr>
            <a:r>
              <a:rPr kumimoji="0" lang="en-US" sz="1200" b="0" i="0" u="none" strike="noStrike" cap="none" normalizeH="0" baseline="0" dirty="0" smtClean="0">
                <a:ln>
                  <a:noFill/>
                </a:ln>
                <a:solidFill>
                  <a:srgbClr val="333333"/>
                </a:solidFill>
                <a:effectLst/>
                <a:latin typeface="Roboto"/>
                <a:cs typeface="Arial" pitchFamily="34"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185135"/>
            <a:ext cx="9144000" cy="6320967"/>
          </a:xfrm>
          <a:prstGeom prst="rect">
            <a:avLst/>
          </a:prstGeom>
          <a:noFill/>
          <a:ln w="9525">
            <a:noFill/>
            <a:miter lim="800000"/>
            <a:headEnd/>
            <a:tailEnd/>
          </a:ln>
          <a:effectLst/>
        </p:spPr>
        <p:txBody>
          <a:bodyPr vert="horz" wrap="square" lIns="-6348" tIns="-9522" rIns="-6348" bIns="-952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Linux Libertine"/>
                <a:cs typeface="Arial" pitchFamily="34" charset="0"/>
              </a:rPr>
              <a:t>			</a:t>
            </a:r>
            <a:r>
              <a:rPr kumimoji="0" lang="en-US" sz="3200" b="0" i="0" u="none" strike="noStrike" cap="none" normalizeH="0" baseline="0" dirty="0" smtClean="0">
                <a:ln>
                  <a:noFill/>
                </a:ln>
                <a:solidFill>
                  <a:srgbClr val="000000"/>
                </a:solidFill>
                <a:effectLst/>
                <a:latin typeface="Linux Libertine"/>
                <a:cs typeface="Arial" pitchFamily="34" charset="0"/>
              </a:rPr>
              <a:t>PID</a:t>
            </a:r>
            <a:r>
              <a:rPr kumimoji="0" lang="en-US" sz="3200" b="0" i="0" u="none" strike="noStrike" cap="none" normalizeH="0" dirty="0" smtClean="0">
                <a:ln>
                  <a:noFill/>
                </a:ln>
                <a:solidFill>
                  <a:srgbClr val="000000"/>
                </a:solidFill>
                <a:effectLst/>
                <a:latin typeface="Linux Libertine"/>
                <a:cs typeface="Arial" pitchFamily="34" charset="0"/>
              </a:rPr>
              <a:t> </a:t>
            </a:r>
            <a:r>
              <a:rPr kumimoji="0" lang="en-US" sz="3200" b="0" i="0" u="none" strike="noStrike" cap="none" normalizeH="0" baseline="0" dirty="0" smtClean="0">
                <a:ln>
                  <a:noFill/>
                </a:ln>
                <a:solidFill>
                  <a:srgbClr val="000000"/>
                </a:solidFill>
                <a:effectLst/>
                <a:latin typeface="Linux Libertine"/>
                <a:cs typeface="Arial" pitchFamily="34" charset="0"/>
              </a:rPr>
              <a:t>controller</a:t>
            </a:r>
            <a:endParaRPr kumimoji="0" lang="en-US" sz="3200" b="0" i="0" u="none" strike="noStrike" cap="none" normalizeH="0" baseline="0" dirty="0" smtClean="0">
              <a:ln>
                <a:noFill/>
              </a:ln>
              <a:solidFill>
                <a:srgbClr val="22222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22222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Arial" pitchFamily="34" charset="0"/>
                <a:cs typeface="Arial" pitchFamily="34" charset="0"/>
              </a:rPr>
              <a:t>A </a:t>
            </a:r>
            <a:r>
              <a:rPr kumimoji="0" lang="en-US" sz="2000" b="1" i="0" u="none" strike="noStrike" cap="none" normalizeH="0" baseline="0" dirty="0" smtClean="0">
                <a:ln>
                  <a:noFill/>
                </a:ln>
                <a:solidFill>
                  <a:srgbClr val="222222"/>
                </a:solidFill>
                <a:effectLst/>
                <a:latin typeface="Arial" pitchFamily="34" charset="0"/>
                <a:cs typeface="Arial" pitchFamily="34" charset="0"/>
              </a:rPr>
              <a:t>proportional–integral–derivative controller</a:t>
            </a:r>
            <a:r>
              <a:rPr kumimoji="0" lang="en-US" sz="2000" b="0" i="0" u="none" strike="noStrike" cap="none" normalizeH="0" baseline="0" dirty="0" smtClean="0">
                <a:ln>
                  <a:noFill/>
                </a:ln>
                <a:solidFill>
                  <a:srgbClr val="222222"/>
                </a:solidFill>
                <a:effectLst/>
                <a:latin typeface="Arial" pitchFamily="34" charset="0"/>
                <a:cs typeface="Arial" pitchFamily="34" charset="0"/>
              </a:rPr>
              <a:t> (</a:t>
            </a:r>
            <a:r>
              <a:rPr kumimoji="0" lang="en-US" sz="2000" b="1" i="0" u="none" strike="noStrike" cap="none" normalizeH="0" baseline="0" dirty="0" smtClean="0">
                <a:ln>
                  <a:noFill/>
                </a:ln>
                <a:solidFill>
                  <a:srgbClr val="222222"/>
                </a:solidFill>
                <a:effectLst/>
                <a:latin typeface="Arial" pitchFamily="34" charset="0"/>
                <a:cs typeface="Arial" pitchFamily="34" charset="0"/>
              </a:rPr>
              <a:t>PID controller</a:t>
            </a:r>
            <a:r>
              <a:rPr kumimoji="0" lang="en-US" sz="2000" b="0" i="0" u="none" strike="noStrike" cap="none" normalizeH="0" baseline="0" dirty="0" smtClean="0">
                <a:ln>
                  <a:noFill/>
                </a:ln>
                <a:solidFill>
                  <a:srgbClr val="222222"/>
                </a:solidFill>
                <a:effectLst/>
                <a:latin typeface="Arial" pitchFamily="34" charset="0"/>
                <a:cs typeface="Arial" pitchFamily="34" charset="0"/>
              </a:rPr>
              <a:t> or </a:t>
            </a:r>
            <a:r>
              <a:rPr kumimoji="0" lang="en-US" sz="2000" b="1" i="0" u="none" strike="noStrike" cap="none" normalizeH="0" baseline="0" dirty="0" smtClean="0">
                <a:ln>
                  <a:noFill/>
                </a:ln>
                <a:solidFill>
                  <a:srgbClr val="222222"/>
                </a:solidFill>
                <a:effectLst/>
                <a:latin typeface="Arial" pitchFamily="34" charset="0"/>
                <a:cs typeface="Arial" pitchFamily="34" charset="0"/>
              </a:rPr>
              <a:t>three-term controller</a:t>
            </a:r>
            <a:r>
              <a:rPr kumimoji="0" lang="en-US" sz="2000" b="0" i="0" u="none" strike="noStrike" cap="none" normalizeH="0" baseline="0" dirty="0" smtClean="0">
                <a:ln>
                  <a:noFill/>
                </a:ln>
                <a:solidFill>
                  <a:srgbClr val="222222"/>
                </a:solidFill>
                <a:effectLst/>
                <a:latin typeface="Arial" pitchFamily="34" charset="0"/>
                <a:cs typeface="Arial" pitchFamily="34" charset="0"/>
              </a:rPr>
              <a:t>) is a </a:t>
            </a:r>
            <a:r>
              <a:rPr kumimoji="0" lang="en-US" sz="2000" b="0" i="0" u="none" strike="noStrike" cap="none" normalizeH="0" baseline="0" dirty="0" smtClean="0">
                <a:ln>
                  <a:noFill/>
                </a:ln>
                <a:solidFill>
                  <a:srgbClr val="0B0080"/>
                </a:solidFill>
                <a:effectLst/>
                <a:latin typeface="Arial" pitchFamily="34" charset="0"/>
                <a:cs typeface="Arial" pitchFamily="34" charset="0"/>
                <a:hlinkClick r:id="rId2" tooltip="Control loop"/>
              </a:rPr>
              <a:t>control loop</a:t>
            </a:r>
            <a:r>
              <a:rPr kumimoji="0" lang="en-US" sz="2000" b="0" i="0" u="none" strike="noStrike" cap="none" normalizeH="0" baseline="0" dirty="0" smtClean="0">
                <a:ln>
                  <a:noFill/>
                </a:ln>
                <a:solidFill>
                  <a:srgbClr val="222222"/>
                </a:solidFill>
                <a:effectLst/>
                <a:latin typeface="Arial" pitchFamily="34" charset="0"/>
                <a:cs typeface="Arial" pitchFamily="34" charset="0"/>
              </a:rPr>
              <a:t> </a:t>
            </a:r>
            <a:r>
              <a:rPr kumimoji="0" lang="en-US" sz="2000" b="0" i="0" u="none" strike="noStrike" cap="none" normalizeH="0" baseline="0" dirty="0" smtClean="0">
                <a:ln>
                  <a:noFill/>
                </a:ln>
                <a:solidFill>
                  <a:srgbClr val="0B0080"/>
                </a:solidFill>
                <a:effectLst/>
                <a:latin typeface="Arial" pitchFamily="34" charset="0"/>
                <a:cs typeface="Arial" pitchFamily="34" charset="0"/>
                <a:hlinkClick r:id="rId3" tooltip="Feedback mechanism"/>
              </a:rPr>
              <a:t>feedback mechanism</a:t>
            </a:r>
            <a:r>
              <a:rPr kumimoji="0" lang="en-US" sz="2000" b="0" i="0" u="none" strike="noStrike" cap="none" normalizeH="0" baseline="0" dirty="0" smtClean="0">
                <a:ln>
                  <a:noFill/>
                </a:ln>
                <a:solidFill>
                  <a:srgbClr val="222222"/>
                </a:solidFill>
                <a:effectLst/>
                <a:latin typeface="Arial" pitchFamily="34" charset="0"/>
                <a:cs typeface="Arial" pitchFamily="34" charset="0"/>
              </a:rPr>
              <a:t> widely used in </a:t>
            </a:r>
            <a:r>
              <a:rPr kumimoji="0" lang="en-US" sz="2000" b="0" i="0" u="none" strike="noStrike" cap="none" normalizeH="0" baseline="0" dirty="0" smtClean="0">
                <a:ln>
                  <a:noFill/>
                </a:ln>
                <a:solidFill>
                  <a:srgbClr val="0B0080"/>
                </a:solidFill>
                <a:effectLst/>
                <a:latin typeface="Arial" pitchFamily="34" charset="0"/>
                <a:cs typeface="Arial" pitchFamily="34" charset="0"/>
                <a:hlinkClick r:id="rId4" tooltip="Industrial control system"/>
              </a:rPr>
              <a:t>industrial control systems</a:t>
            </a:r>
            <a:r>
              <a:rPr kumimoji="0" lang="en-US" sz="2000" b="0" i="0" u="none" strike="noStrike" cap="none" normalizeH="0" baseline="0" dirty="0" smtClean="0">
                <a:ln>
                  <a:noFill/>
                </a:ln>
                <a:solidFill>
                  <a:srgbClr val="222222"/>
                </a:solidFill>
                <a:effectLst/>
                <a:latin typeface="Arial" pitchFamily="34" charset="0"/>
                <a:cs typeface="Arial" pitchFamily="34" charset="0"/>
              </a:rPr>
              <a:t> and a variety of other applications requiring continuously modulated control. A PID controller continuously calculates an </a:t>
            </a:r>
            <a:r>
              <a:rPr kumimoji="0" lang="en-US" sz="2000" b="0" i="1" u="none" strike="noStrike" cap="none" normalizeH="0" baseline="0" dirty="0" smtClean="0">
                <a:ln>
                  <a:noFill/>
                </a:ln>
                <a:solidFill>
                  <a:srgbClr val="222222"/>
                </a:solidFill>
                <a:effectLst/>
                <a:latin typeface="Arial" pitchFamily="34" charset="0"/>
                <a:cs typeface="Arial" pitchFamily="34" charset="0"/>
              </a:rPr>
              <a:t>error value</a:t>
            </a:r>
            <a:r>
              <a:rPr kumimoji="0" lang="en-US" sz="2000" b="0" i="0" u="none" strike="noStrike" cap="none" normalizeH="0" baseline="0" dirty="0" smtClean="0">
                <a:ln>
                  <a:noFill/>
                </a:ln>
                <a:solidFill>
                  <a:srgbClr val="222222"/>
                </a:solidFill>
                <a:effectLst/>
                <a:latin typeface="Arial" pitchFamily="34" charset="0"/>
                <a:cs typeface="Arial" pitchFamily="34" charset="0"/>
              </a:rPr>
              <a:t>    as the difference between a desired </a:t>
            </a:r>
            <a:r>
              <a:rPr kumimoji="0" lang="en-US" sz="2000" b="0" i="0" u="none" strike="noStrike" cap="none" normalizeH="0" baseline="0" dirty="0" err="1" smtClean="0">
                <a:ln>
                  <a:noFill/>
                </a:ln>
                <a:solidFill>
                  <a:srgbClr val="0B0080"/>
                </a:solidFill>
                <a:effectLst/>
                <a:latin typeface="Arial" pitchFamily="34" charset="0"/>
                <a:cs typeface="Arial" pitchFamily="34" charset="0"/>
                <a:hlinkClick r:id="rId5" tooltip="Setpoint (control system)"/>
              </a:rPr>
              <a:t>setpoint</a:t>
            </a:r>
            <a:r>
              <a:rPr kumimoji="0" lang="en-US" sz="2000" b="0" i="0" u="none" strike="noStrike" cap="none" normalizeH="0" baseline="0" dirty="0" smtClean="0">
                <a:ln>
                  <a:noFill/>
                </a:ln>
                <a:solidFill>
                  <a:srgbClr val="222222"/>
                </a:solidFill>
                <a:effectLst/>
                <a:latin typeface="Arial" pitchFamily="34" charset="0"/>
                <a:cs typeface="Arial" pitchFamily="34" charset="0"/>
              </a:rPr>
              <a:t> (SP) and a measured </a:t>
            </a:r>
            <a:r>
              <a:rPr kumimoji="0" lang="en-US" sz="2000" b="0" i="0" u="none" strike="noStrike" cap="none" normalizeH="0" baseline="0" dirty="0" smtClean="0">
                <a:ln>
                  <a:noFill/>
                </a:ln>
                <a:solidFill>
                  <a:srgbClr val="0B0080"/>
                </a:solidFill>
                <a:effectLst/>
                <a:latin typeface="Arial" pitchFamily="34" charset="0"/>
                <a:cs typeface="Arial" pitchFamily="34" charset="0"/>
                <a:hlinkClick r:id="rId6" tooltip="Process variable"/>
              </a:rPr>
              <a:t>process variable</a:t>
            </a:r>
            <a:r>
              <a:rPr kumimoji="0" lang="en-US" sz="2000" b="0" i="0" u="none" strike="noStrike" cap="none" normalizeH="0" baseline="0" dirty="0" smtClean="0">
                <a:ln>
                  <a:noFill/>
                </a:ln>
                <a:solidFill>
                  <a:srgbClr val="222222"/>
                </a:solidFill>
                <a:effectLst/>
                <a:latin typeface="Arial" pitchFamily="34" charset="0"/>
                <a:cs typeface="Arial" pitchFamily="34" charset="0"/>
              </a:rPr>
              <a:t> (PV) and applies a correction based on </a:t>
            </a:r>
            <a:r>
              <a:rPr kumimoji="0" lang="en-US" sz="2000" b="0" i="0" u="none" strike="noStrike" cap="none" normalizeH="0" baseline="0" dirty="0" smtClean="0">
                <a:ln>
                  <a:noFill/>
                </a:ln>
                <a:solidFill>
                  <a:srgbClr val="0B0080"/>
                </a:solidFill>
                <a:effectLst/>
                <a:latin typeface="Arial" pitchFamily="34" charset="0"/>
                <a:cs typeface="Arial" pitchFamily="34" charset="0"/>
                <a:hlinkClick r:id="rId7" tooltip="Proportional control"/>
              </a:rPr>
              <a:t>proportional</a:t>
            </a:r>
            <a:r>
              <a:rPr kumimoji="0" lang="en-US" sz="2000" b="0" i="0" u="none" strike="noStrike" cap="none" normalizeH="0" baseline="0" dirty="0" smtClean="0">
                <a:ln>
                  <a:noFill/>
                </a:ln>
                <a:solidFill>
                  <a:srgbClr val="222222"/>
                </a:solidFill>
                <a:effectLst/>
                <a:latin typeface="Arial" pitchFamily="34" charset="0"/>
                <a:cs typeface="Arial" pitchFamily="34" charset="0"/>
              </a:rPr>
              <a:t>, </a:t>
            </a:r>
            <a:r>
              <a:rPr kumimoji="0" lang="en-US" sz="2000" b="0" i="0" u="none" strike="noStrike" cap="none" normalizeH="0" baseline="0" dirty="0" smtClean="0">
                <a:ln>
                  <a:noFill/>
                </a:ln>
                <a:solidFill>
                  <a:srgbClr val="0B0080"/>
                </a:solidFill>
                <a:effectLst/>
                <a:latin typeface="Arial" pitchFamily="34" charset="0"/>
                <a:cs typeface="Arial" pitchFamily="34" charset="0"/>
                <a:hlinkClick r:id="rId8" tooltip="Integral"/>
              </a:rPr>
              <a:t>integral</a:t>
            </a:r>
            <a:r>
              <a:rPr kumimoji="0" lang="en-US" sz="2000" b="0" i="0" u="none" strike="noStrike" cap="none" normalizeH="0" baseline="0" dirty="0" smtClean="0">
                <a:ln>
                  <a:noFill/>
                </a:ln>
                <a:solidFill>
                  <a:srgbClr val="222222"/>
                </a:solidFill>
                <a:effectLst/>
                <a:latin typeface="Arial" pitchFamily="34" charset="0"/>
                <a:cs typeface="Arial" pitchFamily="34" charset="0"/>
              </a:rPr>
              <a:t>, and </a:t>
            </a:r>
            <a:r>
              <a:rPr kumimoji="0" lang="en-US" sz="2000" b="0" i="0" u="none" strike="noStrike" cap="none" normalizeH="0" baseline="0" dirty="0" smtClean="0">
                <a:ln>
                  <a:noFill/>
                </a:ln>
                <a:solidFill>
                  <a:srgbClr val="0B0080"/>
                </a:solidFill>
                <a:effectLst/>
                <a:latin typeface="Arial" pitchFamily="34" charset="0"/>
                <a:cs typeface="Arial" pitchFamily="34" charset="0"/>
                <a:hlinkClick r:id="rId9" tooltip="Derivative"/>
              </a:rPr>
              <a:t>derivative</a:t>
            </a:r>
            <a:r>
              <a:rPr kumimoji="0" lang="en-US" sz="2000" b="0" i="0" u="none" strike="noStrike" cap="none" normalizeH="0" baseline="0" dirty="0" smtClean="0">
                <a:ln>
                  <a:noFill/>
                </a:ln>
                <a:solidFill>
                  <a:srgbClr val="222222"/>
                </a:solidFill>
                <a:effectLst/>
                <a:latin typeface="Arial" pitchFamily="34" charset="0"/>
                <a:cs typeface="Arial" pitchFamily="34" charset="0"/>
              </a:rPr>
              <a:t> terms (denoted </a:t>
            </a:r>
            <a:r>
              <a:rPr kumimoji="0" lang="en-US" sz="2000" b="0" i="1" u="none" strike="noStrike" cap="none" normalizeH="0" baseline="0" dirty="0" smtClean="0">
                <a:ln>
                  <a:noFill/>
                </a:ln>
                <a:solidFill>
                  <a:srgbClr val="222222"/>
                </a:solidFill>
                <a:effectLst/>
                <a:latin typeface="Arial" pitchFamily="34" charset="0"/>
                <a:cs typeface="Arial" pitchFamily="34" charset="0"/>
              </a:rPr>
              <a:t>P</a:t>
            </a:r>
            <a:r>
              <a:rPr kumimoji="0" lang="en-US" sz="2000" b="0" i="0" u="none" strike="noStrike" cap="none" normalizeH="0" baseline="0" dirty="0" smtClean="0">
                <a:ln>
                  <a:noFill/>
                </a:ln>
                <a:solidFill>
                  <a:srgbClr val="222222"/>
                </a:solidFill>
                <a:effectLst/>
                <a:latin typeface="Arial" pitchFamily="34" charset="0"/>
                <a:cs typeface="Arial" pitchFamily="34" charset="0"/>
              </a:rPr>
              <a:t>, </a:t>
            </a:r>
            <a:r>
              <a:rPr kumimoji="0" lang="en-US" sz="2000" b="0" i="1" u="none" strike="noStrike" cap="none" normalizeH="0" baseline="0" dirty="0" smtClean="0">
                <a:ln>
                  <a:noFill/>
                </a:ln>
                <a:solidFill>
                  <a:srgbClr val="222222"/>
                </a:solidFill>
                <a:effectLst/>
                <a:latin typeface="Arial" pitchFamily="34" charset="0"/>
                <a:cs typeface="Arial" pitchFamily="34" charset="0"/>
              </a:rPr>
              <a:t>I</a:t>
            </a:r>
            <a:r>
              <a:rPr kumimoji="0" lang="en-US" sz="2000" b="0" i="0" u="none" strike="noStrike" cap="none" normalizeH="0" baseline="0" dirty="0" smtClean="0">
                <a:ln>
                  <a:noFill/>
                </a:ln>
                <a:solidFill>
                  <a:srgbClr val="222222"/>
                </a:solidFill>
                <a:effectLst/>
                <a:latin typeface="Arial" pitchFamily="34" charset="0"/>
                <a:cs typeface="Arial" pitchFamily="34" charset="0"/>
              </a:rPr>
              <a:t>, and </a:t>
            </a:r>
            <a:r>
              <a:rPr kumimoji="0" lang="en-US" sz="2000" b="0" i="1" u="none" strike="noStrike" cap="none" normalizeH="0" baseline="0" dirty="0" smtClean="0">
                <a:ln>
                  <a:noFill/>
                </a:ln>
                <a:solidFill>
                  <a:srgbClr val="222222"/>
                </a:solidFill>
                <a:effectLst/>
                <a:latin typeface="Arial" pitchFamily="34" charset="0"/>
                <a:cs typeface="Arial" pitchFamily="34" charset="0"/>
              </a:rPr>
              <a:t>D</a:t>
            </a:r>
            <a:r>
              <a:rPr kumimoji="0" lang="en-US" sz="2000" b="0" i="0" u="none" strike="noStrike" cap="none" normalizeH="0" baseline="0" dirty="0" smtClean="0">
                <a:ln>
                  <a:noFill/>
                </a:ln>
                <a:solidFill>
                  <a:srgbClr val="222222"/>
                </a:solidFill>
                <a:effectLst/>
                <a:latin typeface="Arial" pitchFamily="34" charset="0"/>
                <a:cs typeface="Arial" pitchFamily="34" charset="0"/>
              </a:rPr>
              <a:t> respectively), hence the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Arial" pitchFamily="34" charset="0"/>
                <a:cs typeface="Arial" pitchFamily="34" charset="0"/>
              </a:rPr>
              <a:t>In practical terms it automatically applies accurate and responsive correction to a control function. An everyday example is the </a:t>
            </a:r>
            <a:r>
              <a:rPr kumimoji="0" lang="en-US" sz="2000" b="0" i="0" u="none" strike="noStrike" cap="none" normalizeH="0" baseline="0" dirty="0" smtClean="0">
                <a:ln>
                  <a:noFill/>
                </a:ln>
                <a:solidFill>
                  <a:srgbClr val="0B0080"/>
                </a:solidFill>
                <a:effectLst/>
                <a:latin typeface="Arial" pitchFamily="34" charset="0"/>
                <a:cs typeface="Arial" pitchFamily="34" charset="0"/>
                <a:hlinkClick r:id="rId10" tooltip="Cruise control"/>
              </a:rPr>
              <a:t>cruise control</a:t>
            </a:r>
            <a:r>
              <a:rPr kumimoji="0" lang="en-US" sz="2000" b="0" i="0" u="none" strike="noStrike" cap="none" normalizeH="0" baseline="0" dirty="0" smtClean="0">
                <a:ln>
                  <a:noFill/>
                </a:ln>
                <a:solidFill>
                  <a:srgbClr val="222222"/>
                </a:solidFill>
                <a:effectLst/>
                <a:latin typeface="Arial" pitchFamily="34" charset="0"/>
                <a:cs typeface="Arial" pitchFamily="34" charset="0"/>
              </a:rPr>
              <a:t> on a car, where ascending a hill would lower speed if only constant engine power is applied. The controller's PID algorithm restores the measured speed to the desired speed with minimal delay and overshoot, by increasing the power output of the engine.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Arial" pitchFamily="34" charset="0"/>
                <a:cs typeface="Arial" pitchFamily="34" charset="0"/>
              </a:rPr>
              <a:t>The first theoretical analysis and practical application was in the field of automatic steering systems for ships, developed from the early 1920s onwards. It was then used for automatic process control in manufacturing industry, where it was widely implemented in pneumatic, and then electronic, </a:t>
            </a:r>
            <a:r>
              <a:rPr kumimoji="0" lang="en-US" sz="2000" b="0" i="0" u="none" strike="noStrike" cap="none" normalizeH="0" baseline="0" dirty="0" smtClean="0">
                <a:ln>
                  <a:noFill/>
                </a:ln>
                <a:solidFill>
                  <a:srgbClr val="0B0080"/>
                </a:solidFill>
                <a:effectLst/>
                <a:latin typeface="Arial" pitchFamily="34" charset="0"/>
                <a:cs typeface="Arial" pitchFamily="34" charset="0"/>
                <a:hlinkClick r:id="rId11" tooltip="Controller (control theory)"/>
              </a:rPr>
              <a:t>controllers</a:t>
            </a:r>
            <a:r>
              <a:rPr kumimoji="0" lang="en-US" sz="2000" b="0" i="0" u="none" strike="noStrike" cap="none" normalizeH="0" baseline="0" dirty="0" smtClean="0">
                <a:ln>
                  <a:noFill/>
                </a:ln>
                <a:solidFill>
                  <a:srgbClr val="222222"/>
                </a:solidFill>
                <a:effectLst/>
                <a:latin typeface="Arial" pitchFamily="34" charset="0"/>
                <a:cs typeface="Arial" pitchFamily="34" charset="0"/>
              </a:rPr>
              <a:t>. Today there is universal use of the PID concept in applications requiring accurate and </a:t>
            </a:r>
            <a:r>
              <a:rPr kumimoji="0" lang="en-US" sz="2000" b="0" i="0" u="none" strike="noStrike" cap="none" normalizeH="0" baseline="0" dirty="0" err="1" smtClean="0">
                <a:ln>
                  <a:noFill/>
                </a:ln>
                <a:solidFill>
                  <a:srgbClr val="222222"/>
                </a:solidFill>
                <a:effectLst/>
                <a:latin typeface="Arial" pitchFamily="34" charset="0"/>
                <a:cs typeface="Arial" pitchFamily="34" charset="0"/>
              </a:rPr>
              <a:t>optimised</a:t>
            </a:r>
            <a:r>
              <a:rPr kumimoji="0" lang="en-US" sz="2000" b="0" i="0" u="none" strike="noStrike" cap="none" normalizeH="0" baseline="0" dirty="0" smtClean="0">
                <a:ln>
                  <a:noFill/>
                </a:ln>
                <a:solidFill>
                  <a:srgbClr val="222222"/>
                </a:solidFill>
                <a:effectLst/>
                <a:latin typeface="Arial" pitchFamily="34" charset="0"/>
                <a:cs typeface="Arial" pitchFamily="34" charset="0"/>
              </a:rPr>
              <a:t> automatic control.</a:t>
            </a:r>
          </a:p>
        </p:txBody>
      </p:sp>
      <p:sp>
        <p:nvSpPr>
          <p:cNvPr id="3075" name="AutoShape 3" descr="e(t)"/>
          <p:cNvSpPr>
            <a:spLocks noChangeAspect="1" noChangeArrowheads="1"/>
          </p:cNvSpPr>
          <p:nvPr/>
        </p:nvSpPr>
        <p:spPr bwMode="auto">
          <a:xfrm>
            <a:off x="-6350" y="-214748364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6524863"/>
          </a:xfrm>
          <a:prstGeom prst="rect">
            <a:avLst/>
          </a:prstGeom>
        </p:spPr>
        <p:txBody>
          <a:bodyPr wrap="square">
            <a:spAutoFit/>
          </a:bodyPr>
          <a:lstStyle/>
          <a:p>
            <a:pPr fontAlgn="ctr"/>
            <a:endParaRPr lang="en-US" dirty="0" smtClean="0"/>
          </a:p>
          <a:p>
            <a:pPr fontAlgn="ctr"/>
            <a:r>
              <a:rPr lang="en-US" dirty="0"/>
              <a:t>	</a:t>
            </a:r>
            <a:r>
              <a:rPr lang="en-US" dirty="0" smtClean="0"/>
              <a:t>			</a:t>
            </a:r>
            <a:r>
              <a:rPr lang="en-US" sz="4000" dirty="0" smtClean="0"/>
              <a:t>BLYNK</a:t>
            </a:r>
            <a:endParaRPr lang="en-US" dirty="0" smtClean="0"/>
          </a:p>
          <a:p>
            <a:pPr fontAlgn="ctr"/>
            <a:endParaRPr lang="en-US" dirty="0"/>
          </a:p>
          <a:p>
            <a:pPr fontAlgn="ctr"/>
            <a:endParaRPr lang="en-US" dirty="0" smtClean="0"/>
          </a:p>
          <a:p>
            <a:pPr fontAlgn="ctr"/>
            <a:endParaRPr lang="en-US" dirty="0"/>
          </a:p>
          <a:p>
            <a:pPr fontAlgn="ctr"/>
            <a:endParaRPr lang="en-US" dirty="0" smtClean="0"/>
          </a:p>
          <a:p>
            <a:pPr fontAlgn="ctr"/>
            <a:endParaRPr lang="en-US" sz="2800" dirty="0" smtClean="0"/>
          </a:p>
          <a:p>
            <a:pPr fontAlgn="ctr"/>
            <a:endParaRPr lang="en-US" sz="2800" dirty="0"/>
          </a:p>
          <a:p>
            <a:pPr fontAlgn="ctr"/>
            <a:endParaRPr lang="en-US" sz="2800" dirty="0" smtClean="0"/>
          </a:p>
          <a:p>
            <a:pPr fontAlgn="ctr"/>
            <a:endParaRPr lang="en-US" sz="2800" dirty="0"/>
          </a:p>
          <a:p>
            <a:pPr fontAlgn="ctr"/>
            <a:endParaRPr lang="en-US" sz="2800" dirty="0" smtClean="0"/>
          </a:p>
          <a:p>
            <a:pPr fontAlgn="ctr"/>
            <a:r>
              <a:rPr lang="en-US" sz="2800" dirty="0" err="1" smtClean="0"/>
              <a:t>Blynk</a:t>
            </a:r>
            <a:r>
              <a:rPr lang="en-US" sz="2800" dirty="0" smtClean="0"/>
              <a:t> </a:t>
            </a:r>
            <a:r>
              <a:rPr lang="en-US" sz="2800" dirty="0"/>
              <a:t>is a hardware-agnostic </a:t>
            </a:r>
            <a:r>
              <a:rPr lang="en-US" sz="2800" dirty="0" err="1"/>
              <a:t>IoT</a:t>
            </a:r>
            <a:r>
              <a:rPr lang="en-US" sz="2800" dirty="0"/>
              <a:t> platform with customizable mobile apps, private cloud, rules engine, and device management analytics </a:t>
            </a:r>
            <a:r>
              <a:rPr lang="en-US" sz="2800" dirty="0" smtClean="0"/>
              <a:t>dashboard.</a:t>
            </a:r>
          </a:p>
          <a:p>
            <a:pPr fontAlgn="ctr"/>
            <a:endParaRPr lang="en-US" sz="2800" dirty="0"/>
          </a:p>
          <a:p>
            <a:r>
              <a:rPr lang="en-US" dirty="0"/>
              <a:t/>
            </a:r>
            <a:br>
              <a:rPr lang="en-US" dirty="0"/>
            </a:br>
            <a:endParaRPr lang="en-US" dirty="0"/>
          </a:p>
        </p:txBody>
      </p:sp>
      <p:pic>
        <p:nvPicPr>
          <p:cNvPr id="19458" name="Picture 2" descr="C:\Users\ok\Desktop\11541426.png"/>
          <p:cNvPicPr>
            <a:picLocks noChangeAspect="1" noChangeArrowheads="1"/>
          </p:cNvPicPr>
          <p:nvPr/>
        </p:nvPicPr>
        <p:blipFill>
          <a:blip r:embed="rId2" cstate="print"/>
          <a:srcRect/>
          <a:stretch>
            <a:fillRect/>
          </a:stretch>
        </p:blipFill>
        <p:spPr bwMode="auto">
          <a:xfrm>
            <a:off x="2819400" y="990600"/>
            <a:ext cx="3200400" cy="32004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ok\Desktop\NodeMCU_ESP8266_development_board_1024x1024.jpg"/>
          <p:cNvPicPr>
            <a:picLocks noChangeAspect="1" noChangeArrowheads="1"/>
          </p:cNvPicPr>
          <p:nvPr/>
        </p:nvPicPr>
        <p:blipFill>
          <a:blip r:embed="rId2" cstate="print"/>
          <a:srcRect/>
          <a:stretch>
            <a:fillRect/>
          </a:stretch>
        </p:blipFill>
        <p:spPr bwMode="auto">
          <a:xfrm>
            <a:off x="-254000" y="-2692400"/>
            <a:ext cx="9753600" cy="97536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94195"/>
          </a:xfrm>
          <a:prstGeom prst="rect">
            <a:avLst/>
          </a:prstGeom>
        </p:spPr>
        <p:txBody>
          <a:bodyPr wrap="square">
            <a:spAutoFit/>
          </a:bodyPr>
          <a:lstStyle/>
          <a:p>
            <a:r>
              <a:rPr lang="en-US" b="1" dirty="0" smtClean="0">
                <a:latin typeface="Arial Black" pitchFamily="34" charset="0"/>
              </a:rPr>
              <a:t>				</a:t>
            </a:r>
            <a:r>
              <a:rPr lang="en-US" sz="3200" b="1" dirty="0" smtClean="0">
                <a:latin typeface="Arial Black" pitchFamily="34" charset="0"/>
              </a:rPr>
              <a:t>NODEMCU</a:t>
            </a:r>
            <a:endParaRPr lang="en-US" b="1" dirty="0" smtClean="0">
              <a:latin typeface="Arial Black" pitchFamily="34" charset="0"/>
            </a:endParaRPr>
          </a:p>
          <a:p>
            <a:endParaRPr lang="en-US" sz="2400" b="1" dirty="0" smtClean="0"/>
          </a:p>
          <a:p>
            <a:r>
              <a:rPr lang="en-US" sz="2400" b="1" dirty="0" err="1" smtClean="0"/>
              <a:t>NodeMCU</a:t>
            </a:r>
            <a:r>
              <a:rPr lang="en-US" sz="2400" dirty="0"/>
              <a:t> is an open source </a:t>
            </a:r>
            <a:r>
              <a:rPr lang="en-US" sz="2400" dirty="0" err="1">
                <a:hlinkClick r:id="rId2" tooltip="Internet of Things"/>
              </a:rPr>
              <a:t>IoT</a:t>
            </a:r>
            <a:r>
              <a:rPr lang="en-US" sz="2400" dirty="0" err="1"/>
              <a:t>platform</a:t>
            </a:r>
            <a:r>
              <a:rPr lang="en-US" sz="2400" dirty="0"/>
              <a:t>.</a:t>
            </a:r>
            <a:r>
              <a:rPr lang="en-US" sz="2400" baseline="30000" dirty="0">
                <a:hlinkClick r:id="rId3"/>
              </a:rPr>
              <a:t>[4]</a:t>
            </a:r>
            <a:r>
              <a:rPr lang="en-US" sz="2400" baseline="30000" dirty="0">
                <a:hlinkClick r:id="rId3"/>
              </a:rPr>
              <a:t>[5]</a:t>
            </a:r>
            <a:r>
              <a:rPr lang="en-US" sz="2400" dirty="0"/>
              <a:t> It includes </a:t>
            </a:r>
            <a:r>
              <a:rPr lang="en-US" sz="2400" dirty="0" err="1">
                <a:hlinkClick r:id="rId4" tooltip="Firmware"/>
              </a:rPr>
              <a:t>firmware</a:t>
            </a:r>
            <a:r>
              <a:rPr lang="en-US" sz="2400" dirty="0" err="1"/>
              <a:t>which</a:t>
            </a:r>
            <a:r>
              <a:rPr lang="en-US" sz="2400" dirty="0"/>
              <a:t> runs on the </a:t>
            </a:r>
            <a:r>
              <a:rPr lang="en-US" sz="2400" dirty="0">
                <a:hlinkClick r:id="rId5" tooltip="ESP8266"/>
              </a:rPr>
              <a:t>ESP8266</a:t>
            </a:r>
            <a:r>
              <a:rPr lang="en-US" sz="2400" dirty="0"/>
              <a:t> </a:t>
            </a:r>
            <a:r>
              <a:rPr lang="en-US" sz="2400" dirty="0">
                <a:hlinkClick r:id="rId6" tooltip="Wi-Fi"/>
              </a:rPr>
              <a:t>Wi-Fi</a:t>
            </a:r>
            <a:r>
              <a:rPr lang="en-US" sz="2400" dirty="0"/>
              <a:t> </a:t>
            </a:r>
            <a:r>
              <a:rPr lang="en-US" sz="2400" dirty="0" err="1">
                <a:hlinkClick r:id="rId7" tooltip="System on a chip"/>
              </a:rPr>
              <a:t>SoC</a:t>
            </a:r>
            <a:r>
              <a:rPr lang="en-US" sz="2400" dirty="0" err="1"/>
              <a:t>from</a:t>
            </a:r>
            <a:r>
              <a:rPr lang="en-US" sz="2400" dirty="0"/>
              <a:t> </a:t>
            </a:r>
            <a:r>
              <a:rPr lang="en-US" sz="2400" dirty="0" err="1">
                <a:hlinkClick r:id="rId8" tooltip="Espressif Systems (page does not exist)"/>
              </a:rPr>
              <a:t>Espressif</a:t>
            </a:r>
            <a:r>
              <a:rPr lang="en-US" sz="2400" dirty="0">
                <a:hlinkClick r:id="rId8" tooltip="Espressif Systems (page does not exist)"/>
              </a:rPr>
              <a:t> Systems</a:t>
            </a:r>
            <a:r>
              <a:rPr lang="en-US" sz="2400" dirty="0"/>
              <a:t>, and hardware which is based on the ESP-12 module.</a:t>
            </a:r>
            <a:r>
              <a:rPr lang="en-US" sz="2400" baseline="30000" dirty="0">
                <a:hlinkClick r:id="rId3"/>
              </a:rPr>
              <a:t>[6]</a:t>
            </a:r>
            <a:r>
              <a:rPr lang="en-US" sz="2400" baseline="30000" dirty="0">
                <a:hlinkClick r:id="rId3"/>
              </a:rPr>
              <a:t>[7]</a:t>
            </a:r>
            <a:r>
              <a:rPr lang="en-US" sz="2400" dirty="0"/>
              <a:t> The term "</a:t>
            </a:r>
            <a:r>
              <a:rPr lang="en-US" sz="2400" dirty="0" err="1"/>
              <a:t>NodeMCU</a:t>
            </a:r>
            <a:r>
              <a:rPr lang="en-US" sz="2400" dirty="0"/>
              <a:t>" by default refers to the firmware rather than the development kits. The firmware uses the </a:t>
            </a:r>
            <a:r>
              <a:rPr lang="en-US" sz="2400" dirty="0" err="1">
                <a:hlinkClick r:id="rId9" tooltip="Lua (programming language)"/>
              </a:rPr>
              <a:t>Lua</a:t>
            </a:r>
            <a:r>
              <a:rPr lang="en-US" sz="2400" dirty="0"/>
              <a:t> scripting language. It is based on the </a:t>
            </a:r>
            <a:r>
              <a:rPr lang="en-US" sz="2400" dirty="0" err="1"/>
              <a:t>eLua</a:t>
            </a:r>
            <a:r>
              <a:rPr lang="en-US" sz="2400" dirty="0"/>
              <a:t> project, and built on the </a:t>
            </a:r>
            <a:r>
              <a:rPr lang="en-US" sz="2400" dirty="0" err="1"/>
              <a:t>Espressif</a:t>
            </a:r>
            <a:r>
              <a:rPr lang="en-US" sz="2400" dirty="0"/>
              <a:t> Non-OS SDK for ESP8266. It uses many open source projects, such as </a:t>
            </a:r>
            <a:r>
              <a:rPr lang="en-US" sz="2400" dirty="0" err="1"/>
              <a:t>lua-cjson</a:t>
            </a:r>
            <a:r>
              <a:rPr lang="en-US" sz="2400" baseline="30000" dirty="0">
                <a:hlinkClick r:id="rId3"/>
              </a:rPr>
              <a:t>[8]</a:t>
            </a:r>
            <a:r>
              <a:rPr lang="en-US" sz="2400" dirty="0"/>
              <a:t> and </a:t>
            </a:r>
            <a:r>
              <a:rPr lang="en-US" sz="2400" dirty="0">
                <a:hlinkClick r:id="rId10" tooltip="SPIFFS (page does not exist)"/>
              </a:rPr>
              <a:t>SPIFFS</a:t>
            </a:r>
            <a:r>
              <a:rPr lang="en-US" sz="2400" dirty="0"/>
              <a:t>.</a:t>
            </a:r>
            <a:r>
              <a:rPr lang="en-US" sz="2400" baseline="30000" dirty="0">
                <a:hlinkClick r:id="rId3"/>
              </a:rPr>
              <a:t>[9</a:t>
            </a:r>
            <a:r>
              <a:rPr lang="en-US" sz="2400" baseline="30000" dirty="0" smtClean="0">
                <a:hlinkClick r:id="rId3"/>
              </a:rPr>
              <a:t>]</a:t>
            </a:r>
            <a:endParaRPr lang="en-US" sz="2400" baseline="30000" dirty="0" smtClean="0"/>
          </a:p>
          <a:p>
            <a:endParaRPr lang="en-US" sz="2400" baseline="30000" dirty="0"/>
          </a:p>
          <a:p>
            <a:endParaRPr lang="en-US" sz="2400" baseline="30000" dirty="0" smtClean="0"/>
          </a:p>
          <a:p>
            <a:r>
              <a:rPr lang="en-US" sz="2400" dirty="0" smtClean="0"/>
              <a:t>DeveloperESP8266 </a:t>
            </a:r>
          </a:p>
          <a:p>
            <a:r>
              <a:rPr lang="en-US" sz="2400" dirty="0" err="1" smtClean="0"/>
              <a:t>Opensource</a:t>
            </a:r>
            <a:r>
              <a:rPr lang="en-US" sz="2400" dirty="0" smtClean="0"/>
              <a:t> </a:t>
            </a:r>
            <a:r>
              <a:rPr lang="en-US" sz="2400" dirty="0" err="1" smtClean="0"/>
              <a:t>CommunityType</a:t>
            </a:r>
            <a:r>
              <a:rPr lang="en-US" sz="2400" dirty="0" err="1">
                <a:hlinkClick r:id="rId11" tooltip="Single-board microcontroller"/>
              </a:rPr>
              <a:t>Single</a:t>
            </a:r>
            <a:r>
              <a:rPr lang="en-US" sz="2400" dirty="0">
                <a:hlinkClick r:id="rId11" tooltip="Single-board microcontroller"/>
              </a:rPr>
              <a:t>-board </a:t>
            </a:r>
            <a:r>
              <a:rPr lang="en-US" sz="2400" dirty="0" err="1">
                <a:hlinkClick r:id="rId11" tooltip="Single-board microcontroller"/>
              </a:rPr>
              <a:t>microcontroller</a:t>
            </a:r>
            <a:r>
              <a:rPr lang="en-US" sz="2400" dirty="0" err="1">
                <a:hlinkClick r:id="rId12" tooltip="Operating system"/>
              </a:rPr>
              <a:t>Operating</a:t>
            </a:r>
            <a:r>
              <a:rPr lang="en-US" sz="2400" dirty="0">
                <a:hlinkClick r:id="rId12" tooltip="Operating system"/>
              </a:rPr>
              <a:t> </a:t>
            </a:r>
            <a:r>
              <a:rPr lang="en-US" sz="2400" dirty="0" err="1" smtClean="0">
                <a:hlinkClick r:id="rId12" tooltip="Operating system"/>
              </a:rPr>
              <a:t>system</a:t>
            </a:r>
            <a:r>
              <a:rPr lang="en-US" sz="2400" dirty="0" err="1" smtClean="0"/>
              <a:t>XTOS</a:t>
            </a:r>
            <a:endParaRPr lang="en-US" sz="2400" dirty="0" smtClean="0"/>
          </a:p>
          <a:p>
            <a:r>
              <a:rPr lang="en-US" sz="2400" dirty="0" smtClean="0">
                <a:hlinkClick r:id="rId13" tooltip="Central processing unit"/>
              </a:rPr>
              <a:t>CPU</a:t>
            </a:r>
            <a:r>
              <a:rPr lang="en-US" sz="2400" dirty="0"/>
              <a:t> </a:t>
            </a:r>
            <a:r>
              <a:rPr lang="en-US" sz="2400" dirty="0" smtClean="0"/>
              <a:t> :            ESP8266</a:t>
            </a:r>
            <a:r>
              <a:rPr lang="en-US" sz="2400" baseline="30000" dirty="0" smtClean="0">
                <a:hlinkClick r:id="rId3"/>
              </a:rPr>
              <a:t>[1</a:t>
            </a:r>
            <a:r>
              <a:rPr lang="en-US" sz="2400" baseline="30000" dirty="0">
                <a:hlinkClick r:id="rId3"/>
              </a:rPr>
              <a:t>]</a:t>
            </a:r>
            <a:r>
              <a:rPr lang="en-US" sz="2400" dirty="0" smtClean="0"/>
              <a:t>(LX106</a:t>
            </a:r>
            <a:r>
              <a:rPr lang="en-US" sz="2400" baseline="30000" dirty="0">
                <a:hlinkClick r:id="rId3"/>
              </a:rPr>
              <a:t>[2</a:t>
            </a:r>
            <a:r>
              <a:rPr lang="en-US" sz="2400" baseline="30000" dirty="0" smtClean="0">
                <a:hlinkClick r:id="rId3"/>
              </a:rPr>
              <a:t>]</a:t>
            </a:r>
            <a:r>
              <a:rPr lang="en-US" sz="2400" dirty="0" smtClean="0"/>
              <a:t>)</a:t>
            </a:r>
          </a:p>
          <a:p>
            <a:r>
              <a:rPr lang="en-US" sz="2400" dirty="0" smtClean="0"/>
              <a:t>Memory   :   128kBytes</a:t>
            </a:r>
          </a:p>
          <a:p>
            <a:r>
              <a:rPr lang="en-US" sz="2400" dirty="0" smtClean="0"/>
              <a:t>Storage   :    4MBytes</a:t>
            </a:r>
            <a:r>
              <a:rPr lang="en-US" sz="2400" baseline="30000" dirty="0" smtClean="0"/>
              <a:t>[</a:t>
            </a:r>
          </a:p>
          <a:p>
            <a:r>
              <a:rPr lang="en-US" sz="2400" dirty="0" err="1" smtClean="0"/>
              <a:t>PowerUSB</a:t>
            </a:r>
            <a:endParaRPr lang="en-US" sz="2400" baseline="30000"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MPU6050 Module"/>
          <p:cNvPicPr>
            <a:picLocks noChangeAspect="1" noChangeArrowheads="1"/>
          </p:cNvPicPr>
          <p:nvPr/>
        </p:nvPicPr>
        <p:blipFill>
          <a:blip r:embed="rId2" cstate="print"/>
          <a:srcRect/>
          <a:stretch>
            <a:fillRect/>
          </a:stretch>
        </p:blipFill>
        <p:spPr bwMode="auto">
          <a:xfrm>
            <a:off x="762000" y="0"/>
            <a:ext cx="6677025" cy="5715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ok\Desktop\DRONE\esc.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endParaRPr lang="en-US" sz="1600" dirty="0" smtClean="0"/>
          </a:p>
          <a:p>
            <a:pPr lvl="5"/>
            <a:r>
              <a:rPr lang="en-US" dirty="0" smtClean="0">
                <a:latin typeface="Arial Black" pitchFamily="34" charset="0"/>
              </a:rPr>
              <a:t>E S C (ELECTRONIC SPEED CONTROLLER)</a:t>
            </a:r>
          </a:p>
          <a:p>
            <a:endParaRPr lang="en-US" sz="1600" dirty="0"/>
          </a:p>
          <a:p>
            <a:r>
              <a:rPr lang="en-US" sz="1600" dirty="0" smtClean="0"/>
              <a:t>An </a:t>
            </a:r>
            <a:r>
              <a:rPr lang="en-US" sz="1600" dirty="0"/>
              <a:t>electronic speed control follows a speed reference signal (derived from a throttle lever, joystick, or other manual input) and varies the switching rate of a network of </a:t>
            </a:r>
            <a:r>
              <a:rPr lang="en-US" sz="1600" dirty="0">
                <a:hlinkClick r:id="rId2" tooltip="Field effect transistor"/>
              </a:rPr>
              <a:t>field effect transistors</a:t>
            </a:r>
            <a:r>
              <a:rPr lang="en-US" sz="1600" dirty="0"/>
              <a:t> (FETs) .</a:t>
            </a:r>
            <a:r>
              <a:rPr lang="en-US" sz="1600" baseline="30000" dirty="0">
                <a:hlinkClick r:id="rId3"/>
              </a:rPr>
              <a:t>[1]</a:t>
            </a:r>
            <a:r>
              <a:rPr lang="en-US" sz="1600" dirty="0"/>
              <a:t> By </a:t>
            </a:r>
            <a:r>
              <a:rPr lang="en-US" sz="1600" dirty="0">
                <a:hlinkClick r:id="rId4" tooltip="Pulse-width modulation"/>
              </a:rPr>
              <a:t>adjusting the duty cycle</a:t>
            </a:r>
            <a:r>
              <a:rPr lang="en-US" sz="1600" dirty="0"/>
              <a:t> or switching frequency of the transistors, the speed of the motor is changed. The rapid switching of the transistors is what causes the motor itself to emit its characteristic high-pitched whine, especially noticeable at lower speeds.</a:t>
            </a:r>
          </a:p>
          <a:p>
            <a:r>
              <a:rPr lang="en-US" sz="1600" dirty="0"/>
              <a:t>Different types of speed controls are required for </a:t>
            </a:r>
            <a:r>
              <a:rPr lang="en-US" sz="1600" dirty="0">
                <a:hlinkClick r:id="rId5" tooltip="Brushed DC motor"/>
              </a:rPr>
              <a:t>brushed DC motors</a:t>
            </a:r>
            <a:r>
              <a:rPr lang="en-US" sz="1600" dirty="0"/>
              <a:t> and </a:t>
            </a:r>
            <a:r>
              <a:rPr lang="en-US" sz="1600" dirty="0">
                <a:hlinkClick r:id="rId6" tooltip="Brushless DC motor"/>
              </a:rPr>
              <a:t>brushless DC motors</a:t>
            </a:r>
            <a:r>
              <a:rPr lang="en-US" sz="1600" dirty="0"/>
              <a:t>. A brushed motor can have its speed controlled by varying the voltage on its armature. (Industrially, motors with electromagnet field windings instead of permanent magnets can also have their speed controlled by adjusting the strength of the motor field current.) A brushless motor requires a different operating principle. The speed of the motor is varied by adjusting the timing of pulses of current delivered to the several windings of the motor.</a:t>
            </a:r>
          </a:p>
          <a:p>
            <a:r>
              <a:rPr lang="en-US" sz="1600" dirty="0"/>
              <a:t>A generic ESC module rated at 35 amperes with an integrated </a:t>
            </a:r>
            <a:r>
              <a:rPr lang="en-US" sz="1600" dirty="0">
                <a:hlinkClick r:id="rId7" tooltip="Battery eliminator circuit"/>
              </a:rPr>
              <a:t>BEC</a:t>
            </a:r>
            <a:endParaRPr lang="en-US" sz="1600" dirty="0"/>
          </a:p>
          <a:p>
            <a:r>
              <a:rPr lang="en-US" sz="1600" dirty="0"/>
              <a:t>Brushless ESC systems basically create </a:t>
            </a:r>
            <a:r>
              <a:rPr lang="en-US" sz="1600" dirty="0">
                <a:hlinkClick r:id="rId8" tooltip="Three-phase electric power"/>
              </a:rPr>
              <a:t>three-phase </a:t>
            </a:r>
            <a:r>
              <a:rPr lang="en-US" sz="1600" dirty="0"/>
              <a:t>AC power, as in a </a:t>
            </a:r>
            <a:r>
              <a:rPr lang="en-US" sz="1600" dirty="0">
                <a:hlinkClick r:id="rId9" tooltip="Variable frequency drive"/>
              </a:rPr>
              <a:t>variable frequency drive</a:t>
            </a:r>
            <a:r>
              <a:rPr lang="en-US" sz="1600" dirty="0"/>
              <a:t> , to run </a:t>
            </a:r>
            <a:r>
              <a:rPr lang="en-US" sz="1600" dirty="0">
                <a:hlinkClick r:id="rId10" tooltip="Brushless motor"/>
              </a:rPr>
              <a:t>brushless motors</a:t>
            </a:r>
            <a:r>
              <a:rPr lang="en-US" sz="1600" dirty="0"/>
              <a:t>. Brushless motors are popular with </a:t>
            </a:r>
            <a:r>
              <a:rPr lang="en-US" sz="1600" dirty="0">
                <a:hlinkClick r:id="rId11" tooltip="Radio controlled airplane"/>
              </a:rPr>
              <a:t>radio controlled airplane</a:t>
            </a:r>
            <a:r>
              <a:rPr lang="en-US" sz="1600" dirty="0"/>
              <a:t> hobbyists because of their efficiency, power, longevity and light weight in comparison to traditional brushed motors. Brushless AC motor controllers are much more complicated than brushed motor controllers.</a:t>
            </a:r>
            <a:r>
              <a:rPr lang="en-US" sz="1600" baseline="30000" dirty="0">
                <a:hlinkClick r:id="rId3"/>
              </a:rPr>
              <a:t>[2]</a:t>
            </a:r>
            <a:endParaRPr lang="en-US" sz="1600" dirty="0"/>
          </a:p>
          <a:p>
            <a:r>
              <a:rPr lang="en-US" sz="1600" dirty="0"/>
              <a:t>The correct phase varies with the motor rotation, which is to be taken into account by the ESC: Usually, </a:t>
            </a:r>
            <a:r>
              <a:rPr lang="en-US" sz="1600" dirty="0">
                <a:hlinkClick r:id="rId12" tooltip="Back EMF"/>
              </a:rPr>
              <a:t>back EMF</a:t>
            </a:r>
            <a:r>
              <a:rPr lang="en-US" sz="1600" dirty="0"/>
              <a:t> from the motor is used to detect this rotation, but variations exist that use magnetic (</a:t>
            </a:r>
            <a:r>
              <a:rPr lang="en-US" sz="1600" dirty="0">
                <a:hlinkClick r:id="rId13" tooltip="Hall effect"/>
              </a:rPr>
              <a:t>Hall effect</a:t>
            </a:r>
            <a:r>
              <a:rPr lang="en-US" sz="1600" dirty="0"/>
              <a:t>) or optical detectors. Computer-programmable speed controls generally have user-specified options which allow setting low voltage cut-off limits, timing, acceleration, braking and direction of rotation. Reversing the motor's direction may also be accomplished by switching any two of the three leads from the ESC to the motor.</a:t>
            </a:r>
          </a:p>
          <a:p>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146</Words>
  <Application>Microsoft Office PowerPoint</Application>
  <PresentationFormat>On-screen Show (4:3)</PresentationFormat>
  <Paragraphs>65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ok</dc:creator>
  <cp:lastModifiedBy>ok</cp:lastModifiedBy>
  <cp:revision>3</cp:revision>
  <dcterms:created xsi:type="dcterms:W3CDTF">2019-04-03T04:07:39Z</dcterms:created>
  <dcterms:modified xsi:type="dcterms:W3CDTF">2019-04-03T04:31:24Z</dcterms:modified>
</cp:coreProperties>
</file>