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4848" r:id="rId6"/>
    <p:sldId id="2147375589" r:id="rId7"/>
    <p:sldId id="2147375597" r:id="rId8"/>
    <p:sldId id="2147375615" r:id="rId9"/>
    <p:sldId id="2147375616" r:id="rId10"/>
    <p:sldId id="2147375600" r:id="rId11"/>
    <p:sldId id="2147375601" r:id="rId12"/>
    <p:sldId id="2147375603" r:id="rId13"/>
    <p:sldId id="2147375617" r:id="rId14"/>
    <p:sldId id="2147375623" r:id="rId15"/>
    <p:sldId id="2147375628" r:id="rId16"/>
    <p:sldId id="1633"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3462" autoAdjust="0"/>
  </p:normalViewPr>
  <p:slideViewPr>
    <p:cSldViewPr snapToGrid="0">
      <p:cViewPr>
        <p:scale>
          <a:sx n="44" d="100"/>
          <a:sy n="44" d="100"/>
        </p:scale>
        <p:origin x="1408" y="612"/>
      </p:cViewPr>
      <p:guideLst>
        <p:guide orient="horz" pos="840"/>
        <p:guide orient="horz" pos="1296"/>
        <p:guide pos="7368"/>
        <p:guide orient="horz" pos="2448"/>
        <p:guide pos="3792"/>
        <p:guide pos="3912"/>
        <p:guide pos="336"/>
        <p:guide pos="2808"/>
        <p:guide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4/6/2025</a:t>
            </a:fld>
            <a:endParaRPr lang="en-US"/>
          </a:p>
        </p:txBody>
      </p:sp>
      <p:sp>
        <p:nvSpPr>
          <p:cNvPr id="4" name="Footer Placeholder 3">
            <a:extLst>
              <a:ext uri="{FF2B5EF4-FFF2-40B4-BE49-F238E27FC236}">
                <a16:creationId xmlns:a16="http://schemas.microsoft.com/office/drawing/2014/main" xmlns=""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06/04/2025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a:t>
            </a:fld>
            <a:endParaRPr lang="fr-FR"/>
          </a:p>
        </p:txBody>
      </p:sp>
    </p:spTree>
    <p:extLst>
      <p:ext uri="{BB962C8B-B14F-4D97-AF65-F5344CB8AC3E}">
        <p14:creationId xmlns:p14="http://schemas.microsoft.com/office/powerpoint/2010/main" val="4165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8</a:t>
            </a:fld>
            <a:endParaRPr lang="fr-FR"/>
          </a:p>
        </p:txBody>
      </p:sp>
    </p:spTree>
    <p:extLst>
      <p:ext uri="{BB962C8B-B14F-4D97-AF65-F5344CB8AC3E}">
        <p14:creationId xmlns:p14="http://schemas.microsoft.com/office/powerpoint/2010/main" val="150823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xmlns=""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xmlns=""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xmlns=""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xmlns=""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xmlns=""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xmlns=""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xmlns=""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xmlns=""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xmlns=""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xmlns=""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xmlns=""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xmlns=""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xmlns=""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xmlns=""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xmlns=""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xmlns=""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xmlns=""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xmlns=""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xmlns=""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xmlns=""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xmlns=""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xmlns=""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xmlns=""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xmlns=""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xmlns=""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xmlns=""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xmlns=""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xmlns=""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xmlns=""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xmlns=""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xmlns=""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xmlns=""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xmlns=""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xmlns=""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xmlns=""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xmlns=""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xmlns=""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xmlns=""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xmlns=""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xmlns=""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xmlns=""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xmlns=""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xmlns=""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xmlns=""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xmlns=""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xmlns=""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xmlns=""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xmlns=""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xmlns=""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xmlns=""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xmlns=""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0"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xmlns=""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xmlns=""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xmlns=""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notesSlide" Target="../notesSlides/notesSlide2.xml"/><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15.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A24547F-8A92-CDC5-A578-3733390534F2}"/>
              </a:ext>
            </a:extLst>
          </p:cNvPr>
          <p:cNvSpPr txBox="1"/>
          <p:nvPr/>
        </p:nvSpPr>
        <p:spPr>
          <a:xfrm>
            <a:off x="759976" y="5172082"/>
            <a:ext cx="8299182" cy="338554"/>
          </a:xfrm>
          <a:prstGeom prst="rect">
            <a:avLst/>
          </a:prstGeom>
          <a:noFill/>
        </p:spPr>
        <p:txBody>
          <a:bodyPr wrap="square" rtlCol="0">
            <a:spAutoFit/>
          </a:bodyPr>
          <a:lstStyle/>
          <a:p>
            <a:r>
              <a:rPr lang="en-US" sz="1600" b="1" dirty="0" smtClean="0">
                <a:solidFill>
                  <a:schemeClr val="bg1"/>
                </a:solidFill>
              </a:rPr>
              <a:t>Anil Rasa</a:t>
            </a:r>
            <a:endParaRPr lang="en-US" sz="1600" b="1" dirty="0">
              <a:solidFill>
                <a:schemeClr val="bg1"/>
              </a:solidFill>
            </a:endParaRPr>
          </a:p>
        </p:txBody>
      </p:sp>
      <p:sp>
        <p:nvSpPr>
          <p:cNvPr id="13" name="TextBox 12">
            <a:extLst>
              <a:ext uri="{FF2B5EF4-FFF2-40B4-BE49-F238E27FC236}">
                <a16:creationId xmlns:a16="http://schemas.microsoft.com/office/drawing/2014/main" xmlns="" id="{C48F8DD6-A1B3-8126-FAC3-218B712C7FFB}"/>
              </a:ext>
            </a:extLst>
          </p:cNvPr>
          <p:cNvSpPr txBox="1"/>
          <p:nvPr/>
        </p:nvSpPr>
        <p:spPr>
          <a:xfrm>
            <a:off x="759976" y="5510636"/>
            <a:ext cx="7469623" cy="338554"/>
          </a:xfrm>
          <a:prstGeom prst="rect">
            <a:avLst/>
          </a:prstGeom>
          <a:noFill/>
        </p:spPr>
        <p:txBody>
          <a:bodyPr wrap="square" rtlCol="0">
            <a:spAutoFit/>
          </a:bodyPr>
          <a:lstStyle/>
          <a:p>
            <a:r>
              <a:rPr lang="en-IN" sz="1600" b="1" dirty="0">
                <a:solidFill>
                  <a:schemeClr val="bg1"/>
                </a:solidFill>
              </a:rPr>
              <a:t>Date : </a:t>
            </a:r>
            <a:r>
              <a:rPr lang="en-IN" sz="1600" b="1" dirty="0" smtClean="0">
                <a:solidFill>
                  <a:schemeClr val="bg1"/>
                </a:solidFill>
              </a:rPr>
              <a:t>06</a:t>
            </a:r>
            <a:r>
              <a:rPr lang="en-IN" sz="1600" b="1" dirty="0" smtClean="0">
                <a:solidFill>
                  <a:schemeClr val="bg1"/>
                </a:solidFill>
              </a:rPr>
              <a:t>-Apr-2025</a:t>
            </a:r>
            <a:endParaRPr lang="en-IN" sz="1600" b="1" dirty="0">
              <a:solidFill>
                <a:schemeClr val="bg1"/>
              </a:solidFill>
            </a:endParaRPr>
          </a:p>
        </p:txBody>
      </p:sp>
      <p:sp>
        <p:nvSpPr>
          <p:cNvPr id="5" name="TextBox 4"/>
          <p:cNvSpPr txBox="1"/>
          <p:nvPr/>
        </p:nvSpPr>
        <p:spPr>
          <a:xfrm>
            <a:off x="759976" y="2714070"/>
            <a:ext cx="11290853" cy="1446550"/>
          </a:xfrm>
          <a:prstGeom prst="rect">
            <a:avLst/>
          </a:prstGeom>
          <a:noFill/>
        </p:spPr>
        <p:txBody>
          <a:bodyPr wrap="square" rtlCol="0">
            <a:spAutoFit/>
          </a:bodyPr>
          <a:lstStyle/>
          <a:p>
            <a:r>
              <a:rPr lang="en-US" sz="4800" b="1" dirty="0" smtClean="0">
                <a:solidFill>
                  <a:schemeClr val="bg1"/>
                </a:solidFill>
              </a:rPr>
              <a:t>”DIKSHA”  Sundaram Fin.Tech 202</a:t>
            </a:r>
            <a:r>
              <a:rPr lang="en-US" sz="4800" b="1" dirty="0">
                <a:solidFill>
                  <a:schemeClr val="bg1"/>
                </a:solidFill>
              </a:rPr>
              <a:t>5</a:t>
            </a:r>
            <a:endParaRPr lang="en-US" sz="4800" b="1" dirty="0" smtClean="0">
              <a:solidFill>
                <a:schemeClr val="bg1"/>
              </a:solidFill>
            </a:endParaRPr>
          </a:p>
          <a:p>
            <a:r>
              <a:rPr lang="en-US" sz="4000" b="1" dirty="0" smtClean="0">
                <a:solidFill>
                  <a:schemeClr val="bg1"/>
                </a:solidFill>
              </a:rPr>
              <a:t>Journey Presentation –week </a:t>
            </a:r>
            <a:r>
              <a:rPr lang="en-US" sz="4000" b="1" dirty="0">
                <a:solidFill>
                  <a:schemeClr val="bg1"/>
                </a:solidFill>
              </a:rPr>
              <a:t>8</a:t>
            </a:r>
            <a:endParaRPr lang="en-US" sz="4000" b="1" dirty="0">
              <a:solidFill>
                <a:schemeClr val="bg1"/>
              </a:solidFill>
            </a:endParaRPr>
          </a:p>
        </p:txBody>
      </p:sp>
    </p:spTree>
    <p:extLst>
      <p:ext uri="{BB962C8B-B14F-4D97-AF65-F5344CB8AC3E}">
        <p14:creationId xmlns:p14="http://schemas.microsoft.com/office/powerpoint/2010/main" val="3267775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28016" y="91440"/>
            <a:ext cx="11919473" cy="6296733"/>
          </a:xfrm>
        </p:spPr>
        <p:txBody>
          <a:bodyPr>
            <a:normAutofit/>
          </a:bodyPr>
          <a:lstStyle/>
          <a:p>
            <a:pPr fontAlgn="ctr"/>
            <a:endParaRPr lang="en-GB" b="1" dirty="0" smtClean="0"/>
          </a:p>
          <a:p>
            <a:pPr fontAlgn="ctr"/>
            <a:endParaRPr lang="en-GB" dirty="0"/>
          </a:p>
          <a:p>
            <a:r>
              <a:rPr lang="en-GB" dirty="0"/>
              <a:t/>
            </a:r>
            <a:br>
              <a:rPr lang="en-GB" dirty="0"/>
            </a:br>
            <a:endParaRPr lang="en-IN" b="1"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dirty="0"/>
          </a:p>
        </p:txBody>
      </p:sp>
      <p:sp>
        <p:nvSpPr>
          <p:cNvPr id="7" name="TextBox 6"/>
          <p:cNvSpPr txBox="1"/>
          <p:nvPr/>
        </p:nvSpPr>
        <p:spPr>
          <a:xfrm>
            <a:off x="64008" y="91440"/>
            <a:ext cx="11983481" cy="10618291"/>
          </a:xfrm>
          <a:prstGeom prst="rect">
            <a:avLst/>
          </a:prstGeom>
          <a:noFill/>
        </p:spPr>
        <p:txBody>
          <a:bodyPr wrap="square" rtlCol="0">
            <a:spAutoFit/>
          </a:bodyPr>
          <a:lstStyle/>
          <a:p>
            <a:r>
              <a:rPr lang="en-GB" b="1" u="sng" dirty="0" smtClean="0">
                <a:sym typeface="Wingdings" panose="05000000000000000000" pitchFamily="2" charset="2"/>
              </a:rPr>
              <a:t>Parameters:</a:t>
            </a:r>
            <a:endParaRPr lang="en-GB" b="1" u="sng" dirty="0">
              <a:sym typeface="Wingdings" panose="05000000000000000000" pitchFamily="2" charset="2"/>
            </a:endParaRPr>
          </a:p>
          <a:p>
            <a:r>
              <a:rPr lang="en-GB" dirty="0" smtClean="0"/>
              <a:t>Parameters</a:t>
            </a:r>
            <a:r>
              <a:rPr lang="en-GB" dirty="0"/>
              <a:t>, often referred to as params, are dynamic parts of the URL that can change and are set to a specific value when a particular route is </a:t>
            </a:r>
            <a:r>
              <a:rPr lang="en-GB" dirty="0" smtClean="0"/>
              <a:t>matched.</a:t>
            </a:r>
          </a:p>
          <a:p>
            <a:r>
              <a:rPr lang="en-GB" dirty="0" smtClean="0">
                <a:sym typeface="Wingdings" panose="05000000000000000000" pitchFamily="2" charset="2"/>
              </a:rPr>
              <a:t>There are two types of parameters: </a:t>
            </a:r>
            <a:r>
              <a:rPr lang="en-GB" b="1" dirty="0" smtClean="0">
                <a:sym typeface="Wingdings" panose="05000000000000000000" pitchFamily="2" charset="2"/>
              </a:rPr>
              <a:t>1)Path-parameter 			</a:t>
            </a:r>
          </a:p>
          <a:p>
            <a:r>
              <a:rPr lang="en-GB" b="1" dirty="0" smtClean="0">
                <a:sym typeface="Wingdings" panose="05000000000000000000" pitchFamily="2" charset="2"/>
              </a:rPr>
              <a:t>				   2)Query-parameter</a:t>
            </a:r>
          </a:p>
          <a:p>
            <a:endParaRPr lang="en-GB" b="1" dirty="0">
              <a:sym typeface="Wingdings" panose="05000000000000000000" pitchFamily="2" charset="2"/>
            </a:endParaRPr>
          </a:p>
          <a:p>
            <a:r>
              <a:rPr lang="en-GB" b="1" u="sng" dirty="0" smtClean="0">
                <a:sym typeface="Wingdings" panose="05000000000000000000" pitchFamily="2" charset="2"/>
              </a:rPr>
              <a:t>Mounting and Unmounting:  </a:t>
            </a:r>
            <a:r>
              <a:rPr lang="en-GB" dirty="0"/>
              <a:t>Mounting and unmounting are key phases in a React component's lifecycle. Mounting refers to the process when a component is created and inserted into the DOM, making it visible on the </a:t>
            </a:r>
            <a:r>
              <a:rPr lang="en-GB" dirty="0" smtClean="0"/>
              <a:t>page</a:t>
            </a:r>
            <a:r>
              <a:rPr lang="en-GB" dirty="0"/>
              <a:t>. Unmounting, conversely, is the process of removing a component from the DOM, effectively destroying it.</a:t>
            </a:r>
            <a:endParaRPr lang="en-GB" b="1" u="sng" dirty="0" smtClean="0">
              <a:sym typeface="Wingdings" panose="05000000000000000000" pitchFamily="2" charset="2"/>
            </a:endParaRPr>
          </a:p>
          <a:p>
            <a:endParaRPr lang="en-GB" b="1" dirty="0" smtClean="0">
              <a:sym typeface="Wingdings" panose="05000000000000000000" pitchFamily="2" charset="2"/>
            </a:endParaRPr>
          </a:p>
          <a:p>
            <a:r>
              <a:rPr lang="en-GB" b="1" u="sng" dirty="0" smtClean="0"/>
              <a:t>UseEffect:</a:t>
            </a:r>
            <a:r>
              <a:rPr lang="en-GB" dirty="0" smtClean="0"/>
              <a:t> UseEffect is </a:t>
            </a:r>
            <a:r>
              <a:rPr lang="en-GB" dirty="0"/>
              <a:t>a React Hook that manages side effects in functional components. It serves as a replacement for lifecycle methods found in class components, such as </a:t>
            </a:r>
            <a:r>
              <a:rPr lang="en-GB" dirty="0" smtClean="0"/>
              <a:t>ComponentDidMount,ComponentDitUpdate and componentWillUnmount.</a:t>
            </a:r>
          </a:p>
          <a:p>
            <a:endParaRPr lang="en-IN" dirty="0">
              <a:sym typeface="Wingdings" panose="05000000000000000000" pitchFamily="2" charset="2"/>
            </a:endParaRPr>
          </a:p>
          <a:p>
            <a:r>
              <a:rPr lang="en-IN" b="1" u="sng" dirty="0" smtClean="0"/>
              <a:t>Call Back Function:</a:t>
            </a:r>
            <a:r>
              <a:rPr lang="en-GB" dirty="0"/>
              <a:t>A callback function is a function passed into another function as an argument, which is then invoked inside the outer function to complete some kind of routine or action. The consumer of a callback-based API writes a function that is passed into the API</a:t>
            </a:r>
            <a:r>
              <a:rPr lang="en-GB" dirty="0" smtClean="0"/>
              <a:t>.</a:t>
            </a:r>
          </a:p>
          <a:p>
            <a:endParaRPr lang="en-IN" b="1" u="sng" dirty="0" smtClean="0"/>
          </a:p>
          <a:p>
            <a:r>
              <a:rPr lang="en-IN" b="1" u="sng" dirty="0" smtClean="0"/>
              <a:t>Redux:</a:t>
            </a:r>
            <a:r>
              <a:rPr lang="en-GB" dirty="0"/>
              <a:t>React Redux provides a pair of custom React hooks that allow your React components to interact with the Redux store. useSelector reads a value from the store state and subscribes to updates, while useDispatch returns the store's dispatch method to let you dispatch actions.</a:t>
            </a:r>
            <a:endParaRPr lang="en-IN" b="1" u="sng"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spTree>
    <p:extLst>
      <p:ext uri="{BB962C8B-B14F-4D97-AF65-F5344CB8AC3E}">
        <p14:creationId xmlns:p14="http://schemas.microsoft.com/office/powerpoint/2010/main" val="4062912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3550" y="649224"/>
            <a:ext cx="11260278" cy="896112"/>
          </a:xfrm>
        </p:spPr>
        <p:txBody>
          <a:bodyPr>
            <a:noAutofit/>
          </a:bodyPr>
          <a:lstStyle/>
          <a:p>
            <a:r>
              <a:rPr lang="en-US" sz="4400" b="1" dirty="0">
                <a:effectLst>
                  <a:outerShdw blurRad="38100" dist="38100" dir="2700000" algn="tl">
                    <a:srgbClr val="000000">
                      <a:alpha val="43137"/>
                    </a:srgbClr>
                  </a:outerShdw>
                </a:effectLst>
              </a:rPr>
              <a:t>Learning </a:t>
            </a:r>
            <a:r>
              <a:rPr lang="en-US" sz="4400" b="1" dirty="0" smtClean="0">
                <a:effectLst>
                  <a:outerShdw blurRad="38100" dist="38100" dir="2700000" algn="tl">
                    <a:srgbClr val="000000">
                      <a:alpha val="43137"/>
                    </a:srgbClr>
                  </a:outerShdw>
                </a:effectLst>
              </a:rPr>
              <a:t>5 </a:t>
            </a:r>
            <a:r>
              <a:rPr lang="en-US" sz="4400" b="1" dirty="0">
                <a:effectLst>
                  <a:outerShdw blurRad="38100" dist="38100" dir="2700000" algn="tl">
                    <a:srgbClr val="000000">
                      <a:alpha val="43137"/>
                    </a:srgbClr>
                  </a:outerShdw>
                </a:effectLst>
              </a:rPr>
              <a:t>|  takeaways </a:t>
            </a:r>
            <a:endParaRPr lang="en-IN" sz="4400" dirty="0"/>
          </a:p>
        </p:txBody>
      </p:sp>
      <p:sp>
        <p:nvSpPr>
          <p:cNvPr id="6" name="Slide Number Placeholder 5"/>
          <p:cNvSpPr>
            <a:spLocks noGrp="1"/>
          </p:cNvSpPr>
          <p:nvPr>
            <p:ph type="sldNum" sz="quarter" idx="15"/>
          </p:nvPr>
        </p:nvSpPr>
        <p:spPr/>
        <p:txBody>
          <a:bodyPr/>
          <a:lstStyle/>
          <a:p>
            <a:fld id="{0879F475-59B1-4993-848A-C2B683DE9AF5}" type="slidenum">
              <a:rPr lang="en-IN" smtClean="0"/>
              <a:pPr/>
              <a:t>11</a:t>
            </a:fld>
            <a:endParaRPr lang="en-IN" dirty="0"/>
          </a:p>
        </p:txBody>
      </p:sp>
      <p:sp>
        <p:nvSpPr>
          <p:cNvPr id="7" name="Rectangle 6"/>
          <p:cNvSpPr/>
          <p:nvPr/>
        </p:nvSpPr>
        <p:spPr>
          <a:xfrm>
            <a:off x="463550" y="1737074"/>
            <a:ext cx="5458415" cy="3913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19520" y="1741789"/>
            <a:ext cx="5560416" cy="3908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1344168" y="2322576"/>
            <a:ext cx="3867912" cy="3493008"/>
          </a:xfrm>
          <a:prstGeom prst="rect">
            <a:avLst/>
          </a:prstGeom>
          <a:noFill/>
        </p:spPr>
        <p:txBody>
          <a:bodyPr wrap="square" rtlCol="0">
            <a:spAutoFit/>
          </a:bodyPr>
          <a:lstStyle/>
          <a:p>
            <a:endParaRPr lang="en-IN" dirty="0"/>
          </a:p>
        </p:txBody>
      </p:sp>
      <p:sp>
        <p:nvSpPr>
          <p:cNvPr id="10" name="TextBox 9"/>
          <p:cNvSpPr txBox="1"/>
          <p:nvPr/>
        </p:nvSpPr>
        <p:spPr>
          <a:xfrm>
            <a:off x="1042416" y="2468880"/>
            <a:ext cx="4317642" cy="2308324"/>
          </a:xfrm>
          <a:prstGeom prst="rect">
            <a:avLst/>
          </a:prstGeom>
          <a:noFill/>
        </p:spPr>
        <p:txBody>
          <a:bodyPr wrap="square" rtlCol="0">
            <a:spAutoFit/>
          </a:bodyPr>
          <a:lstStyle/>
          <a:p>
            <a:r>
              <a:rPr lang="en-IN" b="1" dirty="0" smtClean="0">
                <a:sym typeface="Wingdings" panose="05000000000000000000" pitchFamily="2" charset="2"/>
              </a:rPr>
              <a:t>Effective Listening</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Types of Listening </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a:t>
            </a:r>
            <a:r>
              <a:rPr lang="en-IN" b="1" dirty="0" smtClean="0">
                <a:sym typeface="Wingdings" panose="05000000000000000000" pitchFamily="2" charset="2"/>
              </a:rPr>
              <a:t>Telephone /Mobile Etiquette</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Types of Communication</a:t>
            </a:r>
            <a:endParaRPr lang="en-IN" b="1" dirty="0" smtClean="0">
              <a:sym typeface="Wingdings" panose="05000000000000000000" pitchFamily="2" charset="2"/>
            </a:endParaRPr>
          </a:p>
          <a:p>
            <a:endParaRPr lang="en-IN" b="1" dirty="0">
              <a:sym typeface="Wingdings" panose="05000000000000000000" pitchFamily="2" charset="2"/>
            </a:endParaRPr>
          </a:p>
        </p:txBody>
      </p:sp>
      <p:pic>
        <p:nvPicPr>
          <p:cNvPr id="10244" name="Picture 4" descr="Phone Etiquettes - Business Etiquette Tr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388" y="1756237"/>
            <a:ext cx="5522679" cy="389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20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0879F475-59B1-4993-848A-C2B683DE9AF5}" type="slidenum">
              <a:rPr lang="en-IN" smtClean="0"/>
              <a:pPr/>
              <a:t>12</a:t>
            </a:fld>
            <a:endParaRPr lang="en-IN" dirty="0"/>
          </a:p>
        </p:txBody>
      </p:sp>
      <p:sp>
        <p:nvSpPr>
          <p:cNvPr id="8" name="TextBox 7"/>
          <p:cNvSpPr txBox="1"/>
          <p:nvPr/>
        </p:nvSpPr>
        <p:spPr>
          <a:xfrm>
            <a:off x="22302" y="0"/>
            <a:ext cx="12192000" cy="11172289"/>
          </a:xfrm>
          <a:prstGeom prst="rect">
            <a:avLst/>
          </a:prstGeom>
          <a:noFill/>
        </p:spPr>
        <p:txBody>
          <a:bodyPr wrap="square" rtlCol="0">
            <a:spAutoFit/>
          </a:bodyPr>
          <a:lstStyle/>
          <a:p>
            <a:r>
              <a:rPr lang="en-IN" b="1" u="sng" dirty="0">
                <a:sym typeface="Wingdings" panose="05000000000000000000" pitchFamily="2" charset="2"/>
              </a:rPr>
              <a:t>Effective </a:t>
            </a:r>
            <a:r>
              <a:rPr lang="en-IN" b="1" u="sng" dirty="0" smtClean="0">
                <a:sym typeface="Wingdings" panose="05000000000000000000" pitchFamily="2" charset="2"/>
              </a:rPr>
              <a:t>Listening:</a:t>
            </a:r>
          </a:p>
          <a:p>
            <a:r>
              <a:rPr lang="en-GB" dirty="0"/>
              <a:t>Effective listening, or active listening, involves </a:t>
            </a:r>
            <a:r>
              <a:rPr lang="en-GB" dirty="0"/>
              <a:t>giving your </a:t>
            </a:r>
            <a:r>
              <a:rPr lang="en-GB" dirty="0" smtClean="0"/>
              <a:t>full</a:t>
            </a:r>
          </a:p>
          <a:p>
            <a:r>
              <a:rPr lang="en-GB" dirty="0" smtClean="0"/>
              <a:t>attention</a:t>
            </a:r>
            <a:r>
              <a:rPr lang="en-GB" dirty="0"/>
              <a:t>, showing engagement through nonverbal cues, </a:t>
            </a:r>
            <a:r>
              <a:rPr lang="en-GB" dirty="0" smtClean="0"/>
              <a:t>asking  </a:t>
            </a:r>
          </a:p>
          <a:p>
            <a:r>
              <a:rPr lang="en-GB" dirty="0" smtClean="0"/>
              <a:t>clarifying </a:t>
            </a:r>
            <a:r>
              <a:rPr lang="en-GB" dirty="0"/>
              <a:t>questions, and reflecting back what the speaker said </a:t>
            </a:r>
            <a:r>
              <a:rPr lang="en-GB" dirty="0" smtClean="0"/>
              <a:t>to</a:t>
            </a:r>
          </a:p>
          <a:p>
            <a:r>
              <a:rPr lang="en-GB" dirty="0" smtClean="0"/>
              <a:t>ensure understanding</a:t>
            </a:r>
          </a:p>
          <a:p>
            <a:endParaRPr lang="en-GB" b="1" u="sng" dirty="0">
              <a:sym typeface="Wingdings" panose="05000000000000000000" pitchFamily="2" charset="2"/>
            </a:endParaRPr>
          </a:p>
          <a:p>
            <a:r>
              <a:rPr lang="en-GB" b="1" u="sng" dirty="0" smtClean="0">
                <a:sym typeface="Wingdings" panose="05000000000000000000" pitchFamily="2" charset="2"/>
              </a:rPr>
              <a:t>Types of Listening:</a:t>
            </a:r>
            <a:endParaRPr lang="en-IN" b="1" u="sng" dirty="0" smtClean="0"/>
          </a:p>
          <a:p>
            <a:r>
              <a:rPr lang="en-GB" dirty="0"/>
              <a:t>Different types of listening include </a:t>
            </a:r>
            <a:r>
              <a:rPr lang="en-GB" dirty="0"/>
              <a:t>active, empathetic, critical, </a:t>
            </a:r>
            <a:endParaRPr lang="en-GB" dirty="0" smtClean="0"/>
          </a:p>
          <a:p>
            <a:r>
              <a:rPr lang="en-GB" dirty="0" smtClean="0"/>
              <a:t>appreciative</a:t>
            </a:r>
            <a:r>
              <a:rPr lang="en-GB" dirty="0"/>
              <a:t>, informational, and discriminative listening</a:t>
            </a:r>
            <a:r>
              <a:rPr lang="en-GB" dirty="0"/>
              <a:t>, </a:t>
            </a:r>
            <a:r>
              <a:rPr lang="en-GB" dirty="0" smtClean="0"/>
              <a:t>each</a:t>
            </a:r>
          </a:p>
          <a:p>
            <a:r>
              <a:rPr lang="en-GB" dirty="0" smtClean="0"/>
              <a:t> </a:t>
            </a:r>
            <a:r>
              <a:rPr lang="en-GB" dirty="0"/>
              <a:t>serving distinct purposes in </a:t>
            </a:r>
            <a:r>
              <a:rPr lang="en-GB" dirty="0" smtClean="0"/>
              <a:t>communication.</a:t>
            </a:r>
            <a:endParaRPr lang="en-IN" b="1" u="sng" dirty="0"/>
          </a:p>
          <a:p>
            <a:endParaRPr lang="en-IN" b="1" u="sng" dirty="0" smtClean="0"/>
          </a:p>
          <a:p>
            <a:endParaRPr lang="en-IN" b="1" u="sng" dirty="0"/>
          </a:p>
          <a:p>
            <a:r>
              <a:rPr lang="en-IN" b="1" u="sng" dirty="0" smtClean="0"/>
              <a:t>Telephone/Mobile Etiquette:</a:t>
            </a:r>
            <a:endParaRPr lang="en-IN" b="1" u="sng" dirty="0"/>
          </a:p>
          <a:p>
            <a:r>
              <a:rPr lang="en-IN" dirty="0" smtClean="0">
                <a:sym typeface="Wingdings" panose="05000000000000000000" pitchFamily="2" charset="2"/>
              </a:rPr>
              <a:t>Acknowledge</a:t>
            </a:r>
          </a:p>
          <a:p>
            <a:r>
              <a:rPr lang="en-IN" dirty="0" smtClean="0">
                <a:sym typeface="Wingdings" panose="05000000000000000000" pitchFamily="2" charset="2"/>
              </a:rPr>
              <a:t>Assure</a:t>
            </a:r>
          </a:p>
          <a:p>
            <a:r>
              <a:rPr lang="en-IN" dirty="0" smtClean="0">
                <a:sym typeface="Wingdings" panose="05000000000000000000" pitchFamily="2" charset="2"/>
              </a:rPr>
              <a:t>Affirm</a:t>
            </a:r>
          </a:p>
          <a:p>
            <a:r>
              <a:rPr lang="en-IN" dirty="0" smtClean="0">
                <a:sym typeface="Wingdings" panose="05000000000000000000" pitchFamily="2" charset="2"/>
              </a:rPr>
              <a:t>Appriciate</a:t>
            </a:r>
          </a:p>
          <a:p>
            <a:endParaRPr lang="en-IN" dirty="0" smtClean="0">
              <a:sym typeface="Wingdings" panose="05000000000000000000" pitchFamily="2" charset="2"/>
            </a:endParaRPr>
          </a:p>
          <a:p>
            <a:r>
              <a:rPr lang="en-IN" b="1" u="sng" dirty="0">
                <a:sym typeface="Wingdings" panose="05000000000000000000" pitchFamily="2" charset="2"/>
              </a:rPr>
              <a:t>T</a:t>
            </a:r>
            <a:r>
              <a:rPr lang="en-IN" b="1" u="sng" dirty="0" smtClean="0">
                <a:sym typeface="Wingdings" panose="05000000000000000000" pitchFamily="2" charset="2"/>
              </a:rPr>
              <a:t>ypes </a:t>
            </a:r>
            <a:r>
              <a:rPr lang="en-IN" b="1" u="sng" dirty="0">
                <a:sym typeface="Wingdings" panose="05000000000000000000" pitchFamily="2" charset="2"/>
              </a:rPr>
              <a:t>of </a:t>
            </a:r>
            <a:r>
              <a:rPr lang="en-IN" b="1" u="sng" dirty="0" smtClean="0">
                <a:sym typeface="Wingdings" panose="05000000000000000000" pitchFamily="2" charset="2"/>
              </a:rPr>
              <a:t>Communication:</a:t>
            </a:r>
          </a:p>
          <a:p>
            <a:endParaRPr lang="en-IN" b="1" u="sng" dirty="0">
              <a:sym typeface="Wingdings" panose="05000000000000000000" pitchFamily="2" charset="2"/>
            </a:endParaRPr>
          </a:p>
          <a:p>
            <a:r>
              <a:rPr lang="en-IN" dirty="0" smtClean="0">
                <a:sym typeface="Wingdings" panose="05000000000000000000" pitchFamily="2" charset="2"/>
              </a:rPr>
              <a:t>Passive </a:t>
            </a:r>
          </a:p>
          <a:p>
            <a:r>
              <a:rPr lang="en-IN" dirty="0" smtClean="0">
                <a:sym typeface="Wingdings" panose="05000000000000000000" pitchFamily="2" charset="2"/>
              </a:rPr>
              <a:t>Assertive </a:t>
            </a:r>
          </a:p>
          <a:p>
            <a:r>
              <a:rPr lang="en-IN" dirty="0" smtClean="0">
                <a:sym typeface="Wingdings" panose="05000000000000000000" pitchFamily="2" charset="2"/>
              </a:rPr>
              <a:t>Aggressive </a:t>
            </a:r>
          </a:p>
          <a:p>
            <a:endParaRPr lang="en-IN" dirty="0">
              <a:sym typeface="Wingdings" panose="05000000000000000000" pitchFamily="2" charset="2"/>
            </a:endParaRPr>
          </a:p>
          <a:p>
            <a:endParaRPr lang="en-IN"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a:p>
        </p:txBody>
      </p:sp>
      <p:pic>
        <p:nvPicPr>
          <p:cNvPr id="11266" name="Picture 2" descr="Teaching Success and Active Listening | mister a music 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200" y="246741"/>
            <a:ext cx="5138057" cy="394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226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02D07F7-B946-BB66-E6EA-DD92C38B1926}"/>
              </a:ext>
            </a:extLst>
          </p:cNvPr>
          <p:cNvSpPr>
            <a:spLocks noGrp="1"/>
          </p:cNvSpPr>
          <p:nvPr>
            <p:ph type="body" sz="quarter" idx="12"/>
          </p:nvPr>
        </p:nvSpPr>
        <p:spPr>
          <a:xfrm>
            <a:off x="158671" y="3038483"/>
            <a:ext cx="11562786" cy="584775"/>
          </a:xfrm>
        </p:spPr>
        <p:txBody>
          <a:bodyPr/>
          <a:lstStyle/>
          <a:p>
            <a:r>
              <a:rPr lang="en-US" sz="3200" dirty="0" smtClean="0"/>
              <a:t>Topics Covered in </a:t>
            </a:r>
            <a:r>
              <a:rPr lang="en-US" sz="3200" dirty="0"/>
              <a:t>	</a:t>
            </a:r>
            <a:r>
              <a:rPr lang="en-US" sz="3200" dirty="0" smtClean="0"/>
              <a:t>Eighth</a:t>
            </a:r>
            <a:r>
              <a:rPr lang="en-US" sz="3200" dirty="0" smtClean="0"/>
              <a:t>  </a:t>
            </a:r>
            <a:r>
              <a:rPr lang="en-US" sz="3200" dirty="0" smtClean="0"/>
              <a:t>Week !</a:t>
            </a:r>
            <a:endParaRPr lang="en-IN" sz="4000" dirty="0"/>
          </a:p>
        </p:txBody>
      </p:sp>
      <p:pic>
        <p:nvPicPr>
          <p:cNvPr id="2" name="Graphic 1" descr="Idea outline">
            <a:extLst>
              <a:ext uri="{FF2B5EF4-FFF2-40B4-BE49-F238E27FC236}">
                <a16:creationId xmlns:a16="http://schemas.microsoft.com/office/drawing/2014/main" xmlns="" id="{5ED103A7-D95B-E42C-6356-53269A110E8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xmlns=""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05"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xmlns=""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06C725D5-7581-AA70-6229-D8DC020A1CF5}"/>
              </a:ext>
            </a:extLst>
          </p:cNvPr>
          <p:cNvSpPr>
            <a:spLocks noGrp="1"/>
          </p:cNvSpPr>
          <p:nvPr>
            <p:ph type="sldNum" sz="quarter" idx="15"/>
          </p:nvPr>
        </p:nvSpPr>
        <p:spPr/>
        <p:txBody>
          <a:bodyPr/>
          <a:lstStyle/>
          <a:p>
            <a:fld id="{0879F475-59B1-4993-848A-C2B683DE9AF5}" type="slidenum">
              <a:rPr lang="en-IN" smtClean="0"/>
              <a:pPr/>
              <a:t>3</a:t>
            </a:fld>
            <a:endParaRPr lang="en-IN" dirty="0"/>
          </a:p>
        </p:txBody>
      </p:sp>
      <p:sp>
        <p:nvSpPr>
          <p:cNvPr id="10" name="Content Placeholder 2">
            <a:extLst>
              <a:ext uri="{FF2B5EF4-FFF2-40B4-BE49-F238E27FC236}">
                <a16:creationId xmlns:a16="http://schemas.microsoft.com/office/drawing/2014/main" xmlns="" id="{1119CB9E-042F-11E8-F683-654626D307B3}"/>
              </a:ext>
            </a:extLst>
          </p:cNvPr>
          <p:cNvSpPr txBox="1">
            <a:spLocks/>
          </p:cNvSpPr>
          <p:nvPr/>
        </p:nvSpPr>
        <p:spPr>
          <a:xfrm>
            <a:off x="385560" y="1738351"/>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xmlns="" id="{CE0DDF5F-FE47-F9A2-FE84-53B63DFF494D}"/>
              </a:ext>
            </a:extLst>
          </p:cNvPr>
          <p:cNvSpPr txBox="1">
            <a:spLocks/>
          </p:cNvSpPr>
          <p:nvPr/>
        </p:nvSpPr>
        <p:spPr>
          <a:xfrm>
            <a:off x="6205179" y="1738350"/>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2" name="TextBox 1"/>
          <p:cNvSpPr txBox="1"/>
          <p:nvPr/>
        </p:nvSpPr>
        <p:spPr>
          <a:xfrm>
            <a:off x="298402" y="2281188"/>
            <a:ext cx="184731" cy="369332"/>
          </a:xfrm>
          <a:prstGeom prst="rect">
            <a:avLst/>
          </a:prstGeom>
          <a:noFill/>
        </p:spPr>
        <p:txBody>
          <a:bodyPr wrap="none" rtlCol="0">
            <a:spAutoFit/>
          </a:bodyPr>
          <a:lstStyle/>
          <a:p>
            <a:endParaRPr lang="en-IN" dirty="0"/>
          </a:p>
        </p:txBody>
      </p:sp>
      <p:sp>
        <p:nvSpPr>
          <p:cNvPr id="8" name="TextBox 7"/>
          <p:cNvSpPr txBox="1"/>
          <p:nvPr/>
        </p:nvSpPr>
        <p:spPr>
          <a:xfrm flipH="1">
            <a:off x="1545173" y="1929809"/>
            <a:ext cx="3334580" cy="3970318"/>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a:t>
            </a:r>
            <a:r>
              <a:rPr lang="en-IN" b="1" dirty="0">
                <a:sym typeface="Wingdings" panose="05000000000000000000" pitchFamily="2" charset="2"/>
              </a:rPr>
              <a:t>P</a:t>
            </a:r>
            <a:r>
              <a:rPr lang="en-IN" b="1" dirty="0" smtClean="0">
                <a:sym typeface="Wingdings" panose="05000000000000000000" pitchFamily="2" charset="2"/>
              </a:rPr>
              <a:t>rop Types</a:t>
            </a:r>
            <a:endParaRPr lang="en-IN" b="1" dirty="0" smtClean="0">
              <a:sym typeface="Wingdings" panose="05000000000000000000" pitchFamily="2" charset="2"/>
            </a:endParaRPr>
          </a:p>
          <a:p>
            <a:endParaRPr lang="en-IN" b="1" dirty="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Prop Drilling</a:t>
            </a:r>
          </a:p>
          <a:p>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Create Context</a:t>
            </a:r>
            <a:endParaRPr lang="en-IN" b="1" dirty="0" smtClean="0">
              <a:sym typeface="Wingdings" panose="05000000000000000000" pitchFamily="2" charset="2"/>
            </a:endParaRP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a:p>
        </p:txBody>
      </p:sp>
      <p:sp>
        <p:nvSpPr>
          <p:cNvPr id="12" name="TextBox 11"/>
          <p:cNvSpPr txBox="1"/>
          <p:nvPr/>
        </p:nvSpPr>
        <p:spPr>
          <a:xfrm>
            <a:off x="1542735" y="2281188"/>
            <a:ext cx="4615636" cy="369332"/>
          </a:xfrm>
          <a:prstGeom prst="rect">
            <a:avLst/>
          </a:prstGeom>
          <a:noFill/>
        </p:spPr>
        <p:txBody>
          <a:bodyPr wrap="square" rtlCol="0">
            <a:spAutoFit/>
          </a:bodyPr>
          <a:lstStyle/>
          <a:p>
            <a:r>
              <a:rPr lang="en-IN" b="1" dirty="0" smtClean="0">
                <a:sym typeface="Wingdings" panose="05000000000000000000" pitchFamily="2" charset="2"/>
              </a:rPr>
              <a:t></a:t>
            </a:r>
            <a:r>
              <a:rPr lang="en-IN" b="1" dirty="0" smtClean="0">
                <a:sym typeface="Wingdings" panose="05000000000000000000" pitchFamily="2" charset="2"/>
              </a:rPr>
              <a:t>Properties </a:t>
            </a:r>
            <a:endParaRPr lang="en-IN" b="1" dirty="0"/>
          </a:p>
        </p:txBody>
      </p:sp>
      <p:sp>
        <p:nvSpPr>
          <p:cNvPr id="18" name="TextBox 17"/>
          <p:cNvSpPr txBox="1"/>
          <p:nvPr/>
        </p:nvSpPr>
        <p:spPr>
          <a:xfrm flipH="1">
            <a:off x="442195" y="534811"/>
            <a:ext cx="11194343"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Learning 1 | My takeaways </a:t>
            </a:r>
            <a:endParaRPr lang="en-IN" sz="4400" dirty="0"/>
          </a:p>
        </p:txBody>
      </p:sp>
      <p:sp>
        <p:nvSpPr>
          <p:cNvPr id="3" name="TextBox 2"/>
          <p:cNvSpPr txBox="1"/>
          <p:nvPr/>
        </p:nvSpPr>
        <p:spPr>
          <a:xfrm>
            <a:off x="1748144" y="5165148"/>
            <a:ext cx="4090258" cy="369332"/>
          </a:xfrm>
          <a:prstGeom prst="rect">
            <a:avLst/>
          </a:prstGeom>
          <a:noFill/>
        </p:spPr>
        <p:txBody>
          <a:bodyPr wrap="square" rtlCol="0">
            <a:spAutoFit/>
          </a:bodyPr>
          <a:lstStyle/>
          <a:p>
            <a:r>
              <a:rPr lang="en-IN" b="1" dirty="0" smtClean="0">
                <a:sym typeface="Wingdings" panose="05000000000000000000" pitchFamily="2" charset="2"/>
              </a:rPr>
              <a:t> </a:t>
            </a:r>
            <a:endParaRPr lang="en-IN" b="1" dirty="0"/>
          </a:p>
        </p:txBody>
      </p:sp>
      <p:pic>
        <p:nvPicPr>
          <p:cNvPr id="2435" name="Picture 387" descr="Javarevisited: How to use props in React.js? Functional and Class Component  + Properties Example Tutori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185" y="1834078"/>
            <a:ext cx="5127652" cy="38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4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12" name="Content Placeholder 3">
            <a:extLst>
              <a:ext uri="{FF2B5EF4-FFF2-40B4-BE49-F238E27FC236}">
                <a16:creationId xmlns:a16="http://schemas.microsoft.com/office/drawing/2014/main" xmlns="" id="{E53E5C3F-4D2B-B85F-E592-E58E032C664C}"/>
              </a:ext>
            </a:extLst>
          </p:cNvPr>
          <p:cNvSpPr txBox="1">
            <a:spLocks/>
          </p:cNvSpPr>
          <p:nvPr/>
        </p:nvSpPr>
        <p:spPr>
          <a:xfrm>
            <a:off x="8440373" y="9572338"/>
            <a:ext cx="768492" cy="48524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 </a:t>
            </a:r>
            <a:endParaRPr lang="en-US" sz="2000" dirty="0"/>
          </a:p>
        </p:txBody>
      </p:sp>
      <p:sp>
        <p:nvSpPr>
          <p:cNvPr id="5" name="TextBox 4"/>
          <p:cNvSpPr txBox="1"/>
          <p:nvPr/>
        </p:nvSpPr>
        <p:spPr>
          <a:xfrm>
            <a:off x="0" y="0"/>
            <a:ext cx="12192000" cy="10064294"/>
          </a:xfrm>
          <a:prstGeom prst="rect">
            <a:avLst/>
          </a:prstGeom>
          <a:noFill/>
        </p:spPr>
        <p:txBody>
          <a:bodyPr wrap="square" rtlCol="0">
            <a:spAutoFit/>
          </a:bodyPr>
          <a:lstStyle/>
          <a:p>
            <a:r>
              <a:rPr lang="en-GB" b="1" u="sng" dirty="0" smtClean="0"/>
              <a:t>Properties</a:t>
            </a:r>
            <a:r>
              <a:rPr lang="en-GB" b="1" u="sng" dirty="0" smtClean="0"/>
              <a:t>:</a:t>
            </a:r>
          </a:p>
          <a:p>
            <a:r>
              <a:rPr lang="en-GB" dirty="0"/>
              <a:t>properties (commonly referred to as "props") are a mechanism for passing data from a parent component to a child component. They are read-only and help make components dynamic and reusable</a:t>
            </a:r>
            <a:r>
              <a:rPr lang="en-GB" dirty="0" smtClean="0"/>
              <a:t>.</a:t>
            </a:r>
          </a:p>
          <a:p>
            <a:endParaRPr lang="en-GB" b="1" u="sng" dirty="0"/>
          </a:p>
          <a:p>
            <a:r>
              <a:rPr lang="en-GB" i="1" u="sng" dirty="0" smtClean="0"/>
              <a:t>Features of Props:</a:t>
            </a:r>
          </a:p>
          <a:p>
            <a:r>
              <a:rPr lang="en-GB" b="1" dirty="0"/>
              <a:t>Immutable:</a:t>
            </a:r>
            <a:r>
              <a:rPr lang="en-GB" dirty="0"/>
              <a:t> Props cannot be modified by the child component; they are read-only.</a:t>
            </a:r>
            <a:endParaRPr lang="en-GB" b="1" u="sng" dirty="0"/>
          </a:p>
          <a:p>
            <a:r>
              <a:rPr lang="en-GB" b="1" dirty="0"/>
              <a:t>Passed as Attributes:</a:t>
            </a:r>
            <a:r>
              <a:rPr lang="en-GB" dirty="0"/>
              <a:t> You pass props as attributes in JSX.</a:t>
            </a:r>
            <a:endParaRPr lang="en-GB" b="1" u="sng" dirty="0" smtClean="0"/>
          </a:p>
          <a:p>
            <a:r>
              <a:rPr lang="en-GB" b="1" dirty="0"/>
              <a:t>Dynamic Data:</a:t>
            </a:r>
            <a:r>
              <a:rPr lang="en-GB" dirty="0"/>
              <a:t> Props allow you to pass dynamic </a:t>
            </a:r>
            <a:r>
              <a:rPr lang="en-GB" dirty="0" smtClean="0"/>
              <a:t>data.</a:t>
            </a:r>
          </a:p>
          <a:p>
            <a:endParaRPr lang="en-GB" dirty="0"/>
          </a:p>
          <a:p>
            <a:r>
              <a:rPr lang="en-GB" b="1" u="sng" dirty="0" smtClean="0"/>
              <a:t>Prop Types</a:t>
            </a:r>
            <a:r>
              <a:rPr lang="en-GB" dirty="0" smtClean="0"/>
              <a:t>: Prop types are a </a:t>
            </a:r>
            <a:r>
              <a:rPr lang="en-GB" dirty="0"/>
              <a:t>set of validators used to check the types of props passed to a </a:t>
            </a:r>
            <a:r>
              <a:rPr lang="en-GB" dirty="0" smtClean="0"/>
              <a:t>component </a:t>
            </a:r>
            <a:r>
              <a:rPr lang="en-GB" dirty="0"/>
              <a:t>helping to catch potential type errors during development and improve code quality. </a:t>
            </a:r>
            <a:endParaRPr lang="en-GB" dirty="0" smtClean="0"/>
          </a:p>
          <a:p>
            <a:endParaRPr lang="en-GB" b="1" u="sng" dirty="0"/>
          </a:p>
          <a:p>
            <a:endParaRPr lang="en-GB" b="1" u="sng" dirty="0" smtClean="0"/>
          </a:p>
          <a:p>
            <a:r>
              <a:rPr lang="en-GB" b="1" u="sng" dirty="0" err="1" smtClean="0"/>
              <a:t>PropDrilling</a:t>
            </a:r>
            <a:r>
              <a:rPr lang="en-GB" b="1" u="sng" dirty="0" smtClean="0"/>
              <a:t>: </a:t>
            </a:r>
            <a:r>
              <a:rPr lang="en-GB" dirty="0" smtClean="0"/>
              <a:t>Prop </a:t>
            </a:r>
            <a:r>
              <a:rPr lang="en-GB" dirty="0"/>
              <a:t>drilling in React refers to the practice of passing data down through multiple levels of nested components via props, even when intermediate components do not need the data themselves. This can lead to verbose and hard-to-maintain code, especially in larger applications with complex component hierarchies. </a:t>
            </a:r>
            <a:endParaRPr lang="en-GB" b="1" u="sng" dirty="0" smtClean="0"/>
          </a:p>
          <a:p>
            <a:endParaRPr lang="en-GB" b="1" u="sng" dirty="0" smtClean="0"/>
          </a:p>
          <a:p>
            <a:endParaRPr lang="en-GB" b="1" u="sng" dirty="0"/>
          </a:p>
          <a:p>
            <a:r>
              <a:rPr lang="en-GB" b="1" u="sng" dirty="0" smtClean="0"/>
              <a:t>Create Context:</a:t>
            </a:r>
          </a:p>
          <a:p>
            <a:r>
              <a:rPr lang="en-GB" dirty="0"/>
              <a:t>Context, in React, is a way to pass data down through a component tree without having to pass props down through every level. This can be very helpful since this allows us to share data between components that are not directly related to each </a:t>
            </a:r>
            <a:r>
              <a:rPr lang="en-GB" dirty="0" smtClean="0"/>
              <a:t>other.</a:t>
            </a:r>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a:p>
            <a:endParaRPr lang="en-GB" b="1" u="sng" dirty="0" smtClean="0"/>
          </a:p>
          <a:p>
            <a:endParaRPr lang="en-GB" dirty="0">
              <a:sym typeface="Wingdings" panose="05000000000000000000" pitchFamily="2" charset="2"/>
            </a:endParaRPr>
          </a:p>
        </p:txBody>
      </p:sp>
    </p:spTree>
    <p:extLst>
      <p:ext uri="{BB962C8B-B14F-4D97-AF65-F5344CB8AC3E}">
        <p14:creationId xmlns:p14="http://schemas.microsoft.com/office/powerpoint/2010/main" val="24588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dirty="0"/>
          </a:p>
        </p:txBody>
      </p:sp>
      <p:sp>
        <p:nvSpPr>
          <p:cNvPr id="14" name="Rectangle 13"/>
          <p:cNvSpPr/>
          <p:nvPr/>
        </p:nvSpPr>
        <p:spPr>
          <a:xfrm>
            <a:off x="298202" y="1354492"/>
            <a:ext cx="6010001"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itle 17"/>
          <p:cNvSpPr>
            <a:spLocks noGrp="1"/>
          </p:cNvSpPr>
          <p:nvPr>
            <p:ph type="title"/>
          </p:nvPr>
        </p:nvSpPr>
        <p:spPr/>
        <p:txBody>
          <a:bodyPr>
            <a:normAutofit/>
          </a:bodyPr>
          <a:lstStyle/>
          <a:p>
            <a:r>
              <a:rPr lang="en-IN" sz="4400" b="1" dirty="0" smtClean="0"/>
              <a:t>Learning 2| My Takeaways</a:t>
            </a:r>
            <a:endParaRPr lang="en-IN" sz="4400" b="1" dirty="0"/>
          </a:p>
        </p:txBody>
      </p:sp>
      <p:sp>
        <p:nvSpPr>
          <p:cNvPr id="20" name="Rectangle 19"/>
          <p:cNvSpPr/>
          <p:nvPr/>
        </p:nvSpPr>
        <p:spPr>
          <a:xfrm>
            <a:off x="6553843" y="1332925"/>
            <a:ext cx="5340312" cy="4651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1006997" y="2409371"/>
            <a:ext cx="3727049" cy="369332"/>
          </a:xfrm>
          <a:prstGeom prst="rect">
            <a:avLst/>
          </a:prstGeom>
          <a:noFill/>
        </p:spPr>
        <p:txBody>
          <a:bodyPr wrap="square" rtlCol="0">
            <a:spAutoFit/>
          </a:bodyPr>
          <a:lstStyle/>
          <a:p>
            <a:r>
              <a:rPr lang="en-IN" b="1" dirty="0" smtClean="0">
                <a:sym typeface="Wingdings" panose="05000000000000000000" pitchFamily="2" charset="2"/>
              </a:rPr>
              <a:t> </a:t>
            </a:r>
            <a:r>
              <a:rPr lang="en-IN" b="1" dirty="0" smtClean="0">
                <a:sym typeface="Wingdings" panose="05000000000000000000" pitchFamily="2" charset="2"/>
              </a:rPr>
              <a:t>By-pass Prop Drilling</a:t>
            </a:r>
            <a:r>
              <a:rPr lang="en-IN" b="1" dirty="0" smtClean="0">
                <a:sym typeface="Wingdings" panose="05000000000000000000" pitchFamily="2" charset="2"/>
              </a:rPr>
              <a:t> </a:t>
            </a:r>
            <a:endParaRPr lang="en-IN" b="1" dirty="0"/>
          </a:p>
        </p:txBody>
      </p:sp>
      <p:sp>
        <p:nvSpPr>
          <p:cNvPr id="24" name="TextBox 23"/>
          <p:cNvSpPr txBox="1"/>
          <p:nvPr/>
        </p:nvSpPr>
        <p:spPr>
          <a:xfrm>
            <a:off x="1006997" y="3478721"/>
            <a:ext cx="3869212" cy="369332"/>
          </a:xfrm>
          <a:prstGeom prst="rect">
            <a:avLst/>
          </a:prstGeom>
          <a:noFill/>
        </p:spPr>
        <p:txBody>
          <a:bodyPr wrap="square" rtlCol="0">
            <a:spAutoFit/>
          </a:bodyPr>
          <a:lstStyle/>
          <a:p>
            <a:r>
              <a:rPr lang="en-IN" b="1" dirty="0" smtClean="0">
                <a:sym typeface="Wingdings" panose="05000000000000000000" pitchFamily="2" charset="2"/>
              </a:rPr>
              <a:t> </a:t>
            </a:r>
            <a:r>
              <a:rPr lang="en-IN" b="1" dirty="0" smtClean="0">
                <a:sym typeface="Wingdings" panose="05000000000000000000" pitchFamily="2" charset="2"/>
              </a:rPr>
              <a:t>Event Handling</a:t>
            </a:r>
            <a:endParaRPr lang="en-IN" b="1" dirty="0"/>
          </a:p>
        </p:txBody>
      </p:sp>
      <p:sp>
        <p:nvSpPr>
          <p:cNvPr id="26" name="TextBox 25"/>
          <p:cNvSpPr txBox="1"/>
          <p:nvPr/>
        </p:nvSpPr>
        <p:spPr>
          <a:xfrm>
            <a:off x="700502" y="1354492"/>
            <a:ext cx="196306" cy="1572316"/>
          </a:xfrm>
          <a:prstGeom prst="rect">
            <a:avLst/>
          </a:prstGeom>
          <a:noFill/>
        </p:spPr>
        <p:txBody>
          <a:bodyPr wrap="square" rtlCol="0">
            <a:spAutoFit/>
          </a:bodyPr>
          <a:lstStyle/>
          <a:p>
            <a:endParaRPr lang="en-IN"/>
          </a:p>
        </p:txBody>
      </p:sp>
      <p:sp>
        <p:nvSpPr>
          <p:cNvPr id="27" name="TextBox 26"/>
          <p:cNvSpPr txBox="1"/>
          <p:nvPr/>
        </p:nvSpPr>
        <p:spPr>
          <a:xfrm>
            <a:off x="1006997" y="2939807"/>
            <a:ext cx="4467828" cy="369332"/>
          </a:xfrm>
          <a:prstGeom prst="rect">
            <a:avLst/>
          </a:prstGeom>
          <a:noFill/>
        </p:spPr>
        <p:txBody>
          <a:bodyPr wrap="square" rtlCol="0">
            <a:spAutoFit/>
          </a:bodyPr>
          <a:lstStyle/>
          <a:p>
            <a:r>
              <a:rPr lang="en-IN" b="1" dirty="0" smtClean="0">
                <a:sym typeface="Wingdings" panose="05000000000000000000" pitchFamily="2" charset="2"/>
              </a:rPr>
              <a:t></a:t>
            </a:r>
            <a:r>
              <a:rPr lang="en-IN" b="1" dirty="0" smtClean="0">
                <a:sym typeface="Wingdings" panose="05000000000000000000" pitchFamily="2" charset="2"/>
              </a:rPr>
              <a:t>Hook(</a:t>
            </a:r>
            <a:r>
              <a:rPr lang="en-IN" b="1" dirty="0" err="1" smtClean="0">
                <a:sym typeface="Wingdings" panose="05000000000000000000" pitchFamily="2" charset="2"/>
              </a:rPr>
              <a:t>UseContext</a:t>
            </a:r>
            <a:r>
              <a:rPr lang="en-IN" b="1" dirty="0" smtClean="0">
                <a:sym typeface="Wingdings" panose="05000000000000000000" pitchFamily="2" charset="2"/>
              </a:rPr>
              <a:t>) </a:t>
            </a:r>
            <a:endParaRPr lang="en-IN" b="1" dirty="0"/>
          </a:p>
        </p:txBody>
      </p:sp>
      <p:sp>
        <p:nvSpPr>
          <p:cNvPr id="2" name="TextBox 1"/>
          <p:cNvSpPr txBox="1"/>
          <p:nvPr/>
        </p:nvSpPr>
        <p:spPr>
          <a:xfrm>
            <a:off x="1006996" y="4098541"/>
            <a:ext cx="3727049" cy="369332"/>
          </a:xfrm>
          <a:prstGeom prst="rect">
            <a:avLst/>
          </a:prstGeom>
          <a:noFill/>
        </p:spPr>
        <p:txBody>
          <a:bodyPr wrap="square" rtlCol="0">
            <a:spAutoFit/>
          </a:bodyPr>
          <a:lstStyle/>
          <a:p>
            <a:r>
              <a:rPr lang="en-IN" b="1" dirty="0" smtClean="0">
                <a:sym typeface="Wingdings" panose="05000000000000000000" pitchFamily="2" charset="2"/>
              </a:rPr>
              <a:t>Hook(</a:t>
            </a:r>
            <a:r>
              <a:rPr lang="en-IN" b="1" dirty="0" err="1" smtClean="0">
                <a:sym typeface="Wingdings" panose="05000000000000000000" pitchFamily="2" charset="2"/>
              </a:rPr>
              <a:t>UseState</a:t>
            </a:r>
            <a:r>
              <a:rPr lang="en-IN" b="1" dirty="0" smtClean="0">
                <a:sym typeface="Wingdings" panose="05000000000000000000" pitchFamily="2" charset="2"/>
              </a:rPr>
              <a:t>)</a:t>
            </a:r>
            <a:endParaRPr lang="en-IN" b="1" dirty="0"/>
          </a:p>
        </p:txBody>
      </p:sp>
      <p:pic>
        <p:nvPicPr>
          <p:cNvPr id="3" name="Picture 2" descr="Hooks in ReactJS. Functions known as hooks in ReactJS… | by Shubham Naga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844" y="1335314"/>
            <a:ext cx="5340312" cy="464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a:bodyPr>
          <a:lstStyle/>
          <a:p>
            <a:endParaRPr lang="en-IN" sz="1800" b="1" dirty="0" smtClean="0"/>
          </a:p>
          <a:p>
            <a:endParaRPr lang="en-IN" sz="18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dirty="0"/>
          </a:p>
        </p:txBody>
      </p:sp>
      <p:sp>
        <p:nvSpPr>
          <p:cNvPr id="3" name="TextBox 2"/>
          <p:cNvSpPr txBox="1"/>
          <p:nvPr/>
        </p:nvSpPr>
        <p:spPr>
          <a:xfrm>
            <a:off x="0" y="0"/>
            <a:ext cx="12100560" cy="9787295"/>
          </a:xfrm>
          <a:prstGeom prst="rect">
            <a:avLst/>
          </a:prstGeom>
          <a:noFill/>
        </p:spPr>
        <p:txBody>
          <a:bodyPr wrap="square" rtlCol="0">
            <a:spAutoFit/>
          </a:bodyPr>
          <a:lstStyle/>
          <a:p>
            <a:r>
              <a:rPr lang="en-GB" b="1" u="sng" dirty="0" smtClean="0">
                <a:sym typeface="Wingdings" panose="05000000000000000000" pitchFamily="2" charset="2"/>
              </a:rPr>
              <a:t>By-pass Prop Drilling:</a:t>
            </a:r>
          </a:p>
          <a:p>
            <a:endParaRPr lang="en-GB" b="1" u="sng" dirty="0" smtClean="0">
              <a:sym typeface="Wingdings" panose="05000000000000000000" pitchFamily="2" charset="2"/>
            </a:endParaRPr>
          </a:p>
          <a:p>
            <a:r>
              <a:rPr lang="en-GB" dirty="0"/>
              <a:t>To "bypass prop drilling" in React means to find alternative </a:t>
            </a:r>
            <a:endParaRPr lang="en-GB" dirty="0" smtClean="0"/>
          </a:p>
          <a:p>
            <a:r>
              <a:rPr lang="en-GB" dirty="0" smtClean="0"/>
              <a:t>methods </a:t>
            </a:r>
            <a:r>
              <a:rPr lang="en-GB" dirty="0"/>
              <a:t>for passing data down through the component tree </a:t>
            </a:r>
            <a:endParaRPr lang="en-GB" dirty="0" smtClean="0"/>
          </a:p>
          <a:p>
            <a:r>
              <a:rPr lang="en-GB" dirty="0" smtClean="0"/>
              <a:t>instead </a:t>
            </a:r>
            <a:r>
              <a:rPr lang="en-GB" dirty="0"/>
              <a:t>of relying on passing props </a:t>
            </a:r>
            <a:r>
              <a:rPr lang="en-GB" dirty="0" smtClean="0"/>
              <a:t>through  </a:t>
            </a:r>
            <a:r>
              <a:rPr lang="en-GB" dirty="0"/>
              <a:t>multiple </a:t>
            </a:r>
            <a:endParaRPr lang="en-GB" dirty="0" smtClean="0"/>
          </a:p>
          <a:p>
            <a:r>
              <a:rPr lang="en-GB" dirty="0" smtClean="0"/>
              <a:t>intermediary </a:t>
            </a:r>
            <a:r>
              <a:rPr lang="en-GB" dirty="0"/>
              <a:t>components that don't directly use the data. </a:t>
            </a:r>
            <a:endParaRPr lang="en-GB" b="1" u="sng" dirty="0">
              <a:sym typeface="Wingdings" panose="05000000000000000000" pitchFamily="2" charset="2"/>
            </a:endParaRPr>
          </a:p>
          <a:p>
            <a:endParaRPr lang="en-GB" dirty="0" smtClean="0">
              <a:sym typeface="Wingdings" panose="05000000000000000000" pitchFamily="2" charset="2"/>
            </a:endParaRPr>
          </a:p>
          <a:p>
            <a:endParaRPr lang="en-GB" dirty="0" smtClean="0">
              <a:sym typeface="Wingdings" panose="05000000000000000000" pitchFamily="2" charset="2"/>
            </a:endParaRPr>
          </a:p>
          <a:p>
            <a:r>
              <a:rPr lang="en-GB" b="1" u="sng" dirty="0" smtClean="0">
                <a:sym typeface="Wingdings" panose="05000000000000000000" pitchFamily="2" charset="2"/>
              </a:rPr>
              <a:t>Hook: </a:t>
            </a:r>
            <a:r>
              <a:rPr lang="en-GB" dirty="0" smtClean="0"/>
              <a:t>Hooks </a:t>
            </a:r>
            <a:r>
              <a:rPr lang="en-GB" dirty="0"/>
              <a:t>are functions that let you “hook into” React state and lifecycle features from function components</a:t>
            </a:r>
            <a:r>
              <a:rPr lang="en-GB" dirty="0" smtClean="0"/>
              <a:t>.</a:t>
            </a:r>
          </a:p>
          <a:p>
            <a:endParaRPr lang="en-GB" dirty="0" smtClean="0"/>
          </a:p>
          <a:p>
            <a:r>
              <a:rPr lang="en-GB" b="1" u="sng" dirty="0" smtClean="0">
                <a:sym typeface="Wingdings" panose="05000000000000000000" pitchFamily="2" charset="2"/>
              </a:rPr>
              <a:t>UseContext</a:t>
            </a:r>
            <a:r>
              <a:rPr lang="en-GB" dirty="0" smtClean="0">
                <a:sym typeface="Wingdings" panose="05000000000000000000" pitchFamily="2" charset="2"/>
              </a:rPr>
              <a:t>: The </a:t>
            </a:r>
            <a:r>
              <a:rPr lang="en-GB" dirty="0" smtClean="0">
                <a:sym typeface="Wingdings" panose="05000000000000000000" pitchFamily="2" charset="2"/>
              </a:rPr>
              <a:t>UseContext</a:t>
            </a:r>
            <a:r>
              <a:rPr lang="en-GB" b="1" u="sng" dirty="0" smtClean="0">
                <a:sym typeface="Wingdings" panose="05000000000000000000" pitchFamily="2" charset="2"/>
              </a:rPr>
              <a:t> </a:t>
            </a:r>
            <a:r>
              <a:rPr lang="en-GB" dirty="0" smtClean="0"/>
              <a:t>hook </a:t>
            </a:r>
            <a:r>
              <a:rPr lang="en-GB" dirty="0"/>
              <a:t>in React is used to consume context values in functional components. It helps in managing global state or shared data without the need to pass props manually through every level of the component tree</a:t>
            </a:r>
            <a:r>
              <a:rPr lang="en-GB" dirty="0" smtClean="0"/>
              <a:t>.</a:t>
            </a:r>
            <a:endParaRPr lang="en-GB" b="1" u="sng" dirty="0" smtClean="0">
              <a:sym typeface="Wingdings" panose="05000000000000000000" pitchFamily="2" charset="2"/>
            </a:endParaRPr>
          </a:p>
          <a:p>
            <a:r>
              <a:rPr lang="en-GB" b="1" u="sng" dirty="0" smtClean="0">
                <a:sym typeface="Wingdings" panose="05000000000000000000" pitchFamily="2" charset="2"/>
              </a:rPr>
              <a:t>Event Handling in React:</a:t>
            </a:r>
            <a:endParaRPr lang="en-GB" b="1" u="sng" dirty="0">
              <a:sym typeface="Wingdings" panose="05000000000000000000" pitchFamily="2" charset="2"/>
            </a:endParaRPr>
          </a:p>
          <a:p>
            <a:r>
              <a:rPr lang="en-GB" dirty="0"/>
              <a:t>Event handling in React is similar to handling events in plain JavaScript, but with some key differences due to React's synthetic event system</a:t>
            </a:r>
            <a:r>
              <a:rPr lang="en-GB" dirty="0" smtClean="0"/>
              <a:t>.</a:t>
            </a:r>
          </a:p>
          <a:p>
            <a:r>
              <a:rPr lang="en-GB" dirty="0" smtClean="0">
                <a:sym typeface="Wingdings" panose="05000000000000000000" pitchFamily="2" charset="2"/>
              </a:rPr>
              <a:t></a:t>
            </a:r>
            <a:r>
              <a:rPr lang="en-IN" dirty="0"/>
              <a:t>Synthetic </a:t>
            </a:r>
            <a:r>
              <a:rPr lang="en-IN" dirty="0" smtClean="0"/>
              <a:t>Events</a:t>
            </a:r>
          </a:p>
          <a:p>
            <a:r>
              <a:rPr lang="en-IN" dirty="0" smtClean="0">
                <a:sym typeface="Wingdings" panose="05000000000000000000" pitchFamily="2" charset="2"/>
              </a:rPr>
              <a:t></a:t>
            </a:r>
            <a:r>
              <a:rPr lang="en-IN" dirty="0"/>
              <a:t>Event </a:t>
            </a:r>
            <a:r>
              <a:rPr lang="en-IN" dirty="0" smtClean="0"/>
              <a:t>Naming</a:t>
            </a:r>
          </a:p>
          <a:p>
            <a:r>
              <a:rPr lang="en-IN" dirty="0" smtClean="0">
                <a:sym typeface="Wingdings" panose="05000000000000000000" pitchFamily="2" charset="2"/>
              </a:rPr>
              <a:t></a:t>
            </a:r>
            <a:r>
              <a:rPr lang="en-IN" dirty="0"/>
              <a:t>Event </a:t>
            </a:r>
            <a:r>
              <a:rPr lang="en-IN" dirty="0" smtClean="0"/>
              <a:t>Binding</a:t>
            </a:r>
          </a:p>
          <a:p>
            <a:endParaRPr lang="en-IN" dirty="0" smtClean="0"/>
          </a:p>
          <a:p>
            <a:r>
              <a:rPr lang="en-GB" b="1" u="sng" dirty="0" smtClean="0">
                <a:sym typeface="Wingdings" panose="05000000000000000000" pitchFamily="2" charset="2"/>
              </a:rPr>
              <a:t>UseState: </a:t>
            </a:r>
            <a:r>
              <a:rPr lang="en-GB" dirty="0">
                <a:sym typeface="Wingdings" panose="05000000000000000000" pitchFamily="2" charset="2"/>
              </a:rPr>
              <a:t>H</a:t>
            </a:r>
            <a:r>
              <a:rPr lang="en-GB" dirty="0" smtClean="0"/>
              <a:t>ook </a:t>
            </a:r>
            <a:r>
              <a:rPr lang="en-GB" dirty="0"/>
              <a:t>is one of the most commonly used hooks in React. It allows you to add state management to functional components. Before hooks, state could only be used in class components, but </a:t>
            </a:r>
            <a:r>
              <a:rPr lang="en-GB" dirty="0" smtClean="0"/>
              <a:t>with UseState</a:t>
            </a:r>
            <a:endParaRPr lang="en-GB" b="1" u="sng" dirty="0" smtClean="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smtClean="0"/>
          </a:p>
          <a:p>
            <a:endParaRPr lang="en-IN" b="1" dirty="0"/>
          </a:p>
        </p:txBody>
      </p:sp>
      <p:pic>
        <p:nvPicPr>
          <p:cNvPr id="8194" name="Picture 2" descr="What are props drilling in react? | by Mohiuddin Mazumder | Medium"/>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487886" y="0"/>
            <a:ext cx="5484222" cy="229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7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82"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298202" y="328825"/>
            <a:ext cx="11260278" cy="713216"/>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    Learning 3| My takeaways</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sp>
        <p:nvSpPr>
          <p:cNvPr id="6" name="Rectangle 5"/>
          <p:cNvSpPr/>
          <p:nvPr/>
        </p:nvSpPr>
        <p:spPr>
          <a:xfrm>
            <a:off x="941270" y="1306609"/>
            <a:ext cx="5404960"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6569870" y="1306610"/>
            <a:ext cx="5350791"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p:cNvSpPr txBox="1"/>
          <p:nvPr/>
        </p:nvSpPr>
        <p:spPr>
          <a:xfrm>
            <a:off x="668065" y="1840375"/>
            <a:ext cx="49565" cy="369332"/>
          </a:xfrm>
          <a:prstGeom prst="rect">
            <a:avLst/>
          </a:prstGeom>
          <a:noFill/>
        </p:spPr>
        <p:txBody>
          <a:bodyPr wrap="square" rtlCol="0">
            <a:spAutoFit/>
          </a:bodyPr>
          <a:lstStyle/>
          <a:p>
            <a:endParaRPr lang="en-IN" dirty="0"/>
          </a:p>
        </p:txBody>
      </p:sp>
      <p:sp>
        <p:nvSpPr>
          <p:cNvPr id="19" name="TextBox 18"/>
          <p:cNvSpPr txBox="1"/>
          <p:nvPr/>
        </p:nvSpPr>
        <p:spPr>
          <a:xfrm>
            <a:off x="1793635" y="1840375"/>
            <a:ext cx="3991428" cy="2862322"/>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Hook (UseRef)</a:t>
            </a:r>
            <a:endParaRPr lang="en-IN" b="1" dirty="0" smtClean="0">
              <a:sym typeface="Wingdings" panose="05000000000000000000" pitchFamily="2" charset="2"/>
            </a:endParaRPr>
          </a:p>
          <a:p>
            <a:endParaRPr lang="en-IN" dirty="0">
              <a:sym typeface="Wingdings" panose="05000000000000000000" pitchFamily="2" charset="2"/>
            </a:endParaRPr>
          </a:p>
          <a:p>
            <a:r>
              <a:rPr lang="en-IN" dirty="0" smtClean="0">
                <a:sym typeface="Wingdings" panose="05000000000000000000" pitchFamily="2" charset="2"/>
              </a:rPr>
              <a:t></a:t>
            </a:r>
            <a:r>
              <a:rPr lang="en-IN" b="1" dirty="0" smtClean="0">
                <a:sym typeface="Wingdings" panose="05000000000000000000" pitchFamily="2" charset="2"/>
              </a:rPr>
              <a:t>Form </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a:t>
            </a:r>
            <a:r>
              <a:rPr lang="en-IN" b="1" dirty="0" smtClean="0">
                <a:sym typeface="Wingdings" panose="05000000000000000000" pitchFamily="2" charset="2"/>
              </a:rPr>
              <a:t>Routing</a:t>
            </a:r>
          </a:p>
          <a:p>
            <a:endParaRPr lang="en-IN" b="1" dirty="0">
              <a:sym typeface="Wingdings" panose="05000000000000000000" pitchFamily="2" charset="2"/>
            </a:endParaRPr>
          </a:p>
          <a:p>
            <a:r>
              <a:rPr lang="en-IN" b="1" dirty="0" smtClean="0">
                <a:sym typeface="Wingdings" panose="05000000000000000000" pitchFamily="2" charset="2"/>
              </a:rPr>
              <a:t>Outlet</a:t>
            </a:r>
            <a:r>
              <a:rPr lang="en-IN" b="1" dirty="0" smtClean="0">
                <a:sym typeface="Wingdings" panose="05000000000000000000" pitchFamily="2" charset="2"/>
              </a:rPr>
              <a:t> </a:t>
            </a:r>
            <a:endParaRPr lang="en-IN" b="1" dirty="0" smtClean="0">
              <a:sym typeface="Wingdings" panose="05000000000000000000" pitchFamily="2" charset="2"/>
            </a:endParaRPr>
          </a:p>
          <a:p>
            <a:endParaRPr lang="en-IN" b="1" dirty="0">
              <a:sym typeface="Wingdings" panose="05000000000000000000" pitchFamily="2" charset="2"/>
            </a:endParaRPr>
          </a:p>
        </p:txBody>
      </p:sp>
      <p:sp>
        <p:nvSpPr>
          <p:cNvPr id="8" name="AutoShape 78" descr="List of all the Available Query Operators in MongoDB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529" name="Picture 433" descr="What is the difference between React Router and conventional routing? | by  Yashi Shukla | Nerd For Tech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428" y="1364343"/>
            <a:ext cx="5283233" cy="459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23" name="think-cell Slide" r:id="rId5" imgW="395" imgH="394" progId="TCLayout.ActiveDocument.1">
                  <p:embed/>
                </p:oleObj>
              </mc:Choice>
              <mc:Fallback>
                <p:oleObj name="think-cell Slide" r:id="rId5"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xmlns="" id="{8701F636-0E69-F494-2D36-9D9665F8A8D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57498" y="141532"/>
            <a:ext cx="1159454" cy="1159454"/>
          </a:xfrm>
          <a:prstGeom prst="rect">
            <a:avLst/>
          </a:prstGeom>
        </p:spPr>
      </p:pic>
      <p:sp>
        <p:nvSpPr>
          <p:cNvPr id="6" name="TextBox 5"/>
          <p:cNvSpPr txBox="1"/>
          <p:nvPr/>
        </p:nvSpPr>
        <p:spPr>
          <a:xfrm>
            <a:off x="1366732" y="5934670"/>
            <a:ext cx="11792126" cy="923330"/>
          </a:xfrm>
          <a:prstGeom prst="rect">
            <a:avLst/>
          </a:prstGeom>
          <a:noFill/>
        </p:spPr>
        <p:txBody>
          <a:bodyPr wrap="square" rtlCol="0">
            <a:spAutoFit/>
          </a:bodyPr>
          <a:lstStyle/>
          <a:p>
            <a:endParaRPr lang="en-IN" b="1" dirty="0"/>
          </a:p>
          <a:p>
            <a:endParaRPr lang="en-IN" b="1" dirty="0" smtClean="0"/>
          </a:p>
          <a:p>
            <a:endParaRPr lang="en-IN" b="1" dirty="0"/>
          </a:p>
        </p:txBody>
      </p:sp>
      <p:sp>
        <p:nvSpPr>
          <p:cNvPr id="2" name="TextBox 1"/>
          <p:cNvSpPr txBox="1"/>
          <p:nvPr/>
        </p:nvSpPr>
        <p:spPr>
          <a:xfrm>
            <a:off x="63709" y="141533"/>
            <a:ext cx="12192000" cy="7848302"/>
          </a:xfrm>
          <a:prstGeom prst="rect">
            <a:avLst/>
          </a:prstGeom>
          <a:noFill/>
        </p:spPr>
        <p:txBody>
          <a:bodyPr wrap="square" rtlCol="0">
            <a:spAutoFit/>
          </a:bodyPr>
          <a:lstStyle/>
          <a:p>
            <a:r>
              <a:rPr lang="en-GB" b="1" u="sng" dirty="0" smtClean="0"/>
              <a:t>UseRef:</a:t>
            </a:r>
            <a:endParaRPr lang="en-GB" b="1" u="sng" dirty="0"/>
          </a:p>
          <a:p>
            <a:r>
              <a:rPr lang="en-GB" dirty="0" smtClean="0"/>
              <a:t>a </a:t>
            </a:r>
            <a:r>
              <a:rPr lang="en-GB" dirty="0"/>
              <a:t>ref </a:t>
            </a:r>
            <a:r>
              <a:rPr lang="en-GB" dirty="0"/>
              <a:t>provides a way to access and manipulate DOM elements or component instances directly, allowing you to interact with the DOM outside of React's declarative approach, such as focusing an input field or triggering </a:t>
            </a:r>
            <a:r>
              <a:rPr lang="en-GB" dirty="0" smtClean="0"/>
              <a:t>animations.</a:t>
            </a:r>
            <a:endParaRPr lang="en-GB" dirty="0"/>
          </a:p>
          <a:p>
            <a:endParaRPr lang="en-GB" dirty="0" smtClean="0"/>
          </a:p>
          <a:p>
            <a:r>
              <a:rPr lang="en-GB" b="1" u="sng" dirty="0" smtClean="0"/>
              <a:t>Forms:</a:t>
            </a:r>
          </a:p>
          <a:p>
            <a:r>
              <a:rPr lang="en-GB" dirty="0" smtClean="0"/>
              <a:t>React </a:t>
            </a:r>
            <a:r>
              <a:rPr lang="en-GB" dirty="0"/>
              <a:t>forms rely on a single source of truth: the component state. This means that when a user enters data into a form field, the value is not immediately updated in the DOM. </a:t>
            </a:r>
            <a:endParaRPr lang="en-GB" dirty="0" smtClean="0"/>
          </a:p>
          <a:p>
            <a:endParaRPr lang="en-GB" dirty="0" smtClean="0"/>
          </a:p>
          <a:p>
            <a:r>
              <a:rPr lang="en-GB" b="1" dirty="0" smtClean="0">
                <a:sym typeface="Wingdings" panose="05000000000000000000" pitchFamily="2" charset="2"/>
              </a:rPr>
              <a:t></a:t>
            </a:r>
            <a:r>
              <a:rPr lang="en-GB" dirty="0"/>
              <a:t>A form is a tool used to collect information by presenting structured fields or questions for users to fill </a:t>
            </a:r>
            <a:r>
              <a:rPr lang="en-GB" dirty="0" smtClean="0"/>
              <a:t>out</a:t>
            </a:r>
          </a:p>
          <a:p>
            <a:endParaRPr lang="en-GB" b="1" u="sng" dirty="0"/>
          </a:p>
          <a:p>
            <a:endParaRPr lang="en-GB" b="1" u="sng" dirty="0" smtClean="0"/>
          </a:p>
          <a:p>
            <a:r>
              <a:rPr lang="en-GB" b="1" u="sng" dirty="0" smtClean="0"/>
              <a:t>Routing: </a:t>
            </a:r>
            <a:r>
              <a:rPr lang="en-GB" u="sng" dirty="0" smtClean="0"/>
              <a:t>I</a:t>
            </a:r>
            <a:r>
              <a:rPr lang="en-GB" dirty="0" smtClean="0"/>
              <a:t>n </a:t>
            </a:r>
            <a:r>
              <a:rPr lang="en-GB" dirty="0"/>
              <a:t>React, "routing" refers to the mechanism </a:t>
            </a:r>
            <a:endParaRPr lang="en-GB" dirty="0" smtClean="0"/>
          </a:p>
          <a:p>
            <a:r>
              <a:rPr lang="en-GB" dirty="0" smtClean="0"/>
              <a:t>that </a:t>
            </a:r>
            <a:r>
              <a:rPr lang="en-GB" dirty="0"/>
              <a:t>allows users to navigate between different pages </a:t>
            </a:r>
            <a:endParaRPr lang="en-GB" dirty="0" smtClean="0"/>
          </a:p>
          <a:p>
            <a:r>
              <a:rPr lang="en-GB" dirty="0" smtClean="0"/>
              <a:t>or </a:t>
            </a:r>
            <a:r>
              <a:rPr lang="en-GB" dirty="0"/>
              <a:t>sections of a web application without a full page reload, </a:t>
            </a:r>
            <a:endParaRPr lang="en-GB" dirty="0" smtClean="0"/>
          </a:p>
          <a:p>
            <a:r>
              <a:rPr lang="en-GB" dirty="0" smtClean="0"/>
              <a:t>and </a:t>
            </a:r>
            <a:r>
              <a:rPr lang="en-GB" dirty="0"/>
              <a:t>React Router is a popular library used to </a:t>
            </a:r>
            <a:r>
              <a:rPr lang="en-GB" dirty="0" smtClean="0"/>
              <a:t>implement</a:t>
            </a:r>
          </a:p>
          <a:p>
            <a:r>
              <a:rPr lang="en-GB" dirty="0" smtClean="0"/>
              <a:t>this </a:t>
            </a:r>
            <a:r>
              <a:rPr lang="en-GB" dirty="0"/>
              <a:t>functionality. </a:t>
            </a:r>
            <a:endParaRPr lang="en-GB" dirty="0" smtClean="0"/>
          </a:p>
          <a:p>
            <a:endParaRPr lang="en-GB" b="1" u="sng" dirty="0" smtClean="0"/>
          </a:p>
          <a:p>
            <a:endParaRPr lang="en-GB" b="1" u="sng" dirty="0" smtClean="0"/>
          </a:p>
          <a:p>
            <a:r>
              <a:rPr lang="en-GB" b="1" u="sng" dirty="0" smtClean="0"/>
              <a:t>Outlet: </a:t>
            </a:r>
          </a:p>
          <a:p>
            <a:r>
              <a:rPr lang="en-GB" dirty="0" smtClean="0"/>
              <a:t>It </a:t>
            </a:r>
            <a:r>
              <a:rPr lang="en-GB" dirty="0" smtClean="0"/>
              <a:t>is</a:t>
            </a:r>
            <a:r>
              <a:rPr lang="en-GB" dirty="0"/>
              <a:t> a placeholder within a parent route's </a:t>
            </a:r>
            <a:r>
              <a:rPr lang="en-GB" dirty="0" smtClean="0"/>
              <a:t>component</a:t>
            </a:r>
          </a:p>
          <a:p>
            <a:r>
              <a:rPr lang="en-GB" dirty="0" smtClean="0"/>
              <a:t>that </a:t>
            </a:r>
            <a:r>
              <a:rPr lang="en-GB" dirty="0"/>
              <a:t>tells React Router where to render the child </a:t>
            </a:r>
            <a:r>
              <a:rPr lang="en-GB" dirty="0" smtClean="0"/>
              <a:t>routes.</a:t>
            </a:r>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a:p>
            <a:endParaRPr lang="en-GB" b="1" u="sng" dirty="0"/>
          </a:p>
          <a:p>
            <a:endParaRPr lang="en-GB" b="1" u="sng" dirty="0" smtClean="0"/>
          </a:p>
        </p:txBody>
      </p:sp>
      <p:pic>
        <p:nvPicPr>
          <p:cNvPr id="5574" name="Picture 454" descr="reactjs - React Router: What is the purpose of using &lt;Outlet /&gt; alone  without context? - Stack Overflo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9709" y="2870210"/>
            <a:ext cx="591502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0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768096" y="208120"/>
            <a:ext cx="11348443" cy="1191918"/>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4 |  takeaways </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6" name="Rectangle 5"/>
          <p:cNvSpPr/>
          <p:nvPr/>
        </p:nvSpPr>
        <p:spPr>
          <a:xfrm>
            <a:off x="768096" y="1413255"/>
            <a:ext cx="4818888" cy="3774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879676" y="1320772"/>
            <a:ext cx="5023413" cy="923330"/>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   </a:t>
            </a:r>
            <a:r>
              <a:rPr lang="en-IN" b="1" dirty="0" smtClean="0">
                <a:sym typeface="Wingdings" panose="05000000000000000000" pitchFamily="2" charset="2"/>
              </a:rPr>
              <a:t></a:t>
            </a:r>
            <a:r>
              <a:rPr lang="en-IN" b="1" dirty="0" smtClean="0">
                <a:sym typeface="Wingdings" panose="05000000000000000000" pitchFamily="2" charset="2"/>
              </a:rPr>
              <a:t>Parameters</a:t>
            </a:r>
            <a:endParaRPr lang="en-IN" b="1" dirty="0"/>
          </a:p>
        </p:txBody>
      </p:sp>
      <p:sp>
        <p:nvSpPr>
          <p:cNvPr id="13" name="TextBox 12"/>
          <p:cNvSpPr txBox="1"/>
          <p:nvPr/>
        </p:nvSpPr>
        <p:spPr>
          <a:xfrm>
            <a:off x="1055242" y="2058592"/>
            <a:ext cx="5081966" cy="2585323"/>
          </a:xfrm>
          <a:prstGeom prst="rect">
            <a:avLst/>
          </a:prstGeom>
          <a:noFill/>
        </p:spPr>
        <p:txBody>
          <a:bodyPr wrap="square" rtlCol="0">
            <a:spAutoFit/>
          </a:bodyPr>
          <a:lstStyle/>
          <a:p>
            <a:endParaRPr lang="en-IN" b="1" dirty="0" smtClean="0">
              <a:sym typeface="Wingdings" panose="05000000000000000000" pitchFamily="2" charset="2"/>
            </a:endParaRPr>
          </a:p>
          <a:p>
            <a:r>
              <a:rPr lang="en-IN" b="1" dirty="0" smtClean="0">
                <a:sym typeface="Wingdings" panose="05000000000000000000" pitchFamily="2" charset="2"/>
              </a:rPr>
              <a:t></a:t>
            </a:r>
            <a:r>
              <a:rPr lang="en-IN" b="1" dirty="0" smtClean="0">
                <a:sym typeface="Wingdings" panose="05000000000000000000" pitchFamily="2" charset="2"/>
              </a:rPr>
              <a:t>Mouting and Unmouting </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Hook(</a:t>
            </a:r>
            <a:r>
              <a:rPr lang="en-IN" b="1" dirty="0" err="1" smtClean="0">
                <a:sym typeface="Wingdings" panose="05000000000000000000" pitchFamily="2" charset="2"/>
              </a:rPr>
              <a:t>UseEffect</a:t>
            </a:r>
            <a:r>
              <a:rPr lang="en-IN" b="1" dirty="0" smtClean="0">
                <a:sym typeface="Wingdings" panose="05000000000000000000" pitchFamily="2" charset="2"/>
              </a:rPr>
              <a:t>)</a:t>
            </a:r>
            <a:endParaRPr lang="en-IN" b="1" dirty="0" smtClean="0">
              <a:sym typeface="Wingdings" panose="05000000000000000000" pitchFamily="2" charset="2"/>
            </a:endParaRPr>
          </a:p>
          <a:p>
            <a:endParaRPr lang="en-IN" b="1" dirty="0">
              <a:sym typeface="Wingdings" panose="05000000000000000000" pitchFamily="2" charset="2"/>
            </a:endParaRPr>
          </a:p>
          <a:p>
            <a:pPr marL="285750" indent="-285750">
              <a:buFont typeface="Wingdings" panose="05000000000000000000" pitchFamily="2" charset="2"/>
              <a:buChar char="à"/>
            </a:pPr>
            <a:r>
              <a:rPr lang="en-IN" b="1" dirty="0" smtClean="0">
                <a:sym typeface="Wingdings" panose="05000000000000000000" pitchFamily="2" charset="2"/>
              </a:rPr>
              <a:t>Call back Function</a:t>
            </a:r>
          </a:p>
          <a:p>
            <a:pPr marL="285750" indent="-285750">
              <a:buFont typeface="Wingdings" panose="05000000000000000000" pitchFamily="2" charset="2"/>
              <a:buChar char="à"/>
            </a:pPr>
            <a:endParaRPr lang="en-IN" b="1" dirty="0">
              <a:sym typeface="Wingdings" panose="05000000000000000000" pitchFamily="2" charset="2"/>
            </a:endParaRPr>
          </a:p>
          <a:p>
            <a:pPr marL="285750" indent="-285750">
              <a:buFont typeface="Wingdings" panose="05000000000000000000" pitchFamily="2" charset="2"/>
              <a:buChar char="à"/>
            </a:pPr>
            <a:r>
              <a:rPr lang="en-IN" b="1" dirty="0" smtClean="0">
                <a:sym typeface="Wingdings" panose="05000000000000000000" pitchFamily="2" charset="2"/>
              </a:rPr>
              <a:t>Redux</a:t>
            </a:r>
            <a:endParaRPr lang="en-IN" b="1" dirty="0" smtClean="0">
              <a:sym typeface="Wingdings" panose="05000000000000000000" pitchFamily="2" charset="2"/>
            </a:endParaRPr>
          </a:p>
          <a:p>
            <a:endParaRPr lang="en-IN" b="1" dirty="0" smtClean="0">
              <a:sym typeface="Wingdings" panose="05000000000000000000" pitchFamily="2" charset="2"/>
            </a:endParaRPr>
          </a:p>
        </p:txBody>
      </p:sp>
      <p:sp>
        <p:nvSpPr>
          <p:cNvPr id="5" name="Rectangle 4"/>
          <p:cNvSpPr/>
          <p:nvPr/>
        </p:nvSpPr>
        <p:spPr>
          <a:xfrm>
            <a:off x="5903089" y="1386821"/>
            <a:ext cx="4795391" cy="3827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561" name="Picture 417" descr="Passing function to components, Callbacks in React, context binding : Good  &amp; Bad use of 'bind' keyword | by Ritika Sharma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3183" y="1439652"/>
            <a:ext cx="4735202"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d64320fb-f9a3-4131-8206-9d18da17abe9"/>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 ds:uri="http://schemas.microsoft.com/office/infopath/2007/PartnerControls"/>
    <ds:schemaRef ds:uri="489eda54-cdc8-4a48-94a2-8f9cf8024289"/>
    <ds:schemaRef ds:uri="http://schemas.microsoft.com/office/2006/metadata/propertie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22230</TotalTime>
  <Words>276</Words>
  <Application>Microsoft Office PowerPoint</Application>
  <PresentationFormat>Widescreen</PresentationFormat>
  <Paragraphs>228</Paragraphs>
  <Slides>13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Learning 2| My Takeaways</vt:lpstr>
      <vt:lpstr>PowerPoint Presentation</vt:lpstr>
      <vt:lpstr>    Learning 3| My takeaways</vt:lpstr>
      <vt:lpstr>PowerPoint Presentation</vt:lpstr>
      <vt:lpstr>Learning 4 |  takeaways </vt:lpstr>
      <vt:lpstr>PowerPoint Presentation</vt:lpstr>
      <vt:lpstr>Learning 5 |  takeaways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Admin</cp:lastModifiedBy>
  <cp:revision>909</cp:revision>
  <dcterms:created xsi:type="dcterms:W3CDTF">2022-01-18T12:35:56Z</dcterms:created>
  <dcterms:modified xsi:type="dcterms:W3CDTF">2025-04-06T06:47:33Z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