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17" r:id="rId12"/>
    <p:sldId id="2147375603" r:id="rId13"/>
    <p:sldId id="2147375628" r:id="rId14"/>
    <p:sldId id="2147375623" r:id="rId15"/>
    <p:sldId id="2147375630" r:id="rId16"/>
    <p:sldId id="163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12" autoAdjust="0"/>
  </p:normalViewPr>
  <p:slideViewPr>
    <p:cSldViewPr snapToGrid="0">
      <p:cViewPr>
        <p:scale>
          <a:sx n="45" d="100"/>
          <a:sy n="45" d="100"/>
        </p:scale>
        <p:origin x="872" y="60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=""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=""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=""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27-Apr-2025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Fin.Tech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000" b="1" dirty="0" smtClean="0">
                <a:solidFill>
                  <a:schemeClr val="bg1"/>
                </a:solidFill>
              </a:rPr>
              <a:t>Journey Presentation –week 11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302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IN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2302" y="144379"/>
            <a:ext cx="12169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Android </a:t>
            </a:r>
            <a:r>
              <a:rPr lang="en-IN" b="1" u="sng" dirty="0" smtClean="0"/>
              <a:t>Studio:</a:t>
            </a:r>
            <a:endParaRPr lang="en-GB" b="1" u="sng" dirty="0" smtClean="0"/>
          </a:p>
          <a:p>
            <a:r>
              <a:rPr lang="en-GB" dirty="0" smtClean="0"/>
              <a:t>In </a:t>
            </a:r>
            <a:r>
              <a:rPr lang="en-GB" dirty="0"/>
              <a:t>Android Studio, a layout defines how the UI elements (like buttons, text fields, images) are arranged on the screen.</a:t>
            </a:r>
            <a:br>
              <a:rPr lang="en-GB" dirty="0"/>
            </a:br>
            <a:r>
              <a:rPr lang="en-GB" dirty="0"/>
              <a:t>Usually, you define layouts using XML files inside </a:t>
            </a:r>
            <a:r>
              <a:rPr lang="en-GB" dirty="0" smtClean="0"/>
              <a:t>the layout folder.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IN" b="1" u="sng" dirty="0" smtClean="0"/>
              <a:t>Layout:</a:t>
            </a:r>
          </a:p>
          <a:p>
            <a:r>
              <a:rPr lang="en-GB" dirty="0"/>
              <a:t>In Android Studio, you can edit layouts in two ways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 smtClean="0"/>
              <a:t>	Design </a:t>
            </a:r>
            <a:r>
              <a:rPr lang="en-GB" b="1" dirty="0"/>
              <a:t>View</a:t>
            </a:r>
            <a:r>
              <a:rPr lang="en-GB" dirty="0"/>
              <a:t> (drag and drop UI components)</a:t>
            </a:r>
          </a:p>
          <a:p>
            <a:r>
              <a:rPr lang="en-GB" b="1" dirty="0" smtClean="0"/>
              <a:t>	Code </a:t>
            </a:r>
            <a:r>
              <a:rPr lang="en-GB" b="1" dirty="0"/>
              <a:t>View</a:t>
            </a:r>
            <a:r>
              <a:rPr lang="en-GB" dirty="0"/>
              <a:t> (edit the XML directly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IN" b="1" u="sng" dirty="0" smtClean="0"/>
              <a:t>Activity:</a:t>
            </a:r>
          </a:p>
          <a:p>
            <a:r>
              <a:rPr lang="en-GB" dirty="0"/>
              <a:t>An Activity is a screen in an Android app.</a:t>
            </a:r>
            <a:br>
              <a:rPr lang="en-GB" dirty="0"/>
            </a:br>
            <a:r>
              <a:rPr lang="en-GB" dirty="0"/>
              <a:t>Every time you open a new screen (like login, profile, settings), you’re actually opening a new Activity</a:t>
            </a:r>
            <a:r>
              <a:rPr lang="en-GB" dirty="0" smtClean="0"/>
              <a:t>.</a:t>
            </a:r>
          </a:p>
          <a:p>
            <a:endParaRPr lang="en-IN" u="sng" dirty="0" smtClean="0"/>
          </a:p>
          <a:p>
            <a:endParaRPr lang="en-IN" u="sng" dirty="0" smtClean="0"/>
          </a:p>
          <a:p>
            <a:r>
              <a:rPr lang="en-IN" b="1" u="sng" dirty="0" err="1" smtClean="0"/>
              <a:t>Onclicklistner</a:t>
            </a:r>
            <a:r>
              <a:rPr lang="en-IN" b="1" u="sng" smtClean="0"/>
              <a:t>:</a:t>
            </a:r>
            <a:endParaRPr lang="en-IN" b="1" u="sng" dirty="0"/>
          </a:p>
          <a:p>
            <a:r>
              <a:rPr lang="en-GB" dirty="0"/>
              <a:t>An </a:t>
            </a:r>
            <a:r>
              <a:rPr lang="en-GB" b="1" dirty="0" err="1"/>
              <a:t>OnClickListener</a:t>
            </a:r>
            <a:r>
              <a:rPr lang="en-GB" dirty="0"/>
              <a:t> is an </a:t>
            </a:r>
            <a:r>
              <a:rPr lang="en-GB" b="1" dirty="0"/>
              <a:t>interface</a:t>
            </a:r>
            <a:r>
              <a:rPr lang="en-GB" dirty="0"/>
              <a:t> in Android used to </a:t>
            </a:r>
            <a:r>
              <a:rPr lang="en-GB" b="1" dirty="0"/>
              <a:t>listen for click events</a:t>
            </a:r>
            <a:r>
              <a:rPr lang="en-GB" dirty="0" smtClean="0"/>
              <a:t>.</a:t>
            </a:r>
          </a:p>
          <a:p>
            <a:r>
              <a:rPr lang="en-GB" dirty="0"/>
              <a:t>It </a:t>
            </a:r>
            <a:r>
              <a:rPr lang="en-GB" b="1" dirty="0"/>
              <a:t>detects when a user taps</a:t>
            </a:r>
            <a:r>
              <a:rPr lang="en-GB" dirty="0"/>
              <a:t> (or clicks) on a view like a </a:t>
            </a:r>
            <a:r>
              <a:rPr lang="en-GB" b="1" dirty="0"/>
              <a:t>Button</a:t>
            </a:r>
            <a:r>
              <a:rPr lang="en-GB" dirty="0"/>
              <a:t>, </a:t>
            </a:r>
            <a:r>
              <a:rPr lang="en-GB" b="1" dirty="0" err="1"/>
              <a:t>ImageView</a:t>
            </a:r>
            <a:r>
              <a:rPr lang="en-GB" dirty="0"/>
              <a:t>, </a:t>
            </a:r>
            <a:r>
              <a:rPr lang="en-GB" b="1" dirty="0" err="1"/>
              <a:t>TextView</a:t>
            </a:r>
            <a:r>
              <a:rPr lang="en-GB" dirty="0"/>
              <a:t>, </a:t>
            </a:r>
            <a:r>
              <a:rPr lang="en-GB" b="1" dirty="0" err="1"/>
              <a:t>CardView</a:t>
            </a:r>
            <a:r>
              <a:rPr lang="en-GB" dirty="0"/>
              <a:t>, etc</a:t>
            </a:r>
            <a:r>
              <a:rPr lang="en-GB" dirty="0" smtClean="0"/>
              <a:t>.</a:t>
            </a:r>
          </a:p>
          <a:p>
            <a:r>
              <a:rPr lang="en-GB" dirty="0"/>
              <a:t>When the user clicks, </a:t>
            </a:r>
            <a:r>
              <a:rPr lang="en-GB" b="1" dirty="0"/>
              <a:t>some code</a:t>
            </a:r>
            <a:r>
              <a:rPr lang="en-GB" dirty="0"/>
              <a:t> inside </a:t>
            </a:r>
            <a:r>
              <a:rPr lang="en-GB" dirty="0" smtClean="0"/>
              <a:t>the </a:t>
            </a:r>
            <a:r>
              <a:rPr lang="en-GB" dirty="0" err="1" smtClean="0"/>
              <a:t>onclick</a:t>
            </a:r>
            <a:r>
              <a:rPr lang="en-GB" dirty="0" smtClean="0"/>
              <a:t>() </a:t>
            </a:r>
            <a:r>
              <a:rPr lang="en-IN" dirty="0" smtClean="0"/>
              <a:t>method </a:t>
            </a:r>
            <a:r>
              <a:rPr lang="en-IN" dirty="0"/>
              <a:t>is </a:t>
            </a:r>
            <a:r>
              <a:rPr lang="en-IN" b="1" dirty="0"/>
              <a:t>automatically </a:t>
            </a:r>
            <a:r>
              <a:rPr lang="en-IN" b="1" dirty="0" smtClean="0"/>
              <a:t>executed</a:t>
            </a:r>
            <a:r>
              <a:rPr lang="en-IN" dirty="0" smtClean="0"/>
              <a:t>.</a:t>
            </a: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941832"/>
            <a:ext cx="11260278" cy="896112"/>
          </a:xfrm>
        </p:spPr>
        <p:txBody>
          <a:bodyPr>
            <a:no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takeaways </a:t>
            </a:r>
            <a:endParaRPr lang="en-IN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3550" y="1737074"/>
            <a:ext cx="5458415" cy="3913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81165" y="1741789"/>
            <a:ext cx="5560416" cy="3908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44168" y="2322576"/>
            <a:ext cx="3867912" cy="349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42416" y="2468880"/>
            <a:ext cx="431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GB" b="1" dirty="0">
                <a:sym typeface="Wingdings" panose="05000000000000000000" pitchFamily="2" charset="2"/>
              </a:rPr>
              <a:t>Shared </a:t>
            </a:r>
            <a:r>
              <a:rPr lang="en-GB" b="1" dirty="0" smtClean="0">
                <a:sym typeface="Wingdings" panose="05000000000000000000" pitchFamily="2" charset="2"/>
              </a:rPr>
              <a:t>Preferences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	</a:t>
            </a:r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GB" b="1" dirty="0">
                <a:sym typeface="Wingdings" panose="05000000000000000000" pitchFamily="2" charset="2"/>
              </a:rPr>
              <a:t>F</a:t>
            </a:r>
            <a:r>
              <a:rPr lang="en-GB" b="1" dirty="0" smtClean="0">
                <a:sym typeface="Wingdings" panose="05000000000000000000" pitchFamily="2" charset="2"/>
              </a:rPr>
              <a:t>iles system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>
                <a:sym typeface="Wingdings" panose="05000000000000000000" pitchFamily="2" charset="2"/>
              </a:rPr>
              <a:t>API</a:t>
            </a:r>
          </a:p>
          <a:p>
            <a:endParaRPr lang="en-GB" b="1" dirty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Fetching</a:t>
            </a: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b="1" dirty="0" smtClean="0">
                <a:sym typeface="Wingdings" panose="05000000000000000000" pitchFamily="2" charset="2"/>
              </a:rPr>
              <a:t>API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What is a file system? | Definition from TechTar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97" y="1786920"/>
            <a:ext cx="5418775" cy="38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67" y="113017"/>
            <a:ext cx="1209953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Shared </a:t>
            </a:r>
            <a:r>
              <a:rPr lang="en-IN" b="1" u="sng" dirty="0" smtClean="0"/>
              <a:t>Preferences</a:t>
            </a:r>
            <a:r>
              <a:rPr lang="en-IN" b="1" u="sng" dirty="0" smtClean="0"/>
              <a:t>:</a:t>
            </a:r>
            <a:endParaRPr lang="en-IN" b="1" u="sng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Key-value </a:t>
            </a:r>
            <a:r>
              <a:rPr lang="en-IN" dirty="0"/>
              <a:t>pair storage.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Lightweight </a:t>
            </a:r>
            <a:r>
              <a:rPr lang="en-IN" dirty="0"/>
              <a:t>and simple.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Best </a:t>
            </a:r>
            <a:r>
              <a:rPr lang="en-GB" dirty="0"/>
              <a:t>for storing user settings, login states, small pieces of information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b="1" u="sng" dirty="0"/>
              <a:t>File </a:t>
            </a:r>
            <a:r>
              <a:rPr lang="en-IN" b="1" u="sng" dirty="0" smtClean="0"/>
              <a:t>System</a:t>
            </a:r>
            <a:r>
              <a:rPr lang="en-IN" b="1" u="sng" dirty="0" smtClean="0"/>
              <a:t>:</a:t>
            </a:r>
            <a:endParaRPr lang="en-IN" b="1" u="sng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Used </a:t>
            </a:r>
            <a:r>
              <a:rPr lang="en-GB" dirty="0"/>
              <a:t>for storing larger or structured data.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Two </a:t>
            </a:r>
            <a:r>
              <a:rPr lang="en-IN" dirty="0"/>
              <a:t>main types:</a:t>
            </a:r>
          </a:p>
          <a:p>
            <a:r>
              <a:rPr lang="nb-NO" dirty="0">
                <a:sym typeface="Wingdings" panose="05000000000000000000" pitchFamily="2" charset="2"/>
              </a:rPr>
              <a:t>	</a:t>
            </a:r>
            <a:r>
              <a:rPr lang="nb-NO" dirty="0" smtClean="0">
                <a:sym typeface="Wingdings" panose="05000000000000000000" pitchFamily="2" charset="2"/>
              </a:rPr>
              <a:t>	</a:t>
            </a:r>
            <a:r>
              <a:rPr lang="nb-NO" dirty="0" smtClean="0"/>
              <a:t>Internal </a:t>
            </a:r>
            <a:r>
              <a:rPr lang="nb-NO" dirty="0"/>
              <a:t>Storage (private to app</a:t>
            </a:r>
            <a:r>
              <a:rPr lang="nb-NO" dirty="0" smtClean="0"/>
              <a:t>)</a:t>
            </a:r>
          </a:p>
          <a:p>
            <a:r>
              <a:rPr lang="en-GB" dirty="0" smtClean="0"/>
              <a:t>		External </a:t>
            </a:r>
            <a:r>
              <a:rPr lang="en-GB" dirty="0"/>
              <a:t>Storage (shared across apps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IN" b="1" u="sng" dirty="0" smtClean="0"/>
              <a:t>API:</a:t>
            </a:r>
            <a:endParaRPr lang="en-IN" u="sng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Enables </a:t>
            </a:r>
            <a:r>
              <a:rPr lang="en-GB" dirty="0"/>
              <a:t>communication between app and server.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Types </a:t>
            </a:r>
            <a:r>
              <a:rPr lang="en-IN" b="1" dirty="0"/>
              <a:t>of APIs</a:t>
            </a:r>
            <a:endParaRPr lang="en-IN" dirty="0"/>
          </a:p>
          <a:p>
            <a:r>
              <a:rPr lang="en-GB" b="1" dirty="0" smtClean="0"/>
              <a:t>		REST </a:t>
            </a:r>
            <a:r>
              <a:rPr lang="en-GB" b="1" dirty="0"/>
              <a:t>APIs:</a:t>
            </a:r>
            <a:r>
              <a:rPr lang="en-GB" dirty="0"/>
              <a:t> Most common; uses HTTP methods.</a:t>
            </a:r>
          </a:p>
          <a:p>
            <a:r>
              <a:rPr lang="en-IN" b="1" dirty="0" smtClean="0"/>
              <a:t>		SOAP </a:t>
            </a:r>
            <a:r>
              <a:rPr lang="en-IN" b="1" dirty="0"/>
              <a:t>APIs:</a:t>
            </a:r>
            <a:r>
              <a:rPr lang="en-IN" dirty="0"/>
              <a:t> XML-based communication.</a:t>
            </a:r>
          </a:p>
          <a:p>
            <a:r>
              <a:rPr lang="en-IN" b="1" dirty="0" smtClean="0"/>
              <a:t>		GraphQL</a:t>
            </a:r>
            <a:r>
              <a:rPr lang="en-IN" b="1" dirty="0"/>
              <a:t>:</a:t>
            </a:r>
            <a:r>
              <a:rPr lang="en-IN" dirty="0"/>
              <a:t> Flexible queries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u="sng" dirty="0"/>
              <a:t>Fetching </a:t>
            </a:r>
            <a:r>
              <a:rPr lang="en-IN" b="1" u="sng" dirty="0" smtClean="0"/>
              <a:t>API:</a:t>
            </a:r>
            <a:endParaRPr lang="en-IN" u="sng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Making </a:t>
            </a:r>
            <a:r>
              <a:rPr lang="en-GB" dirty="0"/>
              <a:t>network requests from the app.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Fetching </a:t>
            </a:r>
            <a:r>
              <a:rPr lang="en-GB" dirty="0"/>
              <a:t>data from remote servers.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Updating </a:t>
            </a:r>
            <a:r>
              <a:rPr lang="en-GB" dirty="0"/>
              <a:t>information on the server.</a:t>
            </a:r>
          </a:p>
          <a:p>
            <a:endParaRPr lang="nb-NO" dirty="0"/>
          </a:p>
          <a:p>
            <a:endParaRPr lang="en-IN" b="1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</a:t>
            </a:r>
            <a:r>
              <a:rPr lang="en-US" sz="3200" dirty="0"/>
              <a:t>	</a:t>
            </a:r>
            <a:r>
              <a:rPr lang="en-US" sz="3200" dirty="0" smtClean="0"/>
              <a:t>  Eleventh 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=""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=""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85560" y="1738351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205179" y="1738350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45173" y="1929809"/>
            <a:ext cx="3334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K8s Components 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K8s Architecture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ELK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89543" y="2360533"/>
            <a:ext cx="46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Kubernets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1 | My takeaways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48144" y="5165148"/>
            <a:ext cx="4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</a:t>
            </a:r>
            <a:endParaRPr lang="en-IN" b="1" dirty="0"/>
          </a:p>
        </p:txBody>
      </p:sp>
      <p:sp>
        <p:nvSpPr>
          <p:cNvPr id="6" name="AutoShape 463" descr="TDD in reactjs with React testing library (RTL) and Jest - DEV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65" descr="Cover image for TDD in reactjs with React testing library (RTL) and J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67" descr="Image result for promises in react 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549" y="1774429"/>
            <a:ext cx="5306336" cy="40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ym typeface="Wingdings" panose="05000000000000000000" pitchFamily="2" charset="2"/>
              </a:rPr>
              <a:t>Kubernets: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smtClean="0"/>
              <a:t>Kubernetes </a:t>
            </a:r>
            <a:r>
              <a:rPr lang="en-GB" dirty="0"/>
              <a:t>(often abbreviated as K8s) is an open-source platform for automating the deployment, scaling, and management of containerized </a:t>
            </a:r>
            <a:r>
              <a:rPr lang="en-GB" dirty="0" smtClean="0"/>
              <a:t>applications.</a:t>
            </a:r>
          </a:p>
          <a:p>
            <a:r>
              <a:rPr lang="en-IN" b="1" u="sng" dirty="0" smtClean="0">
                <a:sym typeface="Wingdings" panose="05000000000000000000" pitchFamily="2" charset="2"/>
              </a:rPr>
              <a:t>K8s Components:</a:t>
            </a:r>
          </a:p>
          <a:p>
            <a:r>
              <a:rPr lang="en-GB" dirty="0" smtClean="0"/>
              <a:t>	               1)Pod</a:t>
            </a:r>
            <a:r>
              <a:rPr lang="en-GB" dirty="0"/>
              <a:t>:-</a:t>
            </a:r>
            <a:r>
              <a:rPr lang="en-IN" dirty="0"/>
              <a:t>   </a:t>
            </a:r>
            <a:r>
              <a:rPr lang="en-GB" dirty="0"/>
              <a:t>The smallest unit. It wraps one or more containers together.</a:t>
            </a:r>
          </a:p>
          <a:p>
            <a:r>
              <a:rPr lang="en-GB" b="1" dirty="0"/>
              <a:t>		</a:t>
            </a:r>
            <a:r>
              <a:rPr lang="en-GB" dirty="0"/>
              <a:t> 2)</a:t>
            </a:r>
            <a:r>
              <a:rPr lang="en-IN" dirty="0"/>
              <a:t> Node :-  </a:t>
            </a:r>
            <a:r>
              <a:rPr lang="en-GB" dirty="0"/>
              <a:t>A worker machine (virtual or physical) where Pods run.</a:t>
            </a:r>
            <a:r>
              <a:rPr lang="en-IN" dirty="0"/>
              <a:t> </a:t>
            </a:r>
          </a:p>
          <a:p>
            <a:r>
              <a:rPr lang="en-IN" dirty="0"/>
              <a:t>		</a:t>
            </a:r>
            <a:r>
              <a:rPr lang="en-IN" dirty="0" smtClean="0"/>
              <a:t> 3</a:t>
            </a:r>
            <a:r>
              <a:rPr lang="en-IN" dirty="0"/>
              <a:t>)</a:t>
            </a:r>
            <a:r>
              <a:rPr lang="en-GB" dirty="0"/>
              <a:t> </a:t>
            </a:r>
            <a:r>
              <a:rPr lang="en-IN" dirty="0"/>
              <a:t>Cluster:-  </a:t>
            </a:r>
            <a:r>
              <a:rPr lang="en-GB" dirty="0"/>
              <a:t>A collection of Nodes managed by Kubernetes.</a:t>
            </a:r>
          </a:p>
          <a:p>
            <a:r>
              <a:rPr lang="en-GB" dirty="0"/>
              <a:t>		</a:t>
            </a:r>
            <a:r>
              <a:rPr lang="en-GB" dirty="0" smtClean="0"/>
              <a:t> 4</a:t>
            </a:r>
            <a:r>
              <a:rPr lang="en-GB" dirty="0"/>
              <a:t>) </a:t>
            </a:r>
            <a:r>
              <a:rPr lang="en-IN" dirty="0"/>
              <a:t>Deployment:-  </a:t>
            </a:r>
            <a:r>
              <a:rPr lang="en-GB" dirty="0"/>
              <a:t>Tells Kubernetes how to create/update Pods automatically.</a:t>
            </a:r>
          </a:p>
          <a:p>
            <a:r>
              <a:rPr lang="en-GB" dirty="0"/>
              <a:t>		</a:t>
            </a:r>
            <a:r>
              <a:rPr lang="en-GB" dirty="0" smtClean="0"/>
              <a:t> 5</a:t>
            </a:r>
            <a:r>
              <a:rPr lang="en-GB" dirty="0"/>
              <a:t>) </a:t>
            </a:r>
            <a:r>
              <a:rPr lang="en-IN" dirty="0"/>
              <a:t>Service:-  </a:t>
            </a:r>
            <a:r>
              <a:rPr lang="en-GB" dirty="0"/>
              <a:t>Exposes a group of Pods to the network (inside or outside the cluster).</a:t>
            </a:r>
          </a:p>
          <a:p>
            <a:endParaRPr lang="en-GB" u="sng" dirty="0"/>
          </a:p>
          <a:p>
            <a:endParaRPr lang="en-GB" dirty="0" smtClean="0"/>
          </a:p>
          <a:p>
            <a:r>
              <a:rPr lang="en-IN" b="1" u="sng" dirty="0">
                <a:sym typeface="Wingdings" panose="05000000000000000000" pitchFamily="2" charset="2"/>
              </a:rPr>
              <a:t>K8s </a:t>
            </a:r>
            <a:r>
              <a:rPr lang="en-IN" b="1" u="sng" dirty="0" smtClean="0">
                <a:sym typeface="Wingdings" panose="05000000000000000000" pitchFamily="2" charset="2"/>
              </a:rPr>
              <a:t>Architecture:</a:t>
            </a:r>
          </a:p>
          <a:p>
            <a:r>
              <a:rPr lang="en-GB" dirty="0" smtClean="0"/>
              <a:t>A </a:t>
            </a:r>
            <a:r>
              <a:rPr lang="en-GB" dirty="0"/>
              <a:t>Kubernetes cluster consists of a control plane plus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set of worker machines, called nodes, that run </a:t>
            </a:r>
            <a:endParaRPr lang="en-GB" dirty="0" smtClean="0"/>
          </a:p>
          <a:p>
            <a:r>
              <a:rPr lang="en-GB" dirty="0" smtClean="0"/>
              <a:t>containerized </a:t>
            </a:r>
            <a:r>
              <a:rPr lang="en-GB" dirty="0"/>
              <a:t>applications</a:t>
            </a:r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r>
              <a:rPr lang="en-GB" b="1" u="sng" dirty="0" smtClean="0"/>
              <a:t>ELK:</a:t>
            </a:r>
            <a:r>
              <a:rPr lang="en-GB" dirty="0" smtClean="0"/>
              <a:t>	</a:t>
            </a:r>
            <a:endParaRPr lang="en-GB" dirty="0"/>
          </a:p>
          <a:p>
            <a:r>
              <a:rPr lang="en-IN" i="1" u="sng" dirty="0" smtClean="0"/>
              <a:t>Elasticsearch:</a:t>
            </a:r>
          </a:p>
          <a:p>
            <a:r>
              <a:rPr lang="en-GB" dirty="0" smtClean="0"/>
              <a:t>A </a:t>
            </a:r>
            <a:r>
              <a:rPr lang="en-GB" dirty="0"/>
              <a:t>search and analytics engine (stores and searches logs)</a:t>
            </a:r>
            <a:endParaRPr lang="en-GB" dirty="0" smtClean="0"/>
          </a:p>
          <a:p>
            <a:r>
              <a:rPr lang="en-IN" i="1" u="sng" dirty="0" smtClean="0"/>
              <a:t>Logstash:</a:t>
            </a:r>
          </a:p>
          <a:p>
            <a:r>
              <a:rPr lang="en-GB" dirty="0"/>
              <a:t>A data processing pipeline (collects, processes, and sends data)</a:t>
            </a:r>
          </a:p>
          <a:p>
            <a:r>
              <a:rPr lang="en-GB" i="1" u="sng" dirty="0" smtClean="0"/>
              <a:t>Kibana:</a:t>
            </a:r>
          </a:p>
          <a:p>
            <a:r>
              <a:rPr lang="en-GB" dirty="0"/>
              <a:t>A dashboard tool (visualizes the data)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  <a:p>
            <a:endParaRPr lang="en-IN" b="1" dirty="0" smtClean="0"/>
          </a:p>
          <a:p>
            <a:pPr marL="342900" indent="-342900">
              <a:buAutoNum type="arabicPeriod"/>
            </a:pPr>
            <a:endParaRPr lang="en-IN" b="1" dirty="0">
              <a:sym typeface="Wingdings" panose="05000000000000000000" pitchFamily="2" charset="2"/>
            </a:endParaRPr>
          </a:p>
          <a:p>
            <a:endParaRPr lang="en-GB" b="1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37140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77841"/>
              </p:ext>
            </p:extLst>
          </p:nvPr>
        </p:nvGraphicFramePr>
        <p:xfrm>
          <a:off x="838200" y="237140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714" name="Picture 642" descr="Learn About Kubernetes Concepts and Architectur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69" y="2554287"/>
            <a:ext cx="6184900" cy="352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8202" y="1354491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604643" y="1332925"/>
            <a:ext cx="5340312" cy="4651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006997" y="240937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EFK   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478721"/>
            <a:ext cx="386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Jaeger Architecture 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06997" y="2939807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Jaeger 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6996" y="409854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 SonarQube</a:t>
            </a:r>
            <a:endParaRPr lang="en-IN" b="1" dirty="0"/>
          </a:p>
        </p:txBody>
      </p:sp>
      <p:pic>
        <p:nvPicPr>
          <p:cNvPr id="3" name="Picture 2" descr="Architecture — Jaeger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60" y="1428027"/>
            <a:ext cx="5069877" cy="44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54765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54765"/>
            <a:ext cx="121005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ym typeface="Wingdings" panose="05000000000000000000" pitchFamily="2" charset="2"/>
              </a:rPr>
              <a:t>EFK:</a:t>
            </a:r>
          </a:p>
          <a:p>
            <a:r>
              <a:rPr lang="en-IN" i="1" u="sng" dirty="0"/>
              <a:t>Elasticsearch:</a:t>
            </a:r>
          </a:p>
          <a:p>
            <a:r>
              <a:rPr lang="en-GB" dirty="0"/>
              <a:t>A search and analytics engine (stores and searches logs</a:t>
            </a:r>
            <a:r>
              <a:rPr lang="en-GB" dirty="0" smtClean="0"/>
              <a:t>)</a:t>
            </a:r>
          </a:p>
          <a:p>
            <a:r>
              <a:rPr lang="en-GB" u="sng" dirty="0" smtClean="0"/>
              <a:t>Fluentd:</a:t>
            </a:r>
          </a:p>
          <a:p>
            <a:r>
              <a:rPr lang="en-GB" dirty="0" smtClean="0"/>
              <a:t>grabs </a:t>
            </a:r>
            <a:r>
              <a:rPr lang="en-GB" dirty="0"/>
              <a:t>those logs and ships them.</a:t>
            </a:r>
          </a:p>
          <a:p>
            <a:r>
              <a:rPr lang="en-GB" i="1" u="sng" dirty="0" smtClean="0"/>
              <a:t>Kibana</a:t>
            </a:r>
            <a:r>
              <a:rPr lang="en-GB" i="1" u="sng" dirty="0"/>
              <a:t>:</a:t>
            </a:r>
          </a:p>
          <a:p>
            <a:r>
              <a:rPr lang="en-GB" dirty="0"/>
              <a:t>A dashboard tool (visualizes the data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b="1" u="sng" dirty="0" smtClean="0"/>
              <a:t>Jaeger:</a:t>
            </a:r>
            <a:endParaRPr lang="en-GB" b="1" u="sng" dirty="0"/>
          </a:p>
          <a:p>
            <a:r>
              <a:rPr lang="en-GB" dirty="0"/>
              <a:t>Jaeger is an open-source distributed tracing system.</a:t>
            </a:r>
            <a:br>
              <a:rPr lang="en-GB" dirty="0"/>
            </a:br>
            <a:r>
              <a:rPr lang="en-GB" dirty="0"/>
              <a:t>It helps you trace how requests move through different services in a microservices architecture</a:t>
            </a:r>
            <a:r>
              <a:rPr lang="en-GB" dirty="0" smtClean="0"/>
              <a:t>.</a:t>
            </a:r>
          </a:p>
          <a:p>
            <a:endParaRPr lang="en-IN" dirty="0" smtClean="0"/>
          </a:p>
          <a:p>
            <a:r>
              <a:rPr lang="en-IN" b="1" u="sng" dirty="0">
                <a:sym typeface="Wingdings" panose="05000000000000000000" pitchFamily="2" charset="2"/>
              </a:rPr>
              <a:t>Jaeger </a:t>
            </a:r>
            <a:r>
              <a:rPr lang="en-IN" b="1" u="sng" dirty="0" smtClean="0">
                <a:sym typeface="Wingdings" panose="05000000000000000000" pitchFamily="2" charset="2"/>
              </a:rPr>
              <a:t>Architecture:</a:t>
            </a:r>
          </a:p>
          <a:p>
            <a:r>
              <a:rPr lang="en-IN" b="1" u="sng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Jaeger Client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Jaeger Agent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Jaeger Collector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Storage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Jaeger UI</a:t>
            </a:r>
          </a:p>
          <a:p>
            <a:r>
              <a:rPr lang="en-IN" b="1" u="sng" dirty="0" smtClean="0"/>
              <a:t>SonarQube:</a:t>
            </a:r>
            <a:endParaRPr lang="en-IN" b="1" u="sng" dirty="0"/>
          </a:p>
          <a:p>
            <a:r>
              <a:rPr lang="en-GB" dirty="0" smtClean="0"/>
              <a:t>SonarQube is an </a:t>
            </a:r>
            <a:r>
              <a:rPr lang="en-GB" dirty="0"/>
              <a:t>open-source platform used to continuously inspect the quality of your code</a:t>
            </a:r>
            <a:r>
              <a:rPr lang="en-GB" dirty="0" smtClean="0"/>
              <a:t>.</a:t>
            </a:r>
            <a:endParaRPr lang="en-IN" dirty="0" smtClean="0"/>
          </a:p>
          <a:p>
            <a:r>
              <a:rPr lang="en-IN" dirty="0"/>
              <a:t>SonarQube Scanner analyzes the source code</a:t>
            </a:r>
            <a:r>
              <a:rPr lang="en-IN" dirty="0" smtClean="0"/>
              <a:t>.</a:t>
            </a:r>
          </a:p>
          <a:p>
            <a:r>
              <a:rPr lang="en-GB" dirty="0"/>
              <a:t>Database stores historical data, analysis reports, and settings.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28825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   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41270" y="1306610"/>
            <a:ext cx="5404960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33979" y="1299592"/>
            <a:ext cx="5350791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366463" y="1922568"/>
            <a:ext cx="4979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Paytech and Payment Gateway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Paytech Introduction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Key Innovation in Paytech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Lifecycle of Digital Payment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8" name="AutoShape 78" descr="List of all the Available Query Operators in MongoDB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767" name="Picture 671" descr="What Is a Payment Gateway? How It Works and Exampl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24" y="1344970"/>
            <a:ext cx="5314900" cy="45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222840"/>
            <a:ext cx="11919473" cy="6296733"/>
          </a:xfrm>
        </p:spPr>
        <p:txBody>
          <a:bodyPr>
            <a:normAutofit/>
          </a:bodyPr>
          <a:lstStyle/>
          <a:p>
            <a:pPr fontAlgn="ctr"/>
            <a:endParaRPr lang="en-GB" b="1" dirty="0" smtClean="0"/>
          </a:p>
          <a:p>
            <a:pPr fontAlgn="ctr"/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N" b="1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0"/>
            <a:ext cx="1198348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ym typeface="Wingdings" panose="05000000000000000000" pitchFamily="2" charset="2"/>
              </a:rPr>
              <a:t>Paytech and Payment </a:t>
            </a:r>
            <a:r>
              <a:rPr lang="en-IN" b="1" dirty="0" smtClean="0">
                <a:sym typeface="Wingdings" panose="05000000000000000000" pitchFamily="2" charset="2"/>
              </a:rPr>
              <a:t>Gateway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u="sng" dirty="0" smtClean="0">
                <a:sym typeface="Wingdings" panose="05000000000000000000" pitchFamily="2" charset="2"/>
              </a:rPr>
              <a:t>Paytech introduction:</a:t>
            </a:r>
          </a:p>
          <a:p>
            <a:r>
              <a:rPr lang="en-GB" dirty="0"/>
              <a:t>Paytech = Payment Technology.</a:t>
            </a:r>
          </a:p>
          <a:p>
            <a:r>
              <a:rPr lang="en-GB" dirty="0"/>
              <a:t>It refers to technological innovations that enable or improve how payments are made — both online and offline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IN" b="1" u="sng" dirty="0">
                <a:sym typeface="Wingdings" panose="05000000000000000000" pitchFamily="2" charset="2"/>
              </a:rPr>
              <a:t>Key Innovation in </a:t>
            </a:r>
            <a:r>
              <a:rPr lang="en-IN" b="1" u="sng" dirty="0" smtClean="0">
                <a:sym typeface="Wingdings" panose="05000000000000000000" pitchFamily="2" charset="2"/>
              </a:rPr>
              <a:t>Paytech:</a:t>
            </a:r>
          </a:p>
          <a:p>
            <a:endParaRPr lang="en-IN" b="1" u="sng" dirty="0">
              <a:sym typeface="Wingdings" panose="05000000000000000000" pitchFamily="2" charset="2"/>
            </a:endParaRPr>
          </a:p>
          <a:p>
            <a:r>
              <a:rPr lang="en-IN" b="1" dirty="0"/>
              <a:t>Contactless </a:t>
            </a:r>
            <a:r>
              <a:rPr lang="en-IN" b="1" dirty="0" smtClean="0"/>
              <a:t>Payments:- </a:t>
            </a:r>
            <a:r>
              <a:rPr lang="en-GB" dirty="0" smtClean="0"/>
              <a:t>Tap-and-go </a:t>
            </a:r>
            <a:r>
              <a:rPr lang="en-GB" dirty="0"/>
              <a:t>cards, mobile wallets (NFC payments)</a:t>
            </a:r>
            <a:endParaRPr lang="en-IN" b="1" u="sng" dirty="0">
              <a:sym typeface="Wingdings" panose="05000000000000000000" pitchFamily="2" charset="2"/>
            </a:endParaRPr>
          </a:p>
          <a:p>
            <a:r>
              <a:rPr lang="en-IN" b="1" dirty="0"/>
              <a:t>Digital </a:t>
            </a:r>
            <a:r>
              <a:rPr lang="en-IN" b="1" dirty="0" smtClean="0"/>
              <a:t>Wallets:- </a:t>
            </a:r>
            <a:r>
              <a:rPr lang="en-GB" dirty="0" smtClean="0"/>
              <a:t>Apps </a:t>
            </a:r>
            <a:r>
              <a:rPr lang="en-GB" dirty="0"/>
              <a:t>like Paytm, Apple Pay, Google Pay storing your cards securely</a:t>
            </a:r>
          </a:p>
          <a:p>
            <a:r>
              <a:rPr lang="en-GB" b="1" dirty="0"/>
              <a:t>Buy Now, Pay Later (BNPL</a:t>
            </a:r>
            <a:r>
              <a:rPr lang="en-GB" b="1" dirty="0" smtClean="0"/>
              <a:t>):</a:t>
            </a:r>
            <a:r>
              <a:rPr lang="en-GB" dirty="0" smtClean="0"/>
              <a:t>-Pay </a:t>
            </a:r>
            <a:r>
              <a:rPr lang="en-GB" dirty="0"/>
              <a:t>for products later (e.g., Klarna, Afterpay</a:t>
            </a:r>
            <a:r>
              <a:rPr lang="en-GB" dirty="0" smtClean="0"/>
              <a:t>)</a:t>
            </a:r>
          </a:p>
          <a:p>
            <a:r>
              <a:rPr lang="en-IN" b="1" dirty="0"/>
              <a:t>Crypto </a:t>
            </a:r>
            <a:r>
              <a:rPr lang="en-IN" b="1" dirty="0" smtClean="0"/>
              <a:t>Payments:- </a:t>
            </a:r>
            <a:r>
              <a:rPr lang="en-GB" dirty="0" smtClean="0"/>
              <a:t>Using </a:t>
            </a:r>
            <a:r>
              <a:rPr lang="en-GB" dirty="0"/>
              <a:t>Bitcoin, Ethereum for </a:t>
            </a:r>
            <a:r>
              <a:rPr lang="en-GB" dirty="0" smtClean="0"/>
              <a:t>transactions</a:t>
            </a:r>
          </a:p>
          <a:p>
            <a:r>
              <a:rPr lang="en-IN" b="1" dirty="0"/>
              <a:t>Biometric </a:t>
            </a:r>
            <a:r>
              <a:rPr lang="en-IN" b="1" dirty="0" smtClean="0"/>
              <a:t>Payments:- </a:t>
            </a:r>
            <a:r>
              <a:rPr lang="en-GB" dirty="0" smtClean="0"/>
              <a:t>Payments </a:t>
            </a:r>
            <a:r>
              <a:rPr lang="en-GB" dirty="0"/>
              <a:t>using fingerprint, face recognition</a:t>
            </a:r>
            <a:endParaRPr lang="en-GB" dirty="0" smtClean="0"/>
          </a:p>
          <a:p>
            <a:endParaRPr lang="en-GB" dirty="0" smtClean="0"/>
          </a:p>
          <a:p>
            <a:r>
              <a:rPr lang="en-IN" b="1" u="sng" dirty="0">
                <a:sym typeface="Wingdings" panose="05000000000000000000" pitchFamily="2" charset="2"/>
              </a:rPr>
              <a:t>Lifecycle of Digital </a:t>
            </a:r>
            <a:r>
              <a:rPr lang="en-IN" b="1" u="sng" dirty="0" smtClean="0">
                <a:sym typeface="Wingdings" panose="05000000000000000000" pitchFamily="2" charset="2"/>
              </a:rPr>
              <a:t>Payment:</a:t>
            </a:r>
            <a:endParaRPr lang="en-GB" u="sng" dirty="0" smtClean="0"/>
          </a:p>
          <a:p>
            <a:endParaRPr lang="en-GB" dirty="0"/>
          </a:p>
          <a:p>
            <a:r>
              <a:rPr lang="en-IN" b="1" dirty="0" smtClean="0"/>
              <a:t>Initiation:</a:t>
            </a:r>
            <a:r>
              <a:rPr lang="en-GB" dirty="0" smtClean="0"/>
              <a:t>User </a:t>
            </a:r>
            <a:r>
              <a:rPr lang="en-GB" dirty="0"/>
              <a:t>starts the payment (card swipe, scan QR, click "Pay</a:t>
            </a:r>
            <a:r>
              <a:rPr lang="en-GB" dirty="0" smtClean="0"/>
              <a:t>")</a:t>
            </a:r>
          </a:p>
          <a:p>
            <a:r>
              <a:rPr lang="en-IN" b="1" dirty="0" smtClean="0"/>
              <a:t>Authorization:</a:t>
            </a:r>
            <a:r>
              <a:rPr lang="en-GB" dirty="0" smtClean="0"/>
              <a:t>Payment </a:t>
            </a:r>
            <a:r>
              <a:rPr lang="en-GB" dirty="0"/>
              <a:t>gateway (like Razorpay, Stripe) checks if payment can </a:t>
            </a:r>
            <a:r>
              <a:rPr lang="en-GB" dirty="0" smtClean="0"/>
              <a:t>happen</a:t>
            </a:r>
          </a:p>
          <a:p>
            <a:r>
              <a:rPr lang="en-IN" b="1" dirty="0" smtClean="0"/>
              <a:t>Authentication:</a:t>
            </a:r>
            <a:r>
              <a:rPr lang="en-GB" dirty="0" smtClean="0"/>
              <a:t>User </a:t>
            </a:r>
            <a:r>
              <a:rPr lang="en-GB" dirty="0"/>
              <a:t>confirms identity (OTP, biometrics, PIN</a:t>
            </a:r>
            <a:r>
              <a:rPr lang="en-GB" dirty="0" smtClean="0"/>
              <a:t>)</a:t>
            </a:r>
          </a:p>
          <a:p>
            <a:r>
              <a:rPr lang="en-IN" b="1" dirty="0" smtClean="0"/>
              <a:t>Processing</a:t>
            </a:r>
            <a:r>
              <a:rPr lang="en-IN" dirty="0" smtClean="0"/>
              <a:t>:</a:t>
            </a:r>
            <a:r>
              <a:rPr lang="en-GB" dirty="0" smtClean="0"/>
              <a:t>Bank/payment </a:t>
            </a:r>
            <a:r>
              <a:rPr lang="en-GB" dirty="0"/>
              <a:t>processor moves the </a:t>
            </a:r>
            <a:r>
              <a:rPr lang="en-GB" dirty="0" smtClean="0"/>
              <a:t>money</a:t>
            </a:r>
          </a:p>
          <a:p>
            <a:r>
              <a:rPr lang="en-IN" b="1" dirty="0" smtClean="0"/>
              <a:t>Settlement:</a:t>
            </a:r>
            <a:r>
              <a:rPr lang="en-GB" dirty="0" smtClean="0"/>
              <a:t>Money </a:t>
            </a:r>
            <a:r>
              <a:rPr lang="en-GB" dirty="0"/>
              <a:t>is transferred to the merchant’s bank </a:t>
            </a:r>
            <a:r>
              <a:rPr lang="en-GB" dirty="0" smtClean="0"/>
              <a:t>account</a:t>
            </a:r>
          </a:p>
          <a:p>
            <a:r>
              <a:rPr lang="en-IN" b="1" dirty="0" smtClean="0"/>
              <a:t>Confirmation</a:t>
            </a:r>
            <a:r>
              <a:rPr lang="en-IN" dirty="0" smtClean="0"/>
              <a:t>:</a:t>
            </a:r>
            <a:r>
              <a:rPr lang="en-GB" dirty="0" smtClean="0"/>
              <a:t>User </a:t>
            </a:r>
            <a:r>
              <a:rPr lang="en-GB" dirty="0"/>
              <a:t>and merchant both get payment success </a:t>
            </a:r>
            <a:r>
              <a:rPr lang="en-GB" dirty="0" smtClean="0"/>
              <a:t>message</a:t>
            </a:r>
          </a:p>
          <a:p>
            <a:r>
              <a:rPr lang="en-IN" b="1" dirty="0" smtClean="0"/>
              <a:t>Reconciliation</a:t>
            </a:r>
            <a:r>
              <a:rPr lang="en-IN" dirty="0" smtClean="0"/>
              <a:t>:</a:t>
            </a:r>
            <a:r>
              <a:rPr lang="en-GB" dirty="0" smtClean="0"/>
              <a:t>Behind </a:t>
            </a:r>
            <a:r>
              <a:rPr lang="en-GB" dirty="0"/>
              <a:t>the scenes: matching transactions in bank records</a:t>
            </a:r>
            <a:endParaRPr lang="en-GB" b="1" dirty="0">
              <a:sym typeface="Wingdings" panose="05000000000000000000" pitchFamily="2" charset="2"/>
            </a:endParaRP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endParaRPr lang="en-GB" b="1" dirty="0">
              <a:sym typeface="Wingdings" panose="05000000000000000000" pitchFamily="2" charset="2"/>
            </a:endParaRP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endParaRPr lang="en-GB" b="1" dirty="0">
              <a:sym typeface="Wingdings" panose="05000000000000000000" pitchFamily="2" charset="2"/>
            </a:endParaRP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0812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8096" y="1413255"/>
            <a:ext cx="4818888" cy="3774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386821"/>
            <a:ext cx="502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 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55242" y="2058592"/>
            <a:ext cx="5081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b="1" dirty="0" smtClean="0"/>
              <a:t>Android studio</a:t>
            </a:r>
            <a:endParaRPr lang="en-IN" b="1" dirty="0"/>
          </a:p>
          <a:p>
            <a:endParaRPr lang="en-IN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b="1" dirty="0" smtClean="0"/>
              <a:t>Layout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A</a:t>
            </a:r>
            <a:r>
              <a:rPr lang="en-IN" b="1" dirty="0" smtClean="0"/>
              <a:t>ctivity</a:t>
            </a:r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b="1" dirty="0" smtClean="0"/>
              <a:t>OnClicklistner</a:t>
            </a:r>
            <a:endParaRPr lang="en-IN" b="1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  <a:p>
            <a:endParaRPr lang="en-IN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3089" y="1406072"/>
            <a:ext cx="4795391" cy="382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801" name="Picture 657" descr="7 Android Studio Usage Tips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92" y="137768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489eda54-cdc8-4a48-94a2-8f9cf8024289"/>
    <ds:schemaRef ds:uri="d64320fb-f9a3-4131-8206-9d18da17abe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23216</TotalTime>
  <Words>435</Words>
  <Application>Microsoft Office PowerPoint</Application>
  <PresentationFormat>Widescreen</PresentationFormat>
  <Paragraphs>211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    Learning 3| My takeaways</vt:lpstr>
      <vt:lpstr>PowerPoint Presentation</vt:lpstr>
      <vt:lpstr>Learning 4 |  takeaways </vt:lpstr>
      <vt:lpstr>PowerPoint Presentation</vt:lpstr>
      <vt:lpstr>Learning 5 |  takeaways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1041</cp:revision>
  <dcterms:created xsi:type="dcterms:W3CDTF">2022-01-18T12:35:56Z</dcterms:created>
  <dcterms:modified xsi:type="dcterms:W3CDTF">2025-04-27T05:15:57Z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