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56" r:id="rId5"/>
    <p:sldId id="4848" r:id="rId6"/>
    <p:sldId id="2147375589" r:id="rId7"/>
    <p:sldId id="2147375597" r:id="rId8"/>
    <p:sldId id="2147375615" r:id="rId9"/>
    <p:sldId id="2147375616" r:id="rId10"/>
    <p:sldId id="2147375622" r:id="rId11"/>
    <p:sldId id="2147375600" r:id="rId12"/>
    <p:sldId id="2147375601" r:id="rId13"/>
    <p:sldId id="2147375603" r:id="rId14"/>
    <p:sldId id="2147375617" r:id="rId15"/>
    <p:sldId id="2147375623" r:id="rId16"/>
    <p:sldId id="2147375624" r:id="rId17"/>
    <p:sldId id="2147375625" r:id="rId18"/>
    <p:sldId id="2147375626" r:id="rId19"/>
    <p:sldId id="2147375627" r:id="rId20"/>
    <p:sldId id="1633" r:id="rId21"/>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155E8-D84C-463E-A3B7-5CF65E1FB393}" v="224" dt="2024-08-26T15:17:2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0" autoAdjust="0"/>
    <p:restoredTop sz="93462" autoAdjust="0"/>
  </p:normalViewPr>
  <p:slideViewPr>
    <p:cSldViewPr snapToGrid="0">
      <p:cViewPr>
        <p:scale>
          <a:sx n="70" d="100"/>
          <a:sy n="70" d="100"/>
        </p:scale>
        <p:origin x="424" y="-700"/>
      </p:cViewPr>
      <p:guideLst>
        <p:guide orient="horz" pos="840"/>
        <p:guide orient="horz" pos="1296"/>
        <p:guide pos="7368"/>
        <p:guide orient="horz" pos="2448"/>
        <p:guide pos="3792"/>
        <p:guide pos="3912"/>
        <p:guide pos="336"/>
        <p:guide pos="2808"/>
        <p:guide pos="2592"/>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viewProps" Target="viewProps.xml"/><Relationship Id="rId35"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3/22/2025</a:t>
            </a:fld>
            <a:endParaRPr lang="en-US"/>
          </a:p>
        </p:txBody>
      </p:sp>
      <p:sp>
        <p:nvSpPr>
          <p:cNvPr id="4" name="Footer Placeholder 3">
            <a:extLst>
              <a:ext uri="{FF2B5EF4-FFF2-40B4-BE49-F238E27FC236}">
                <a16:creationId xmlns=""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22/03/2025</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E40836-DCE2-43E5-BC89-B27048B0D18C}" type="slidenum">
              <a:rPr lang="fr-FR" smtClean="0"/>
              <a:t>1</a:t>
            </a:fld>
            <a:endParaRPr lang="fr-FR"/>
          </a:p>
        </p:txBody>
      </p:sp>
    </p:spTree>
    <p:extLst>
      <p:ext uri="{BB962C8B-B14F-4D97-AF65-F5344CB8AC3E}">
        <p14:creationId xmlns:p14="http://schemas.microsoft.com/office/powerpoint/2010/main" val="416557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E40836-DCE2-43E5-BC89-B27048B0D18C}" type="slidenum">
              <a:rPr lang="fr-FR" smtClean="0"/>
              <a:t>9</a:t>
            </a:fld>
            <a:endParaRPr lang="fr-FR"/>
          </a:p>
        </p:txBody>
      </p:sp>
    </p:spTree>
    <p:extLst>
      <p:ext uri="{BB962C8B-B14F-4D97-AF65-F5344CB8AC3E}">
        <p14:creationId xmlns:p14="http://schemas.microsoft.com/office/powerpoint/2010/main" val="15082366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4.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4.pn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image" Target="../media/image19.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2.png"/><Relationship Id="rId5" Type="http://schemas.openxmlformats.org/officeDocument/2006/relationships/image" Target="../media/image9.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1.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 xmlns:a16="http://schemas.microsoft.com/office/drawing/2014/main" id="{BC09FDE2-AE7C-485C-ADFC-AC10B7828CC4}"/>
                </a:ext>
              </a:extLst>
            </p:cNvPr>
            <p:cNvPicPr>
              <a:picLocks noChangeAspect="1"/>
            </p:cNvPicPr>
            <p:nvPr/>
          </p:nvPicPr>
          <p:blipFill rotWithShape="1">
            <a:blip r:embed="rId3">
              <a:extLst>
                <a:ext uri="{96DAC541-7B7A-43D3-8B79-37D633B846F1}">
                  <asvg:svgBlip xmlns=""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 xmlns:a16="http://schemas.microsoft.com/office/drawing/2014/main" id="{CC0F8E41-253E-41DF-8E38-8F20042CF502}"/>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 xmlns:a16="http://schemas.microsoft.com/office/drawing/2014/main" id="{0C2C1531-8A99-4649-BB92-845205A8A331}"/>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 xmlns:a16="http://schemas.microsoft.com/office/drawing/2014/main" id="{AE695197-BFA0-4150-8526-A4FF321426F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 xmlns:a16="http://schemas.microsoft.com/office/drawing/2014/main" id="{C6D44476-C256-492F-B4D6-1B81ABF13BF1}"/>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 xmlns:a16="http://schemas.microsoft.com/office/drawing/2014/main" id="{CB14A226-019D-4AE3-BEB3-580AC6BC822E}"/>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 xmlns:a16="http://schemas.microsoft.com/office/drawing/2014/main" id="{D0A23A50-1F24-4E6C-B9DD-E9C7F079E4D2}"/>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 xmlns:a16="http://schemas.microsoft.com/office/drawing/2014/main" id="{F2D4330B-72BA-4E47-9EB9-D1419926F8CE}"/>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 xmlns:a16="http://schemas.microsoft.com/office/drawing/2014/main" id="{B5D97CDF-8F6D-4696-B7EB-C50BC4E74F01}"/>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 xmlns:a16="http://schemas.microsoft.com/office/drawing/2014/main" id="{8142E152-3F97-4638-8AA7-06B7D04E0E0C}"/>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 xmlns:a16="http://schemas.microsoft.com/office/drawing/2014/main" id="{59D56AD6-CA18-4B00-AE08-53FA7B6E78E1}"/>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 xmlns:a16="http://schemas.microsoft.com/office/drawing/2014/main" id="{5BFCE74B-C4D4-47D2-A481-128353F2CC6C}"/>
              </a:ext>
            </a:extLst>
          </p:cNvPr>
          <p:cNvPicPr>
            <a:picLocks noChangeAspect="1"/>
          </p:cNvPicPr>
          <p:nvPr userDrawn="1"/>
        </p:nvPicPr>
        <p:blipFill>
          <a:blip r:embed="rId3" cstate="screen">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 xmlns:a16="http://schemas.microsoft.com/office/drawing/2014/main" id="{D9B08A19-CB31-42C0-84A3-18B45AE9A639}"/>
              </a:ext>
            </a:extLst>
          </p:cNvPr>
          <p:cNvPicPr>
            <a:picLocks noChangeAspect="1"/>
          </p:cNvPicPr>
          <p:nvPr userDrawn="1"/>
        </p:nvPicPr>
        <p:blipFill>
          <a:blip r:embed="rId5" cstate="screen">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 xmlns:a16="http://schemas.microsoft.com/office/drawing/2014/main" id="{551E54F5-4A7D-4D54-BF86-6FCE1BC29BA7}"/>
              </a:ext>
            </a:extLst>
          </p:cNvPr>
          <p:cNvPicPr>
            <a:picLocks noChangeAspect="1"/>
          </p:cNvPicPr>
          <p:nvPr userDrawn="1"/>
        </p:nvPicPr>
        <p:blipFill>
          <a:blip r:embed="rId7" cstate="screen">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 xmlns:a16="http://schemas.microsoft.com/office/drawing/2014/main" id="{4B1F42F0-253D-4D7C-910C-9305E9B612FD}"/>
              </a:ext>
            </a:extLst>
          </p:cNvPr>
          <p:cNvPicPr>
            <a:picLocks noChangeAspect="1"/>
          </p:cNvPicPr>
          <p:nvPr userDrawn="1"/>
        </p:nvPicPr>
        <p:blipFill>
          <a:blip r:embed="rId9" cstate="screen">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 xmlns:a16="http://schemas.microsoft.com/office/drawing/2014/main" id="{18C3C4C7-BCA6-40A1-A61A-CC7CBC9BA961}"/>
              </a:ext>
            </a:extLst>
          </p:cNvPr>
          <p:cNvPicPr>
            <a:picLocks noChangeAspect="1"/>
          </p:cNvPicPr>
          <p:nvPr userDrawn="1"/>
        </p:nvPicPr>
        <p:blipFill>
          <a:blip r:embed="rId11" cstate="screen">
            <a:extLst>
              <a:ext uri="{28A0092B-C50C-407E-A947-70E740481C1C}">
                <a14:useLocalDpi xmlns:a14="http://schemas.microsoft.com/office/drawing/2010/main" val="0"/>
              </a:ext>
              <a:ext uri="{96DAC541-7B7A-43D3-8B79-37D633B846F1}">
                <asvg:svgBlip xmlns=""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 xmlns:a16="http://schemas.microsoft.com/office/drawing/2014/main" id="{5D0D9C79-7BAF-4040-8366-E804E2943CDF}"/>
              </a:ext>
            </a:extLst>
          </p:cNvPr>
          <p:cNvPicPr>
            <a:picLocks noChangeAspect="1"/>
          </p:cNvPicPr>
          <p:nvPr userDrawn="1"/>
        </p:nvPicPr>
        <p:blipFill>
          <a:blip r:embed="rId13">
            <a:extLst>
              <a:ext uri="{96DAC541-7B7A-43D3-8B79-37D633B846F1}">
                <asvg:svgBlip xmlns=""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 xmlns:a16="http://schemas.microsoft.com/office/drawing/2014/main" id="{1056333D-029F-4CEB-88B9-16360ABAFEA8}"/>
              </a:ext>
            </a:extLst>
          </p:cNvPr>
          <p:cNvGraphicFramePr>
            <a:graphicFrameLocks noChangeAspect="1"/>
          </p:cNvGraphicFramePr>
          <p:nvPr userDrawn="1">
            <p:custDataLst>
              <p:tags r:id="rId16"/>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85" name="think-cell Slide" r:id="rId17" imgW="360" imgH="360" progId="TCLayout.ActiveDocument.1">
                  <p:embed/>
                </p:oleObj>
              </mc:Choice>
              <mc:Fallback>
                <p:oleObj name="think-cell Slide" r:id="rId17" imgW="360" imgH="360" progId="TCLayout.ActiveDocument.1">
                  <p:embed/>
                  <p:pic>
                    <p:nvPicPr>
                      <p:cNvPr id="2" name="Object 1" hidden="1">
                        <a:extLst>
                          <a:ext uri="{FF2B5EF4-FFF2-40B4-BE49-F238E27FC236}">
                            <a16:creationId xmlns="" xmlns:a16="http://schemas.microsoft.com/office/drawing/2014/main" id="{1056333D-029F-4CEB-88B9-16360ABAFEA8}"/>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20.jpeg"/><Relationship Id="rId5" Type="http://schemas.openxmlformats.org/officeDocument/2006/relationships/image" Target="../media/image15.emf"/><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16.gif"/><Relationship Id="rId5" Type="http://schemas.openxmlformats.org/officeDocument/2006/relationships/image" Target="../media/image15.e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5.e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19.png"/><Relationship Id="rId5" Type="http://schemas.openxmlformats.org/officeDocument/2006/relationships/image" Target="../media/image15.emf"/><Relationship Id="rId4"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slideLayout" Target="../slideLayouts/slideLayout2.xml"/><Relationship Id="rId7" Type="http://schemas.openxmlformats.org/officeDocument/2006/relationships/image" Target="../media/image14.png"/><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15.emf"/><Relationship Id="rId5" Type="http://schemas.openxmlformats.org/officeDocument/2006/relationships/oleObject" Target="../embeddings/oleObject5.bin"/><Relationship Id="rId4"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TextBox 11">
            <a:extLst>
              <a:ext uri="{FF2B5EF4-FFF2-40B4-BE49-F238E27FC236}">
                <a16:creationId xmlns="" xmlns:a16="http://schemas.microsoft.com/office/drawing/2014/main" id="{8A24547F-8A92-CDC5-A578-3733390534F2}"/>
              </a:ext>
            </a:extLst>
          </p:cNvPr>
          <p:cNvSpPr txBox="1"/>
          <p:nvPr/>
        </p:nvSpPr>
        <p:spPr>
          <a:xfrm>
            <a:off x="759976" y="5172082"/>
            <a:ext cx="8299182" cy="338554"/>
          </a:xfrm>
          <a:prstGeom prst="rect">
            <a:avLst/>
          </a:prstGeom>
          <a:noFill/>
        </p:spPr>
        <p:txBody>
          <a:bodyPr wrap="square" rtlCol="0">
            <a:spAutoFit/>
          </a:bodyPr>
          <a:lstStyle/>
          <a:p>
            <a:r>
              <a:rPr lang="en-US" sz="1600" b="1" dirty="0" smtClean="0">
                <a:solidFill>
                  <a:schemeClr val="bg1"/>
                </a:solidFill>
              </a:rPr>
              <a:t>Anil Rasa</a:t>
            </a:r>
            <a:endParaRPr lang="en-US" sz="1600" b="1" dirty="0">
              <a:solidFill>
                <a:schemeClr val="bg1"/>
              </a:solidFill>
            </a:endParaRPr>
          </a:p>
        </p:txBody>
      </p:sp>
      <p:sp>
        <p:nvSpPr>
          <p:cNvPr id="13" name="TextBox 12">
            <a:extLst>
              <a:ext uri="{FF2B5EF4-FFF2-40B4-BE49-F238E27FC236}">
                <a16:creationId xmlns="" xmlns:a16="http://schemas.microsoft.com/office/drawing/2014/main" id="{C48F8DD6-A1B3-8126-FAC3-218B712C7FFB}"/>
              </a:ext>
            </a:extLst>
          </p:cNvPr>
          <p:cNvSpPr txBox="1"/>
          <p:nvPr/>
        </p:nvSpPr>
        <p:spPr>
          <a:xfrm>
            <a:off x="759976" y="5510636"/>
            <a:ext cx="7469623" cy="338554"/>
          </a:xfrm>
          <a:prstGeom prst="rect">
            <a:avLst/>
          </a:prstGeom>
          <a:noFill/>
        </p:spPr>
        <p:txBody>
          <a:bodyPr wrap="square" rtlCol="0">
            <a:spAutoFit/>
          </a:bodyPr>
          <a:lstStyle/>
          <a:p>
            <a:r>
              <a:rPr lang="en-IN" sz="1600" b="1" dirty="0">
                <a:solidFill>
                  <a:schemeClr val="bg1"/>
                </a:solidFill>
              </a:rPr>
              <a:t>Date : </a:t>
            </a:r>
            <a:r>
              <a:rPr lang="en-IN" sz="1600" b="1" dirty="0" smtClean="0">
                <a:solidFill>
                  <a:schemeClr val="bg1"/>
                </a:solidFill>
              </a:rPr>
              <a:t>23</a:t>
            </a:r>
            <a:r>
              <a:rPr lang="en-IN" sz="1600" b="1" dirty="0" smtClean="0">
                <a:solidFill>
                  <a:schemeClr val="bg1"/>
                </a:solidFill>
              </a:rPr>
              <a:t>-MAR-2025</a:t>
            </a:r>
            <a:endParaRPr lang="en-IN" sz="1600" b="1" dirty="0">
              <a:solidFill>
                <a:schemeClr val="bg1"/>
              </a:solidFill>
            </a:endParaRPr>
          </a:p>
        </p:txBody>
      </p:sp>
      <p:sp>
        <p:nvSpPr>
          <p:cNvPr id="5" name="TextBox 4"/>
          <p:cNvSpPr txBox="1"/>
          <p:nvPr/>
        </p:nvSpPr>
        <p:spPr>
          <a:xfrm>
            <a:off x="759976" y="2714070"/>
            <a:ext cx="11290853" cy="1446550"/>
          </a:xfrm>
          <a:prstGeom prst="rect">
            <a:avLst/>
          </a:prstGeom>
          <a:noFill/>
        </p:spPr>
        <p:txBody>
          <a:bodyPr wrap="square" rtlCol="0">
            <a:spAutoFit/>
          </a:bodyPr>
          <a:lstStyle/>
          <a:p>
            <a:r>
              <a:rPr lang="en-US" sz="4800" b="1" dirty="0" smtClean="0">
                <a:solidFill>
                  <a:schemeClr val="bg1"/>
                </a:solidFill>
              </a:rPr>
              <a:t>”DIKSHA”  Sundaram Fin.Tech 202</a:t>
            </a:r>
            <a:r>
              <a:rPr lang="en-US" sz="4800" b="1" dirty="0">
                <a:solidFill>
                  <a:schemeClr val="bg1"/>
                </a:solidFill>
              </a:rPr>
              <a:t>5</a:t>
            </a:r>
            <a:endParaRPr lang="en-US" sz="4800" b="1" dirty="0" smtClean="0">
              <a:solidFill>
                <a:schemeClr val="bg1"/>
              </a:solidFill>
            </a:endParaRPr>
          </a:p>
          <a:p>
            <a:r>
              <a:rPr lang="en-US" sz="4000" b="1" dirty="0" smtClean="0">
                <a:solidFill>
                  <a:schemeClr val="bg1"/>
                </a:solidFill>
              </a:rPr>
              <a:t>Journey Presentation –week </a:t>
            </a:r>
            <a:r>
              <a:rPr lang="en-US" sz="4000" b="1" dirty="0">
                <a:solidFill>
                  <a:schemeClr val="bg1"/>
                </a:solidFill>
              </a:rPr>
              <a:t>6</a:t>
            </a:r>
            <a:endParaRPr lang="en-US" sz="4000" b="1" dirty="0">
              <a:solidFill>
                <a:schemeClr val="bg1"/>
              </a:solidFill>
            </a:endParaRPr>
          </a:p>
        </p:txBody>
      </p:sp>
    </p:spTree>
    <p:extLst>
      <p:ext uri="{BB962C8B-B14F-4D97-AF65-F5344CB8AC3E}">
        <p14:creationId xmlns:p14="http://schemas.microsoft.com/office/powerpoint/2010/main" val="32677752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 xmlns:a16="http://schemas.microsoft.com/office/drawing/2014/main" id="{3583FF9E-539E-FE29-E73B-3EF7E093601C}"/>
              </a:ext>
            </a:extLst>
          </p:cNvPr>
          <p:cNvGraphicFramePr>
            <a:graphicFrameLocks noChangeAspect="1"/>
          </p:cNvGraphicFramePr>
          <p:nvPr>
            <p:custDataLst>
              <p:tags r:id="rId2"/>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426" name="think-cell Slide" r:id="rId4" imgW="395" imgH="394" progId="TCLayout.ActiveDocument.1">
                  <p:embed/>
                </p:oleObj>
              </mc:Choice>
              <mc:Fallback>
                <p:oleObj name="think-cell Slide" r:id="rId4" imgW="395" imgH="394" progId="TCLayout.ActiveDocument.1">
                  <p:embed/>
                  <p:pic>
                    <p:nvPicPr>
                      <p:cNvPr id="7" name="think-cell data - do not delete" hidden="1">
                        <a:extLst>
                          <a:ext uri="{FF2B5EF4-FFF2-40B4-BE49-F238E27FC236}">
                            <a16:creationId xmlns="" xmlns:a16="http://schemas.microsoft.com/office/drawing/2014/main" id="{3583FF9E-539E-FE29-E73B-3EF7E093601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 xmlns:a16="http://schemas.microsoft.com/office/drawing/2014/main" id="{CEA128C4-A0BC-A895-713C-306E7FF62894}"/>
              </a:ext>
            </a:extLst>
          </p:cNvPr>
          <p:cNvSpPr>
            <a:spLocks noGrp="1"/>
          </p:cNvSpPr>
          <p:nvPr>
            <p:ph type="title"/>
          </p:nvPr>
        </p:nvSpPr>
        <p:spPr>
          <a:xfrm>
            <a:off x="768096" y="208120"/>
            <a:ext cx="11348443" cy="1191918"/>
          </a:xfrm>
        </p:spPr>
        <p:txBody>
          <a:bodyPr vert="horz" anchor="ctr">
            <a:noAutofit/>
          </a:bodyPr>
          <a:lstStyle/>
          <a:p>
            <a:r>
              <a:rPr lang="en-US" sz="4400" b="1" dirty="0" smtClean="0">
                <a:effectLst>
                  <a:outerShdw blurRad="38100" dist="38100" dir="2700000" algn="tl">
                    <a:srgbClr val="000000">
                      <a:alpha val="43137"/>
                    </a:srgbClr>
                  </a:outerShdw>
                </a:effectLst>
                <a:latin typeface="+mn-lt"/>
                <a:cs typeface="+mj-cs"/>
              </a:rPr>
              <a:t>Learning 4 |  takeaways </a:t>
            </a:r>
            <a:endParaRPr lang="en-IN" sz="44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6" name="Rectangle 5"/>
          <p:cNvSpPr/>
          <p:nvPr/>
        </p:nvSpPr>
        <p:spPr>
          <a:xfrm>
            <a:off x="768096" y="1413255"/>
            <a:ext cx="4818888" cy="37744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TextBox 8"/>
          <p:cNvSpPr txBox="1"/>
          <p:nvPr/>
        </p:nvSpPr>
        <p:spPr>
          <a:xfrm>
            <a:off x="879676" y="1320772"/>
            <a:ext cx="5023413" cy="923330"/>
          </a:xfrm>
          <a:prstGeom prst="rect">
            <a:avLst/>
          </a:prstGeom>
          <a:noFill/>
        </p:spPr>
        <p:txBody>
          <a:bodyPr wrap="square" rtlCol="0">
            <a:spAutoFit/>
          </a:bodyPr>
          <a:lstStyle/>
          <a:p>
            <a:endParaRPr lang="en-IN" b="1" dirty="0" smtClean="0">
              <a:sym typeface="Wingdings" panose="05000000000000000000" pitchFamily="2" charset="2"/>
            </a:endParaRPr>
          </a:p>
          <a:p>
            <a:endParaRPr lang="en-IN" b="1" dirty="0" smtClean="0">
              <a:sym typeface="Wingdings" panose="05000000000000000000" pitchFamily="2" charset="2"/>
            </a:endParaRPr>
          </a:p>
          <a:p>
            <a:r>
              <a:rPr lang="en-IN" b="1" dirty="0">
                <a:sym typeface="Wingdings" panose="05000000000000000000" pitchFamily="2" charset="2"/>
              </a:rPr>
              <a:t> </a:t>
            </a:r>
            <a:r>
              <a:rPr lang="en-IN" b="1" dirty="0" smtClean="0">
                <a:sym typeface="Wingdings" panose="05000000000000000000" pitchFamily="2" charset="2"/>
              </a:rPr>
              <a:t>  Method References</a:t>
            </a:r>
            <a:endParaRPr lang="en-IN" b="1" dirty="0"/>
          </a:p>
        </p:txBody>
      </p:sp>
      <p:sp>
        <p:nvSpPr>
          <p:cNvPr id="13" name="TextBox 12"/>
          <p:cNvSpPr txBox="1"/>
          <p:nvPr/>
        </p:nvSpPr>
        <p:spPr>
          <a:xfrm>
            <a:off x="1048301" y="2077616"/>
            <a:ext cx="5088907" cy="2308324"/>
          </a:xfrm>
          <a:prstGeom prst="rect">
            <a:avLst/>
          </a:prstGeom>
          <a:noFill/>
        </p:spPr>
        <p:txBody>
          <a:bodyPr wrap="square" rtlCol="0">
            <a:spAutoFit/>
          </a:bodyPr>
          <a:lstStyle/>
          <a:p>
            <a:endParaRPr lang="en-IN" b="1" dirty="0" smtClean="0">
              <a:sym typeface="Wingdings" panose="05000000000000000000" pitchFamily="2" charset="2"/>
            </a:endParaRPr>
          </a:p>
          <a:p>
            <a:r>
              <a:rPr lang="en-IN" b="1" dirty="0" smtClean="0">
                <a:sym typeface="Wingdings" panose="05000000000000000000" pitchFamily="2" charset="2"/>
              </a:rPr>
              <a:t>Stream API</a:t>
            </a:r>
          </a:p>
          <a:p>
            <a:endParaRPr lang="en-IN" b="1" dirty="0">
              <a:sym typeface="Wingdings" panose="05000000000000000000" pitchFamily="2" charset="2"/>
            </a:endParaRPr>
          </a:p>
          <a:p>
            <a:r>
              <a:rPr lang="en-IN" b="1" dirty="0" smtClean="0">
                <a:sym typeface="Wingdings" panose="05000000000000000000" pitchFamily="2" charset="2"/>
              </a:rPr>
              <a:t>Java 9</a:t>
            </a:r>
          </a:p>
          <a:p>
            <a:endParaRPr lang="en-IN" b="1" dirty="0">
              <a:sym typeface="Wingdings" panose="05000000000000000000" pitchFamily="2" charset="2"/>
            </a:endParaRPr>
          </a:p>
          <a:p>
            <a:r>
              <a:rPr lang="en-IN" b="1" dirty="0" smtClean="0">
                <a:sym typeface="Wingdings" panose="05000000000000000000" pitchFamily="2" charset="2"/>
              </a:rPr>
              <a:t> Java 11</a:t>
            </a:r>
          </a:p>
          <a:p>
            <a:endParaRPr lang="en-IN" b="1" dirty="0" smtClean="0">
              <a:sym typeface="Wingdings" panose="05000000000000000000" pitchFamily="2" charset="2"/>
            </a:endParaRPr>
          </a:p>
          <a:p>
            <a:r>
              <a:rPr lang="en-IN" b="1" dirty="0" smtClean="0">
                <a:sym typeface="Wingdings" panose="05000000000000000000" pitchFamily="2" charset="2"/>
              </a:rPr>
              <a:t>JDBC</a:t>
            </a:r>
            <a:endParaRPr lang="en-IN" b="1" dirty="0"/>
          </a:p>
        </p:txBody>
      </p:sp>
      <p:sp>
        <p:nvSpPr>
          <p:cNvPr id="5" name="Rectangle 4"/>
          <p:cNvSpPr/>
          <p:nvPr/>
        </p:nvSpPr>
        <p:spPr>
          <a:xfrm>
            <a:off x="5903089" y="1386821"/>
            <a:ext cx="4795391" cy="38273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pic>
        <p:nvPicPr>
          <p:cNvPr id="6351" name="Picture 207" descr="How to Implement Stream API in JDK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4669" y="1466087"/>
            <a:ext cx="4595728" cy="3617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123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128016" y="91440"/>
            <a:ext cx="11919473" cy="6296733"/>
          </a:xfrm>
        </p:spPr>
        <p:txBody>
          <a:bodyPr>
            <a:normAutofit/>
          </a:bodyPr>
          <a:lstStyle/>
          <a:p>
            <a:pPr fontAlgn="ctr"/>
            <a:endParaRPr lang="en-GB" b="1" dirty="0" smtClean="0"/>
          </a:p>
          <a:p>
            <a:pPr fontAlgn="ctr"/>
            <a:endParaRPr lang="en-GB" dirty="0"/>
          </a:p>
          <a:p>
            <a:r>
              <a:rPr lang="en-GB" dirty="0"/>
              <a:t/>
            </a:r>
            <a:br>
              <a:rPr lang="en-GB" dirty="0"/>
            </a:br>
            <a:endParaRPr lang="en-IN" b="1" dirty="0">
              <a:sym typeface="Wingdings" panose="05000000000000000000" pitchFamily="2" charset="2"/>
            </a:endParaRPr>
          </a:p>
          <a:p>
            <a:endParaRPr lang="en-IN" dirty="0" smtClean="0">
              <a:sym typeface="Wingdings" panose="05000000000000000000" pitchFamily="2" charset="2"/>
            </a:endParaRPr>
          </a:p>
          <a:p>
            <a:endParaRPr lang="en-IN" dirty="0">
              <a:sym typeface="Wingdings" panose="05000000000000000000" pitchFamily="2" charset="2"/>
            </a:endParaRPr>
          </a:p>
          <a:p>
            <a:endParaRPr lang="en-IN" dirty="0" smtClean="0">
              <a:sym typeface="Wingdings" panose="05000000000000000000" pitchFamily="2" charset="2"/>
            </a:endParaRPr>
          </a:p>
          <a:p>
            <a:endParaRPr lang="en-IN" dirty="0" smtClean="0">
              <a:sym typeface="Wingdings" panose="05000000000000000000" pitchFamily="2" charset="2"/>
            </a:endParaRPr>
          </a:p>
          <a:p>
            <a:endParaRPr lang="en-IN" dirty="0">
              <a:sym typeface="Wingdings" panose="05000000000000000000" pitchFamily="2" charset="2"/>
            </a:endParaRPr>
          </a:p>
          <a:p>
            <a:endParaRPr lang="en-IN" dirty="0" smtClean="0">
              <a:sym typeface="Wingdings" panose="05000000000000000000" pitchFamily="2" charset="2"/>
            </a:endParaRPr>
          </a:p>
          <a:p>
            <a:endParaRPr lang="en-IN" dirty="0">
              <a:sym typeface="Wingdings" panose="05000000000000000000" pitchFamily="2" charset="2"/>
            </a:endParaRPr>
          </a:p>
          <a:p>
            <a:endParaRPr lang="en-IN" dirty="0" smtClean="0">
              <a:sym typeface="Wingdings" panose="05000000000000000000" pitchFamily="2" charset="2"/>
            </a:endParaRPr>
          </a:p>
          <a:p>
            <a:endParaRPr lang="en-IN" dirty="0">
              <a:sym typeface="Wingdings" panose="05000000000000000000" pitchFamily="2" charset="2"/>
            </a:endParaRPr>
          </a:p>
          <a:p>
            <a:endParaRPr lang="en-IN" dirty="0" smtClean="0">
              <a:sym typeface="Wingdings" panose="05000000000000000000" pitchFamily="2" charset="2"/>
            </a:endParaRPr>
          </a:p>
          <a:p>
            <a:endParaRPr lang="en-IN" dirty="0" smtClean="0">
              <a:sym typeface="Wingdings" panose="05000000000000000000" pitchFamily="2" charset="2"/>
            </a:endParaRPr>
          </a:p>
          <a:p>
            <a:endParaRPr lang="en-IN" dirty="0"/>
          </a:p>
          <a:p>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11</a:t>
            </a:fld>
            <a:endParaRPr lang="en-IN" dirty="0"/>
          </a:p>
        </p:txBody>
      </p:sp>
      <p:sp>
        <p:nvSpPr>
          <p:cNvPr id="7" name="TextBox 6"/>
          <p:cNvSpPr txBox="1"/>
          <p:nvPr/>
        </p:nvSpPr>
        <p:spPr>
          <a:xfrm>
            <a:off x="64008" y="91440"/>
            <a:ext cx="11983481" cy="11172289"/>
          </a:xfrm>
          <a:prstGeom prst="rect">
            <a:avLst/>
          </a:prstGeom>
          <a:noFill/>
        </p:spPr>
        <p:txBody>
          <a:bodyPr wrap="square" rtlCol="0">
            <a:spAutoFit/>
          </a:bodyPr>
          <a:lstStyle/>
          <a:p>
            <a:r>
              <a:rPr lang="en-IN" b="1" u="sng" dirty="0" smtClean="0"/>
              <a:t>Method Reference:</a:t>
            </a:r>
          </a:p>
          <a:p>
            <a:r>
              <a:rPr lang="en-GB" dirty="0"/>
              <a:t>Method references, introduced in Java 8, are a concise shorthand for referring to methods or constructors. Think of them as a way to say, "Hey Java, use this method here!" without writing out the entire method call. They work hand-in-hand with lambda expressions to bring a touch of functional programming to Java</a:t>
            </a:r>
            <a:r>
              <a:rPr lang="en-GB" dirty="0" smtClean="0"/>
              <a:t>.</a:t>
            </a:r>
          </a:p>
          <a:p>
            <a:r>
              <a:rPr lang="en-GB" b="1" u="sng" dirty="0"/>
              <a:t>Stream </a:t>
            </a:r>
            <a:r>
              <a:rPr lang="en-GB" b="1" u="sng" dirty="0" smtClean="0"/>
              <a:t>API:</a:t>
            </a:r>
            <a:endParaRPr lang="en-GB" b="1" u="sng" dirty="0"/>
          </a:p>
          <a:p>
            <a:r>
              <a:rPr lang="en-GB" dirty="0" smtClean="0"/>
              <a:t>Stream </a:t>
            </a:r>
            <a:r>
              <a:rPr lang="en-GB" dirty="0"/>
              <a:t>API is used to process collections of objects. A stream in Java is a sequence of objects that supports various methods that can be pipelined to produce the desired result. </a:t>
            </a:r>
            <a:endParaRPr lang="en-GB" dirty="0" smtClean="0"/>
          </a:p>
          <a:p>
            <a:pPr fontAlgn="base"/>
            <a:r>
              <a:rPr lang="en-GB" dirty="0" smtClean="0"/>
              <a:t>There </a:t>
            </a:r>
            <a:r>
              <a:rPr lang="en-GB" dirty="0"/>
              <a:t>are two types of Operations in Streams:</a:t>
            </a:r>
          </a:p>
          <a:p>
            <a:pPr fontAlgn="base"/>
            <a:r>
              <a:rPr lang="en-GB" dirty="0" smtClean="0">
                <a:sym typeface="Wingdings" panose="05000000000000000000" pitchFamily="2" charset="2"/>
              </a:rPr>
              <a:t></a:t>
            </a:r>
            <a:r>
              <a:rPr lang="en-GB" dirty="0" smtClean="0"/>
              <a:t>Intermediate Operations:</a:t>
            </a:r>
            <a:endParaRPr lang="en-GB" dirty="0"/>
          </a:p>
          <a:p>
            <a:pPr fontAlgn="base"/>
            <a:r>
              <a:rPr lang="en-GB" dirty="0" smtClean="0">
                <a:sym typeface="Wingdings" panose="05000000000000000000" pitchFamily="2" charset="2"/>
              </a:rPr>
              <a:t></a:t>
            </a:r>
            <a:r>
              <a:rPr lang="en-GB" dirty="0" smtClean="0"/>
              <a:t>Terminal Operations:</a:t>
            </a:r>
            <a:endParaRPr lang="en-GB" dirty="0"/>
          </a:p>
          <a:p>
            <a:r>
              <a:rPr lang="en-IN" b="1" i="1" u="sng" dirty="0"/>
              <a:t>Java </a:t>
            </a:r>
            <a:r>
              <a:rPr lang="en-IN" b="1" i="1" u="sng" dirty="0" smtClean="0"/>
              <a:t>11:</a:t>
            </a:r>
          </a:p>
          <a:p>
            <a:r>
              <a:rPr lang="en-IN" dirty="0"/>
              <a:t>Java 11 introduced significant features like the Epsilon garbage collector, a new HTTP client, local variable syntax for lambda parameters, and the Java Flight Recorder (JFR), along with improvements to string methods and enhancements for AArch64 </a:t>
            </a:r>
            <a:r>
              <a:rPr lang="en-IN" dirty="0" smtClean="0"/>
              <a:t>processors.</a:t>
            </a:r>
            <a:endParaRPr lang="en-IN" b="1" dirty="0"/>
          </a:p>
          <a:p>
            <a:endParaRPr lang="en-IN" b="1" dirty="0" smtClean="0"/>
          </a:p>
          <a:p>
            <a:r>
              <a:rPr lang="en-IN" b="1" u="sng" dirty="0" smtClean="0"/>
              <a:t>JDBC:</a:t>
            </a:r>
            <a:r>
              <a:rPr lang="en-GB" dirty="0"/>
              <a:t> </a:t>
            </a:r>
            <a:endParaRPr lang="en-GB" dirty="0" smtClean="0"/>
          </a:p>
          <a:p>
            <a:r>
              <a:rPr lang="en-GB" dirty="0" smtClean="0"/>
              <a:t>The </a:t>
            </a:r>
            <a:r>
              <a:rPr lang="en-GB" dirty="0"/>
              <a:t>JDBC API supports both two-tier and three-tier processing models for database </a:t>
            </a:r>
            <a:endParaRPr lang="en-GB" dirty="0" smtClean="0"/>
          </a:p>
          <a:p>
            <a:r>
              <a:rPr lang="en-GB" dirty="0" smtClean="0"/>
              <a:t>access</a:t>
            </a:r>
            <a:r>
              <a:rPr lang="en-GB" dirty="0"/>
              <a:t>. Figure 1: Two-tier Architecture for Data Access. In the two-tier model, a Java </a:t>
            </a:r>
            <a:endParaRPr lang="en-GB" dirty="0" smtClean="0"/>
          </a:p>
          <a:p>
            <a:r>
              <a:rPr lang="en-GB" dirty="0" smtClean="0"/>
              <a:t>applet </a:t>
            </a:r>
            <a:r>
              <a:rPr lang="en-GB" dirty="0"/>
              <a:t>or application talks directly to the data source.</a:t>
            </a:r>
            <a:endParaRPr lang="en-IN" b="1" u="sng" dirty="0" smtClean="0"/>
          </a:p>
          <a:p>
            <a:pPr marL="285750" indent="-285750">
              <a:buFont typeface="Wingdings" panose="05000000000000000000" pitchFamily="2" charset="2"/>
              <a:buChar char="à"/>
            </a:pPr>
            <a:r>
              <a:rPr lang="en-GB" dirty="0" smtClean="0"/>
              <a:t>Key </a:t>
            </a:r>
            <a:r>
              <a:rPr lang="en-GB" dirty="0"/>
              <a:t>interfaces include Driver, ResultSet, RowSet, PreparedStatement, and </a:t>
            </a:r>
            <a:endParaRPr lang="en-GB" dirty="0" smtClean="0"/>
          </a:p>
          <a:p>
            <a:pPr marL="285750" indent="-285750">
              <a:buFont typeface="Wingdings" panose="05000000000000000000" pitchFamily="2" charset="2"/>
              <a:buChar char="à"/>
            </a:pPr>
            <a:r>
              <a:rPr lang="en-GB" dirty="0" smtClean="0"/>
              <a:t>Connection</a:t>
            </a:r>
            <a:r>
              <a:rPr lang="en-GB" dirty="0"/>
              <a:t>. Important classes include DriverManager, Types, Blob, and Clob</a:t>
            </a:r>
            <a:r>
              <a:rPr lang="en-GB" dirty="0" smtClean="0"/>
              <a:t>.</a:t>
            </a:r>
          </a:p>
          <a:p>
            <a:pPr marL="285750" indent="-285750">
              <a:buFont typeface="Wingdings" panose="05000000000000000000" pitchFamily="2" charset="2"/>
              <a:buChar char="à"/>
            </a:pPr>
            <a:r>
              <a:rPr lang="en-GB" dirty="0" smtClean="0"/>
              <a:t> </a:t>
            </a:r>
            <a:r>
              <a:rPr lang="en-GB" dirty="0"/>
              <a:t>DriverManager: It plays an important role in the JDBC architecture.</a:t>
            </a:r>
            <a:endParaRPr lang="en-IN" b="1" dirty="0"/>
          </a:p>
          <a:p>
            <a:endParaRPr lang="en-IN" b="1" dirty="0" smtClean="0"/>
          </a:p>
          <a:p>
            <a:endParaRPr lang="en-IN" b="1" dirty="0"/>
          </a:p>
          <a:p>
            <a:endParaRPr lang="en-IN" b="1" dirty="0" smtClean="0"/>
          </a:p>
          <a:p>
            <a:endParaRPr lang="en-IN" b="1" dirty="0"/>
          </a:p>
          <a:p>
            <a:endParaRPr lang="en-IN" b="1" dirty="0" smtClean="0"/>
          </a:p>
          <a:p>
            <a:endParaRPr lang="en-IN" b="1" dirty="0"/>
          </a:p>
          <a:p>
            <a:endParaRPr lang="en-IN" b="1" dirty="0" smtClean="0"/>
          </a:p>
          <a:p>
            <a:endParaRPr lang="en-IN" b="1" dirty="0"/>
          </a:p>
          <a:p>
            <a:endParaRPr lang="en-IN" b="1" dirty="0" smtClean="0"/>
          </a:p>
          <a:p>
            <a:endParaRPr lang="en-IN" b="1" dirty="0"/>
          </a:p>
          <a:p>
            <a:endParaRPr lang="en-IN" b="1" dirty="0" smtClean="0"/>
          </a:p>
          <a:p>
            <a:endParaRPr lang="en-IN" b="1" dirty="0"/>
          </a:p>
          <a:p>
            <a:endParaRPr lang="en-IN" b="1" dirty="0" smtClean="0"/>
          </a:p>
          <a:p>
            <a:endParaRPr lang="en-IN" b="1" dirty="0"/>
          </a:p>
          <a:p>
            <a:endParaRPr lang="en-IN" b="1" dirty="0" smtClean="0"/>
          </a:p>
          <a:p>
            <a:endParaRPr lang="en-IN" b="1" dirty="0"/>
          </a:p>
          <a:p>
            <a:endParaRPr lang="en-IN" b="1" dirty="0" smtClean="0"/>
          </a:p>
          <a:p>
            <a:endParaRPr lang="en-IN" dirty="0"/>
          </a:p>
        </p:txBody>
      </p:sp>
      <p:pic>
        <p:nvPicPr>
          <p:cNvPr id="7177" name="Picture 9" descr="What is JDBC? Java Database Connectivity."/>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804291" y="3851589"/>
            <a:ext cx="3243198" cy="2266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9126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3550" y="649224"/>
            <a:ext cx="11260278" cy="896112"/>
          </a:xfrm>
        </p:spPr>
        <p:txBody>
          <a:bodyPr>
            <a:noAutofit/>
          </a:bodyPr>
          <a:lstStyle/>
          <a:p>
            <a:r>
              <a:rPr lang="en-US" sz="4400" b="1" dirty="0">
                <a:effectLst>
                  <a:outerShdw blurRad="38100" dist="38100" dir="2700000" algn="tl">
                    <a:srgbClr val="000000">
                      <a:alpha val="43137"/>
                    </a:srgbClr>
                  </a:outerShdw>
                </a:effectLst>
              </a:rPr>
              <a:t>Learning </a:t>
            </a:r>
            <a:r>
              <a:rPr lang="en-US" sz="4400" b="1" dirty="0" smtClean="0">
                <a:effectLst>
                  <a:outerShdw blurRad="38100" dist="38100" dir="2700000" algn="tl">
                    <a:srgbClr val="000000">
                      <a:alpha val="43137"/>
                    </a:srgbClr>
                  </a:outerShdw>
                </a:effectLst>
              </a:rPr>
              <a:t>5 </a:t>
            </a:r>
            <a:r>
              <a:rPr lang="en-US" sz="4400" b="1" dirty="0">
                <a:effectLst>
                  <a:outerShdw blurRad="38100" dist="38100" dir="2700000" algn="tl">
                    <a:srgbClr val="000000">
                      <a:alpha val="43137"/>
                    </a:srgbClr>
                  </a:outerShdw>
                </a:effectLst>
              </a:rPr>
              <a:t>|  takeaways </a:t>
            </a:r>
            <a:endParaRPr lang="en-IN" sz="4400" dirty="0"/>
          </a:p>
        </p:txBody>
      </p:sp>
      <p:sp>
        <p:nvSpPr>
          <p:cNvPr id="6" name="Slide Number Placeholder 5"/>
          <p:cNvSpPr>
            <a:spLocks noGrp="1"/>
          </p:cNvSpPr>
          <p:nvPr>
            <p:ph type="sldNum" sz="quarter" idx="15"/>
          </p:nvPr>
        </p:nvSpPr>
        <p:spPr/>
        <p:txBody>
          <a:bodyPr/>
          <a:lstStyle/>
          <a:p>
            <a:fld id="{0879F475-59B1-4993-848A-C2B683DE9AF5}" type="slidenum">
              <a:rPr lang="en-IN" smtClean="0"/>
              <a:pPr/>
              <a:t>12</a:t>
            </a:fld>
            <a:endParaRPr lang="en-IN" dirty="0"/>
          </a:p>
        </p:txBody>
      </p:sp>
      <p:sp>
        <p:nvSpPr>
          <p:cNvPr id="7" name="Rectangle 6"/>
          <p:cNvSpPr/>
          <p:nvPr/>
        </p:nvSpPr>
        <p:spPr>
          <a:xfrm>
            <a:off x="463550" y="1737074"/>
            <a:ext cx="5458415" cy="39136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ectangle 7"/>
          <p:cNvSpPr/>
          <p:nvPr/>
        </p:nvSpPr>
        <p:spPr>
          <a:xfrm>
            <a:off x="6092697" y="1741789"/>
            <a:ext cx="5787239" cy="39089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TextBox 8"/>
          <p:cNvSpPr txBox="1"/>
          <p:nvPr/>
        </p:nvSpPr>
        <p:spPr>
          <a:xfrm>
            <a:off x="1344168" y="2322576"/>
            <a:ext cx="3867912" cy="3493008"/>
          </a:xfrm>
          <a:prstGeom prst="rect">
            <a:avLst/>
          </a:prstGeom>
          <a:noFill/>
        </p:spPr>
        <p:txBody>
          <a:bodyPr wrap="square" rtlCol="0">
            <a:spAutoFit/>
          </a:bodyPr>
          <a:lstStyle/>
          <a:p>
            <a:endParaRPr lang="en-IN" dirty="0"/>
          </a:p>
        </p:txBody>
      </p:sp>
      <p:sp>
        <p:nvSpPr>
          <p:cNvPr id="10" name="TextBox 9"/>
          <p:cNvSpPr txBox="1"/>
          <p:nvPr/>
        </p:nvSpPr>
        <p:spPr>
          <a:xfrm>
            <a:off x="1042416" y="2468880"/>
            <a:ext cx="4317642" cy="2585323"/>
          </a:xfrm>
          <a:prstGeom prst="rect">
            <a:avLst/>
          </a:prstGeom>
          <a:noFill/>
        </p:spPr>
        <p:txBody>
          <a:bodyPr wrap="square" rtlCol="0">
            <a:spAutoFit/>
          </a:bodyPr>
          <a:lstStyle/>
          <a:p>
            <a:r>
              <a:rPr lang="en-IN" dirty="0" smtClean="0">
                <a:sym typeface="Wingdings" panose="05000000000000000000" pitchFamily="2" charset="2"/>
              </a:rPr>
              <a:t></a:t>
            </a:r>
            <a:r>
              <a:rPr lang="en-IN" b="1" dirty="0" smtClean="0">
                <a:sym typeface="Wingdings" panose="05000000000000000000" pitchFamily="2" charset="2"/>
              </a:rPr>
              <a:t>Callabale Statements</a:t>
            </a:r>
          </a:p>
          <a:p>
            <a:endParaRPr lang="en-IN" b="1" dirty="0">
              <a:sym typeface="Wingdings" panose="05000000000000000000" pitchFamily="2" charset="2"/>
            </a:endParaRPr>
          </a:p>
          <a:p>
            <a:r>
              <a:rPr lang="en-IN" b="1" dirty="0" smtClean="0">
                <a:sym typeface="Wingdings" panose="05000000000000000000" pitchFamily="2" charset="2"/>
              </a:rPr>
              <a:t>Web services</a:t>
            </a:r>
          </a:p>
          <a:p>
            <a:endParaRPr lang="en-IN" b="1" dirty="0">
              <a:sym typeface="Wingdings" panose="05000000000000000000" pitchFamily="2" charset="2"/>
            </a:endParaRPr>
          </a:p>
          <a:p>
            <a:r>
              <a:rPr lang="en-IN" b="1" dirty="0" smtClean="0">
                <a:sym typeface="Wingdings" panose="05000000000000000000" pitchFamily="2" charset="2"/>
              </a:rPr>
              <a:t>Restfull API</a:t>
            </a:r>
          </a:p>
          <a:p>
            <a:endParaRPr lang="en-IN" b="1" dirty="0">
              <a:sym typeface="Wingdings" panose="05000000000000000000" pitchFamily="2" charset="2"/>
            </a:endParaRPr>
          </a:p>
          <a:p>
            <a:r>
              <a:rPr lang="en-IN" b="1" dirty="0" smtClean="0">
                <a:sym typeface="Wingdings" panose="05000000000000000000" pitchFamily="2" charset="2"/>
              </a:rPr>
              <a:t>HTTP Status Codes</a:t>
            </a:r>
          </a:p>
          <a:p>
            <a:endParaRPr lang="en-IN" b="1" dirty="0">
              <a:sym typeface="Wingdings" panose="05000000000000000000" pitchFamily="2" charset="2"/>
            </a:endParaRPr>
          </a:p>
          <a:p>
            <a:r>
              <a:rPr lang="en-IN" b="1" dirty="0" smtClean="0">
                <a:sym typeface="Wingdings" panose="05000000000000000000" pitchFamily="2" charset="2"/>
              </a:rPr>
              <a:t>GraphQl</a:t>
            </a:r>
            <a:endParaRPr lang="en-IN" b="1" dirty="0"/>
          </a:p>
        </p:txBody>
      </p:sp>
      <p:pic>
        <p:nvPicPr>
          <p:cNvPr id="7170" name="Picture 2" descr="what is meant by web serv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6792" y="1856232"/>
            <a:ext cx="5076530" cy="3688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2201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9"/>
          </p:nvPr>
        </p:nvSpPr>
        <p:spPr>
          <a:xfrm>
            <a:off x="155448" y="164592"/>
            <a:ext cx="11686031" cy="6093887"/>
          </a:xfrm>
        </p:spPr>
        <p:txBody>
          <a:bodyPr/>
          <a:lstStyle/>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p:txBody>
      </p:sp>
      <p:sp>
        <p:nvSpPr>
          <p:cNvPr id="6" name="Slide Number Placeholder 5"/>
          <p:cNvSpPr>
            <a:spLocks noGrp="1"/>
          </p:cNvSpPr>
          <p:nvPr>
            <p:ph type="sldNum" sz="quarter" idx="15"/>
          </p:nvPr>
        </p:nvSpPr>
        <p:spPr/>
        <p:txBody>
          <a:bodyPr/>
          <a:lstStyle/>
          <a:p>
            <a:fld id="{0879F475-59B1-4993-848A-C2B683DE9AF5}" type="slidenum">
              <a:rPr lang="en-IN" smtClean="0"/>
              <a:pPr/>
              <a:t>13</a:t>
            </a:fld>
            <a:endParaRPr lang="en-IN" dirty="0"/>
          </a:p>
        </p:txBody>
      </p:sp>
      <p:sp>
        <p:nvSpPr>
          <p:cNvPr id="7" name="TextBox 6"/>
          <p:cNvSpPr txBox="1"/>
          <p:nvPr/>
        </p:nvSpPr>
        <p:spPr>
          <a:xfrm>
            <a:off x="164592" y="100584"/>
            <a:ext cx="11891893" cy="10618291"/>
          </a:xfrm>
          <a:prstGeom prst="rect">
            <a:avLst/>
          </a:prstGeom>
          <a:noFill/>
        </p:spPr>
        <p:txBody>
          <a:bodyPr wrap="square" rtlCol="0">
            <a:spAutoFit/>
          </a:bodyPr>
          <a:lstStyle/>
          <a:p>
            <a:r>
              <a:rPr lang="en-IN" b="1" u="sng" dirty="0" smtClean="0"/>
              <a:t>Callable Statements:</a:t>
            </a:r>
          </a:p>
          <a:p>
            <a:r>
              <a:rPr lang="en-GB" dirty="0" smtClean="0"/>
              <a:t>The </a:t>
            </a:r>
            <a:r>
              <a:rPr lang="en-GB" dirty="0"/>
              <a:t>CallableStatement interface allows the use of SQL statements to call stored </a:t>
            </a:r>
            <a:r>
              <a:rPr lang="en-GB" dirty="0" smtClean="0"/>
              <a:t>procedures.</a:t>
            </a:r>
            <a:endParaRPr lang="en-IN" b="1" u="sng" dirty="0"/>
          </a:p>
          <a:p>
            <a:r>
              <a:rPr lang="en-IN" dirty="0" smtClean="0"/>
              <a:t>Callable is a statement it is extends to prepared statements. To execute callable statements  we use callable statement.</a:t>
            </a:r>
          </a:p>
          <a:p>
            <a:r>
              <a:rPr lang="en-GB" dirty="0" smtClean="0">
                <a:sym typeface="Wingdings" panose="05000000000000000000" pitchFamily="2" charset="2"/>
              </a:rPr>
              <a:t></a:t>
            </a:r>
            <a:r>
              <a:rPr lang="en-GB" dirty="0" smtClean="0"/>
              <a:t>They </a:t>
            </a:r>
            <a:r>
              <a:rPr lang="en-GB" dirty="0"/>
              <a:t>are, Statement – Used to execute normal SQL queries. PreparedStatement – Used to execute dynamic or parameterized SQL queries. CallableStatement – Used to execute the stored procedures.</a:t>
            </a:r>
            <a:r>
              <a:rPr lang="en-IN" dirty="0" smtClean="0"/>
              <a:t> </a:t>
            </a:r>
            <a:endParaRPr lang="en-IN" dirty="0"/>
          </a:p>
          <a:p>
            <a:r>
              <a:rPr lang="en-IN" b="1" dirty="0" smtClean="0"/>
              <a:t>Web Services:</a:t>
            </a:r>
          </a:p>
          <a:p>
            <a:r>
              <a:rPr lang="en-GB" dirty="0" smtClean="0">
                <a:sym typeface="Wingdings" panose="05000000000000000000" pitchFamily="2" charset="2"/>
              </a:rPr>
              <a:t></a:t>
            </a:r>
            <a:r>
              <a:rPr lang="en-GB" dirty="0" smtClean="0"/>
              <a:t>Web </a:t>
            </a:r>
            <a:r>
              <a:rPr lang="en-GB" dirty="0"/>
              <a:t>services are the application or business logic that is provided to interact with the operational server.</a:t>
            </a:r>
            <a:endParaRPr lang="en-IN" b="1" dirty="0"/>
          </a:p>
          <a:p>
            <a:r>
              <a:rPr lang="en-GB" dirty="0" smtClean="0">
                <a:sym typeface="Wingdings" panose="05000000000000000000" pitchFamily="2" charset="2"/>
              </a:rPr>
              <a:t></a:t>
            </a:r>
            <a:r>
              <a:rPr lang="en-GB" dirty="0" smtClean="0"/>
              <a:t>The </a:t>
            </a:r>
            <a:r>
              <a:rPr lang="en-GB" dirty="0"/>
              <a:t>two main types of web services are Simple Object Access Protocol (SOAP) and Representational State Transfer (REST). </a:t>
            </a:r>
            <a:endParaRPr lang="en-GB" dirty="0" smtClean="0"/>
          </a:p>
          <a:p>
            <a:r>
              <a:rPr lang="en-IN" b="1" dirty="0" smtClean="0"/>
              <a:t>1)SOAP:</a:t>
            </a:r>
          </a:p>
          <a:p>
            <a:r>
              <a:rPr lang="en-GB" dirty="0"/>
              <a:t>S</a:t>
            </a:r>
            <a:r>
              <a:rPr lang="en-GB" dirty="0" smtClean="0"/>
              <a:t>OAP </a:t>
            </a:r>
            <a:r>
              <a:rPr lang="en-GB" dirty="0"/>
              <a:t>(Simple Object Access Protocol) web services are a way to exchange structured data between web services using XML. SOAP is an industry standard that's part of service-oriented architecture (SOA). </a:t>
            </a:r>
            <a:endParaRPr lang="en-GB" dirty="0" smtClean="0"/>
          </a:p>
          <a:p>
            <a:r>
              <a:rPr lang="en-GB" b="1" dirty="0" smtClean="0"/>
              <a:t>2)RESTful </a:t>
            </a:r>
            <a:r>
              <a:rPr lang="en-GB" b="1" dirty="0"/>
              <a:t>web service</a:t>
            </a:r>
            <a:endParaRPr lang="en-GB" b="1" dirty="0" smtClean="0"/>
          </a:p>
          <a:p>
            <a:r>
              <a:rPr lang="en-GB" dirty="0" smtClean="0"/>
              <a:t>A </a:t>
            </a:r>
            <a:r>
              <a:rPr lang="en-GB" dirty="0"/>
              <a:t>RESTful web service is a type of web service that follows the principles of Representational State Transfer (REST), a software architectural style, to facilitate communication between clients and servers over the internet, typically using HTTP. </a:t>
            </a:r>
            <a:endParaRPr lang="en-GB" dirty="0" smtClean="0"/>
          </a:p>
          <a:p>
            <a:endParaRPr lang="en-GB" dirty="0"/>
          </a:p>
          <a:p>
            <a:r>
              <a:rPr lang="en-GB" b="1" dirty="0" smtClean="0"/>
              <a:t>States of REST-Architecture:</a:t>
            </a:r>
          </a:p>
          <a:p>
            <a:r>
              <a:rPr lang="en-GB" dirty="0" smtClean="0">
                <a:sym typeface="Wingdings" panose="05000000000000000000" pitchFamily="2" charset="2"/>
              </a:rPr>
              <a:t></a:t>
            </a:r>
            <a:r>
              <a:rPr lang="en-GB" dirty="0" smtClean="0"/>
              <a:t>REST </a:t>
            </a:r>
            <a:r>
              <a:rPr lang="en-GB" dirty="0"/>
              <a:t>(Representational State Transfer) architecture is characterized by six key properties: </a:t>
            </a:r>
            <a:endParaRPr lang="en-GB" dirty="0" smtClean="0"/>
          </a:p>
          <a:p>
            <a:r>
              <a:rPr lang="en-GB" dirty="0" smtClean="0"/>
              <a:t>client-server</a:t>
            </a:r>
            <a:r>
              <a:rPr lang="en-GB" dirty="0"/>
              <a:t>, </a:t>
            </a:r>
            <a:r>
              <a:rPr lang="en-GB" dirty="0" smtClean="0"/>
              <a:t>stateless</a:t>
            </a:r>
            <a:r>
              <a:rPr lang="en-GB" dirty="0"/>
              <a:t>, cacheable, uniform interface, layered system, and optional code-on-demand, which, when applied, lead to a system that is scalable, simple, and reliable. </a:t>
            </a:r>
            <a:endParaRPr lang="en-GB" dirty="0" smtClean="0"/>
          </a:p>
          <a:p>
            <a:endParaRPr lang="en-GB" dirty="0" smtClean="0"/>
          </a:p>
          <a:p>
            <a:endParaRPr lang="en-IN" b="1" dirty="0" smtClean="0"/>
          </a:p>
          <a:p>
            <a:endParaRPr lang="en-IN" dirty="0" smtClean="0"/>
          </a:p>
          <a:p>
            <a:endParaRPr lang="en-IN" dirty="0" smtClean="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a:p>
        </p:txBody>
      </p:sp>
    </p:spTree>
    <p:extLst>
      <p:ext uri="{BB962C8B-B14F-4D97-AF65-F5344CB8AC3E}">
        <p14:creationId xmlns:p14="http://schemas.microsoft.com/office/powerpoint/2010/main" val="29991362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9"/>
          </p:nvPr>
        </p:nvSpPr>
        <p:spPr>
          <a:xfrm>
            <a:off x="298201" y="91440"/>
            <a:ext cx="11726159" cy="6406882"/>
          </a:xfrm>
        </p:spPr>
        <p:txBody>
          <a:bodyPr/>
          <a:lstStyle/>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p:txBody>
      </p:sp>
      <p:sp>
        <p:nvSpPr>
          <p:cNvPr id="6" name="Slide Number Placeholder 5"/>
          <p:cNvSpPr>
            <a:spLocks noGrp="1"/>
          </p:cNvSpPr>
          <p:nvPr>
            <p:ph type="sldNum" sz="quarter" idx="15"/>
          </p:nvPr>
        </p:nvSpPr>
        <p:spPr/>
        <p:txBody>
          <a:bodyPr/>
          <a:lstStyle/>
          <a:p>
            <a:fld id="{0879F475-59B1-4993-848A-C2B683DE9AF5}" type="slidenum">
              <a:rPr lang="en-IN" smtClean="0"/>
              <a:pPr/>
              <a:t>14</a:t>
            </a:fld>
            <a:endParaRPr lang="en-IN" dirty="0"/>
          </a:p>
        </p:txBody>
      </p:sp>
      <p:sp>
        <p:nvSpPr>
          <p:cNvPr id="8" name="TextBox 7"/>
          <p:cNvSpPr txBox="1"/>
          <p:nvPr/>
        </p:nvSpPr>
        <p:spPr>
          <a:xfrm>
            <a:off x="60457" y="36576"/>
            <a:ext cx="12033504" cy="11449288"/>
          </a:xfrm>
          <a:prstGeom prst="rect">
            <a:avLst/>
          </a:prstGeom>
          <a:noFill/>
        </p:spPr>
        <p:txBody>
          <a:bodyPr wrap="square" rtlCol="0">
            <a:spAutoFit/>
          </a:bodyPr>
          <a:lstStyle/>
          <a:p>
            <a:r>
              <a:rPr lang="en-GB" b="1" dirty="0" smtClean="0"/>
              <a:t>HTTP Status Codes:</a:t>
            </a:r>
          </a:p>
          <a:p>
            <a:r>
              <a:rPr lang="en-GB" dirty="0" smtClean="0"/>
              <a:t>All </a:t>
            </a:r>
            <a:r>
              <a:rPr lang="en-GB" dirty="0"/>
              <a:t>HTTP response status codes are separated into five classes or categories. The first digit of the status code defines the class of response, while the last two digits do not have any classifying or categorization role. There are five classes defined by the </a:t>
            </a:r>
            <a:r>
              <a:rPr lang="en-GB" dirty="0" smtClean="0"/>
              <a:t>standard</a:t>
            </a:r>
          </a:p>
          <a:p>
            <a:endParaRPr lang="en-GB" dirty="0"/>
          </a:p>
          <a:p>
            <a:r>
              <a:rPr lang="en-GB" i="1" dirty="0" smtClean="0">
                <a:sym typeface="Wingdings" panose="05000000000000000000" pitchFamily="2" charset="2"/>
              </a:rPr>
              <a:t></a:t>
            </a:r>
            <a:r>
              <a:rPr lang="en-GB" i="1" dirty="0" smtClean="0"/>
              <a:t>1xx </a:t>
            </a:r>
            <a:r>
              <a:rPr lang="en-GB" i="1" dirty="0"/>
              <a:t>informational response</a:t>
            </a:r>
            <a:r>
              <a:rPr lang="en-GB" dirty="0"/>
              <a:t> – the request was received, continuing </a:t>
            </a:r>
            <a:r>
              <a:rPr lang="en-GB" dirty="0" smtClean="0"/>
              <a:t>process.</a:t>
            </a:r>
            <a:endParaRPr lang="en-GB" dirty="0"/>
          </a:p>
          <a:p>
            <a:r>
              <a:rPr lang="en-GB" i="1" dirty="0" smtClean="0">
                <a:sym typeface="Wingdings" panose="05000000000000000000" pitchFamily="2" charset="2"/>
              </a:rPr>
              <a:t></a:t>
            </a:r>
            <a:r>
              <a:rPr lang="en-GB" i="1" dirty="0" smtClean="0"/>
              <a:t>2xx </a:t>
            </a:r>
            <a:r>
              <a:rPr lang="en-GB" i="1" dirty="0"/>
              <a:t>successful</a:t>
            </a:r>
            <a:r>
              <a:rPr lang="en-GB" dirty="0"/>
              <a:t> – the request was successfully received, understood, and </a:t>
            </a:r>
            <a:r>
              <a:rPr lang="en-GB" dirty="0" smtClean="0"/>
              <a:t>accepted.</a:t>
            </a:r>
            <a:endParaRPr lang="en-GB" dirty="0"/>
          </a:p>
          <a:p>
            <a:r>
              <a:rPr lang="en-GB" i="1" dirty="0" smtClean="0">
                <a:sym typeface="Wingdings" panose="05000000000000000000" pitchFamily="2" charset="2"/>
              </a:rPr>
              <a:t></a:t>
            </a:r>
            <a:r>
              <a:rPr lang="en-GB" i="1" dirty="0" smtClean="0"/>
              <a:t>3xx </a:t>
            </a:r>
            <a:r>
              <a:rPr lang="en-GB" i="1" dirty="0"/>
              <a:t>redirection</a:t>
            </a:r>
            <a:r>
              <a:rPr lang="en-GB" dirty="0"/>
              <a:t> – further action needs to be taken in order to complete the </a:t>
            </a:r>
            <a:r>
              <a:rPr lang="en-GB" dirty="0" smtClean="0"/>
              <a:t>request.</a:t>
            </a:r>
            <a:endParaRPr lang="en-GB" dirty="0"/>
          </a:p>
          <a:p>
            <a:r>
              <a:rPr lang="en-GB" i="1" dirty="0" smtClean="0">
                <a:sym typeface="Wingdings" panose="05000000000000000000" pitchFamily="2" charset="2"/>
              </a:rPr>
              <a:t></a:t>
            </a:r>
            <a:r>
              <a:rPr lang="en-GB" i="1" dirty="0" smtClean="0"/>
              <a:t>4xx </a:t>
            </a:r>
            <a:r>
              <a:rPr lang="en-GB" i="1" dirty="0"/>
              <a:t>client error</a:t>
            </a:r>
            <a:r>
              <a:rPr lang="en-GB" dirty="0"/>
              <a:t> – the request contains bad syntax or cannot be </a:t>
            </a:r>
            <a:r>
              <a:rPr lang="en-GB" dirty="0" smtClean="0"/>
              <a:t>fulfilled.</a:t>
            </a:r>
            <a:endParaRPr lang="en-GB" dirty="0"/>
          </a:p>
          <a:p>
            <a:r>
              <a:rPr lang="en-GB" i="1" dirty="0" smtClean="0">
                <a:sym typeface="Wingdings" panose="05000000000000000000" pitchFamily="2" charset="2"/>
              </a:rPr>
              <a:t></a:t>
            </a:r>
            <a:r>
              <a:rPr lang="en-GB" i="1" dirty="0" smtClean="0"/>
              <a:t>5xx </a:t>
            </a:r>
            <a:r>
              <a:rPr lang="en-GB" i="1" dirty="0"/>
              <a:t>server error</a:t>
            </a:r>
            <a:r>
              <a:rPr lang="en-GB" dirty="0"/>
              <a:t> – the server failed to fulfil an apparently valid </a:t>
            </a:r>
            <a:r>
              <a:rPr lang="en-GB" dirty="0" smtClean="0"/>
              <a:t>request.</a:t>
            </a:r>
            <a:endParaRPr lang="en-GB" dirty="0"/>
          </a:p>
          <a:p>
            <a:endParaRPr lang="en-GB" dirty="0" smtClean="0"/>
          </a:p>
          <a:p>
            <a:r>
              <a:rPr lang="en-GB" b="1" i="1" u="sng" dirty="0" smtClean="0"/>
              <a:t>GraphQL:</a:t>
            </a:r>
          </a:p>
          <a:p>
            <a:r>
              <a:rPr lang="en-GB" dirty="0"/>
              <a:t>GraphQL is a query language and server-side runtime for </a:t>
            </a:r>
            <a:endParaRPr lang="en-GB" dirty="0" smtClean="0"/>
          </a:p>
          <a:p>
            <a:r>
              <a:rPr lang="en-GB" dirty="0" smtClean="0"/>
              <a:t>application </a:t>
            </a:r>
            <a:r>
              <a:rPr lang="en-GB" dirty="0"/>
              <a:t>programming interfaces (APIs) that gives API </a:t>
            </a:r>
            <a:endParaRPr lang="en-GB" dirty="0" smtClean="0"/>
          </a:p>
          <a:p>
            <a:r>
              <a:rPr lang="en-GB" dirty="0" smtClean="0"/>
              <a:t>clients </a:t>
            </a:r>
            <a:r>
              <a:rPr lang="en-GB" dirty="0"/>
              <a:t>exactly the data they requested. As an alternative to </a:t>
            </a:r>
            <a:endParaRPr lang="en-GB" dirty="0" smtClean="0"/>
          </a:p>
          <a:p>
            <a:r>
              <a:rPr lang="en-GB" dirty="0" smtClean="0"/>
              <a:t>REST</a:t>
            </a:r>
            <a:r>
              <a:rPr lang="en-GB" dirty="0"/>
              <a:t>, GraphQL allows developers to make requests to fetch </a:t>
            </a:r>
            <a:endParaRPr lang="en-GB" dirty="0" smtClean="0"/>
          </a:p>
          <a:p>
            <a:r>
              <a:rPr lang="en-GB" dirty="0" smtClean="0"/>
              <a:t>data </a:t>
            </a:r>
            <a:r>
              <a:rPr lang="en-GB" dirty="0"/>
              <a:t>from multiple data sources with a single API call</a:t>
            </a:r>
            <a:r>
              <a:rPr lang="en-GB" dirty="0" smtClean="0"/>
              <a:t>.</a:t>
            </a:r>
          </a:p>
          <a:p>
            <a:endParaRPr lang="en-GB" b="1" i="1" u="sng" dirty="0"/>
          </a:p>
          <a:p>
            <a:r>
              <a:rPr lang="en-GB" dirty="0" smtClean="0">
                <a:sym typeface="Wingdings" panose="05000000000000000000" pitchFamily="2" charset="2"/>
              </a:rPr>
              <a:t></a:t>
            </a:r>
            <a:r>
              <a:rPr lang="en-GB" dirty="0" smtClean="0"/>
              <a:t>There </a:t>
            </a:r>
            <a:r>
              <a:rPr lang="en-GB" dirty="0"/>
              <a:t>are three types of GraphQL operations: queries, </a:t>
            </a:r>
            <a:endParaRPr lang="en-GB" dirty="0" smtClean="0"/>
          </a:p>
          <a:p>
            <a:r>
              <a:rPr lang="en-GB" dirty="0" smtClean="0"/>
              <a:t>mutations </a:t>
            </a:r>
            <a:r>
              <a:rPr lang="en-GB" dirty="0"/>
              <a:t>and subscriptions. A query reads data, a </a:t>
            </a:r>
            <a:r>
              <a:rPr lang="en-GB" dirty="0" smtClean="0"/>
              <a:t>mutation</a:t>
            </a:r>
          </a:p>
          <a:p>
            <a:r>
              <a:rPr lang="en-GB" dirty="0" smtClean="0"/>
              <a:t> </a:t>
            </a:r>
            <a:r>
              <a:rPr lang="en-GB" dirty="0"/>
              <a:t>changes data and a subscription listens for live, streaming </a:t>
            </a:r>
            <a:endParaRPr lang="en-GB" dirty="0" smtClean="0"/>
          </a:p>
          <a:p>
            <a:r>
              <a:rPr lang="en-GB" dirty="0" smtClean="0"/>
              <a:t>data</a:t>
            </a:r>
            <a:r>
              <a:rPr lang="en-GB" dirty="0"/>
              <a:t>.</a:t>
            </a:r>
            <a:endParaRPr lang="en-GB" b="1" i="1" u="sng" dirty="0" smtClean="0"/>
          </a:p>
          <a:p>
            <a:endParaRPr lang="en-GB" b="1"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p:txBody>
      </p:sp>
      <p:pic>
        <p:nvPicPr>
          <p:cNvPr id="9220" name="Picture 4" descr="What is GraphQL? Examples and Why Switch from REST AP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6519" y="2962656"/>
            <a:ext cx="5495545" cy="3273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770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fld id="{0879F475-59B1-4993-848A-C2B683DE9AF5}" type="slidenum">
              <a:rPr lang="en-IN" smtClean="0"/>
              <a:pPr/>
              <a:t>15</a:t>
            </a:fld>
            <a:endParaRPr lang="en-IN" dirty="0"/>
          </a:p>
        </p:txBody>
      </p:sp>
      <p:sp>
        <p:nvSpPr>
          <p:cNvPr id="7" name="Rectangle 6"/>
          <p:cNvSpPr/>
          <p:nvPr/>
        </p:nvSpPr>
        <p:spPr>
          <a:xfrm>
            <a:off x="662705" y="1691640"/>
            <a:ext cx="5430983" cy="40690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ectangle 7"/>
          <p:cNvSpPr/>
          <p:nvPr/>
        </p:nvSpPr>
        <p:spPr>
          <a:xfrm>
            <a:off x="6394743" y="1691640"/>
            <a:ext cx="5432815" cy="40690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Text Placeholder 3"/>
          <p:cNvSpPr>
            <a:spLocks noGrp="1"/>
          </p:cNvSpPr>
          <p:nvPr>
            <p:ph type="body" sz="quarter" idx="20"/>
          </p:nvPr>
        </p:nvSpPr>
        <p:spPr>
          <a:xfrm>
            <a:off x="463549" y="731521"/>
            <a:ext cx="11260279" cy="960120"/>
          </a:xfrm>
        </p:spPr>
        <p:txBody>
          <a:bodyPr>
            <a:noAutofit/>
          </a:bodyPr>
          <a:lstStyle/>
          <a:p>
            <a:r>
              <a:rPr lang="en-US" sz="4400" b="1" dirty="0">
                <a:effectLst>
                  <a:outerShdw blurRad="38100" dist="38100" dir="2700000" algn="tl">
                    <a:srgbClr val="000000">
                      <a:alpha val="43137"/>
                    </a:srgbClr>
                  </a:outerShdw>
                </a:effectLst>
              </a:rPr>
              <a:t> </a:t>
            </a:r>
            <a:r>
              <a:rPr lang="en-US" sz="4400" b="1" dirty="0" smtClean="0">
                <a:effectLst>
                  <a:outerShdw blurRad="38100" dist="38100" dir="2700000" algn="tl">
                    <a:srgbClr val="000000">
                      <a:alpha val="43137"/>
                    </a:srgbClr>
                  </a:outerShdw>
                </a:effectLst>
              </a:rPr>
              <a:t>Learning 6 </a:t>
            </a:r>
            <a:r>
              <a:rPr lang="en-US" sz="4400" b="1" dirty="0">
                <a:effectLst>
                  <a:outerShdw blurRad="38100" dist="38100" dir="2700000" algn="tl">
                    <a:srgbClr val="000000">
                      <a:alpha val="43137"/>
                    </a:srgbClr>
                  </a:outerShdw>
                </a:effectLst>
              </a:rPr>
              <a:t>|  takeaways </a:t>
            </a:r>
            <a:endParaRPr lang="en-IN" sz="4400" dirty="0"/>
          </a:p>
        </p:txBody>
      </p:sp>
      <p:sp>
        <p:nvSpPr>
          <p:cNvPr id="12" name="TextBox 11"/>
          <p:cNvSpPr txBox="1"/>
          <p:nvPr/>
        </p:nvSpPr>
        <p:spPr>
          <a:xfrm>
            <a:off x="1746504" y="2368296"/>
            <a:ext cx="3886200" cy="1754326"/>
          </a:xfrm>
          <a:prstGeom prst="rect">
            <a:avLst/>
          </a:prstGeom>
          <a:noFill/>
        </p:spPr>
        <p:txBody>
          <a:bodyPr wrap="square" rtlCol="0">
            <a:spAutoFit/>
          </a:bodyPr>
          <a:lstStyle/>
          <a:p>
            <a:r>
              <a:rPr lang="en-IN" dirty="0" smtClean="0">
                <a:sym typeface="Wingdings" panose="05000000000000000000" pitchFamily="2" charset="2"/>
              </a:rPr>
              <a:t></a:t>
            </a:r>
            <a:r>
              <a:rPr lang="en-IN" b="1" dirty="0" smtClean="0">
                <a:sym typeface="Wingdings" panose="05000000000000000000" pitchFamily="2" charset="2"/>
              </a:rPr>
              <a:t>GraphQL</a:t>
            </a:r>
          </a:p>
          <a:p>
            <a:endParaRPr lang="en-IN" b="1" dirty="0" smtClean="0">
              <a:sym typeface="Wingdings" panose="05000000000000000000" pitchFamily="2" charset="2"/>
            </a:endParaRPr>
          </a:p>
          <a:p>
            <a:r>
              <a:rPr lang="en-IN" b="1" dirty="0" smtClean="0">
                <a:sym typeface="Wingdings" panose="05000000000000000000" pitchFamily="2" charset="2"/>
              </a:rPr>
              <a:t>Unit Testing</a:t>
            </a:r>
          </a:p>
          <a:p>
            <a:endParaRPr lang="en-IN" b="1" dirty="0">
              <a:sym typeface="Wingdings" panose="05000000000000000000" pitchFamily="2" charset="2"/>
            </a:endParaRPr>
          </a:p>
          <a:p>
            <a:r>
              <a:rPr lang="en-IN" b="1" dirty="0" smtClean="0">
                <a:sym typeface="Wingdings" panose="05000000000000000000" pitchFamily="2" charset="2"/>
              </a:rPr>
              <a:t>Junit</a:t>
            </a:r>
          </a:p>
          <a:p>
            <a:endParaRPr lang="en-IN" b="1" dirty="0" smtClean="0">
              <a:sym typeface="Wingdings" panose="05000000000000000000" pitchFamily="2" charset="2"/>
            </a:endParaRPr>
          </a:p>
        </p:txBody>
      </p:sp>
      <p:pic>
        <p:nvPicPr>
          <p:cNvPr id="10242" name="Picture 2" descr="Unit Testing | What it is, How it Works, Types &amp; Top Benefi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4347" y="1746504"/>
            <a:ext cx="5353605" cy="3959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5436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9"/>
          </p:nvPr>
        </p:nvSpPr>
        <p:spPr>
          <a:xfrm>
            <a:off x="182880" y="91440"/>
            <a:ext cx="11841479" cy="6084743"/>
          </a:xfrm>
        </p:spPr>
        <p:txBody>
          <a:bodyPr/>
          <a:lstStyle/>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p:txBody>
      </p:sp>
      <p:sp>
        <p:nvSpPr>
          <p:cNvPr id="6" name="Slide Number Placeholder 5"/>
          <p:cNvSpPr>
            <a:spLocks noGrp="1"/>
          </p:cNvSpPr>
          <p:nvPr>
            <p:ph type="sldNum" sz="quarter" idx="15"/>
          </p:nvPr>
        </p:nvSpPr>
        <p:spPr/>
        <p:txBody>
          <a:bodyPr/>
          <a:lstStyle/>
          <a:p>
            <a:fld id="{0879F475-59B1-4993-848A-C2B683DE9AF5}" type="slidenum">
              <a:rPr lang="en-IN" smtClean="0"/>
              <a:pPr/>
              <a:t>16</a:t>
            </a:fld>
            <a:endParaRPr lang="en-IN" dirty="0"/>
          </a:p>
        </p:txBody>
      </p:sp>
      <p:sp>
        <p:nvSpPr>
          <p:cNvPr id="8" name="Title 4"/>
          <p:cNvSpPr>
            <a:spLocks noGrp="1"/>
          </p:cNvSpPr>
          <p:nvPr>
            <p:ph type="title"/>
          </p:nvPr>
        </p:nvSpPr>
        <p:spPr>
          <a:xfrm>
            <a:off x="463550" y="478702"/>
            <a:ext cx="11260278" cy="5227154"/>
          </a:xfrm>
        </p:spPr>
        <p:txBody>
          <a:bodyPr>
            <a:normAutofit/>
          </a:bodyPr>
          <a:lstStyle/>
          <a:p>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endParaRPr lang="en-IN" dirty="0"/>
          </a:p>
        </p:txBody>
      </p:sp>
      <p:sp>
        <p:nvSpPr>
          <p:cNvPr id="9" name="TextBox 8"/>
          <p:cNvSpPr txBox="1"/>
          <p:nvPr/>
        </p:nvSpPr>
        <p:spPr>
          <a:xfrm>
            <a:off x="82296" y="0"/>
            <a:ext cx="11759183" cy="8125301"/>
          </a:xfrm>
          <a:prstGeom prst="rect">
            <a:avLst/>
          </a:prstGeom>
          <a:noFill/>
        </p:spPr>
        <p:txBody>
          <a:bodyPr wrap="square" rtlCol="0">
            <a:spAutoFit/>
          </a:bodyPr>
          <a:lstStyle/>
          <a:p>
            <a:r>
              <a:rPr lang="en-IN" b="1" u="sng" dirty="0" smtClean="0">
                <a:sym typeface="Wingdings" panose="05000000000000000000" pitchFamily="2" charset="2"/>
              </a:rPr>
              <a:t>GraphQL:</a:t>
            </a:r>
            <a:r>
              <a:rPr lang="en-GB" dirty="0" smtClean="0"/>
              <a:t>GraphQL </a:t>
            </a:r>
            <a:r>
              <a:rPr lang="en-GB" dirty="0"/>
              <a:t>is a query language for APIs and a runtime for executing those queries by using a type system you define for your data. It was developed by Facebook in 2012 and open-sourced in 2015. Unlike REST, which requires multiple endpoints for different resources, GraphQL allows clients to request exactly the data they need in a single query.</a:t>
            </a:r>
          </a:p>
          <a:p>
            <a:r>
              <a:rPr lang="en-GB" b="1" dirty="0"/>
              <a:t>Key Features of </a:t>
            </a:r>
            <a:r>
              <a:rPr lang="en-GB" b="1" smtClean="0"/>
              <a:t>GraphQL: </a:t>
            </a:r>
            <a:r>
              <a:rPr lang="en-GB" smtClean="0"/>
              <a:t>Flexible </a:t>
            </a:r>
            <a:r>
              <a:rPr lang="en-GB" dirty="0"/>
              <a:t>Queries: Clients can specify the exact fields they need.</a:t>
            </a:r>
          </a:p>
          <a:p>
            <a:r>
              <a:rPr lang="en-GB" dirty="0"/>
              <a:t>Single Endpoint: Unlike REST, which often has multiple endpoints, GraphQL typically has a single endpoint for all queries.</a:t>
            </a:r>
          </a:p>
          <a:p>
            <a:r>
              <a:rPr lang="en-GB" b="1" dirty="0" smtClean="0">
                <a:sym typeface="Wingdings" panose="05000000000000000000" pitchFamily="2" charset="2"/>
              </a:rPr>
              <a:t>What Is Unit-Testing:</a:t>
            </a:r>
          </a:p>
          <a:p>
            <a:r>
              <a:rPr lang="en-GB" dirty="0"/>
              <a:t>Unit testing is a software testing method where individual components (or "units") of a program are tested in isolation to verify that they work correctly. The goal is to ensure that each function or method behaves as expected, independent of external dependencies</a:t>
            </a:r>
            <a:r>
              <a:rPr lang="en-GB" dirty="0" smtClean="0"/>
              <a:t>.</a:t>
            </a:r>
          </a:p>
          <a:p>
            <a:endParaRPr lang="en-GB" dirty="0" smtClean="0"/>
          </a:p>
          <a:p>
            <a:r>
              <a:rPr lang="en-GB" b="1" u="sng" dirty="0" smtClean="0">
                <a:sym typeface="Wingdings" panose="05000000000000000000" pitchFamily="2" charset="2"/>
              </a:rPr>
              <a:t>What is Junit:</a:t>
            </a:r>
          </a:p>
          <a:p>
            <a:r>
              <a:rPr lang="en-GB" dirty="0"/>
              <a:t>JUnit is a unit testing framework for Java that allows developers to write and run automated tests to verify their code's correctness. It follows a test-driven development (TDD) approach and is widely used in Java projects</a:t>
            </a:r>
            <a:r>
              <a:rPr lang="en-GB" dirty="0" smtClean="0"/>
              <a:t>.</a:t>
            </a:r>
          </a:p>
          <a:p>
            <a:r>
              <a:rPr lang="en-GB" b="1" dirty="0" smtClean="0">
                <a:sym typeface="Wingdings" panose="05000000000000000000" pitchFamily="2" charset="2"/>
              </a:rPr>
              <a:t>It consist of</a:t>
            </a:r>
          </a:p>
          <a:p>
            <a:endParaRPr lang="en-GB" b="1" dirty="0" smtClean="0">
              <a:sym typeface="Wingdings" panose="05000000000000000000" pitchFamily="2" charset="2"/>
            </a:endParaRPr>
          </a:p>
          <a:p>
            <a:r>
              <a:rPr lang="en-GB" dirty="0" smtClean="0"/>
              <a:t>JUnit Platform-</a:t>
            </a:r>
            <a:r>
              <a:rPr lang="en-GB" dirty="0"/>
              <a:t>Unit means a popular, free, and open-source framework used for writing and running automated </a:t>
            </a:r>
            <a:r>
              <a:rPr lang="en-GB" dirty="0" smtClean="0"/>
              <a:t>   					unit </a:t>
            </a:r>
            <a:r>
              <a:rPr lang="en-GB" dirty="0"/>
              <a:t>tests in Java</a:t>
            </a:r>
            <a:endParaRPr lang="en-GB" dirty="0" smtClean="0"/>
          </a:p>
          <a:p>
            <a:r>
              <a:rPr lang="en-GB" dirty="0" smtClean="0"/>
              <a:t>JUnit Jupiter-</a:t>
            </a:r>
            <a:r>
              <a:rPr lang="en-GB" dirty="0"/>
              <a:t>Unit Jupiter is the combination of the programming model and extension model for writing tests and </a:t>
            </a:r>
            <a:r>
              <a:rPr lang="en-GB" dirty="0" smtClean="0"/>
              <a:t>					extensions </a:t>
            </a:r>
            <a:r>
              <a:rPr lang="en-GB" dirty="0"/>
              <a:t>in JUnit 5.</a:t>
            </a:r>
            <a:endParaRPr lang="en-GB" dirty="0" smtClean="0"/>
          </a:p>
          <a:p>
            <a:r>
              <a:rPr lang="en-GB" dirty="0" smtClean="0"/>
              <a:t>JUnit Vintage-</a:t>
            </a:r>
            <a:r>
              <a:rPr lang="en-GB" dirty="0"/>
              <a:t>JUnit Vintage test engine allows you to execute current tests based on JUnit 3 and JUnit 4 using the </a:t>
            </a:r>
            <a:r>
              <a:rPr lang="en-GB" dirty="0" smtClean="0"/>
              <a:t>					JUnit </a:t>
            </a:r>
            <a:r>
              <a:rPr lang="en-GB" dirty="0"/>
              <a:t>Platform infrastructure.</a:t>
            </a:r>
            <a:endParaRPr lang="en-GB" b="1" dirty="0" smtClean="0">
              <a:sym typeface="Wingdings" panose="05000000000000000000" pitchFamily="2" charset="2"/>
            </a:endParaRPr>
          </a:p>
          <a:p>
            <a:endParaRPr lang="en-IN" b="1" u="sng" dirty="0">
              <a:sym typeface="Wingdings" panose="05000000000000000000" pitchFamily="2" charset="2"/>
            </a:endParaRPr>
          </a:p>
          <a:p>
            <a:endParaRPr lang="en-IN" b="1" u="sng" dirty="0" smtClean="0">
              <a:sym typeface="Wingdings" panose="05000000000000000000" pitchFamily="2" charset="2"/>
            </a:endParaRPr>
          </a:p>
          <a:p>
            <a:endParaRPr lang="en-IN" b="1" u="sng" dirty="0">
              <a:sym typeface="Wingdings" panose="05000000000000000000" pitchFamily="2" charset="2"/>
            </a:endParaRPr>
          </a:p>
          <a:p>
            <a:endParaRPr lang="en-IN" b="1" u="sng" dirty="0">
              <a:sym typeface="Wingdings" panose="05000000000000000000" pitchFamily="2" charset="2"/>
            </a:endParaRPr>
          </a:p>
          <a:p>
            <a:endParaRPr lang="en-IN" dirty="0"/>
          </a:p>
        </p:txBody>
      </p:sp>
    </p:spTree>
    <p:extLst>
      <p:ext uri="{BB962C8B-B14F-4D97-AF65-F5344CB8AC3E}">
        <p14:creationId xmlns:p14="http://schemas.microsoft.com/office/powerpoint/2010/main" val="32000715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smtClean="0"/>
              <a:t>Topics Covered in </a:t>
            </a:r>
            <a:r>
              <a:rPr lang="en-US" sz="3200" dirty="0"/>
              <a:t>	</a:t>
            </a:r>
            <a:r>
              <a:rPr lang="en-US" sz="3200" dirty="0" smtClean="0"/>
              <a:t>Fifth  Week !</a:t>
            </a:r>
            <a:endParaRPr lang="en-IN" sz="4000" dirty="0"/>
          </a:p>
        </p:txBody>
      </p:sp>
      <p:pic>
        <p:nvPicPr>
          <p:cNvPr id="2" name="Graphic 1" descr="Idea outline">
            <a:extLst>
              <a:ext uri="{FF2B5EF4-FFF2-40B4-BE49-F238E27FC236}">
                <a16:creationId xmlns="" xmlns:a16="http://schemas.microsoft.com/office/drawing/2014/main" id="{5ED103A7-D95B-E42C-6356-53269A110E83}"/>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 xmlns:a16="http://schemas.microsoft.com/office/drawing/2014/main" id="{595DA231-959C-B3E0-7DA4-876736A38BC8}"/>
              </a:ext>
            </a:extLst>
          </p:cNvPr>
          <p:cNvGraphicFramePr>
            <a:graphicFrameLocks noChangeAspect="1"/>
          </p:cNvGraphicFramePr>
          <p:nvPr>
            <p:custDataLst>
              <p:tags r:id="rId2"/>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26" name="think-cell Slide" r:id="rId4" imgW="395" imgH="394" progId="TCLayout.ActiveDocument.1">
                  <p:embed/>
                </p:oleObj>
              </mc:Choice>
              <mc:Fallback>
                <p:oleObj name="think-cell Slide" r:id="rId4" imgW="395" imgH="394" progId="TCLayout.ActiveDocument.1">
                  <p:embed/>
                  <p:pic>
                    <p:nvPicPr>
                      <p:cNvPr id="5" name="think-cell data - do not delete" hidden="1">
                        <a:extLst>
                          <a:ext uri="{FF2B5EF4-FFF2-40B4-BE49-F238E27FC236}">
                            <a16:creationId xmlns="" xmlns:a16="http://schemas.microsoft.com/office/drawing/2014/main" id="{595DA231-959C-B3E0-7DA4-876736A38BC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Slide Number Placeholder 3">
            <a:extLst>
              <a:ext uri="{FF2B5EF4-FFF2-40B4-BE49-F238E27FC236}">
                <a16:creationId xmlns=""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3</a:t>
            </a:fld>
            <a:endParaRPr lang="en-IN" dirty="0"/>
          </a:p>
        </p:txBody>
      </p:sp>
      <p:sp>
        <p:nvSpPr>
          <p:cNvPr id="10" name="Content Placeholder 2">
            <a:extLst>
              <a:ext uri="{FF2B5EF4-FFF2-40B4-BE49-F238E27FC236}">
                <a16:creationId xmlns="" xmlns:a16="http://schemas.microsoft.com/office/drawing/2014/main" id="{1119CB9E-042F-11E8-F683-654626D307B3}"/>
              </a:ext>
            </a:extLst>
          </p:cNvPr>
          <p:cNvSpPr txBox="1">
            <a:spLocks/>
          </p:cNvSpPr>
          <p:nvPr/>
        </p:nvSpPr>
        <p:spPr>
          <a:xfrm>
            <a:off x="385560" y="1738351"/>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sp>
        <p:nvSpPr>
          <p:cNvPr id="11" name="Content Placeholder 3">
            <a:extLst>
              <a:ext uri="{FF2B5EF4-FFF2-40B4-BE49-F238E27FC236}">
                <a16:creationId xmlns="" xmlns:a16="http://schemas.microsoft.com/office/drawing/2014/main" id="{CE0DDF5F-FE47-F9A2-FE84-53B63DFF494D}"/>
              </a:ext>
            </a:extLst>
          </p:cNvPr>
          <p:cNvSpPr txBox="1">
            <a:spLocks/>
          </p:cNvSpPr>
          <p:nvPr/>
        </p:nvSpPr>
        <p:spPr>
          <a:xfrm>
            <a:off x="6205179" y="1738350"/>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sp>
        <p:nvSpPr>
          <p:cNvPr id="2" name="TextBox 1"/>
          <p:cNvSpPr txBox="1"/>
          <p:nvPr/>
        </p:nvSpPr>
        <p:spPr>
          <a:xfrm>
            <a:off x="298402" y="2281188"/>
            <a:ext cx="184731" cy="369332"/>
          </a:xfrm>
          <a:prstGeom prst="rect">
            <a:avLst/>
          </a:prstGeom>
          <a:noFill/>
        </p:spPr>
        <p:txBody>
          <a:bodyPr wrap="none" rtlCol="0">
            <a:spAutoFit/>
          </a:bodyPr>
          <a:lstStyle/>
          <a:p>
            <a:endParaRPr lang="en-IN" dirty="0"/>
          </a:p>
        </p:txBody>
      </p:sp>
      <p:sp>
        <p:nvSpPr>
          <p:cNvPr id="8" name="TextBox 7"/>
          <p:cNvSpPr txBox="1"/>
          <p:nvPr/>
        </p:nvSpPr>
        <p:spPr>
          <a:xfrm flipH="1">
            <a:off x="950975" y="2771084"/>
            <a:ext cx="3334580" cy="369332"/>
          </a:xfrm>
          <a:prstGeom prst="rect">
            <a:avLst/>
          </a:prstGeom>
          <a:noFill/>
        </p:spPr>
        <p:txBody>
          <a:bodyPr wrap="square" rtlCol="0">
            <a:spAutoFit/>
          </a:bodyPr>
          <a:lstStyle/>
          <a:p>
            <a:r>
              <a:rPr lang="en-IN" b="1" dirty="0" smtClean="0">
                <a:sym typeface="Wingdings" panose="05000000000000000000" pitchFamily="2" charset="2"/>
              </a:rPr>
              <a:t></a:t>
            </a:r>
            <a:r>
              <a:rPr lang="en-IN" b="1" dirty="0" smtClean="0">
                <a:sym typeface="Wingdings" panose="05000000000000000000" pitchFamily="2" charset="2"/>
              </a:rPr>
              <a:t>CGI</a:t>
            </a:r>
            <a:endParaRPr lang="en-IN" b="1" dirty="0"/>
          </a:p>
        </p:txBody>
      </p:sp>
      <p:sp>
        <p:nvSpPr>
          <p:cNvPr id="12" name="TextBox 11"/>
          <p:cNvSpPr txBox="1"/>
          <p:nvPr/>
        </p:nvSpPr>
        <p:spPr>
          <a:xfrm>
            <a:off x="950975" y="2250443"/>
            <a:ext cx="4615636" cy="369332"/>
          </a:xfrm>
          <a:prstGeom prst="rect">
            <a:avLst/>
          </a:prstGeom>
          <a:noFill/>
        </p:spPr>
        <p:txBody>
          <a:bodyPr wrap="square" rtlCol="0">
            <a:spAutoFit/>
          </a:bodyPr>
          <a:lstStyle/>
          <a:p>
            <a:r>
              <a:rPr lang="en-IN" b="1" dirty="0" smtClean="0">
                <a:sym typeface="Wingdings" panose="05000000000000000000" pitchFamily="2" charset="2"/>
              </a:rPr>
              <a:t></a:t>
            </a:r>
            <a:r>
              <a:rPr lang="en-IN" b="1" dirty="0" smtClean="0">
                <a:sym typeface="Wingdings" panose="05000000000000000000" pitchFamily="2" charset="2"/>
              </a:rPr>
              <a:t>JEE</a:t>
            </a:r>
            <a:endParaRPr lang="en-IN" b="1" dirty="0"/>
          </a:p>
        </p:txBody>
      </p:sp>
      <p:sp>
        <p:nvSpPr>
          <p:cNvPr id="13" name="TextBox 12"/>
          <p:cNvSpPr txBox="1"/>
          <p:nvPr/>
        </p:nvSpPr>
        <p:spPr>
          <a:xfrm>
            <a:off x="884078" y="3258123"/>
            <a:ext cx="3320716" cy="369332"/>
          </a:xfrm>
          <a:prstGeom prst="rect">
            <a:avLst/>
          </a:prstGeom>
          <a:noFill/>
        </p:spPr>
        <p:txBody>
          <a:bodyPr wrap="square" rtlCol="0">
            <a:spAutoFit/>
          </a:bodyPr>
          <a:lstStyle/>
          <a:p>
            <a:r>
              <a:rPr lang="en-IN" b="1" dirty="0" smtClean="0">
                <a:sym typeface="Wingdings" panose="05000000000000000000" pitchFamily="2" charset="2"/>
              </a:rPr>
              <a:t> </a:t>
            </a:r>
            <a:r>
              <a:rPr lang="en-IN" b="1" dirty="0" smtClean="0">
                <a:sym typeface="Wingdings" panose="05000000000000000000" pitchFamily="2" charset="2"/>
              </a:rPr>
              <a:t>J2EE</a:t>
            </a:r>
            <a:endParaRPr lang="en-IN" b="1" dirty="0"/>
          </a:p>
        </p:txBody>
      </p:sp>
      <p:sp>
        <p:nvSpPr>
          <p:cNvPr id="18" name="TextBox 17"/>
          <p:cNvSpPr txBox="1"/>
          <p:nvPr/>
        </p:nvSpPr>
        <p:spPr>
          <a:xfrm flipH="1">
            <a:off x="442195" y="534811"/>
            <a:ext cx="11194343" cy="769441"/>
          </a:xfrm>
          <a:prstGeom prst="rect">
            <a:avLst/>
          </a:prstGeom>
          <a:noFill/>
        </p:spPr>
        <p:txBody>
          <a:bodyPr wrap="square" rtlCol="0">
            <a:spAutoFit/>
          </a:bodyPr>
          <a:lstStyle/>
          <a:p>
            <a:r>
              <a:rPr lang="en-US" sz="4400" b="1" dirty="0" smtClean="0">
                <a:effectLst>
                  <a:outerShdw blurRad="38100" dist="38100" dir="2700000" algn="tl">
                    <a:srgbClr val="000000">
                      <a:alpha val="43137"/>
                    </a:srgbClr>
                  </a:outerShdw>
                </a:effectLst>
              </a:rPr>
              <a:t>Learning 1 | My takeaways </a:t>
            </a:r>
            <a:endParaRPr lang="en-IN" sz="4400" dirty="0"/>
          </a:p>
        </p:txBody>
      </p:sp>
      <p:sp>
        <p:nvSpPr>
          <p:cNvPr id="3" name="TextBox 2"/>
          <p:cNvSpPr txBox="1"/>
          <p:nvPr/>
        </p:nvSpPr>
        <p:spPr>
          <a:xfrm>
            <a:off x="884078" y="3776472"/>
            <a:ext cx="4090258" cy="369332"/>
          </a:xfrm>
          <a:prstGeom prst="rect">
            <a:avLst/>
          </a:prstGeom>
          <a:noFill/>
        </p:spPr>
        <p:txBody>
          <a:bodyPr wrap="square" rtlCol="0">
            <a:spAutoFit/>
          </a:bodyPr>
          <a:lstStyle/>
          <a:p>
            <a:r>
              <a:rPr lang="en-IN" b="1" dirty="0" smtClean="0">
                <a:sym typeface="Wingdings" panose="05000000000000000000" pitchFamily="2" charset="2"/>
              </a:rPr>
              <a:t> </a:t>
            </a:r>
            <a:r>
              <a:rPr lang="en-IN" b="1" dirty="0" smtClean="0">
                <a:sym typeface="Wingdings" panose="05000000000000000000" pitchFamily="2" charset="2"/>
              </a:rPr>
              <a:t>JSP  </a:t>
            </a:r>
            <a:endParaRPr lang="en-IN" b="1" dirty="0"/>
          </a:p>
        </p:txBody>
      </p:sp>
      <p:pic>
        <p:nvPicPr>
          <p:cNvPr id="2320" name="Picture 272" descr="Background - J2EE Architectur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6524" y="1738350"/>
            <a:ext cx="5510014" cy="4150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 xmlns:a16="http://schemas.microsoft.com/office/drawing/2014/main" id="{3583FF9E-539E-FE29-E73B-3EF7E093601C}"/>
              </a:ext>
            </a:extLst>
          </p:cNvPr>
          <p:cNvGraphicFramePr>
            <a:graphicFrameLocks noChangeAspect="1"/>
          </p:cNvGraphicFramePr>
          <p:nvPr>
            <p:custDataLst>
              <p:tags r:id="rId2"/>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62" name="think-cell Slide" r:id="rId4" imgW="395" imgH="394" progId="TCLayout.ActiveDocument.1">
                  <p:embed/>
                </p:oleObj>
              </mc:Choice>
              <mc:Fallback>
                <p:oleObj name="think-cell Slide" r:id="rId4" imgW="395" imgH="394" progId="TCLayout.ActiveDocument.1">
                  <p:embed/>
                  <p:pic>
                    <p:nvPicPr>
                      <p:cNvPr id="7" name="think-cell data - do not delete" hidden="1">
                        <a:extLst>
                          <a:ext uri="{FF2B5EF4-FFF2-40B4-BE49-F238E27FC236}">
                            <a16:creationId xmlns="" xmlns:a16="http://schemas.microsoft.com/office/drawing/2014/main" id="{3583FF9E-539E-FE29-E73B-3EF7E093601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Slide Number Placeholder 3">
            <a:extLst>
              <a:ext uri="{FF2B5EF4-FFF2-40B4-BE49-F238E27FC236}">
                <a16:creationId xmlns=""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sp>
        <p:nvSpPr>
          <p:cNvPr id="12" name="Content Placeholder 3">
            <a:extLst>
              <a:ext uri="{FF2B5EF4-FFF2-40B4-BE49-F238E27FC236}">
                <a16:creationId xmlns="" xmlns:a16="http://schemas.microsoft.com/office/drawing/2014/main" id="{E53E5C3F-4D2B-B85F-E592-E58E032C664C}"/>
              </a:ext>
            </a:extLst>
          </p:cNvPr>
          <p:cNvSpPr txBox="1">
            <a:spLocks/>
          </p:cNvSpPr>
          <p:nvPr/>
        </p:nvSpPr>
        <p:spPr>
          <a:xfrm>
            <a:off x="8440373" y="9572338"/>
            <a:ext cx="768492" cy="485244"/>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t>Q </a:t>
            </a:r>
            <a:endParaRPr lang="en-US" sz="2000" dirty="0"/>
          </a:p>
        </p:txBody>
      </p:sp>
      <p:sp>
        <p:nvSpPr>
          <p:cNvPr id="5" name="TextBox 4"/>
          <p:cNvSpPr txBox="1"/>
          <p:nvPr/>
        </p:nvSpPr>
        <p:spPr>
          <a:xfrm>
            <a:off x="161336" y="0"/>
            <a:ext cx="12030664" cy="7017306"/>
          </a:xfrm>
          <a:prstGeom prst="rect">
            <a:avLst/>
          </a:prstGeom>
          <a:noFill/>
        </p:spPr>
        <p:txBody>
          <a:bodyPr wrap="square" rtlCol="0">
            <a:spAutoFit/>
          </a:bodyPr>
          <a:lstStyle/>
          <a:p>
            <a:r>
              <a:rPr lang="en-GB" b="1" u="sng" dirty="0" smtClean="0"/>
              <a:t>JEE:</a:t>
            </a:r>
            <a:r>
              <a:rPr lang="en-IN" dirty="0"/>
              <a:t>Java EE (now Jakarta EE), formerly Java 2 Platform, Enterprise Edition (J2EE), is </a:t>
            </a:r>
            <a:r>
              <a:rPr lang="en-IN" dirty="0"/>
              <a:t>a platform for building enterprise-level applications, providing a set of APIs, protocols, and services for distributed, scalable, and transactional </a:t>
            </a:r>
            <a:r>
              <a:rPr lang="en-IN" dirty="0" smtClean="0"/>
              <a:t>systems.</a:t>
            </a:r>
          </a:p>
          <a:p>
            <a:r>
              <a:rPr lang="en-IN" b="1" u="sng" dirty="0" smtClean="0"/>
              <a:t>CGI:</a:t>
            </a:r>
            <a:r>
              <a:rPr lang="en-GB" dirty="0"/>
              <a:t>The</a:t>
            </a:r>
            <a:r>
              <a:rPr lang="en-GB" b="1" dirty="0"/>
              <a:t> </a:t>
            </a:r>
            <a:r>
              <a:rPr lang="en-GB" dirty="0"/>
              <a:t>Common Gateway Interface (CGI) is a standard that facilitates communication between web servers and external databases or information sources. It acts as middleware, allowing web servers to interact with applications that process data and send back responses</a:t>
            </a:r>
            <a:r>
              <a:rPr lang="en-GB" dirty="0" smtClean="0"/>
              <a:t>.</a:t>
            </a:r>
          </a:p>
          <a:p>
            <a:endParaRPr lang="en-GB" b="1" u="sng" dirty="0"/>
          </a:p>
          <a:p>
            <a:r>
              <a:rPr lang="en-GB" b="1" u="sng" dirty="0" smtClean="0"/>
              <a:t>J2EE:</a:t>
            </a:r>
          </a:p>
          <a:p>
            <a:r>
              <a:rPr lang="en-GB" dirty="0"/>
              <a:t>J2EE (Java 2 Platform, Enterprise Edition), now known as Jakarta EE, is a set of specifications and APIs that extend the Java SE platform for building enterprise-level, multi-tiered applications, including web services and distributed computing. </a:t>
            </a:r>
            <a:endParaRPr lang="en-IN" b="1" u="sng" dirty="0" smtClean="0"/>
          </a:p>
          <a:p>
            <a:endParaRPr lang="en-IN" dirty="0" smtClean="0"/>
          </a:p>
          <a:p>
            <a:r>
              <a:rPr lang="en-IN" b="1" u="sng" dirty="0" smtClean="0"/>
              <a:t>JSP:</a:t>
            </a:r>
          </a:p>
          <a:p>
            <a:r>
              <a:rPr lang="en-GB" dirty="0"/>
              <a:t>JSP (</a:t>
            </a:r>
            <a:r>
              <a:rPr lang="en-GB" dirty="0" err="1"/>
              <a:t>JavaServer</a:t>
            </a:r>
            <a:r>
              <a:rPr lang="en-GB"/>
              <a:t> Pages) is a technology that allows developers to create dynamic web content using Java, offering a more flexible and readable way to embed Java logic within HTML pages, extending the functionality of Servlets. </a:t>
            </a:r>
            <a:endParaRPr lang="en-IN" dirty="0" smtClean="0"/>
          </a:p>
          <a:p>
            <a:endParaRPr lang="en-GB" b="1" u="sng" dirty="0" smtClean="0"/>
          </a:p>
          <a:p>
            <a:endParaRPr lang="en-GB" dirty="0">
              <a:sym typeface="Wingdings" panose="05000000000000000000" pitchFamily="2" charset="2"/>
            </a:endParaRPr>
          </a:p>
          <a:p>
            <a:endParaRPr lang="en-GB" dirty="0" smtClean="0">
              <a:sym typeface="Wingdings" panose="05000000000000000000" pitchFamily="2" charset="2"/>
            </a:endParaRPr>
          </a:p>
          <a:p>
            <a:endParaRPr lang="en-GB" dirty="0">
              <a:sym typeface="Wingdings" panose="05000000000000000000" pitchFamily="2" charset="2"/>
            </a:endParaRPr>
          </a:p>
          <a:p>
            <a:endParaRPr lang="en-GB" dirty="0" smtClean="0">
              <a:sym typeface="Wingdings" panose="05000000000000000000" pitchFamily="2" charset="2"/>
            </a:endParaRPr>
          </a:p>
          <a:p>
            <a:endParaRPr lang="en-GB" dirty="0">
              <a:sym typeface="Wingdings" panose="05000000000000000000" pitchFamily="2" charset="2"/>
            </a:endParaRPr>
          </a:p>
          <a:p>
            <a:endParaRPr lang="en-GB" dirty="0" smtClean="0">
              <a:sym typeface="Wingdings" panose="05000000000000000000" pitchFamily="2" charset="2"/>
            </a:endParaRPr>
          </a:p>
          <a:p>
            <a:endParaRPr lang="en-GB" dirty="0" smtClean="0">
              <a:sym typeface="Wingdings" panose="05000000000000000000" pitchFamily="2" charset="2"/>
            </a:endParaRPr>
          </a:p>
          <a:p>
            <a:r>
              <a:rPr lang="en-GB" dirty="0" smtClean="0">
                <a:sym typeface="Wingdings" panose="05000000000000000000" pitchFamily="2" charset="2"/>
              </a:rPr>
              <a:t>  </a:t>
            </a:r>
          </a:p>
          <a:p>
            <a:r>
              <a:rPr lang="en-GB" dirty="0" smtClean="0">
                <a:sym typeface="Wingdings" panose="05000000000000000000" pitchFamily="2" charset="2"/>
              </a:rPr>
              <a:t> </a:t>
            </a:r>
            <a:endParaRPr lang="en-GB" dirty="0">
              <a:sym typeface="Wingdings" panose="05000000000000000000" pitchFamily="2" charset="2"/>
            </a:endParaRPr>
          </a:p>
        </p:txBody>
      </p:sp>
    </p:spTree>
    <p:extLst>
      <p:ext uri="{BB962C8B-B14F-4D97-AF65-F5344CB8AC3E}">
        <p14:creationId xmlns:p14="http://schemas.microsoft.com/office/powerpoint/2010/main" val="2458814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0879F475-59B1-4993-848A-C2B683DE9AF5}" type="slidenum">
              <a:rPr lang="en-IN" smtClean="0"/>
              <a:pPr/>
              <a:t>5</a:t>
            </a:fld>
            <a:endParaRPr lang="en-IN" dirty="0"/>
          </a:p>
        </p:txBody>
      </p:sp>
      <p:sp>
        <p:nvSpPr>
          <p:cNvPr id="14" name="Rectangle 13"/>
          <p:cNvSpPr/>
          <p:nvPr/>
        </p:nvSpPr>
        <p:spPr>
          <a:xfrm>
            <a:off x="259059" y="1354492"/>
            <a:ext cx="6010001" cy="46414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8" name="Title 17"/>
          <p:cNvSpPr>
            <a:spLocks noGrp="1"/>
          </p:cNvSpPr>
          <p:nvPr>
            <p:ph type="title"/>
          </p:nvPr>
        </p:nvSpPr>
        <p:spPr/>
        <p:txBody>
          <a:bodyPr>
            <a:normAutofit/>
          </a:bodyPr>
          <a:lstStyle/>
          <a:p>
            <a:r>
              <a:rPr lang="en-IN" sz="4400" b="1" dirty="0" smtClean="0"/>
              <a:t>Learning 2| My Takeaways</a:t>
            </a:r>
            <a:endParaRPr lang="en-IN" sz="4400" b="1" dirty="0"/>
          </a:p>
        </p:txBody>
      </p:sp>
      <p:sp>
        <p:nvSpPr>
          <p:cNvPr id="20" name="Rectangle 19"/>
          <p:cNvSpPr/>
          <p:nvPr/>
        </p:nvSpPr>
        <p:spPr>
          <a:xfrm>
            <a:off x="6553843" y="1332925"/>
            <a:ext cx="5340312" cy="46511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3" name="TextBox 22"/>
          <p:cNvSpPr txBox="1"/>
          <p:nvPr/>
        </p:nvSpPr>
        <p:spPr>
          <a:xfrm>
            <a:off x="1006997" y="2409371"/>
            <a:ext cx="3727049" cy="369332"/>
          </a:xfrm>
          <a:prstGeom prst="rect">
            <a:avLst/>
          </a:prstGeom>
          <a:noFill/>
        </p:spPr>
        <p:txBody>
          <a:bodyPr wrap="square" rtlCol="0">
            <a:spAutoFit/>
          </a:bodyPr>
          <a:lstStyle/>
          <a:p>
            <a:r>
              <a:rPr lang="en-IN" b="1" dirty="0" smtClean="0">
                <a:sym typeface="Wingdings" panose="05000000000000000000" pitchFamily="2" charset="2"/>
              </a:rPr>
              <a:t> Exceptions</a:t>
            </a:r>
            <a:endParaRPr lang="en-IN" b="1" dirty="0"/>
          </a:p>
        </p:txBody>
      </p:sp>
      <p:sp>
        <p:nvSpPr>
          <p:cNvPr id="24" name="TextBox 23"/>
          <p:cNvSpPr txBox="1"/>
          <p:nvPr/>
        </p:nvSpPr>
        <p:spPr>
          <a:xfrm>
            <a:off x="1006997" y="3478721"/>
            <a:ext cx="3869212" cy="369332"/>
          </a:xfrm>
          <a:prstGeom prst="rect">
            <a:avLst/>
          </a:prstGeom>
          <a:noFill/>
        </p:spPr>
        <p:txBody>
          <a:bodyPr wrap="square" rtlCol="0">
            <a:spAutoFit/>
          </a:bodyPr>
          <a:lstStyle/>
          <a:p>
            <a:r>
              <a:rPr lang="en-IN" b="1" dirty="0" smtClean="0">
                <a:sym typeface="Wingdings" panose="05000000000000000000" pitchFamily="2" charset="2"/>
              </a:rPr>
              <a:t> Generics</a:t>
            </a:r>
            <a:endParaRPr lang="en-IN" b="1" dirty="0"/>
          </a:p>
        </p:txBody>
      </p:sp>
      <p:sp>
        <p:nvSpPr>
          <p:cNvPr id="25" name="TextBox 24"/>
          <p:cNvSpPr txBox="1"/>
          <p:nvPr/>
        </p:nvSpPr>
        <p:spPr>
          <a:xfrm>
            <a:off x="1006997" y="4118771"/>
            <a:ext cx="4514127" cy="369332"/>
          </a:xfrm>
          <a:prstGeom prst="rect">
            <a:avLst/>
          </a:prstGeom>
          <a:noFill/>
        </p:spPr>
        <p:txBody>
          <a:bodyPr wrap="square" rtlCol="0">
            <a:spAutoFit/>
          </a:bodyPr>
          <a:lstStyle/>
          <a:p>
            <a:r>
              <a:rPr lang="en-IN" b="1" dirty="0" smtClean="0">
                <a:sym typeface="Wingdings" panose="05000000000000000000" pitchFamily="2" charset="2"/>
              </a:rPr>
              <a:t>Java8</a:t>
            </a:r>
            <a:endParaRPr lang="en-IN" b="1" dirty="0"/>
          </a:p>
        </p:txBody>
      </p:sp>
      <p:sp>
        <p:nvSpPr>
          <p:cNvPr id="26" name="TextBox 25"/>
          <p:cNvSpPr txBox="1"/>
          <p:nvPr/>
        </p:nvSpPr>
        <p:spPr>
          <a:xfrm>
            <a:off x="700502" y="1354492"/>
            <a:ext cx="196306" cy="1572316"/>
          </a:xfrm>
          <a:prstGeom prst="rect">
            <a:avLst/>
          </a:prstGeom>
          <a:noFill/>
        </p:spPr>
        <p:txBody>
          <a:bodyPr wrap="square" rtlCol="0">
            <a:spAutoFit/>
          </a:bodyPr>
          <a:lstStyle/>
          <a:p>
            <a:endParaRPr lang="en-IN"/>
          </a:p>
        </p:txBody>
      </p:sp>
      <p:sp>
        <p:nvSpPr>
          <p:cNvPr id="27" name="TextBox 26"/>
          <p:cNvSpPr txBox="1"/>
          <p:nvPr/>
        </p:nvSpPr>
        <p:spPr>
          <a:xfrm>
            <a:off x="1006997" y="2939807"/>
            <a:ext cx="4467828" cy="369332"/>
          </a:xfrm>
          <a:prstGeom prst="rect">
            <a:avLst/>
          </a:prstGeom>
          <a:noFill/>
        </p:spPr>
        <p:txBody>
          <a:bodyPr wrap="square" rtlCol="0">
            <a:spAutoFit/>
          </a:bodyPr>
          <a:lstStyle/>
          <a:p>
            <a:r>
              <a:rPr lang="en-IN" b="1" dirty="0" smtClean="0">
                <a:sym typeface="Wingdings" panose="05000000000000000000" pitchFamily="2" charset="2"/>
              </a:rPr>
              <a:t> Collection Framework  </a:t>
            </a:r>
            <a:endParaRPr lang="en-IN" b="1" dirty="0"/>
          </a:p>
        </p:txBody>
      </p:sp>
      <p:sp>
        <p:nvSpPr>
          <p:cNvPr id="2" name="TextBox 1"/>
          <p:cNvSpPr txBox="1"/>
          <p:nvPr/>
        </p:nvSpPr>
        <p:spPr>
          <a:xfrm>
            <a:off x="1006998" y="4758821"/>
            <a:ext cx="4798718" cy="369332"/>
          </a:xfrm>
          <a:prstGeom prst="rect">
            <a:avLst/>
          </a:prstGeom>
          <a:noFill/>
        </p:spPr>
        <p:txBody>
          <a:bodyPr wrap="square" rtlCol="0">
            <a:spAutoFit/>
          </a:bodyPr>
          <a:lstStyle/>
          <a:p>
            <a:r>
              <a:rPr lang="en-IN" b="1" dirty="0" smtClean="0">
                <a:sym typeface="Wingdings" panose="05000000000000000000" pitchFamily="2" charset="2"/>
              </a:rPr>
              <a:t>Lambda</a:t>
            </a:r>
            <a:endParaRPr lang="en-IN" b="1" dirty="0"/>
          </a:p>
        </p:txBody>
      </p:sp>
      <p:pic>
        <p:nvPicPr>
          <p:cNvPr id="7170" name="Picture 2" descr="Java - Collections Fra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0503" y="1480457"/>
            <a:ext cx="5115754" cy="4397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7706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0" y="0"/>
            <a:ext cx="12192000" cy="6858000"/>
          </a:xfrm>
        </p:spPr>
        <p:txBody>
          <a:bodyPr>
            <a:normAutofit lnSpcReduction="10000"/>
          </a:bodyPr>
          <a:lstStyle/>
          <a:p>
            <a:r>
              <a:rPr lang="en-IN" sz="1800" b="1" u="sng" dirty="0" smtClean="0"/>
              <a:t>Exceptions</a:t>
            </a:r>
            <a:r>
              <a:rPr lang="en-IN" sz="1800" i="1" u="sng" dirty="0" smtClean="0"/>
              <a:t>:</a:t>
            </a:r>
            <a:r>
              <a:rPr lang="en-IN" sz="1800" dirty="0" smtClean="0"/>
              <a:t>Abnormal termination of the Execution of a program is called Abstraction. </a:t>
            </a:r>
            <a:endParaRPr lang="en-IN" sz="1800" dirty="0"/>
          </a:p>
          <a:p>
            <a:r>
              <a:rPr lang="en-IN" sz="1800" b="1" dirty="0" smtClean="0"/>
              <a:t>How to Handle Exceptions:</a:t>
            </a:r>
          </a:p>
          <a:p>
            <a:r>
              <a:rPr lang="en-IN" sz="1800" b="1" dirty="0" smtClean="0"/>
              <a:t>-&gt;Try()</a:t>
            </a:r>
          </a:p>
          <a:p>
            <a:r>
              <a:rPr lang="en-IN" sz="1800" b="1" dirty="0" smtClean="0"/>
              <a:t>-&gt;Catch()</a:t>
            </a:r>
          </a:p>
          <a:p>
            <a:r>
              <a:rPr lang="en-IN" sz="1800" b="1" dirty="0" smtClean="0"/>
              <a:t>-&gt;Throw()</a:t>
            </a:r>
          </a:p>
          <a:p>
            <a:r>
              <a:rPr lang="en-IN" sz="1800" b="1" dirty="0" smtClean="0"/>
              <a:t>-&gt;Throws()</a:t>
            </a:r>
          </a:p>
          <a:p>
            <a:r>
              <a:rPr lang="en-IN" sz="1800" b="1" dirty="0" smtClean="0"/>
              <a:t>-&gt;Finally()</a:t>
            </a:r>
          </a:p>
          <a:p>
            <a:r>
              <a:rPr lang="en-IN" sz="1800" b="1" i="1" dirty="0" smtClean="0"/>
              <a:t>Syntax:</a:t>
            </a:r>
          </a:p>
          <a:p>
            <a:r>
              <a:rPr lang="en-GB" sz="1800" dirty="0"/>
              <a:t>try:</a:t>
            </a:r>
            <a:br>
              <a:rPr lang="en-GB" sz="1800" dirty="0"/>
            </a:br>
            <a:r>
              <a:rPr lang="en-GB" sz="1800" dirty="0"/>
              <a:t>public class ExceptionExample {</a:t>
            </a:r>
          </a:p>
          <a:p>
            <a:r>
              <a:rPr lang="en-GB" sz="1800" dirty="0"/>
              <a:t>    public static void main(String[] args) {</a:t>
            </a:r>
          </a:p>
          <a:p>
            <a:r>
              <a:rPr lang="en-GB" sz="1800" dirty="0"/>
              <a:t>        try {</a:t>
            </a:r>
          </a:p>
          <a:p>
            <a:r>
              <a:rPr lang="en-GB" sz="1800" dirty="0"/>
              <a:t>            int result = 10 / 0; </a:t>
            </a:r>
            <a:endParaRPr lang="en-GB" sz="1800" dirty="0" smtClean="0"/>
          </a:p>
          <a:p>
            <a:r>
              <a:rPr lang="en-GB" sz="1800" dirty="0" smtClean="0"/>
              <a:t>        } catch (ArithmeticException e) {</a:t>
            </a:r>
          </a:p>
          <a:p>
            <a:r>
              <a:rPr lang="en-GB" sz="1800" dirty="0" smtClean="0"/>
              <a:t>            </a:t>
            </a:r>
            <a:r>
              <a:rPr lang="en-GB" sz="1800" dirty="0"/>
              <a:t>System.out.println("Cannot divide by zero!");</a:t>
            </a:r>
          </a:p>
          <a:p>
            <a:r>
              <a:rPr lang="en-GB" sz="1800" dirty="0"/>
              <a:t>        } finally {</a:t>
            </a:r>
          </a:p>
          <a:p>
            <a:r>
              <a:rPr lang="en-GB" sz="1800" dirty="0"/>
              <a:t>            System.out.println("Execution completed.");</a:t>
            </a:r>
          </a:p>
          <a:p>
            <a:r>
              <a:rPr lang="en-GB" sz="1800" dirty="0"/>
              <a:t>        }</a:t>
            </a:r>
          </a:p>
          <a:p>
            <a:r>
              <a:rPr lang="en-GB" sz="1800" dirty="0"/>
              <a:t>    }</a:t>
            </a:r>
          </a:p>
          <a:p>
            <a:r>
              <a:rPr lang="en-GB" sz="1800" dirty="0"/>
              <a:t>}</a:t>
            </a:r>
            <a:endParaRPr lang="en-IN" sz="1800" b="1" dirty="0" smtClean="0"/>
          </a:p>
          <a:p>
            <a:endParaRPr lang="en-IN" sz="1800" b="1" dirty="0" smtClean="0"/>
          </a:p>
          <a:p>
            <a:endParaRPr lang="en-IN" sz="1800"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8194" name="Picture 2" descr="🚀Mastering Error and Exception Handling: A Deep Dive into Reliable Code  Execution 💻✨"/>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5515429" y="379624"/>
            <a:ext cx="6531428" cy="5643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474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0879F475-59B1-4993-848A-C2B683DE9AF5}" type="slidenum">
              <a:rPr lang="en-IN" smtClean="0"/>
              <a:pPr/>
              <a:t>7</a:t>
            </a:fld>
            <a:endParaRPr lang="en-IN" dirty="0"/>
          </a:p>
        </p:txBody>
      </p:sp>
      <p:sp>
        <p:nvSpPr>
          <p:cNvPr id="7" name="TextBox 6"/>
          <p:cNvSpPr txBox="1"/>
          <p:nvPr/>
        </p:nvSpPr>
        <p:spPr>
          <a:xfrm>
            <a:off x="101600" y="103052"/>
            <a:ext cx="11814628" cy="6186309"/>
          </a:xfrm>
          <a:prstGeom prst="rect">
            <a:avLst/>
          </a:prstGeom>
          <a:noFill/>
        </p:spPr>
        <p:txBody>
          <a:bodyPr wrap="square" rtlCol="0">
            <a:spAutoFit/>
          </a:bodyPr>
          <a:lstStyle/>
          <a:p>
            <a:r>
              <a:rPr lang="en-IN" b="1" u="sng" dirty="0" smtClean="0"/>
              <a:t>Types of Exceptions:</a:t>
            </a:r>
          </a:p>
          <a:p>
            <a:pPr marL="342900" indent="-342900">
              <a:buAutoNum type="arabicParenR"/>
            </a:pPr>
            <a:r>
              <a:rPr lang="en-IN" dirty="0" smtClean="0"/>
              <a:t>Built-in exceptions                 2)User-Defined Exceptions</a:t>
            </a:r>
          </a:p>
          <a:p>
            <a:pPr marL="342900" indent="-342900">
              <a:buAutoNum type="arabicParenR"/>
            </a:pPr>
            <a:endParaRPr lang="en-IN" b="1" u="sng" dirty="0" smtClean="0"/>
          </a:p>
          <a:p>
            <a:r>
              <a:rPr lang="en-GB" b="1" dirty="0" smtClean="0"/>
              <a:t>1)Built-in exceptions:</a:t>
            </a:r>
          </a:p>
          <a:p>
            <a:r>
              <a:rPr lang="en-GB" dirty="0" smtClean="0"/>
              <a:t>Built-in </a:t>
            </a:r>
            <a:r>
              <a:rPr lang="en-GB" dirty="0"/>
              <a:t>exceptions are the exceptions that are available in Java libraries. These exceptions are suitable to explain certain error situations. Below is the list of important built-in exceptions in Java. </a:t>
            </a:r>
            <a:endParaRPr lang="en-GB" dirty="0" smtClean="0"/>
          </a:p>
          <a:p>
            <a:r>
              <a:rPr lang="en-GB" dirty="0" smtClean="0">
                <a:sym typeface="Wingdings" panose="05000000000000000000" pitchFamily="2" charset="2"/>
              </a:rPr>
              <a:t></a:t>
            </a:r>
            <a:r>
              <a:rPr lang="en-IN" b="1" dirty="0" smtClean="0"/>
              <a:t>ArithmeticException</a:t>
            </a:r>
          </a:p>
          <a:p>
            <a:r>
              <a:rPr lang="en-IN" b="1" dirty="0" smtClean="0">
                <a:sym typeface="Wingdings" panose="05000000000000000000" pitchFamily="2" charset="2"/>
              </a:rPr>
              <a:t></a:t>
            </a:r>
            <a:r>
              <a:rPr lang="en-IN" b="1" dirty="0" smtClean="0"/>
              <a:t>ArrayIndexOutOfBoundsException</a:t>
            </a:r>
          </a:p>
          <a:p>
            <a:r>
              <a:rPr lang="en-IN" b="1" dirty="0" smtClean="0">
                <a:sym typeface="Wingdings" panose="05000000000000000000" pitchFamily="2" charset="2"/>
              </a:rPr>
              <a:t></a:t>
            </a:r>
            <a:r>
              <a:rPr lang="en-IN" b="1" dirty="0" smtClean="0"/>
              <a:t>FileNotFoundException</a:t>
            </a:r>
          </a:p>
          <a:p>
            <a:endParaRPr lang="en-IN" b="1" dirty="0" smtClean="0"/>
          </a:p>
          <a:p>
            <a:r>
              <a:rPr lang="en-IN" b="1" dirty="0"/>
              <a:t>2)User-Defined </a:t>
            </a:r>
            <a:r>
              <a:rPr lang="en-IN" b="1" dirty="0" smtClean="0"/>
              <a:t>Exceptions</a:t>
            </a:r>
            <a:endParaRPr lang="en-GB" b="1" dirty="0" smtClean="0"/>
          </a:p>
          <a:p>
            <a:r>
              <a:rPr lang="en-GB" dirty="0"/>
              <a:t>Sometimes, the built-in exceptions in Java are not able to describe a certain situation. In such cases, the user can also create exceptions which are called ‘user-defined Exceptions’. </a:t>
            </a:r>
            <a:endParaRPr lang="en-GB" dirty="0" smtClean="0"/>
          </a:p>
          <a:p>
            <a:endParaRPr lang="en-IN" b="1" u="sng" dirty="0" smtClean="0"/>
          </a:p>
          <a:p>
            <a:r>
              <a:rPr lang="en-IN" b="1" u="sng" dirty="0" smtClean="0"/>
              <a:t>Collection </a:t>
            </a:r>
            <a:r>
              <a:rPr lang="en-IN" b="1" u="sng" dirty="0"/>
              <a:t>Framework():</a:t>
            </a:r>
          </a:p>
          <a:p>
            <a:r>
              <a:rPr lang="en-GB" dirty="0"/>
              <a:t>The Java collections framework is a set of classes and interfaces that implement commonly reusable collection data structures.</a:t>
            </a:r>
          </a:p>
          <a:p>
            <a:r>
              <a:rPr lang="en-GB" b="1" dirty="0">
                <a:sym typeface="Wingdings" panose="05000000000000000000" pitchFamily="2" charset="2"/>
              </a:rPr>
              <a:t></a:t>
            </a:r>
            <a:r>
              <a:rPr lang="en-GB" dirty="0"/>
              <a:t>A collection is a group of objects that are organized according to a scheme.</a:t>
            </a:r>
          </a:p>
          <a:p>
            <a:r>
              <a:rPr lang="en-GB" dirty="0"/>
              <a:t>	</a:t>
            </a:r>
          </a:p>
          <a:p>
            <a:r>
              <a:rPr lang="en-IN" b="1" dirty="0"/>
              <a:t>Types of collections :</a:t>
            </a:r>
            <a:r>
              <a:rPr lang="en-IN" dirty="0"/>
              <a:t>1)Linear 2) Hierarchical 3) Graphs</a:t>
            </a:r>
          </a:p>
          <a:p>
            <a:r>
              <a:rPr lang="en-IN" b="1" dirty="0"/>
              <a:t>Generics: </a:t>
            </a:r>
            <a:r>
              <a:rPr lang="en-IN" dirty="0"/>
              <a:t>Generics are used to restrict the list to hold objects only one type</a:t>
            </a:r>
            <a:r>
              <a:rPr lang="en-IN" dirty="0" smtClean="0"/>
              <a:t>.</a:t>
            </a:r>
          </a:p>
          <a:p>
            <a:r>
              <a:rPr lang="en-IN" b="1" dirty="0" smtClean="0"/>
              <a:t>Syntax</a:t>
            </a:r>
            <a:r>
              <a:rPr lang="en-IN" dirty="0" smtClean="0"/>
              <a:t>:</a:t>
            </a:r>
            <a:r>
              <a:rPr lang="en-GB" dirty="0"/>
              <a:t>Pair&lt;Integer, String&gt; p1 = new Pair&lt;&gt;(1, "apple");</a:t>
            </a:r>
            <a:endParaRPr lang="en-IN" dirty="0"/>
          </a:p>
        </p:txBody>
      </p:sp>
    </p:spTree>
    <p:extLst>
      <p:ext uri="{BB962C8B-B14F-4D97-AF65-F5344CB8AC3E}">
        <p14:creationId xmlns:p14="http://schemas.microsoft.com/office/powerpoint/2010/main" val="31738301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 xmlns:a16="http://schemas.microsoft.com/office/drawing/2014/main" id="{3583FF9E-539E-FE29-E73B-3EF7E093601C}"/>
              </a:ext>
            </a:extLst>
          </p:cNvPr>
          <p:cNvGraphicFramePr>
            <a:graphicFrameLocks noChangeAspect="1"/>
          </p:cNvGraphicFramePr>
          <p:nvPr>
            <p:custDataLst>
              <p:tags r:id="rId2"/>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398" name="think-cell Slide" r:id="rId4" imgW="395" imgH="394" progId="TCLayout.ActiveDocument.1">
                  <p:embed/>
                </p:oleObj>
              </mc:Choice>
              <mc:Fallback>
                <p:oleObj name="think-cell Slide" r:id="rId4" imgW="395" imgH="394" progId="TCLayout.ActiveDocument.1">
                  <p:embed/>
                  <p:pic>
                    <p:nvPicPr>
                      <p:cNvPr id="7" name="think-cell data - do not delete" hidden="1">
                        <a:extLst>
                          <a:ext uri="{FF2B5EF4-FFF2-40B4-BE49-F238E27FC236}">
                            <a16:creationId xmlns="" xmlns:a16="http://schemas.microsoft.com/office/drawing/2014/main" id="{3583FF9E-539E-FE29-E73B-3EF7E093601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 xmlns:a16="http://schemas.microsoft.com/office/drawing/2014/main" id="{CEA128C4-A0BC-A895-713C-306E7FF62894}"/>
              </a:ext>
            </a:extLst>
          </p:cNvPr>
          <p:cNvSpPr>
            <a:spLocks noGrp="1"/>
          </p:cNvSpPr>
          <p:nvPr>
            <p:ph type="title"/>
          </p:nvPr>
        </p:nvSpPr>
        <p:spPr>
          <a:xfrm>
            <a:off x="298202" y="328825"/>
            <a:ext cx="11260278" cy="713216"/>
          </a:xfrm>
        </p:spPr>
        <p:txBody>
          <a:bodyPr vert="horz" anchor="ctr">
            <a:noAutofit/>
          </a:bodyPr>
          <a:lstStyle/>
          <a:p>
            <a:r>
              <a:rPr lang="en-US" sz="4400" b="1" dirty="0" smtClean="0">
                <a:effectLst>
                  <a:outerShdw blurRad="38100" dist="38100" dir="2700000" algn="tl">
                    <a:srgbClr val="000000">
                      <a:alpha val="43137"/>
                    </a:srgbClr>
                  </a:outerShdw>
                </a:effectLst>
                <a:latin typeface="+mn-lt"/>
                <a:cs typeface="+mj-cs"/>
              </a:rPr>
              <a:t>    Learning 3| My takeaways</a:t>
            </a:r>
            <a:endParaRPr lang="en-IN" sz="44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6" name="Rectangle 5"/>
          <p:cNvSpPr/>
          <p:nvPr/>
        </p:nvSpPr>
        <p:spPr>
          <a:xfrm>
            <a:off x="941270" y="1306609"/>
            <a:ext cx="5404960" cy="46572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3" name="Rectangle 12"/>
          <p:cNvSpPr/>
          <p:nvPr/>
        </p:nvSpPr>
        <p:spPr>
          <a:xfrm>
            <a:off x="6569870" y="1306610"/>
            <a:ext cx="5350791" cy="46572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 name="TextBox 14"/>
          <p:cNvSpPr txBox="1"/>
          <p:nvPr/>
        </p:nvSpPr>
        <p:spPr>
          <a:xfrm>
            <a:off x="668065" y="1840375"/>
            <a:ext cx="49565" cy="369332"/>
          </a:xfrm>
          <a:prstGeom prst="rect">
            <a:avLst/>
          </a:prstGeom>
          <a:noFill/>
        </p:spPr>
        <p:txBody>
          <a:bodyPr wrap="square" rtlCol="0">
            <a:spAutoFit/>
          </a:bodyPr>
          <a:lstStyle/>
          <a:p>
            <a:endParaRPr lang="en-IN" dirty="0"/>
          </a:p>
        </p:txBody>
      </p:sp>
      <p:sp>
        <p:nvSpPr>
          <p:cNvPr id="19" name="TextBox 18"/>
          <p:cNvSpPr txBox="1"/>
          <p:nvPr/>
        </p:nvSpPr>
        <p:spPr>
          <a:xfrm>
            <a:off x="1401749" y="2209707"/>
            <a:ext cx="3991428" cy="2585323"/>
          </a:xfrm>
          <a:prstGeom prst="rect">
            <a:avLst/>
          </a:prstGeom>
          <a:noFill/>
        </p:spPr>
        <p:txBody>
          <a:bodyPr wrap="square" rtlCol="0">
            <a:spAutoFit/>
          </a:bodyPr>
          <a:lstStyle/>
          <a:p>
            <a:r>
              <a:rPr lang="en-IN" b="1" dirty="0" smtClean="0">
                <a:sym typeface="Wingdings" panose="05000000000000000000" pitchFamily="2" charset="2"/>
              </a:rPr>
              <a:t>Comparator and Comparable   </a:t>
            </a:r>
          </a:p>
          <a:p>
            <a:endParaRPr lang="en-IN" dirty="0">
              <a:sym typeface="Wingdings" panose="05000000000000000000" pitchFamily="2" charset="2"/>
            </a:endParaRPr>
          </a:p>
          <a:p>
            <a:r>
              <a:rPr lang="en-IN" dirty="0" smtClean="0">
                <a:sym typeface="Wingdings" panose="05000000000000000000" pitchFamily="2" charset="2"/>
              </a:rPr>
              <a:t></a:t>
            </a:r>
            <a:r>
              <a:rPr lang="en-IN" b="1" dirty="0" smtClean="0">
                <a:sym typeface="Wingdings" panose="05000000000000000000" pitchFamily="2" charset="2"/>
              </a:rPr>
              <a:t>Hash Map</a:t>
            </a:r>
          </a:p>
          <a:p>
            <a:endParaRPr lang="en-IN" b="1" dirty="0" smtClean="0">
              <a:sym typeface="Wingdings" panose="05000000000000000000" pitchFamily="2" charset="2"/>
            </a:endParaRPr>
          </a:p>
          <a:p>
            <a:r>
              <a:rPr lang="en-IN" b="1" dirty="0" smtClean="0">
                <a:sym typeface="Wingdings" panose="05000000000000000000" pitchFamily="2" charset="2"/>
              </a:rPr>
              <a:t>  Java 8</a:t>
            </a:r>
          </a:p>
          <a:p>
            <a:endParaRPr lang="en-IN" b="1" dirty="0">
              <a:sym typeface="Wingdings" panose="05000000000000000000" pitchFamily="2" charset="2"/>
            </a:endParaRPr>
          </a:p>
          <a:p>
            <a:r>
              <a:rPr lang="en-IN" b="1" dirty="0" smtClean="0">
                <a:sym typeface="Wingdings" panose="05000000000000000000" pitchFamily="2" charset="2"/>
              </a:rPr>
              <a:t>Optional class</a:t>
            </a:r>
          </a:p>
          <a:p>
            <a:endParaRPr lang="en-IN" b="1" dirty="0">
              <a:sym typeface="Wingdings" panose="05000000000000000000" pitchFamily="2" charset="2"/>
            </a:endParaRPr>
          </a:p>
          <a:p>
            <a:r>
              <a:rPr lang="en-IN" b="1" dirty="0" smtClean="0">
                <a:sym typeface="Wingdings" panose="05000000000000000000" pitchFamily="2" charset="2"/>
              </a:rPr>
              <a:t>Lambda</a:t>
            </a:r>
          </a:p>
        </p:txBody>
      </p:sp>
      <p:sp>
        <p:nvSpPr>
          <p:cNvPr id="8" name="AutoShape 78" descr="List of all the Available Query Operators in MongoDB - Scaler Top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306" name="Picture 210" descr="Java 8 Features with Examples | DigitalOcean"/>
          <p:cNvPicPr>
            <a:picLocks noChangeAspect="1" noChangeArrowheads="1"/>
          </p:cNvPicPr>
          <p:nvPr/>
        </p:nvPicPr>
        <p:blipFill>
          <a:blip r:embed="rId6" cstate="screen">
            <a:extLst>
              <a:ext uri="{28A0092B-C50C-407E-A947-70E740481C1C}">
                <a14:useLocalDpi xmlns:a14="http://schemas.microsoft.com/office/drawing/2010/main" val="0"/>
              </a:ext>
            </a:extLst>
          </a:blip>
          <a:srcRect/>
          <a:stretch>
            <a:fillRect/>
          </a:stretch>
        </p:blipFill>
        <p:spPr bwMode="auto">
          <a:xfrm>
            <a:off x="6569870" y="1306609"/>
            <a:ext cx="5350791" cy="4657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1127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 xmlns:a16="http://schemas.microsoft.com/office/drawing/2014/main" id="{3583FF9E-539E-FE29-E73B-3EF7E093601C}"/>
              </a:ext>
            </a:extLst>
          </p:cNvPr>
          <p:cNvGraphicFramePr>
            <a:graphicFrameLocks noChangeAspect="1"/>
          </p:cNvGraphicFramePr>
          <p:nvPr>
            <p:custDataLst>
              <p:tags r:id="rId2"/>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416" name="think-cell Slide" r:id="rId5" imgW="395" imgH="394" progId="TCLayout.ActiveDocument.1">
                  <p:embed/>
                </p:oleObj>
              </mc:Choice>
              <mc:Fallback>
                <p:oleObj name="think-cell Slide" r:id="rId5" imgW="395" imgH="394" progId="TCLayout.ActiveDocument.1">
                  <p:embed/>
                  <p:pic>
                    <p:nvPicPr>
                      <p:cNvPr id="7" name="think-cell data - do not delete" hidden="1">
                        <a:extLst>
                          <a:ext uri="{FF2B5EF4-FFF2-40B4-BE49-F238E27FC236}">
                            <a16:creationId xmlns="" xmlns:a16="http://schemas.microsoft.com/office/drawing/2014/main" id="{3583FF9E-539E-FE29-E73B-3EF7E093601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Slide Number Placeholder 3">
            <a:extLst>
              <a:ext uri="{FF2B5EF4-FFF2-40B4-BE49-F238E27FC236}">
                <a16:creationId xmlns=""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pic>
        <p:nvPicPr>
          <p:cNvPr id="9" name="Graphic 8" descr="Idea outline">
            <a:extLst>
              <a:ext uri="{FF2B5EF4-FFF2-40B4-BE49-F238E27FC236}">
                <a16:creationId xmlns="" xmlns:a16="http://schemas.microsoft.com/office/drawing/2014/main" id="{8701F636-0E69-F494-2D36-9D9665F8A8DA}"/>
              </a:ext>
            </a:extLst>
          </p:cNvPr>
          <p:cNvPicPr>
            <a:picLocks noChangeAspect="1"/>
          </p:cNvPicPr>
          <p:nvPr/>
        </p:nvPicPr>
        <p:blipFill>
          <a:blip r:embed="rId7">
            <a:extLst>
              <a:ext uri="{96DAC541-7B7A-43D3-8B79-37D633B846F1}">
                <asvg:svgBlip xmlns="" xmlns:asvg="http://schemas.microsoft.com/office/drawing/2016/SVG/main" r:embed="rId8"/>
              </a:ext>
            </a:extLst>
          </a:blip>
          <a:stretch>
            <a:fillRect/>
          </a:stretch>
        </p:blipFill>
        <p:spPr>
          <a:xfrm>
            <a:off x="10957498" y="141532"/>
            <a:ext cx="1159454" cy="1159454"/>
          </a:xfrm>
          <a:prstGeom prst="rect">
            <a:avLst/>
          </a:prstGeom>
        </p:spPr>
      </p:pic>
      <p:sp>
        <p:nvSpPr>
          <p:cNvPr id="6" name="TextBox 5"/>
          <p:cNvSpPr txBox="1"/>
          <p:nvPr/>
        </p:nvSpPr>
        <p:spPr>
          <a:xfrm>
            <a:off x="162046" y="141533"/>
            <a:ext cx="11792126" cy="923330"/>
          </a:xfrm>
          <a:prstGeom prst="rect">
            <a:avLst/>
          </a:prstGeom>
          <a:noFill/>
        </p:spPr>
        <p:txBody>
          <a:bodyPr wrap="square" rtlCol="0">
            <a:spAutoFit/>
          </a:bodyPr>
          <a:lstStyle/>
          <a:p>
            <a:endParaRPr lang="en-IN" b="1" dirty="0"/>
          </a:p>
          <a:p>
            <a:endParaRPr lang="en-IN" b="1" dirty="0" smtClean="0"/>
          </a:p>
          <a:p>
            <a:endParaRPr lang="en-IN" b="1" dirty="0"/>
          </a:p>
        </p:txBody>
      </p:sp>
      <p:sp>
        <p:nvSpPr>
          <p:cNvPr id="2" name="TextBox 1"/>
          <p:cNvSpPr txBox="1"/>
          <p:nvPr/>
        </p:nvSpPr>
        <p:spPr>
          <a:xfrm>
            <a:off x="0" y="30480"/>
            <a:ext cx="12192000" cy="8679299"/>
          </a:xfrm>
          <a:prstGeom prst="rect">
            <a:avLst/>
          </a:prstGeom>
          <a:noFill/>
        </p:spPr>
        <p:txBody>
          <a:bodyPr wrap="square" rtlCol="0">
            <a:spAutoFit/>
          </a:bodyPr>
          <a:lstStyle/>
          <a:p>
            <a:r>
              <a:rPr lang="en-GB" b="1" u="sng" dirty="0" smtClean="0"/>
              <a:t>Comparator and Comaprable:</a:t>
            </a:r>
          </a:p>
          <a:p>
            <a:r>
              <a:rPr lang="en-GB" b="1" dirty="0"/>
              <a:t>Comparable:</a:t>
            </a:r>
            <a:r>
              <a:rPr lang="en-GB" dirty="0"/>
              <a:t> It is used to define the natural ordering of the objects within the class</a:t>
            </a:r>
            <a:r>
              <a:rPr lang="en-GB" dirty="0" smtClean="0"/>
              <a:t>.</a:t>
            </a:r>
            <a:endParaRPr lang="en-GB" dirty="0"/>
          </a:p>
          <a:p>
            <a:r>
              <a:rPr lang="en-GB" b="1" dirty="0"/>
              <a:t>Comparator</a:t>
            </a:r>
            <a:r>
              <a:rPr lang="en-GB" dirty="0"/>
              <a:t>: It is used to define custom sorting logic externally</a:t>
            </a:r>
            <a:r>
              <a:rPr lang="en-GB" dirty="0" smtClean="0"/>
              <a:t>.</a:t>
            </a:r>
          </a:p>
          <a:p>
            <a:r>
              <a:rPr lang="en-IN" b="1" u="sng" dirty="0" smtClean="0"/>
              <a:t>HashMap():</a:t>
            </a:r>
          </a:p>
          <a:p>
            <a:r>
              <a:rPr lang="en-GB" dirty="0"/>
              <a:t>In Java, HashMap is part of the Java Collections </a:t>
            </a:r>
            <a:r>
              <a:rPr lang="en-GB" dirty="0" smtClean="0"/>
              <a:t>Framework and </a:t>
            </a:r>
            <a:r>
              <a:rPr lang="en-GB" dirty="0"/>
              <a:t>is found in the </a:t>
            </a:r>
            <a:r>
              <a:rPr lang="en-GB" dirty="0" smtClean="0"/>
              <a:t>java.util</a:t>
            </a:r>
            <a:r>
              <a:rPr lang="en-GB" dirty="0"/>
              <a:t> package. It provides the basic implementation of the Map </a:t>
            </a:r>
            <a:r>
              <a:rPr lang="en-GB" dirty="0" smtClean="0"/>
              <a:t>interface</a:t>
            </a:r>
            <a:r>
              <a:rPr lang="en-GB" dirty="0"/>
              <a:t> </a:t>
            </a:r>
            <a:r>
              <a:rPr lang="en-GB" dirty="0" smtClean="0"/>
              <a:t>in </a:t>
            </a:r>
            <a:r>
              <a:rPr lang="en-GB" dirty="0"/>
              <a:t>Java. HashMap stores data in (key, value) pairs. Each key is associated with a value, and you can access the value by using the corresponding key</a:t>
            </a:r>
            <a:r>
              <a:rPr lang="en-GB" dirty="0" smtClean="0"/>
              <a:t>.</a:t>
            </a:r>
            <a:endParaRPr lang="en-GB" b="1" dirty="0" smtClean="0"/>
          </a:p>
          <a:p>
            <a:r>
              <a:rPr lang="en-GB" b="1" u="sng" dirty="0" smtClean="0"/>
              <a:t>Java-8 Features:</a:t>
            </a:r>
          </a:p>
          <a:p>
            <a:r>
              <a:rPr lang="en-GB" dirty="0" smtClean="0"/>
              <a:t>Java </a:t>
            </a:r>
            <a:r>
              <a:rPr lang="en-GB" dirty="0"/>
              <a:t>8 introduced powerful features like lambda expressions, the Stream API, the Optional class, improved Date/Time API, and support for functional programming, significantly enhancing code conciseness and expressiveness. </a:t>
            </a:r>
            <a:endParaRPr lang="en-GB" dirty="0" smtClean="0"/>
          </a:p>
          <a:p>
            <a:r>
              <a:rPr lang="en-GB" b="1" dirty="0" smtClean="0"/>
              <a:t>Optional class:</a:t>
            </a:r>
            <a:r>
              <a:rPr lang="en-GB" dirty="0" smtClean="0"/>
              <a:t>This classes helps handle potential null values ,Preventing null pointer exceptions with a more functional approach.</a:t>
            </a:r>
            <a:endParaRPr lang="en-GB" dirty="0"/>
          </a:p>
          <a:p>
            <a:r>
              <a:rPr lang="en-GB" b="1" u="sng" dirty="0"/>
              <a:t>Lambda Expressions:</a:t>
            </a:r>
            <a:endParaRPr lang="en-GB" u="sng" dirty="0"/>
          </a:p>
          <a:p>
            <a:r>
              <a:rPr lang="en-GB" dirty="0"/>
              <a:t>These are short, concise ways to define anonymous functions, making code more readable and suitable for functional programming paradigms. </a:t>
            </a:r>
            <a:endParaRPr lang="en-GB" dirty="0" smtClean="0"/>
          </a:p>
          <a:p>
            <a:endParaRPr lang="en-GB" dirty="0" smtClean="0"/>
          </a:p>
          <a:p>
            <a:r>
              <a:rPr lang="en-GB" dirty="0" smtClean="0"/>
              <a:t>Ex:</a:t>
            </a:r>
          </a:p>
          <a:p>
            <a:r>
              <a:rPr lang="en-GB" dirty="0"/>
              <a:t>public class LambdaExample {</a:t>
            </a:r>
          </a:p>
          <a:p>
            <a:r>
              <a:rPr lang="en-GB" dirty="0"/>
              <a:t>    public static void main(String[] args) {</a:t>
            </a:r>
          </a:p>
          <a:p>
            <a:r>
              <a:rPr lang="en-GB" dirty="0"/>
              <a:t>        MyFunctionalInterface greeting = () -&gt; System.out.println("Hello, Lambda!");</a:t>
            </a:r>
          </a:p>
          <a:p>
            <a:r>
              <a:rPr lang="en-GB" dirty="0"/>
              <a:t>        greeting.sayHello();</a:t>
            </a:r>
          </a:p>
          <a:p>
            <a:r>
              <a:rPr lang="en-GB" dirty="0"/>
              <a:t>    }</a:t>
            </a:r>
          </a:p>
          <a:p>
            <a:r>
              <a:rPr lang="en-GB" dirty="0"/>
              <a:t>}</a:t>
            </a:r>
            <a:endParaRPr lang="en-GB" dirty="0" smtClean="0"/>
          </a:p>
          <a:p>
            <a:endParaRPr lang="en-GB" dirty="0"/>
          </a:p>
          <a:p>
            <a:endParaRPr lang="en-GB" dirty="0" smtClean="0"/>
          </a:p>
          <a:p>
            <a:endParaRPr lang="en-GB" dirty="0"/>
          </a:p>
          <a:p>
            <a:endParaRPr lang="en-GB" dirty="0" smtClean="0"/>
          </a:p>
          <a:p>
            <a:endParaRPr lang="en-GB" dirty="0" smtClean="0"/>
          </a:p>
          <a:p>
            <a:endParaRPr lang="en-GB" dirty="0" smtClean="0"/>
          </a:p>
          <a:p>
            <a:endParaRPr lang="en-IN" dirty="0"/>
          </a:p>
        </p:txBody>
      </p:sp>
    </p:spTree>
    <p:extLst>
      <p:ext uri="{BB962C8B-B14F-4D97-AF65-F5344CB8AC3E}">
        <p14:creationId xmlns:p14="http://schemas.microsoft.com/office/powerpoint/2010/main" val="323374758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ADF44A-8650-472F-B2D9-50E27F0769F7}">
  <ds:schemaRefs>
    <ds:schemaRef ds:uri="http://purl.org/dc/terms/"/>
    <ds:schemaRef ds:uri="http://schemas.openxmlformats.org/package/2006/metadata/core-properties"/>
    <ds:schemaRef ds:uri="http://schemas.microsoft.com/office/2006/metadata/properties"/>
    <ds:schemaRef ds:uri="http://schemas.microsoft.com/office/2006/documentManagement/types"/>
    <ds:schemaRef ds:uri="http://purl.org/dc/dcmitype/"/>
    <ds:schemaRef ds:uri="http://purl.org/dc/elements/1.1/"/>
    <ds:schemaRef ds:uri="http://www.w3.org/XML/1998/namespace"/>
    <ds:schemaRef ds:uri="http://schemas.microsoft.com/office/infopath/2007/PartnerControls"/>
    <ds:schemaRef ds:uri="489eda54-cdc8-4a48-94a2-8f9cf8024289"/>
    <ds:schemaRef ds:uri="d64320fb-f9a3-4131-8206-9d18da17abe9"/>
  </ds:schemaRefs>
</ds:datastoreItem>
</file>

<file path=customXml/itemProps2.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3.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21789</TotalTime>
  <Words>525</Words>
  <Application>Microsoft Office PowerPoint</Application>
  <PresentationFormat>Widescreen</PresentationFormat>
  <Paragraphs>333</Paragraphs>
  <Slides>17</Slides>
  <Notes>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2" baseType="lpstr">
      <vt:lpstr>Arial</vt:lpstr>
      <vt:lpstr>Calibri</vt:lpstr>
      <vt:lpstr>Wingdings</vt:lpstr>
      <vt:lpstr>Office Theme</vt:lpstr>
      <vt:lpstr>think-cell Slide</vt:lpstr>
      <vt:lpstr>PowerPoint Presentation</vt:lpstr>
      <vt:lpstr>PowerPoint Presentation</vt:lpstr>
      <vt:lpstr>PowerPoint Presentation</vt:lpstr>
      <vt:lpstr>PowerPoint Presentation</vt:lpstr>
      <vt:lpstr>Learning 2| My Takeaways</vt:lpstr>
      <vt:lpstr>PowerPoint Presentation</vt:lpstr>
      <vt:lpstr>PowerPoint Presentation</vt:lpstr>
      <vt:lpstr>    Learning 3| My takeaways</vt:lpstr>
      <vt:lpstr>PowerPoint Presentation</vt:lpstr>
      <vt:lpstr>Learning 4 |  takeaways </vt:lpstr>
      <vt:lpstr>PowerPoint Presentation</vt:lpstr>
      <vt:lpstr>Learning 5 |  takeaways </vt:lpstr>
      <vt:lpstr>PowerPoint Presentation</vt:lpstr>
      <vt:lpstr>PowerPoint Presentation</vt:lpstr>
      <vt:lpstr>PowerPoint Presentation</vt:lpstr>
      <vt:lpstr>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Admin</cp:lastModifiedBy>
  <cp:revision>776</cp:revision>
  <dcterms:created xsi:type="dcterms:W3CDTF">2022-01-18T12:35:56Z</dcterms:created>
  <dcterms:modified xsi:type="dcterms:W3CDTF">2025-03-22T17:25:18Z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