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3" r:id="rId11"/>
    <p:sldId id="2147375607" r:id="rId12"/>
    <p:sldId id="1633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62" autoAdjust="0"/>
  </p:normalViewPr>
  <p:slideViewPr>
    <p:cSldViewPr snapToGrid="0">
      <p:cViewPr>
        <p:scale>
          <a:sx n="65" d="100"/>
          <a:sy n="65" d="100"/>
        </p:scale>
        <p:origin x="724" y="60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3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3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94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1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=""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=""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=""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=""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=""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=""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=""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=""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=""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=""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=""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=""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=""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=""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=""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=""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=""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=""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=""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=""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=""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=""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=""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=""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=""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=""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=""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=""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sv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jpe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sv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sv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759976" y="5172082"/>
            <a:ext cx="8299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Anil Rasa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Date : </a:t>
            </a:r>
            <a:r>
              <a:rPr lang="en-IN" sz="1600" b="1" dirty="0" smtClean="0">
                <a:solidFill>
                  <a:schemeClr val="bg1"/>
                </a:solidFill>
              </a:rPr>
              <a:t>15-Feb-2025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976" y="2714070"/>
            <a:ext cx="112908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”DIKSHA”  Sundaram </a:t>
            </a:r>
            <a:r>
              <a:rPr lang="en-US" sz="4800" b="1" dirty="0" err="1" smtClean="0">
                <a:solidFill>
                  <a:schemeClr val="bg1"/>
                </a:solidFill>
              </a:rPr>
              <a:t>Fin.Tech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r>
              <a:rPr lang="en-US" sz="4800" b="1" dirty="0" smtClean="0">
                <a:solidFill>
                  <a:schemeClr val="bg1"/>
                </a:solidFill>
              </a:rPr>
              <a:t>2025</a:t>
            </a:r>
          </a:p>
          <a:p>
            <a:r>
              <a:rPr lang="en-US" sz="4000" b="1" smtClean="0">
                <a:solidFill>
                  <a:schemeClr val="bg1"/>
                </a:solidFill>
              </a:rPr>
              <a:t>Journey Presentation –week 1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=""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3368275" y="1321096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 flipH="1" flipV="1">
            <a:off x="11751505" y="5907979"/>
            <a:ext cx="45719" cy="457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4706754" y="3099335"/>
            <a:ext cx="525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"Learn today, lead tomorrow."</a:t>
            </a:r>
          </a:p>
        </p:txBody>
      </p:sp>
      <p:sp>
        <p:nvSpPr>
          <p:cNvPr id="6" name="AutoShape 15" descr="Man Presenting Vector Art, Icons,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 smtClean="0"/>
              <a:t>Topics Covered in First Week 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=""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" y="468050"/>
            <a:ext cx="11618283" cy="713216"/>
          </a:xfrm>
        </p:spPr>
        <p:txBody>
          <a:bodyPr vert="horz" anchor="ctr"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Day1| Fundamentals of Computer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=""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202131" y="1300986"/>
            <a:ext cx="10558727" cy="49674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smtClean="0"/>
              <a:t>Computer Operations: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</a:t>
            </a:r>
            <a:r>
              <a:rPr lang="en-US" sz="1200" dirty="0" smtClean="0"/>
              <a:t>Input  -Processor - Output  -Storage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smtClean="0"/>
              <a:t>Monitor Resolution:</a:t>
            </a:r>
          </a:p>
          <a:p>
            <a:pPr marL="0" indent="0">
              <a:buNone/>
            </a:pPr>
            <a:r>
              <a:rPr lang="en-GB" sz="1200" dirty="0"/>
              <a:t>Monitor resolution describes the visual dimensions of any given </a:t>
            </a:r>
            <a:r>
              <a:rPr lang="en-GB" sz="1200" dirty="0" smtClean="0"/>
              <a:t>display.</a:t>
            </a:r>
          </a:p>
          <a:p>
            <a:pPr marL="0" indent="0">
              <a:buNone/>
            </a:pPr>
            <a:r>
              <a:rPr lang="en-GB" sz="1200" b="1" dirty="0" smtClean="0"/>
              <a:t>Printers:</a:t>
            </a:r>
          </a:p>
          <a:p>
            <a:pPr marL="0" indent="0">
              <a:buNone/>
            </a:pPr>
            <a:r>
              <a:rPr lang="en-GB" sz="1200" dirty="0"/>
              <a:t>A printer is a device that prints text and images onto paper or other materials.</a:t>
            </a:r>
            <a:endParaRPr lang="en-GB" sz="1200" b="1" dirty="0" smtClean="0"/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</a:t>
            </a:r>
            <a:r>
              <a:rPr lang="en-GB" sz="1200" dirty="0" smtClean="0"/>
              <a:t>1.Laser 2.Intjet 3.Dot Matrix</a:t>
            </a:r>
          </a:p>
          <a:p>
            <a:pPr marL="0" indent="0">
              <a:buNone/>
            </a:pPr>
            <a:r>
              <a:rPr lang="en-GB" sz="1200" b="1" dirty="0" smtClean="0"/>
              <a:t>Networks:</a:t>
            </a:r>
          </a:p>
          <a:p>
            <a:pPr marL="0" indent="0">
              <a:buNone/>
            </a:pPr>
            <a:r>
              <a:rPr lang="en-GB" sz="1200" dirty="0"/>
              <a:t>A network consists of two or more computers that are linked in order to share resources (such as printers and CDs), exchange files, or allow electronic communications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</a:t>
            </a:r>
            <a:r>
              <a:rPr lang="en-GB" sz="1200" dirty="0" smtClean="0"/>
              <a:t>LAN </a:t>
            </a:r>
            <a:r>
              <a:rPr lang="en-GB" sz="1200" dirty="0"/>
              <a:t>(Local Area Network), WAN (Wide Area Network), and MAN (Metropolitan Area Network</a:t>
            </a:r>
            <a:r>
              <a:rPr lang="en-GB" sz="1200" dirty="0" smtClean="0"/>
              <a:t>)</a:t>
            </a:r>
          </a:p>
          <a:p>
            <a:pPr marL="0" indent="0">
              <a:buNone/>
            </a:pPr>
            <a:r>
              <a:rPr lang="en-IN" sz="1200" b="1" dirty="0"/>
              <a:t>Software Development Life </a:t>
            </a:r>
            <a:r>
              <a:rPr lang="en-IN" sz="1200" b="1" dirty="0" smtClean="0"/>
              <a:t>Cycle:</a:t>
            </a:r>
            <a:endParaRPr lang="en-GB" sz="1200" b="1" dirty="0" smtClean="0"/>
          </a:p>
          <a:p>
            <a:pPr fontAlgn="ctr"/>
            <a:r>
              <a:rPr lang="en-GB" sz="1200" dirty="0"/>
              <a:t>SDLC stands for Software Development Life Cycle. It's a structured process that helps development teams design, build, and maintain </a:t>
            </a:r>
            <a:r>
              <a:rPr lang="en-GB" sz="1200" dirty="0" smtClean="0"/>
              <a:t>software.</a:t>
            </a:r>
          </a:p>
          <a:p>
            <a:pPr marL="0" indent="0" fontAlgn="ctr">
              <a:buNone/>
            </a:pPr>
            <a:r>
              <a:rPr lang="en-GB" sz="1200" dirty="0"/>
              <a:t> </a:t>
            </a:r>
            <a:r>
              <a:rPr lang="en-GB" sz="1200" dirty="0" smtClean="0">
                <a:sym typeface="Wingdings" panose="05000000000000000000" pitchFamily="2" charset="2"/>
              </a:rPr>
              <a:t>phases are 1.Plannig  2.Designing 3.Development 4.Testing 5.Maintanance or Support. </a:t>
            </a:r>
          </a:p>
          <a:p>
            <a:pPr marL="0" indent="0" fontAlgn="ctr">
              <a:buNone/>
            </a:pPr>
            <a:r>
              <a:rPr lang="en-GB" sz="1200" b="1" dirty="0" smtClean="0">
                <a:sym typeface="Wingdings" panose="05000000000000000000" pitchFamily="2" charset="2"/>
              </a:rPr>
              <a:t>Environment:</a:t>
            </a:r>
          </a:p>
          <a:p>
            <a:pPr marL="0" indent="0" fontAlgn="ctr">
              <a:buNone/>
            </a:pPr>
            <a:r>
              <a:rPr lang="en-GB" sz="1200" dirty="0" smtClean="0"/>
              <a:t>An </a:t>
            </a:r>
            <a:r>
              <a:rPr lang="en-GB" sz="1200" dirty="0"/>
              <a:t>environment can refer to the hardware and software used to develop software, or the set of resources used to run a </a:t>
            </a:r>
            <a:r>
              <a:rPr lang="en-GB" sz="1200" dirty="0" smtClean="0"/>
              <a:t>program.</a:t>
            </a:r>
            <a:endParaRPr lang="en-GB" sz="1200" dirty="0" smtClean="0">
              <a:sym typeface="Wingdings" panose="05000000000000000000" pitchFamily="2" charset="2"/>
            </a:endParaRPr>
          </a:p>
          <a:p>
            <a:pPr marL="0" indent="0" fontAlgn="ctr">
              <a:buNone/>
            </a:pPr>
            <a:r>
              <a:rPr lang="en-GB" sz="1200" dirty="0"/>
              <a:t/>
            </a:r>
            <a:br>
              <a:rPr lang="en-GB" sz="1200" dirty="0"/>
            </a:br>
            <a:endParaRPr lang="en-GB" sz="1200" b="1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8440373" y="9572338"/>
            <a:ext cx="768492" cy="48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Q </a:t>
            </a:r>
            <a:endParaRPr lang="en-US" sz="2000" dirty="0"/>
          </a:p>
        </p:txBody>
      </p:sp>
      <p:pic>
        <p:nvPicPr>
          <p:cNvPr id="3077" name="Picture 5" descr="Operations of computer| Working principle of computer| Major functions of  computer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038" y="1429351"/>
            <a:ext cx="2747211" cy="205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73" y="364651"/>
            <a:ext cx="11260278" cy="713216"/>
          </a:xfrm>
        </p:spPr>
        <p:txBody>
          <a:bodyPr vert="horz" anchor="ctr"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Day2| Fundamentals of Computer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=""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249973" y="1300986"/>
            <a:ext cx="10562838" cy="47688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/>
              <a:t>Agile:</a:t>
            </a:r>
            <a:endParaRPr lang="en-US" sz="1200" b="1" dirty="0"/>
          </a:p>
          <a:p>
            <a:pPr marL="0" indent="0">
              <a:buNone/>
            </a:pPr>
            <a:r>
              <a:rPr lang="en-GB" sz="1200" dirty="0" smtClean="0"/>
              <a:t>Agile </a:t>
            </a:r>
            <a:r>
              <a:rPr lang="en-GB" sz="1200" dirty="0"/>
              <a:t>is a project management approach that emphasizes quick delivery, collaboration, and </a:t>
            </a:r>
            <a:r>
              <a:rPr lang="en-GB" sz="1200" dirty="0" smtClean="0"/>
              <a:t>adaptability.</a:t>
            </a:r>
          </a:p>
          <a:p>
            <a:pPr marL="0" indent="0">
              <a:buNone/>
            </a:pPr>
            <a:r>
              <a:rPr lang="en-IN" sz="1200" b="1" dirty="0"/>
              <a:t>Agile </a:t>
            </a:r>
            <a:r>
              <a:rPr lang="en-IN" sz="1200" b="1" dirty="0" smtClean="0"/>
              <a:t>principles:</a:t>
            </a:r>
          </a:p>
          <a:p>
            <a:pPr marL="0" indent="0">
              <a:buNone/>
            </a:pPr>
            <a:r>
              <a:rPr lang="en-GB" sz="1200" dirty="0"/>
              <a:t>Agile principles are the core guidelines that help teams deliver value to customers more effectively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</a:t>
            </a:r>
            <a:r>
              <a:rPr lang="en-IN" sz="1200" dirty="0" smtClean="0"/>
              <a:t>Simplicity,</a:t>
            </a:r>
            <a:r>
              <a:rPr lang="en-IN" sz="1200" dirty="0"/>
              <a:t> Customer </a:t>
            </a:r>
            <a:r>
              <a:rPr lang="en-IN" sz="1200" dirty="0" smtClean="0"/>
              <a:t>satisfaction,</a:t>
            </a:r>
            <a:r>
              <a:rPr lang="en-IN" sz="1200" dirty="0"/>
              <a:t> Self-organizing </a:t>
            </a:r>
            <a:r>
              <a:rPr lang="en-IN" sz="1200" dirty="0" smtClean="0"/>
              <a:t>teams,</a:t>
            </a:r>
            <a:r>
              <a:rPr lang="en-IN" sz="1200" dirty="0"/>
              <a:t> Effective </a:t>
            </a:r>
            <a:r>
              <a:rPr lang="en-IN" sz="1200" dirty="0" smtClean="0"/>
              <a:t>communication.</a:t>
            </a:r>
          </a:p>
          <a:p>
            <a:pPr marL="0" indent="0">
              <a:buNone/>
            </a:pPr>
            <a:r>
              <a:rPr lang="en-IN" sz="1200" b="1" dirty="0" smtClean="0"/>
              <a:t>Git and Github:</a:t>
            </a:r>
          </a:p>
          <a:p>
            <a:pPr marL="0" indent="0">
              <a:buNone/>
            </a:pPr>
            <a:r>
              <a:rPr lang="en-IN" sz="1200" dirty="0" smtClean="0"/>
              <a:t>1)Git is a software where as git hub is a service.</a:t>
            </a:r>
          </a:p>
          <a:p>
            <a:pPr marL="0" indent="0">
              <a:buNone/>
            </a:pPr>
            <a:r>
              <a:rPr lang="en-IN" sz="1200" dirty="0" smtClean="0"/>
              <a:t>2)Git is a command line tool, Git is installed in our local system.</a:t>
            </a:r>
          </a:p>
          <a:p>
            <a:pPr marL="0" indent="0">
              <a:buNone/>
            </a:pPr>
            <a:r>
              <a:rPr lang="en-IN" sz="1200" dirty="0" smtClean="0"/>
              <a:t>3)Git provides the graphical user interface.</a:t>
            </a:r>
          </a:p>
          <a:p>
            <a:pPr marL="0" indent="0">
              <a:buNone/>
            </a:pPr>
            <a:r>
              <a:rPr lang="en-IN" sz="1200" dirty="0" smtClean="0"/>
              <a:t>4)</a:t>
            </a:r>
            <a:r>
              <a:rPr lang="en-GB" sz="1200" dirty="0"/>
              <a:t> A repository is the most basic element of GitHub. It's a place where you can store your code, your </a:t>
            </a:r>
            <a:r>
              <a:rPr lang="en-GB" sz="1200" dirty="0" smtClean="0"/>
              <a:t>files.</a:t>
            </a:r>
            <a:endParaRPr lang="en-IN" sz="1200" dirty="0" smtClean="0"/>
          </a:p>
          <a:p>
            <a:pPr marL="0" indent="0">
              <a:buNone/>
            </a:pPr>
            <a:r>
              <a:rPr lang="en-US" sz="1200" dirty="0" smtClean="0"/>
              <a:t>Commnads in git </a:t>
            </a:r>
            <a:r>
              <a:rPr lang="en-US" sz="1200" dirty="0" smtClean="0">
                <a:sym typeface="Wingdings" panose="05000000000000000000" pitchFamily="2" charset="2"/>
              </a:rPr>
              <a:t></a:t>
            </a:r>
            <a:r>
              <a:rPr lang="en-US" sz="1200" dirty="0" smtClean="0"/>
              <a:t>  1.git init  2.git add 3.git reset 4.git status 5.git log 6.git push 7.git pull  8.git clone </a:t>
            </a:r>
          </a:p>
          <a:p>
            <a:pPr marL="0" indent="0">
              <a:buNone/>
            </a:pPr>
            <a:r>
              <a:rPr lang="en-US" sz="1200" b="1" dirty="0" smtClean="0"/>
              <a:t>version control systems:</a:t>
            </a:r>
          </a:p>
          <a:p>
            <a:pPr marL="0" indent="0">
              <a:buNone/>
            </a:pPr>
            <a:r>
              <a:rPr lang="en-GB" sz="1200" dirty="0"/>
              <a:t>A version control system (VCS) tracks every alteration to a file or set of files, enabling developers to journey back to earlier versions and collaborate </a:t>
            </a:r>
            <a:r>
              <a:rPr lang="en-GB" sz="1200" dirty="0" smtClean="0"/>
              <a:t>seamlessly, Types(</a:t>
            </a:r>
            <a:r>
              <a:rPr lang="en-IN" sz="1200" dirty="0"/>
              <a:t>centralized and </a:t>
            </a:r>
            <a:r>
              <a:rPr lang="en-IN" sz="1200" dirty="0" smtClean="0"/>
              <a:t>distributed).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Azure :</a:t>
            </a:r>
          </a:p>
          <a:p>
            <a:pPr marL="0" indent="0">
              <a:buNone/>
            </a:pPr>
            <a:r>
              <a:rPr lang="en-GB" sz="1200" dirty="0"/>
              <a:t>Azure is a cloud computing platform that offers services for storage, networking, analytics, and more. </a:t>
            </a:r>
            <a:endParaRPr lang="en-GB" sz="1200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4107" name="Picture 11" descr="Git vs. GitHub: What's the Difference?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077" y="1389750"/>
            <a:ext cx="3148505" cy="335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23" y="27056"/>
            <a:ext cx="11260278" cy="713216"/>
          </a:xfrm>
        </p:spPr>
        <p:txBody>
          <a:bodyPr vert="horz" anchor="ctr"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Day 3 | RDBMS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=""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174023" y="859205"/>
            <a:ext cx="10611969" cy="5410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/>
              <a:t>Data:</a:t>
            </a:r>
            <a:r>
              <a:rPr lang="en-US" sz="1200" dirty="0" smtClean="0"/>
              <a:t> Data is a collection of images,audio,videos,pdf,etc.</a:t>
            </a:r>
          </a:p>
          <a:p>
            <a:pPr marL="0" indent="0">
              <a:buNone/>
            </a:pPr>
            <a:r>
              <a:rPr lang="en-US" sz="1200" b="1" dirty="0" smtClean="0"/>
              <a:t>Database: Database</a:t>
            </a:r>
            <a:r>
              <a:rPr lang="en-GB" sz="1200" dirty="0" smtClean="0"/>
              <a:t> </a:t>
            </a:r>
            <a:r>
              <a:rPr lang="en-GB" sz="1200" dirty="0"/>
              <a:t>A database is an organized collection of structured information, or data, typically stored electronically in a computer </a:t>
            </a:r>
            <a:r>
              <a:rPr lang="en-GB" sz="1200" dirty="0" smtClean="0"/>
              <a:t>system</a:t>
            </a:r>
          </a:p>
          <a:p>
            <a:pPr marL="0" indent="0">
              <a:buNone/>
            </a:pPr>
            <a:r>
              <a:rPr lang="en-GB" sz="1200" b="1" dirty="0" smtClean="0"/>
              <a:t>Queries in Database:</a:t>
            </a:r>
            <a:endParaRPr lang="en-US" sz="1200" b="1" dirty="0" smtClean="0"/>
          </a:p>
          <a:p>
            <a:pPr>
              <a:buAutoNum type="arabicParenR"/>
            </a:pPr>
            <a:r>
              <a:rPr lang="en-IN" sz="1200" dirty="0" smtClean="0"/>
              <a:t>Data </a:t>
            </a:r>
            <a:r>
              <a:rPr lang="en-IN" sz="1200" dirty="0"/>
              <a:t>query language (DQL</a:t>
            </a:r>
            <a:r>
              <a:rPr lang="en-IN" sz="1200" dirty="0" smtClean="0"/>
              <a:t>)</a:t>
            </a:r>
            <a:r>
              <a:rPr lang="en-IN" sz="1200" dirty="0" smtClean="0">
                <a:sym typeface="Wingdings" panose="05000000000000000000" pitchFamily="2" charset="2"/>
              </a:rPr>
              <a:t></a:t>
            </a:r>
            <a:r>
              <a:rPr lang="en-IN" sz="1200" dirty="0" smtClean="0"/>
              <a:t>select  2)Data </a:t>
            </a:r>
            <a:r>
              <a:rPr lang="en-IN" sz="1200" dirty="0"/>
              <a:t>definition language (</a:t>
            </a:r>
            <a:r>
              <a:rPr lang="en-IN" sz="1200" dirty="0" smtClean="0"/>
              <a:t>DDL)</a:t>
            </a:r>
            <a:r>
              <a:rPr lang="en-IN" sz="1200" dirty="0" smtClean="0">
                <a:sym typeface="Wingdings" panose="05000000000000000000" pitchFamily="2" charset="2"/>
              </a:rPr>
              <a:t>c</a:t>
            </a:r>
            <a:r>
              <a:rPr lang="en-IN" sz="1200" dirty="0" smtClean="0"/>
              <a:t>reate,alter,rename,drop,truncate</a:t>
            </a:r>
          </a:p>
          <a:p>
            <a:pPr marL="0" indent="0">
              <a:buNone/>
            </a:pPr>
            <a:r>
              <a:rPr lang="en-IN" sz="1200" dirty="0" smtClean="0"/>
              <a:t>3)Data Manipulations language(DML)</a:t>
            </a:r>
            <a:r>
              <a:rPr lang="en-IN" sz="1200" dirty="0" smtClean="0">
                <a:sym typeface="Wingdings" panose="05000000000000000000" pitchFamily="2" charset="2"/>
              </a:rPr>
              <a:t> insert,update,delete,merge. 4)Transaction</a:t>
            </a:r>
            <a:r>
              <a:rPr lang="en-IN" sz="1200" dirty="0" smtClean="0"/>
              <a:t> </a:t>
            </a:r>
            <a:r>
              <a:rPr lang="en-IN" sz="1200" dirty="0"/>
              <a:t>control language </a:t>
            </a:r>
            <a:r>
              <a:rPr lang="en-IN" sz="1200" dirty="0" smtClean="0"/>
              <a:t>(TCL)</a:t>
            </a:r>
          </a:p>
          <a:p>
            <a:pPr marL="0" indent="0">
              <a:buNone/>
            </a:pPr>
            <a:r>
              <a:rPr lang="en-IN" sz="1200" dirty="0" smtClean="0">
                <a:sym typeface="Wingdings" panose="05000000000000000000" pitchFamily="2" charset="2"/>
              </a:rPr>
              <a:t>commit,rollback,savepoint  5)Data control language(DTL)grant,revoke</a:t>
            </a:r>
          </a:p>
          <a:p>
            <a:pPr marL="0" indent="0">
              <a:buNone/>
            </a:pPr>
            <a:r>
              <a:rPr lang="en-IN" sz="1200" b="1" dirty="0"/>
              <a:t>Structured query language (SQL) </a:t>
            </a:r>
            <a:r>
              <a:rPr lang="en-IN" sz="1200" b="1" dirty="0" smtClean="0"/>
              <a:t>:</a:t>
            </a:r>
          </a:p>
          <a:p>
            <a:pPr marL="0" indent="0">
              <a:buNone/>
            </a:pPr>
            <a:r>
              <a:rPr lang="en-GB" sz="1200" dirty="0"/>
              <a:t>Structured query language (SQL) is a programming language for storing and processing information in a relational </a:t>
            </a:r>
            <a:r>
              <a:rPr lang="en-GB" sz="1200" dirty="0" smtClean="0"/>
              <a:t>database.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Initially SQL was named as SEQUEL (Structured </a:t>
            </a:r>
            <a:r>
              <a:rPr lang="en-GB" sz="1200" dirty="0">
                <a:sym typeface="Wingdings" panose="05000000000000000000" pitchFamily="2" charset="2"/>
              </a:rPr>
              <a:t>E</a:t>
            </a:r>
            <a:r>
              <a:rPr lang="en-GB" sz="1200" dirty="0" smtClean="0">
                <a:sym typeface="Wingdings" panose="05000000000000000000" pitchFamily="2" charset="2"/>
              </a:rPr>
              <a:t>ngilsh Query Language) invented by IBM in 1970 developers are</a:t>
            </a:r>
            <a:r>
              <a:rPr lang="en-GB" sz="1200" dirty="0"/>
              <a:t>  </a:t>
            </a:r>
            <a:r>
              <a:rPr lang="en-GB" sz="1200" dirty="0" smtClean="0"/>
              <a:t>”Donald </a:t>
            </a:r>
            <a:r>
              <a:rPr lang="en-GB" sz="1200" dirty="0"/>
              <a:t>Chamberlin and Raymond </a:t>
            </a:r>
            <a:r>
              <a:rPr lang="en-GB" sz="1200" dirty="0" smtClean="0"/>
              <a:t>Boyce”</a:t>
            </a:r>
          </a:p>
          <a:p>
            <a:pPr marL="0" indent="0">
              <a:buNone/>
            </a:pPr>
            <a:r>
              <a:rPr lang="en-GB" sz="1200" b="1" dirty="0" smtClean="0"/>
              <a:t>DBMS:</a:t>
            </a:r>
            <a:r>
              <a:rPr lang="en-GB" sz="1200" dirty="0"/>
              <a:t>  Database Management System (DBMS) is a software system that allows users to create, define, manipulate and manage databases.</a:t>
            </a:r>
            <a:endParaRPr lang="en-GB" sz="1200" b="1" dirty="0" smtClean="0"/>
          </a:p>
          <a:p>
            <a:pPr marL="0" indent="0">
              <a:buNone/>
            </a:pPr>
            <a:r>
              <a:rPr lang="en-GB" sz="1200" dirty="0"/>
              <a:t>types of DBMS are Relational DBMS (RDBMS), Hierarchical </a:t>
            </a:r>
            <a:r>
              <a:rPr lang="en-GB" sz="1200" dirty="0" smtClean="0"/>
              <a:t>DBMS,and </a:t>
            </a:r>
            <a:r>
              <a:rPr lang="en-GB" sz="1200" dirty="0"/>
              <a:t>Object-Oriented DBMS (OODBMS</a:t>
            </a:r>
            <a:r>
              <a:rPr lang="en-GB" sz="1200" dirty="0" smtClean="0"/>
              <a:t>).</a:t>
            </a:r>
          </a:p>
          <a:p>
            <a:pPr marL="0" indent="0">
              <a:buNone/>
            </a:pPr>
            <a:r>
              <a:rPr lang="en-GB" sz="1200" b="1" dirty="0" smtClean="0">
                <a:sym typeface="Wingdings" panose="05000000000000000000" pitchFamily="2" charset="2"/>
              </a:rPr>
              <a:t>RDBMS: </a:t>
            </a:r>
            <a:r>
              <a:rPr lang="en-GB" sz="1200" dirty="0" smtClean="0">
                <a:sym typeface="Wingdings" panose="05000000000000000000" pitchFamily="2" charset="2"/>
              </a:rPr>
              <a:t>Relational database is organize the data in a table format which means rows and columns.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Ex:-MySQL,PostgreSQL,Oracle,Microsoft-access</a:t>
            </a:r>
          </a:p>
          <a:p>
            <a:pPr marL="0" indent="0">
              <a:buNone/>
            </a:pPr>
            <a:r>
              <a:rPr lang="en-IN" sz="1200" b="1" dirty="0" smtClean="0">
                <a:sym typeface="Wingdings" panose="05000000000000000000" pitchFamily="2" charset="2"/>
              </a:rPr>
              <a:t>No-SQL: </a:t>
            </a:r>
            <a:r>
              <a:rPr lang="en-IN" sz="1200" dirty="0" smtClean="0">
                <a:sym typeface="Wingdings" panose="05000000000000000000" pitchFamily="2" charset="2"/>
              </a:rPr>
              <a:t>In this Database the data is not organized in a particular structure. </a:t>
            </a:r>
          </a:p>
          <a:p>
            <a:pPr marL="0" indent="0">
              <a:buNone/>
            </a:pPr>
            <a:r>
              <a:rPr lang="en-IN" sz="1200" dirty="0" smtClean="0">
                <a:sym typeface="Wingdings" panose="05000000000000000000" pitchFamily="2" charset="2"/>
              </a:rPr>
              <a:t>Ex:-Mango-DB, Apache Cassandra.</a:t>
            </a:r>
          </a:p>
          <a:p>
            <a:pPr marL="0" indent="0">
              <a:buNone/>
            </a:pPr>
            <a:r>
              <a:rPr lang="en-IN" sz="1200" b="1" dirty="0" smtClean="0">
                <a:sym typeface="Wingdings" panose="05000000000000000000" pitchFamily="2" charset="2"/>
              </a:rPr>
              <a:t>Oracle:</a:t>
            </a:r>
            <a:r>
              <a:rPr lang="en-GB" sz="1200" b="1" dirty="0"/>
              <a:t> </a:t>
            </a:r>
            <a:r>
              <a:rPr lang="en-GB" sz="1200" dirty="0"/>
              <a:t>Oracle Database is a relational database management system (RDBMS) that stores and organizes data in tables and </a:t>
            </a:r>
            <a:r>
              <a:rPr lang="en-GB" sz="1200" dirty="0" smtClean="0"/>
              <a:t>columns.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1200" dirty="0" smtClean="0"/>
              <a:t>Larry </a:t>
            </a:r>
            <a:r>
              <a:rPr lang="en-GB" sz="1200" dirty="0"/>
              <a:t>Ellison, Bob Miner, and Ed Oates developed Oracle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endParaRPr lang="en-IN" sz="1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12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1200" dirty="0" smtClean="0">
              <a:sym typeface="Wingdings" panose="05000000000000000000" pitchFamily="2" charset="2"/>
            </a:endParaRPr>
          </a:p>
        </p:txBody>
      </p:sp>
      <p:pic>
        <p:nvPicPr>
          <p:cNvPr id="5130" name="Picture 10" descr="Learn What is Database | Types of Database | DBMS — techTFQ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860" y="1583022"/>
            <a:ext cx="2705101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RDBMS vs DBM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059" y="3939185"/>
            <a:ext cx="3209933" cy="12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5" y="0"/>
            <a:ext cx="11348443" cy="1191918"/>
          </a:xfrm>
        </p:spPr>
        <p:txBody>
          <a:bodyPr vert="horz" anchor="ctr"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Day 4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| 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217839" y="1010653"/>
            <a:ext cx="10419681" cy="53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/>
              <a:t>Algorithm:</a:t>
            </a:r>
            <a:r>
              <a:rPr lang="en-GB" sz="1200" dirty="0"/>
              <a:t>An algorithm is a set of instructions that can be followed to complete a task or solve a problem</a:t>
            </a:r>
            <a:endParaRPr lang="en-US" sz="1200" dirty="0"/>
          </a:p>
          <a:p>
            <a:pPr marL="0" indent="0">
              <a:buNone/>
            </a:pPr>
            <a:r>
              <a:rPr lang="en-GB" sz="1200" b="1" dirty="0"/>
              <a:t>Assembly </a:t>
            </a:r>
            <a:r>
              <a:rPr lang="en-GB" sz="1200" b="1" dirty="0" smtClean="0"/>
              <a:t>Language</a:t>
            </a:r>
            <a:r>
              <a:rPr lang="en-GB" sz="1200" dirty="0" smtClean="0"/>
              <a:t>: It is</a:t>
            </a:r>
            <a:r>
              <a:rPr lang="en-GB" sz="1200" dirty="0"/>
              <a:t> a low-level programming language that allows programmers to write instructions that directly control a computer's </a:t>
            </a:r>
            <a:r>
              <a:rPr lang="en-GB" sz="1200" dirty="0" err="1" smtClean="0"/>
              <a:t>hardwares</a:t>
            </a:r>
            <a:endParaRPr lang="en-GB" sz="1200" dirty="0"/>
          </a:p>
          <a:p>
            <a:pPr marL="0" indent="0">
              <a:buNone/>
            </a:pPr>
            <a:r>
              <a:rPr lang="en-GB" sz="1200" b="1" dirty="0" smtClean="0"/>
              <a:t>Assembler:</a:t>
            </a:r>
            <a:r>
              <a:rPr lang="en-GB" sz="1200" dirty="0"/>
              <a:t> an assembler is a piece of software that converts instructions written in assembly language </a:t>
            </a:r>
            <a:r>
              <a:rPr lang="en-GB" sz="1200" dirty="0" smtClean="0"/>
              <a:t>to</a:t>
            </a:r>
          </a:p>
          <a:p>
            <a:pPr marL="0" indent="0">
              <a:buNone/>
            </a:pPr>
            <a:r>
              <a:rPr lang="en-GB" sz="1200" dirty="0" smtClean="0"/>
              <a:t> </a:t>
            </a:r>
            <a:r>
              <a:rPr lang="en-GB" sz="1200" dirty="0"/>
              <a:t>computer-readable machine </a:t>
            </a:r>
            <a:r>
              <a:rPr lang="en-GB" sz="1200" dirty="0" smtClean="0"/>
              <a:t>code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</a:t>
            </a:r>
            <a:r>
              <a:rPr lang="en-GB" sz="1200" dirty="0" smtClean="0"/>
              <a:t>Types of algorithms:There </a:t>
            </a:r>
            <a:r>
              <a:rPr lang="en-GB" sz="1200" dirty="0"/>
              <a:t>are many types of algorithms, including dynamic programming, greedy algorithms</a:t>
            </a:r>
            <a:r>
              <a:rPr lang="en-GB" sz="1200" dirty="0" smtClean="0"/>
              <a:t>,</a:t>
            </a:r>
          </a:p>
          <a:p>
            <a:pPr marL="0" indent="0">
              <a:buNone/>
            </a:pPr>
            <a:r>
              <a:rPr lang="en-GB" sz="1200" dirty="0" smtClean="0"/>
              <a:t> </a:t>
            </a:r>
            <a:r>
              <a:rPr lang="en-GB" sz="1200" dirty="0"/>
              <a:t>backtracking, binary </a:t>
            </a:r>
            <a:r>
              <a:rPr lang="en-GB" sz="1200" dirty="0" smtClean="0"/>
              <a:t>search</a:t>
            </a:r>
            <a:r>
              <a:rPr lang="en-GB" sz="1200" dirty="0"/>
              <a:t>, brute force, divide and conquer, linear regression, and machine learning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r>
              <a:rPr lang="en-GB" sz="1200" b="1" dirty="0" smtClean="0"/>
              <a:t>Flowchart: </a:t>
            </a:r>
            <a:r>
              <a:rPr lang="en-GB" sz="1200" dirty="0" smtClean="0"/>
              <a:t>Graphical representation of the steps to be covered for solving problems.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It is consist of set of symbols and steps.Each symbol represent a specific action.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1200" dirty="0" smtClean="0">
                <a:sym typeface="Wingdings" panose="05000000000000000000" pitchFamily="2" charset="2"/>
              </a:rPr>
              <a:t>It is very easy to understand to identify better than algorithm.but symbols can’t be typed.</a:t>
            </a:r>
          </a:p>
          <a:p>
            <a:pPr marL="0" indent="0">
              <a:buNone/>
            </a:pPr>
            <a:r>
              <a:rPr lang="en-GB" sz="1200" b="1" dirty="0" smtClean="0"/>
              <a:t>Pseudocode: </a:t>
            </a:r>
            <a:r>
              <a:rPr lang="en-GB" sz="1200" dirty="0"/>
              <a:t>is a detailed yet readable description of what a computer program or algorithm should do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r>
              <a:rPr lang="en-GB" sz="1200" b="1" dirty="0" smtClean="0"/>
              <a:t>Variable:</a:t>
            </a:r>
            <a:r>
              <a:rPr lang="en-GB" sz="1200" dirty="0" smtClean="0"/>
              <a:t>It is a name to store the different data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Types are:-1)Numericnumeric variable can contain only numbers 2)character it is combination of letters,number,special characters.</a:t>
            </a:r>
          </a:p>
          <a:p>
            <a:pPr marL="0" indent="0">
              <a:buNone/>
            </a:pPr>
            <a:r>
              <a:rPr lang="en-GB" sz="1200" b="1" dirty="0" smtClean="0">
                <a:sym typeface="Wingdings" panose="05000000000000000000" pitchFamily="2" charset="2"/>
              </a:rPr>
              <a:t>Operators:</a:t>
            </a:r>
            <a:r>
              <a:rPr lang="en-GB" sz="1200" dirty="0" smtClean="0">
                <a:sym typeface="Wingdings" panose="05000000000000000000" pitchFamily="2" charset="2"/>
              </a:rPr>
              <a:t>Operator is a symbol used to perform some operations between variables or operands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Types of operators:1) </a:t>
            </a:r>
            <a:r>
              <a:rPr lang="en-GB" sz="1200" dirty="0" err="1" smtClean="0">
                <a:sym typeface="Wingdings" panose="05000000000000000000" pitchFamily="2" charset="2"/>
              </a:rPr>
              <a:t>Arthematic</a:t>
            </a:r>
            <a:r>
              <a:rPr lang="en-GB" sz="1200" dirty="0" smtClean="0">
                <a:sym typeface="Wingdings" panose="05000000000000000000" pitchFamily="2" charset="2"/>
              </a:rPr>
              <a:t> operators(+,-,*,/,%,)  2)Relational Operators(&lt;,&gt;,&lt;=,&gt;=,==,!=) 3) logical operators(AND ,OR,NOT)</a:t>
            </a:r>
          </a:p>
          <a:p>
            <a:pPr marL="0" indent="0">
              <a:buNone/>
            </a:pPr>
            <a:r>
              <a:rPr lang="en-GB" sz="1200" b="1" dirty="0"/>
              <a:t>Decision-making statements : </a:t>
            </a:r>
            <a:r>
              <a:rPr lang="en-GB" sz="1200" dirty="0"/>
              <a:t>execute a block of code based on a </a:t>
            </a:r>
            <a:r>
              <a:rPr lang="en-GB" sz="1200" dirty="0" smtClean="0"/>
              <a:t>condition.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Types are:	1)if</a:t>
            </a:r>
          </a:p>
          <a:p>
            <a:pPr marL="0" indent="0">
              <a:buNone/>
            </a:pPr>
            <a:r>
              <a:rPr lang="en-GB" sz="1200" dirty="0">
                <a:sym typeface="Wingdings" panose="05000000000000000000" pitchFamily="2" charset="2"/>
              </a:rPr>
              <a:t>	</a:t>
            </a:r>
            <a:r>
              <a:rPr lang="en-GB" sz="1200" dirty="0" smtClean="0">
                <a:sym typeface="Wingdings" panose="05000000000000000000" pitchFamily="2" charset="2"/>
              </a:rPr>
              <a:t>2)if-else</a:t>
            </a:r>
          </a:p>
          <a:p>
            <a:pPr marL="0" indent="0">
              <a:buNone/>
            </a:pPr>
            <a:r>
              <a:rPr lang="en-GB" sz="1200" dirty="0">
                <a:sym typeface="Wingdings" panose="05000000000000000000" pitchFamily="2" charset="2"/>
              </a:rPr>
              <a:t>	</a:t>
            </a:r>
            <a:r>
              <a:rPr lang="en-GB" sz="1200" dirty="0" smtClean="0">
                <a:sym typeface="Wingdings" panose="05000000000000000000" pitchFamily="2" charset="2"/>
              </a:rPr>
              <a:t>3)if-else-if </a:t>
            </a:r>
          </a:p>
          <a:p>
            <a:pPr marL="0" indent="0">
              <a:buNone/>
            </a:pPr>
            <a:endParaRPr lang="en-GB" sz="1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1200" b="1" dirty="0"/>
          </a:p>
          <a:p>
            <a:pPr marL="0" indent="0">
              <a:buNone/>
            </a:pPr>
            <a:endParaRPr lang="en-GB" sz="1200" dirty="0" smtClean="0">
              <a:sym typeface="Wingdings" panose="05000000000000000000" pitchFamily="2" charset="2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=""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6156" name="Picture 12" descr="Assembl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81" y="1953928"/>
            <a:ext cx="2531959" cy="21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Day 4 | Continuation 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271008" y="1089166"/>
            <a:ext cx="10294788" cy="52060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=""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375" y="1379483"/>
            <a:ext cx="99873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4) Switch Statement :Instead of writing if else if  we can use switch statement.</a:t>
            </a:r>
          </a:p>
          <a:p>
            <a:r>
              <a:rPr lang="en-IN" sz="1200" dirty="0" smtClean="0">
                <a:sym typeface="Wingdings" panose="05000000000000000000" pitchFamily="2" charset="2"/>
              </a:rPr>
              <a:t>Switch statement is always associated with Break statement.</a:t>
            </a:r>
          </a:p>
          <a:p>
            <a:r>
              <a:rPr lang="en-IN" sz="1200" dirty="0" smtClean="0">
                <a:sym typeface="Wingdings" panose="05000000000000000000" pitchFamily="2" charset="2"/>
              </a:rPr>
              <a:t>Syntax: Switch(condition):</a:t>
            </a:r>
          </a:p>
          <a:p>
            <a:r>
              <a:rPr lang="en-IN" sz="1200" dirty="0">
                <a:sym typeface="Wingdings" panose="05000000000000000000" pitchFamily="2" charset="2"/>
              </a:rPr>
              <a:t>	</a:t>
            </a:r>
            <a:r>
              <a:rPr lang="en-IN" sz="1200" dirty="0" smtClean="0">
                <a:sym typeface="Wingdings" panose="05000000000000000000" pitchFamily="2" charset="2"/>
              </a:rPr>
              <a:t>begin </a:t>
            </a:r>
          </a:p>
          <a:p>
            <a:r>
              <a:rPr lang="en-IN" sz="1200" dirty="0" smtClean="0">
                <a:sym typeface="Wingdings" panose="05000000000000000000" pitchFamily="2" charset="2"/>
              </a:rPr>
              <a:t>	case1:</a:t>
            </a:r>
          </a:p>
          <a:p>
            <a:r>
              <a:rPr lang="en-IN" sz="1200" dirty="0">
                <a:sym typeface="Wingdings" panose="05000000000000000000" pitchFamily="2" charset="2"/>
              </a:rPr>
              <a:t>	</a:t>
            </a:r>
            <a:r>
              <a:rPr lang="en-IN" sz="1200" dirty="0" smtClean="0">
                <a:sym typeface="Wingdings" panose="05000000000000000000" pitchFamily="2" charset="2"/>
              </a:rPr>
              <a:t>   execute the statements</a:t>
            </a:r>
          </a:p>
          <a:p>
            <a:r>
              <a:rPr lang="en-IN" sz="1200" dirty="0">
                <a:sym typeface="Wingdings" panose="05000000000000000000" pitchFamily="2" charset="2"/>
              </a:rPr>
              <a:t>	</a:t>
            </a:r>
            <a:r>
              <a:rPr lang="en-IN" sz="1200" dirty="0" smtClean="0">
                <a:sym typeface="Wingdings" panose="05000000000000000000" pitchFamily="2" charset="2"/>
              </a:rPr>
              <a:t>break;</a:t>
            </a:r>
            <a:endParaRPr lang="en-IN" sz="1200" dirty="0">
              <a:sym typeface="Wingdings" panose="05000000000000000000" pitchFamily="2" charset="2"/>
            </a:endParaRPr>
          </a:p>
          <a:p>
            <a:r>
              <a:rPr lang="en-IN" sz="1200" dirty="0">
                <a:sym typeface="Wingdings" panose="05000000000000000000" pitchFamily="2" charset="2"/>
              </a:rPr>
              <a:t>	</a:t>
            </a:r>
            <a:r>
              <a:rPr lang="en-IN" sz="1200" dirty="0" smtClean="0">
                <a:sym typeface="Wingdings" panose="05000000000000000000" pitchFamily="2" charset="2"/>
              </a:rPr>
              <a:t>case2:</a:t>
            </a:r>
            <a:endParaRPr lang="en-IN" sz="1200" dirty="0">
              <a:sym typeface="Wingdings" panose="05000000000000000000" pitchFamily="2" charset="2"/>
            </a:endParaRPr>
          </a:p>
          <a:p>
            <a:r>
              <a:rPr lang="en-IN" sz="1200" dirty="0">
                <a:sym typeface="Wingdings" panose="05000000000000000000" pitchFamily="2" charset="2"/>
              </a:rPr>
              <a:t>	   execute the statements</a:t>
            </a:r>
          </a:p>
          <a:p>
            <a:r>
              <a:rPr lang="en-IN" sz="1200" dirty="0">
                <a:sym typeface="Wingdings" panose="05000000000000000000" pitchFamily="2" charset="2"/>
              </a:rPr>
              <a:t>	</a:t>
            </a:r>
            <a:r>
              <a:rPr lang="en-IN" sz="1200" dirty="0" smtClean="0">
                <a:sym typeface="Wingdings" panose="05000000000000000000" pitchFamily="2" charset="2"/>
              </a:rPr>
              <a:t>break;</a:t>
            </a:r>
          </a:p>
          <a:p>
            <a:r>
              <a:rPr lang="en-IN" sz="1200" dirty="0">
                <a:sym typeface="Wingdings" panose="05000000000000000000" pitchFamily="2" charset="2"/>
              </a:rPr>
              <a:t>	</a:t>
            </a:r>
            <a:r>
              <a:rPr lang="en-IN" sz="1200" dirty="0" smtClean="0">
                <a:sym typeface="Wingdings" panose="05000000000000000000" pitchFamily="2" charset="2"/>
              </a:rPr>
              <a:t>end</a:t>
            </a:r>
          </a:p>
          <a:p>
            <a:r>
              <a:rPr lang="en-IN" sz="1200" b="1" dirty="0"/>
              <a:t>Iterative </a:t>
            </a:r>
            <a:r>
              <a:rPr lang="en-IN" sz="1200" b="1" dirty="0" smtClean="0"/>
              <a:t>Statements</a:t>
            </a:r>
            <a:r>
              <a:rPr lang="en-IN" sz="1200" dirty="0" smtClean="0"/>
              <a:t>: Iterative statements are used to execute the number of statements number of times as per the application requirements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IN" sz="1200" dirty="0" smtClean="0"/>
              <a:t>1)for loop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IN" sz="1200" dirty="0" smtClean="0"/>
              <a:t>2)while loop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IN" sz="1200" dirty="0" smtClean="0"/>
              <a:t>3)do while loop </a:t>
            </a:r>
          </a:p>
          <a:p>
            <a:r>
              <a:rPr lang="en-IN" sz="1200" b="1" dirty="0" smtClean="0"/>
              <a:t>Time Complexity :</a:t>
            </a:r>
          </a:p>
          <a:p>
            <a:r>
              <a:rPr lang="en-GB" sz="1200" dirty="0"/>
              <a:t>Time complexity is a type of computational complexity that describes the time required to execute an </a:t>
            </a:r>
            <a:r>
              <a:rPr lang="en-GB" sz="1200" dirty="0" smtClean="0"/>
              <a:t>algorithm.</a:t>
            </a:r>
          </a:p>
          <a:p>
            <a:r>
              <a:rPr lang="en-IN" sz="1200" b="1" dirty="0" smtClean="0"/>
              <a:t>Search:</a:t>
            </a:r>
          </a:p>
          <a:p>
            <a:r>
              <a:rPr lang="en-GB" sz="1200" dirty="0"/>
              <a:t>Searching is the process of finding a particular piece of information or data from a larger set of data or information</a:t>
            </a:r>
            <a:r>
              <a:rPr lang="en-GB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IN" sz="1200" b="1" dirty="0" smtClean="0"/>
              <a:t>1)</a:t>
            </a:r>
            <a:r>
              <a:rPr lang="en-GB" sz="1200" b="1" dirty="0"/>
              <a:t> </a:t>
            </a:r>
            <a:r>
              <a:rPr lang="en-GB" sz="1200" b="1" dirty="0" smtClean="0"/>
              <a:t>Linear search: 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en-GB" sz="1200" dirty="0" smtClean="0"/>
              <a:t>Linear</a:t>
            </a:r>
            <a:r>
              <a:rPr lang="en-GB" sz="1200" b="1" dirty="0" smtClean="0"/>
              <a:t> </a:t>
            </a:r>
            <a:r>
              <a:rPr lang="en-GB" sz="1200" dirty="0" smtClean="0"/>
              <a:t>search</a:t>
            </a:r>
            <a:r>
              <a:rPr lang="en-GB" sz="1200" dirty="0"/>
              <a:t>  or sequential search is a method for finding an element within a </a:t>
            </a:r>
            <a:r>
              <a:rPr lang="en-GB" sz="1200" dirty="0" smtClean="0"/>
              <a:t>list. </a:t>
            </a:r>
            <a:r>
              <a:rPr lang="en-GB" sz="1200" dirty="0"/>
              <a:t>It sequentially </a:t>
            </a:r>
            <a:r>
              <a:rPr lang="en-GB" sz="1200" dirty="0" smtClean="0"/>
              <a:t>checks</a:t>
            </a:r>
          </a:p>
          <a:p>
            <a:pPr lvl="1"/>
            <a:r>
              <a:rPr lang="en-GB" sz="1200" dirty="0" smtClean="0"/>
              <a:t> </a:t>
            </a:r>
            <a:r>
              <a:rPr lang="en-GB" sz="1200" dirty="0"/>
              <a:t>each element of the list until a match is found or the whole list has been searched</a:t>
            </a:r>
            <a:r>
              <a:rPr lang="en-GB" sz="1200" dirty="0" smtClean="0"/>
              <a:t>.</a:t>
            </a:r>
          </a:p>
          <a:p>
            <a:r>
              <a:rPr lang="en-GB" sz="1200" b="1" dirty="0" smtClean="0">
                <a:sym typeface="Wingdings" panose="05000000000000000000" pitchFamily="2" charset="2"/>
              </a:rPr>
              <a:t></a:t>
            </a:r>
            <a:r>
              <a:rPr lang="en-GB" sz="1200" b="1" dirty="0" smtClean="0"/>
              <a:t>2)Binary Search:</a:t>
            </a:r>
          </a:p>
          <a:p>
            <a:r>
              <a:rPr lang="en-GB" sz="1200" b="1" dirty="0">
                <a:sym typeface="Wingdings" panose="05000000000000000000" pitchFamily="2" charset="2"/>
              </a:rPr>
              <a:t>	</a:t>
            </a:r>
            <a:r>
              <a:rPr lang="en-GB" sz="1200" b="1" dirty="0" smtClean="0">
                <a:sym typeface="Wingdings" panose="05000000000000000000" pitchFamily="2" charset="2"/>
              </a:rPr>
              <a:t></a:t>
            </a:r>
            <a:r>
              <a:rPr lang="en-GB" sz="1200" dirty="0" smtClean="0"/>
              <a:t>Binary </a:t>
            </a:r>
            <a:r>
              <a:rPr lang="en-GB" sz="1200" dirty="0"/>
              <a:t>Search is a searching algorithm for finding an element's position in a sorted array.</a:t>
            </a:r>
          </a:p>
          <a:p>
            <a:pPr lvl="1"/>
            <a:endParaRPr lang="en-IN" sz="1200" b="1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IN" sz="1200" dirty="0" smtClean="0"/>
          </a:p>
          <a:p>
            <a:r>
              <a:rPr lang="en-IN" sz="1200" dirty="0" smtClean="0"/>
              <a:t> </a:t>
            </a:r>
            <a:endParaRPr lang="en-IN" sz="1200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/>
          </a:p>
          <a:p>
            <a:endParaRPr lang="en-IN" b="1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3" name="AutoShape 20" descr="How to Do a Binary Search in Pyth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40" name="Picture 24" descr="Binary Search | tvet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482" y="3932758"/>
            <a:ext cx="1640569" cy="187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489eda54-cdc8-4a48-94a2-8f9cf8024289"/>
    <ds:schemaRef ds:uri="http://www.w3.org/XML/1998/namespace"/>
    <ds:schemaRef ds:uri="http://purl.org/dc/dcmitype/"/>
    <ds:schemaRef ds:uri="d64320fb-f9a3-4131-8206-9d18da17abe9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20432</TotalTime>
  <Words>134</Words>
  <Application>Microsoft Office PowerPoint</Application>
  <PresentationFormat>Widescreen</PresentationFormat>
  <Paragraphs>121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think-cell Slide</vt:lpstr>
      <vt:lpstr>PowerPoint Presentation</vt:lpstr>
      <vt:lpstr>About Me</vt:lpstr>
      <vt:lpstr>PowerPoint Presentation</vt:lpstr>
      <vt:lpstr>Day1| Fundamentals of Computer</vt:lpstr>
      <vt:lpstr>Day2| Fundamentals of Computer</vt:lpstr>
      <vt:lpstr>Day 3 | RDBMS</vt:lpstr>
      <vt:lpstr>Day 4 | </vt:lpstr>
      <vt:lpstr>Day 4 | Continuation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Admin</cp:lastModifiedBy>
  <cp:revision>546</cp:revision>
  <dcterms:created xsi:type="dcterms:W3CDTF">2022-01-18T12:35:56Z</dcterms:created>
  <dcterms:modified xsi:type="dcterms:W3CDTF">2025-04-18T17:20:11Z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