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4848" r:id="rId6"/>
    <p:sldId id="2147375620" r:id="rId7"/>
    <p:sldId id="2147375589" r:id="rId8"/>
    <p:sldId id="2147375597" r:id="rId9"/>
    <p:sldId id="2147375621" r:id="rId10"/>
    <p:sldId id="2147375615" r:id="rId11"/>
    <p:sldId id="2147375616" r:id="rId12"/>
    <p:sldId id="2147375622" r:id="rId13"/>
    <p:sldId id="2147375600" r:id="rId14"/>
    <p:sldId id="2147375601" r:id="rId15"/>
    <p:sldId id="2147375603" r:id="rId16"/>
    <p:sldId id="2147375617" r:id="rId17"/>
    <p:sldId id="2147375618" r:id="rId18"/>
    <p:sldId id="2147375619" r:id="rId19"/>
    <p:sldId id="1633"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3462" autoAdjust="0"/>
  </p:normalViewPr>
  <p:slideViewPr>
    <p:cSldViewPr snapToGrid="0">
      <p:cViewPr>
        <p:scale>
          <a:sx n="44" d="100"/>
          <a:sy n="44" d="100"/>
        </p:scale>
        <p:origin x="1408" y="612"/>
      </p:cViewPr>
      <p:guideLst>
        <p:guide orient="horz" pos="840"/>
        <p:guide orient="horz" pos="1296"/>
        <p:guide pos="7368"/>
        <p:guide orient="horz" pos="2448"/>
        <p:guide pos="3792"/>
        <p:guide pos="3912"/>
        <p:guide pos="336"/>
        <p:guide pos="2808"/>
        <p:guide pos="259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3/13/2025</a:t>
            </a:fld>
            <a:endParaRPr lang="en-US"/>
          </a:p>
        </p:txBody>
      </p:sp>
      <p:sp>
        <p:nvSpPr>
          <p:cNvPr id="4" name="Footer Placeholder 3">
            <a:extLst>
              <a:ext uri="{FF2B5EF4-FFF2-40B4-BE49-F238E27FC236}">
                <a16:creationId xmlns:a16="http://schemas.microsoft.com/office/drawing/2014/main" xmlns=""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13/03/2025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1</a:t>
            </a:fld>
            <a:endParaRPr lang="fr-FR"/>
          </a:p>
        </p:txBody>
      </p:sp>
    </p:spTree>
    <p:extLst>
      <p:ext uri="{BB962C8B-B14F-4D97-AF65-F5344CB8AC3E}">
        <p14:creationId xmlns:p14="http://schemas.microsoft.com/office/powerpoint/2010/main" val="41655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11</a:t>
            </a:fld>
            <a:endParaRPr lang="fr-FR"/>
          </a:p>
        </p:txBody>
      </p:sp>
    </p:spTree>
    <p:extLst>
      <p:ext uri="{BB962C8B-B14F-4D97-AF65-F5344CB8AC3E}">
        <p14:creationId xmlns:p14="http://schemas.microsoft.com/office/powerpoint/2010/main" val="1508236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xmlns=""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xmlns=""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xmlns=""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xmlns="" id="{BC09FDE2-AE7C-485C-ADFC-AC10B7828CC4}"/>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xmlns="" id="{CC0F8E41-253E-41DF-8E38-8F20042CF502}"/>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xmlns=""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xmlns=""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xmlns=""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xmlns=""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xmlns=""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xmlns="" id="{0C2C1531-8A99-4649-BB92-845205A8A33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xmlns=""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695197-BFA0-4150-8526-A4FF321426F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xmlns=""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xmlns=""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xmlns=""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xmlns=""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xmlns=""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xmlns=""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xmlns=""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xmlns=""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xmlns=""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xmlns=""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xmlns=""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C6D44476-C256-492F-B4D6-1B81ABF13BF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xmlns=""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xmlns=""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xmlns=""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CB14A226-019D-4AE3-BEB3-580AC6BC822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xmlns=""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xmlns=""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xmlns=""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xmlns=""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xmlns=""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xmlns=""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D0A23A50-1F24-4E6C-B9DD-E9C7F079E4D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xmlns=""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xmlns=""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xmlns=""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xmlns="" id="{F2D4330B-72BA-4E47-9EB9-D1419926F8C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xmlns=""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xmlns=""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xmlns=""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xmlns=""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xmlns=""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xmlns=""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xmlns="" id="{B5D97CDF-8F6D-4696-B7EB-C50BC4E74F0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xmlns=""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xmlns=""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xmlns=""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xmlns=""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xmlns="" id="{8142E152-3F97-4638-8AA7-06B7D04E0E0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xmlns=""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xmlns=""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xmlns=""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xmlns=""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xmlns=""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xmlns="" id="{59D56AD6-CA18-4B00-AE08-53FA7B6E78E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xmlns=""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xmlns=""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xmlns=""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xmlns=""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xmlns=""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xmlns=""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xmlns="" id="{5BFCE74B-C4D4-47D2-A481-128353F2CC6C}"/>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xmlns="" id="{D9B08A19-CB31-42C0-84A3-18B45AE9A639}"/>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xmlns="" id="{551E54F5-4A7D-4D54-BF86-6FCE1BC29BA7}"/>
              </a:ext>
            </a:extLst>
          </p:cNvPr>
          <p:cNvPicPr>
            <a:picLocks noChangeAspect="1"/>
          </p:cNvPicPr>
          <p:nvPr userDrawn="1"/>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xmlns="" id="{4B1F42F0-253D-4D7C-910C-9305E9B612F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xmlns="" id="{18C3C4C7-BCA6-40A1-A61A-CC7CBC9BA961}"/>
              </a:ext>
            </a:extLst>
          </p:cNvPr>
          <p:cNvPicPr>
            <a:picLocks noChangeAspect="1"/>
          </p:cNvPicPr>
          <p:nvPr userDrawn="1"/>
        </p:nvPicPr>
        <p:blipFill>
          <a:blip r:embed="rId11" cstate="screen">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xmlns=""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xmlns="" id="{5D0D9C79-7BAF-4040-8366-E804E2943CDF}"/>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xmlns=""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1056333D-029F-4CEB-88B9-16360ABAFEA8}"/>
              </a:ext>
            </a:extLst>
          </p:cNvPr>
          <p:cNvGraphicFramePr>
            <a:graphicFrameLocks noChangeAspect="1"/>
          </p:cNvGraphicFramePr>
          <p:nvPr userDrawn="1">
            <p:custDataLst>
              <p:tags r:id="rId16"/>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 name="think-cell Slide" r:id="rId17" imgW="360" imgH="360" progId="TCLayout.ActiveDocument.1">
                  <p:embed/>
                </p:oleObj>
              </mc:Choice>
              <mc:Fallback>
                <p:oleObj name="think-cell Slide" r:id="rId17" imgW="360" imgH="360" progId="TCLayout.ActiveDocument.1">
                  <p:embed/>
                  <p:pic>
                    <p:nvPicPr>
                      <p:cNvPr id="2" name="Object 1" hidden="1">
                        <a:extLst>
                          <a:ext uri="{FF2B5EF4-FFF2-40B4-BE49-F238E27FC236}">
                            <a16:creationId xmlns:a16="http://schemas.microsoft.com/office/drawing/2014/main" xmlns="" id="{1056333D-029F-4CEB-88B9-16360ABAFEA8}"/>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xmlns=""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xmlns=""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0.png"/><Relationship Id="rId5" Type="http://schemas.openxmlformats.org/officeDocument/2006/relationships/image" Target="../media/image16.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1.jpeg"/><Relationship Id="rId5" Type="http://schemas.openxmlformats.org/officeDocument/2006/relationships/image" Target="../media/image16.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8A24547F-8A92-CDC5-A578-3733390534F2}"/>
              </a:ext>
            </a:extLst>
          </p:cNvPr>
          <p:cNvSpPr txBox="1"/>
          <p:nvPr/>
        </p:nvSpPr>
        <p:spPr>
          <a:xfrm>
            <a:off x="759976" y="5172082"/>
            <a:ext cx="8299182" cy="338554"/>
          </a:xfrm>
          <a:prstGeom prst="rect">
            <a:avLst/>
          </a:prstGeom>
          <a:noFill/>
        </p:spPr>
        <p:txBody>
          <a:bodyPr wrap="square" rtlCol="0">
            <a:spAutoFit/>
          </a:bodyPr>
          <a:lstStyle/>
          <a:p>
            <a:r>
              <a:rPr lang="en-US" sz="1600" b="1" dirty="0" smtClean="0">
                <a:solidFill>
                  <a:schemeClr val="bg1"/>
                </a:solidFill>
              </a:rPr>
              <a:t>Anil Rasa</a:t>
            </a:r>
            <a:endParaRPr lang="en-US" sz="1600" b="1" dirty="0">
              <a:solidFill>
                <a:schemeClr val="bg1"/>
              </a:solidFill>
            </a:endParaRPr>
          </a:p>
        </p:txBody>
      </p:sp>
      <p:sp>
        <p:nvSpPr>
          <p:cNvPr id="13" name="TextBox 12">
            <a:extLst>
              <a:ext uri="{FF2B5EF4-FFF2-40B4-BE49-F238E27FC236}">
                <a16:creationId xmlns:a16="http://schemas.microsoft.com/office/drawing/2014/main" xmlns="" id="{C48F8DD6-A1B3-8126-FAC3-218B712C7FFB}"/>
              </a:ext>
            </a:extLst>
          </p:cNvPr>
          <p:cNvSpPr txBox="1"/>
          <p:nvPr/>
        </p:nvSpPr>
        <p:spPr>
          <a:xfrm>
            <a:off x="759976" y="5510636"/>
            <a:ext cx="7469623" cy="338554"/>
          </a:xfrm>
          <a:prstGeom prst="rect">
            <a:avLst/>
          </a:prstGeom>
          <a:noFill/>
        </p:spPr>
        <p:txBody>
          <a:bodyPr wrap="square" rtlCol="0">
            <a:spAutoFit/>
          </a:bodyPr>
          <a:lstStyle/>
          <a:p>
            <a:r>
              <a:rPr lang="en-IN" sz="1600" b="1" dirty="0">
                <a:solidFill>
                  <a:schemeClr val="bg1"/>
                </a:solidFill>
              </a:rPr>
              <a:t>Date : </a:t>
            </a:r>
            <a:r>
              <a:rPr lang="en-IN" sz="1600" b="1" dirty="0" smtClean="0">
                <a:solidFill>
                  <a:schemeClr val="bg1"/>
                </a:solidFill>
              </a:rPr>
              <a:t>08-MAR-2025</a:t>
            </a:r>
            <a:endParaRPr lang="en-IN" sz="1600" b="1" dirty="0">
              <a:solidFill>
                <a:schemeClr val="bg1"/>
              </a:solidFill>
            </a:endParaRPr>
          </a:p>
        </p:txBody>
      </p:sp>
      <p:sp>
        <p:nvSpPr>
          <p:cNvPr id="5" name="TextBox 4"/>
          <p:cNvSpPr txBox="1"/>
          <p:nvPr/>
        </p:nvSpPr>
        <p:spPr>
          <a:xfrm>
            <a:off x="759976" y="2714070"/>
            <a:ext cx="11290853" cy="1446550"/>
          </a:xfrm>
          <a:prstGeom prst="rect">
            <a:avLst/>
          </a:prstGeom>
          <a:noFill/>
        </p:spPr>
        <p:txBody>
          <a:bodyPr wrap="square" rtlCol="0">
            <a:spAutoFit/>
          </a:bodyPr>
          <a:lstStyle/>
          <a:p>
            <a:r>
              <a:rPr lang="en-US" sz="4800" b="1" dirty="0" smtClean="0">
                <a:solidFill>
                  <a:schemeClr val="bg1"/>
                </a:solidFill>
              </a:rPr>
              <a:t>”DIKSHA”  </a:t>
            </a:r>
            <a:r>
              <a:rPr lang="en-US" sz="4800" b="1" dirty="0" err="1" smtClean="0">
                <a:solidFill>
                  <a:schemeClr val="bg1"/>
                </a:solidFill>
              </a:rPr>
              <a:t>Sundaram</a:t>
            </a:r>
            <a:r>
              <a:rPr lang="en-US" sz="4800" b="1" dirty="0" smtClean="0">
                <a:solidFill>
                  <a:schemeClr val="bg1"/>
                </a:solidFill>
              </a:rPr>
              <a:t> </a:t>
            </a:r>
            <a:r>
              <a:rPr lang="en-US" sz="4800" b="1" dirty="0" err="1" smtClean="0">
                <a:solidFill>
                  <a:schemeClr val="bg1"/>
                </a:solidFill>
              </a:rPr>
              <a:t>Fin.Tech</a:t>
            </a:r>
            <a:r>
              <a:rPr lang="en-US" sz="4800" b="1" dirty="0" smtClean="0">
                <a:solidFill>
                  <a:schemeClr val="bg1"/>
                </a:solidFill>
              </a:rPr>
              <a:t> 202</a:t>
            </a:r>
            <a:r>
              <a:rPr lang="en-US" sz="4800" b="1" dirty="0">
                <a:solidFill>
                  <a:schemeClr val="bg1"/>
                </a:solidFill>
              </a:rPr>
              <a:t>5</a:t>
            </a:r>
            <a:endParaRPr lang="en-US" sz="4800" b="1" dirty="0" smtClean="0">
              <a:solidFill>
                <a:schemeClr val="bg1"/>
              </a:solidFill>
            </a:endParaRPr>
          </a:p>
          <a:p>
            <a:r>
              <a:rPr lang="en-US" sz="4000" b="1" dirty="0" smtClean="0">
                <a:solidFill>
                  <a:schemeClr val="bg1"/>
                </a:solidFill>
              </a:rPr>
              <a:t>Journey Presentation –week </a:t>
            </a:r>
            <a:r>
              <a:rPr lang="en-US" sz="4000" b="1" dirty="0">
                <a:solidFill>
                  <a:schemeClr val="bg1"/>
                </a:solidFill>
              </a:rPr>
              <a:t>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53"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xmlns="" id="{CEA128C4-A0BC-A895-713C-306E7FF62894}"/>
              </a:ext>
            </a:extLst>
          </p:cNvPr>
          <p:cNvSpPr>
            <a:spLocks noGrp="1"/>
          </p:cNvSpPr>
          <p:nvPr>
            <p:ph type="title"/>
          </p:nvPr>
        </p:nvSpPr>
        <p:spPr>
          <a:xfrm>
            <a:off x="298202" y="328825"/>
            <a:ext cx="11260278" cy="713216"/>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Learning 3| My takeaways</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6" name="Rectangle 5"/>
          <p:cNvSpPr/>
          <p:nvPr/>
        </p:nvSpPr>
        <p:spPr>
          <a:xfrm>
            <a:off x="856696" y="1119577"/>
            <a:ext cx="5489533" cy="4579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p:cNvSpPr/>
          <p:nvPr/>
        </p:nvSpPr>
        <p:spPr>
          <a:xfrm>
            <a:off x="6649461" y="1113903"/>
            <a:ext cx="5350791" cy="45853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p:cNvSpPr txBox="1"/>
          <p:nvPr/>
        </p:nvSpPr>
        <p:spPr>
          <a:xfrm>
            <a:off x="668065" y="1840375"/>
            <a:ext cx="49565" cy="369332"/>
          </a:xfrm>
          <a:prstGeom prst="rect">
            <a:avLst/>
          </a:prstGeom>
          <a:noFill/>
        </p:spPr>
        <p:txBody>
          <a:bodyPr wrap="square" rtlCol="0">
            <a:spAutoFit/>
          </a:bodyPr>
          <a:lstStyle/>
          <a:p>
            <a:endParaRPr lang="en-IN" dirty="0"/>
          </a:p>
        </p:txBody>
      </p:sp>
      <p:sp>
        <p:nvSpPr>
          <p:cNvPr id="18" name="TextBox 17"/>
          <p:cNvSpPr txBox="1"/>
          <p:nvPr/>
        </p:nvSpPr>
        <p:spPr>
          <a:xfrm>
            <a:off x="1056640" y="2544003"/>
            <a:ext cx="5289589" cy="369332"/>
          </a:xfrm>
          <a:prstGeom prst="rect">
            <a:avLst/>
          </a:prstGeom>
          <a:noFill/>
        </p:spPr>
        <p:txBody>
          <a:bodyPr wrap="square" rtlCol="0">
            <a:spAutoFit/>
          </a:bodyPr>
          <a:lstStyle/>
          <a:p>
            <a:r>
              <a:rPr lang="en-IN" dirty="0" smtClean="0">
                <a:sym typeface="Wingdings" panose="05000000000000000000" pitchFamily="2" charset="2"/>
              </a:rPr>
              <a:t> </a:t>
            </a:r>
            <a:r>
              <a:rPr lang="en-IN" b="1" dirty="0" smtClean="0">
                <a:sym typeface="Wingdings" panose="05000000000000000000" pitchFamily="2" charset="2"/>
              </a:rPr>
              <a:t> </a:t>
            </a:r>
            <a:r>
              <a:rPr lang="en-IN" b="1" dirty="0">
                <a:sym typeface="Wingdings" panose="05000000000000000000" pitchFamily="2" charset="2"/>
              </a:rPr>
              <a:t>Software Layer and Architecture Design</a:t>
            </a:r>
            <a:endParaRPr lang="en-IN" b="1" dirty="0"/>
          </a:p>
        </p:txBody>
      </p:sp>
      <p:sp>
        <p:nvSpPr>
          <p:cNvPr id="19" name="TextBox 18"/>
          <p:cNvSpPr txBox="1"/>
          <p:nvPr/>
        </p:nvSpPr>
        <p:spPr>
          <a:xfrm>
            <a:off x="1056640" y="2990870"/>
            <a:ext cx="3735279" cy="369332"/>
          </a:xfrm>
          <a:prstGeom prst="rect">
            <a:avLst/>
          </a:prstGeom>
          <a:noFill/>
        </p:spPr>
        <p:txBody>
          <a:bodyPr wrap="square" rtlCol="0">
            <a:spAutoFit/>
          </a:bodyPr>
          <a:lstStyle/>
          <a:p>
            <a:r>
              <a:rPr lang="en-IN" dirty="0" smtClean="0">
                <a:sym typeface="Wingdings" panose="05000000000000000000" pitchFamily="2" charset="2"/>
              </a:rPr>
              <a:t> </a:t>
            </a:r>
            <a:r>
              <a:rPr lang="en-IN" b="1" dirty="0" smtClean="0">
                <a:sym typeface="Wingdings" panose="05000000000000000000" pitchFamily="2" charset="2"/>
              </a:rPr>
              <a:t>Design Principles</a:t>
            </a:r>
            <a:endParaRPr lang="en-IN" b="1" dirty="0"/>
          </a:p>
        </p:txBody>
      </p:sp>
      <p:sp>
        <p:nvSpPr>
          <p:cNvPr id="8" name="AutoShape 78" descr="List of all the Available Query Operators in MongoDB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221" name="Picture 125" descr="Day 2: The Layered Architecture Pattern | by Dulanjaya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920" y="1210528"/>
            <a:ext cx="5197874" cy="441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72" name="think-cell Slide" r:id="rId5" imgW="395" imgH="394" progId="TCLayout.ActiveDocument.1">
                  <p:embed/>
                </p:oleObj>
              </mc:Choice>
              <mc:Fallback>
                <p:oleObj name="think-cell Slide" r:id="rId5"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9" name="Graphic 8" descr="Idea outline">
            <a:extLst>
              <a:ext uri="{FF2B5EF4-FFF2-40B4-BE49-F238E27FC236}">
                <a16:creationId xmlns:a16="http://schemas.microsoft.com/office/drawing/2014/main" xmlns="" id="{8701F636-0E69-F494-2D36-9D9665F8A8D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957498" y="141532"/>
            <a:ext cx="1159454" cy="1159454"/>
          </a:xfrm>
          <a:prstGeom prst="rect">
            <a:avLst/>
          </a:prstGeom>
        </p:spPr>
      </p:pic>
      <p:sp>
        <p:nvSpPr>
          <p:cNvPr id="6" name="TextBox 5"/>
          <p:cNvSpPr txBox="1"/>
          <p:nvPr/>
        </p:nvSpPr>
        <p:spPr>
          <a:xfrm>
            <a:off x="162046" y="141533"/>
            <a:ext cx="11792126" cy="923330"/>
          </a:xfrm>
          <a:prstGeom prst="rect">
            <a:avLst/>
          </a:prstGeom>
          <a:noFill/>
        </p:spPr>
        <p:txBody>
          <a:bodyPr wrap="square" rtlCol="0">
            <a:spAutoFit/>
          </a:bodyPr>
          <a:lstStyle/>
          <a:p>
            <a:endParaRPr lang="en-IN" b="1" dirty="0"/>
          </a:p>
          <a:p>
            <a:endParaRPr lang="en-IN" b="1" dirty="0" smtClean="0"/>
          </a:p>
          <a:p>
            <a:endParaRPr lang="en-IN" b="1" dirty="0"/>
          </a:p>
        </p:txBody>
      </p:sp>
      <p:sp>
        <p:nvSpPr>
          <p:cNvPr id="2" name="TextBox 1"/>
          <p:cNvSpPr txBox="1"/>
          <p:nvPr/>
        </p:nvSpPr>
        <p:spPr>
          <a:xfrm>
            <a:off x="0" y="30480"/>
            <a:ext cx="12192000" cy="11172289"/>
          </a:xfrm>
          <a:prstGeom prst="rect">
            <a:avLst/>
          </a:prstGeom>
          <a:noFill/>
        </p:spPr>
        <p:txBody>
          <a:bodyPr wrap="square" rtlCol="0">
            <a:spAutoFit/>
          </a:bodyPr>
          <a:lstStyle/>
          <a:p>
            <a:r>
              <a:rPr lang="en-GB" b="1" dirty="0" smtClean="0"/>
              <a:t>Software Layer Architecture and Design: </a:t>
            </a:r>
          </a:p>
          <a:p>
            <a:r>
              <a:rPr lang="en-GB" dirty="0" smtClean="0"/>
              <a:t>Software </a:t>
            </a:r>
            <a:r>
              <a:rPr lang="en-GB" dirty="0"/>
              <a:t>architecture design, using layers, promotes modularity, scalability, and maintainability by separating concerns into distinct layers, each with specific responsibilities, like presentation, application, business, and </a:t>
            </a:r>
            <a:r>
              <a:rPr lang="en-GB" dirty="0" smtClean="0"/>
              <a:t>data.</a:t>
            </a:r>
          </a:p>
          <a:p>
            <a:r>
              <a:rPr lang="en-GB" b="1" dirty="0"/>
              <a:t>Common Layers:</a:t>
            </a:r>
            <a:endParaRPr lang="en-GB" dirty="0"/>
          </a:p>
          <a:p>
            <a:pPr fontAlgn="ctr"/>
            <a:r>
              <a:rPr lang="en-GB" b="1" dirty="0"/>
              <a:t>Presentation Layer:</a:t>
            </a:r>
            <a:r>
              <a:rPr lang="en-GB" dirty="0"/>
              <a:t> Handles the user interface and interactions. </a:t>
            </a:r>
          </a:p>
          <a:p>
            <a:pPr fontAlgn="ctr"/>
            <a:r>
              <a:rPr lang="en-GB" b="1" dirty="0"/>
              <a:t>Application Layer:</a:t>
            </a:r>
            <a:r>
              <a:rPr lang="en-GB" dirty="0"/>
              <a:t> Handles the main programs and logic of the application. </a:t>
            </a:r>
          </a:p>
          <a:p>
            <a:pPr fontAlgn="ctr"/>
            <a:r>
              <a:rPr lang="en-GB" b="1" dirty="0"/>
              <a:t>Business Layer:</a:t>
            </a:r>
            <a:r>
              <a:rPr lang="en-GB" dirty="0"/>
              <a:t> Implements the business logic and rules. </a:t>
            </a:r>
          </a:p>
          <a:p>
            <a:pPr fontAlgn="ctr"/>
            <a:r>
              <a:rPr lang="en-GB" b="1" dirty="0"/>
              <a:t>Persistence Layer:</a:t>
            </a:r>
            <a:r>
              <a:rPr lang="en-GB" dirty="0"/>
              <a:t> Manages data storage and retrieval. </a:t>
            </a:r>
          </a:p>
          <a:p>
            <a:r>
              <a:rPr lang="en-GB" b="1" dirty="0"/>
              <a:t>Database Layer:</a:t>
            </a:r>
            <a:r>
              <a:rPr lang="en-GB" dirty="0"/>
              <a:t> The actual database where data is stored. </a:t>
            </a:r>
            <a:endParaRPr lang="en-GB" dirty="0" smtClean="0"/>
          </a:p>
          <a:p>
            <a:endParaRPr lang="en-IN" b="1" dirty="0" smtClean="0"/>
          </a:p>
          <a:p>
            <a:pPr fontAlgn="base"/>
            <a:r>
              <a:rPr lang="en-IN" b="1" i="1" u="sng" dirty="0" smtClean="0"/>
              <a:t>Design Principles:</a:t>
            </a:r>
          </a:p>
          <a:p>
            <a:pPr fontAlgn="base"/>
            <a:r>
              <a:rPr lang="en-GB" dirty="0" smtClean="0">
                <a:sym typeface="Wingdings" panose="05000000000000000000" pitchFamily="2" charset="2"/>
              </a:rPr>
              <a:t></a:t>
            </a:r>
            <a:r>
              <a:rPr lang="en-GB" dirty="0" smtClean="0"/>
              <a:t>Design </a:t>
            </a:r>
            <a:r>
              <a:rPr lang="en-GB" dirty="0"/>
              <a:t>means to draw or plan something to show the look, functions and working of it</a:t>
            </a:r>
            <a:r>
              <a:rPr lang="en-GB" dirty="0" smtClean="0"/>
              <a:t>.</a:t>
            </a:r>
          </a:p>
          <a:p>
            <a:pPr fontAlgn="base"/>
            <a:endParaRPr lang="en-GB" dirty="0"/>
          </a:p>
          <a:p>
            <a:pPr fontAlgn="base"/>
            <a:r>
              <a:rPr lang="en-GB" smtClean="0">
                <a:sym typeface="Wingdings" panose="05000000000000000000" pitchFamily="2" charset="2"/>
              </a:rPr>
              <a:t></a:t>
            </a:r>
            <a:r>
              <a:rPr lang="en-GB" smtClean="0"/>
              <a:t>Software </a:t>
            </a:r>
            <a:r>
              <a:rPr lang="en-GB" dirty="0"/>
              <a:t>Design is also a process to plan or convert the software requirements into a step that are needed to be carried out to develop a software system. There are several principles that are used to organize and arrange the structural components of Software design. Software Designs in which these principles are applied affect the content and the working process of the software from the beginning</a:t>
            </a:r>
            <a:r>
              <a:rPr lang="en-GB" dirty="0" smtClean="0"/>
              <a:t>.</a:t>
            </a:r>
          </a:p>
          <a:p>
            <a:pPr fontAlgn="base"/>
            <a:endParaRPr lang="en-GB" dirty="0"/>
          </a:p>
          <a:p>
            <a:r>
              <a:rPr lang="en-GB" dirty="0"/>
              <a:t>S - Single-responsibility </a:t>
            </a:r>
            <a:r>
              <a:rPr lang="en-GB" dirty="0" smtClean="0"/>
              <a:t>Principle</a:t>
            </a:r>
            <a:endParaRPr lang="en-GB" dirty="0"/>
          </a:p>
          <a:p>
            <a:r>
              <a:rPr lang="en-GB" dirty="0"/>
              <a:t>O - Open-closed Principle</a:t>
            </a:r>
          </a:p>
          <a:p>
            <a:r>
              <a:rPr lang="en-GB" dirty="0"/>
              <a:t>L - </a:t>
            </a:r>
            <a:r>
              <a:rPr lang="en-GB" dirty="0" err="1"/>
              <a:t>Liskov</a:t>
            </a:r>
            <a:r>
              <a:rPr lang="en-GB" dirty="0"/>
              <a:t> Substitution Principle</a:t>
            </a:r>
          </a:p>
          <a:p>
            <a:r>
              <a:rPr lang="en-GB" dirty="0"/>
              <a:t>I - Interface Segregation Principle</a:t>
            </a:r>
          </a:p>
          <a:p>
            <a:r>
              <a:rPr lang="en-GB" dirty="0"/>
              <a:t>D - Dependency Inversion Principle</a:t>
            </a:r>
          </a:p>
          <a:p>
            <a:r>
              <a:rPr lang="en-GB" dirty="0"/>
              <a:t/>
            </a:r>
            <a:br>
              <a:rPr lang="en-GB" dirty="0"/>
            </a:br>
            <a:endParaRPr lang="en-IN" b="1" dirty="0" smtClean="0"/>
          </a:p>
          <a:p>
            <a:r>
              <a:rPr lang="en-IN" b="1" dirty="0"/>
              <a:t>	</a:t>
            </a:r>
            <a:endParaRPr lang="en-IN" b="1" dirty="0" smtClean="0"/>
          </a:p>
          <a:p>
            <a:endParaRPr lang="en-GB" dirty="0" smtClean="0"/>
          </a:p>
          <a:p>
            <a:endParaRPr lang="en-GB" b="1"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endParaRPr lang="en-IN" dirty="0"/>
          </a:p>
        </p:txBody>
      </p:sp>
    </p:spTree>
    <p:extLst>
      <p:ext uri="{BB962C8B-B14F-4D97-AF65-F5344CB8AC3E}">
        <p14:creationId xmlns:p14="http://schemas.microsoft.com/office/powerpoint/2010/main" val="3233747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85"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xmlns="" id="{CEA128C4-A0BC-A895-713C-306E7FF62894}"/>
              </a:ext>
            </a:extLst>
          </p:cNvPr>
          <p:cNvSpPr>
            <a:spLocks noGrp="1"/>
          </p:cNvSpPr>
          <p:nvPr>
            <p:ph type="title"/>
          </p:nvPr>
        </p:nvSpPr>
        <p:spPr>
          <a:xfrm>
            <a:off x="462987" y="33423"/>
            <a:ext cx="11348443" cy="1191918"/>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Learning 4 |  takeaways </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6" name="Rectangle 5"/>
          <p:cNvSpPr/>
          <p:nvPr/>
        </p:nvSpPr>
        <p:spPr>
          <a:xfrm>
            <a:off x="483133" y="1212113"/>
            <a:ext cx="5975593" cy="44016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879676" y="1320772"/>
            <a:ext cx="5023413" cy="923330"/>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smtClean="0">
              <a:sym typeface="Wingdings" panose="05000000000000000000" pitchFamily="2" charset="2"/>
            </a:endParaRPr>
          </a:p>
          <a:p>
            <a:r>
              <a:rPr lang="en-IN" b="1" dirty="0">
                <a:sym typeface="Wingdings" panose="05000000000000000000" pitchFamily="2" charset="2"/>
              </a:rPr>
              <a:t> </a:t>
            </a:r>
            <a:r>
              <a:rPr lang="en-IN" b="1" dirty="0" smtClean="0">
                <a:sym typeface="Wingdings" panose="05000000000000000000" pitchFamily="2" charset="2"/>
              </a:rPr>
              <a:t>  Introduction to Java</a:t>
            </a:r>
            <a:endParaRPr lang="en-IN" b="1" dirty="0"/>
          </a:p>
        </p:txBody>
      </p:sp>
      <p:sp>
        <p:nvSpPr>
          <p:cNvPr id="13" name="TextBox 12"/>
          <p:cNvSpPr txBox="1"/>
          <p:nvPr/>
        </p:nvSpPr>
        <p:spPr>
          <a:xfrm>
            <a:off x="1048301" y="2077616"/>
            <a:ext cx="5088907" cy="2585323"/>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smtClean="0">
              <a:sym typeface="Wingdings" panose="05000000000000000000" pitchFamily="2" charset="2"/>
            </a:endParaRPr>
          </a:p>
          <a:p>
            <a:r>
              <a:rPr lang="en-IN" b="1" dirty="0" smtClean="0">
                <a:sym typeface="Wingdings" panose="05000000000000000000" pitchFamily="2" charset="2"/>
              </a:rPr>
              <a:t>Flavours of java </a:t>
            </a:r>
          </a:p>
          <a:p>
            <a:endParaRPr lang="en-IN" b="1" dirty="0">
              <a:sym typeface="Wingdings" panose="05000000000000000000" pitchFamily="2" charset="2"/>
            </a:endParaRPr>
          </a:p>
          <a:p>
            <a:r>
              <a:rPr lang="en-IN" b="1" dirty="0" smtClean="0">
                <a:sym typeface="Wingdings" panose="05000000000000000000" pitchFamily="2" charset="2"/>
              </a:rPr>
              <a:t>Data Types</a:t>
            </a:r>
          </a:p>
          <a:p>
            <a:endParaRPr lang="en-IN" b="1" dirty="0">
              <a:sym typeface="Wingdings" panose="05000000000000000000" pitchFamily="2" charset="2"/>
            </a:endParaRPr>
          </a:p>
          <a:p>
            <a:r>
              <a:rPr lang="en-IN" b="1" dirty="0" smtClean="0">
                <a:sym typeface="Wingdings" panose="05000000000000000000" pitchFamily="2" charset="2"/>
              </a:rPr>
              <a:t>class </a:t>
            </a:r>
          </a:p>
          <a:p>
            <a:endParaRPr lang="en-IN" b="1" dirty="0" smtClean="0">
              <a:sym typeface="Wingdings" panose="05000000000000000000" pitchFamily="2" charset="2"/>
            </a:endParaRPr>
          </a:p>
          <a:p>
            <a:r>
              <a:rPr lang="en-IN" b="1" dirty="0" smtClean="0">
                <a:sym typeface="Wingdings" panose="05000000000000000000" pitchFamily="2" charset="2"/>
              </a:rPr>
              <a:t>Object</a:t>
            </a:r>
            <a:endParaRPr lang="en-IN" b="1" dirty="0"/>
          </a:p>
        </p:txBody>
      </p:sp>
      <p:sp>
        <p:nvSpPr>
          <p:cNvPr id="5" name="Rectangle 4"/>
          <p:cNvSpPr/>
          <p:nvPr/>
        </p:nvSpPr>
        <p:spPr>
          <a:xfrm>
            <a:off x="6720113" y="1307939"/>
            <a:ext cx="5312230" cy="44016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6258" name="Picture 114" descr="JVM - Java Virtual Machine Working and Architecture - TechVidv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215" y="1352640"/>
            <a:ext cx="503602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1"/>
            <a:ext cx="12047489" cy="7895771"/>
          </a:xfrm>
        </p:spPr>
        <p:txBody>
          <a:bodyPr>
            <a:normAutofit/>
          </a:bodyPr>
          <a:lstStyle/>
          <a:p>
            <a:r>
              <a:rPr lang="en-GB" b="1" dirty="0" err="1" smtClean="0"/>
              <a:t>Java:</a:t>
            </a:r>
            <a:r>
              <a:rPr lang="en-GB" dirty="0" err="1" smtClean="0"/>
              <a:t>Java</a:t>
            </a:r>
            <a:r>
              <a:rPr lang="en-GB" dirty="0" smtClean="0"/>
              <a:t> </a:t>
            </a:r>
            <a:r>
              <a:rPr lang="en-GB" dirty="0"/>
              <a:t>is a programming language that is used to develop applications for mobile, web, and </a:t>
            </a:r>
            <a:r>
              <a:rPr lang="en-GB" dirty="0" smtClean="0"/>
              <a:t>desktop.</a:t>
            </a:r>
          </a:p>
          <a:p>
            <a:r>
              <a:rPr lang="en-IN" dirty="0" smtClean="0">
                <a:sym typeface="Wingdings" panose="05000000000000000000" pitchFamily="2" charset="2"/>
              </a:rPr>
              <a:t></a:t>
            </a:r>
            <a:r>
              <a:rPr lang="en-IN" dirty="0" smtClean="0"/>
              <a:t> </a:t>
            </a:r>
            <a:r>
              <a:rPr lang="en-GB" dirty="0"/>
              <a:t>James Gosling invented Java while working at Sun Microsystems in 1995</a:t>
            </a:r>
            <a:r>
              <a:rPr lang="en-GB" dirty="0" smtClean="0"/>
              <a:t>.</a:t>
            </a:r>
          </a:p>
          <a:p>
            <a:r>
              <a:rPr lang="en-IN" b="1" dirty="0" smtClean="0">
                <a:sym typeface="Wingdings" panose="05000000000000000000" pitchFamily="2" charset="2"/>
              </a:rPr>
              <a:t>Features of Java</a:t>
            </a:r>
            <a:r>
              <a:rPr lang="en-IN" dirty="0" smtClean="0">
                <a:sym typeface="Wingdings" panose="05000000000000000000" pitchFamily="2" charset="2"/>
              </a:rPr>
              <a:t>: J</a:t>
            </a:r>
            <a:r>
              <a:rPr lang="en-GB" dirty="0" smtClean="0"/>
              <a:t>ava </a:t>
            </a:r>
            <a:r>
              <a:rPr lang="en-GB" dirty="0"/>
              <a:t>has many features, including being platform-independent, object-oriented, and </a:t>
            </a:r>
            <a:r>
              <a:rPr lang="en-GB" dirty="0" smtClean="0"/>
              <a:t>robust.</a:t>
            </a:r>
          </a:p>
          <a:p>
            <a:pPr fontAlgn="ctr"/>
            <a:r>
              <a:rPr lang="en-GB" dirty="0"/>
              <a:t>The Java Virtual Machine (JVM) is a virtual machine that runs Java </a:t>
            </a:r>
            <a:r>
              <a:rPr lang="en-GB" dirty="0" smtClean="0"/>
              <a:t>programs.</a:t>
            </a:r>
            <a:r>
              <a:rPr lang="en-GB" dirty="0"/>
              <a:t> It's a vital part of the Java platform that allows Java programs to run on various operating systems and hardware. </a:t>
            </a:r>
          </a:p>
          <a:p>
            <a:pPr fontAlgn="ctr"/>
            <a:r>
              <a:rPr lang="en-GB" dirty="0" smtClean="0">
                <a:sym typeface="Wingdings" panose="05000000000000000000" pitchFamily="2" charset="2"/>
              </a:rPr>
              <a:t></a:t>
            </a:r>
            <a:r>
              <a:rPr lang="en-GB" dirty="0" smtClean="0"/>
              <a:t>The </a:t>
            </a:r>
            <a:r>
              <a:rPr lang="en-GB" dirty="0"/>
              <a:t>main parts of Java are the Java Virtual Machine (JVM), Java Runtime Environment (JRE), and Java Development Kit (JDK</a:t>
            </a:r>
            <a:r>
              <a:rPr lang="en-GB" dirty="0" smtClean="0"/>
              <a:t>).</a:t>
            </a:r>
          </a:p>
          <a:p>
            <a:pPr fontAlgn="ctr"/>
            <a:r>
              <a:rPr lang="en-GB" dirty="0" smtClean="0">
                <a:sym typeface="Wingdings" panose="05000000000000000000" pitchFamily="2" charset="2"/>
              </a:rPr>
              <a:t></a:t>
            </a:r>
            <a:r>
              <a:rPr lang="en-GB" b="1" dirty="0"/>
              <a:t>Java command-line argument </a:t>
            </a:r>
            <a:r>
              <a:rPr lang="en-GB" dirty="0"/>
              <a:t>is an argument i.e. passed at the time of running the Java program. In Java, the command line arguments passed from the console can be received in the Java program and they can be used as input</a:t>
            </a:r>
            <a:r>
              <a:rPr lang="en-GB" dirty="0" smtClean="0"/>
              <a:t>.</a:t>
            </a:r>
          </a:p>
          <a:p>
            <a:pPr fontAlgn="ctr"/>
            <a:r>
              <a:rPr lang="en-GB" b="1" dirty="0" smtClean="0"/>
              <a:t>Datatypes:</a:t>
            </a:r>
          </a:p>
          <a:p>
            <a:pPr fontAlgn="ctr"/>
            <a:r>
              <a:rPr lang="en-GB" b="1" dirty="0" smtClean="0">
                <a:sym typeface="Wingdings" panose="05000000000000000000" pitchFamily="2" charset="2"/>
              </a:rPr>
              <a:t></a:t>
            </a:r>
            <a:r>
              <a:rPr lang="en-GB" dirty="0" smtClean="0"/>
              <a:t>Data </a:t>
            </a:r>
            <a:r>
              <a:rPr lang="en-GB" dirty="0"/>
              <a:t>types are divided into two groups: Primitive data types - includes byte , short , </a:t>
            </a:r>
            <a:r>
              <a:rPr lang="en-GB" dirty="0" err="1"/>
              <a:t>int</a:t>
            </a:r>
            <a:r>
              <a:rPr lang="en-GB" dirty="0"/>
              <a:t> , long , float , double , </a:t>
            </a:r>
            <a:r>
              <a:rPr lang="en-GB" dirty="0" err="1"/>
              <a:t>boolean</a:t>
            </a:r>
            <a:r>
              <a:rPr lang="en-GB" dirty="0"/>
              <a:t> and char. Non-primitive data types - such as String , Arrays and </a:t>
            </a:r>
            <a:r>
              <a:rPr lang="en-GB" dirty="0" smtClean="0"/>
              <a:t>Classes.</a:t>
            </a:r>
          </a:p>
          <a:p>
            <a:pPr fontAlgn="ctr"/>
            <a:r>
              <a:rPr lang="en-GB" b="1" u="sng" dirty="0" smtClean="0"/>
              <a:t>Class: </a:t>
            </a:r>
            <a:r>
              <a:rPr lang="en-GB" dirty="0" smtClean="0"/>
              <a:t>In </a:t>
            </a:r>
            <a:r>
              <a:rPr lang="en-GB" dirty="0"/>
              <a:t>Java, a class is a blueprint for creating objects. It's a fundamental building block of object-oriented programming. </a:t>
            </a:r>
            <a:endParaRPr lang="en-GB" dirty="0" smtClean="0"/>
          </a:p>
          <a:p>
            <a:pPr fontAlgn="ctr"/>
            <a:r>
              <a:rPr lang="en-GB" b="1" u="sng" dirty="0" err="1" smtClean="0"/>
              <a:t>Object:</a:t>
            </a:r>
            <a:r>
              <a:rPr lang="en-GB" dirty="0" err="1"/>
              <a:t>n</a:t>
            </a:r>
            <a:r>
              <a:rPr lang="en-GB" dirty="0"/>
              <a:t> Java, an object is an instance of a class that represents a real-world </a:t>
            </a:r>
            <a:r>
              <a:rPr lang="en-GB" dirty="0" smtClean="0"/>
              <a:t>entity.</a:t>
            </a:r>
          </a:p>
          <a:p>
            <a:pPr fontAlgn="ctr"/>
            <a:r>
              <a:rPr lang="en-GB" dirty="0" smtClean="0"/>
              <a:t>Object creation in Java </a:t>
            </a:r>
            <a:r>
              <a:rPr lang="en-GB" dirty="0" smtClean="0">
                <a:sym typeface="Wingdings" panose="05000000000000000000" pitchFamily="2" charset="2"/>
              </a:rPr>
              <a:t></a:t>
            </a:r>
            <a:r>
              <a:rPr lang="en-GB" b="1" dirty="0" err="1" smtClean="0">
                <a:sym typeface="Wingdings" panose="05000000000000000000" pitchFamily="2" charset="2"/>
              </a:rPr>
              <a:t>Class_name</a:t>
            </a:r>
            <a:r>
              <a:rPr lang="en-GB" b="1" dirty="0" smtClean="0">
                <a:sym typeface="Wingdings" panose="05000000000000000000" pitchFamily="2" charset="2"/>
              </a:rPr>
              <a:t> </a:t>
            </a:r>
            <a:r>
              <a:rPr lang="en-GB" b="1" dirty="0" err="1" smtClean="0">
                <a:sym typeface="Wingdings" panose="05000000000000000000" pitchFamily="2" charset="2"/>
              </a:rPr>
              <a:t>Variable_name</a:t>
            </a:r>
            <a:r>
              <a:rPr lang="en-GB" b="1" dirty="0" smtClean="0">
                <a:sym typeface="Wingdings" panose="05000000000000000000" pitchFamily="2" charset="2"/>
              </a:rPr>
              <a:t>= new </a:t>
            </a:r>
            <a:r>
              <a:rPr lang="en-GB" b="1" dirty="0" err="1" smtClean="0">
                <a:sym typeface="Wingdings" panose="05000000000000000000" pitchFamily="2" charset="2"/>
              </a:rPr>
              <a:t>Class_name</a:t>
            </a:r>
            <a:r>
              <a:rPr lang="en-GB" b="1" dirty="0" smtClean="0">
                <a:sym typeface="Wingdings" panose="05000000000000000000" pitchFamily="2" charset="2"/>
              </a:rPr>
              <a:t>();</a:t>
            </a:r>
            <a:endParaRPr lang="en-GB" b="1" dirty="0" smtClean="0"/>
          </a:p>
          <a:p>
            <a:pPr fontAlgn="ctr"/>
            <a:endParaRPr lang="en-GB" b="1" dirty="0" smtClean="0"/>
          </a:p>
          <a:p>
            <a:pPr fontAlgn="ctr"/>
            <a:endParaRPr lang="en-GB" dirty="0"/>
          </a:p>
          <a:p>
            <a:r>
              <a:rPr lang="en-GB" dirty="0"/>
              <a:t/>
            </a:r>
            <a:br>
              <a:rPr lang="en-GB" dirty="0"/>
            </a:br>
            <a:endParaRPr lang="en-IN" b="1"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13</a:t>
            </a:fld>
            <a:endParaRPr lang="en-IN" dirty="0"/>
          </a:p>
        </p:txBody>
      </p:sp>
    </p:spTree>
    <p:extLst>
      <p:ext uri="{BB962C8B-B14F-4D97-AF65-F5344CB8AC3E}">
        <p14:creationId xmlns:p14="http://schemas.microsoft.com/office/powerpoint/2010/main" val="4062912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202" y="370390"/>
            <a:ext cx="11425626" cy="821528"/>
          </a:xfrm>
        </p:spPr>
        <p:txBody>
          <a:bodyPr>
            <a:normAutofit/>
          </a:bodyPr>
          <a:lstStyle/>
          <a:p>
            <a:r>
              <a:rPr lang="en-IN" sz="4400" dirty="0" smtClean="0"/>
              <a:t>Learning 5 | Takeaways</a:t>
            </a:r>
            <a:endParaRPr lang="en-IN" sz="4400"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14</a:t>
            </a:fld>
            <a:endParaRPr lang="en-IN" dirty="0"/>
          </a:p>
        </p:txBody>
      </p:sp>
      <p:sp>
        <p:nvSpPr>
          <p:cNvPr id="5" name="Rectangle 4"/>
          <p:cNvSpPr/>
          <p:nvPr/>
        </p:nvSpPr>
        <p:spPr>
          <a:xfrm>
            <a:off x="459892" y="1145434"/>
            <a:ext cx="5551123" cy="45353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p:cNvSpPr/>
          <p:nvPr/>
        </p:nvSpPr>
        <p:spPr>
          <a:xfrm>
            <a:off x="6214227" y="1171522"/>
            <a:ext cx="5832630" cy="45092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p:cNvSpPr txBox="1"/>
          <p:nvPr/>
        </p:nvSpPr>
        <p:spPr>
          <a:xfrm>
            <a:off x="1237279" y="2012647"/>
            <a:ext cx="4885728" cy="369332"/>
          </a:xfrm>
          <a:prstGeom prst="rect">
            <a:avLst/>
          </a:prstGeom>
          <a:noFill/>
        </p:spPr>
        <p:txBody>
          <a:bodyPr wrap="square" rtlCol="0">
            <a:spAutoFit/>
          </a:bodyPr>
          <a:lstStyle/>
          <a:p>
            <a:r>
              <a:rPr lang="en-IN" dirty="0" smtClean="0">
                <a:sym typeface="Wingdings" panose="05000000000000000000" pitchFamily="2" charset="2"/>
              </a:rPr>
              <a:t></a:t>
            </a:r>
            <a:r>
              <a:rPr lang="en-GB" b="1" dirty="0"/>
              <a:t> </a:t>
            </a:r>
            <a:r>
              <a:rPr lang="en-IN" b="1" dirty="0"/>
              <a:t>Polymorphism</a:t>
            </a:r>
          </a:p>
        </p:txBody>
      </p:sp>
      <p:sp>
        <p:nvSpPr>
          <p:cNvPr id="8" name="TextBox 7"/>
          <p:cNvSpPr txBox="1"/>
          <p:nvPr/>
        </p:nvSpPr>
        <p:spPr>
          <a:xfrm>
            <a:off x="1237279" y="2089292"/>
            <a:ext cx="4587329" cy="1200329"/>
          </a:xfrm>
          <a:prstGeom prst="rect">
            <a:avLst/>
          </a:prstGeom>
          <a:noFill/>
        </p:spPr>
        <p:txBody>
          <a:bodyPr wrap="square" rtlCol="0">
            <a:spAutoFit/>
          </a:bodyPr>
          <a:lstStyle/>
          <a:p>
            <a:endParaRPr lang="en-IN" dirty="0" smtClean="0">
              <a:sym typeface="Wingdings" panose="05000000000000000000" pitchFamily="2" charset="2"/>
            </a:endParaRPr>
          </a:p>
          <a:p>
            <a:r>
              <a:rPr lang="en-IN" dirty="0" smtClean="0">
                <a:sym typeface="Wingdings" panose="05000000000000000000" pitchFamily="2" charset="2"/>
              </a:rPr>
              <a:t> </a:t>
            </a:r>
            <a:r>
              <a:rPr lang="en-GB" b="1" dirty="0" smtClean="0">
                <a:sym typeface="Wingdings" panose="05000000000000000000" pitchFamily="2" charset="2"/>
              </a:rPr>
              <a:t>Method overloading and Constructor     	overloading</a:t>
            </a:r>
            <a:endParaRPr lang="en-GB" b="1" i="1" dirty="0"/>
          </a:p>
          <a:p>
            <a:endParaRPr lang="en-IN" dirty="0"/>
          </a:p>
        </p:txBody>
      </p:sp>
      <p:sp>
        <p:nvSpPr>
          <p:cNvPr id="2" name="TextBox 1"/>
          <p:cNvSpPr txBox="1"/>
          <p:nvPr/>
        </p:nvSpPr>
        <p:spPr>
          <a:xfrm>
            <a:off x="1237279" y="2866715"/>
            <a:ext cx="3575304" cy="1754326"/>
          </a:xfrm>
          <a:prstGeom prst="rect">
            <a:avLst/>
          </a:prstGeom>
          <a:noFill/>
        </p:spPr>
        <p:txBody>
          <a:bodyPr wrap="square" rtlCol="0">
            <a:spAutoFit/>
          </a:bodyPr>
          <a:lstStyle/>
          <a:p>
            <a:endParaRPr lang="en-IN" dirty="0" smtClean="0">
              <a:sym typeface="Wingdings" panose="05000000000000000000" pitchFamily="2" charset="2"/>
            </a:endParaRPr>
          </a:p>
          <a:p>
            <a:r>
              <a:rPr lang="en-IN" b="1" dirty="0" smtClean="0">
                <a:sym typeface="Wingdings" panose="05000000000000000000" pitchFamily="2" charset="2"/>
              </a:rPr>
              <a:t>Access Modifiers</a:t>
            </a:r>
            <a:endParaRPr lang="en-GB" b="1" i="1" dirty="0" smtClean="0"/>
          </a:p>
          <a:p>
            <a:endParaRPr lang="en-IN" dirty="0" smtClean="0"/>
          </a:p>
          <a:p>
            <a:r>
              <a:rPr lang="en-IN" b="1" dirty="0" smtClean="0">
                <a:sym typeface="Wingdings" panose="05000000000000000000" pitchFamily="2" charset="2"/>
              </a:rPr>
              <a:t>Arrays</a:t>
            </a:r>
          </a:p>
          <a:p>
            <a:endParaRPr lang="en-IN" dirty="0">
              <a:sym typeface="Wingdings" panose="05000000000000000000" pitchFamily="2" charset="2"/>
            </a:endParaRPr>
          </a:p>
          <a:p>
            <a:r>
              <a:rPr lang="en-IN" b="1" dirty="0" smtClean="0">
                <a:sym typeface="Wingdings" panose="05000000000000000000" pitchFamily="2" charset="2"/>
              </a:rPr>
              <a:t>Inheritance </a:t>
            </a:r>
            <a:endParaRPr lang="en-IN" b="1" dirty="0"/>
          </a:p>
        </p:txBody>
      </p:sp>
      <p:pic>
        <p:nvPicPr>
          <p:cNvPr id="8194" name="Picture 2" descr="Java -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228" y="1171520"/>
            <a:ext cx="5861658" cy="4535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653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0"/>
            <a:ext cx="12192000" cy="6858000"/>
          </a:xfrm>
        </p:spPr>
        <p:txBody>
          <a:bodyPr>
            <a:normAutofit/>
          </a:bodyPr>
          <a:lstStyle/>
          <a:p>
            <a:r>
              <a:rPr lang="en-IN" b="1" u="sng" dirty="0" smtClean="0"/>
              <a:t>Polymorphism: </a:t>
            </a:r>
            <a:r>
              <a:rPr lang="en-GB" dirty="0" smtClean="0"/>
              <a:t>Polymorphism </a:t>
            </a:r>
            <a:r>
              <a:rPr lang="en-GB" dirty="0"/>
              <a:t>in Java is a core concept </a:t>
            </a:r>
            <a:endParaRPr lang="en-GB" dirty="0" smtClean="0"/>
          </a:p>
          <a:p>
            <a:r>
              <a:rPr lang="en-GB" dirty="0" smtClean="0"/>
              <a:t>of object-oriented </a:t>
            </a:r>
            <a:r>
              <a:rPr lang="en-GB" dirty="0"/>
              <a:t>programming (OOP) that allows objects </a:t>
            </a:r>
            <a:r>
              <a:rPr lang="en-GB" dirty="0" smtClean="0"/>
              <a:t>to</a:t>
            </a:r>
          </a:p>
          <a:p>
            <a:r>
              <a:rPr lang="en-GB" dirty="0" smtClean="0"/>
              <a:t> </a:t>
            </a:r>
            <a:r>
              <a:rPr lang="en-GB" dirty="0"/>
              <a:t>be treated as instances of their parent </a:t>
            </a:r>
            <a:r>
              <a:rPr lang="en-GB" dirty="0" smtClean="0"/>
              <a:t>class.</a:t>
            </a:r>
          </a:p>
          <a:p>
            <a:r>
              <a:rPr lang="en-GB" dirty="0" smtClean="0">
                <a:sym typeface="Wingdings" panose="05000000000000000000" pitchFamily="2" charset="2"/>
              </a:rPr>
              <a:t></a:t>
            </a:r>
            <a:r>
              <a:rPr lang="en-GB" dirty="0" smtClean="0"/>
              <a:t>There </a:t>
            </a:r>
            <a:r>
              <a:rPr lang="en-GB" dirty="0"/>
              <a:t>are two different types of Polymorphism in Java. </a:t>
            </a:r>
            <a:endParaRPr lang="en-GB" dirty="0" smtClean="0"/>
          </a:p>
          <a:p>
            <a:r>
              <a:rPr lang="en-GB" dirty="0" smtClean="0"/>
              <a:t>They </a:t>
            </a:r>
            <a:r>
              <a:rPr lang="en-GB" dirty="0"/>
              <a:t>are: </a:t>
            </a:r>
            <a:r>
              <a:rPr lang="en-GB" dirty="0" smtClean="0"/>
              <a:t>   1)Compile-Time </a:t>
            </a:r>
            <a:r>
              <a:rPr lang="en-GB" dirty="0"/>
              <a:t>Polymorphism</a:t>
            </a:r>
            <a:r>
              <a:rPr lang="en-GB" dirty="0" smtClean="0"/>
              <a:t>.</a:t>
            </a:r>
            <a:r>
              <a:rPr lang="en-IN" dirty="0"/>
              <a:t> </a:t>
            </a:r>
            <a:r>
              <a:rPr lang="en-IN" dirty="0" smtClean="0"/>
              <a:t>       2)Run-Time Polymorphism.</a:t>
            </a:r>
          </a:p>
          <a:p>
            <a:r>
              <a:rPr lang="en-GB" b="1" u="sng" dirty="0" smtClean="0">
                <a:sym typeface="Wingdings" panose="05000000000000000000" pitchFamily="2" charset="2"/>
              </a:rPr>
              <a:t>Method </a:t>
            </a:r>
            <a:r>
              <a:rPr lang="en-GB" b="1" u="sng" dirty="0">
                <a:sym typeface="Wingdings" panose="05000000000000000000" pitchFamily="2" charset="2"/>
              </a:rPr>
              <a:t>overloading and Constructor </a:t>
            </a:r>
            <a:r>
              <a:rPr lang="en-GB" b="1" u="sng" dirty="0" smtClean="0">
                <a:sym typeface="Wingdings" panose="05000000000000000000" pitchFamily="2" charset="2"/>
              </a:rPr>
              <a:t>overloading:</a:t>
            </a:r>
          </a:p>
          <a:p>
            <a:r>
              <a:rPr lang="en-GB" dirty="0" smtClean="0"/>
              <a:t>Method </a:t>
            </a:r>
            <a:r>
              <a:rPr lang="en-GB" dirty="0"/>
              <a:t>overloading is a Java feature that allows multiple methods to have the same name but different </a:t>
            </a:r>
            <a:r>
              <a:rPr lang="en-GB" dirty="0" smtClean="0"/>
              <a:t>parameters.</a:t>
            </a:r>
          </a:p>
          <a:p>
            <a:r>
              <a:rPr lang="en-GB" b="1" dirty="0" smtClean="0">
                <a:sym typeface="Wingdings" panose="05000000000000000000" pitchFamily="2" charset="2"/>
              </a:rPr>
              <a:t></a:t>
            </a:r>
            <a:r>
              <a:rPr lang="en-GB" dirty="0" smtClean="0"/>
              <a:t>Constructor overloading is a feature in Java that allows a class to have more than one constructor, each with a different list of parameters. </a:t>
            </a:r>
          </a:p>
          <a:p>
            <a:r>
              <a:rPr lang="en-GB" b="1" u="sng" dirty="0" smtClean="0"/>
              <a:t>Arrays</a:t>
            </a:r>
            <a:r>
              <a:rPr lang="en-GB" b="1" dirty="0" smtClean="0"/>
              <a:t>: </a:t>
            </a:r>
            <a:r>
              <a:rPr lang="en-GB" dirty="0" smtClean="0"/>
              <a:t>Arrays</a:t>
            </a:r>
            <a:r>
              <a:rPr lang="en-GB" b="1" dirty="0"/>
              <a:t> </a:t>
            </a:r>
            <a:r>
              <a:rPr lang="en-GB" dirty="0"/>
              <a:t>are fundamental structures in Java that allow us to store multiple values of the same type in a single variable</a:t>
            </a:r>
            <a:r>
              <a:rPr lang="en-GB" dirty="0" smtClean="0"/>
              <a:t>.</a:t>
            </a:r>
          </a:p>
          <a:p>
            <a:r>
              <a:rPr lang="en-IN" b="1" u="sng" dirty="0" smtClean="0">
                <a:sym typeface="Wingdings" panose="05000000000000000000" pitchFamily="2" charset="2"/>
              </a:rPr>
              <a:t>Inheritance:</a:t>
            </a:r>
            <a:endParaRPr lang="en-IN" b="1" u="sng" dirty="0"/>
          </a:p>
          <a:p>
            <a:r>
              <a:rPr lang="en-GB" dirty="0"/>
              <a:t>Java, Inheritance is an important pillar of </a:t>
            </a:r>
            <a:r>
              <a:rPr lang="en-GB" dirty="0" smtClean="0"/>
              <a:t>OOP. </a:t>
            </a:r>
            <a:r>
              <a:rPr lang="en-GB" dirty="0"/>
              <a:t>It is the mechanism in Java by which one class is allowed to inherit the </a:t>
            </a:r>
            <a:r>
              <a:rPr lang="en-GB" dirty="0" smtClean="0"/>
              <a:t>features of </a:t>
            </a:r>
            <a:r>
              <a:rPr lang="en-GB" dirty="0"/>
              <a:t>another class. </a:t>
            </a:r>
            <a:endParaRPr lang="en-GB" b="1" dirty="0" smtClean="0"/>
          </a:p>
          <a:p>
            <a:r>
              <a:rPr lang="en-GB" dirty="0" smtClean="0"/>
              <a:t>Java supports following Inheritance:1)Single  2)Multi-level  3)Hierarchical    4)</a:t>
            </a:r>
            <a:r>
              <a:rPr lang="en-IN" b="1" dirty="0"/>
              <a:t> </a:t>
            </a:r>
            <a:r>
              <a:rPr lang="en-IN" dirty="0" smtClean="0"/>
              <a:t>Hybrid</a:t>
            </a:r>
          </a:p>
          <a:p>
            <a:r>
              <a:rPr lang="en-IN" u="sng" dirty="0" smtClean="0"/>
              <a:t>Syntax: </a:t>
            </a:r>
            <a:r>
              <a:rPr lang="en-IN" dirty="0" smtClean="0"/>
              <a:t>Class </a:t>
            </a:r>
            <a:r>
              <a:rPr lang="en-IN" dirty="0" err="1" smtClean="0"/>
              <a:t>Derived_class</a:t>
            </a:r>
            <a:r>
              <a:rPr lang="en-IN" dirty="0" smtClean="0"/>
              <a:t> Extends </a:t>
            </a:r>
            <a:r>
              <a:rPr lang="en-IN" dirty="0" err="1" smtClean="0"/>
              <a:t>Base_class</a:t>
            </a:r>
            <a:r>
              <a:rPr lang="en-IN" dirty="0" smtClean="0"/>
              <a:t> </a:t>
            </a:r>
            <a:endParaRPr lang="en-GB" dirty="0" smtClean="0"/>
          </a:p>
          <a:p>
            <a:endParaRPr lang="en-IN" b="1" dirty="0" smtClean="0"/>
          </a:p>
        </p:txBody>
      </p:sp>
      <p:sp>
        <p:nvSpPr>
          <p:cNvPr id="4" name="Slide Number Placeholder 3"/>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9218" name="Picture 2" descr="Polymorphism in Java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263" y="230641"/>
            <a:ext cx="4257675"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77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02D07F7-B946-BB66-E6EA-DD92C38B1926}"/>
              </a:ext>
            </a:extLst>
          </p:cNvPr>
          <p:cNvSpPr>
            <a:spLocks noGrp="1"/>
          </p:cNvSpPr>
          <p:nvPr>
            <p:ph type="body" sz="quarter" idx="12"/>
          </p:nvPr>
        </p:nvSpPr>
        <p:spPr>
          <a:xfrm>
            <a:off x="158671" y="3038483"/>
            <a:ext cx="11562786" cy="584775"/>
          </a:xfrm>
        </p:spPr>
        <p:txBody>
          <a:bodyPr/>
          <a:lstStyle/>
          <a:p>
            <a:r>
              <a:rPr lang="en-US" sz="3200" dirty="0" smtClean="0"/>
              <a:t>Topics Covered in Third  Week !</a:t>
            </a:r>
            <a:endParaRPr lang="en-IN" sz="4000" dirty="0"/>
          </a:p>
        </p:txBody>
      </p:sp>
      <p:pic>
        <p:nvPicPr>
          <p:cNvPr id="2" name="Graphic 1" descr="Idea outline">
            <a:extLst>
              <a:ext uri="{FF2B5EF4-FFF2-40B4-BE49-F238E27FC236}">
                <a16:creationId xmlns:a16="http://schemas.microsoft.com/office/drawing/2014/main" xmlns="" id="{5ED103A7-D95B-E42C-6356-53269A110E8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3</a:t>
            </a:fld>
            <a:endParaRPr lang="en-IN" dirty="0"/>
          </a:p>
        </p:txBody>
      </p:sp>
      <p:sp>
        <p:nvSpPr>
          <p:cNvPr id="7" name="Rectangle 6"/>
          <p:cNvSpPr/>
          <p:nvPr/>
        </p:nvSpPr>
        <p:spPr>
          <a:xfrm>
            <a:off x="153350" y="1528997"/>
            <a:ext cx="5827726" cy="43921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6378315" y="1528997"/>
            <a:ext cx="5593152" cy="43396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4542020" y="230942"/>
            <a:ext cx="8094688" cy="830997"/>
          </a:xfrm>
          <a:prstGeom prst="rect">
            <a:avLst/>
          </a:prstGeom>
          <a:noFill/>
        </p:spPr>
        <p:txBody>
          <a:bodyPr wrap="square" rtlCol="0">
            <a:spAutoFit/>
          </a:bodyPr>
          <a:lstStyle/>
          <a:p>
            <a:r>
              <a:rPr lang="en-IN" sz="4800" b="1" dirty="0" smtClean="0"/>
              <a:t>About Me</a:t>
            </a:r>
            <a:endParaRPr lang="en-IN" sz="4800" b="1" dirty="0"/>
          </a:p>
        </p:txBody>
      </p:sp>
      <p:sp>
        <p:nvSpPr>
          <p:cNvPr id="10" name="TextBox 9"/>
          <p:cNvSpPr txBox="1"/>
          <p:nvPr/>
        </p:nvSpPr>
        <p:spPr>
          <a:xfrm>
            <a:off x="550589" y="3395272"/>
            <a:ext cx="5617864" cy="369332"/>
          </a:xfrm>
          <a:prstGeom prst="rect">
            <a:avLst/>
          </a:prstGeom>
          <a:noFill/>
        </p:spPr>
        <p:txBody>
          <a:bodyPr wrap="square" rtlCol="0">
            <a:spAutoFit/>
          </a:bodyPr>
          <a:lstStyle/>
          <a:p>
            <a:r>
              <a:rPr lang="en-GB" b="1" dirty="0" smtClean="0"/>
              <a:t>“What </a:t>
            </a:r>
            <a:r>
              <a:rPr lang="en-GB" b="1" dirty="0"/>
              <a:t>you learn today shapes your future."</a:t>
            </a:r>
            <a:endParaRPr lang="en-IN" b="1" dirty="0"/>
          </a:p>
        </p:txBody>
      </p:sp>
      <p:pic>
        <p:nvPicPr>
          <p:cNvPr id="7170" name="Picture 2" descr="Learn Today, Lead Tomorrow - Focus Skills Zone | Deez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315" y="1528996"/>
            <a:ext cx="5593152" cy="433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393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xmlns="" id="{595DA231-959C-B3E0-7DA4-876736A38BC8}"/>
              </a:ext>
            </a:extLst>
          </p:cNvPr>
          <p:cNvGraphicFramePr>
            <a:graphicFrameLocks noChangeAspect="1"/>
          </p:cNvGraphicFramePr>
          <p:nvPr>
            <p:custDataLst>
              <p:tags r:id="rId2"/>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81" name="think-cell Slide" r:id="rId4" imgW="395" imgH="394" progId="TCLayout.ActiveDocument.1">
                  <p:embed/>
                </p:oleObj>
              </mc:Choice>
              <mc:Fallback>
                <p:oleObj name="think-cell Slide" r:id="rId4" imgW="395" imgH="394" progId="TCLayout.ActiveDocument.1">
                  <p:embed/>
                  <p:pic>
                    <p:nvPicPr>
                      <p:cNvPr id="5" name="think-cell data - do not delete" hidden="1">
                        <a:extLst>
                          <a:ext uri="{FF2B5EF4-FFF2-40B4-BE49-F238E27FC236}">
                            <a16:creationId xmlns:a16="http://schemas.microsoft.com/office/drawing/2014/main" xmlns="" id="{595DA231-959C-B3E0-7DA4-876736A38BC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06C725D5-7581-AA70-6229-D8DC020A1CF5}"/>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10" name="Content Placeholder 2">
            <a:extLst>
              <a:ext uri="{FF2B5EF4-FFF2-40B4-BE49-F238E27FC236}">
                <a16:creationId xmlns:a16="http://schemas.microsoft.com/office/drawing/2014/main" xmlns="" id="{1119CB9E-042F-11E8-F683-654626D307B3}"/>
              </a:ext>
            </a:extLst>
          </p:cNvPr>
          <p:cNvSpPr txBox="1">
            <a:spLocks/>
          </p:cNvSpPr>
          <p:nvPr/>
        </p:nvSpPr>
        <p:spPr>
          <a:xfrm>
            <a:off x="385560" y="1738351"/>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xmlns="" id="{CE0DDF5F-FE47-F9A2-FE84-53B63DFF494D}"/>
              </a:ext>
            </a:extLst>
          </p:cNvPr>
          <p:cNvSpPr txBox="1">
            <a:spLocks/>
          </p:cNvSpPr>
          <p:nvPr/>
        </p:nvSpPr>
        <p:spPr>
          <a:xfrm>
            <a:off x="6205179" y="1738350"/>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2" name="TextBox 1"/>
          <p:cNvSpPr txBox="1"/>
          <p:nvPr/>
        </p:nvSpPr>
        <p:spPr>
          <a:xfrm>
            <a:off x="298402" y="2281188"/>
            <a:ext cx="184731" cy="369332"/>
          </a:xfrm>
          <a:prstGeom prst="rect">
            <a:avLst/>
          </a:prstGeom>
          <a:noFill/>
        </p:spPr>
        <p:txBody>
          <a:bodyPr wrap="none" rtlCol="0">
            <a:spAutoFit/>
          </a:bodyPr>
          <a:lstStyle/>
          <a:p>
            <a:endParaRPr lang="en-IN" dirty="0"/>
          </a:p>
        </p:txBody>
      </p:sp>
      <p:sp>
        <p:nvSpPr>
          <p:cNvPr id="8" name="TextBox 7"/>
          <p:cNvSpPr txBox="1"/>
          <p:nvPr/>
        </p:nvSpPr>
        <p:spPr>
          <a:xfrm flipH="1">
            <a:off x="950975" y="2771084"/>
            <a:ext cx="3334580" cy="369332"/>
          </a:xfrm>
          <a:prstGeom prst="rect">
            <a:avLst/>
          </a:prstGeom>
          <a:noFill/>
        </p:spPr>
        <p:txBody>
          <a:bodyPr wrap="square" rtlCol="0">
            <a:spAutoFit/>
          </a:bodyPr>
          <a:lstStyle/>
          <a:p>
            <a:r>
              <a:rPr lang="en-IN" b="1" dirty="0" smtClean="0">
                <a:sym typeface="Wingdings" panose="05000000000000000000" pitchFamily="2" charset="2"/>
              </a:rPr>
              <a:t>JavaScript Data types</a:t>
            </a:r>
            <a:endParaRPr lang="en-IN" b="1" dirty="0"/>
          </a:p>
        </p:txBody>
      </p:sp>
      <p:sp>
        <p:nvSpPr>
          <p:cNvPr id="12" name="TextBox 11"/>
          <p:cNvSpPr txBox="1"/>
          <p:nvPr/>
        </p:nvSpPr>
        <p:spPr>
          <a:xfrm>
            <a:off x="950975" y="2250443"/>
            <a:ext cx="4615636" cy="369332"/>
          </a:xfrm>
          <a:prstGeom prst="rect">
            <a:avLst/>
          </a:prstGeom>
          <a:noFill/>
        </p:spPr>
        <p:txBody>
          <a:bodyPr wrap="square" rtlCol="0">
            <a:spAutoFit/>
          </a:bodyPr>
          <a:lstStyle/>
          <a:p>
            <a:r>
              <a:rPr lang="en-IN" b="1" dirty="0" smtClean="0">
                <a:sym typeface="Wingdings" panose="05000000000000000000" pitchFamily="2" charset="2"/>
              </a:rPr>
              <a:t>Introduction to JavaScript</a:t>
            </a:r>
            <a:endParaRPr lang="en-IN" b="1" dirty="0"/>
          </a:p>
        </p:txBody>
      </p:sp>
      <p:sp>
        <p:nvSpPr>
          <p:cNvPr id="13" name="TextBox 12"/>
          <p:cNvSpPr txBox="1"/>
          <p:nvPr/>
        </p:nvSpPr>
        <p:spPr>
          <a:xfrm>
            <a:off x="884078" y="3258123"/>
            <a:ext cx="3320716" cy="369332"/>
          </a:xfrm>
          <a:prstGeom prst="rect">
            <a:avLst/>
          </a:prstGeom>
          <a:noFill/>
        </p:spPr>
        <p:txBody>
          <a:bodyPr wrap="square" rtlCol="0">
            <a:spAutoFit/>
          </a:bodyPr>
          <a:lstStyle/>
          <a:p>
            <a:r>
              <a:rPr lang="en-IN" b="1" dirty="0" smtClean="0">
                <a:sym typeface="Wingdings" panose="05000000000000000000" pitchFamily="2" charset="2"/>
              </a:rPr>
              <a:t> Hoisting</a:t>
            </a:r>
            <a:endParaRPr lang="en-IN" b="1" dirty="0"/>
          </a:p>
        </p:txBody>
      </p:sp>
      <p:sp>
        <p:nvSpPr>
          <p:cNvPr id="18" name="TextBox 17"/>
          <p:cNvSpPr txBox="1"/>
          <p:nvPr/>
        </p:nvSpPr>
        <p:spPr>
          <a:xfrm flipH="1">
            <a:off x="442195" y="534811"/>
            <a:ext cx="11194343"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rPr>
              <a:t>Learning 1 | My takeaways </a:t>
            </a:r>
            <a:endParaRPr lang="en-IN" sz="4400" dirty="0"/>
          </a:p>
        </p:txBody>
      </p:sp>
      <p:sp>
        <p:nvSpPr>
          <p:cNvPr id="3" name="TextBox 2"/>
          <p:cNvSpPr txBox="1"/>
          <p:nvPr/>
        </p:nvSpPr>
        <p:spPr>
          <a:xfrm>
            <a:off x="884078" y="3776472"/>
            <a:ext cx="4090258" cy="369332"/>
          </a:xfrm>
          <a:prstGeom prst="rect">
            <a:avLst/>
          </a:prstGeom>
          <a:noFill/>
        </p:spPr>
        <p:txBody>
          <a:bodyPr wrap="square" rtlCol="0">
            <a:spAutoFit/>
          </a:bodyPr>
          <a:lstStyle/>
          <a:p>
            <a:r>
              <a:rPr lang="en-IN" b="1" dirty="0" smtClean="0">
                <a:sym typeface="Wingdings" panose="05000000000000000000" pitchFamily="2" charset="2"/>
              </a:rPr>
              <a:t> Runtime Environment </a:t>
            </a:r>
            <a:endParaRPr lang="en-IN" b="1" dirty="0"/>
          </a:p>
        </p:txBody>
      </p:sp>
      <p:sp>
        <p:nvSpPr>
          <p:cNvPr id="6" name="TextBox 5"/>
          <p:cNvSpPr txBox="1"/>
          <p:nvPr/>
        </p:nvSpPr>
        <p:spPr>
          <a:xfrm>
            <a:off x="1024128" y="4294821"/>
            <a:ext cx="3374136" cy="369332"/>
          </a:xfrm>
          <a:prstGeom prst="rect">
            <a:avLst/>
          </a:prstGeom>
          <a:noFill/>
        </p:spPr>
        <p:txBody>
          <a:bodyPr wrap="square" rtlCol="0">
            <a:spAutoFit/>
          </a:bodyPr>
          <a:lstStyle/>
          <a:p>
            <a:r>
              <a:rPr lang="en-IN" b="1" dirty="0" smtClean="0">
                <a:sym typeface="Wingdings" panose="05000000000000000000" pitchFamily="2" charset="2"/>
              </a:rPr>
              <a:t>DOM</a:t>
            </a:r>
            <a:endParaRPr lang="en-IN" b="1" dirty="0"/>
          </a:p>
        </p:txBody>
      </p:sp>
      <p:pic>
        <p:nvPicPr>
          <p:cNvPr id="2118" name="Picture 70" descr="AlgoDaily - Introduction to JS Engines and Runtim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0504" y="1888465"/>
            <a:ext cx="5200055" cy="3477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19"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sp>
        <p:nvSpPr>
          <p:cNvPr id="12" name="Content Placeholder 3">
            <a:extLst>
              <a:ext uri="{FF2B5EF4-FFF2-40B4-BE49-F238E27FC236}">
                <a16:creationId xmlns:a16="http://schemas.microsoft.com/office/drawing/2014/main" xmlns="" id="{E53E5C3F-4D2B-B85F-E592-E58E032C664C}"/>
              </a:ext>
            </a:extLst>
          </p:cNvPr>
          <p:cNvSpPr txBox="1">
            <a:spLocks/>
          </p:cNvSpPr>
          <p:nvPr/>
        </p:nvSpPr>
        <p:spPr>
          <a:xfrm>
            <a:off x="8440373" y="9572338"/>
            <a:ext cx="768492" cy="48524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Q </a:t>
            </a:r>
            <a:endParaRPr lang="en-US" sz="2000" dirty="0"/>
          </a:p>
        </p:txBody>
      </p:sp>
      <p:sp>
        <p:nvSpPr>
          <p:cNvPr id="5" name="TextBox 4"/>
          <p:cNvSpPr txBox="1"/>
          <p:nvPr/>
        </p:nvSpPr>
        <p:spPr>
          <a:xfrm>
            <a:off x="149902" y="104931"/>
            <a:ext cx="11880762" cy="7848302"/>
          </a:xfrm>
          <a:prstGeom prst="rect">
            <a:avLst/>
          </a:prstGeom>
          <a:noFill/>
        </p:spPr>
        <p:txBody>
          <a:bodyPr wrap="square" rtlCol="0">
            <a:spAutoFit/>
          </a:bodyPr>
          <a:lstStyle/>
          <a:p>
            <a:r>
              <a:rPr lang="en-GB" b="1" dirty="0" smtClean="0"/>
              <a:t>JavaScript </a:t>
            </a:r>
            <a:r>
              <a:rPr lang="en-GB" dirty="0" smtClean="0"/>
              <a:t>: JavaScript is </a:t>
            </a:r>
            <a:r>
              <a:rPr lang="en-GB" dirty="0"/>
              <a:t>a </a:t>
            </a:r>
            <a:r>
              <a:rPr lang="en-GB" dirty="0" err="1"/>
              <a:t>client_side</a:t>
            </a:r>
            <a:r>
              <a:rPr lang="en-GB" dirty="0"/>
              <a:t> scripting </a:t>
            </a:r>
            <a:r>
              <a:rPr lang="en-GB" dirty="0" err="1"/>
              <a:t>language.The</a:t>
            </a:r>
            <a:r>
              <a:rPr lang="en-GB" dirty="0"/>
              <a:t> main objective of JavaScript is to develop dynamic web application or </a:t>
            </a:r>
            <a:r>
              <a:rPr lang="en-GB" dirty="0" err="1"/>
              <a:t>interative</a:t>
            </a:r>
            <a:r>
              <a:rPr lang="en-GB" dirty="0"/>
              <a:t> web </a:t>
            </a:r>
            <a:r>
              <a:rPr lang="en-GB" dirty="0" smtClean="0"/>
              <a:t>applications.</a:t>
            </a:r>
            <a:endParaRPr lang="en-IN" dirty="0" smtClean="0"/>
          </a:p>
          <a:p>
            <a:r>
              <a:rPr lang="en-IN" dirty="0" smtClean="0"/>
              <a:t> </a:t>
            </a:r>
            <a:r>
              <a:rPr lang="en-IN" dirty="0" smtClean="0">
                <a:sym typeface="Wingdings" panose="05000000000000000000" pitchFamily="2" charset="2"/>
              </a:rPr>
              <a:t> </a:t>
            </a:r>
            <a:r>
              <a:rPr lang="en-IN" dirty="0" err="1" smtClean="0">
                <a:sym typeface="Wingdings" panose="05000000000000000000" pitchFamily="2" charset="2"/>
              </a:rPr>
              <a:t>Dy</a:t>
            </a:r>
            <a:r>
              <a:rPr lang="en-GB" dirty="0" err="1" smtClean="0">
                <a:sym typeface="Wingdings" panose="05000000000000000000" pitchFamily="2" charset="2"/>
              </a:rPr>
              <a:t>namically</a:t>
            </a:r>
            <a:r>
              <a:rPr lang="en-GB" dirty="0" smtClean="0">
                <a:sym typeface="Wingdings" panose="05000000000000000000" pitchFamily="2" charset="2"/>
              </a:rPr>
              <a:t> </a:t>
            </a:r>
            <a:r>
              <a:rPr lang="en-GB" dirty="0">
                <a:sym typeface="Wingdings" panose="05000000000000000000" pitchFamily="2" charset="2"/>
              </a:rPr>
              <a:t>typed Scripting Language which means while defining </a:t>
            </a:r>
            <a:r>
              <a:rPr lang="en-GB" dirty="0" smtClean="0">
                <a:sym typeface="Wingdings" panose="05000000000000000000" pitchFamily="2" charset="2"/>
              </a:rPr>
              <a:t>or declaring </a:t>
            </a:r>
            <a:r>
              <a:rPr lang="en-GB" dirty="0">
                <a:sym typeface="Wingdings" panose="05000000000000000000" pitchFamily="2" charset="2"/>
              </a:rPr>
              <a:t>a variable there is no need to </a:t>
            </a:r>
            <a:r>
              <a:rPr lang="en-GB" dirty="0" smtClean="0">
                <a:sym typeface="Wingdings" panose="05000000000000000000" pitchFamily="2" charset="2"/>
              </a:rPr>
              <a:t>       define </a:t>
            </a:r>
            <a:r>
              <a:rPr lang="en-GB" dirty="0">
                <a:sym typeface="Wingdings" panose="05000000000000000000" pitchFamily="2" charset="2"/>
              </a:rPr>
              <a:t>data type or type explicitly</a:t>
            </a:r>
            <a:r>
              <a:rPr lang="en-GB" dirty="0" smtClean="0">
                <a:sym typeface="Wingdings" panose="05000000000000000000" pitchFamily="2" charset="2"/>
              </a:rPr>
              <a:t>.</a:t>
            </a:r>
            <a:endParaRPr lang="en-GB" dirty="0" smtClean="0"/>
          </a:p>
          <a:p>
            <a:r>
              <a:rPr lang="en-GB" b="1" dirty="0" smtClean="0">
                <a:sym typeface="Wingdings" panose="05000000000000000000" pitchFamily="2" charset="2"/>
              </a:rPr>
              <a:t>we can write JavaScript code in following ways:</a:t>
            </a:r>
          </a:p>
          <a:p>
            <a:r>
              <a:rPr lang="en-GB" b="1" dirty="0">
                <a:sym typeface="Wingdings" panose="05000000000000000000" pitchFamily="2" charset="2"/>
              </a:rPr>
              <a:t>   </a:t>
            </a:r>
            <a:r>
              <a:rPr lang="en-GB" b="1" dirty="0" smtClean="0">
                <a:sym typeface="Wingdings" panose="05000000000000000000" pitchFamily="2" charset="2"/>
              </a:rPr>
              <a:t>	</a:t>
            </a:r>
            <a:r>
              <a:rPr lang="en-GB" dirty="0" smtClean="0">
                <a:sym typeface="Wingdings" panose="05000000000000000000" pitchFamily="2" charset="2"/>
              </a:rPr>
              <a:t>1) Inside </a:t>
            </a:r>
            <a:r>
              <a:rPr lang="en-GB" dirty="0">
                <a:sym typeface="Wingdings" panose="05000000000000000000" pitchFamily="2" charset="2"/>
              </a:rPr>
              <a:t>the body tag followed by script paired tag</a:t>
            </a:r>
          </a:p>
          <a:p>
            <a:r>
              <a:rPr lang="en-GB" dirty="0" smtClean="0">
                <a:sym typeface="Wingdings" panose="05000000000000000000" pitchFamily="2" charset="2"/>
              </a:rPr>
              <a:t>	2) </a:t>
            </a:r>
            <a:r>
              <a:rPr lang="en-GB" dirty="0" err="1" smtClean="0">
                <a:sym typeface="Wingdings" panose="05000000000000000000" pitchFamily="2" charset="2"/>
              </a:rPr>
              <a:t>Inisde</a:t>
            </a:r>
            <a:r>
              <a:rPr lang="en-GB" dirty="0" smtClean="0">
                <a:sym typeface="Wingdings" panose="05000000000000000000" pitchFamily="2" charset="2"/>
              </a:rPr>
              <a:t> </a:t>
            </a:r>
            <a:r>
              <a:rPr lang="en-GB" dirty="0">
                <a:sym typeface="Wingdings" panose="05000000000000000000" pitchFamily="2" charset="2"/>
              </a:rPr>
              <a:t>the head tag followed by script paired tag</a:t>
            </a:r>
          </a:p>
          <a:p>
            <a:r>
              <a:rPr lang="en-GB" dirty="0" smtClean="0">
                <a:sym typeface="Wingdings" panose="05000000000000000000" pitchFamily="2" charset="2"/>
              </a:rPr>
              <a:t>	3)Using </a:t>
            </a:r>
            <a:r>
              <a:rPr lang="en-GB" dirty="0">
                <a:sym typeface="Wingdings" panose="05000000000000000000" pitchFamily="2" charset="2"/>
              </a:rPr>
              <a:t>external JS using.js </a:t>
            </a:r>
            <a:r>
              <a:rPr lang="en-GB" dirty="0" smtClean="0">
                <a:sym typeface="Wingdings" panose="05000000000000000000" pitchFamily="2" charset="2"/>
              </a:rPr>
              <a:t>extension</a:t>
            </a:r>
          </a:p>
          <a:p>
            <a:endParaRPr lang="en-GB" dirty="0" smtClean="0">
              <a:sym typeface="Wingdings" panose="05000000000000000000" pitchFamily="2" charset="2"/>
            </a:endParaRPr>
          </a:p>
          <a:p>
            <a:r>
              <a:rPr lang="en-GB" dirty="0" smtClean="0">
                <a:sym typeface="Wingdings" panose="05000000000000000000" pitchFamily="2" charset="2"/>
              </a:rPr>
              <a:t></a:t>
            </a:r>
            <a:r>
              <a:rPr lang="en-GB" b="1" dirty="0" err="1"/>
              <a:t>document.write</a:t>
            </a:r>
            <a:r>
              <a:rPr lang="en-GB" b="1" dirty="0" smtClean="0"/>
              <a:t>(): </a:t>
            </a:r>
            <a:r>
              <a:rPr lang="en-GB" dirty="0" smtClean="0"/>
              <a:t>It </a:t>
            </a:r>
            <a:r>
              <a:rPr lang="en-GB" dirty="0"/>
              <a:t>is a method/function in JavaScript which is present in </a:t>
            </a:r>
            <a:r>
              <a:rPr lang="en-GB" dirty="0" err="1"/>
              <a:t>DOM.The</a:t>
            </a:r>
            <a:r>
              <a:rPr lang="en-GB" dirty="0"/>
              <a:t> main objective of  	</a:t>
            </a:r>
            <a:r>
              <a:rPr lang="en-GB" dirty="0" err="1"/>
              <a:t>document.write</a:t>
            </a:r>
            <a:r>
              <a:rPr lang="en-GB" dirty="0"/>
              <a:t>() method is to display the dynamic message or content on the web page</a:t>
            </a:r>
            <a:r>
              <a:rPr lang="en-GB" dirty="0" smtClean="0"/>
              <a:t>.</a:t>
            </a:r>
          </a:p>
          <a:p>
            <a:r>
              <a:rPr lang="en-GB" dirty="0" smtClean="0">
                <a:sym typeface="Wingdings" panose="05000000000000000000" pitchFamily="2" charset="2"/>
              </a:rPr>
              <a:t></a:t>
            </a:r>
            <a:r>
              <a:rPr lang="en-GB" b="1" dirty="0" smtClean="0"/>
              <a:t>console.log(): </a:t>
            </a:r>
            <a:r>
              <a:rPr lang="en-GB" dirty="0" smtClean="0"/>
              <a:t>It </a:t>
            </a:r>
            <a:r>
              <a:rPr lang="en-GB" dirty="0"/>
              <a:t>is a method in </a:t>
            </a:r>
            <a:r>
              <a:rPr lang="en-GB" dirty="0" err="1"/>
              <a:t>JavaScript.The</a:t>
            </a:r>
            <a:r>
              <a:rPr lang="en-GB" dirty="0"/>
              <a:t> main objective of this method is to perform </a:t>
            </a:r>
            <a:r>
              <a:rPr lang="en-GB" dirty="0" err="1"/>
              <a:t>client_side</a:t>
            </a:r>
            <a:endParaRPr lang="en-GB" dirty="0"/>
          </a:p>
          <a:p>
            <a:r>
              <a:rPr lang="en-GB" dirty="0"/>
              <a:t>debugging operations.</a:t>
            </a:r>
          </a:p>
          <a:p>
            <a:endParaRPr lang="en-GB" dirty="0"/>
          </a:p>
          <a:p>
            <a:r>
              <a:rPr lang="en-GB" b="1" dirty="0" smtClean="0">
                <a:sym typeface="Wingdings" panose="05000000000000000000" pitchFamily="2" charset="2"/>
              </a:rPr>
              <a:t>Datatypes in </a:t>
            </a:r>
            <a:r>
              <a:rPr lang="en-GB" b="1" dirty="0" err="1" smtClean="0">
                <a:sym typeface="Wingdings" panose="05000000000000000000" pitchFamily="2" charset="2"/>
              </a:rPr>
              <a:t>Javascript</a:t>
            </a:r>
            <a:r>
              <a:rPr lang="en-GB" b="1" dirty="0" smtClean="0">
                <a:sym typeface="Wingdings" panose="05000000000000000000" pitchFamily="2" charset="2"/>
              </a:rPr>
              <a:t>:</a:t>
            </a:r>
          </a:p>
          <a:p>
            <a:pPr marL="342900" indent="-342900">
              <a:buAutoNum type="arabicPeriod"/>
            </a:pPr>
            <a:r>
              <a:rPr lang="en-IN" b="1" dirty="0" smtClean="0"/>
              <a:t>Primitive </a:t>
            </a:r>
            <a:r>
              <a:rPr lang="en-IN" b="1" dirty="0"/>
              <a:t>Data </a:t>
            </a:r>
            <a:r>
              <a:rPr lang="en-IN" i="1" dirty="0" smtClean="0"/>
              <a:t>Types-</a:t>
            </a:r>
            <a:r>
              <a:rPr lang="en-IN" i="1" dirty="0" err="1" smtClean="0"/>
              <a:t>Number,String,Boolean,Null,Undefined</a:t>
            </a:r>
            <a:endParaRPr lang="en-IN" i="1" dirty="0" smtClean="0"/>
          </a:p>
          <a:p>
            <a:r>
              <a:rPr lang="en-IN" b="1" dirty="0" smtClean="0"/>
              <a:t>2</a:t>
            </a:r>
            <a:r>
              <a:rPr lang="en-IN" b="1" dirty="0"/>
              <a:t>. Non-primitive Data </a:t>
            </a:r>
            <a:r>
              <a:rPr lang="en-IN" i="1" dirty="0" smtClean="0"/>
              <a:t>Types-</a:t>
            </a:r>
            <a:r>
              <a:rPr lang="en-IN" i="1" dirty="0" err="1" smtClean="0"/>
              <a:t>Object,Array</a:t>
            </a:r>
            <a:r>
              <a:rPr lang="en-IN" i="1" dirty="0" smtClean="0"/>
              <a:t>.</a:t>
            </a:r>
            <a:endParaRPr lang="en-IN" i="1" dirty="0"/>
          </a:p>
          <a:p>
            <a:endParaRPr lang="en-IN" b="1" u="sng" dirty="0" smtClean="0"/>
          </a:p>
          <a:p>
            <a:r>
              <a:rPr lang="en-IN" b="1" u="sng" dirty="0" smtClean="0"/>
              <a:t>Hoisting:</a:t>
            </a:r>
            <a:r>
              <a:rPr lang="en-GB" dirty="0"/>
              <a:t>Hoisting is a JavaScript feature that moves variable, function, and class declarations to the top of their scope before executing </a:t>
            </a:r>
            <a:r>
              <a:rPr lang="en-GB" dirty="0" smtClean="0"/>
              <a:t>code</a:t>
            </a:r>
          </a:p>
          <a:p>
            <a:r>
              <a:rPr lang="en-GB" b="1" u="sng" dirty="0" smtClean="0"/>
              <a:t>JavaScript Runtime </a:t>
            </a:r>
            <a:r>
              <a:rPr lang="en-GB" b="1" u="sng" dirty="0" err="1" smtClean="0"/>
              <a:t>Environment:</a:t>
            </a:r>
            <a:r>
              <a:rPr lang="en-GB" dirty="0" err="1"/>
              <a:t>A</a:t>
            </a:r>
            <a:r>
              <a:rPr lang="en-GB" dirty="0"/>
              <a:t> JavaScript runtime environment is a platform that allows JavaScript code to run. It includes the JavaScript engine, APIs, and other tools. </a:t>
            </a:r>
            <a:endParaRPr lang="en-IN" b="1" u="sng" dirty="0" smtClean="0"/>
          </a:p>
          <a:p>
            <a:endParaRPr lang="en-IN" b="1" u="sng" dirty="0" smtClean="0"/>
          </a:p>
          <a:p>
            <a:pPr marL="342900" indent="-342900">
              <a:buAutoNum type="arabicPeriod"/>
            </a:pPr>
            <a:endParaRPr lang="en-IN" b="1" dirty="0"/>
          </a:p>
          <a:p>
            <a:endParaRPr lang="en-GB" b="1" dirty="0">
              <a:sym typeface="Wingdings" panose="05000000000000000000" pitchFamily="2" charset="2"/>
            </a:endParaRPr>
          </a:p>
          <a:p>
            <a:endParaRPr lang="en-GB" dirty="0" smtClean="0">
              <a:sym typeface="Wingdings" panose="05000000000000000000" pitchFamily="2" charset="2"/>
            </a:endParaRPr>
          </a:p>
          <a:p>
            <a:r>
              <a:rPr lang="en-GB" dirty="0" smtClean="0">
                <a:sym typeface="Wingdings" panose="05000000000000000000" pitchFamily="2" charset="2"/>
              </a:rPr>
              <a:t>  </a:t>
            </a:r>
          </a:p>
          <a:p>
            <a:r>
              <a:rPr lang="en-GB" dirty="0" smtClean="0">
                <a:sym typeface="Wingdings" panose="05000000000000000000" pitchFamily="2" charset="2"/>
              </a:rPr>
              <a:t> </a:t>
            </a:r>
            <a:endParaRPr lang="en-GB" dirty="0">
              <a:sym typeface="Wingdings" panose="05000000000000000000" pitchFamily="2" charset="2"/>
            </a:endParaRPr>
          </a:p>
        </p:txBody>
      </p:sp>
    </p:spTree>
    <p:extLst>
      <p:ext uri="{BB962C8B-B14F-4D97-AF65-F5344CB8AC3E}">
        <p14:creationId xmlns:p14="http://schemas.microsoft.com/office/powerpoint/2010/main" val="24588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dirty="0"/>
          </a:p>
        </p:txBody>
      </p:sp>
      <p:sp>
        <p:nvSpPr>
          <p:cNvPr id="6" name="TextBox 5"/>
          <p:cNvSpPr txBox="1"/>
          <p:nvPr/>
        </p:nvSpPr>
        <p:spPr>
          <a:xfrm>
            <a:off x="0" y="233680"/>
            <a:ext cx="12192000" cy="6186309"/>
          </a:xfrm>
          <a:prstGeom prst="rect">
            <a:avLst/>
          </a:prstGeom>
          <a:noFill/>
        </p:spPr>
        <p:txBody>
          <a:bodyPr wrap="square" rtlCol="0">
            <a:spAutoFit/>
          </a:bodyPr>
          <a:lstStyle/>
          <a:p>
            <a:r>
              <a:rPr lang="en-GB" b="1" dirty="0"/>
              <a:t>Creation Phase: </a:t>
            </a:r>
            <a:r>
              <a:rPr lang="en-GB" dirty="0"/>
              <a:t>During this initial phase, the JavaScript engine sets up the necessary components for the execution </a:t>
            </a:r>
            <a:r>
              <a:rPr lang="en-GB" dirty="0" smtClean="0"/>
              <a:t>context</a:t>
            </a:r>
          </a:p>
          <a:p>
            <a:r>
              <a:rPr lang="en-GB" b="1" dirty="0" smtClean="0"/>
              <a:t>Execution </a:t>
            </a:r>
            <a:r>
              <a:rPr lang="en-GB" b="1" dirty="0"/>
              <a:t>Phase: </a:t>
            </a:r>
            <a:r>
              <a:rPr lang="en-GB" dirty="0"/>
              <a:t>Once the creation phase is complete, the execution phase begins. Here, the JavaScript engine executes the code line by line within the execution context</a:t>
            </a:r>
            <a:r>
              <a:rPr lang="en-GB" dirty="0" smtClean="0"/>
              <a:t>.</a:t>
            </a:r>
          </a:p>
          <a:p>
            <a:endParaRPr lang="en-GB" dirty="0"/>
          </a:p>
          <a:p>
            <a:r>
              <a:rPr lang="en-GB" b="1" dirty="0" smtClean="0"/>
              <a:t>The </a:t>
            </a:r>
            <a:r>
              <a:rPr lang="en-GB" b="1" dirty="0"/>
              <a:t>HTML DOM (Document Object Model)</a:t>
            </a:r>
            <a:r>
              <a:rPr lang="en-GB" dirty="0"/>
              <a:t> is </a:t>
            </a:r>
            <a:r>
              <a:rPr lang="en-GB" dirty="0" smtClean="0"/>
              <a:t> a  programming </a:t>
            </a:r>
          </a:p>
          <a:p>
            <a:r>
              <a:rPr lang="en-GB" dirty="0" smtClean="0"/>
              <a:t>interface </a:t>
            </a:r>
            <a:r>
              <a:rPr lang="en-GB" dirty="0"/>
              <a:t>that represents the structure of a web page in a way </a:t>
            </a:r>
            <a:r>
              <a:rPr lang="en-GB" dirty="0" smtClean="0"/>
              <a:t>that</a:t>
            </a:r>
          </a:p>
          <a:p>
            <a:r>
              <a:rPr lang="en-GB" dirty="0" smtClean="0"/>
              <a:t> </a:t>
            </a:r>
            <a:r>
              <a:rPr lang="en-GB" dirty="0"/>
              <a:t>programming languages like JavaScript can understand and </a:t>
            </a:r>
            <a:endParaRPr lang="en-GB" dirty="0" smtClean="0"/>
          </a:p>
          <a:p>
            <a:r>
              <a:rPr lang="en-GB" dirty="0" smtClean="0"/>
              <a:t>manipulate.</a:t>
            </a:r>
            <a:endParaRPr lang="en-GB" dirty="0"/>
          </a:p>
          <a:p>
            <a:r>
              <a:rPr lang="en-IN" b="1" dirty="0" smtClean="0"/>
              <a:t>1)</a:t>
            </a:r>
            <a:r>
              <a:rPr lang="en-IN" b="1" dirty="0" err="1" smtClean="0"/>
              <a:t>Document.getElementById</a:t>
            </a:r>
            <a:r>
              <a:rPr lang="en-IN" b="1" dirty="0" smtClean="0"/>
              <a:t>():</a:t>
            </a:r>
          </a:p>
          <a:p>
            <a:r>
              <a:rPr lang="en-GB" dirty="0"/>
              <a:t>The </a:t>
            </a:r>
            <a:r>
              <a:rPr lang="en-GB" dirty="0" err="1"/>
              <a:t>getElementById</a:t>
            </a:r>
            <a:r>
              <a:rPr lang="en-GB" dirty="0"/>
              <a:t>() method returns an element with a specified </a:t>
            </a:r>
            <a:endParaRPr lang="en-GB" dirty="0" smtClean="0"/>
          </a:p>
          <a:p>
            <a:r>
              <a:rPr lang="en-GB" dirty="0" smtClean="0"/>
              <a:t>value</a:t>
            </a:r>
            <a:r>
              <a:rPr lang="en-GB" dirty="0"/>
              <a:t>.</a:t>
            </a:r>
            <a:endParaRPr lang="en-IN" dirty="0" smtClean="0"/>
          </a:p>
          <a:p>
            <a:r>
              <a:rPr lang="en-IN" b="1" dirty="0" smtClean="0"/>
              <a:t>2)</a:t>
            </a:r>
            <a:r>
              <a:rPr lang="en-IN" b="1" dirty="0" err="1" smtClean="0"/>
              <a:t>Document.getElementsByName</a:t>
            </a:r>
            <a:r>
              <a:rPr lang="en-IN" b="1" dirty="0" smtClean="0"/>
              <a:t>():</a:t>
            </a:r>
          </a:p>
          <a:p>
            <a:r>
              <a:rPr lang="en-GB" dirty="0"/>
              <a:t>The </a:t>
            </a:r>
            <a:r>
              <a:rPr lang="en-GB" dirty="0" err="1"/>
              <a:t>getElementsByName</a:t>
            </a:r>
            <a:r>
              <a:rPr lang="en-GB" dirty="0"/>
              <a:t>() method returns a collection of </a:t>
            </a:r>
            <a:r>
              <a:rPr lang="en-GB" dirty="0" smtClean="0"/>
              <a:t>elements </a:t>
            </a:r>
          </a:p>
          <a:p>
            <a:r>
              <a:rPr lang="en-GB" dirty="0" smtClean="0"/>
              <a:t>with </a:t>
            </a:r>
            <a:r>
              <a:rPr lang="en-GB" dirty="0"/>
              <a:t>a specified name.</a:t>
            </a:r>
            <a:endParaRPr lang="en-IN" dirty="0" smtClean="0"/>
          </a:p>
          <a:p>
            <a:r>
              <a:rPr lang="en-IN" b="1" dirty="0" smtClean="0"/>
              <a:t>3)</a:t>
            </a:r>
            <a:r>
              <a:rPr lang="en-IN" b="1" dirty="0" err="1" smtClean="0"/>
              <a:t>Document.getElementByTagName</a:t>
            </a:r>
            <a:r>
              <a:rPr lang="en-IN" b="1" dirty="0" smtClean="0"/>
              <a:t>():</a:t>
            </a:r>
          </a:p>
          <a:p>
            <a:r>
              <a:rPr lang="en-GB" dirty="0"/>
              <a:t>The </a:t>
            </a:r>
            <a:r>
              <a:rPr lang="en-GB" dirty="0" err="1"/>
              <a:t>getElementsByTagName</a:t>
            </a:r>
            <a:r>
              <a:rPr lang="en-GB" dirty="0"/>
              <a:t>() method returns a collection of all </a:t>
            </a:r>
            <a:endParaRPr lang="en-GB" dirty="0" smtClean="0"/>
          </a:p>
          <a:p>
            <a:r>
              <a:rPr lang="en-GB" dirty="0" smtClean="0"/>
              <a:t>elements</a:t>
            </a:r>
            <a:r>
              <a:rPr lang="en-GB" dirty="0"/>
              <a:t> with a specified tag name.</a:t>
            </a:r>
            <a:endParaRPr lang="en-IN" dirty="0" smtClean="0"/>
          </a:p>
          <a:p>
            <a:r>
              <a:rPr lang="en-IN" b="1" dirty="0" smtClean="0"/>
              <a:t>4)</a:t>
            </a:r>
            <a:r>
              <a:rPr lang="en-IN" b="1" dirty="0" err="1" smtClean="0"/>
              <a:t>Document.getElementsByClassName</a:t>
            </a:r>
            <a:r>
              <a:rPr lang="en-IN" b="1" dirty="0" smtClean="0"/>
              <a:t>():</a:t>
            </a:r>
            <a:r>
              <a:rPr lang="en-GB" dirty="0"/>
              <a:t>The </a:t>
            </a:r>
            <a:r>
              <a:rPr lang="en-GB" dirty="0" err="1"/>
              <a:t>getElementsByClassName</a:t>
            </a:r>
            <a:r>
              <a:rPr lang="en-GB" dirty="0"/>
              <a:t>() method returns a collection of elements with a specified class name(s). </a:t>
            </a:r>
            <a:endParaRPr lang="en-IN" dirty="0" smtClean="0"/>
          </a:p>
          <a:p>
            <a:r>
              <a:rPr lang="en-IN" b="1" dirty="0" smtClean="0"/>
              <a:t>5)</a:t>
            </a:r>
            <a:r>
              <a:rPr lang="en-IN" b="1" dirty="0"/>
              <a:t> </a:t>
            </a:r>
            <a:r>
              <a:rPr lang="en-IN" b="1" dirty="0" err="1"/>
              <a:t>document.querySelector</a:t>
            </a:r>
            <a:r>
              <a:rPr lang="en-IN" b="1" dirty="0" smtClean="0"/>
              <a:t>():</a:t>
            </a:r>
            <a:r>
              <a:rPr lang="en-GB" dirty="0"/>
              <a:t>The </a:t>
            </a:r>
            <a:r>
              <a:rPr lang="en-GB" dirty="0" err="1"/>
              <a:t>querySelector</a:t>
            </a:r>
            <a:r>
              <a:rPr lang="en-GB" dirty="0"/>
              <a:t>() method returns the first element that matches a CSS selector.</a:t>
            </a:r>
            <a:endParaRPr lang="en-IN" dirty="0" smtClean="0"/>
          </a:p>
          <a:p>
            <a:endParaRPr lang="en-IN" b="1" dirty="0"/>
          </a:p>
        </p:txBody>
      </p:sp>
      <p:pic>
        <p:nvPicPr>
          <p:cNvPr id="8194" name="Picture 2" descr="Execution Context, Lexical Environment &amp; Hoisting in JavaScript: Explained  for Beginners | by Ali Mustafa | JavaScript in Plain Engl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512" y="1203959"/>
            <a:ext cx="4884887" cy="3778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465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7</a:t>
            </a:fld>
            <a:endParaRPr lang="en-IN" dirty="0"/>
          </a:p>
        </p:txBody>
      </p:sp>
      <p:sp>
        <p:nvSpPr>
          <p:cNvPr id="14" name="Rectangle 13"/>
          <p:cNvSpPr/>
          <p:nvPr/>
        </p:nvSpPr>
        <p:spPr>
          <a:xfrm>
            <a:off x="298202" y="1342663"/>
            <a:ext cx="6010001" cy="464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Title 17"/>
          <p:cNvSpPr>
            <a:spLocks noGrp="1"/>
          </p:cNvSpPr>
          <p:nvPr>
            <p:ph type="title"/>
          </p:nvPr>
        </p:nvSpPr>
        <p:spPr/>
        <p:txBody>
          <a:bodyPr>
            <a:normAutofit/>
          </a:bodyPr>
          <a:lstStyle/>
          <a:p>
            <a:r>
              <a:rPr lang="en-IN" sz="4400" b="1" dirty="0" smtClean="0"/>
              <a:t>Learning 2| My Takeaways</a:t>
            </a:r>
            <a:endParaRPr lang="en-IN" sz="4400" b="1" dirty="0"/>
          </a:p>
        </p:txBody>
      </p:sp>
      <p:sp>
        <p:nvSpPr>
          <p:cNvPr id="20" name="Rectangle 19"/>
          <p:cNvSpPr/>
          <p:nvPr/>
        </p:nvSpPr>
        <p:spPr>
          <a:xfrm>
            <a:off x="6553843" y="1342663"/>
            <a:ext cx="5340312" cy="464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TextBox 22"/>
          <p:cNvSpPr txBox="1"/>
          <p:nvPr/>
        </p:nvSpPr>
        <p:spPr>
          <a:xfrm>
            <a:off x="1006997" y="2409371"/>
            <a:ext cx="3727049" cy="369332"/>
          </a:xfrm>
          <a:prstGeom prst="rect">
            <a:avLst/>
          </a:prstGeom>
          <a:noFill/>
        </p:spPr>
        <p:txBody>
          <a:bodyPr wrap="square" rtlCol="0">
            <a:spAutoFit/>
          </a:bodyPr>
          <a:lstStyle/>
          <a:p>
            <a:r>
              <a:rPr lang="en-IN" b="1" dirty="0" smtClean="0">
                <a:sym typeface="Wingdings" panose="05000000000000000000" pitchFamily="2" charset="2"/>
              </a:rPr>
              <a:t>Arrays</a:t>
            </a:r>
            <a:endParaRPr lang="en-IN" b="1" dirty="0"/>
          </a:p>
        </p:txBody>
      </p:sp>
      <p:sp>
        <p:nvSpPr>
          <p:cNvPr id="24" name="TextBox 23"/>
          <p:cNvSpPr txBox="1"/>
          <p:nvPr/>
        </p:nvSpPr>
        <p:spPr>
          <a:xfrm>
            <a:off x="1006997" y="3478721"/>
            <a:ext cx="3869212" cy="369332"/>
          </a:xfrm>
          <a:prstGeom prst="rect">
            <a:avLst/>
          </a:prstGeom>
          <a:noFill/>
        </p:spPr>
        <p:txBody>
          <a:bodyPr wrap="square" rtlCol="0">
            <a:spAutoFit/>
          </a:bodyPr>
          <a:lstStyle/>
          <a:p>
            <a:r>
              <a:rPr lang="en-IN" b="1" dirty="0" smtClean="0">
                <a:sym typeface="Wingdings" panose="05000000000000000000" pitchFamily="2" charset="2"/>
              </a:rPr>
              <a:t></a:t>
            </a:r>
            <a:r>
              <a:rPr lang="en-IN" b="1" dirty="0" err="1">
                <a:sym typeface="Wingdings" panose="05000000000000000000" pitchFamily="2" charset="2"/>
              </a:rPr>
              <a:t>S</a:t>
            </a:r>
            <a:r>
              <a:rPr lang="en-IN" b="1" dirty="0" err="1" smtClean="0"/>
              <a:t>ynchronous,Asynchronous</a:t>
            </a:r>
            <a:endParaRPr lang="en-IN" b="1" dirty="0"/>
          </a:p>
        </p:txBody>
      </p:sp>
      <p:sp>
        <p:nvSpPr>
          <p:cNvPr id="25" name="TextBox 24"/>
          <p:cNvSpPr txBox="1"/>
          <p:nvPr/>
        </p:nvSpPr>
        <p:spPr>
          <a:xfrm>
            <a:off x="1006997" y="4118771"/>
            <a:ext cx="4514127" cy="369332"/>
          </a:xfrm>
          <a:prstGeom prst="rect">
            <a:avLst/>
          </a:prstGeom>
          <a:noFill/>
        </p:spPr>
        <p:txBody>
          <a:bodyPr wrap="square" rtlCol="0">
            <a:spAutoFit/>
          </a:bodyPr>
          <a:lstStyle/>
          <a:p>
            <a:r>
              <a:rPr lang="en-IN" b="1" dirty="0" smtClean="0">
                <a:sym typeface="Wingdings" panose="05000000000000000000" pitchFamily="2" charset="2"/>
              </a:rPr>
              <a:t>ES6</a:t>
            </a:r>
            <a:endParaRPr lang="en-IN" b="1" dirty="0"/>
          </a:p>
        </p:txBody>
      </p:sp>
      <p:sp>
        <p:nvSpPr>
          <p:cNvPr id="26" name="TextBox 25"/>
          <p:cNvSpPr txBox="1"/>
          <p:nvPr/>
        </p:nvSpPr>
        <p:spPr>
          <a:xfrm>
            <a:off x="700502" y="1354492"/>
            <a:ext cx="196306" cy="1572316"/>
          </a:xfrm>
          <a:prstGeom prst="rect">
            <a:avLst/>
          </a:prstGeom>
          <a:noFill/>
        </p:spPr>
        <p:txBody>
          <a:bodyPr wrap="square" rtlCol="0">
            <a:spAutoFit/>
          </a:bodyPr>
          <a:lstStyle/>
          <a:p>
            <a:endParaRPr lang="en-IN"/>
          </a:p>
        </p:txBody>
      </p:sp>
      <p:sp>
        <p:nvSpPr>
          <p:cNvPr id="27" name="TextBox 26"/>
          <p:cNvSpPr txBox="1"/>
          <p:nvPr/>
        </p:nvSpPr>
        <p:spPr>
          <a:xfrm>
            <a:off x="1006997" y="2939807"/>
            <a:ext cx="4467828" cy="369332"/>
          </a:xfrm>
          <a:prstGeom prst="rect">
            <a:avLst/>
          </a:prstGeom>
          <a:noFill/>
        </p:spPr>
        <p:txBody>
          <a:bodyPr wrap="square" rtlCol="0">
            <a:spAutoFit/>
          </a:bodyPr>
          <a:lstStyle/>
          <a:p>
            <a:r>
              <a:rPr lang="en-IN" b="1" dirty="0" smtClean="0">
                <a:sym typeface="Wingdings" panose="05000000000000000000" pitchFamily="2" charset="2"/>
              </a:rPr>
              <a:t> Objects  </a:t>
            </a:r>
            <a:endParaRPr lang="en-IN" b="1" dirty="0"/>
          </a:p>
        </p:txBody>
      </p:sp>
      <p:sp>
        <p:nvSpPr>
          <p:cNvPr id="2" name="TextBox 1"/>
          <p:cNvSpPr txBox="1"/>
          <p:nvPr/>
        </p:nvSpPr>
        <p:spPr>
          <a:xfrm>
            <a:off x="1117600" y="4731657"/>
            <a:ext cx="4702629" cy="369332"/>
          </a:xfrm>
          <a:prstGeom prst="rect">
            <a:avLst/>
          </a:prstGeom>
          <a:noFill/>
        </p:spPr>
        <p:txBody>
          <a:bodyPr wrap="square" rtlCol="0">
            <a:spAutoFit/>
          </a:bodyPr>
          <a:lstStyle/>
          <a:p>
            <a:r>
              <a:rPr lang="en-IN" b="1" dirty="0" smtClean="0">
                <a:sym typeface="Wingdings" panose="05000000000000000000" pitchFamily="2" charset="2"/>
              </a:rPr>
              <a:t>Rest-parameters</a:t>
            </a:r>
            <a:endParaRPr lang="en-IN" b="1" dirty="0"/>
          </a:p>
        </p:txBody>
      </p:sp>
      <p:pic>
        <p:nvPicPr>
          <p:cNvPr id="8194" name="Picture 2" descr="Key Features of ECMAScript 2015 (ES6) - @dsabyte"/>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553843" y="1354491"/>
            <a:ext cx="5340312" cy="462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06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0"/>
            <a:ext cx="12192000" cy="6858000"/>
          </a:xfrm>
        </p:spPr>
        <p:txBody>
          <a:bodyPr>
            <a:normAutofit/>
          </a:bodyPr>
          <a:lstStyle/>
          <a:p>
            <a:r>
              <a:rPr lang="en-IN" b="1" dirty="0" smtClean="0"/>
              <a:t>Arrays</a:t>
            </a:r>
            <a:r>
              <a:rPr lang="en-IN" dirty="0" smtClean="0"/>
              <a:t>:</a:t>
            </a:r>
            <a:r>
              <a:rPr lang="en-GB" dirty="0" smtClean="0"/>
              <a:t>An array can hold many values under a single name, and you can access the values by referring to an index number.</a:t>
            </a:r>
          </a:p>
          <a:p>
            <a:r>
              <a:rPr lang="en-GB" dirty="0" smtClean="0"/>
              <a:t>We can create the array in three ways –using array </a:t>
            </a:r>
            <a:r>
              <a:rPr lang="en-GB" dirty="0"/>
              <a:t>literal, Instance of an array, Instance of an array</a:t>
            </a:r>
            <a:endParaRPr lang="en-GB" dirty="0" smtClean="0"/>
          </a:p>
          <a:p>
            <a:r>
              <a:rPr lang="en-GB" dirty="0" smtClean="0">
                <a:sym typeface="Wingdings" panose="05000000000000000000" pitchFamily="2" charset="2"/>
              </a:rPr>
              <a:t></a:t>
            </a:r>
            <a:r>
              <a:rPr lang="en-GB" dirty="0" smtClean="0"/>
              <a:t>Array methods: 1)length()   2)</a:t>
            </a:r>
            <a:r>
              <a:rPr lang="en-GB" dirty="0" err="1" smtClean="0"/>
              <a:t>toString</a:t>
            </a:r>
            <a:r>
              <a:rPr lang="en-GB" dirty="0" smtClean="0"/>
              <a:t>()   3)at()    4) join()     5) pop()     6)push()</a:t>
            </a:r>
          </a:p>
          <a:p>
            <a:r>
              <a:rPr lang="en-GB" b="1" dirty="0" smtClean="0"/>
              <a:t>Object </a:t>
            </a:r>
            <a:r>
              <a:rPr lang="en-GB" b="1" dirty="0"/>
              <a:t>data </a:t>
            </a:r>
            <a:r>
              <a:rPr lang="en-GB" b="1" dirty="0" err="1" smtClean="0"/>
              <a:t>type:</a:t>
            </a:r>
            <a:r>
              <a:rPr lang="en-GB" dirty="0" err="1" smtClean="0"/>
              <a:t>JavaScript</a:t>
            </a:r>
            <a:r>
              <a:rPr lang="en-GB" dirty="0" smtClean="0"/>
              <a:t> </a:t>
            </a:r>
            <a:r>
              <a:rPr lang="en-GB" dirty="0"/>
              <a:t>supports an object data </a:t>
            </a:r>
            <a:r>
              <a:rPr lang="en-GB" dirty="0" err="1"/>
              <a:t>type.It</a:t>
            </a:r>
            <a:r>
              <a:rPr lang="en-GB" dirty="0"/>
              <a:t> can be represent as name and </a:t>
            </a:r>
            <a:r>
              <a:rPr lang="en-GB" dirty="0" err="1"/>
              <a:t>value.In</a:t>
            </a:r>
            <a:r>
              <a:rPr lang="en-GB" dirty="0"/>
              <a:t> </a:t>
            </a:r>
            <a:r>
              <a:rPr lang="en-GB" dirty="0" err="1"/>
              <a:t>javascript</a:t>
            </a:r>
            <a:r>
              <a:rPr lang="en-GB" dirty="0"/>
              <a:t> we can represent an object data type using </a:t>
            </a:r>
            <a:r>
              <a:rPr lang="en-GB" dirty="0" smtClean="0"/>
              <a:t>following ways</a:t>
            </a:r>
            <a:endParaRPr lang="en-GB" dirty="0"/>
          </a:p>
          <a:p>
            <a:r>
              <a:rPr lang="en-GB" dirty="0" smtClean="0">
                <a:sym typeface="Wingdings" panose="05000000000000000000" pitchFamily="2" charset="2"/>
              </a:rPr>
              <a:t></a:t>
            </a:r>
            <a:r>
              <a:rPr lang="en-GB" dirty="0">
                <a:sym typeface="Wingdings" panose="05000000000000000000" pitchFamily="2" charset="2"/>
              </a:rPr>
              <a:t>W</a:t>
            </a:r>
            <a:r>
              <a:rPr lang="en-GB" dirty="0" smtClean="0"/>
              <a:t>e can create objects using </a:t>
            </a:r>
            <a:r>
              <a:rPr lang="en-GB" dirty="0"/>
              <a:t>an object </a:t>
            </a:r>
            <a:r>
              <a:rPr lang="en-GB" dirty="0" smtClean="0"/>
              <a:t>literal, Instance </a:t>
            </a:r>
            <a:r>
              <a:rPr lang="en-GB" dirty="0"/>
              <a:t>of an </a:t>
            </a:r>
            <a:r>
              <a:rPr lang="en-GB" dirty="0" err="1" smtClean="0"/>
              <a:t>object,An</a:t>
            </a:r>
            <a:r>
              <a:rPr lang="en-GB" dirty="0" smtClean="0"/>
              <a:t> </a:t>
            </a:r>
            <a:r>
              <a:rPr lang="en-GB" dirty="0"/>
              <a:t>object </a:t>
            </a:r>
            <a:r>
              <a:rPr lang="en-GB" dirty="0" smtClean="0"/>
              <a:t>constructor.</a:t>
            </a:r>
          </a:p>
          <a:p>
            <a:r>
              <a:rPr lang="en-GB" b="1" dirty="0" err="1" smtClean="0"/>
              <a:t>Closures:</a:t>
            </a:r>
            <a:r>
              <a:rPr lang="en-GB" dirty="0" err="1" smtClean="0"/>
              <a:t>A</a:t>
            </a:r>
            <a:r>
              <a:rPr lang="en-GB" dirty="0" smtClean="0"/>
              <a:t> </a:t>
            </a:r>
            <a:r>
              <a:rPr lang="en-GB" dirty="0"/>
              <a:t>closure in JavaScript is a function that has access to variables from its outer function, even after the outer function has finished. </a:t>
            </a:r>
          </a:p>
          <a:p>
            <a:r>
              <a:rPr lang="en-GB" b="1" dirty="0" smtClean="0"/>
              <a:t>Synchronous and </a:t>
            </a:r>
            <a:r>
              <a:rPr lang="en-GB" b="1" dirty="0" err="1" smtClean="0"/>
              <a:t>Asynchronous:</a:t>
            </a:r>
            <a:r>
              <a:rPr lang="en-GB" dirty="0" err="1" smtClean="0"/>
              <a:t>JavaScript</a:t>
            </a:r>
            <a:r>
              <a:rPr lang="en-GB" dirty="0"/>
              <a:t>, synchronous code executes tasks in order, while asynchronous code executes tasks independently.</a:t>
            </a:r>
            <a:endParaRPr lang="en-IN" dirty="0" smtClean="0"/>
          </a:p>
          <a:p>
            <a:r>
              <a:rPr lang="en-IN" b="1" dirty="0" smtClean="0"/>
              <a:t>Ex:-</a:t>
            </a:r>
            <a:r>
              <a:rPr lang="en-IN" b="1" dirty="0" err="1" smtClean="0"/>
              <a:t>synchrouns</a:t>
            </a:r>
            <a:r>
              <a:rPr lang="en-IN" b="1" dirty="0"/>
              <a:t> </a:t>
            </a:r>
            <a:endParaRPr lang="en-IN" b="1" dirty="0" smtClean="0"/>
          </a:p>
          <a:p>
            <a:r>
              <a:rPr lang="en-IN" sz="1800" dirty="0" smtClean="0"/>
              <a:t>function  </a:t>
            </a:r>
            <a:r>
              <a:rPr lang="en-IN" sz="1800" dirty="0"/>
              <a:t>synchronous(){</a:t>
            </a:r>
          </a:p>
          <a:p>
            <a:r>
              <a:rPr lang="en-IN" sz="1800" dirty="0"/>
              <a:t>                console.log("one")</a:t>
            </a:r>
          </a:p>
          <a:p>
            <a:r>
              <a:rPr lang="en-IN" sz="1800" dirty="0"/>
              <a:t>                </a:t>
            </a:r>
            <a:r>
              <a:rPr lang="en-IN" sz="1800" dirty="0" smtClean="0"/>
              <a:t>console.log</a:t>
            </a:r>
            <a:r>
              <a:rPr lang="en-IN" sz="1800" dirty="0"/>
              <a:t>("three")</a:t>
            </a:r>
          </a:p>
          <a:p>
            <a:r>
              <a:rPr lang="en-IN" sz="1800" dirty="0"/>
              <a:t>                console.log("four")</a:t>
            </a:r>
          </a:p>
          <a:p>
            <a:r>
              <a:rPr lang="en-IN" sz="1800" dirty="0" smtClean="0"/>
              <a:t>            }</a:t>
            </a:r>
          </a:p>
          <a:p>
            <a:r>
              <a:rPr lang="en-IN" sz="1800" dirty="0" smtClean="0"/>
              <a:t> </a:t>
            </a:r>
            <a:r>
              <a:rPr lang="en-IN" sz="1800" dirty="0"/>
              <a:t>synchronous</a:t>
            </a:r>
            <a:r>
              <a:rPr lang="en-IN" sz="1800" dirty="0" smtClean="0"/>
              <a:t>();</a:t>
            </a:r>
            <a:endParaRPr lang="en-IN" sz="1800"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8</a:t>
            </a:fld>
            <a:endParaRPr lang="en-IN" dirty="0"/>
          </a:p>
        </p:txBody>
      </p:sp>
    </p:spTree>
    <p:extLst>
      <p:ext uri="{BB962C8B-B14F-4D97-AF65-F5344CB8AC3E}">
        <p14:creationId xmlns:p14="http://schemas.microsoft.com/office/powerpoint/2010/main" val="1517474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9</a:t>
            </a:fld>
            <a:endParaRPr lang="en-IN" dirty="0"/>
          </a:p>
        </p:txBody>
      </p:sp>
      <p:sp>
        <p:nvSpPr>
          <p:cNvPr id="7" name="TextBox 6"/>
          <p:cNvSpPr txBox="1"/>
          <p:nvPr/>
        </p:nvSpPr>
        <p:spPr>
          <a:xfrm>
            <a:off x="0" y="-71120"/>
            <a:ext cx="12466320" cy="10495181"/>
          </a:xfrm>
          <a:prstGeom prst="rect">
            <a:avLst/>
          </a:prstGeom>
          <a:noFill/>
        </p:spPr>
        <p:txBody>
          <a:bodyPr wrap="square" rtlCol="0">
            <a:spAutoFit/>
          </a:bodyPr>
          <a:lstStyle/>
          <a:p>
            <a:r>
              <a:rPr lang="en-IN" b="1" dirty="0" smtClean="0"/>
              <a:t>ex:-Asynchronous:</a:t>
            </a:r>
          </a:p>
          <a:p>
            <a:r>
              <a:rPr lang="en-IN" dirty="0"/>
              <a:t> function  </a:t>
            </a:r>
            <a:r>
              <a:rPr lang="en-IN" dirty="0" smtClean="0"/>
              <a:t>asynchronous</a:t>
            </a:r>
            <a:r>
              <a:rPr lang="en-IN" dirty="0"/>
              <a:t>(){</a:t>
            </a:r>
          </a:p>
          <a:p>
            <a:r>
              <a:rPr lang="en-IN" dirty="0"/>
              <a:t>                console.log("one")</a:t>
            </a:r>
          </a:p>
          <a:p>
            <a:r>
              <a:rPr lang="en-IN" dirty="0"/>
              <a:t>                </a:t>
            </a:r>
            <a:r>
              <a:rPr lang="en-IN" dirty="0" err="1"/>
              <a:t>setTimeout</a:t>
            </a:r>
            <a:r>
              <a:rPr lang="en-IN" dirty="0"/>
              <a:t>(()=&gt;{</a:t>
            </a:r>
          </a:p>
          <a:p>
            <a:r>
              <a:rPr lang="en-IN" dirty="0"/>
              <a:t>                    console.log("two")</a:t>
            </a:r>
          </a:p>
          <a:p>
            <a:r>
              <a:rPr lang="en-IN" dirty="0"/>
              <a:t>                },1000)</a:t>
            </a:r>
          </a:p>
          <a:p>
            <a:r>
              <a:rPr lang="en-IN" dirty="0"/>
              <a:t>                console.log("three")</a:t>
            </a:r>
          </a:p>
          <a:p>
            <a:r>
              <a:rPr lang="en-IN" dirty="0"/>
              <a:t>                console.log("four")</a:t>
            </a:r>
          </a:p>
          <a:p>
            <a:r>
              <a:rPr lang="en-IN" dirty="0"/>
              <a:t>            } </a:t>
            </a:r>
            <a:endParaRPr lang="en-IN" dirty="0" smtClean="0"/>
          </a:p>
          <a:p>
            <a:r>
              <a:rPr lang="en-IN" dirty="0" smtClean="0"/>
              <a:t>asynchronous();</a:t>
            </a:r>
            <a:endParaRPr lang="en-IN" dirty="0"/>
          </a:p>
          <a:p>
            <a:r>
              <a:rPr lang="en-IN" b="1" i="1" u="sng" dirty="0" smtClean="0"/>
              <a:t>ES6</a:t>
            </a:r>
            <a:r>
              <a:rPr lang="en-IN" b="1" u="sng" dirty="0" smtClean="0"/>
              <a:t>:</a:t>
            </a:r>
            <a:r>
              <a:rPr lang="en-GB" dirty="0"/>
              <a:t>ES6 (ECMAScript 2015) is a version of JavaScript that introduced many new features to make coding easier and more powerful</a:t>
            </a:r>
            <a:r>
              <a:rPr lang="en-GB" dirty="0" smtClean="0"/>
              <a:t>.</a:t>
            </a:r>
          </a:p>
          <a:p>
            <a:r>
              <a:rPr lang="en-GB" b="1" dirty="0" smtClean="0">
                <a:sym typeface="Wingdings" panose="05000000000000000000" pitchFamily="2" charset="2"/>
              </a:rPr>
              <a:t></a:t>
            </a:r>
            <a:r>
              <a:rPr lang="en-GB" dirty="0"/>
              <a:t>ES6 is a version of JavaScript that introduced many new features, including modules, arrow functions, and promises. These features make JavaScript easier to write and maintain. </a:t>
            </a:r>
            <a:endParaRPr lang="en-GB" dirty="0" smtClean="0"/>
          </a:p>
          <a:p>
            <a:endParaRPr lang="en-GB" dirty="0" smtClean="0"/>
          </a:p>
          <a:p>
            <a:r>
              <a:rPr lang="en-GB" b="1" dirty="0" smtClean="0"/>
              <a:t>Rest-Parameter:</a:t>
            </a:r>
          </a:p>
          <a:p>
            <a:r>
              <a:rPr lang="en-GB" dirty="0"/>
              <a:t>The JavaScript Rest parameter allows a function to accept an indefinite number of arguments as an array. It is represented by three dots (…) followed by the parameter name and must be the last parameter in the function</a:t>
            </a:r>
            <a:r>
              <a:rPr lang="en-GB" dirty="0" smtClean="0"/>
              <a:t>,</a:t>
            </a:r>
          </a:p>
          <a:p>
            <a:r>
              <a:rPr lang="en-GB" dirty="0" smtClean="0"/>
              <a:t>enabling </a:t>
            </a:r>
            <a:r>
              <a:rPr lang="en-GB" dirty="0"/>
              <a:t>flexible and dynamic argument handling.</a:t>
            </a:r>
            <a:endParaRPr lang="en-GB" b="1" dirty="0"/>
          </a:p>
          <a:p>
            <a:r>
              <a:rPr lang="en-IN" b="1" dirty="0" smtClean="0"/>
              <a:t> Syntax:</a:t>
            </a:r>
          </a:p>
          <a:p>
            <a:r>
              <a:rPr lang="en-IN" sz="1600" dirty="0" smtClean="0"/>
              <a:t>function </a:t>
            </a:r>
            <a:r>
              <a:rPr lang="en-IN" sz="1600" dirty="0" err="1" smtClean="0"/>
              <a:t>function_name</a:t>
            </a:r>
            <a:r>
              <a:rPr lang="en-IN" sz="1600" dirty="0" smtClean="0"/>
              <a:t>(…parameters)</a:t>
            </a:r>
          </a:p>
          <a:p>
            <a:r>
              <a:rPr lang="en-IN" sz="1600" dirty="0" smtClean="0"/>
              <a:t>		{</a:t>
            </a:r>
          </a:p>
          <a:p>
            <a:r>
              <a:rPr lang="en-IN" sz="1600" dirty="0" smtClean="0"/>
              <a:t>			</a:t>
            </a:r>
            <a:r>
              <a:rPr lang="en-IN" sz="1600" dirty="0" err="1" smtClean="0"/>
              <a:t>statemsts</a:t>
            </a:r>
            <a:r>
              <a:rPr lang="en-IN" sz="1600" dirty="0" smtClean="0"/>
              <a:t>;</a:t>
            </a:r>
          </a:p>
          <a:p>
            <a:r>
              <a:rPr lang="en-IN" sz="1600" dirty="0" smtClean="0"/>
              <a:t>		}</a:t>
            </a:r>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p:txBody>
      </p:sp>
    </p:spTree>
    <p:extLst>
      <p:ext uri="{BB962C8B-B14F-4D97-AF65-F5344CB8AC3E}">
        <p14:creationId xmlns:p14="http://schemas.microsoft.com/office/powerpoint/2010/main" val="31738301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schemas.openxmlformats.org/package/2006/metadata/core-properties"/>
    <ds:schemaRef ds:uri="http://purl.org/dc/elements/1.1/"/>
    <ds:schemaRef ds:uri="489eda54-cdc8-4a48-94a2-8f9cf8024289"/>
    <ds:schemaRef ds:uri="http://purl.org/dc/dcmitype/"/>
    <ds:schemaRef ds:uri="http://www.w3.org/XML/1998/namespace"/>
    <ds:schemaRef ds:uri="http://schemas.microsoft.com/office/2006/documentManagement/types"/>
    <ds:schemaRef ds:uri="d64320fb-f9a3-4131-8206-9d18da17abe9"/>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21199</TotalTime>
  <Words>352</Words>
  <Application>Microsoft Office PowerPoint</Application>
  <PresentationFormat>Widescreen</PresentationFormat>
  <Paragraphs>222</Paragraphs>
  <Slides>16</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Wingdings</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Learning 2| My Takeaways</vt:lpstr>
      <vt:lpstr>PowerPoint Presentation</vt:lpstr>
      <vt:lpstr>PowerPoint Presentation</vt:lpstr>
      <vt:lpstr>Learning 3| My takeaways</vt:lpstr>
      <vt:lpstr>PowerPoint Presentation</vt:lpstr>
      <vt:lpstr>Learning 4 |  takeaways </vt:lpstr>
      <vt:lpstr>PowerPoint Presentation</vt:lpstr>
      <vt:lpstr>Learning 5 | Takeaways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Admin</cp:lastModifiedBy>
  <cp:revision>655</cp:revision>
  <dcterms:created xsi:type="dcterms:W3CDTF">2022-01-18T12:35:56Z</dcterms:created>
  <dcterms:modified xsi:type="dcterms:W3CDTF">2025-03-13T17:13:05Z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