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4848" r:id="rId6"/>
    <p:sldId id="2147375589" r:id="rId7"/>
    <p:sldId id="2147375597" r:id="rId8"/>
    <p:sldId id="2147375615" r:id="rId9"/>
    <p:sldId id="2147375616" r:id="rId10"/>
    <p:sldId id="2147375600" r:id="rId11"/>
    <p:sldId id="2147375617" r:id="rId12"/>
    <p:sldId id="2147375603" r:id="rId13"/>
    <p:sldId id="2147375601" r:id="rId14"/>
    <p:sldId id="2147375623" r:id="rId15"/>
    <p:sldId id="2147375628" r:id="rId16"/>
    <p:sldId id="2147375629" r:id="rId17"/>
    <p:sldId id="2147375630" r:id="rId18"/>
    <p:sldId id="1633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0612" autoAdjust="0"/>
  </p:normalViewPr>
  <p:slideViewPr>
    <p:cSldViewPr snapToGrid="0">
      <p:cViewPr>
        <p:scale>
          <a:sx n="70" d="100"/>
          <a:sy n="70" d="100"/>
        </p:scale>
        <p:origin x="420" y="6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xmlns="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xmlns="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xmlns="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xmlns="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xmlns="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xmlns="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jpe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jpe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: </a:t>
            </a:r>
            <a:r>
              <a:rPr lang="en-IN" sz="1600" b="1" dirty="0" smtClean="0">
                <a:solidFill>
                  <a:schemeClr val="bg1"/>
                </a:solidFill>
              </a:rPr>
              <a:t>13-Apr-2025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Sundaram Fin.Tech 202</a:t>
            </a:r>
            <a:r>
              <a:rPr lang="en-US" sz="4800" b="1" dirty="0">
                <a:solidFill>
                  <a:schemeClr val="bg1"/>
                </a:solidFill>
              </a:rPr>
              <a:t>5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000" b="1" dirty="0" smtClean="0">
                <a:solidFill>
                  <a:schemeClr val="bg1"/>
                </a:solidFill>
              </a:rPr>
              <a:t>Journey Presentation –week 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xmlns="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6732" y="5934670"/>
            <a:ext cx="1179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43961" y="3118733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03103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Decorators (Input AND Output):</a:t>
            </a:r>
          </a:p>
          <a:p>
            <a:r>
              <a:rPr lang="en-IN" dirty="0"/>
              <a:t>In </a:t>
            </a:r>
            <a:r>
              <a:rPr lang="en-IN" dirty="0" smtClean="0"/>
              <a:t>Angular the terms @input() and @output() are </a:t>
            </a:r>
            <a:r>
              <a:rPr lang="en-GB" dirty="0"/>
              <a:t>officially used decorators to handle component communication, especially between parent and child components.</a:t>
            </a:r>
            <a:endParaRPr lang="en-IN" dirty="0"/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Input: </a:t>
            </a:r>
            <a:r>
              <a:rPr lang="en-IN" dirty="0" smtClean="0"/>
              <a:t>To transfer the data from parent to child.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Output:</a:t>
            </a:r>
            <a:r>
              <a:rPr lang="en-IN" dirty="0" smtClean="0"/>
              <a:t>To transfer the data from Child o parent.</a:t>
            </a:r>
          </a:p>
          <a:p>
            <a:endParaRPr lang="en-IN" b="1" u="sng" dirty="0"/>
          </a:p>
          <a:p>
            <a:r>
              <a:rPr lang="en-IN" b="1" u="sng" dirty="0" smtClean="0"/>
              <a:t>Template variable:</a:t>
            </a:r>
            <a:r>
              <a:rPr lang="en-GB" b="1" dirty="0"/>
              <a:t> </a:t>
            </a:r>
            <a:r>
              <a:rPr lang="en-GB" dirty="0" smtClean="0"/>
              <a:t>Template </a:t>
            </a:r>
            <a:r>
              <a:rPr lang="en-GB" dirty="0"/>
              <a:t>variable is a placeholder in a template (HTML, XML, or other markup) that gets dynamically replaced with actual values when the template is rendered. They're often used in server-side rendering engines or frontend frameworks.</a:t>
            </a:r>
            <a:endParaRPr lang="en-IN" b="1" u="sng" dirty="0" smtClean="0"/>
          </a:p>
          <a:p>
            <a:endParaRPr lang="en-IN" b="1" u="sng" dirty="0" smtClean="0"/>
          </a:p>
          <a:p>
            <a:r>
              <a:rPr lang="en-IN" b="1" u="sng" dirty="0" smtClean="0"/>
              <a:t>ng-model:</a:t>
            </a:r>
            <a:r>
              <a:rPr lang="en-GB" dirty="0"/>
              <a:t> </a:t>
            </a:r>
            <a:r>
              <a:rPr lang="en-GB" dirty="0" smtClean="0"/>
              <a:t>Is </a:t>
            </a:r>
            <a:r>
              <a:rPr lang="en-GB" dirty="0"/>
              <a:t>a directive in Angular that enables two-way data binding between form inputs and component properties.</a:t>
            </a:r>
            <a:endParaRPr lang="en-IN" u="sng" dirty="0"/>
          </a:p>
          <a:p>
            <a:endParaRPr lang="en-IN" b="1" u="sng" dirty="0" smtClean="0"/>
          </a:p>
          <a:p>
            <a:r>
              <a:rPr lang="en-IN" b="1" u="sng" dirty="0" smtClean="0"/>
              <a:t>Ex:-</a:t>
            </a:r>
            <a:endParaRPr lang="en-IN" b="1" u="sng" dirty="0"/>
          </a:p>
          <a:p>
            <a:r>
              <a:rPr lang="en-IN" dirty="0"/>
              <a:t>&lt;input [(ngModel)]="username" /&gt;</a:t>
            </a:r>
          </a:p>
          <a:p>
            <a:r>
              <a:rPr lang="en-IN" dirty="0"/>
              <a:t>&lt;p&gt;Hello, {{ username }}&lt;/p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r>
              <a:rPr lang="en-IN" b="1" u="sng" dirty="0" smtClean="0"/>
              <a:t>Services:</a:t>
            </a:r>
          </a:p>
          <a:p>
            <a:r>
              <a:rPr lang="en-GB" dirty="0" smtClean="0"/>
              <a:t>A </a:t>
            </a:r>
            <a:r>
              <a:rPr lang="en-GB" dirty="0"/>
              <a:t>service is a reusable class or module that contains business logic, data access logic, or utility functions. It's designed to separate concerns, keeping components/controllers clean and focused on presentation or </a:t>
            </a:r>
            <a:r>
              <a:rPr lang="en-GB" dirty="0" smtClean="0"/>
              <a:t>routing.</a:t>
            </a:r>
            <a:endParaRPr lang="en-IN" u="sng" dirty="0"/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GB" dirty="0"/>
              <a:t>Share data and logic across </a:t>
            </a:r>
            <a:r>
              <a:rPr lang="en-GB" dirty="0" smtClean="0"/>
              <a:t>components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dirty="0"/>
              <a:t>Handle HTTP requests (e.g., to an API</a:t>
            </a:r>
            <a:r>
              <a:rPr lang="en-GB" dirty="0" smtClean="0"/>
              <a:t>)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Encapsulate business rules</a:t>
            </a:r>
            <a:endParaRPr lang="en-IN" b="1" u="sng" dirty="0" smtClean="0"/>
          </a:p>
          <a:p>
            <a:endParaRPr lang="en-IN" b="1" u="sng" dirty="0" smtClean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3550" y="649224"/>
            <a:ext cx="11260278" cy="896112"/>
          </a:xfrm>
        </p:spPr>
        <p:txBody>
          <a:bodyPr>
            <a:no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takeaways </a:t>
            </a:r>
            <a:endParaRPr lang="en-IN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3550" y="1737074"/>
            <a:ext cx="5458415" cy="3913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19520" y="1741789"/>
            <a:ext cx="5560416" cy="3908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344168" y="2322576"/>
            <a:ext cx="3867912" cy="349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42416" y="2468880"/>
            <a:ext cx="4317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Forms 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	</a:t>
            </a:r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Observable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Router Link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RouteGuards</a:t>
            </a: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pic>
        <p:nvPicPr>
          <p:cNvPr id="7170" name="Picture 2" descr="Angular Router –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56" y="1793211"/>
            <a:ext cx="5399944" cy="380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302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ym typeface="Wingdings" panose="05000000000000000000" pitchFamily="2" charset="2"/>
              </a:rPr>
              <a:t>Forms:</a:t>
            </a:r>
          </a:p>
          <a:p>
            <a:r>
              <a:rPr lang="en-GB" dirty="0" smtClean="0"/>
              <a:t>Angular </a:t>
            </a:r>
            <a:r>
              <a:rPr lang="en-GB" dirty="0"/>
              <a:t>offers powerful tools for handling forms, and there are two main </a:t>
            </a:r>
            <a:r>
              <a:rPr lang="en-GB" dirty="0" smtClean="0"/>
              <a:t>approaches.</a:t>
            </a:r>
          </a:p>
          <a:p>
            <a:endParaRPr lang="en-GB" dirty="0"/>
          </a:p>
          <a:p>
            <a:r>
              <a:rPr lang="en-IN" dirty="0" smtClean="0">
                <a:sym typeface="Wingdings" panose="05000000000000000000" pitchFamily="2" charset="2"/>
              </a:rPr>
              <a:t>1)Template-Driven Forms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2)Reactive Forms</a:t>
            </a:r>
          </a:p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b="1" u="sng" dirty="0" smtClean="0">
                <a:sym typeface="Wingdings" panose="05000000000000000000" pitchFamily="2" charset="2"/>
              </a:rPr>
              <a:t>Observable: </a:t>
            </a:r>
            <a:r>
              <a:rPr lang="en-GB" dirty="0"/>
              <a:t>An Observable is a data stream that can emit multiple values over time—kind of like a "push-based" collection. You can subscribe to it to receive updates, just like tuning into a radio station.</a:t>
            </a:r>
            <a:endParaRPr lang="en-IN" b="1" u="sng" dirty="0"/>
          </a:p>
          <a:p>
            <a:endParaRPr lang="en-IN" b="1" u="sng" dirty="0" smtClean="0"/>
          </a:p>
          <a:p>
            <a:r>
              <a:rPr lang="en-IN" b="1" u="sng" dirty="0" smtClean="0">
                <a:sym typeface="Wingdings" panose="05000000000000000000" pitchFamily="2" charset="2"/>
              </a:rPr>
              <a:t></a:t>
            </a:r>
            <a:r>
              <a:rPr lang="en-GB" dirty="0"/>
              <a:t>It’s part of the RxJS (Reactive Extensions for JavaScript) library, which Angular uses heavily, especially for handling async tasks like HTTP requests, form events, and </a:t>
            </a:r>
            <a:r>
              <a:rPr lang="en-GB" dirty="0" smtClean="0"/>
              <a:t>more.</a:t>
            </a:r>
          </a:p>
          <a:p>
            <a:endParaRPr lang="en-GB" u="sng" dirty="0" smtClean="0"/>
          </a:p>
          <a:p>
            <a:endParaRPr lang="en-GB" u="sng" dirty="0"/>
          </a:p>
          <a:p>
            <a:r>
              <a:rPr lang="en-GB" b="1" u="sng" dirty="0" smtClean="0"/>
              <a:t>RouterLink:</a:t>
            </a:r>
          </a:p>
          <a:p>
            <a:r>
              <a:rPr lang="en-GB" dirty="0" smtClean="0"/>
              <a:t>It is </a:t>
            </a:r>
            <a:r>
              <a:rPr lang="en-GB" dirty="0"/>
              <a:t>a directive that binds a link or button to a route path in your app. It replaces the traditional</a:t>
            </a:r>
            <a:endParaRPr lang="en-IN" b="1" u="sng" dirty="0"/>
          </a:p>
          <a:p>
            <a:r>
              <a:rPr lang="en-IN" dirty="0" smtClean="0"/>
              <a:t>&lt;a href=“ ”&gt; and works with Angular’s RouterModule  for client-side navigation.</a:t>
            </a:r>
          </a:p>
          <a:p>
            <a:endParaRPr lang="en-IN" dirty="0" smtClean="0"/>
          </a:p>
          <a:p>
            <a:r>
              <a:rPr lang="en-IN" dirty="0" smtClean="0"/>
              <a:t>Ex:-</a:t>
            </a:r>
            <a:r>
              <a:rPr lang="en-GB" dirty="0"/>
              <a:t>&lt;a routerLink="/dashboard"&gt;Go to Dashboard&lt;/a</a:t>
            </a:r>
            <a:r>
              <a:rPr lang="en-GB" dirty="0" smtClean="0"/>
              <a:t>&gt;</a:t>
            </a:r>
            <a:endParaRPr lang="en-IN" b="1" u="sng" dirty="0"/>
          </a:p>
          <a:p>
            <a:r>
              <a:rPr lang="en-GB" b="1" u="sng" dirty="0" smtClean="0"/>
              <a:t>Route Guards: </a:t>
            </a:r>
          </a:p>
          <a:p>
            <a:r>
              <a:rPr lang="en-GB" dirty="0"/>
              <a:t>L</a:t>
            </a:r>
            <a:r>
              <a:rPr lang="en-GB" dirty="0" smtClean="0"/>
              <a:t>et </a:t>
            </a:r>
            <a:r>
              <a:rPr lang="en-GB" dirty="0"/>
              <a:t>you control whether a user can access or leave a specific route in your Angular application.</a:t>
            </a:r>
            <a:endParaRPr lang="en-IN" u="sng" dirty="0" smtClean="0"/>
          </a:p>
          <a:p>
            <a:endParaRPr lang="en-IN" b="1" u="sng" dirty="0"/>
          </a:p>
          <a:p>
            <a:r>
              <a:rPr lang="en-IN" dirty="0" smtClean="0"/>
              <a:t>Can activate and can deactivate:    </a:t>
            </a:r>
            <a:r>
              <a:rPr lang="en-GB" dirty="0" smtClean="0"/>
              <a:t>These </a:t>
            </a:r>
            <a:r>
              <a:rPr lang="en-GB" dirty="0"/>
              <a:t>are two of the most commonly used Route Guards in Angular for handling access control and exit </a:t>
            </a:r>
            <a:r>
              <a:rPr lang="en-GB" dirty="0" smtClean="0"/>
              <a:t>confirmation.</a:t>
            </a:r>
            <a:endParaRPr lang="en-IN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618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3133" y="286701"/>
            <a:ext cx="11260278" cy="713216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6 |takeaways 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73265" y="1263953"/>
            <a:ext cx="5290943" cy="4222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328881" y="1263836"/>
            <a:ext cx="5322066" cy="4222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986319" y="1078900"/>
            <a:ext cx="4613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>
                <a:sym typeface="Wingdings" panose="05000000000000000000" pitchFamily="2" charset="2"/>
              </a:rPr>
              <a:t>Essentials of Written communication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Informal and formal Words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Email Writing </a:t>
            </a:r>
            <a:endParaRPr lang="en-IN" b="1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Chat Etiquette</a:t>
            </a:r>
            <a:endParaRPr lang="en-IN" b="1" dirty="0"/>
          </a:p>
        </p:txBody>
      </p:sp>
      <p:pic>
        <p:nvPicPr>
          <p:cNvPr id="9220" name="Picture 4" descr="Business chat etiquette: What you should and shouldn’t do | Outsource 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60" y="1263836"/>
            <a:ext cx="5317560" cy="420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467" y="113017"/>
            <a:ext cx="12099533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Essentioals </a:t>
            </a:r>
            <a:r>
              <a:rPr lang="en-GB" b="1" u="sng" dirty="0"/>
              <a:t>Strong written </a:t>
            </a:r>
            <a:r>
              <a:rPr lang="en-GB" b="1" u="sng" dirty="0" smtClean="0"/>
              <a:t>communication: </a:t>
            </a:r>
          </a:p>
          <a:p>
            <a:r>
              <a:rPr lang="en-GB" dirty="0" smtClean="0"/>
              <a:t>Essentioals Strong </a:t>
            </a:r>
            <a:r>
              <a:rPr lang="en-GB" dirty="0"/>
              <a:t>written communication is essential for clarity, professionalism, and impact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Clarity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Purpose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Audience Awareness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Correctness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Conciseness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Structure and flow</a:t>
            </a:r>
            <a:endParaRPr lang="en-GB" dirty="0"/>
          </a:p>
          <a:p>
            <a:r>
              <a:rPr lang="en-GB" b="1" u="sng" dirty="0" smtClean="0"/>
              <a:t>Informal and formal Words:</a:t>
            </a:r>
            <a:endParaRPr lang="en-GB" b="1" u="sng" dirty="0"/>
          </a:p>
          <a:p>
            <a:r>
              <a:rPr lang="en-GB" dirty="0" smtClean="0"/>
              <a:t>List </a:t>
            </a:r>
            <a:r>
              <a:rPr lang="en-GB" dirty="0"/>
              <a:t>of informal vs formal words often used in writing, especially useful when switching between casual chats and professional </a:t>
            </a:r>
            <a:r>
              <a:rPr lang="en-GB" dirty="0" smtClean="0"/>
              <a:t>communication.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i ----------hello</a:t>
            </a:r>
          </a:p>
          <a:p>
            <a:r>
              <a:rPr lang="en-GB" dirty="0" smtClean="0"/>
              <a:t>Ask --------inquire</a:t>
            </a:r>
          </a:p>
          <a:p>
            <a:r>
              <a:rPr lang="en-GB" dirty="0"/>
              <a:t>c</a:t>
            </a:r>
            <a:r>
              <a:rPr lang="en-GB" dirty="0" smtClean="0"/>
              <a:t>heck-------verify </a:t>
            </a:r>
          </a:p>
          <a:p>
            <a:r>
              <a:rPr lang="en-GB" dirty="0" smtClean="0"/>
              <a:t>get -------obtain</a:t>
            </a:r>
          </a:p>
          <a:p>
            <a:r>
              <a:rPr lang="en-GB" b="1" u="sng" dirty="0" smtClean="0"/>
              <a:t>Email writing:</a:t>
            </a:r>
          </a:p>
          <a:p>
            <a:r>
              <a:rPr lang="en-GB" dirty="0" smtClean="0"/>
              <a:t>Subject </a:t>
            </a:r>
            <a:r>
              <a:rPr lang="en-GB" dirty="0"/>
              <a:t>Line – Clear and </a:t>
            </a:r>
            <a:r>
              <a:rPr lang="en-GB" dirty="0" smtClean="0"/>
              <a:t>meaningful</a:t>
            </a:r>
          </a:p>
          <a:p>
            <a:r>
              <a:rPr lang="en-GB" dirty="0"/>
              <a:t>Greeting – Choose formal or informal based on the </a:t>
            </a:r>
            <a:r>
              <a:rPr lang="en-GB" dirty="0" smtClean="0"/>
              <a:t>reader</a:t>
            </a:r>
          </a:p>
          <a:p>
            <a:r>
              <a:rPr lang="en-GB" dirty="0"/>
              <a:t>Opening Line – State the purpose right </a:t>
            </a:r>
            <a:r>
              <a:rPr lang="en-GB" dirty="0" smtClean="0"/>
              <a:t>away</a:t>
            </a:r>
          </a:p>
          <a:p>
            <a:r>
              <a:rPr lang="en-GB" dirty="0"/>
              <a:t>Body – Provide details in a clear and organized </a:t>
            </a:r>
            <a:r>
              <a:rPr lang="en-GB" dirty="0" smtClean="0"/>
              <a:t>way</a:t>
            </a:r>
          </a:p>
          <a:p>
            <a:r>
              <a:rPr lang="en-GB" b="1" u="sng" dirty="0" smtClean="0"/>
              <a:t>Chat etiquette:</a:t>
            </a:r>
          </a:p>
          <a:p>
            <a:r>
              <a:rPr lang="en-GB" dirty="0"/>
              <a:t>Chat etiquette is super important, especially in professional settings like Slack, Teams, or WhatsApp groups</a:t>
            </a:r>
            <a:endParaRPr lang="en-GB" b="1" u="sng" dirty="0"/>
          </a:p>
          <a:p>
            <a:endParaRPr lang="en-GB" u="sng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5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 smtClean="0"/>
              <a:t>Topics Covered in </a:t>
            </a:r>
            <a:r>
              <a:rPr lang="en-US" sz="3200" dirty="0"/>
              <a:t>	</a:t>
            </a:r>
            <a:r>
              <a:rPr lang="en-US" sz="3200" dirty="0" smtClean="0"/>
              <a:t>  Ninth  Week 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xmlns="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xmlns="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385560" y="1738351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205179" y="1738350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8402" y="2281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45173" y="1929809"/>
            <a:ext cx="3334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React Testing(JEST,RTL)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ARIA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Promises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42735" y="2281188"/>
            <a:ext cx="46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Hooks(</a:t>
            </a:r>
            <a:r>
              <a:rPr lang="en-IN" b="1" dirty="0" err="1" smtClean="0">
                <a:sym typeface="Wingdings" panose="05000000000000000000" pitchFamily="2" charset="2"/>
              </a:rPr>
              <a:t>UseSlector,UseDispacher</a:t>
            </a:r>
            <a:r>
              <a:rPr lang="en-IN" b="1" dirty="0" smtClean="0">
                <a:sym typeface="Wingdings" panose="05000000000000000000" pitchFamily="2" charset="2"/>
              </a:rPr>
              <a:t>) 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42195" y="534811"/>
            <a:ext cx="1119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1 | My takeaways 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48144" y="5165148"/>
            <a:ext cx="40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 </a:t>
            </a:r>
            <a:endParaRPr lang="en-IN" b="1" dirty="0"/>
          </a:p>
        </p:txBody>
      </p:sp>
      <p:sp>
        <p:nvSpPr>
          <p:cNvPr id="6" name="AutoShape 463" descr="TDD in reactjs with React testing library (RTL) and Jest - DEV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65" descr="Cover image for TDD in reactjs with React testing library (RTL) and J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67" descr="Image result for promises in react 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17" name="Picture 469" descr="Promise Js Javascript - Promise Chain Explained with Code Sample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37" y="1819657"/>
            <a:ext cx="5187663" cy="385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Hooks(</a:t>
            </a:r>
            <a:r>
              <a:rPr lang="en-IN" dirty="0" err="1">
                <a:sym typeface="Wingdings" panose="05000000000000000000" pitchFamily="2" charset="2"/>
              </a:rPr>
              <a:t>UseSlector,UseDispacher</a:t>
            </a:r>
            <a:r>
              <a:rPr lang="en-IN" b="1" dirty="0" smtClean="0">
                <a:sym typeface="Wingdings" panose="05000000000000000000" pitchFamily="2" charset="2"/>
              </a:rPr>
              <a:t>)</a:t>
            </a:r>
            <a:endParaRPr lang="en-GB" i="1" u="sng" dirty="0" smtClean="0"/>
          </a:p>
          <a:p>
            <a:r>
              <a:rPr lang="en-GB" dirty="0"/>
              <a:t>*</a:t>
            </a:r>
            <a:r>
              <a:rPr lang="en-IN" dirty="0" smtClean="0"/>
              <a:t>React-Redux </a:t>
            </a:r>
            <a:r>
              <a:rPr lang="en-IN" dirty="0"/>
              <a:t>hooks </a:t>
            </a:r>
            <a:r>
              <a:rPr lang="en-IN" dirty="0" smtClean="0"/>
              <a:t>like useSelector and useDispatch  works with in a react component contex</a:t>
            </a:r>
            <a:r>
              <a:rPr lang="en-IN" dirty="0"/>
              <a:t>.</a:t>
            </a:r>
            <a:endParaRPr lang="en-GB" dirty="0"/>
          </a:p>
          <a:p>
            <a:r>
              <a:rPr lang="en-GB" dirty="0" smtClean="0"/>
              <a:t>1)</a:t>
            </a:r>
            <a:r>
              <a:rPr lang="en-GB" dirty="0" err="1"/>
              <a:t>u</a:t>
            </a:r>
            <a:r>
              <a:rPr lang="en-GB" dirty="0" err="1" smtClean="0"/>
              <a:t>seSelector:To</a:t>
            </a:r>
            <a:r>
              <a:rPr lang="en-GB" dirty="0" smtClean="0"/>
              <a:t> </a:t>
            </a:r>
            <a:r>
              <a:rPr lang="en-GB" dirty="0"/>
              <a:t>access the Redux store's state in a React component</a:t>
            </a:r>
            <a:r>
              <a:rPr lang="en-GB" dirty="0" smtClean="0"/>
              <a:t>. </a:t>
            </a:r>
          </a:p>
          <a:p>
            <a:r>
              <a:rPr lang="en-GB" dirty="0" smtClean="0"/>
              <a:t>   	ex: 	</a:t>
            </a:r>
          </a:p>
          <a:p>
            <a:r>
              <a:rPr lang="en-GB" dirty="0"/>
              <a:t>	</a:t>
            </a:r>
            <a:r>
              <a:rPr lang="en-GB" dirty="0" smtClean="0"/>
              <a:t>	const </a:t>
            </a:r>
            <a:r>
              <a:rPr lang="en-GB" dirty="0"/>
              <a:t>value = </a:t>
            </a:r>
            <a:r>
              <a:rPr lang="en-GB" dirty="0" err="1"/>
              <a:t>useSelector</a:t>
            </a:r>
            <a:r>
              <a:rPr lang="en-GB" dirty="0"/>
              <a:t>((state) =&gt; state.someSlice.value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2)</a:t>
            </a:r>
            <a:r>
              <a:rPr lang="en-GB" dirty="0" err="1" smtClean="0"/>
              <a:t>useDipacher</a:t>
            </a:r>
            <a:r>
              <a:rPr lang="en-GB" dirty="0"/>
              <a:t>: T</a:t>
            </a:r>
            <a:r>
              <a:rPr lang="en-GB" dirty="0" smtClean="0"/>
              <a:t>o </a:t>
            </a:r>
            <a:r>
              <a:rPr lang="en-GB" dirty="0"/>
              <a:t>dispatch actions to the Redux store</a:t>
            </a:r>
            <a:r>
              <a:rPr lang="en-GB" dirty="0" smtClean="0"/>
              <a:t>.</a:t>
            </a:r>
          </a:p>
          <a:p>
            <a:r>
              <a:rPr lang="en-GB" dirty="0"/>
              <a:t>	</a:t>
            </a:r>
            <a:r>
              <a:rPr lang="en-GB" dirty="0" smtClean="0"/>
              <a:t>ex:</a:t>
            </a:r>
            <a:endParaRPr lang="en-GB" dirty="0"/>
          </a:p>
          <a:p>
            <a:r>
              <a:rPr lang="en-GB" dirty="0" smtClean="0"/>
              <a:t>		const </a:t>
            </a:r>
            <a:r>
              <a:rPr lang="en-GB" dirty="0"/>
              <a:t>dispatch = useDispatch();</a:t>
            </a:r>
          </a:p>
          <a:p>
            <a:r>
              <a:rPr lang="en-GB" dirty="0" smtClean="0"/>
              <a:t>		dispatch(</a:t>
            </a:r>
            <a:r>
              <a:rPr lang="en-GB" dirty="0" err="1" smtClean="0"/>
              <a:t>someAction</a:t>
            </a:r>
            <a:r>
              <a:rPr lang="en-GB" dirty="0" smtClean="0"/>
              <a:t>(payload));</a:t>
            </a:r>
          </a:p>
          <a:p>
            <a:endParaRPr lang="en-GB" dirty="0"/>
          </a:p>
          <a:p>
            <a:r>
              <a:rPr lang="en-GB" b="1" u="sng" dirty="0" smtClean="0"/>
              <a:t>React Testing(JEST,RTL):</a:t>
            </a:r>
            <a:r>
              <a:rPr lang="en-GB" b="1" dirty="0"/>
              <a:t> </a:t>
            </a:r>
            <a:endParaRPr lang="en-GB" b="1" dirty="0" smtClean="0"/>
          </a:p>
          <a:p>
            <a:r>
              <a:rPr lang="en-GB" b="1" dirty="0" smtClean="0"/>
              <a:t>1)JEST:</a:t>
            </a:r>
          </a:p>
          <a:p>
            <a:r>
              <a:rPr lang="en-GB" dirty="0" smtClean="0"/>
              <a:t>It is a JavaScript </a:t>
            </a:r>
            <a:r>
              <a:rPr lang="en-GB" dirty="0"/>
              <a:t>testing framework from Meta</a:t>
            </a:r>
            <a:r>
              <a:rPr lang="en-GB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smtClean="0"/>
              <a:t>Used for </a:t>
            </a:r>
            <a:r>
              <a:rPr lang="en-GB" dirty="0"/>
              <a:t>Running tests, mocking modules, and asserting test results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2)RTL:</a:t>
            </a:r>
            <a:r>
              <a:rPr lang="en-GB" dirty="0"/>
              <a:t> A library built on top of DOM Testing Library</a:t>
            </a:r>
            <a:r>
              <a:rPr lang="en-GB" dirty="0" smtClean="0"/>
              <a:t>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Testing </a:t>
            </a:r>
            <a:r>
              <a:rPr lang="en-GB" dirty="0"/>
              <a:t>React components from the user's perspective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u="sng" dirty="0" smtClean="0"/>
              <a:t>ARIA:</a:t>
            </a:r>
            <a:r>
              <a:rPr lang="en-GB" dirty="0" smtClean="0"/>
              <a:t> </a:t>
            </a:r>
            <a:r>
              <a:rPr lang="en-GB" dirty="0"/>
              <a:t>A</a:t>
            </a:r>
            <a:r>
              <a:rPr lang="en-GB" dirty="0" smtClean="0"/>
              <a:t>ttributes </a:t>
            </a:r>
            <a:r>
              <a:rPr lang="en-GB" dirty="0"/>
              <a:t>enhance semantic meaning for dynamic content and custom UI components that don’t natively communicate with assistive </a:t>
            </a:r>
            <a:r>
              <a:rPr lang="en-GB" dirty="0" smtClean="0"/>
              <a:t>tech.</a:t>
            </a:r>
          </a:p>
          <a:p>
            <a:r>
              <a:rPr lang="en-GB" b="1" u="sng" dirty="0" smtClean="0"/>
              <a:t>Promises:</a:t>
            </a:r>
            <a:r>
              <a:rPr lang="en-GB" dirty="0" smtClean="0"/>
              <a:t>  </a:t>
            </a:r>
          </a:p>
          <a:p>
            <a:r>
              <a:rPr lang="en-GB" dirty="0" smtClean="0"/>
              <a:t>promises are javaScript objects used to represent  partial completion of asynchronous operations and resulting values </a:t>
            </a:r>
            <a:endParaRPr lang="en-GB" b="1" u="sng" dirty="0"/>
          </a:p>
          <a:p>
            <a:r>
              <a:rPr lang="en-GB" dirty="0" smtClean="0"/>
              <a:t> It has three states 1)Pending 2)</a:t>
            </a:r>
            <a:r>
              <a:rPr lang="en-GB" dirty="0" err="1" smtClean="0"/>
              <a:t>Fulfill</a:t>
            </a:r>
            <a:r>
              <a:rPr lang="en-GB" dirty="0" smtClean="0"/>
              <a:t> 3) Reject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 smtClean="0"/>
          </a:p>
          <a:p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98202" y="1354492"/>
            <a:ext cx="6010001" cy="4641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Learning 2| My Takeaways</a:t>
            </a:r>
            <a:endParaRPr lang="en-IN" sz="4400" b="1" dirty="0"/>
          </a:p>
        </p:txBody>
      </p:sp>
      <p:sp>
        <p:nvSpPr>
          <p:cNvPr id="20" name="Rectangle 19"/>
          <p:cNvSpPr/>
          <p:nvPr/>
        </p:nvSpPr>
        <p:spPr>
          <a:xfrm>
            <a:off x="6553843" y="1332925"/>
            <a:ext cx="5340312" cy="4651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1006997" y="2409371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TypeScript  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6997" y="3478721"/>
            <a:ext cx="386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 Template Literals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0502" y="1354492"/>
            <a:ext cx="196306" cy="157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06997" y="2939807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 ES6 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06996" y="4098541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 Generics</a:t>
            </a:r>
            <a:endParaRPr lang="en-IN" b="1" dirty="0"/>
          </a:p>
        </p:txBody>
      </p:sp>
      <p:pic>
        <p:nvPicPr>
          <p:cNvPr id="7172" name="Picture 4" descr="Advantages of JavaScript ES6 over ES5 - Cuelogic An LTI Company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11" y="1354491"/>
            <a:ext cx="5280175" cy="46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54765"/>
            <a:ext cx="12192000" cy="6858000"/>
          </a:xfrm>
        </p:spPr>
        <p:txBody>
          <a:bodyPr>
            <a:normAutofit/>
          </a:bodyPr>
          <a:lstStyle/>
          <a:p>
            <a:endParaRPr lang="en-IN" sz="1800" b="1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" y="54765"/>
            <a:ext cx="1210056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ym typeface="Wingdings" panose="05000000000000000000" pitchFamily="2" charset="2"/>
              </a:rPr>
              <a:t>TypeScript:</a:t>
            </a:r>
          </a:p>
          <a:p>
            <a:r>
              <a:rPr lang="en-GB" dirty="0"/>
              <a:t>TypeScript is a superset of JavaScript that adds static typing to your code</a:t>
            </a:r>
            <a:r>
              <a:rPr lang="en-GB" dirty="0" smtClean="0"/>
              <a:t>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Ex:</a:t>
            </a:r>
          </a:p>
          <a:p>
            <a:r>
              <a:rPr lang="en-GB" dirty="0">
                <a:sym typeface="Wingdings" panose="05000000000000000000" pitchFamily="2" charset="2"/>
              </a:rPr>
              <a:t>	function greet(name: string): string {</a:t>
            </a:r>
          </a:p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		 </a:t>
            </a:r>
            <a:r>
              <a:rPr lang="en-GB" dirty="0">
                <a:sym typeface="Wingdings" panose="05000000000000000000" pitchFamily="2" charset="2"/>
              </a:rPr>
              <a:t>return "Hello, " + name</a:t>
            </a:r>
            <a:r>
              <a:rPr lang="en-GB" dirty="0" smtClean="0">
                <a:sym typeface="Wingdings" panose="05000000000000000000" pitchFamily="2" charset="2"/>
              </a:rPr>
              <a:t>; 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		}</a:t>
            </a:r>
          </a:p>
          <a:p>
            <a:r>
              <a:rPr lang="en-GB" b="1" u="sng" dirty="0" smtClean="0">
                <a:sym typeface="Wingdings" panose="05000000000000000000" pitchFamily="2" charset="2"/>
              </a:rPr>
              <a:t>ES6: </a:t>
            </a:r>
          </a:p>
          <a:p>
            <a:r>
              <a:rPr lang="en-GB" dirty="0" smtClean="0"/>
              <a:t>ES6 </a:t>
            </a:r>
            <a:r>
              <a:rPr lang="en-GB" dirty="0"/>
              <a:t>is the 6th version of ECMAScript,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language standard behind JavaScript.</a:t>
            </a:r>
            <a:endParaRPr lang="en-GB" b="1" u="sng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features like :let ,const,arrow functions,Default parameter,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spread,Modules,Promises.</a:t>
            </a: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b="1" u="sng" dirty="0" smtClean="0">
                <a:sym typeface="Wingdings" panose="05000000000000000000" pitchFamily="2" charset="2"/>
              </a:rPr>
              <a:t>Template-Literals:</a:t>
            </a:r>
            <a:r>
              <a:rPr lang="en-GB" dirty="0" smtClean="0"/>
              <a:t>Template </a:t>
            </a:r>
            <a:r>
              <a:rPr lang="en-GB" dirty="0"/>
              <a:t>literals let you create strings with embedded expressions using </a:t>
            </a:r>
            <a:r>
              <a:rPr lang="en-GB" dirty="0" smtClean="0"/>
              <a:t>backticks.</a:t>
            </a:r>
          </a:p>
          <a:p>
            <a:r>
              <a:rPr lang="en-GB" dirty="0">
                <a:sym typeface="Wingdings" panose="05000000000000000000" pitchFamily="2" charset="2"/>
              </a:rPr>
              <a:t> ex</a:t>
            </a:r>
            <a:r>
              <a:rPr lang="en-GB" dirty="0" smtClean="0">
                <a:sym typeface="Wingdings" panose="05000000000000000000" pitchFamily="2" charset="2"/>
              </a:rPr>
              <a:t>:	const </a:t>
            </a:r>
            <a:r>
              <a:rPr lang="en-GB" dirty="0">
                <a:sym typeface="Wingdings" panose="05000000000000000000" pitchFamily="2" charset="2"/>
              </a:rPr>
              <a:t>name = "Jeff";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	const </a:t>
            </a:r>
            <a:r>
              <a:rPr lang="en-GB" dirty="0">
                <a:sym typeface="Wingdings" panose="05000000000000000000" pitchFamily="2" charset="2"/>
              </a:rPr>
              <a:t>greeting = `Hello, ${name</a:t>
            </a:r>
            <a:r>
              <a:rPr lang="en-GB" dirty="0" smtClean="0">
                <a:sym typeface="Wingdings" panose="05000000000000000000" pitchFamily="2" charset="2"/>
              </a:rPr>
              <a:t>}!`;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use backticks (`) not quotes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Insert variables or expressions inside ${..}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b="1" u="sng" dirty="0" smtClean="0">
                <a:sym typeface="Wingdings" panose="05000000000000000000" pitchFamily="2" charset="2"/>
              </a:rPr>
              <a:t>Generics:</a:t>
            </a:r>
          </a:p>
          <a:p>
            <a:r>
              <a:rPr lang="en-GB" dirty="0">
                <a:sym typeface="Wingdings" panose="05000000000000000000" pitchFamily="2" charset="2"/>
              </a:rPr>
              <a:t>function firstItem&lt;T&gt;(arr: T[]): T {</a:t>
            </a:r>
          </a:p>
          <a:p>
            <a:r>
              <a:rPr lang="en-GB" dirty="0">
                <a:sym typeface="Wingdings" panose="05000000000000000000" pitchFamily="2" charset="2"/>
              </a:rPr>
              <a:t>  return arr[0];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}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const first = firstItem&lt;string&gt;(["a", "b", "c"]); // "a"</a:t>
            </a:r>
          </a:p>
          <a:p>
            <a:endParaRPr lang="en-GB" b="1" u="sng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/>
          </a:p>
          <a:p>
            <a:r>
              <a:rPr lang="en-IN" b="1" dirty="0" smtClean="0"/>
              <a:t>S</a:t>
            </a:r>
            <a:endParaRPr lang="en-IN" b="1" dirty="0"/>
          </a:p>
        </p:txBody>
      </p:sp>
      <p:pic>
        <p:nvPicPr>
          <p:cNvPr id="5" name="Picture 2" descr="TypeScript 与 JavaScript：你应该知道的区别 - 掘金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44" y="863160"/>
            <a:ext cx="4739640" cy="242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2" y="328825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    Learning 3| My takeaways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41270" y="1306609"/>
            <a:ext cx="5404960" cy="4657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69870" y="1306610"/>
            <a:ext cx="5350791" cy="4657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68065" y="1840375"/>
            <a:ext cx="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366463" y="1922568"/>
            <a:ext cx="4979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Angular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Creation of Angular 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b="1" dirty="0" smtClean="0">
                <a:sym typeface="Wingdings" panose="05000000000000000000" pitchFamily="2" charset="2"/>
              </a:rPr>
              <a:t>Application 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Component Creation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Directives(*ng-for,*ng-If)</a:t>
            </a: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sp>
        <p:nvSpPr>
          <p:cNvPr id="8" name="AutoShape 78" descr="List of all the Available Query Operators in MongoDB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602" name="Picture 506" descr="What is Angular? | Architecture &amp; Features | Angular Certific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57" y="1351946"/>
            <a:ext cx="5241016" cy="456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28016" y="91440"/>
            <a:ext cx="11919473" cy="6296733"/>
          </a:xfrm>
        </p:spPr>
        <p:txBody>
          <a:bodyPr>
            <a:normAutofit/>
          </a:bodyPr>
          <a:lstStyle/>
          <a:p>
            <a:pPr fontAlgn="ctr"/>
            <a:endParaRPr lang="en-GB" b="1" dirty="0" smtClean="0"/>
          </a:p>
          <a:p>
            <a:pPr fontAlgn="ctr"/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IN" b="1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008" y="91440"/>
            <a:ext cx="1198348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Angular: </a:t>
            </a:r>
            <a:r>
              <a:rPr lang="en-IN" dirty="0" smtClean="0"/>
              <a:t>Angular is a frontend javascript based framework.it is used to develop UI and Single page Applications.</a:t>
            </a:r>
          </a:p>
          <a:p>
            <a:endParaRPr lang="en-IN" dirty="0"/>
          </a:p>
          <a:p>
            <a:r>
              <a:rPr lang="en-IN" b="1" u="sng" dirty="0" smtClean="0"/>
              <a:t>Creation of Angular Application: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Installation: npm install@ angular/cli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creation: ng new application_name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run: ng serve –open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u="sng" dirty="0" smtClean="0">
                <a:sym typeface="Wingdings" panose="05000000000000000000" pitchFamily="2" charset="2"/>
              </a:rPr>
              <a:t>Component Creation: </a:t>
            </a:r>
            <a:r>
              <a:rPr lang="en-IN" dirty="0">
                <a:sym typeface="Wingdings" panose="05000000000000000000" pitchFamily="2" charset="2"/>
              </a:rPr>
              <a:t>W</a:t>
            </a:r>
            <a:r>
              <a:rPr lang="en-IN" dirty="0" smtClean="0">
                <a:sym typeface="Wingdings" panose="05000000000000000000" pitchFamily="2" charset="2"/>
              </a:rPr>
              <a:t>e can create the component in two ways.</a:t>
            </a:r>
          </a:p>
          <a:p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dirty="0" smtClean="0">
                <a:sym typeface="Wingdings" panose="05000000000000000000" pitchFamily="2" charset="2"/>
              </a:rPr>
              <a:t>			1)Manually</a:t>
            </a:r>
          </a:p>
          <a:p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dirty="0" smtClean="0">
                <a:sym typeface="Wingdings" panose="05000000000000000000" pitchFamily="2" charset="2"/>
              </a:rPr>
              <a:t>			2)Angular/cli(by using: ng g c component name) </a:t>
            </a:r>
          </a:p>
          <a:p>
            <a:endParaRPr lang="en-IN" b="1" dirty="0" smtClean="0"/>
          </a:p>
          <a:p>
            <a:r>
              <a:rPr lang="en-IN" b="1" u="sng" dirty="0" smtClean="0"/>
              <a:t>Directives(*ng-if and *ng-for):</a:t>
            </a:r>
          </a:p>
          <a:p>
            <a:r>
              <a:rPr lang="en-IN" b="1" dirty="0" smtClean="0"/>
              <a:t>1)ng-if:</a:t>
            </a:r>
            <a:endParaRPr lang="en-IN" b="1" u="sng" dirty="0" smtClean="0"/>
          </a:p>
          <a:p>
            <a:r>
              <a:rPr lang="en-IN" dirty="0" smtClean="0"/>
              <a:t>Ex:	</a:t>
            </a:r>
            <a:r>
              <a:rPr lang="en-GB" dirty="0" smtClean="0"/>
              <a:t>&lt;</a:t>
            </a:r>
            <a:r>
              <a:rPr lang="en-GB" dirty="0"/>
              <a:t>div *ngIf="isLoggedIn"&gt;</a:t>
            </a:r>
          </a:p>
          <a:p>
            <a:r>
              <a:rPr lang="en-GB" dirty="0"/>
              <a:t>  </a:t>
            </a:r>
            <a:r>
              <a:rPr lang="en-GB" dirty="0" smtClean="0"/>
              <a:t>		Welcome </a:t>
            </a:r>
            <a:r>
              <a:rPr lang="en-GB" dirty="0"/>
              <a:t>back!</a:t>
            </a:r>
          </a:p>
          <a:p>
            <a:r>
              <a:rPr lang="en-GB" dirty="0" smtClean="0"/>
              <a:t>	&lt;/</a:t>
            </a:r>
            <a:r>
              <a:rPr lang="en-GB" dirty="0"/>
              <a:t>div&gt;</a:t>
            </a:r>
          </a:p>
          <a:p>
            <a:r>
              <a:rPr lang="en-IN" b="1" u="sng" dirty="0" smtClean="0"/>
              <a:t>2)ng-for:</a:t>
            </a:r>
          </a:p>
          <a:p>
            <a:r>
              <a:rPr lang="en-GB" dirty="0"/>
              <a:t>&lt;div *ngIf="items.length &gt; 0"&gt;</a:t>
            </a:r>
          </a:p>
          <a:p>
            <a:r>
              <a:rPr lang="en-GB" dirty="0"/>
              <a:t>  &lt;div *ngFor="let item of items"&gt;</a:t>
            </a:r>
          </a:p>
          <a:p>
            <a:r>
              <a:rPr lang="en-GB" dirty="0"/>
              <a:t>    {{ item }}</a:t>
            </a:r>
          </a:p>
          <a:p>
            <a:r>
              <a:rPr lang="en-GB" dirty="0"/>
              <a:t>  &lt;/div&gt;</a:t>
            </a:r>
          </a:p>
          <a:p>
            <a:r>
              <a:rPr lang="en-GB" dirty="0"/>
              <a:t>&lt;/div&gt;</a:t>
            </a:r>
          </a:p>
          <a:p>
            <a:endParaRPr lang="en-IN" b="1" u="sng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08120"/>
            <a:ext cx="11348443" cy="1191918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 takeaways 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8096" y="1413255"/>
            <a:ext cx="4818888" cy="3774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9676" y="1386821"/>
            <a:ext cx="502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   Decorators(Input and Output)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55242" y="2058592"/>
            <a:ext cx="5081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Template variable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Two way Data-Binding(ng-model)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b="1" dirty="0" smtClean="0">
                <a:sym typeface="Wingdings" panose="05000000000000000000" pitchFamily="2" charset="2"/>
              </a:rPr>
              <a:t>Services 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3089" y="1386821"/>
            <a:ext cx="4795391" cy="3827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654" name="Picture 510" descr="Introduction To Angular Service and Its Featu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678" y="1504346"/>
            <a:ext cx="4750802" cy="36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">
    <a:dk1>
      <a:sysClr val="windowText" lastClr="000000"/>
    </a:dk1>
    <a:lt1>
      <a:sysClr val="window" lastClr="FFFFFF"/>
    </a:lt1>
    <a:dk2>
      <a:srgbClr val="2E4552"/>
    </a:dk2>
    <a:lt2>
      <a:srgbClr val="E7E6E6"/>
    </a:lt2>
    <a:accent1>
      <a:srgbClr val="FF6600"/>
    </a:accent1>
    <a:accent2>
      <a:srgbClr val="F78E47"/>
    </a:accent2>
    <a:accent3>
      <a:srgbClr val="FEA655"/>
    </a:accent3>
    <a:accent4>
      <a:srgbClr val="F8CBAD"/>
    </a:accent4>
    <a:accent5>
      <a:srgbClr val="767171"/>
    </a:accent5>
    <a:accent6>
      <a:srgbClr val="404040"/>
    </a:accent6>
    <a:hlink>
      <a:srgbClr val="FF6600"/>
    </a:hlink>
    <a:folHlink>
      <a:srgbClr val="90947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d64320fb-f9a3-4131-8206-9d18da17abe9"/>
    <ds:schemaRef ds:uri="http://www.w3.org/XML/1998/namespace"/>
    <ds:schemaRef ds:uri="http://schemas.microsoft.com/office/2006/documentManagement/types"/>
    <ds:schemaRef ds:uri="489eda54-cdc8-4a48-94a2-8f9cf8024289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22823</TotalTime>
  <Words>760</Words>
  <Application>Microsoft Office PowerPoint</Application>
  <PresentationFormat>Widescreen</PresentationFormat>
  <Paragraphs>274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Learning 2| My Takeaways</vt:lpstr>
      <vt:lpstr>PowerPoint Presentation</vt:lpstr>
      <vt:lpstr>    Learning 3| My takeaways</vt:lpstr>
      <vt:lpstr>PowerPoint Presentation</vt:lpstr>
      <vt:lpstr>Learning 4 |  takeaways </vt:lpstr>
      <vt:lpstr>PowerPoint Presentation</vt:lpstr>
      <vt:lpstr>Learning 5 |  takeaways </vt:lpstr>
      <vt:lpstr>PowerPoint Presentation</vt:lpstr>
      <vt:lpstr>Learning 6 |takeaways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967</cp:revision>
  <dcterms:created xsi:type="dcterms:W3CDTF">2022-01-18T12:35:56Z</dcterms:created>
  <dcterms:modified xsi:type="dcterms:W3CDTF">2025-04-13T14:26:10Z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