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4848" r:id="rId6"/>
    <p:sldId id="2147375589" r:id="rId7"/>
    <p:sldId id="2147375597" r:id="rId8"/>
    <p:sldId id="2147375615" r:id="rId9"/>
    <p:sldId id="2147375616" r:id="rId10"/>
    <p:sldId id="2147375600" r:id="rId11"/>
    <p:sldId id="2147375601" r:id="rId12"/>
    <p:sldId id="2147375603" r:id="rId13"/>
    <p:sldId id="2147375617" r:id="rId14"/>
    <p:sldId id="2147375623" r:id="rId15"/>
    <p:sldId id="2147375624" r:id="rId16"/>
    <p:sldId id="2147375626" r:id="rId17"/>
    <p:sldId id="2147375627" r:id="rId18"/>
    <p:sldId id="1633"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E155E8-D84C-463E-A3B7-5CF65E1FB393}" v="224" dt="2024-08-26T15:17:23.4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3462" autoAdjust="0"/>
  </p:normalViewPr>
  <p:slideViewPr>
    <p:cSldViewPr snapToGrid="0">
      <p:cViewPr>
        <p:scale>
          <a:sx n="63" d="100"/>
          <a:sy n="63" d="100"/>
        </p:scale>
        <p:origin x="88" y="208"/>
      </p:cViewPr>
      <p:guideLst>
        <p:guide orient="horz" pos="840"/>
        <p:guide orient="horz" pos="1296"/>
        <p:guide pos="7368"/>
        <p:guide orient="horz" pos="2448"/>
        <p:guide pos="3792"/>
        <p:guide pos="3912"/>
        <p:guide pos="336"/>
        <p:guide pos="2808"/>
        <p:guide pos="2592"/>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 Id="rId35"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3/23/2025</a:t>
            </a:fld>
            <a:endParaRPr lang="en-US"/>
          </a:p>
        </p:txBody>
      </p:sp>
      <p:sp>
        <p:nvSpPr>
          <p:cNvPr id="4" name="Footer Placeholder 3">
            <a:extLst>
              <a:ext uri="{FF2B5EF4-FFF2-40B4-BE49-F238E27FC236}">
                <a16:creationId xmlns:a16="http://schemas.microsoft.com/office/drawing/2014/main" xmlns=""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23/03/2025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1</a:t>
            </a:fld>
            <a:endParaRPr lang="fr-FR"/>
          </a:p>
        </p:txBody>
      </p:sp>
    </p:spTree>
    <p:extLst>
      <p:ext uri="{BB962C8B-B14F-4D97-AF65-F5344CB8AC3E}">
        <p14:creationId xmlns:p14="http://schemas.microsoft.com/office/powerpoint/2010/main" val="416557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E40836-DCE2-43E5-BC89-B27048B0D18C}" type="slidenum">
              <a:rPr lang="fr-FR" smtClean="0"/>
              <a:t>8</a:t>
            </a:fld>
            <a:endParaRPr lang="fr-FR"/>
          </a:p>
        </p:txBody>
      </p:sp>
    </p:spTree>
    <p:extLst>
      <p:ext uri="{BB962C8B-B14F-4D97-AF65-F5344CB8AC3E}">
        <p14:creationId xmlns:p14="http://schemas.microsoft.com/office/powerpoint/2010/main" val="15082366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4.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4.png"/><Relationship Id="rId3" Type="http://schemas.openxmlformats.org/officeDocument/2006/relationships/image" Target="../media/image8.png"/><Relationship Id="rId7" Type="http://schemas.openxmlformats.org/officeDocument/2006/relationships/image" Target="../media/image10.png"/><Relationship Id="rId12" Type="http://schemas.openxmlformats.org/officeDocument/2006/relationships/image" Target="../media/image1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2.png"/><Relationship Id="rId5" Type="http://schemas.openxmlformats.org/officeDocument/2006/relationships/image" Target="../media/image9.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1.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xmlns=""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xmlns=""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xmlns=""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xmlns="" id="{BC09FDE2-AE7C-485C-ADFC-AC10B7828CC4}"/>
                </a:ext>
              </a:extLst>
            </p:cNvPr>
            <p:cNvPicPr>
              <a:picLocks noChangeAspect="1"/>
            </p:cNvPicPr>
            <p:nvPr/>
          </p:nvPicPr>
          <p:blipFill rotWithShape="1">
            <a:blip r:embed="rId3">
              <a:extLst>
                <a:ext uri="{96DAC541-7B7A-43D3-8B79-37D633B846F1}">
                  <asvg:svgBlip xmlns:asvg="http://schemas.microsoft.com/office/drawing/2016/SVG/main" xmlns=""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xmlns="" id="{CC0F8E41-253E-41DF-8E38-8F20042CF502}"/>
                </a:ext>
              </a:extLst>
            </p:cNvPr>
            <p:cNvPicPr>
              <a:picLocks noChangeAspect="1"/>
            </p:cNvPicPr>
            <p:nvPr/>
          </p:nvPicPr>
          <p:blipFill rotWithShape="1">
            <a:blip r:embed="rId5">
              <a:extLst>
                <a:ext uri="{96DAC541-7B7A-43D3-8B79-37D633B846F1}">
                  <asvg:svgBlip xmlns:asvg="http://schemas.microsoft.com/office/drawing/2016/SVG/main" xmlns=""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xmlns=""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xmlns=""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xmlns=""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xmlns=""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xmlns=""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0C2C1531-8A99-4649-BB92-845205A8A33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695197-BFA0-4150-8526-A4FF321426F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xmlns=""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xmlns=""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xmlns=""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xmlns=""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xmlns=""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xmlns=""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xmlns=""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xmlns=""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xmlns=""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6D44476-C256-492F-B4D6-1B81ABF13BF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xmlns=""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xmlns=""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xmlns=""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xmlns=""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CB14A226-019D-4AE3-BEB3-580AC6BC822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xmlns=""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xmlns=""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xmlns=""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xmlns=""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xmlns=""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xmlns=""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xmlns="" id="{D0A23A50-1F24-4E6C-B9DD-E9C7F079E4D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xmlns=""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xmlns=""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xmlns=""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F2D4330B-72BA-4E47-9EB9-D1419926F8C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xmlns=""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xmlns=""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xmlns=""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xmlns=""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xmlns=""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xmlns="" id="{B5D97CDF-8F6D-4696-B7EB-C50BC4E74F0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xmlns=""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xmlns=""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xmlns=""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xmlns=""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xmlns="" id="{8142E152-3F97-4638-8AA7-06B7D04E0E0C}"/>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xmlns=""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xmlns=""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xmlns=""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xmlns=""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xmlns=""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xmlns=""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xmlns="" id="{59D56AD6-CA18-4B00-AE08-53FA7B6E78E1}"/>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xmlns=""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xmlns=""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xmlns=""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xmlns=""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xmlns=""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xmlns=""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xmlns="" id="{5BFCE74B-C4D4-47D2-A481-128353F2CC6C}"/>
              </a:ext>
            </a:extLst>
          </p:cNvPr>
          <p:cNvPicPr>
            <a:picLocks noChangeAspect="1"/>
          </p:cNvPicPr>
          <p:nvPr userDrawn="1"/>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xmlns="" id="{D9B08A19-CB31-42C0-84A3-18B45AE9A639}"/>
              </a:ext>
            </a:extLst>
          </p:cNvPr>
          <p:cNvPicPr>
            <a:picLocks noChangeAspect="1"/>
          </p:cNvPicPr>
          <p:nvPr userDrawn="1"/>
        </p:nvPicPr>
        <p:blipFill>
          <a:blip r:embed="rId5" cstate="screen">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xmlns="" id="{551E54F5-4A7D-4D54-BF86-6FCE1BC29BA7}"/>
              </a:ext>
            </a:extLst>
          </p:cNvPr>
          <p:cNvPicPr>
            <a:picLocks noChangeAspect="1"/>
          </p:cNvPicPr>
          <p:nvPr userDrawn="1"/>
        </p:nvPicPr>
        <p:blipFill>
          <a:blip r:embed="rId7" cstate="screen">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xmlns="" id="{4B1F42F0-253D-4D7C-910C-9305E9B612FD}"/>
              </a:ext>
            </a:extLst>
          </p:cNvPr>
          <p:cNvPicPr>
            <a:picLocks noChangeAspect="1"/>
          </p:cNvPicPr>
          <p:nvPr userDrawn="1"/>
        </p:nvPicPr>
        <p:blipFill>
          <a:blip r:embed="rId9" cstate="screen">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xmlns="" id="{18C3C4C7-BCA6-40A1-A61A-CC7CBC9BA961}"/>
              </a:ext>
            </a:extLst>
          </p:cNvPr>
          <p:cNvPicPr>
            <a:picLocks noChangeAspect="1"/>
          </p:cNvPicPr>
          <p:nvPr userDrawn="1"/>
        </p:nvPicPr>
        <p:blipFill>
          <a:blip r:embed="rId11" cstate="screen">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xmlns=""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xmlns="" id="{5D0D9C79-7BAF-4040-8366-E804E2943CDF}"/>
              </a:ext>
            </a:extLst>
          </p:cNvPr>
          <p:cNvPicPr>
            <a:picLocks noChangeAspect="1"/>
          </p:cNvPicPr>
          <p:nvPr userDrawn="1"/>
        </p:nvPicPr>
        <p:blipFill>
          <a:blip r:embed="rId13">
            <a:extLst>
              <a:ext uri="{96DAC541-7B7A-43D3-8B79-37D633B846F1}">
                <asvg:svgBlip xmlns:asvg="http://schemas.microsoft.com/office/drawing/2016/SVG/main" xmlns=""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xmlns=""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vmlDrawing" Target="../drawings/vmlDrawing1.v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xmlns="" id="{1056333D-029F-4CEB-88B9-16360ABAFEA8}"/>
              </a:ext>
            </a:extLst>
          </p:cNvPr>
          <p:cNvGraphicFramePr>
            <a:graphicFrameLocks noChangeAspect="1"/>
          </p:cNvGraphicFramePr>
          <p:nvPr userDrawn="1">
            <p:custDataLst>
              <p:tags r:id="rId16"/>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43" name="think-cell Slide" r:id="rId17" imgW="360" imgH="360" progId="TCLayout.ActiveDocument.1">
                  <p:embed/>
                </p:oleObj>
              </mc:Choice>
              <mc:Fallback>
                <p:oleObj name="think-cell Slide" r:id="rId17" imgW="360" imgH="360" progId="TCLayout.ActiveDocument.1">
                  <p:embed/>
                  <p:pic>
                    <p:nvPicPr>
                      <p:cNvPr id="2" name="Object 1" hidden="1">
                        <a:extLst>
                          <a:ext uri="{FF2B5EF4-FFF2-40B4-BE49-F238E27FC236}">
                            <a16:creationId xmlns:a16="http://schemas.microsoft.com/office/drawing/2014/main" xmlns="" id="{1056333D-029F-4CEB-88B9-16360ABAFEA8}"/>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xmlns=""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xmlns=""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16.gif"/><Relationship Id="rId5" Type="http://schemas.openxmlformats.org/officeDocument/2006/relationships/image" Target="../media/image15.e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17.jpeg"/><Relationship Id="rId5" Type="http://schemas.openxmlformats.org/officeDocument/2006/relationships/image" Target="../media/image15.e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0.pn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slideLayout" Target="../slideLayouts/slideLayout2.xml"/><Relationship Id="rId7" Type="http://schemas.openxmlformats.org/officeDocument/2006/relationships/image" Target="../media/image14.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5.emf"/><Relationship Id="rId5" Type="http://schemas.openxmlformats.org/officeDocument/2006/relationships/oleObject" Target="../embeddings/oleObject5.bin"/><Relationship Id="rId4" Type="http://schemas.openxmlformats.org/officeDocument/2006/relationships/notesSlide" Target="../notesSlides/notesSlide2.xml"/><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2.png"/><Relationship Id="rId5" Type="http://schemas.openxmlformats.org/officeDocument/2006/relationships/image" Target="../media/image15.emf"/><Relationship Id="rId4"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8A24547F-8A92-CDC5-A578-3733390534F2}"/>
              </a:ext>
            </a:extLst>
          </p:cNvPr>
          <p:cNvSpPr txBox="1"/>
          <p:nvPr/>
        </p:nvSpPr>
        <p:spPr>
          <a:xfrm>
            <a:off x="759976" y="5172082"/>
            <a:ext cx="8299182" cy="338554"/>
          </a:xfrm>
          <a:prstGeom prst="rect">
            <a:avLst/>
          </a:prstGeom>
          <a:noFill/>
        </p:spPr>
        <p:txBody>
          <a:bodyPr wrap="square" rtlCol="0">
            <a:spAutoFit/>
          </a:bodyPr>
          <a:lstStyle/>
          <a:p>
            <a:r>
              <a:rPr lang="en-US" sz="1600" b="1" dirty="0" smtClean="0">
                <a:solidFill>
                  <a:schemeClr val="bg1"/>
                </a:solidFill>
              </a:rPr>
              <a:t>Anil Rasa</a:t>
            </a:r>
            <a:endParaRPr lang="en-US" sz="1600" b="1" dirty="0">
              <a:solidFill>
                <a:schemeClr val="bg1"/>
              </a:solidFill>
            </a:endParaRPr>
          </a:p>
        </p:txBody>
      </p:sp>
      <p:sp>
        <p:nvSpPr>
          <p:cNvPr id="13" name="TextBox 12">
            <a:extLst>
              <a:ext uri="{FF2B5EF4-FFF2-40B4-BE49-F238E27FC236}">
                <a16:creationId xmlns:a16="http://schemas.microsoft.com/office/drawing/2014/main" xmlns="" id="{C48F8DD6-A1B3-8126-FAC3-218B712C7FFB}"/>
              </a:ext>
            </a:extLst>
          </p:cNvPr>
          <p:cNvSpPr txBox="1"/>
          <p:nvPr/>
        </p:nvSpPr>
        <p:spPr>
          <a:xfrm>
            <a:off x="759976" y="5510636"/>
            <a:ext cx="7469623" cy="338554"/>
          </a:xfrm>
          <a:prstGeom prst="rect">
            <a:avLst/>
          </a:prstGeom>
          <a:noFill/>
        </p:spPr>
        <p:txBody>
          <a:bodyPr wrap="square" rtlCol="0">
            <a:spAutoFit/>
          </a:bodyPr>
          <a:lstStyle/>
          <a:p>
            <a:r>
              <a:rPr lang="en-IN" sz="1600" b="1" dirty="0">
                <a:solidFill>
                  <a:schemeClr val="bg1"/>
                </a:solidFill>
              </a:rPr>
              <a:t>Date : </a:t>
            </a:r>
            <a:r>
              <a:rPr lang="en-IN" sz="1600" b="1" dirty="0" smtClean="0">
                <a:solidFill>
                  <a:schemeClr val="bg1"/>
                </a:solidFill>
              </a:rPr>
              <a:t>23-MAR-2025</a:t>
            </a:r>
            <a:endParaRPr lang="en-IN" sz="1600" b="1" dirty="0">
              <a:solidFill>
                <a:schemeClr val="bg1"/>
              </a:solidFill>
            </a:endParaRPr>
          </a:p>
        </p:txBody>
      </p:sp>
      <p:sp>
        <p:nvSpPr>
          <p:cNvPr id="5" name="TextBox 4"/>
          <p:cNvSpPr txBox="1"/>
          <p:nvPr/>
        </p:nvSpPr>
        <p:spPr>
          <a:xfrm>
            <a:off x="759976" y="2714070"/>
            <a:ext cx="11290853" cy="1446550"/>
          </a:xfrm>
          <a:prstGeom prst="rect">
            <a:avLst/>
          </a:prstGeom>
          <a:noFill/>
        </p:spPr>
        <p:txBody>
          <a:bodyPr wrap="square" rtlCol="0">
            <a:spAutoFit/>
          </a:bodyPr>
          <a:lstStyle/>
          <a:p>
            <a:r>
              <a:rPr lang="en-US" sz="4800" b="1" dirty="0" smtClean="0">
                <a:solidFill>
                  <a:schemeClr val="bg1"/>
                </a:solidFill>
              </a:rPr>
              <a:t>”DIKSHA”  Sundaram Fin.Tech 202</a:t>
            </a:r>
            <a:r>
              <a:rPr lang="en-US" sz="4800" b="1" dirty="0">
                <a:solidFill>
                  <a:schemeClr val="bg1"/>
                </a:solidFill>
              </a:rPr>
              <a:t>5</a:t>
            </a:r>
            <a:endParaRPr lang="en-US" sz="4800" b="1" dirty="0" smtClean="0">
              <a:solidFill>
                <a:schemeClr val="bg1"/>
              </a:solidFill>
            </a:endParaRPr>
          </a:p>
          <a:p>
            <a:r>
              <a:rPr lang="en-US" sz="4000" b="1" dirty="0" smtClean="0">
                <a:solidFill>
                  <a:schemeClr val="bg1"/>
                </a:solidFill>
              </a:rPr>
              <a:t>Journey Presentation –week </a:t>
            </a:r>
            <a:r>
              <a:rPr lang="en-US" sz="4000" b="1" dirty="0">
                <a:solidFill>
                  <a:schemeClr val="bg1"/>
                </a:solidFill>
              </a:rPr>
              <a:t>6</a:t>
            </a:r>
          </a:p>
        </p:txBody>
      </p:sp>
    </p:spTree>
    <p:extLst>
      <p:ext uri="{BB962C8B-B14F-4D97-AF65-F5344CB8AC3E}">
        <p14:creationId xmlns:p14="http://schemas.microsoft.com/office/powerpoint/2010/main" val="32677752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128016" y="91440"/>
            <a:ext cx="11919473" cy="6296733"/>
          </a:xfrm>
        </p:spPr>
        <p:txBody>
          <a:bodyPr>
            <a:normAutofit/>
          </a:bodyPr>
          <a:lstStyle/>
          <a:p>
            <a:pPr fontAlgn="ctr"/>
            <a:endParaRPr lang="en-GB" b="1" dirty="0" smtClean="0"/>
          </a:p>
          <a:p>
            <a:pPr fontAlgn="ctr"/>
            <a:endParaRPr lang="en-GB" dirty="0"/>
          </a:p>
          <a:p>
            <a:r>
              <a:rPr lang="en-GB" dirty="0"/>
              <a:t/>
            </a:r>
            <a:br>
              <a:rPr lang="en-GB" dirty="0"/>
            </a:br>
            <a:endParaRPr lang="en-IN" b="1"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smtClean="0">
              <a:sym typeface="Wingdings" panose="05000000000000000000" pitchFamily="2" charset="2"/>
            </a:endParaRPr>
          </a:p>
          <a:p>
            <a:endParaRPr lang="en-IN" dirty="0"/>
          </a:p>
          <a:p>
            <a:endParaRPr lang="en-IN"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10</a:t>
            </a:fld>
            <a:endParaRPr lang="en-IN" dirty="0"/>
          </a:p>
        </p:txBody>
      </p:sp>
      <p:sp>
        <p:nvSpPr>
          <p:cNvPr id="7" name="TextBox 6"/>
          <p:cNvSpPr txBox="1"/>
          <p:nvPr/>
        </p:nvSpPr>
        <p:spPr>
          <a:xfrm>
            <a:off x="64008" y="91440"/>
            <a:ext cx="11983481" cy="11726287"/>
          </a:xfrm>
          <a:prstGeom prst="rect">
            <a:avLst/>
          </a:prstGeom>
          <a:noFill/>
        </p:spPr>
        <p:txBody>
          <a:bodyPr wrap="square" rtlCol="0">
            <a:spAutoFit/>
          </a:bodyPr>
          <a:lstStyle/>
          <a:p>
            <a:r>
              <a:rPr lang="en-IN" b="1" u="sng" dirty="0" smtClean="0"/>
              <a:t>Spring Boot:</a:t>
            </a:r>
          </a:p>
          <a:p>
            <a:r>
              <a:rPr lang="en-GB" dirty="0"/>
              <a:t>Spring Boot is a Java-based framework used to simplify the development of Spring-based applications, especially web applications and microservices, by providing a streamlined and opinionated approach to configuration and deployment. </a:t>
            </a:r>
            <a:endParaRPr lang="en-GB" dirty="0" smtClean="0"/>
          </a:p>
          <a:p>
            <a:r>
              <a:rPr lang="en-IN" b="1" dirty="0"/>
              <a:t>Key Features</a:t>
            </a:r>
            <a:r>
              <a:rPr lang="en-IN" b="1" dirty="0" smtClean="0"/>
              <a:t>:</a:t>
            </a:r>
          </a:p>
          <a:p>
            <a:r>
              <a:rPr lang="en-IN" dirty="0" smtClean="0">
                <a:sym typeface="Wingdings" panose="05000000000000000000" pitchFamily="2" charset="2"/>
              </a:rPr>
              <a:t></a:t>
            </a:r>
            <a:r>
              <a:rPr lang="en-IN" dirty="0" smtClean="0"/>
              <a:t>Auto-configuration</a:t>
            </a:r>
          </a:p>
          <a:p>
            <a:r>
              <a:rPr lang="en-IN" dirty="0" smtClean="0">
                <a:sym typeface="Wingdings" panose="05000000000000000000" pitchFamily="2" charset="2"/>
              </a:rPr>
              <a:t></a:t>
            </a:r>
            <a:r>
              <a:rPr lang="en-IN" dirty="0"/>
              <a:t>Embedded Servers</a:t>
            </a:r>
            <a:r>
              <a:rPr lang="en-IN" dirty="0" smtClean="0"/>
              <a:t>:</a:t>
            </a:r>
          </a:p>
          <a:p>
            <a:r>
              <a:rPr lang="en-IN" dirty="0" smtClean="0">
                <a:sym typeface="Wingdings" panose="05000000000000000000" pitchFamily="2" charset="2"/>
              </a:rPr>
              <a:t></a:t>
            </a:r>
            <a:r>
              <a:rPr lang="en-IN" dirty="0" smtClean="0"/>
              <a:t>Opinionated Approach</a:t>
            </a:r>
          </a:p>
          <a:p>
            <a:r>
              <a:rPr lang="en-IN" dirty="0" smtClean="0">
                <a:sym typeface="Wingdings" panose="05000000000000000000" pitchFamily="2" charset="2"/>
              </a:rPr>
              <a:t></a:t>
            </a:r>
            <a:r>
              <a:rPr lang="en-IN" dirty="0" smtClean="0"/>
              <a:t>Microservices</a:t>
            </a:r>
          </a:p>
          <a:p>
            <a:r>
              <a:rPr lang="en-IN" b="1" u="sng" dirty="0" smtClean="0"/>
              <a:t>Creation of Spring  Boot Project:</a:t>
            </a:r>
          </a:p>
          <a:p>
            <a:r>
              <a:rPr lang="en-IN" dirty="0" smtClean="0"/>
              <a:t>We can create a spring boot project in two ways ----     1)Spring Initializer           2)Spring STS IDE</a:t>
            </a:r>
          </a:p>
          <a:p>
            <a:r>
              <a:rPr lang="en-IN" b="1" dirty="0" smtClean="0"/>
              <a:t> Annotations :</a:t>
            </a:r>
          </a:p>
          <a:p>
            <a:r>
              <a:rPr lang="en-GB" dirty="0"/>
              <a:t>In Java, annotations are a form of syntactic metadata that can be added to source code, providing information about classes, methods, variables, parameters, and packages</a:t>
            </a:r>
            <a:r>
              <a:rPr lang="en-GB" dirty="0" smtClean="0"/>
              <a:t>.</a:t>
            </a:r>
          </a:p>
          <a:p>
            <a:r>
              <a:rPr lang="en-GB" dirty="0" smtClean="0"/>
              <a:t>@spring boot application,@</a:t>
            </a:r>
            <a:r>
              <a:rPr lang="en-GB" dirty="0"/>
              <a:t>C</a:t>
            </a:r>
            <a:r>
              <a:rPr lang="en-GB" dirty="0" smtClean="0"/>
              <a:t>ontroller,@RestController,@Autowired@Service,@Repository,@GetMapping</a:t>
            </a:r>
          </a:p>
          <a:p>
            <a:r>
              <a:rPr lang="en-GB" dirty="0" smtClean="0"/>
              <a:t>@PostMapping,@RequestParam</a:t>
            </a:r>
          </a:p>
          <a:p>
            <a:r>
              <a:rPr lang="en-GB" b="1" u="sng" dirty="0" smtClean="0"/>
              <a:t>Spring boot Architecture: </a:t>
            </a:r>
            <a:r>
              <a:rPr lang="en-GB" dirty="0" smtClean="0"/>
              <a:t>Spring </a:t>
            </a:r>
            <a:r>
              <a:rPr lang="en-GB" dirty="0"/>
              <a:t>Boot consists of the following four layers</a:t>
            </a:r>
            <a:r>
              <a:rPr lang="en-GB" dirty="0" smtClean="0"/>
              <a:t>:</a:t>
            </a:r>
          </a:p>
          <a:p>
            <a:r>
              <a:rPr lang="en-GB" b="1" dirty="0"/>
              <a:t>Presentation Layer:</a:t>
            </a:r>
            <a:r>
              <a:rPr lang="en-GB" dirty="0"/>
              <a:t> Handles HTTP requests, authentication, and JSON conversion.</a:t>
            </a:r>
          </a:p>
          <a:p>
            <a:r>
              <a:rPr lang="en-GB" b="1" dirty="0"/>
              <a:t>Business Layer:</a:t>
            </a:r>
            <a:r>
              <a:rPr lang="en-GB" dirty="0"/>
              <a:t> Contains business logic, validation, and authorization.</a:t>
            </a:r>
          </a:p>
          <a:p>
            <a:r>
              <a:rPr lang="en-GB" b="1" dirty="0"/>
              <a:t>Persistence Layer:</a:t>
            </a:r>
            <a:r>
              <a:rPr lang="en-GB" dirty="0"/>
              <a:t> Manages database interactions using ORM frameworks like Spring Data </a:t>
            </a:r>
            <a:r>
              <a:rPr lang="en-GB" dirty="0" smtClean="0"/>
              <a:t>JPA</a:t>
            </a:r>
            <a:r>
              <a:rPr lang="en-GB" dirty="0"/>
              <a:t>.</a:t>
            </a:r>
          </a:p>
          <a:p>
            <a:r>
              <a:rPr lang="en-IN" b="1" dirty="0"/>
              <a:t>Database Layer</a:t>
            </a:r>
            <a:r>
              <a:rPr lang="en-IN" dirty="0"/>
              <a:t>: Stores application data using relational (MySQL, PostgreSQL) and NoSQL databases (MongoDB, DynamoDB).</a:t>
            </a:r>
          </a:p>
          <a:p>
            <a:endParaRPr lang="en-GB" b="1" u="sng" dirty="0" smtClean="0"/>
          </a:p>
          <a:p>
            <a:endParaRPr lang="en-GB" b="1" dirty="0" smtClean="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endParaRPr lang="en-IN" dirty="0"/>
          </a:p>
        </p:txBody>
      </p:sp>
    </p:spTree>
    <p:extLst>
      <p:ext uri="{BB962C8B-B14F-4D97-AF65-F5344CB8AC3E}">
        <p14:creationId xmlns:p14="http://schemas.microsoft.com/office/powerpoint/2010/main" val="40629126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3550" y="649224"/>
            <a:ext cx="11260278" cy="896112"/>
          </a:xfrm>
        </p:spPr>
        <p:txBody>
          <a:bodyPr>
            <a:noAutofit/>
          </a:bodyPr>
          <a:lstStyle/>
          <a:p>
            <a:r>
              <a:rPr lang="en-US" sz="4400" b="1" dirty="0">
                <a:effectLst>
                  <a:outerShdw blurRad="38100" dist="38100" dir="2700000" algn="tl">
                    <a:srgbClr val="000000">
                      <a:alpha val="43137"/>
                    </a:srgbClr>
                  </a:outerShdw>
                </a:effectLst>
              </a:rPr>
              <a:t>Learning </a:t>
            </a:r>
            <a:r>
              <a:rPr lang="en-US" sz="4400" b="1" dirty="0" smtClean="0">
                <a:effectLst>
                  <a:outerShdw blurRad="38100" dist="38100" dir="2700000" algn="tl">
                    <a:srgbClr val="000000">
                      <a:alpha val="43137"/>
                    </a:srgbClr>
                  </a:outerShdw>
                </a:effectLst>
              </a:rPr>
              <a:t>5 </a:t>
            </a:r>
            <a:r>
              <a:rPr lang="en-US" sz="4400" b="1" dirty="0">
                <a:effectLst>
                  <a:outerShdw blurRad="38100" dist="38100" dir="2700000" algn="tl">
                    <a:srgbClr val="000000">
                      <a:alpha val="43137"/>
                    </a:srgbClr>
                  </a:outerShdw>
                </a:effectLst>
              </a:rPr>
              <a:t>|  takeaways </a:t>
            </a:r>
            <a:endParaRPr lang="en-IN" sz="4400" dirty="0"/>
          </a:p>
        </p:txBody>
      </p:sp>
      <p:sp>
        <p:nvSpPr>
          <p:cNvPr id="6" name="Slide Number Placeholder 5"/>
          <p:cNvSpPr>
            <a:spLocks noGrp="1"/>
          </p:cNvSpPr>
          <p:nvPr>
            <p:ph type="sldNum" sz="quarter" idx="15"/>
          </p:nvPr>
        </p:nvSpPr>
        <p:spPr/>
        <p:txBody>
          <a:bodyPr/>
          <a:lstStyle/>
          <a:p>
            <a:fld id="{0879F475-59B1-4993-848A-C2B683DE9AF5}" type="slidenum">
              <a:rPr lang="en-IN" smtClean="0"/>
              <a:pPr/>
              <a:t>11</a:t>
            </a:fld>
            <a:endParaRPr lang="en-IN" dirty="0"/>
          </a:p>
        </p:txBody>
      </p:sp>
      <p:sp>
        <p:nvSpPr>
          <p:cNvPr id="7" name="Rectangle 6"/>
          <p:cNvSpPr/>
          <p:nvPr/>
        </p:nvSpPr>
        <p:spPr>
          <a:xfrm>
            <a:off x="463550" y="1737074"/>
            <a:ext cx="5458415" cy="3913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19520" y="1741789"/>
            <a:ext cx="5560416" cy="390891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1344168" y="2322576"/>
            <a:ext cx="3867912" cy="3493008"/>
          </a:xfrm>
          <a:prstGeom prst="rect">
            <a:avLst/>
          </a:prstGeom>
          <a:noFill/>
        </p:spPr>
        <p:txBody>
          <a:bodyPr wrap="square" rtlCol="0">
            <a:spAutoFit/>
          </a:bodyPr>
          <a:lstStyle/>
          <a:p>
            <a:endParaRPr lang="en-IN" dirty="0"/>
          </a:p>
        </p:txBody>
      </p:sp>
      <p:sp>
        <p:nvSpPr>
          <p:cNvPr id="10" name="TextBox 9"/>
          <p:cNvSpPr txBox="1"/>
          <p:nvPr/>
        </p:nvSpPr>
        <p:spPr>
          <a:xfrm>
            <a:off x="1042416" y="2468880"/>
            <a:ext cx="4317642" cy="2308324"/>
          </a:xfrm>
          <a:prstGeom prst="rect">
            <a:avLst/>
          </a:prstGeom>
          <a:noFill/>
        </p:spPr>
        <p:txBody>
          <a:bodyPr wrap="square" rtlCol="0">
            <a:spAutoFit/>
          </a:bodyPr>
          <a:lstStyle/>
          <a:p>
            <a:r>
              <a:rPr lang="en-IN" b="1" dirty="0" smtClean="0">
                <a:sym typeface="Wingdings" panose="05000000000000000000" pitchFamily="2" charset="2"/>
              </a:rPr>
              <a:t>Spring MVC &amp; Rest</a:t>
            </a:r>
          </a:p>
          <a:p>
            <a:endParaRPr lang="en-IN" b="1" dirty="0">
              <a:sym typeface="Wingdings" panose="05000000000000000000" pitchFamily="2" charset="2"/>
            </a:endParaRPr>
          </a:p>
          <a:p>
            <a:r>
              <a:rPr lang="en-IN" b="1" dirty="0" smtClean="0">
                <a:sym typeface="Wingdings" panose="05000000000000000000" pitchFamily="2" charset="2"/>
              </a:rPr>
              <a:t>Spring Data JPA</a:t>
            </a:r>
          </a:p>
          <a:p>
            <a:endParaRPr lang="en-IN" b="1" dirty="0">
              <a:sym typeface="Wingdings" panose="05000000000000000000" pitchFamily="2" charset="2"/>
            </a:endParaRPr>
          </a:p>
          <a:p>
            <a:r>
              <a:rPr lang="en-IN" b="1" dirty="0" smtClean="0">
                <a:sym typeface="Wingdings" panose="05000000000000000000" pitchFamily="2" charset="2"/>
              </a:rPr>
              <a:t>ORM</a:t>
            </a:r>
          </a:p>
          <a:p>
            <a:endParaRPr lang="en-IN" b="1" dirty="0">
              <a:sym typeface="Wingdings" panose="05000000000000000000" pitchFamily="2" charset="2"/>
            </a:endParaRPr>
          </a:p>
          <a:p>
            <a:r>
              <a:rPr lang="en-IN" b="1" dirty="0" smtClean="0">
                <a:sym typeface="Wingdings" panose="05000000000000000000" pitchFamily="2" charset="2"/>
              </a:rPr>
              <a:t>JPA</a:t>
            </a:r>
          </a:p>
          <a:p>
            <a:endParaRPr lang="en-IN" b="1" dirty="0">
              <a:sym typeface="Wingdings" panose="05000000000000000000" pitchFamily="2" charset="2"/>
            </a:endParaRPr>
          </a:p>
        </p:txBody>
      </p:sp>
      <p:pic>
        <p:nvPicPr>
          <p:cNvPr id="9218" name="Picture 2" descr="Introduction to Spring Data JPA"/>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500831" y="1801862"/>
            <a:ext cx="5379105" cy="3848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220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55448" y="164592"/>
            <a:ext cx="11686031" cy="6093887"/>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12</a:t>
            </a:fld>
            <a:endParaRPr lang="en-IN" dirty="0"/>
          </a:p>
        </p:txBody>
      </p:sp>
      <p:sp>
        <p:nvSpPr>
          <p:cNvPr id="7" name="TextBox 6"/>
          <p:cNvSpPr txBox="1"/>
          <p:nvPr/>
        </p:nvSpPr>
        <p:spPr>
          <a:xfrm>
            <a:off x="164592" y="45720"/>
            <a:ext cx="11891893" cy="7017306"/>
          </a:xfrm>
          <a:prstGeom prst="rect">
            <a:avLst/>
          </a:prstGeom>
          <a:noFill/>
        </p:spPr>
        <p:txBody>
          <a:bodyPr wrap="square" rtlCol="0">
            <a:spAutoFit/>
          </a:bodyPr>
          <a:lstStyle/>
          <a:p>
            <a:r>
              <a:rPr lang="en-IN" b="1" u="sng" dirty="0">
                <a:sym typeface="Wingdings" panose="05000000000000000000" pitchFamily="2" charset="2"/>
              </a:rPr>
              <a:t>Spring MVC &amp; </a:t>
            </a:r>
            <a:r>
              <a:rPr lang="en-IN" b="1" u="sng" dirty="0" smtClean="0">
                <a:sym typeface="Wingdings" panose="05000000000000000000" pitchFamily="2" charset="2"/>
              </a:rPr>
              <a:t>Rest:</a:t>
            </a:r>
          </a:p>
          <a:p>
            <a:endParaRPr lang="en-IN" b="1" u="sng" dirty="0" smtClean="0">
              <a:sym typeface="Wingdings" panose="05000000000000000000" pitchFamily="2" charset="2"/>
            </a:endParaRPr>
          </a:p>
          <a:p>
            <a:endParaRPr lang="en-IN" b="1" dirty="0">
              <a:sym typeface="Wingdings" panose="05000000000000000000" pitchFamily="2" charset="2"/>
            </a:endParaRPr>
          </a:p>
          <a:p>
            <a:endParaRPr lang="en-GB" dirty="0" smtClean="0"/>
          </a:p>
          <a:p>
            <a:endParaRPr lang="en-IN" b="1" dirty="0" smtClean="0"/>
          </a:p>
          <a:p>
            <a:endParaRPr lang="en-IN" dirty="0" smtClean="0"/>
          </a:p>
          <a:p>
            <a:endParaRPr lang="en-IN" dirty="0" smtClean="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GB" b="1" u="sng" dirty="0"/>
              <a:t>Spring Data </a:t>
            </a:r>
            <a:r>
              <a:rPr lang="en-GB" b="1" u="sng" dirty="0" smtClean="0"/>
              <a:t>JPA: </a:t>
            </a:r>
            <a:r>
              <a:rPr lang="en-GB" dirty="0" smtClean="0"/>
              <a:t>Spring </a:t>
            </a:r>
            <a:r>
              <a:rPr lang="en-GB" dirty="0"/>
              <a:t>Data JPA, part of the larger Spring Data family, makes it easy to easily implement JPA-based (Java Persistence API) repositories. It makes it easier to build Spring-powered applications that use data access technologies</a:t>
            </a:r>
            <a:r>
              <a:rPr lang="en-GB" dirty="0" smtClean="0"/>
              <a:t>.</a:t>
            </a:r>
          </a:p>
          <a:p>
            <a:r>
              <a:rPr lang="en-GB" b="1" u="sng" dirty="0" smtClean="0"/>
              <a:t>ORM:</a:t>
            </a:r>
            <a:r>
              <a:rPr lang="en-GB" dirty="0" smtClean="0"/>
              <a:t>ORM</a:t>
            </a:r>
            <a:r>
              <a:rPr lang="en-GB" dirty="0"/>
              <a:t>, or Object-Relational Mapping, is a programming technique that simplifies interaction between object-oriented programming languages and relational databases by mapping objects to database tables, allowing developers to work with data as objects rather than writing SQL queries directly. </a:t>
            </a:r>
          </a:p>
          <a:p>
            <a:r>
              <a:rPr lang="en-GB" b="1" u="sng" dirty="0" smtClean="0"/>
              <a:t>JPA</a:t>
            </a:r>
            <a:r>
              <a:rPr lang="en-GB" b="1" dirty="0" smtClean="0"/>
              <a:t>: </a:t>
            </a:r>
            <a:r>
              <a:rPr lang="en-GB" dirty="0" smtClean="0"/>
              <a:t>JPA </a:t>
            </a:r>
            <a:r>
              <a:rPr lang="en-GB" dirty="0"/>
              <a:t>or Java Persistence API, is a standard specification for managing relational data in Java applications, providing a way to map Java objects to database tables, simplifying database operations and promoting portability. </a:t>
            </a:r>
            <a:br>
              <a:rPr lang="en-GB" dirty="0"/>
            </a:br>
            <a:endParaRPr lang="en-IN" dirty="0" smtClean="0"/>
          </a:p>
          <a:p>
            <a:endParaRPr lang="en-IN" dirty="0"/>
          </a:p>
          <a:p>
            <a:endParaRPr lang="en-IN" dirty="0"/>
          </a:p>
        </p:txBody>
      </p:sp>
      <p:pic>
        <p:nvPicPr>
          <p:cNvPr id="7170" name="Picture 2" descr="https://blogger.googleusercontent.com/img/b/R29vZ2xl/AVvXsEh7tyuAJcyt7qilK2jWkh8CXyrWmCK8LHCwGJOOyQxpDY8-aZqS0SbqaHzZM1GAfYGzxBsRA8mXHRlhdsXglbAWlMD3kJpxTFZRfp4fJlrwaTW0iG2lhhvhzr2LLD93cTi4_YqTTr-B2A8/s1600/SpringMVCnSpringBo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295" y="365760"/>
            <a:ext cx="12056485" cy="3596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1362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5"/>
          </p:nvPr>
        </p:nvSpPr>
        <p:spPr/>
        <p:txBody>
          <a:bodyPr/>
          <a:lstStyle/>
          <a:p>
            <a:fld id="{0879F475-59B1-4993-848A-C2B683DE9AF5}" type="slidenum">
              <a:rPr lang="en-IN" smtClean="0"/>
              <a:pPr/>
              <a:t>13</a:t>
            </a:fld>
            <a:endParaRPr lang="en-IN" dirty="0"/>
          </a:p>
        </p:txBody>
      </p:sp>
      <p:sp>
        <p:nvSpPr>
          <p:cNvPr id="7" name="Rectangle 6"/>
          <p:cNvSpPr/>
          <p:nvPr/>
        </p:nvSpPr>
        <p:spPr>
          <a:xfrm>
            <a:off x="662705" y="1691640"/>
            <a:ext cx="5430983"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p:cNvSpPr/>
          <p:nvPr/>
        </p:nvSpPr>
        <p:spPr>
          <a:xfrm>
            <a:off x="6389675" y="1691640"/>
            <a:ext cx="5432815" cy="4069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Text Placeholder 3"/>
          <p:cNvSpPr>
            <a:spLocks noGrp="1"/>
          </p:cNvSpPr>
          <p:nvPr>
            <p:ph type="body" sz="quarter" idx="20"/>
          </p:nvPr>
        </p:nvSpPr>
        <p:spPr>
          <a:xfrm>
            <a:off x="463549" y="731521"/>
            <a:ext cx="11260279" cy="960120"/>
          </a:xfrm>
        </p:spPr>
        <p:txBody>
          <a:bodyPr>
            <a:noAutofit/>
          </a:bodyPr>
          <a:lstStyle/>
          <a:p>
            <a:r>
              <a:rPr lang="en-US" sz="4400" b="1" dirty="0">
                <a:effectLst>
                  <a:outerShdw blurRad="38100" dist="38100" dir="2700000" algn="tl">
                    <a:srgbClr val="000000">
                      <a:alpha val="43137"/>
                    </a:srgbClr>
                  </a:outerShdw>
                </a:effectLst>
              </a:rPr>
              <a:t> </a:t>
            </a:r>
            <a:r>
              <a:rPr lang="en-US" sz="4400" b="1" dirty="0" smtClean="0">
                <a:effectLst>
                  <a:outerShdw blurRad="38100" dist="38100" dir="2700000" algn="tl">
                    <a:srgbClr val="000000">
                      <a:alpha val="43137"/>
                    </a:srgbClr>
                  </a:outerShdw>
                </a:effectLst>
              </a:rPr>
              <a:t>Learning 6 </a:t>
            </a:r>
            <a:r>
              <a:rPr lang="en-US" sz="4400" b="1" dirty="0">
                <a:effectLst>
                  <a:outerShdw blurRad="38100" dist="38100" dir="2700000" algn="tl">
                    <a:srgbClr val="000000">
                      <a:alpha val="43137"/>
                    </a:srgbClr>
                  </a:outerShdw>
                </a:effectLst>
              </a:rPr>
              <a:t>|  takeaways </a:t>
            </a:r>
            <a:endParaRPr lang="en-IN" sz="4400" dirty="0"/>
          </a:p>
        </p:txBody>
      </p:sp>
      <p:sp>
        <p:nvSpPr>
          <p:cNvPr id="12" name="TextBox 11"/>
          <p:cNvSpPr txBox="1"/>
          <p:nvPr/>
        </p:nvSpPr>
        <p:spPr>
          <a:xfrm>
            <a:off x="2001028" y="2806397"/>
            <a:ext cx="3886200" cy="2585323"/>
          </a:xfrm>
          <a:prstGeom prst="rect">
            <a:avLst/>
          </a:prstGeom>
          <a:noFill/>
        </p:spPr>
        <p:txBody>
          <a:bodyPr wrap="square" rtlCol="0">
            <a:spAutoFit/>
          </a:bodyPr>
          <a:lstStyle/>
          <a:p>
            <a:r>
              <a:rPr lang="en-IN" dirty="0" smtClean="0">
                <a:sym typeface="Wingdings" panose="05000000000000000000" pitchFamily="2" charset="2"/>
              </a:rPr>
              <a:t></a:t>
            </a:r>
            <a:r>
              <a:rPr lang="en-IN" b="1" dirty="0" smtClean="0">
                <a:sym typeface="Wingdings" panose="05000000000000000000" pitchFamily="2" charset="2"/>
              </a:rPr>
              <a:t>Etiquettes</a:t>
            </a:r>
          </a:p>
          <a:p>
            <a:endParaRPr lang="en-IN" b="1" dirty="0" smtClean="0">
              <a:sym typeface="Wingdings" panose="05000000000000000000" pitchFamily="2" charset="2"/>
            </a:endParaRPr>
          </a:p>
          <a:p>
            <a:r>
              <a:rPr lang="en-IN" b="1" dirty="0" smtClean="0">
                <a:sym typeface="Wingdings" panose="05000000000000000000" pitchFamily="2" charset="2"/>
              </a:rPr>
              <a:t>Dialects</a:t>
            </a:r>
          </a:p>
          <a:p>
            <a:endParaRPr lang="en-IN" b="1" dirty="0">
              <a:sym typeface="Wingdings" panose="05000000000000000000" pitchFamily="2" charset="2"/>
            </a:endParaRPr>
          </a:p>
          <a:p>
            <a:r>
              <a:rPr lang="en-IN" b="1" dirty="0" smtClean="0">
                <a:sym typeface="Wingdings" panose="05000000000000000000" pitchFamily="2" charset="2"/>
              </a:rPr>
              <a:t>Diction</a:t>
            </a:r>
          </a:p>
          <a:p>
            <a:endParaRPr lang="en-IN" b="1" dirty="0">
              <a:sym typeface="Wingdings" panose="05000000000000000000" pitchFamily="2" charset="2"/>
            </a:endParaRPr>
          </a:p>
          <a:p>
            <a:endParaRPr lang="en-IN" b="1" dirty="0" smtClean="0">
              <a:sym typeface="Wingdings" panose="05000000000000000000" pitchFamily="2" charset="2"/>
            </a:endParaRPr>
          </a:p>
          <a:p>
            <a:endParaRPr lang="en-IN" b="1" dirty="0" smtClean="0">
              <a:sym typeface="Wingdings" panose="05000000000000000000" pitchFamily="2" charset="2"/>
            </a:endParaRPr>
          </a:p>
          <a:p>
            <a:endParaRPr lang="en-IN" b="1" dirty="0" smtClean="0">
              <a:sym typeface="Wingdings" panose="05000000000000000000" pitchFamily="2" charset="2"/>
            </a:endParaRPr>
          </a:p>
        </p:txBody>
      </p:sp>
      <p:pic>
        <p:nvPicPr>
          <p:cNvPr id="8196" name="Picture 4" descr="What are soft skills and how are they applied? - ICS Career GPS"/>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406595" y="1691639"/>
            <a:ext cx="5398973" cy="406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7543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9"/>
          </p:nvPr>
        </p:nvSpPr>
        <p:spPr>
          <a:xfrm>
            <a:off x="182880" y="91440"/>
            <a:ext cx="11841479" cy="6084743"/>
          </a:xfrm>
        </p:spPr>
        <p:txBody>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p:txBody>
      </p:sp>
      <p:sp>
        <p:nvSpPr>
          <p:cNvPr id="6" name="Slide Number Placeholder 5"/>
          <p:cNvSpPr>
            <a:spLocks noGrp="1"/>
          </p:cNvSpPr>
          <p:nvPr>
            <p:ph type="sldNum" sz="quarter" idx="15"/>
          </p:nvPr>
        </p:nvSpPr>
        <p:spPr/>
        <p:txBody>
          <a:bodyPr/>
          <a:lstStyle/>
          <a:p>
            <a:fld id="{0879F475-59B1-4993-848A-C2B683DE9AF5}" type="slidenum">
              <a:rPr lang="en-IN" smtClean="0"/>
              <a:pPr/>
              <a:t>14</a:t>
            </a:fld>
            <a:endParaRPr lang="en-IN" dirty="0"/>
          </a:p>
        </p:txBody>
      </p:sp>
      <p:sp>
        <p:nvSpPr>
          <p:cNvPr id="8" name="Title 4"/>
          <p:cNvSpPr>
            <a:spLocks noGrp="1"/>
          </p:cNvSpPr>
          <p:nvPr>
            <p:ph type="title"/>
          </p:nvPr>
        </p:nvSpPr>
        <p:spPr>
          <a:xfrm>
            <a:off x="463550" y="478702"/>
            <a:ext cx="11260278" cy="5227154"/>
          </a:xfrm>
        </p:spPr>
        <p:txBody>
          <a:bodyPr>
            <a:normAutofit/>
          </a:bodyPr>
          <a:lstStyle/>
          <a:p>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
        <p:nvSpPr>
          <p:cNvPr id="9" name="TextBox 8"/>
          <p:cNvSpPr txBox="1"/>
          <p:nvPr/>
        </p:nvSpPr>
        <p:spPr>
          <a:xfrm>
            <a:off x="82296" y="0"/>
            <a:ext cx="11759183" cy="12003286"/>
          </a:xfrm>
          <a:prstGeom prst="rect">
            <a:avLst/>
          </a:prstGeom>
          <a:noFill/>
        </p:spPr>
        <p:txBody>
          <a:bodyPr wrap="square" rtlCol="0">
            <a:spAutoFit/>
          </a:bodyPr>
          <a:lstStyle/>
          <a:p>
            <a:r>
              <a:rPr lang="en-IN" b="1" u="sng" dirty="0" smtClean="0">
                <a:sym typeface="Wingdings" panose="05000000000000000000" pitchFamily="2" charset="2"/>
              </a:rPr>
              <a:t>Soft Skills:</a:t>
            </a:r>
          </a:p>
          <a:p>
            <a:r>
              <a:rPr lang="en-GB" dirty="0" smtClean="0"/>
              <a:t>Soft </a:t>
            </a:r>
            <a:r>
              <a:rPr lang="en-GB" dirty="0"/>
              <a:t>skills are non-technical skills that describe how you work and interact with others. They are also known as people skills. </a:t>
            </a:r>
            <a:endParaRPr lang="en-GB" b="1" u="sng" dirty="0" smtClean="0">
              <a:sym typeface="Wingdings" panose="05000000000000000000" pitchFamily="2" charset="2"/>
            </a:endParaRPr>
          </a:p>
          <a:p>
            <a:r>
              <a:rPr lang="en-GB" b="1" dirty="0" smtClean="0">
                <a:sym typeface="Wingdings" panose="05000000000000000000" pitchFamily="2" charset="2"/>
              </a:rPr>
              <a:t></a:t>
            </a:r>
            <a:r>
              <a:rPr lang="en-GB" b="1" dirty="0" smtClean="0"/>
              <a:t>Communication</a:t>
            </a:r>
            <a:r>
              <a:rPr lang="en-GB" dirty="0"/>
              <a:t>: Being able to express yourself clearly, listen well, and have a productive conversation</a:t>
            </a:r>
          </a:p>
          <a:p>
            <a:r>
              <a:rPr lang="en-GB" b="1" dirty="0" smtClean="0">
                <a:sym typeface="Wingdings" panose="05000000000000000000" pitchFamily="2" charset="2"/>
              </a:rPr>
              <a:t></a:t>
            </a:r>
            <a:r>
              <a:rPr lang="en-GB" b="1" dirty="0" smtClean="0"/>
              <a:t>Teamwork</a:t>
            </a:r>
            <a:r>
              <a:rPr lang="en-GB" dirty="0"/>
              <a:t>: Working well with others to achieve goals</a:t>
            </a:r>
          </a:p>
          <a:p>
            <a:r>
              <a:rPr lang="en-GB" b="1" dirty="0" smtClean="0">
                <a:sym typeface="Wingdings" panose="05000000000000000000" pitchFamily="2" charset="2"/>
              </a:rPr>
              <a:t></a:t>
            </a:r>
            <a:r>
              <a:rPr lang="en-GB" b="1" dirty="0" smtClean="0"/>
              <a:t>Problem-solving</a:t>
            </a:r>
            <a:r>
              <a:rPr lang="en-GB" dirty="0"/>
              <a:t>: Using your skills to solve </a:t>
            </a:r>
            <a:r>
              <a:rPr lang="en-GB" dirty="0" smtClean="0"/>
              <a:t>issues</a:t>
            </a:r>
            <a:r>
              <a:rPr lang="en-GB" dirty="0"/>
              <a:t/>
            </a:r>
            <a:br>
              <a:rPr lang="en-GB" dirty="0"/>
            </a:br>
            <a:r>
              <a:rPr lang="en-GB" dirty="0" smtClean="0">
                <a:sym typeface="Wingdings" panose="05000000000000000000" pitchFamily="2" charset="2"/>
              </a:rPr>
              <a:t></a:t>
            </a:r>
            <a:r>
              <a:rPr lang="en-IN" b="1" dirty="0" smtClean="0"/>
              <a:t>Adaptability:</a:t>
            </a:r>
            <a:r>
              <a:rPr lang="en-GB" dirty="0"/>
              <a:t>Adjusting to changes at </a:t>
            </a:r>
            <a:r>
              <a:rPr lang="en-GB" dirty="0" smtClean="0"/>
              <a:t>work</a:t>
            </a:r>
          </a:p>
          <a:p>
            <a:r>
              <a:rPr lang="en-IN" b="1" dirty="0" smtClean="0">
                <a:sym typeface="Wingdings" panose="05000000000000000000" pitchFamily="2" charset="2"/>
              </a:rPr>
              <a:t></a:t>
            </a:r>
            <a:r>
              <a:rPr lang="en-IN" b="1" dirty="0" smtClean="0"/>
              <a:t>Time management: </a:t>
            </a:r>
            <a:r>
              <a:rPr lang="en-IN" dirty="0" smtClean="0"/>
              <a:t>Using </a:t>
            </a:r>
            <a:r>
              <a:rPr lang="en-IN" dirty="0"/>
              <a:t>your time </a:t>
            </a:r>
            <a:r>
              <a:rPr lang="en-IN" dirty="0" smtClean="0"/>
              <a:t>efficiently</a:t>
            </a:r>
          </a:p>
          <a:p>
            <a:r>
              <a:rPr lang="en-IN" b="1" dirty="0" smtClean="0">
                <a:sym typeface="Wingdings" panose="05000000000000000000" pitchFamily="2" charset="2"/>
              </a:rPr>
              <a:t></a:t>
            </a:r>
            <a:r>
              <a:rPr lang="en-IN" b="1" dirty="0" smtClean="0"/>
              <a:t>Leadership:</a:t>
            </a:r>
            <a:r>
              <a:rPr lang="en-GB" dirty="0" smtClean="0"/>
              <a:t>Inspiring </a:t>
            </a:r>
            <a:r>
              <a:rPr lang="en-GB" dirty="0"/>
              <a:t>others to lead with confidence and </a:t>
            </a:r>
            <a:r>
              <a:rPr lang="en-GB" dirty="0" smtClean="0"/>
              <a:t>compassion.</a:t>
            </a:r>
          </a:p>
          <a:p>
            <a:r>
              <a:rPr lang="en-IN" b="1" dirty="0" smtClean="0">
                <a:sym typeface="Wingdings" panose="05000000000000000000" pitchFamily="2" charset="2"/>
              </a:rPr>
              <a:t></a:t>
            </a:r>
            <a:r>
              <a:rPr lang="en-IN" b="1" dirty="0" smtClean="0"/>
              <a:t>Creativity</a:t>
            </a:r>
            <a:r>
              <a:rPr lang="en-IN" dirty="0"/>
              <a:t>: </a:t>
            </a:r>
            <a:r>
              <a:rPr lang="en-GB" dirty="0"/>
              <a:t>Using your imagination to solve problems and promote </a:t>
            </a:r>
            <a:r>
              <a:rPr lang="en-GB" dirty="0" smtClean="0"/>
              <a:t>teamwork</a:t>
            </a:r>
            <a:endParaRPr lang="en-GB" b="1" u="sng" dirty="0">
              <a:sym typeface="Wingdings" panose="05000000000000000000" pitchFamily="2" charset="2"/>
            </a:endParaRPr>
          </a:p>
          <a:p>
            <a:r>
              <a:rPr lang="en-IN" b="1" u="sng" dirty="0" smtClean="0">
                <a:sym typeface="Wingdings" panose="05000000000000000000" pitchFamily="2" charset="2"/>
              </a:rPr>
              <a:t>Dialects:</a:t>
            </a:r>
          </a:p>
          <a:p>
            <a:r>
              <a:rPr lang="en-GB" dirty="0" smtClean="0"/>
              <a:t>A </a:t>
            </a:r>
            <a:r>
              <a:rPr lang="en-GB" dirty="0"/>
              <a:t>dialect is a regional or social variety of a language, distinguished by vocabulary, pronunciation, and grammar, often spoken by a specific group. For example, "</a:t>
            </a:r>
            <a:r>
              <a:rPr lang="en-GB" dirty="0" err="1"/>
              <a:t>y'all</a:t>
            </a:r>
            <a:r>
              <a:rPr lang="en-GB" dirty="0"/>
              <a:t>" is a dialectal expression used in the Southern United States, while "trousers" is a British English word for "pants" in American English. </a:t>
            </a:r>
            <a:endParaRPr lang="en-GB" b="1" u="sng" dirty="0">
              <a:sym typeface="Wingdings" panose="05000000000000000000" pitchFamily="2" charset="2"/>
            </a:endParaRPr>
          </a:p>
          <a:p>
            <a:r>
              <a:rPr lang="en-GB" b="1" u="sng" dirty="0" smtClean="0"/>
              <a:t>Diction:</a:t>
            </a:r>
          </a:p>
          <a:p>
            <a:r>
              <a:rPr lang="en-GB" dirty="0" smtClean="0"/>
              <a:t>Diction </a:t>
            </a:r>
            <a:r>
              <a:rPr lang="en-GB" dirty="0"/>
              <a:t>refers to a writer's or speaker's deliberate choice of words, impacting tone, style, and the overall meaning conveyed in writing or speech. </a:t>
            </a:r>
            <a:endParaRPr lang="en-GB" dirty="0" smtClean="0"/>
          </a:p>
          <a:p>
            <a:r>
              <a:rPr lang="en-IN" b="1" i="1" dirty="0"/>
              <a:t>Types of Diction</a:t>
            </a:r>
            <a:r>
              <a:rPr lang="en-IN" b="1" i="1" dirty="0" smtClean="0"/>
              <a:t>:</a:t>
            </a:r>
          </a:p>
          <a:p>
            <a:r>
              <a:rPr lang="en-GB" b="1" dirty="0"/>
              <a:t>Formal:</a:t>
            </a:r>
            <a:r>
              <a:rPr lang="en-GB" dirty="0"/>
              <a:t> Characterized by precise, elevated language, often used in academic or professional contexts. </a:t>
            </a:r>
          </a:p>
          <a:p>
            <a:r>
              <a:rPr lang="en-GB" b="1" dirty="0"/>
              <a:t>Informal:</a:t>
            </a:r>
            <a:r>
              <a:rPr lang="en-GB" dirty="0"/>
              <a:t> Uses everyday language, contractions, and slang, often found in casual conversations or personal writing. </a:t>
            </a:r>
            <a:endParaRPr lang="en-GB" dirty="0" smtClean="0"/>
          </a:p>
          <a:p>
            <a:r>
              <a:rPr lang="en-GB" b="1" dirty="0"/>
              <a:t>Abstract:</a:t>
            </a:r>
            <a:r>
              <a:rPr lang="en-GB" dirty="0"/>
              <a:t> Refers to words that describe intangible concepts, ideas, or emotions that cannot be perceived through the senses. </a:t>
            </a:r>
          </a:p>
          <a:p>
            <a:endParaRPr lang="en-GB" dirty="0"/>
          </a:p>
          <a:p>
            <a:endParaRPr lang="en-GB" dirty="0" smtClean="0"/>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GB" b="1" u="sng" dirty="0">
              <a:sym typeface="Wingdings" panose="05000000000000000000" pitchFamily="2" charset="2"/>
            </a:endParaRPr>
          </a:p>
          <a:p>
            <a:endParaRPr lang="en-GB" b="1" u="sng" dirty="0" smtClean="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a:sym typeface="Wingdings" panose="05000000000000000000" pitchFamily="2" charset="2"/>
            </a:endParaRPr>
          </a:p>
          <a:p>
            <a:endParaRPr lang="en-IN" dirty="0"/>
          </a:p>
        </p:txBody>
      </p:sp>
    </p:spTree>
    <p:extLst>
      <p:ext uri="{BB962C8B-B14F-4D97-AF65-F5344CB8AC3E}">
        <p14:creationId xmlns:p14="http://schemas.microsoft.com/office/powerpoint/2010/main" val="3200071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02D07F7-B946-BB66-E6EA-DD92C38B1926}"/>
              </a:ext>
            </a:extLst>
          </p:cNvPr>
          <p:cNvSpPr>
            <a:spLocks noGrp="1"/>
          </p:cNvSpPr>
          <p:nvPr>
            <p:ph type="body" sz="quarter" idx="12"/>
          </p:nvPr>
        </p:nvSpPr>
        <p:spPr>
          <a:xfrm>
            <a:off x="158671" y="3038483"/>
            <a:ext cx="11562786" cy="584775"/>
          </a:xfrm>
        </p:spPr>
        <p:txBody>
          <a:bodyPr/>
          <a:lstStyle/>
          <a:p>
            <a:r>
              <a:rPr lang="en-US" sz="3200" dirty="0" smtClean="0"/>
              <a:t>Topics Covered in </a:t>
            </a:r>
            <a:r>
              <a:rPr lang="en-US" sz="3200"/>
              <a:t>	</a:t>
            </a:r>
            <a:r>
              <a:rPr lang="en-US" sz="3200" smtClean="0"/>
              <a:t>Sixth  </a:t>
            </a:r>
            <a:r>
              <a:rPr lang="en-US" sz="3200" dirty="0" smtClean="0"/>
              <a:t>Week !</a:t>
            </a:r>
            <a:endParaRPr lang="en-IN" sz="4000" dirty="0"/>
          </a:p>
        </p:txBody>
      </p:sp>
      <p:pic>
        <p:nvPicPr>
          <p:cNvPr id="2" name="Graphic 1" descr="Idea outline">
            <a:extLst>
              <a:ext uri="{FF2B5EF4-FFF2-40B4-BE49-F238E27FC236}">
                <a16:creationId xmlns:a16="http://schemas.microsoft.com/office/drawing/2014/main" xmlns="" id="{5ED103A7-D95B-E42C-6356-53269A110E83}"/>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xmlns="" id="{595DA231-959C-B3E0-7DA4-876736A38BC8}"/>
              </a:ext>
            </a:extLst>
          </p:cNvPr>
          <p:cNvGraphicFramePr>
            <a:graphicFrameLocks noChangeAspect="1"/>
          </p:cNvGraphicFramePr>
          <p:nvPr>
            <p:custDataLst>
              <p:tags r:id="rId2"/>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84" name="think-cell Slide" r:id="rId4" imgW="395" imgH="394" progId="TCLayout.ActiveDocument.1">
                  <p:embed/>
                </p:oleObj>
              </mc:Choice>
              <mc:Fallback>
                <p:oleObj name="think-cell Slide" r:id="rId4" imgW="395" imgH="394" progId="TCLayout.ActiveDocument.1">
                  <p:embed/>
                  <p:pic>
                    <p:nvPicPr>
                      <p:cNvPr id="5" name="think-cell data - do not delete" hidden="1">
                        <a:extLst>
                          <a:ext uri="{FF2B5EF4-FFF2-40B4-BE49-F238E27FC236}">
                            <a16:creationId xmlns:a16="http://schemas.microsoft.com/office/drawing/2014/main" xmlns="" id="{595DA231-959C-B3E0-7DA4-876736A38BC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06C725D5-7581-AA70-6229-D8DC020A1CF5}"/>
              </a:ext>
            </a:extLst>
          </p:cNvPr>
          <p:cNvSpPr>
            <a:spLocks noGrp="1"/>
          </p:cNvSpPr>
          <p:nvPr>
            <p:ph type="sldNum" sz="quarter" idx="15"/>
          </p:nvPr>
        </p:nvSpPr>
        <p:spPr/>
        <p:txBody>
          <a:bodyPr/>
          <a:lstStyle/>
          <a:p>
            <a:fld id="{0879F475-59B1-4993-848A-C2B683DE9AF5}" type="slidenum">
              <a:rPr lang="en-IN" smtClean="0"/>
              <a:pPr/>
              <a:t>3</a:t>
            </a:fld>
            <a:endParaRPr lang="en-IN" dirty="0"/>
          </a:p>
        </p:txBody>
      </p:sp>
      <p:sp>
        <p:nvSpPr>
          <p:cNvPr id="10" name="Content Placeholder 2">
            <a:extLst>
              <a:ext uri="{FF2B5EF4-FFF2-40B4-BE49-F238E27FC236}">
                <a16:creationId xmlns:a16="http://schemas.microsoft.com/office/drawing/2014/main" xmlns="" id="{1119CB9E-042F-11E8-F683-654626D307B3}"/>
              </a:ext>
            </a:extLst>
          </p:cNvPr>
          <p:cNvSpPr txBox="1">
            <a:spLocks/>
          </p:cNvSpPr>
          <p:nvPr/>
        </p:nvSpPr>
        <p:spPr>
          <a:xfrm>
            <a:off x="385560" y="1738351"/>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xmlns="" id="{CE0DDF5F-FE47-F9A2-FE84-53B63DFF494D}"/>
              </a:ext>
            </a:extLst>
          </p:cNvPr>
          <p:cNvSpPr txBox="1">
            <a:spLocks/>
          </p:cNvSpPr>
          <p:nvPr/>
        </p:nvSpPr>
        <p:spPr>
          <a:xfrm>
            <a:off x="6205179" y="1738350"/>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sp>
        <p:nvSpPr>
          <p:cNvPr id="2" name="TextBox 1"/>
          <p:cNvSpPr txBox="1"/>
          <p:nvPr/>
        </p:nvSpPr>
        <p:spPr>
          <a:xfrm>
            <a:off x="298402" y="2281188"/>
            <a:ext cx="184731" cy="369332"/>
          </a:xfrm>
          <a:prstGeom prst="rect">
            <a:avLst/>
          </a:prstGeom>
          <a:noFill/>
        </p:spPr>
        <p:txBody>
          <a:bodyPr wrap="none" rtlCol="0">
            <a:spAutoFit/>
          </a:bodyPr>
          <a:lstStyle/>
          <a:p>
            <a:endParaRPr lang="en-IN" dirty="0"/>
          </a:p>
        </p:txBody>
      </p:sp>
      <p:sp>
        <p:nvSpPr>
          <p:cNvPr id="8" name="TextBox 7"/>
          <p:cNvSpPr txBox="1"/>
          <p:nvPr/>
        </p:nvSpPr>
        <p:spPr>
          <a:xfrm flipH="1">
            <a:off x="950975" y="2771084"/>
            <a:ext cx="3334580" cy="369332"/>
          </a:xfrm>
          <a:prstGeom prst="rect">
            <a:avLst/>
          </a:prstGeom>
          <a:noFill/>
        </p:spPr>
        <p:txBody>
          <a:bodyPr wrap="square" rtlCol="0">
            <a:spAutoFit/>
          </a:bodyPr>
          <a:lstStyle/>
          <a:p>
            <a:r>
              <a:rPr lang="en-IN" b="1" dirty="0" smtClean="0">
                <a:sym typeface="Wingdings" panose="05000000000000000000" pitchFamily="2" charset="2"/>
              </a:rPr>
              <a:t>CGI</a:t>
            </a:r>
            <a:endParaRPr lang="en-IN" b="1" dirty="0"/>
          </a:p>
        </p:txBody>
      </p:sp>
      <p:sp>
        <p:nvSpPr>
          <p:cNvPr id="12" name="TextBox 11"/>
          <p:cNvSpPr txBox="1"/>
          <p:nvPr/>
        </p:nvSpPr>
        <p:spPr>
          <a:xfrm>
            <a:off x="950975" y="2250443"/>
            <a:ext cx="4615636" cy="369332"/>
          </a:xfrm>
          <a:prstGeom prst="rect">
            <a:avLst/>
          </a:prstGeom>
          <a:noFill/>
        </p:spPr>
        <p:txBody>
          <a:bodyPr wrap="square" rtlCol="0">
            <a:spAutoFit/>
          </a:bodyPr>
          <a:lstStyle/>
          <a:p>
            <a:r>
              <a:rPr lang="en-IN" b="1" dirty="0" smtClean="0">
                <a:sym typeface="Wingdings" panose="05000000000000000000" pitchFamily="2" charset="2"/>
              </a:rPr>
              <a:t>JEE</a:t>
            </a:r>
            <a:endParaRPr lang="en-IN" b="1" dirty="0"/>
          </a:p>
        </p:txBody>
      </p:sp>
      <p:sp>
        <p:nvSpPr>
          <p:cNvPr id="13" name="TextBox 12"/>
          <p:cNvSpPr txBox="1"/>
          <p:nvPr/>
        </p:nvSpPr>
        <p:spPr>
          <a:xfrm>
            <a:off x="884078" y="3258123"/>
            <a:ext cx="3320716" cy="369332"/>
          </a:xfrm>
          <a:prstGeom prst="rect">
            <a:avLst/>
          </a:prstGeom>
          <a:noFill/>
        </p:spPr>
        <p:txBody>
          <a:bodyPr wrap="square" rtlCol="0">
            <a:spAutoFit/>
          </a:bodyPr>
          <a:lstStyle/>
          <a:p>
            <a:r>
              <a:rPr lang="en-IN" b="1" dirty="0" smtClean="0">
                <a:sym typeface="Wingdings" panose="05000000000000000000" pitchFamily="2" charset="2"/>
              </a:rPr>
              <a:t> J2EE</a:t>
            </a:r>
            <a:endParaRPr lang="en-IN" b="1" dirty="0"/>
          </a:p>
        </p:txBody>
      </p:sp>
      <p:sp>
        <p:nvSpPr>
          <p:cNvPr id="18" name="TextBox 17"/>
          <p:cNvSpPr txBox="1"/>
          <p:nvPr/>
        </p:nvSpPr>
        <p:spPr>
          <a:xfrm flipH="1">
            <a:off x="442195" y="534811"/>
            <a:ext cx="11194343" cy="769441"/>
          </a:xfrm>
          <a:prstGeom prst="rect">
            <a:avLst/>
          </a:prstGeom>
          <a:noFill/>
        </p:spPr>
        <p:txBody>
          <a:bodyPr wrap="square" rtlCol="0">
            <a:spAutoFit/>
          </a:bodyPr>
          <a:lstStyle/>
          <a:p>
            <a:r>
              <a:rPr lang="en-US" sz="4400" b="1" dirty="0" smtClean="0">
                <a:effectLst>
                  <a:outerShdw blurRad="38100" dist="38100" dir="2700000" algn="tl">
                    <a:srgbClr val="000000">
                      <a:alpha val="43137"/>
                    </a:srgbClr>
                  </a:outerShdw>
                </a:effectLst>
              </a:rPr>
              <a:t>Learning 1 | My takeaways </a:t>
            </a:r>
            <a:endParaRPr lang="en-IN" sz="4400" dirty="0"/>
          </a:p>
        </p:txBody>
      </p:sp>
      <p:sp>
        <p:nvSpPr>
          <p:cNvPr id="3" name="TextBox 2"/>
          <p:cNvSpPr txBox="1"/>
          <p:nvPr/>
        </p:nvSpPr>
        <p:spPr>
          <a:xfrm>
            <a:off x="884078" y="3776472"/>
            <a:ext cx="4090258" cy="369332"/>
          </a:xfrm>
          <a:prstGeom prst="rect">
            <a:avLst/>
          </a:prstGeom>
          <a:noFill/>
        </p:spPr>
        <p:txBody>
          <a:bodyPr wrap="square" rtlCol="0">
            <a:spAutoFit/>
          </a:bodyPr>
          <a:lstStyle/>
          <a:p>
            <a:r>
              <a:rPr lang="en-IN" b="1" dirty="0" smtClean="0">
                <a:sym typeface="Wingdings" panose="05000000000000000000" pitchFamily="2" charset="2"/>
              </a:rPr>
              <a:t> JSP  </a:t>
            </a:r>
            <a:endParaRPr lang="en-IN" b="1" dirty="0"/>
          </a:p>
        </p:txBody>
      </p:sp>
      <p:pic>
        <p:nvPicPr>
          <p:cNvPr id="2320" name="Picture 272" descr="Background - J2EE Architectur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6524" y="1738350"/>
            <a:ext cx="5510014" cy="4150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22"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sp>
        <p:nvSpPr>
          <p:cNvPr id="12" name="Content Placeholder 3">
            <a:extLst>
              <a:ext uri="{FF2B5EF4-FFF2-40B4-BE49-F238E27FC236}">
                <a16:creationId xmlns:a16="http://schemas.microsoft.com/office/drawing/2014/main" xmlns="" id="{E53E5C3F-4D2B-B85F-E592-E58E032C664C}"/>
              </a:ext>
            </a:extLst>
          </p:cNvPr>
          <p:cNvSpPr txBox="1">
            <a:spLocks/>
          </p:cNvSpPr>
          <p:nvPr/>
        </p:nvSpPr>
        <p:spPr>
          <a:xfrm>
            <a:off x="8440373" y="9572338"/>
            <a:ext cx="768492" cy="485244"/>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smtClean="0"/>
              <a:t>Q </a:t>
            </a:r>
            <a:endParaRPr lang="en-US" sz="2000" dirty="0"/>
          </a:p>
        </p:txBody>
      </p:sp>
      <p:sp>
        <p:nvSpPr>
          <p:cNvPr id="5" name="TextBox 4"/>
          <p:cNvSpPr txBox="1"/>
          <p:nvPr/>
        </p:nvSpPr>
        <p:spPr>
          <a:xfrm>
            <a:off x="161336" y="0"/>
            <a:ext cx="12030664" cy="9233297"/>
          </a:xfrm>
          <a:prstGeom prst="rect">
            <a:avLst/>
          </a:prstGeom>
          <a:noFill/>
        </p:spPr>
        <p:txBody>
          <a:bodyPr wrap="square" rtlCol="0">
            <a:spAutoFit/>
          </a:bodyPr>
          <a:lstStyle/>
          <a:p>
            <a:r>
              <a:rPr lang="en-GB" b="1" u="sng" dirty="0" smtClean="0"/>
              <a:t>JEE:</a:t>
            </a:r>
            <a:r>
              <a:rPr lang="en-IN" dirty="0"/>
              <a:t>Java EE (now Jakarta EE), formerly Java 2 Platform, Enterprise Edition (J2EE), is a platform for building enterprise-level applications, providing a set of APIs, protocols, and services for distributed, scalable, and transactional </a:t>
            </a:r>
            <a:r>
              <a:rPr lang="en-IN" dirty="0" smtClean="0"/>
              <a:t>systems.</a:t>
            </a:r>
          </a:p>
          <a:p>
            <a:r>
              <a:rPr lang="en-IN" dirty="0"/>
              <a:t> </a:t>
            </a:r>
            <a:r>
              <a:rPr lang="en-IN" dirty="0" smtClean="0">
                <a:sym typeface="Wingdings" panose="05000000000000000000" pitchFamily="2" charset="2"/>
              </a:rPr>
              <a:t> It should have</a:t>
            </a:r>
          </a:p>
          <a:p>
            <a:r>
              <a:rPr lang="en-IN" dirty="0" smtClean="0">
                <a:sym typeface="Wingdings" panose="05000000000000000000" pitchFamily="2" charset="2"/>
              </a:rPr>
              <a:t> 		1)Presentation layer</a:t>
            </a:r>
          </a:p>
          <a:p>
            <a:r>
              <a:rPr lang="en-IN" dirty="0">
                <a:sym typeface="Wingdings" panose="05000000000000000000" pitchFamily="2" charset="2"/>
              </a:rPr>
              <a:t>		</a:t>
            </a:r>
            <a:r>
              <a:rPr lang="en-IN" dirty="0" smtClean="0">
                <a:sym typeface="Wingdings" panose="05000000000000000000" pitchFamily="2" charset="2"/>
              </a:rPr>
              <a:t>2)Business Logic</a:t>
            </a:r>
          </a:p>
          <a:p>
            <a:r>
              <a:rPr lang="en-IN" dirty="0">
                <a:sym typeface="Wingdings" panose="05000000000000000000" pitchFamily="2" charset="2"/>
              </a:rPr>
              <a:t>	</a:t>
            </a:r>
            <a:r>
              <a:rPr lang="en-IN" dirty="0" smtClean="0">
                <a:sym typeface="Wingdings" panose="05000000000000000000" pitchFamily="2" charset="2"/>
              </a:rPr>
              <a:t>	3)Data Access</a:t>
            </a:r>
          </a:p>
          <a:p>
            <a:endParaRPr lang="en-IN" dirty="0">
              <a:sym typeface="Wingdings" panose="05000000000000000000" pitchFamily="2" charset="2"/>
            </a:endParaRPr>
          </a:p>
          <a:p>
            <a:endParaRPr lang="en-IN" dirty="0" smtClean="0">
              <a:sym typeface="Wingdings" panose="05000000000000000000" pitchFamily="2" charset="2"/>
            </a:endParaRPr>
          </a:p>
          <a:p>
            <a:endParaRPr lang="en-IN" dirty="0">
              <a:sym typeface="Wingdings" panose="05000000000000000000" pitchFamily="2" charset="2"/>
            </a:endParaRPr>
          </a:p>
          <a:p>
            <a:endParaRPr lang="en-IN" dirty="0" smtClean="0"/>
          </a:p>
          <a:p>
            <a:endParaRPr lang="en-IN" dirty="0"/>
          </a:p>
          <a:p>
            <a:endParaRPr lang="en-IN" dirty="0" smtClean="0"/>
          </a:p>
          <a:p>
            <a:r>
              <a:rPr lang="en-IN" b="1" u="sng" dirty="0" smtClean="0"/>
              <a:t>CGI:</a:t>
            </a:r>
            <a:r>
              <a:rPr lang="en-GB" dirty="0"/>
              <a:t>The</a:t>
            </a:r>
            <a:r>
              <a:rPr lang="en-GB" b="1" dirty="0"/>
              <a:t> </a:t>
            </a:r>
            <a:r>
              <a:rPr lang="en-GB" dirty="0"/>
              <a:t>Common Gateway Interface (CGI) is a standard that facilitates communication between web servers and external databases or information sources. It acts as middleware, allowing web servers to interact with applications that process data and send back responses</a:t>
            </a:r>
            <a:r>
              <a:rPr lang="en-GB" dirty="0" smtClean="0"/>
              <a:t>.</a:t>
            </a:r>
            <a:endParaRPr lang="en-GB" b="1" u="sng" dirty="0"/>
          </a:p>
          <a:p>
            <a:r>
              <a:rPr lang="en-GB" b="1" u="sng" dirty="0" smtClean="0"/>
              <a:t>J2EE:</a:t>
            </a:r>
          </a:p>
          <a:p>
            <a:r>
              <a:rPr lang="en-GB" dirty="0"/>
              <a:t>J2EE (Java 2 Platform, Enterprise Edition), now known as Jakarta EE, is a set of specifications and APIs that extend the Java SE platform for building enterprise-level, multi-tiered applications, including web services and distributed computing. </a:t>
            </a:r>
            <a:endParaRPr lang="en-IN" dirty="0" smtClean="0"/>
          </a:p>
          <a:p>
            <a:r>
              <a:rPr lang="en-IN" b="1" u="sng" dirty="0" smtClean="0"/>
              <a:t>JSP:</a:t>
            </a:r>
          </a:p>
          <a:p>
            <a:r>
              <a:rPr lang="en-GB" dirty="0"/>
              <a:t>JSP (</a:t>
            </a:r>
            <a:r>
              <a:rPr lang="en-GB" dirty="0" err="1"/>
              <a:t>JavaServer</a:t>
            </a:r>
            <a:r>
              <a:rPr lang="en-GB" dirty="0"/>
              <a:t> Pages) is a technology that allows developers to create dynamic web content using Java, offering a more flexible and readable way to embed Java logic within HTML pages, extending the functionality of Servlets. </a:t>
            </a:r>
            <a:endParaRPr lang="en-IN" dirty="0" smtClean="0"/>
          </a:p>
          <a:p>
            <a:endParaRPr lang="en-GB" b="1" u="sng" dirty="0" smtClean="0"/>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a:sym typeface="Wingdings" panose="05000000000000000000" pitchFamily="2" charset="2"/>
            </a:endParaRPr>
          </a:p>
          <a:p>
            <a:endParaRPr lang="en-GB" dirty="0" smtClean="0">
              <a:sym typeface="Wingdings" panose="05000000000000000000" pitchFamily="2" charset="2"/>
            </a:endParaRPr>
          </a:p>
          <a:p>
            <a:endParaRPr lang="en-GB" dirty="0" smtClean="0">
              <a:sym typeface="Wingdings" panose="05000000000000000000" pitchFamily="2" charset="2"/>
            </a:endParaRPr>
          </a:p>
          <a:p>
            <a:r>
              <a:rPr lang="en-GB" dirty="0" smtClean="0">
                <a:sym typeface="Wingdings" panose="05000000000000000000" pitchFamily="2" charset="2"/>
              </a:rPr>
              <a:t>  </a:t>
            </a:r>
          </a:p>
          <a:p>
            <a:r>
              <a:rPr lang="en-GB" dirty="0" smtClean="0">
                <a:sym typeface="Wingdings" panose="05000000000000000000" pitchFamily="2" charset="2"/>
              </a:rPr>
              <a:t> </a:t>
            </a:r>
            <a:endParaRPr lang="en-GB" dirty="0">
              <a:sym typeface="Wingdings" panose="05000000000000000000" pitchFamily="2" charset="2"/>
            </a:endParaRPr>
          </a:p>
        </p:txBody>
      </p:sp>
      <p:pic>
        <p:nvPicPr>
          <p:cNvPr id="3366" name="Picture 294" descr="Introduction To JavaEE Concept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9512" y="630936"/>
            <a:ext cx="6574535" cy="277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0879F475-59B1-4993-848A-C2B683DE9AF5}" type="slidenum">
              <a:rPr lang="en-IN" smtClean="0"/>
              <a:pPr/>
              <a:t>5</a:t>
            </a:fld>
            <a:endParaRPr lang="en-IN" dirty="0"/>
          </a:p>
        </p:txBody>
      </p:sp>
      <p:sp>
        <p:nvSpPr>
          <p:cNvPr id="14" name="Rectangle 13"/>
          <p:cNvSpPr/>
          <p:nvPr/>
        </p:nvSpPr>
        <p:spPr>
          <a:xfrm>
            <a:off x="259059" y="1354492"/>
            <a:ext cx="6010001" cy="464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8" name="Title 17"/>
          <p:cNvSpPr>
            <a:spLocks noGrp="1"/>
          </p:cNvSpPr>
          <p:nvPr>
            <p:ph type="title"/>
          </p:nvPr>
        </p:nvSpPr>
        <p:spPr/>
        <p:txBody>
          <a:bodyPr>
            <a:normAutofit/>
          </a:bodyPr>
          <a:lstStyle/>
          <a:p>
            <a:r>
              <a:rPr lang="en-IN" sz="4400" b="1" dirty="0" smtClean="0"/>
              <a:t>Learning 2| My Takeaways</a:t>
            </a:r>
            <a:endParaRPr lang="en-IN" sz="4400" b="1" dirty="0"/>
          </a:p>
        </p:txBody>
      </p:sp>
      <p:sp>
        <p:nvSpPr>
          <p:cNvPr id="20" name="Rectangle 19"/>
          <p:cNvSpPr/>
          <p:nvPr/>
        </p:nvSpPr>
        <p:spPr>
          <a:xfrm>
            <a:off x="6553843" y="1332925"/>
            <a:ext cx="5340312" cy="46511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TextBox 22"/>
          <p:cNvSpPr txBox="1"/>
          <p:nvPr/>
        </p:nvSpPr>
        <p:spPr>
          <a:xfrm>
            <a:off x="1006997" y="2409371"/>
            <a:ext cx="3727049" cy="369332"/>
          </a:xfrm>
          <a:prstGeom prst="rect">
            <a:avLst/>
          </a:prstGeom>
          <a:noFill/>
        </p:spPr>
        <p:txBody>
          <a:bodyPr wrap="square" rtlCol="0">
            <a:spAutoFit/>
          </a:bodyPr>
          <a:lstStyle/>
          <a:p>
            <a:r>
              <a:rPr lang="en-IN" b="1" dirty="0" smtClean="0">
                <a:sym typeface="Wingdings" panose="05000000000000000000" pitchFamily="2" charset="2"/>
              </a:rPr>
              <a:t> JSP Scripting Elements</a:t>
            </a:r>
            <a:endParaRPr lang="en-IN" b="1" dirty="0"/>
          </a:p>
        </p:txBody>
      </p:sp>
      <p:sp>
        <p:nvSpPr>
          <p:cNvPr id="24" name="TextBox 23"/>
          <p:cNvSpPr txBox="1"/>
          <p:nvPr/>
        </p:nvSpPr>
        <p:spPr>
          <a:xfrm>
            <a:off x="1006997" y="3478721"/>
            <a:ext cx="3869212" cy="369332"/>
          </a:xfrm>
          <a:prstGeom prst="rect">
            <a:avLst/>
          </a:prstGeom>
          <a:noFill/>
        </p:spPr>
        <p:txBody>
          <a:bodyPr wrap="square" rtlCol="0">
            <a:spAutoFit/>
          </a:bodyPr>
          <a:lstStyle/>
          <a:p>
            <a:r>
              <a:rPr lang="en-IN" b="1" dirty="0" smtClean="0">
                <a:sym typeface="Wingdings" panose="05000000000000000000" pitchFamily="2" charset="2"/>
              </a:rPr>
              <a:t> Implicit Variables</a:t>
            </a:r>
            <a:endParaRPr lang="en-IN" b="1" dirty="0"/>
          </a:p>
        </p:txBody>
      </p:sp>
      <p:sp>
        <p:nvSpPr>
          <p:cNvPr id="25" name="TextBox 24"/>
          <p:cNvSpPr txBox="1"/>
          <p:nvPr/>
        </p:nvSpPr>
        <p:spPr>
          <a:xfrm>
            <a:off x="1017157" y="4118771"/>
            <a:ext cx="4514127" cy="369332"/>
          </a:xfrm>
          <a:prstGeom prst="rect">
            <a:avLst/>
          </a:prstGeom>
          <a:noFill/>
        </p:spPr>
        <p:txBody>
          <a:bodyPr wrap="square" rtlCol="0">
            <a:spAutoFit/>
          </a:bodyPr>
          <a:lstStyle/>
          <a:p>
            <a:r>
              <a:rPr lang="en-IN" b="1" dirty="0" smtClean="0">
                <a:sym typeface="Wingdings" panose="05000000000000000000" pitchFamily="2" charset="2"/>
              </a:rPr>
              <a:t>Spring Framework</a:t>
            </a:r>
            <a:endParaRPr lang="en-IN" b="1" dirty="0"/>
          </a:p>
        </p:txBody>
      </p:sp>
      <p:sp>
        <p:nvSpPr>
          <p:cNvPr id="26" name="TextBox 25"/>
          <p:cNvSpPr txBox="1"/>
          <p:nvPr/>
        </p:nvSpPr>
        <p:spPr>
          <a:xfrm>
            <a:off x="700502" y="1354492"/>
            <a:ext cx="196306" cy="1572316"/>
          </a:xfrm>
          <a:prstGeom prst="rect">
            <a:avLst/>
          </a:prstGeom>
          <a:noFill/>
        </p:spPr>
        <p:txBody>
          <a:bodyPr wrap="square" rtlCol="0">
            <a:spAutoFit/>
          </a:bodyPr>
          <a:lstStyle/>
          <a:p>
            <a:endParaRPr lang="en-IN"/>
          </a:p>
        </p:txBody>
      </p:sp>
      <p:sp>
        <p:nvSpPr>
          <p:cNvPr id="27" name="TextBox 26"/>
          <p:cNvSpPr txBox="1"/>
          <p:nvPr/>
        </p:nvSpPr>
        <p:spPr>
          <a:xfrm>
            <a:off x="1006997" y="2939807"/>
            <a:ext cx="4467828" cy="369332"/>
          </a:xfrm>
          <a:prstGeom prst="rect">
            <a:avLst/>
          </a:prstGeom>
          <a:noFill/>
        </p:spPr>
        <p:txBody>
          <a:bodyPr wrap="square" rtlCol="0">
            <a:spAutoFit/>
          </a:bodyPr>
          <a:lstStyle/>
          <a:p>
            <a:r>
              <a:rPr lang="en-IN" b="1" dirty="0" smtClean="0">
                <a:sym typeface="Wingdings" panose="05000000000000000000" pitchFamily="2" charset="2"/>
              </a:rPr>
              <a:t>Comments   </a:t>
            </a:r>
            <a:endParaRPr lang="en-IN" b="1" dirty="0"/>
          </a:p>
        </p:txBody>
      </p:sp>
      <p:pic>
        <p:nvPicPr>
          <p:cNvPr id="7172" name="Picture 4" descr="Spring Tutorial: What is Spring Framework &amp; How to Inst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2173" y="1390198"/>
            <a:ext cx="5183652" cy="4570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06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a:xfrm>
            <a:off x="0" y="0"/>
            <a:ext cx="12192000" cy="6858000"/>
          </a:xfrm>
        </p:spPr>
        <p:txBody>
          <a:bodyPr>
            <a:normAutofit/>
          </a:bodyPr>
          <a:lstStyle/>
          <a:p>
            <a:endParaRPr lang="en-IN" sz="1800" b="1" dirty="0" smtClean="0"/>
          </a:p>
          <a:p>
            <a:endParaRPr lang="en-IN" sz="1800" dirty="0"/>
          </a:p>
        </p:txBody>
      </p:sp>
      <p:sp>
        <p:nvSpPr>
          <p:cNvPr id="4" name="Slide Number Placeholder 3"/>
          <p:cNvSpPr>
            <a:spLocks noGrp="1"/>
          </p:cNvSpPr>
          <p:nvPr>
            <p:ph type="sldNum" sz="quarter" idx="15"/>
          </p:nvPr>
        </p:nvSpPr>
        <p:spPr/>
        <p:txBody>
          <a:bodyPr/>
          <a:lstStyle/>
          <a:p>
            <a:fld id="{0879F475-59B1-4993-848A-C2B683DE9AF5}" type="slidenum">
              <a:rPr lang="en-IN" smtClean="0"/>
              <a:pPr/>
              <a:t>6</a:t>
            </a:fld>
            <a:endParaRPr lang="en-IN" dirty="0"/>
          </a:p>
        </p:txBody>
      </p:sp>
      <p:sp>
        <p:nvSpPr>
          <p:cNvPr id="3" name="TextBox 2"/>
          <p:cNvSpPr txBox="1"/>
          <p:nvPr/>
        </p:nvSpPr>
        <p:spPr>
          <a:xfrm>
            <a:off x="0" y="0"/>
            <a:ext cx="12100560" cy="10064294"/>
          </a:xfrm>
          <a:prstGeom prst="rect">
            <a:avLst/>
          </a:prstGeom>
          <a:noFill/>
        </p:spPr>
        <p:txBody>
          <a:bodyPr wrap="square" rtlCol="0">
            <a:spAutoFit/>
          </a:bodyPr>
          <a:lstStyle/>
          <a:p>
            <a:pPr fontAlgn="base"/>
            <a:r>
              <a:rPr lang="en-IN" b="1" u="sng" dirty="0">
                <a:sym typeface="Wingdings" panose="05000000000000000000" pitchFamily="2" charset="2"/>
              </a:rPr>
              <a:t>JSP Scripting </a:t>
            </a:r>
            <a:r>
              <a:rPr lang="en-IN" b="1" u="sng" dirty="0" smtClean="0">
                <a:sym typeface="Wingdings" panose="05000000000000000000" pitchFamily="2" charset="2"/>
              </a:rPr>
              <a:t>Elements:</a:t>
            </a:r>
            <a:endParaRPr lang="en-GB" u="sng" dirty="0" smtClean="0"/>
          </a:p>
          <a:p>
            <a:pPr fontAlgn="base"/>
            <a:r>
              <a:rPr lang="en-GB" dirty="0" smtClean="0"/>
              <a:t>Java </a:t>
            </a:r>
            <a:r>
              <a:rPr lang="en-GB" dirty="0"/>
              <a:t>Server Page (JSP) is a technology for controlling the content or appearance of Web pages through the use of servlets. Small programs that are specified in the Web page and run on the Web server to modify the Web page before it is sent to the user who requested it. </a:t>
            </a:r>
            <a:endParaRPr lang="en-GB" dirty="0" smtClean="0"/>
          </a:p>
          <a:p>
            <a:pPr fontAlgn="base"/>
            <a:r>
              <a:rPr lang="en-GB" b="1" dirty="0" smtClean="0"/>
              <a:t>There </a:t>
            </a:r>
            <a:r>
              <a:rPr lang="en-GB" b="1" dirty="0"/>
              <a:t>are total three Scripting Element in JSP</a:t>
            </a:r>
            <a:endParaRPr lang="en-GB" dirty="0"/>
          </a:p>
          <a:p>
            <a:pPr fontAlgn="base"/>
            <a:r>
              <a:rPr lang="en-GB" dirty="0" smtClean="0"/>
              <a:t>1)</a:t>
            </a:r>
            <a:r>
              <a:rPr lang="en-GB" dirty="0" err="1" smtClean="0"/>
              <a:t>Scriptlet</a:t>
            </a:r>
            <a:r>
              <a:rPr lang="en-GB" dirty="0" err="1"/>
              <a:t>_</a:t>
            </a:r>
            <a:r>
              <a:rPr lang="en-GB" dirty="0" err="1" smtClean="0"/>
              <a:t>tag</a:t>
            </a:r>
            <a:endParaRPr lang="en-GB" dirty="0"/>
          </a:p>
          <a:p>
            <a:pPr fontAlgn="base"/>
            <a:r>
              <a:rPr lang="en-GB" dirty="0" smtClean="0"/>
              <a:t>2)Expression</a:t>
            </a:r>
            <a:r>
              <a:rPr lang="en-GB" u="sng" dirty="0" smtClean="0"/>
              <a:t> </a:t>
            </a:r>
            <a:r>
              <a:rPr lang="en-GB" dirty="0"/>
              <a:t>tag</a:t>
            </a:r>
          </a:p>
          <a:p>
            <a:pPr fontAlgn="base"/>
            <a:r>
              <a:rPr lang="en-GB" dirty="0" smtClean="0"/>
              <a:t>3)Declaration</a:t>
            </a:r>
            <a:r>
              <a:rPr lang="en-GB" u="sng" dirty="0"/>
              <a:t> </a:t>
            </a:r>
            <a:r>
              <a:rPr lang="en-GB" dirty="0" smtClean="0"/>
              <a:t>tag</a:t>
            </a:r>
            <a:endParaRPr lang="en-GB" dirty="0"/>
          </a:p>
          <a:p>
            <a:r>
              <a:rPr lang="en-IN" b="1" u="sng" dirty="0" smtClean="0"/>
              <a:t>Comments:</a:t>
            </a:r>
            <a:r>
              <a:rPr lang="en-GB" dirty="0"/>
              <a:t>There are three types of comments permitted in a JSP </a:t>
            </a:r>
            <a:r>
              <a:rPr lang="en-GB" dirty="0" smtClean="0"/>
              <a:t>page</a:t>
            </a:r>
          </a:p>
          <a:p>
            <a:r>
              <a:rPr lang="en-GB" dirty="0" smtClean="0">
                <a:sym typeface="Wingdings" panose="05000000000000000000" pitchFamily="2" charset="2"/>
              </a:rPr>
              <a:t>HTML comments</a:t>
            </a:r>
          </a:p>
          <a:p>
            <a:r>
              <a:rPr lang="en-GB" dirty="0" smtClean="0">
                <a:sym typeface="Wingdings" panose="05000000000000000000" pitchFamily="2" charset="2"/>
              </a:rPr>
              <a:t>JSP page Comments</a:t>
            </a:r>
          </a:p>
          <a:p>
            <a:r>
              <a:rPr lang="en-GB" dirty="0" smtClean="0">
                <a:sym typeface="Wingdings" panose="05000000000000000000" pitchFamily="2" charset="2"/>
              </a:rPr>
              <a:t>Java Technology comments</a:t>
            </a:r>
          </a:p>
          <a:p>
            <a:r>
              <a:rPr lang="en-IN" b="1" u="sng" dirty="0">
                <a:sym typeface="Wingdings" panose="05000000000000000000" pitchFamily="2" charset="2"/>
              </a:rPr>
              <a:t>Implicit </a:t>
            </a:r>
            <a:r>
              <a:rPr lang="en-IN" b="1" u="sng" dirty="0" smtClean="0">
                <a:sym typeface="Wingdings" panose="05000000000000000000" pitchFamily="2" charset="2"/>
              </a:rPr>
              <a:t>Variables:</a:t>
            </a:r>
            <a:r>
              <a:rPr lang="en-GB" dirty="0"/>
              <a:t>In Java, "implicit variables" generally refer </a:t>
            </a:r>
            <a:r>
              <a:rPr lang="en-GB" dirty="0" smtClean="0"/>
              <a:t>to variables </a:t>
            </a:r>
            <a:r>
              <a:rPr lang="en-GB" dirty="0"/>
              <a:t>that are not explicitly declared by the programmer but are implicitly provided or inferred by </a:t>
            </a:r>
            <a:r>
              <a:rPr lang="en-GB" dirty="0" smtClean="0"/>
              <a:t>the language Framework ,such as the this keyword or implicit type conversions.</a:t>
            </a:r>
          </a:p>
          <a:p>
            <a:endParaRPr lang="en-GB" dirty="0" smtClean="0"/>
          </a:p>
          <a:p>
            <a:r>
              <a:rPr lang="en-IN" b="1" u="sng" dirty="0">
                <a:sym typeface="Wingdings" panose="05000000000000000000" pitchFamily="2" charset="2"/>
              </a:rPr>
              <a:t>Spring </a:t>
            </a:r>
            <a:r>
              <a:rPr lang="en-IN" b="1" u="sng" dirty="0" smtClean="0">
                <a:sym typeface="Wingdings" panose="05000000000000000000" pitchFamily="2" charset="2"/>
              </a:rPr>
              <a:t>Framework: </a:t>
            </a:r>
          </a:p>
          <a:p>
            <a:r>
              <a:rPr lang="en-IN" dirty="0" smtClean="0">
                <a:sym typeface="Wingdings" panose="05000000000000000000" pitchFamily="2" charset="2"/>
              </a:rPr>
              <a:t>T</a:t>
            </a:r>
            <a:r>
              <a:rPr lang="en-GB" dirty="0" smtClean="0"/>
              <a:t>he </a:t>
            </a:r>
            <a:r>
              <a:rPr lang="en-GB" dirty="0"/>
              <a:t>Spring Framework is a comprehensive, </a:t>
            </a:r>
            <a:endParaRPr lang="en-GB" dirty="0" smtClean="0"/>
          </a:p>
          <a:p>
            <a:r>
              <a:rPr lang="en-GB" dirty="0" smtClean="0"/>
              <a:t>open-source </a:t>
            </a:r>
            <a:r>
              <a:rPr lang="en-GB" dirty="0"/>
              <a:t>Java platform and framework that simplifies </a:t>
            </a:r>
            <a:endParaRPr lang="en-GB" dirty="0" smtClean="0"/>
          </a:p>
          <a:p>
            <a:r>
              <a:rPr lang="en-GB" dirty="0" smtClean="0"/>
              <a:t>enterprise Java </a:t>
            </a:r>
            <a:r>
              <a:rPr lang="en-GB" dirty="0"/>
              <a:t>application development by providing </a:t>
            </a:r>
            <a:endParaRPr lang="en-GB" dirty="0" smtClean="0"/>
          </a:p>
          <a:p>
            <a:r>
              <a:rPr lang="en-GB" dirty="0" smtClean="0"/>
              <a:t>infrastructure </a:t>
            </a:r>
            <a:r>
              <a:rPr lang="en-GB" dirty="0"/>
              <a:t>support </a:t>
            </a:r>
            <a:r>
              <a:rPr lang="en-GB" dirty="0" smtClean="0"/>
              <a:t>for various </a:t>
            </a:r>
            <a:r>
              <a:rPr lang="en-GB" dirty="0"/>
              <a:t>functionalities like </a:t>
            </a:r>
            <a:r>
              <a:rPr lang="en-GB" dirty="0" smtClean="0"/>
              <a:t>dependency</a:t>
            </a:r>
          </a:p>
          <a:p>
            <a:r>
              <a:rPr lang="en-GB" dirty="0" smtClean="0"/>
              <a:t> </a:t>
            </a:r>
            <a:r>
              <a:rPr lang="en-GB" dirty="0"/>
              <a:t>injection, aspect-oriented </a:t>
            </a:r>
            <a:r>
              <a:rPr lang="en-GB" dirty="0" smtClean="0"/>
              <a:t>programming</a:t>
            </a:r>
            <a:r>
              <a:rPr lang="en-GB" dirty="0"/>
              <a:t>, and web </a:t>
            </a:r>
            <a:r>
              <a:rPr lang="en-GB" dirty="0" smtClean="0"/>
              <a:t>application</a:t>
            </a:r>
          </a:p>
          <a:p>
            <a:r>
              <a:rPr lang="en-GB" dirty="0" smtClean="0"/>
              <a:t> </a:t>
            </a:r>
            <a:r>
              <a:rPr lang="en-GB" dirty="0"/>
              <a:t>development</a:t>
            </a:r>
            <a:endParaRPr lang="en-IN" b="1" u="sng" dirty="0"/>
          </a:p>
          <a:p>
            <a:endParaRPr lang="en-GB" dirty="0" smtClean="0"/>
          </a:p>
          <a:p>
            <a:endParaRPr lang="en-GB"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smtClean="0">
              <a:sym typeface="Wingdings" panose="05000000000000000000" pitchFamily="2" charset="2"/>
            </a:endParaRPr>
          </a:p>
          <a:p>
            <a:endParaRPr lang="en-IN" b="1" u="sng" dirty="0">
              <a:sym typeface="Wingdings" panose="05000000000000000000" pitchFamily="2" charset="2"/>
            </a:endParaRPr>
          </a:p>
          <a:p>
            <a:endParaRPr lang="en-IN" b="1" u="sng" dirty="0"/>
          </a:p>
          <a:p>
            <a:endParaRPr lang="en-GB" dirty="0" smtClean="0">
              <a:sym typeface="Wingdings" panose="05000000000000000000" pitchFamily="2" charset="2"/>
            </a:endParaRPr>
          </a:p>
          <a:p>
            <a:endParaRPr lang="en-GB" dirty="0" smtClean="0">
              <a:sym typeface="Wingdings" panose="05000000000000000000" pitchFamily="2" charset="2"/>
            </a:endParaRPr>
          </a:p>
          <a:p>
            <a:endParaRPr lang="en-GB" dirty="0" smtClean="0"/>
          </a:p>
          <a:p>
            <a:endParaRPr lang="en-IN" b="1" dirty="0"/>
          </a:p>
        </p:txBody>
      </p:sp>
      <p:pic>
        <p:nvPicPr>
          <p:cNvPr id="13" name="Picture 12" descr="1. Introduction to Spring Frame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3088" y="3985390"/>
            <a:ext cx="5294592" cy="2354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4745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458"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298202" y="328825"/>
            <a:ext cx="11260278" cy="713216"/>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    Learning 3| My takeaways</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sp>
        <p:nvSpPr>
          <p:cNvPr id="6" name="Rectangle 5"/>
          <p:cNvSpPr/>
          <p:nvPr/>
        </p:nvSpPr>
        <p:spPr>
          <a:xfrm>
            <a:off x="941270" y="1306609"/>
            <a:ext cx="5404960"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13" name="Rectangle 12"/>
          <p:cNvSpPr/>
          <p:nvPr/>
        </p:nvSpPr>
        <p:spPr>
          <a:xfrm>
            <a:off x="6569870" y="1306610"/>
            <a:ext cx="5350791" cy="465725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p:cNvSpPr txBox="1"/>
          <p:nvPr/>
        </p:nvSpPr>
        <p:spPr>
          <a:xfrm>
            <a:off x="668065" y="1840375"/>
            <a:ext cx="49565" cy="369332"/>
          </a:xfrm>
          <a:prstGeom prst="rect">
            <a:avLst/>
          </a:prstGeom>
          <a:noFill/>
        </p:spPr>
        <p:txBody>
          <a:bodyPr wrap="square" rtlCol="0">
            <a:spAutoFit/>
          </a:bodyPr>
          <a:lstStyle/>
          <a:p>
            <a:endParaRPr lang="en-IN" dirty="0"/>
          </a:p>
        </p:txBody>
      </p:sp>
      <p:sp>
        <p:nvSpPr>
          <p:cNvPr id="19" name="TextBox 18"/>
          <p:cNvSpPr txBox="1"/>
          <p:nvPr/>
        </p:nvSpPr>
        <p:spPr>
          <a:xfrm>
            <a:off x="1401749" y="2209707"/>
            <a:ext cx="3991428" cy="2308324"/>
          </a:xfrm>
          <a:prstGeom prst="rect">
            <a:avLst/>
          </a:prstGeom>
          <a:noFill/>
        </p:spPr>
        <p:txBody>
          <a:bodyPr wrap="square" rtlCol="0">
            <a:spAutoFit/>
          </a:bodyPr>
          <a:lstStyle/>
          <a:p>
            <a:r>
              <a:rPr lang="en-IN" b="1" dirty="0" smtClean="0">
                <a:sym typeface="Wingdings" panose="05000000000000000000" pitchFamily="2" charset="2"/>
              </a:rPr>
              <a:t>Spring MVC</a:t>
            </a:r>
          </a:p>
          <a:p>
            <a:endParaRPr lang="en-IN" dirty="0">
              <a:sym typeface="Wingdings" panose="05000000000000000000" pitchFamily="2" charset="2"/>
            </a:endParaRPr>
          </a:p>
          <a:p>
            <a:r>
              <a:rPr lang="en-IN" dirty="0" smtClean="0">
                <a:sym typeface="Wingdings" panose="05000000000000000000" pitchFamily="2" charset="2"/>
              </a:rPr>
              <a:t></a:t>
            </a:r>
            <a:r>
              <a:rPr lang="en-IN" b="1" dirty="0" smtClean="0">
                <a:sym typeface="Wingdings" panose="05000000000000000000" pitchFamily="2" charset="2"/>
              </a:rPr>
              <a:t>Spring MVC Architecture</a:t>
            </a:r>
          </a:p>
          <a:p>
            <a:endParaRPr lang="en-IN" b="1" dirty="0">
              <a:sym typeface="Wingdings" panose="05000000000000000000" pitchFamily="2" charset="2"/>
            </a:endParaRPr>
          </a:p>
          <a:p>
            <a:r>
              <a:rPr lang="en-IN" b="1" dirty="0" smtClean="0">
                <a:sym typeface="Wingdings" panose="05000000000000000000" pitchFamily="2" charset="2"/>
              </a:rPr>
              <a:t> Architecture of IOC </a:t>
            </a:r>
          </a:p>
          <a:p>
            <a:endParaRPr lang="en-IN" b="1" dirty="0">
              <a:sym typeface="Wingdings" panose="05000000000000000000" pitchFamily="2" charset="2"/>
            </a:endParaRPr>
          </a:p>
          <a:p>
            <a:r>
              <a:rPr lang="en-IN" b="1" dirty="0" smtClean="0">
                <a:sym typeface="Wingdings" panose="05000000000000000000" pitchFamily="2" charset="2"/>
              </a:rPr>
              <a:t>DispacherServlet</a:t>
            </a:r>
          </a:p>
          <a:p>
            <a:endParaRPr lang="en-IN" b="1" dirty="0">
              <a:sym typeface="Wingdings" panose="05000000000000000000" pitchFamily="2" charset="2"/>
            </a:endParaRPr>
          </a:p>
        </p:txBody>
      </p:sp>
      <p:sp>
        <p:nvSpPr>
          <p:cNvPr id="8" name="AutoShape 78" descr="List of all the Available Query Operators in MongoDB - Scaler Topic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424" name="Picture 328" descr="17. Web MVC frame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44640" y="1412240"/>
            <a:ext cx="5276021" cy="4551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41696049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91" name="think-cell Slide" r:id="rId5" imgW="395" imgH="394" progId="TCLayout.ActiveDocument.1">
                  <p:embed/>
                </p:oleObj>
              </mc:Choice>
              <mc:Fallback>
                <p:oleObj name="think-cell Slide" r:id="rId5"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pic>
        <p:nvPicPr>
          <p:cNvPr id="9" name="Graphic 8" descr="Idea outline">
            <a:extLst>
              <a:ext uri="{FF2B5EF4-FFF2-40B4-BE49-F238E27FC236}">
                <a16:creationId xmlns:a16="http://schemas.microsoft.com/office/drawing/2014/main" xmlns="" id="{8701F636-0E69-F494-2D36-9D9665F8A8D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0957498" y="141532"/>
            <a:ext cx="1159454" cy="1159454"/>
          </a:xfrm>
          <a:prstGeom prst="rect">
            <a:avLst/>
          </a:prstGeom>
        </p:spPr>
      </p:pic>
      <p:sp>
        <p:nvSpPr>
          <p:cNvPr id="6" name="TextBox 5"/>
          <p:cNvSpPr txBox="1"/>
          <p:nvPr/>
        </p:nvSpPr>
        <p:spPr>
          <a:xfrm>
            <a:off x="162046" y="141533"/>
            <a:ext cx="11792126" cy="923330"/>
          </a:xfrm>
          <a:prstGeom prst="rect">
            <a:avLst/>
          </a:prstGeom>
          <a:noFill/>
        </p:spPr>
        <p:txBody>
          <a:bodyPr wrap="square" rtlCol="0">
            <a:spAutoFit/>
          </a:bodyPr>
          <a:lstStyle/>
          <a:p>
            <a:endParaRPr lang="en-IN" b="1" dirty="0"/>
          </a:p>
          <a:p>
            <a:endParaRPr lang="en-IN" b="1" dirty="0" smtClean="0"/>
          </a:p>
          <a:p>
            <a:endParaRPr lang="en-IN" b="1" dirty="0"/>
          </a:p>
        </p:txBody>
      </p:sp>
      <p:sp>
        <p:nvSpPr>
          <p:cNvPr id="2" name="TextBox 1"/>
          <p:cNvSpPr txBox="1"/>
          <p:nvPr/>
        </p:nvSpPr>
        <p:spPr>
          <a:xfrm>
            <a:off x="0" y="30480"/>
            <a:ext cx="12192000" cy="9510296"/>
          </a:xfrm>
          <a:prstGeom prst="rect">
            <a:avLst/>
          </a:prstGeom>
          <a:noFill/>
        </p:spPr>
        <p:txBody>
          <a:bodyPr wrap="square" rtlCol="0">
            <a:spAutoFit/>
          </a:bodyPr>
          <a:lstStyle/>
          <a:p>
            <a:r>
              <a:rPr lang="en-GB" b="1" u="sng" dirty="0" smtClean="0"/>
              <a:t>Spring MVC:</a:t>
            </a:r>
          </a:p>
          <a:p>
            <a:r>
              <a:rPr lang="en-GB" dirty="0"/>
              <a:t>Spring MVC is a Java-based framework for building web applications that follows the Model-View-Controller (MVC) design pattern, facilitating the separation of application logic, data, and presentation. It's a core part of the Spring Framework, used for developing web applications with a focus on flexibility and loose coupling. </a:t>
            </a:r>
            <a:r>
              <a:rPr lang="en-GB" dirty="0" smtClean="0"/>
              <a:t> </a:t>
            </a:r>
            <a:endParaRPr lang="en-GB" b="1" dirty="0" smtClean="0"/>
          </a:p>
          <a:p>
            <a:r>
              <a:rPr lang="en-GB" b="1" u="sng" dirty="0" smtClean="0"/>
              <a:t>MVC Architecture:</a:t>
            </a:r>
          </a:p>
          <a:p>
            <a:r>
              <a:rPr lang="en-GB" dirty="0"/>
              <a:t>Spring MVC implements the MVC pattern, which divides an application into three interconnected parts</a:t>
            </a:r>
            <a:r>
              <a:rPr lang="en-GB" dirty="0" smtClean="0"/>
              <a:t>:</a:t>
            </a:r>
          </a:p>
          <a:p>
            <a:r>
              <a:rPr lang="en-GB" b="1" dirty="0"/>
              <a:t>Model:</a:t>
            </a:r>
            <a:r>
              <a:rPr lang="en-GB" dirty="0"/>
              <a:t> Represents the data and business logic of the application. </a:t>
            </a:r>
          </a:p>
          <a:p>
            <a:r>
              <a:rPr lang="en-IN" b="1" dirty="0" smtClean="0"/>
              <a:t>View:</a:t>
            </a:r>
            <a:r>
              <a:rPr lang="en-GB" dirty="0"/>
              <a:t>Responsible for displaying the data to the user (e.g., HTML, JSON). </a:t>
            </a:r>
            <a:endParaRPr lang="en-GB" dirty="0" smtClean="0"/>
          </a:p>
          <a:p>
            <a:r>
              <a:rPr lang="en-IN" b="1" dirty="0"/>
              <a:t>Controller:</a:t>
            </a:r>
            <a:r>
              <a:rPr lang="en-IN" dirty="0"/>
              <a:t> </a:t>
            </a:r>
            <a:r>
              <a:rPr lang="en-GB" dirty="0"/>
              <a:t>Handles user requests, interacts with the model, and selects </a:t>
            </a:r>
            <a:r>
              <a:rPr lang="en-GB" dirty="0" smtClean="0"/>
              <a:t>the </a:t>
            </a:r>
            <a:r>
              <a:rPr lang="en-IN" dirty="0"/>
              <a:t>appropriate view. </a:t>
            </a:r>
            <a:endParaRPr lang="en-IN" dirty="0" smtClean="0"/>
          </a:p>
          <a:p>
            <a:endParaRPr lang="en-IN" b="1" dirty="0"/>
          </a:p>
          <a:p>
            <a:r>
              <a:rPr lang="en-IN" b="1" u="sng" dirty="0"/>
              <a:t>DispatcherServlet</a:t>
            </a:r>
            <a:r>
              <a:rPr lang="en-IN" b="1" u="sng" dirty="0" smtClean="0"/>
              <a:t>:</a:t>
            </a:r>
          </a:p>
          <a:p>
            <a:r>
              <a:rPr lang="en-GB" dirty="0"/>
              <a:t>The central component of Spring MVC that receives all incoming HTTP requests and dispatches them to the appropriate handler (controller). </a:t>
            </a:r>
          </a:p>
          <a:p>
            <a:r>
              <a:rPr lang="en-IN" b="1" dirty="0"/>
              <a:t>Handler </a:t>
            </a:r>
            <a:r>
              <a:rPr lang="en-IN" b="1" dirty="0" smtClean="0"/>
              <a:t>Mapping:</a:t>
            </a:r>
            <a:r>
              <a:rPr lang="en-GB" dirty="0"/>
              <a:t>Maps incoming requests to specific controller </a:t>
            </a:r>
            <a:endParaRPr lang="en-GB" dirty="0" smtClean="0"/>
          </a:p>
          <a:p>
            <a:r>
              <a:rPr lang="en-GB" dirty="0" smtClean="0"/>
              <a:t>methods </a:t>
            </a:r>
            <a:r>
              <a:rPr lang="en-GB" dirty="0"/>
              <a:t>based on URL patterns or other criteria</a:t>
            </a:r>
            <a:r>
              <a:rPr lang="en-GB" dirty="0" smtClean="0"/>
              <a:t>.</a:t>
            </a:r>
          </a:p>
          <a:p>
            <a:r>
              <a:rPr lang="en-IN" b="1" dirty="0"/>
              <a:t>Controller:</a:t>
            </a:r>
            <a:r>
              <a:rPr lang="en-IN" dirty="0"/>
              <a:t> </a:t>
            </a:r>
            <a:r>
              <a:rPr lang="en-GB" dirty="0"/>
              <a:t>Processes the request, interacts with the model, </a:t>
            </a:r>
            <a:r>
              <a:rPr lang="en-GB" dirty="0" smtClean="0"/>
              <a:t>and</a:t>
            </a:r>
          </a:p>
          <a:p>
            <a:r>
              <a:rPr lang="en-GB" dirty="0" smtClean="0"/>
              <a:t> </a:t>
            </a:r>
            <a:r>
              <a:rPr lang="en-GB" dirty="0"/>
              <a:t>returns </a:t>
            </a:r>
            <a:r>
              <a:rPr lang="en-GB" dirty="0" smtClean="0"/>
              <a:t>a Model and View Object.</a:t>
            </a:r>
          </a:p>
          <a:p>
            <a:r>
              <a:rPr lang="en-IN" b="1" dirty="0"/>
              <a:t>View Resolver</a:t>
            </a:r>
            <a:r>
              <a:rPr lang="en-IN" b="1" dirty="0" smtClean="0"/>
              <a:t>:</a:t>
            </a:r>
          </a:p>
          <a:p>
            <a:r>
              <a:rPr lang="en-GB" dirty="0"/>
              <a:t>Resolves the view name returned by the controller and </a:t>
            </a:r>
            <a:r>
              <a:rPr lang="en-GB" dirty="0" smtClean="0"/>
              <a:t>renders</a:t>
            </a:r>
          </a:p>
          <a:p>
            <a:r>
              <a:rPr lang="en-GB" dirty="0" smtClean="0"/>
              <a:t> the view</a:t>
            </a:r>
          </a:p>
          <a:p>
            <a:r>
              <a:rPr lang="en-IN" b="1" dirty="0" smtClean="0"/>
              <a:t>Model:</a:t>
            </a:r>
            <a:r>
              <a:rPr lang="en-GB" dirty="0"/>
              <a:t>Stores the data that will be displayed in the view.</a:t>
            </a:r>
            <a:endParaRPr lang="en-GB" dirty="0" smtClean="0"/>
          </a:p>
          <a:p>
            <a:r>
              <a:rPr lang="en-IN" b="1" dirty="0"/>
              <a:t>View:</a:t>
            </a:r>
            <a:r>
              <a:rPr lang="en-IN" dirty="0"/>
              <a:t> </a:t>
            </a:r>
            <a:r>
              <a:rPr lang="en-GB" dirty="0"/>
              <a:t>Renders the data to the user. </a:t>
            </a:r>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IN" dirty="0"/>
          </a:p>
        </p:txBody>
      </p:sp>
      <p:pic>
        <p:nvPicPr>
          <p:cNvPr id="5453" name="Picture 333" descr="Spring - MVC Framework - GeeksforGeeks"/>
          <p:cNvPicPr>
            <a:picLocks noChangeAspect="1" noChangeArrowheads="1"/>
          </p:cNvPicPr>
          <p:nvPr/>
        </p:nvPicPr>
        <p:blipFill>
          <a:blip r:embed="rId9" cstate="screen">
            <a:extLst>
              <a:ext uri="{28A0092B-C50C-407E-A947-70E740481C1C}">
                <a14:useLocalDpi xmlns:a14="http://schemas.microsoft.com/office/drawing/2010/main" val="0"/>
              </a:ext>
            </a:extLst>
          </a:blip>
          <a:srcRect/>
          <a:stretch>
            <a:fillRect/>
          </a:stretch>
        </p:blipFill>
        <p:spPr bwMode="auto">
          <a:xfrm>
            <a:off x="6817360" y="3545364"/>
            <a:ext cx="4902200" cy="2842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7475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xmlns="" id="{3583FF9E-539E-FE29-E73B-3EF7E093601C}"/>
              </a:ext>
            </a:extLst>
          </p:cNvPr>
          <p:cNvGraphicFramePr>
            <a:graphicFrameLocks noChangeAspect="1"/>
          </p:cNvGraphicFramePr>
          <p:nvPr>
            <p:custDataLst>
              <p:tags r:id="rId2"/>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486" name="think-cell Slide" r:id="rId4" imgW="395" imgH="394" progId="TCLayout.ActiveDocument.1">
                  <p:embed/>
                </p:oleObj>
              </mc:Choice>
              <mc:Fallback>
                <p:oleObj name="think-cell Slide" r:id="rId4" imgW="395" imgH="394" progId="TCLayout.ActiveDocument.1">
                  <p:embed/>
                  <p:pic>
                    <p:nvPicPr>
                      <p:cNvPr id="7" name="think-cell data - do not delete" hidden="1">
                        <a:extLst>
                          <a:ext uri="{FF2B5EF4-FFF2-40B4-BE49-F238E27FC236}">
                            <a16:creationId xmlns:a16="http://schemas.microsoft.com/office/drawing/2014/main" xmlns="" id="{3583FF9E-539E-FE29-E73B-3EF7E093601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xmlns="" id="{CEA128C4-A0BC-A895-713C-306E7FF62894}"/>
              </a:ext>
            </a:extLst>
          </p:cNvPr>
          <p:cNvSpPr>
            <a:spLocks noGrp="1"/>
          </p:cNvSpPr>
          <p:nvPr>
            <p:ph type="title"/>
          </p:nvPr>
        </p:nvSpPr>
        <p:spPr>
          <a:xfrm>
            <a:off x="768096" y="208120"/>
            <a:ext cx="11348443" cy="1191918"/>
          </a:xfrm>
        </p:spPr>
        <p:txBody>
          <a:bodyPr vert="horz" anchor="ctr">
            <a:noAutofit/>
          </a:bodyPr>
          <a:lstStyle/>
          <a:p>
            <a:r>
              <a:rPr lang="en-US" sz="4400" b="1" dirty="0" smtClean="0">
                <a:effectLst>
                  <a:outerShdw blurRad="38100" dist="38100" dir="2700000" algn="tl">
                    <a:srgbClr val="000000">
                      <a:alpha val="43137"/>
                    </a:srgbClr>
                  </a:outerShdw>
                </a:effectLst>
                <a:latin typeface="+mn-lt"/>
                <a:cs typeface="+mj-cs"/>
              </a:rPr>
              <a:t>Learning 4 |  takeaways </a:t>
            </a:r>
            <a:endParaRPr lang="en-IN" sz="44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xmlns=""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6" name="Rectangle 5"/>
          <p:cNvSpPr/>
          <p:nvPr/>
        </p:nvSpPr>
        <p:spPr>
          <a:xfrm>
            <a:off x="768096" y="1413255"/>
            <a:ext cx="4818888" cy="37744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p:cNvSpPr txBox="1"/>
          <p:nvPr/>
        </p:nvSpPr>
        <p:spPr>
          <a:xfrm>
            <a:off x="879676" y="1320772"/>
            <a:ext cx="5023413" cy="923330"/>
          </a:xfrm>
          <a:prstGeom prst="rect">
            <a:avLst/>
          </a:prstGeom>
          <a:noFill/>
        </p:spPr>
        <p:txBody>
          <a:bodyPr wrap="square" rtlCol="0">
            <a:spAutoFit/>
          </a:bodyPr>
          <a:lstStyle/>
          <a:p>
            <a:endParaRPr lang="en-IN" b="1" dirty="0" smtClean="0">
              <a:sym typeface="Wingdings" panose="05000000000000000000" pitchFamily="2" charset="2"/>
            </a:endParaRPr>
          </a:p>
          <a:p>
            <a:endParaRPr lang="en-IN" b="1" dirty="0" smtClean="0">
              <a:sym typeface="Wingdings" panose="05000000000000000000" pitchFamily="2" charset="2"/>
            </a:endParaRPr>
          </a:p>
          <a:p>
            <a:r>
              <a:rPr lang="en-IN" b="1" dirty="0">
                <a:sym typeface="Wingdings" panose="05000000000000000000" pitchFamily="2" charset="2"/>
              </a:rPr>
              <a:t> </a:t>
            </a:r>
            <a:r>
              <a:rPr lang="en-IN" b="1" dirty="0" smtClean="0">
                <a:sym typeface="Wingdings" panose="05000000000000000000" pitchFamily="2" charset="2"/>
              </a:rPr>
              <a:t>  Spring Boot</a:t>
            </a:r>
            <a:endParaRPr lang="en-IN" b="1" dirty="0"/>
          </a:p>
        </p:txBody>
      </p:sp>
      <p:sp>
        <p:nvSpPr>
          <p:cNvPr id="13" name="TextBox 12"/>
          <p:cNvSpPr txBox="1"/>
          <p:nvPr/>
        </p:nvSpPr>
        <p:spPr>
          <a:xfrm>
            <a:off x="1048301" y="2077616"/>
            <a:ext cx="5088907" cy="2031325"/>
          </a:xfrm>
          <a:prstGeom prst="rect">
            <a:avLst/>
          </a:prstGeom>
          <a:noFill/>
        </p:spPr>
        <p:txBody>
          <a:bodyPr wrap="square" rtlCol="0">
            <a:spAutoFit/>
          </a:bodyPr>
          <a:lstStyle/>
          <a:p>
            <a:endParaRPr lang="en-IN" b="1" dirty="0" smtClean="0">
              <a:sym typeface="Wingdings" panose="05000000000000000000" pitchFamily="2" charset="2"/>
            </a:endParaRPr>
          </a:p>
          <a:p>
            <a:r>
              <a:rPr lang="en-IN" b="1" dirty="0" smtClean="0">
                <a:sym typeface="Wingdings" panose="05000000000000000000" pitchFamily="2" charset="2"/>
              </a:rPr>
              <a:t>Creation of  Spring Boot Project</a:t>
            </a:r>
          </a:p>
          <a:p>
            <a:endParaRPr lang="en-IN" b="1" dirty="0">
              <a:sym typeface="Wingdings" panose="05000000000000000000" pitchFamily="2" charset="2"/>
            </a:endParaRPr>
          </a:p>
          <a:p>
            <a:r>
              <a:rPr lang="en-IN" b="1" dirty="0" smtClean="0">
                <a:sym typeface="Wingdings" panose="05000000000000000000" pitchFamily="2" charset="2"/>
              </a:rPr>
              <a:t>Annotations</a:t>
            </a:r>
          </a:p>
          <a:p>
            <a:endParaRPr lang="en-IN" b="1" dirty="0">
              <a:sym typeface="Wingdings" panose="05000000000000000000" pitchFamily="2" charset="2"/>
            </a:endParaRPr>
          </a:p>
          <a:p>
            <a:r>
              <a:rPr lang="en-IN" b="1" dirty="0" smtClean="0">
                <a:sym typeface="Wingdings" panose="05000000000000000000" pitchFamily="2" charset="2"/>
              </a:rPr>
              <a:t> Spring Boot Architecture</a:t>
            </a:r>
          </a:p>
          <a:p>
            <a:endParaRPr lang="en-IN" b="1" dirty="0" smtClean="0">
              <a:sym typeface="Wingdings" panose="05000000000000000000" pitchFamily="2" charset="2"/>
            </a:endParaRPr>
          </a:p>
        </p:txBody>
      </p:sp>
      <p:sp>
        <p:nvSpPr>
          <p:cNvPr id="5" name="Rectangle 4"/>
          <p:cNvSpPr/>
          <p:nvPr/>
        </p:nvSpPr>
        <p:spPr>
          <a:xfrm>
            <a:off x="5903089" y="1386821"/>
            <a:ext cx="4795391" cy="38273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458" name="Picture 314" descr="Spring Boot Architecture - Tpoint Tech"/>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37208" y="1377687"/>
            <a:ext cx="4429811"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1DADF44A-8650-472F-B2D9-50E27F0769F7}">
  <ds:schemaRefs>
    <ds:schemaRef ds:uri="http://schemas.microsoft.com/office/2006/documentManagement/types"/>
    <ds:schemaRef ds:uri="http://www.w3.org/XML/1998/namespace"/>
    <ds:schemaRef ds:uri="http://schemas.openxmlformats.org/package/2006/metadata/core-properties"/>
    <ds:schemaRef ds:uri="http://schemas.microsoft.com/office/2006/metadata/properties"/>
    <ds:schemaRef ds:uri="http://purl.org/dc/dcmitype/"/>
    <ds:schemaRef ds:uri="http://schemas.microsoft.com/office/infopath/2007/PartnerControls"/>
    <ds:schemaRef ds:uri="http://purl.org/dc/terms/"/>
    <ds:schemaRef ds:uri="489eda54-cdc8-4a48-94a2-8f9cf8024289"/>
    <ds:schemaRef ds:uri="d64320fb-f9a3-4131-8206-9d18da17abe9"/>
    <ds:schemaRef ds:uri="http://purl.org/dc/elements/1.1/"/>
  </ds:schemaRefs>
</ds:datastoreItem>
</file>

<file path=customXml/itemProps3.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21917</TotalTime>
  <Words>287</Words>
  <Application>Microsoft Office PowerPoint</Application>
  <PresentationFormat>Widescreen</PresentationFormat>
  <Paragraphs>286</Paragraphs>
  <Slides>15</Slides>
  <Notes>2</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0" baseType="lpstr">
      <vt:lpstr>Arial</vt:lpstr>
      <vt:lpstr>Calibri</vt:lpstr>
      <vt:lpstr>Wingdings</vt:lpstr>
      <vt:lpstr>Office Theme</vt:lpstr>
      <vt:lpstr>think-cell Slide</vt:lpstr>
      <vt:lpstr>PowerPoint Presentation</vt:lpstr>
      <vt:lpstr>PowerPoint Presentation</vt:lpstr>
      <vt:lpstr>PowerPoint Presentation</vt:lpstr>
      <vt:lpstr>PowerPoint Presentation</vt:lpstr>
      <vt:lpstr>Learning 2| My Takeaways</vt:lpstr>
      <vt:lpstr>PowerPoint Presentation</vt:lpstr>
      <vt:lpstr>    Learning 3| My takeaways</vt:lpstr>
      <vt:lpstr>PowerPoint Presentation</vt:lpstr>
      <vt:lpstr>Learning 4 |  takeaways </vt:lpstr>
      <vt:lpstr>PowerPoint Presentation</vt:lpstr>
      <vt:lpstr>Learning 5 |  takeaways </vt:lpstr>
      <vt:lpstr>PowerPoint Presentation</vt:lpstr>
      <vt:lpstr>PowerPoint Presentation</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Admin</cp:lastModifiedBy>
  <cp:revision>821</cp:revision>
  <dcterms:created xsi:type="dcterms:W3CDTF">2022-01-18T12:35:56Z</dcterms:created>
  <dcterms:modified xsi:type="dcterms:W3CDTF">2025-03-23T05:55:40Z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