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848" r:id="rId6"/>
    <p:sldId id="2147375589" r:id="rId7"/>
    <p:sldId id="2147375597" r:id="rId8"/>
    <p:sldId id="2147375615" r:id="rId9"/>
    <p:sldId id="2147375616" r:id="rId10"/>
    <p:sldId id="2147375600" r:id="rId11"/>
    <p:sldId id="2147375617" r:id="rId12"/>
    <p:sldId id="2147375603" r:id="rId13"/>
    <p:sldId id="2147375601" r:id="rId14"/>
    <p:sldId id="2147375623" r:id="rId15"/>
    <p:sldId id="2147375628" r:id="rId16"/>
    <p:sldId id="2147375629" r:id="rId17"/>
    <p:sldId id="2147375630" r:id="rId18"/>
    <p:sldId id="1633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0612" autoAdjust="0"/>
  </p:normalViewPr>
  <p:slideViewPr>
    <p:cSldViewPr snapToGrid="0">
      <p:cViewPr>
        <p:scale>
          <a:sx n="62" d="100"/>
          <a:sy n="62" d="100"/>
        </p:scale>
        <p:origin x="932" y="224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xmlns="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xmlns="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xmlns="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xmlns="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20-Apr-2025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Fin.Tech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000" b="1" dirty="0" smtClean="0">
                <a:solidFill>
                  <a:schemeClr val="bg1"/>
                </a:solidFill>
              </a:rPr>
              <a:t>Journey Presentation –week 10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xmlns="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6732" y="5934670"/>
            <a:ext cx="1179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43961" y="3118733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GB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0822"/>
            <a:ext cx="120310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CI/CD Jenkins:</a:t>
            </a:r>
          </a:p>
          <a:p>
            <a:r>
              <a:rPr lang="en-GB" dirty="0"/>
              <a:t>The purpose of Jenkins is to automate the entire software development lifecycle, especially Continuous Integration (CI) and Continuous Delivery/Deployment (CD</a:t>
            </a:r>
            <a:r>
              <a:rPr lang="en-GB" dirty="0" smtClean="0"/>
              <a:t>)</a:t>
            </a:r>
          </a:p>
          <a:p>
            <a:endParaRPr lang="en-GB" b="1" dirty="0"/>
          </a:p>
          <a:p>
            <a:r>
              <a:rPr lang="en-IN" b="1" dirty="0"/>
              <a:t>Purpose of </a:t>
            </a:r>
            <a:r>
              <a:rPr lang="en-IN" b="1" dirty="0" smtClean="0"/>
              <a:t>Jenkins: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Automates </a:t>
            </a:r>
            <a:r>
              <a:rPr lang="en-IN" dirty="0"/>
              <a:t>Code </a:t>
            </a:r>
            <a:r>
              <a:rPr lang="en-IN" dirty="0" smtClean="0"/>
              <a:t>Integration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Enables </a:t>
            </a:r>
            <a:r>
              <a:rPr lang="en-IN" dirty="0"/>
              <a:t>Continuous </a:t>
            </a:r>
            <a:r>
              <a:rPr lang="en-IN" dirty="0" smtClean="0"/>
              <a:t>Delivery/Deployment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Runs </a:t>
            </a:r>
            <a:r>
              <a:rPr lang="en-IN" dirty="0"/>
              <a:t>Automated </a:t>
            </a:r>
            <a:r>
              <a:rPr lang="en-IN" dirty="0" smtClean="0"/>
              <a:t>Tests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Supports </a:t>
            </a:r>
            <a:r>
              <a:rPr lang="en-IN" dirty="0"/>
              <a:t>Plugin Integration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Provides </a:t>
            </a:r>
            <a:r>
              <a:rPr lang="en-IN" dirty="0"/>
              <a:t>Continuous </a:t>
            </a:r>
            <a:r>
              <a:rPr lang="en-IN" dirty="0" smtClean="0"/>
              <a:t>Feedback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Builds </a:t>
            </a:r>
            <a:r>
              <a:rPr lang="en-IN" dirty="0"/>
              <a:t>Once, Deploys </a:t>
            </a:r>
            <a:r>
              <a:rPr lang="en-IN" dirty="0" smtClean="0"/>
              <a:t>Anywhere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Easy Monitoring &amp; </a:t>
            </a:r>
            <a:r>
              <a:rPr lang="en-IN" dirty="0" smtClean="0"/>
              <a:t>Logs</a:t>
            </a:r>
          </a:p>
          <a:p>
            <a:endParaRPr lang="en-IN" dirty="0"/>
          </a:p>
          <a:p>
            <a:r>
              <a:rPr lang="en-IN" b="1" u="sng" dirty="0" smtClean="0"/>
              <a:t>Docker:</a:t>
            </a:r>
            <a:endParaRPr lang="en-IN" b="1" u="sng" dirty="0"/>
          </a:p>
          <a:p>
            <a:r>
              <a:rPr lang="en-GB" dirty="0"/>
              <a:t>Docker is an open-source platform that enables developers to automate the deployment of applications inside lightweight, portable, and self-sufficient containers</a:t>
            </a:r>
            <a:r>
              <a:rPr lang="en-GB" dirty="0" smtClean="0"/>
              <a:t>.</a:t>
            </a:r>
          </a:p>
          <a:p>
            <a:endParaRPr lang="en-IN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Containerization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Lightweight </a:t>
            </a:r>
            <a:r>
              <a:rPr lang="en-IN" dirty="0"/>
              <a:t>&amp; </a:t>
            </a:r>
            <a:r>
              <a:rPr lang="en-IN" dirty="0" smtClean="0"/>
              <a:t>Fast	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Portability	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Simplified Deployment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Docker </a:t>
            </a:r>
            <a:r>
              <a:rPr lang="en-IN" dirty="0"/>
              <a:t>Components</a:t>
            </a:r>
            <a:r>
              <a:rPr lang="en-IN" dirty="0" smtClean="0"/>
              <a:t>: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DevOps </a:t>
            </a:r>
            <a:r>
              <a:rPr lang="en-IN" dirty="0"/>
              <a:t>Integration</a:t>
            </a:r>
            <a:endParaRPr lang="en-IN" b="1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50" y="649224"/>
            <a:ext cx="11260278" cy="896112"/>
          </a:xfrm>
        </p:spPr>
        <p:txBody>
          <a:bodyPr>
            <a:no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takeaways </a:t>
            </a:r>
            <a:endParaRPr lang="en-IN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3550" y="1737074"/>
            <a:ext cx="5458415" cy="3913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81165" y="1741789"/>
            <a:ext cx="5560416" cy="3908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44168" y="2322576"/>
            <a:ext cx="3867912" cy="349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042416" y="2468880"/>
            <a:ext cx="4317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Docker Image </a:t>
            </a:r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	</a:t>
            </a:r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Docker Container 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/>
              <a:t>Kubernetes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pic>
        <p:nvPicPr>
          <p:cNvPr id="9218" name="Picture 2" descr="Docker: Images vs Containers | by Rehmanabdul | Medium | DevOps.dev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334" y="1772561"/>
            <a:ext cx="5547247" cy="384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302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Docker Image: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A </a:t>
            </a:r>
            <a:r>
              <a:rPr lang="en-GB" dirty="0"/>
              <a:t>Docker Image is a lightweight, stand-alone, and read-only template used to create Docker containers</a:t>
            </a:r>
            <a:r>
              <a:rPr lang="en-GB" dirty="0" smtClean="0"/>
              <a:t>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It </a:t>
            </a:r>
            <a:r>
              <a:rPr lang="en-GB" dirty="0"/>
              <a:t>contains everything needed to run an application — including the code, runtime, libraries, environment variables, and configuration files</a:t>
            </a:r>
            <a:r>
              <a:rPr lang="en-GB" dirty="0" smtClean="0"/>
              <a:t>.</a:t>
            </a:r>
          </a:p>
          <a:p>
            <a:endParaRPr lang="en-GB" b="1" u="sng" dirty="0" smtClean="0"/>
          </a:p>
          <a:p>
            <a:r>
              <a:rPr lang="en-GB" b="1" u="sng" dirty="0" smtClean="0"/>
              <a:t>Docker </a:t>
            </a:r>
            <a:r>
              <a:rPr lang="en-GB" b="1" u="sng" dirty="0" err="1" smtClean="0"/>
              <a:t>Conatiner</a:t>
            </a:r>
            <a:r>
              <a:rPr lang="en-GB" b="1" u="sng" dirty="0" smtClean="0"/>
              <a:t>: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A Docker Container is a lightweight, standalone, and executable package of software that includes everything needed to run an application—code, libraries, dependencies, and runtime.</a:t>
            </a:r>
          </a:p>
          <a:p>
            <a:endParaRPr lang="en-GB" b="1" u="sng" dirty="0" smtClean="0"/>
          </a:p>
          <a:p>
            <a:endParaRPr lang="en-GB" b="1" u="sng" dirty="0"/>
          </a:p>
          <a:p>
            <a:r>
              <a:rPr lang="en-GB" b="1" u="sng" dirty="0" smtClean="0"/>
              <a:t>Kubernetes:</a:t>
            </a:r>
            <a:endParaRPr lang="en-GB" b="1" u="sng" dirty="0"/>
          </a:p>
          <a:p>
            <a:r>
              <a:rPr lang="en-GB" dirty="0"/>
              <a:t>Kubernetes (often abbreviated as </a:t>
            </a:r>
            <a:r>
              <a:rPr lang="en-GB" b="1" dirty="0"/>
              <a:t>K8s</a:t>
            </a:r>
            <a:r>
              <a:rPr lang="en-GB" dirty="0"/>
              <a:t>) is an open-source container orchestration platform designed to automate the deployment, scaling, and management of containerized applications. Originally developed by Google, Kubernetes provides a powerful set of tools to manage large-scale containerized environments, ensuring that applications run efficiently and consistently across different environments.</a:t>
            </a:r>
            <a:endParaRPr lang="en-GB" b="1" u="sng" dirty="0" smtClean="0"/>
          </a:p>
          <a:p>
            <a:endParaRPr lang="en-GB" b="1" u="sng" dirty="0"/>
          </a:p>
          <a:p>
            <a:r>
              <a:rPr lang="en-IN" b="1" dirty="0" smtClean="0"/>
              <a:t>Key </a:t>
            </a:r>
            <a:r>
              <a:rPr lang="en-IN" b="1" dirty="0"/>
              <a:t>Features of Kubernetes</a:t>
            </a:r>
            <a:r>
              <a:rPr lang="en-IN" b="1" dirty="0" smtClean="0"/>
              <a:t>: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Container Orchestration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Automatic Scaling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Self-healing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Load Balancing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Rolling </a:t>
            </a:r>
            <a:r>
              <a:rPr lang="en-IN" dirty="0"/>
              <a:t>Updates and Rollbacks</a:t>
            </a:r>
            <a:endParaRPr lang="en-IN" dirty="0" smtClean="0"/>
          </a:p>
          <a:p>
            <a:endParaRPr lang="en-GB" b="1" u="sng" dirty="0"/>
          </a:p>
          <a:p>
            <a:endParaRPr lang="en-GB" b="1" u="sng" dirty="0" smtClean="0"/>
          </a:p>
          <a:p>
            <a:endParaRPr lang="en-GB" b="1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618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3133" y="286701"/>
            <a:ext cx="11260278" cy="713216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6 |takeaways 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73265" y="1263953"/>
            <a:ext cx="5290943" cy="4222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328881" y="1263836"/>
            <a:ext cx="5322066" cy="4222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34948" y="1078900"/>
            <a:ext cx="4613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Business idioms and phrases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Indianism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Received Pronunciation</a:t>
            </a:r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10242" name="Picture 2" descr="Received Pronunciation by on Prez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881" y="1263836"/>
            <a:ext cx="5322066" cy="42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467" y="113017"/>
            <a:ext cx="1209953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ym typeface="Wingdings" panose="05000000000000000000" pitchFamily="2" charset="2"/>
              </a:rPr>
              <a:t>Business idioms and </a:t>
            </a:r>
            <a:r>
              <a:rPr lang="en-IN" b="1" u="sng" dirty="0" smtClean="0">
                <a:sym typeface="Wingdings" panose="05000000000000000000" pitchFamily="2" charset="2"/>
              </a:rPr>
              <a:t>phrases:</a:t>
            </a:r>
            <a:endParaRPr lang="en-GB" dirty="0"/>
          </a:p>
          <a:p>
            <a:r>
              <a:rPr lang="en-GB" dirty="0" smtClean="0"/>
              <a:t>An </a:t>
            </a:r>
            <a:r>
              <a:rPr lang="en-GB" dirty="0"/>
              <a:t>idiom is a group of words with a meaning that is different from the literal meanings of the individual words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Think </a:t>
            </a:r>
            <a:r>
              <a:rPr lang="en-GB" b="1" dirty="0"/>
              <a:t>outside the box</a:t>
            </a:r>
            <a:r>
              <a:rPr lang="en-GB" dirty="0"/>
              <a:t> – Be creative or try new ideas</a:t>
            </a:r>
            <a:r>
              <a:rPr lang="en-GB" dirty="0" smtClean="0"/>
              <a:t>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The </a:t>
            </a:r>
            <a:r>
              <a:rPr lang="en-GB" b="1" dirty="0"/>
              <a:t>ball is in your court</a:t>
            </a:r>
            <a:r>
              <a:rPr lang="en-GB" dirty="0"/>
              <a:t> – It’s your turn to make a decision or take action</a:t>
            </a:r>
            <a:r>
              <a:rPr lang="en-GB" dirty="0" smtClean="0"/>
              <a:t>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Back </a:t>
            </a:r>
            <a:r>
              <a:rPr lang="en-GB" b="1" dirty="0"/>
              <a:t>to the drawing board</a:t>
            </a:r>
            <a:r>
              <a:rPr lang="en-GB" dirty="0"/>
              <a:t> – Start over with a new plan or idea</a:t>
            </a:r>
            <a:r>
              <a:rPr lang="en-GB" dirty="0" smtClean="0"/>
              <a:t>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Touch </a:t>
            </a:r>
            <a:r>
              <a:rPr lang="en-GB" b="1" dirty="0"/>
              <a:t>base</a:t>
            </a:r>
            <a:r>
              <a:rPr lang="en-GB" dirty="0"/>
              <a:t> – Talk or check in briefly with someone</a:t>
            </a:r>
            <a:r>
              <a:rPr lang="en-GB" dirty="0" smtClean="0"/>
              <a:t>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Get </a:t>
            </a:r>
            <a:r>
              <a:rPr lang="en-GB" b="1" dirty="0"/>
              <a:t>the ball rolling</a:t>
            </a:r>
            <a:r>
              <a:rPr lang="en-GB" dirty="0"/>
              <a:t> – Start something, like a project or task</a:t>
            </a:r>
            <a:r>
              <a:rPr lang="en-GB" dirty="0" smtClean="0"/>
              <a:t>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On </a:t>
            </a:r>
            <a:r>
              <a:rPr lang="en-GB" b="1" dirty="0"/>
              <a:t>the same page</a:t>
            </a:r>
            <a:r>
              <a:rPr lang="en-GB" dirty="0"/>
              <a:t> – Agree or understand something the same way</a:t>
            </a:r>
            <a:r>
              <a:rPr lang="en-GB" dirty="0" smtClean="0"/>
              <a:t>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b="1" dirty="0" smtClean="0"/>
              <a:t>In </a:t>
            </a:r>
            <a:r>
              <a:rPr lang="en-GB" b="1" dirty="0"/>
              <a:t>the loop</a:t>
            </a:r>
            <a:r>
              <a:rPr lang="en-GB" dirty="0"/>
              <a:t> – Included in communication or decisions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b="1" u="sng" dirty="0" smtClean="0">
                <a:sym typeface="Wingdings" panose="05000000000000000000" pitchFamily="2" charset="2"/>
              </a:rPr>
              <a:t>Indianism:</a:t>
            </a:r>
            <a:endParaRPr lang="en-IN" b="1" u="sng" dirty="0">
              <a:sym typeface="Wingdings" panose="05000000000000000000" pitchFamily="2" charset="2"/>
            </a:endParaRPr>
          </a:p>
          <a:p>
            <a:r>
              <a:rPr lang="en-GB" dirty="0" smtClean="0"/>
              <a:t>Indianism </a:t>
            </a:r>
            <a:r>
              <a:rPr lang="en-GB" dirty="0"/>
              <a:t>refers to words, phrases, or sentence structures that are commonly used in India when speaking or writing </a:t>
            </a:r>
            <a:r>
              <a:rPr lang="en-GB" dirty="0" err="1" smtClean="0"/>
              <a:t>English.But</a:t>
            </a:r>
            <a:r>
              <a:rPr lang="en-GB" dirty="0" smtClean="0"/>
              <a:t> </a:t>
            </a:r>
            <a:r>
              <a:rPr lang="en-GB" dirty="0"/>
              <a:t>they may sound unusual or incorrect to native English speakers. They often come from direct translations of Indian languages or habits from local usage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u="sng" dirty="0"/>
              <a:t>Received Pronunciation </a:t>
            </a:r>
            <a:r>
              <a:rPr lang="en-GB" b="1" u="sng" dirty="0" smtClean="0"/>
              <a:t>:</a:t>
            </a:r>
          </a:p>
          <a:p>
            <a:r>
              <a:rPr lang="en-GB" dirty="0"/>
              <a:t>Received Pronunciation (RP) is a standard accent of British English. It’s often associated with educated speakers, traditional BBC newsreaders, and sometimes called "Queen's English" or "Oxford English</a:t>
            </a:r>
            <a:r>
              <a:rPr lang="en-GB" dirty="0" smtClean="0"/>
              <a:t>".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Neutral &amp; </a:t>
            </a:r>
            <a:r>
              <a:rPr lang="en-IN" dirty="0" smtClean="0"/>
              <a:t>Formal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Non-Regional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Used </a:t>
            </a:r>
            <a:r>
              <a:rPr lang="en-IN" dirty="0"/>
              <a:t>in Education &amp; </a:t>
            </a:r>
            <a:r>
              <a:rPr lang="en-IN" dirty="0" smtClean="0"/>
              <a:t>Media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Not </a:t>
            </a:r>
            <a:r>
              <a:rPr lang="en-IN" dirty="0"/>
              <a:t>widely spoken today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in </a:t>
            </a:r>
            <a:r>
              <a:rPr lang="en-US" sz="3200" dirty="0"/>
              <a:t>	</a:t>
            </a:r>
            <a:r>
              <a:rPr lang="en-US" sz="3200" dirty="0" smtClean="0"/>
              <a:t>  Tenth  Week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xmlns="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xmlns="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385560" y="1738351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205179" y="1738350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8402" y="2281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45173" y="1929809"/>
            <a:ext cx="3334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Forms in Angular  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Angular  Testing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Design pattern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89543" y="2360533"/>
            <a:ext cx="46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Pipes 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42195" y="534811"/>
            <a:ext cx="1119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1 | My takeaways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48144" y="5165148"/>
            <a:ext cx="4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</a:t>
            </a:r>
            <a:endParaRPr lang="en-IN" b="1" dirty="0"/>
          </a:p>
        </p:txBody>
      </p:sp>
      <p:sp>
        <p:nvSpPr>
          <p:cNvPr id="6" name="AutoShape 463" descr="TDD in reactjs with React testing library (RTL) and Jest - DEV Commu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65" descr="Cover image for TDD in reactjs with React testing library (RTL) and J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67" descr="Image result for promises in react 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06" name="Picture 558" descr="Angular End-to-End Tes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37" y="1793004"/>
            <a:ext cx="5282342" cy="39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ym typeface="Wingdings" panose="05000000000000000000" pitchFamily="2" charset="2"/>
              </a:rPr>
              <a:t>Pipes</a:t>
            </a:r>
            <a:r>
              <a:rPr lang="en-GB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dirty="0"/>
              <a:t>pipes are used to transform data in templates. They are a convenient way to format values in the view without changing the data itself</a:t>
            </a:r>
            <a:r>
              <a:rPr lang="en-GB" dirty="0" smtClean="0"/>
              <a:t>.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 Pipes are :</a:t>
            </a:r>
            <a:r>
              <a:rPr lang="en-IN" dirty="0"/>
              <a:t>Date Pipe, UpperCase Pipe, LowerCase Pipe, Currency </a:t>
            </a:r>
            <a:r>
              <a:rPr lang="en-IN" dirty="0" smtClean="0"/>
              <a:t>Pipe,Decimal Pipe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Syntax</a:t>
            </a:r>
            <a:r>
              <a:rPr lang="en-GB" dirty="0">
                <a:sym typeface="Wingdings" panose="05000000000000000000" pitchFamily="2" charset="2"/>
              </a:rPr>
              <a:t>:{{ value | pipeName[:arg1[:arg2[:...]]] </a:t>
            </a:r>
            <a:r>
              <a:rPr lang="en-GB" dirty="0" smtClean="0">
                <a:sym typeface="Wingdings" panose="05000000000000000000" pitchFamily="2" charset="2"/>
              </a:rPr>
              <a:t>}}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b="1" u="sng" dirty="0" smtClean="0">
                <a:sym typeface="Wingdings" panose="05000000000000000000" pitchFamily="2" charset="2"/>
              </a:rPr>
              <a:t>Forms:</a:t>
            </a:r>
            <a:endParaRPr lang="en-GB" b="1" u="sng" dirty="0">
              <a:sym typeface="Wingdings" panose="05000000000000000000" pitchFamily="2" charset="2"/>
            </a:endParaRPr>
          </a:p>
          <a:p>
            <a:r>
              <a:rPr lang="en-GB" dirty="0"/>
              <a:t>Types of Forms in </a:t>
            </a:r>
            <a:r>
              <a:rPr lang="en-GB" dirty="0" smtClean="0"/>
              <a:t>Angular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Template-driven Forms</a:t>
            </a:r>
          </a:p>
          <a:p>
            <a:pPr marL="342900" indent="-342900">
              <a:buAutoNum type="arabicPeriod"/>
            </a:pPr>
            <a:r>
              <a:rPr lang="en-IN" b="1" dirty="0"/>
              <a:t>Reactive </a:t>
            </a:r>
            <a:r>
              <a:rPr lang="en-IN" b="1" dirty="0" smtClean="0"/>
              <a:t>Forms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u="sng" dirty="0" smtClean="0"/>
              <a:t>Angular Testing:</a:t>
            </a:r>
          </a:p>
          <a:p>
            <a:r>
              <a:rPr lang="en-GB" dirty="0"/>
              <a:t>Angular supports two main types of </a:t>
            </a:r>
            <a:r>
              <a:rPr lang="en-GB" dirty="0" smtClean="0"/>
              <a:t>testing</a:t>
            </a:r>
          </a:p>
          <a:p>
            <a:pPr marL="342900" indent="-342900">
              <a:buAutoNum type="arabicPeriod"/>
            </a:pPr>
            <a:r>
              <a:rPr lang="en-IN" dirty="0" smtClean="0"/>
              <a:t>Unit Testing</a:t>
            </a:r>
          </a:p>
          <a:p>
            <a:pPr marL="342900" indent="-342900">
              <a:buAutoNum type="arabicPeriod"/>
            </a:pPr>
            <a:r>
              <a:rPr lang="en-IN" dirty="0" smtClean="0"/>
              <a:t>End-to-End </a:t>
            </a:r>
            <a:r>
              <a:rPr lang="en-IN" dirty="0"/>
              <a:t>(E2E) </a:t>
            </a:r>
            <a:r>
              <a:rPr lang="en-IN" dirty="0" smtClean="0"/>
              <a:t>Testing</a:t>
            </a:r>
          </a:p>
          <a:p>
            <a:endParaRPr lang="en-IN" dirty="0" smtClean="0"/>
          </a:p>
          <a:p>
            <a:r>
              <a:rPr lang="en-IN" b="1" u="sng" dirty="0" smtClean="0"/>
              <a:t>Design Pattern :</a:t>
            </a:r>
          </a:p>
          <a:p>
            <a:r>
              <a:rPr lang="en-GB" dirty="0"/>
              <a:t>S – Single Responsibility Principle (SRP</a:t>
            </a:r>
            <a:r>
              <a:rPr lang="en-GB" dirty="0" smtClean="0"/>
              <a:t>)</a:t>
            </a:r>
          </a:p>
          <a:p>
            <a:r>
              <a:rPr lang="en-IN" dirty="0"/>
              <a:t>O – Open/Closed Principle (OCP</a:t>
            </a:r>
            <a:r>
              <a:rPr lang="en-IN" dirty="0" smtClean="0"/>
              <a:t>)</a:t>
            </a:r>
          </a:p>
          <a:p>
            <a:r>
              <a:rPr lang="fr-FR" dirty="0"/>
              <a:t>L – Liskov Substitution Principle (LSP</a:t>
            </a:r>
            <a:r>
              <a:rPr lang="fr-FR" dirty="0" smtClean="0"/>
              <a:t>)</a:t>
            </a:r>
          </a:p>
          <a:p>
            <a:r>
              <a:rPr lang="en-IN" dirty="0"/>
              <a:t>I – Interface Segregation Principle (ISP</a:t>
            </a:r>
            <a:r>
              <a:rPr lang="en-IN" dirty="0" smtClean="0"/>
              <a:t>)</a:t>
            </a:r>
          </a:p>
          <a:p>
            <a:r>
              <a:rPr lang="en-GB" dirty="0"/>
              <a:t>D – Dependency Inversion Principle (DIP)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pPr marL="342900" indent="-342900">
              <a:buAutoNum type="arabicPeriod"/>
            </a:pPr>
            <a:endParaRPr lang="en-IN" b="1" dirty="0">
              <a:sym typeface="Wingdings" panose="05000000000000000000" pitchFamily="2" charset="2"/>
            </a:endParaRPr>
          </a:p>
          <a:p>
            <a:endParaRPr lang="en-GB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98202" y="1354491"/>
            <a:ext cx="6010001" cy="4641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Learning 2| My Takeaways</a:t>
            </a:r>
            <a:endParaRPr lang="en-IN" sz="4400" b="1" dirty="0"/>
          </a:p>
        </p:txBody>
      </p:sp>
      <p:sp>
        <p:nvSpPr>
          <p:cNvPr id="20" name="Rectangle 19"/>
          <p:cNvSpPr/>
          <p:nvPr/>
        </p:nvSpPr>
        <p:spPr>
          <a:xfrm>
            <a:off x="6604643" y="1332925"/>
            <a:ext cx="5340312" cy="4651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006997" y="240937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>
                <a:sym typeface="Wingdings" panose="05000000000000000000" pitchFamily="2" charset="2"/>
              </a:rPr>
              <a:t>Security concepts </a:t>
            </a:r>
            <a:r>
              <a:rPr lang="en-IN" b="1" dirty="0" smtClean="0">
                <a:sym typeface="Wingdings" panose="05000000000000000000" pitchFamily="2" charset="2"/>
              </a:rPr>
              <a:t>  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6997" y="3478721"/>
            <a:ext cx="386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>
                <a:sym typeface="Wingdings" panose="05000000000000000000" pitchFamily="2" charset="2"/>
              </a:rPr>
              <a:t>Components of Selenium 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0502" y="1354492"/>
            <a:ext cx="196306" cy="15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06997" y="2939807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</a:t>
            </a:r>
            <a:r>
              <a:rPr lang="en-IN" b="1" dirty="0" smtClean="0">
                <a:sym typeface="Wingdings" panose="05000000000000000000" pitchFamily="2" charset="2"/>
              </a:rPr>
              <a:t>Selenium Testing</a:t>
            </a:r>
            <a:r>
              <a:rPr lang="en-IN" b="1" dirty="0" smtClean="0">
                <a:sym typeface="Wingdings" panose="05000000000000000000" pitchFamily="2" charset="2"/>
              </a:rPr>
              <a:t> 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06996" y="409854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 </a:t>
            </a:r>
            <a:r>
              <a:rPr lang="en-IN" b="1" dirty="0" smtClean="0">
                <a:sym typeface="Wingdings" panose="05000000000000000000" pitchFamily="2" charset="2"/>
              </a:rPr>
              <a:t>Selenium Web Architecture</a:t>
            </a:r>
            <a:endParaRPr lang="en-IN" b="1" dirty="0"/>
          </a:p>
        </p:txBody>
      </p:sp>
      <p:pic>
        <p:nvPicPr>
          <p:cNvPr id="7170" name="Picture 2" descr="Architecture of Selenium WebDriver | BrowserStack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87" y="1399829"/>
            <a:ext cx="5185017" cy="45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54765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" y="54765"/>
            <a:ext cx="121005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Security Concepts in Design </a:t>
            </a:r>
            <a:r>
              <a:rPr lang="en-GB" b="1" u="sng" dirty="0" smtClean="0"/>
              <a:t>Patterns:</a:t>
            </a:r>
          </a:p>
          <a:p>
            <a:r>
              <a:rPr lang="en-IN" b="1" dirty="0" smtClean="0"/>
              <a:t>1)Authentication</a:t>
            </a:r>
          </a:p>
          <a:p>
            <a:r>
              <a:rPr lang="en-GB" dirty="0"/>
              <a:t>Verifies the identity of a user or system</a:t>
            </a:r>
            <a:r>
              <a:rPr lang="en-GB" dirty="0" smtClean="0"/>
              <a:t>.</a:t>
            </a:r>
          </a:p>
          <a:p>
            <a:r>
              <a:rPr lang="en-IN" dirty="0"/>
              <a:t>Common implementations: Login systems, tokens (JWT), certificates</a:t>
            </a:r>
            <a:r>
              <a:rPr lang="en-IN" dirty="0" smtClean="0"/>
              <a:t>.</a:t>
            </a:r>
          </a:p>
          <a:p>
            <a:r>
              <a:rPr lang="en-IN" b="1" i="1" dirty="0" smtClean="0"/>
              <a:t>2)Authorization</a:t>
            </a:r>
          </a:p>
          <a:p>
            <a:r>
              <a:rPr lang="en-GB" dirty="0"/>
              <a:t>Determines access rights or privileges</a:t>
            </a:r>
            <a:r>
              <a:rPr lang="en-GB" dirty="0" smtClean="0"/>
              <a:t>.</a:t>
            </a:r>
          </a:p>
          <a:p>
            <a:r>
              <a:rPr lang="en-GB" dirty="0"/>
              <a:t>Ensures that only authenticated users can access resources they're permitted to.</a:t>
            </a:r>
            <a:endParaRPr lang="en-GB" b="1" u="sng" dirty="0" smtClean="0"/>
          </a:p>
          <a:p>
            <a:endParaRPr lang="en-GB" b="1" u="sng" dirty="0" smtClean="0"/>
          </a:p>
          <a:p>
            <a:r>
              <a:rPr lang="en-IN" b="1" u="sng" dirty="0" smtClean="0"/>
              <a:t>Selenium Testing: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An </a:t>
            </a:r>
            <a:r>
              <a:rPr lang="en-GB" dirty="0"/>
              <a:t>open-source tool used for automating web applications.</a:t>
            </a:r>
            <a:endParaRPr lang="en-IN" b="1" u="sng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Primarily </a:t>
            </a:r>
            <a:r>
              <a:rPr lang="en-GB" dirty="0"/>
              <a:t>used for functional and regression testing</a:t>
            </a:r>
            <a:r>
              <a:rPr lang="en-GB" dirty="0" smtClean="0"/>
              <a:t>.</a:t>
            </a:r>
            <a:endParaRPr lang="en-GB" b="1" dirty="0"/>
          </a:p>
          <a:p>
            <a:r>
              <a:rPr lang="en-IN" b="1" u="sng" dirty="0"/>
              <a:t>Selenium Components</a:t>
            </a:r>
            <a:r>
              <a:rPr lang="en-IN" b="1" u="sng" dirty="0" smtClean="0"/>
              <a:t>:</a:t>
            </a:r>
          </a:p>
          <a:p>
            <a:r>
              <a:rPr lang="en-IN" dirty="0"/>
              <a:t>Selenium </a:t>
            </a:r>
            <a:r>
              <a:rPr lang="en-IN" dirty="0" smtClean="0"/>
              <a:t>IDE</a:t>
            </a:r>
          </a:p>
          <a:p>
            <a:r>
              <a:rPr lang="en-IN" dirty="0"/>
              <a:t>Selenium </a:t>
            </a:r>
            <a:r>
              <a:rPr lang="en-IN" dirty="0" smtClean="0"/>
              <a:t>WebDriver</a:t>
            </a:r>
          </a:p>
          <a:p>
            <a:r>
              <a:rPr lang="en-IN" dirty="0"/>
              <a:t>Selenium </a:t>
            </a:r>
            <a:r>
              <a:rPr lang="en-IN" dirty="0" smtClean="0"/>
              <a:t>Grid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dirty="0"/>
              <a:t>Supported </a:t>
            </a:r>
            <a:r>
              <a:rPr lang="en-IN" dirty="0" smtClean="0"/>
              <a:t>Languages:-(Java,Python,C#,Ruby)</a:t>
            </a:r>
            <a:endParaRPr lang="en-IN" b="1" u="sng" dirty="0"/>
          </a:p>
          <a:p>
            <a:endParaRPr lang="en-IN" b="1" u="sng" dirty="0" smtClean="0"/>
          </a:p>
          <a:p>
            <a:r>
              <a:rPr lang="en-IN" b="1" u="sng" dirty="0">
                <a:sym typeface="Wingdings" panose="05000000000000000000" pitchFamily="2" charset="2"/>
              </a:rPr>
              <a:t>Selenium Web </a:t>
            </a:r>
            <a:r>
              <a:rPr lang="en-IN" b="1" u="sng" dirty="0" smtClean="0">
                <a:sym typeface="Wingdings" panose="05000000000000000000" pitchFamily="2" charset="2"/>
              </a:rPr>
              <a:t>Architecture:</a:t>
            </a: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r>
              <a:rPr lang="en-GB" dirty="0"/>
              <a:t>Selenium WebDriver architecture consists of the test script (client library) communicating with the browser-specific driver (e.g., ChromeDriver), which then interacts with the browser via native OS calls. This enables execution of commands like clicking, typing, or navigating directly within the browser.</a:t>
            </a:r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2" y="328825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    Learning 3| My takeaways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41270" y="1306610"/>
            <a:ext cx="5404960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69870" y="1306610"/>
            <a:ext cx="5350791" cy="4657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68065" y="1840375"/>
            <a:ext cx="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366463" y="1922568"/>
            <a:ext cx="4979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Kafka 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Components of Kafka 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sp>
        <p:nvSpPr>
          <p:cNvPr id="8" name="AutoShape 78" descr="List of all the Available Query Operators in MongoDB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697" name="Picture 601" descr="What Is Apache Kafka? | How Kafka Works | OpenLog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30" y="1329727"/>
            <a:ext cx="5313231" cy="46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28016" y="91440"/>
            <a:ext cx="11919473" cy="6296733"/>
          </a:xfrm>
        </p:spPr>
        <p:txBody>
          <a:bodyPr>
            <a:normAutofit/>
          </a:bodyPr>
          <a:lstStyle/>
          <a:p>
            <a:pPr fontAlgn="ctr"/>
            <a:endParaRPr lang="en-GB" b="1" dirty="0" smtClean="0"/>
          </a:p>
          <a:p>
            <a:pPr fontAlgn="ctr"/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IN" b="1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8" y="91440"/>
            <a:ext cx="1198348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Kafka:</a:t>
            </a:r>
          </a:p>
          <a:p>
            <a:r>
              <a:rPr lang="en-GB" dirty="0"/>
              <a:t>Kafka is </a:t>
            </a:r>
            <a:r>
              <a:rPr lang="en-GB" dirty="0"/>
              <a:t>a distributed streaming platform, an open-source project developed by the Apache Software Foundation, designed for building real-time data pipelines and streaming applications</a:t>
            </a:r>
            <a:r>
              <a:rPr lang="en-GB" dirty="0"/>
              <a:t>.</a:t>
            </a:r>
            <a:endParaRPr lang="en-IN" b="1" u="sng" dirty="0" smtClean="0"/>
          </a:p>
          <a:p>
            <a:endParaRPr lang="en-IN" b="1" dirty="0" smtClean="0"/>
          </a:p>
          <a:p>
            <a:r>
              <a:rPr lang="en-IN" b="1" dirty="0"/>
              <a:t>Key Features and Functions</a:t>
            </a:r>
            <a:r>
              <a:rPr lang="en-IN" b="1" dirty="0" smtClean="0"/>
              <a:t>:</a:t>
            </a:r>
          </a:p>
          <a:p>
            <a:endParaRPr lang="en-IN" b="1" dirty="0" smtClean="0"/>
          </a:p>
          <a:p>
            <a:r>
              <a:rPr lang="en-IN" dirty="0" smtClean="0"/>
              <a:t>1)</a:t>
            </a:r>
            <a:r>
              <a:rPr lang="en-IN" dirty="0"/>
              <a:t> Data Pipeline and Streaming:</a:t>
            </a:r>
            <a:endParaRPr lang="en-IN" dirty="0" smtClean="0"/>
          </a:p>
          <a:p>
            <a:r>
              <a:rPr lang="en-IN" dirty="0" smtClean="0"/>
              <a:t>2)Messaging Broker</a:t>
            </a:r>
          </a:p>
          <a:p>
            <a:r>
              <a:rPr lang="en-IN" dirty="0" smtClean="0"/>
              <a:t>3)Scalability </a:t>
            </a:r>
            <a:r>
              <a:rPr lang="en-IN" dirty="0"/>
              <a:t>and Fault Tolerance</a:t>
            </a:r>
            <a:r>
              <a:rPr lang="en-IN" dirty="0" smtClean="0"/>
              <a:t>:</a:t>
            </a:r>
          </a:p>
          <a:p>
            <a:r>
              <a:rPr lang="en-IN" dirty="0" smtClean="0"/>
              <a:t>4)Durability </a:t>
            </a:r>
            <a:r>
              <a:rPr lang="en-IN" dirty="0"/>
              <a:t>and Reliability</a:t>
            </a:r>
            <a:r>
              <a:rPr lang="en-IN" dirty="0" smtClean="0"/>
              <a:t>:</a:t>
            </a:r>
          </a:p>
          <a:p>
            <a:r>
              <a:rPr lang="en-IN" dirty="0" smtClean="0"/>
              <a:t>5)Low </a:t>
            </a:r>
            <a:r>
              <a:rPr lang="en-IN" dirty="0"/>
              <a:t>Latency:</a:t>
            </a:r>
            <a:endParaRPr lang="en-IN" dirty="0" smtClean="0"/>
          </a:p>
          <a:p>
            <a:endParaRPr lang="en-IN" b="1" u="sng" dirty="0" smtClean="0"/>
          </a:p>
          <a:p>
            <a:r>
              <a:rPr lang="en-IN" b="1" u="sng" dirty="0" smtClean="0"/>
              <a:t>Components of Kafka :</a:t>
            </a:r>
          </a:p>
          <a:p>
            <a:endParaRPr lang="en-IN" b="1" dirty="0" smtClean="0"/>
          </a:p>
          <a:p>
            <a:r>
              <a:rPr lang="en-GB" b="1" dirty="0" smtClean="0"/>
              <a:t>1)Producer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Sends </a:t>
            </a:r>
            <a:r>
              <a:rPr lang="en-GB" dirty="0"/>
              <a:t>data (messages) to Kafka </a:t>
            </a:r>
            <a:r>
              <a:rPr lang="en-GB" dirty="0" smtClean="0"/>
              <a:t>topics,Acts </a:t>
            </a:r>
            <a:r>
              <a:rPr lang="en-GB" dirty="0"/>
              <a:t>as a data source.</a:t>
            </a:r>
          </a:p>
          <a:p>
            <a:r>
              <a:rPr lang="en-GB" b="1" dirty="0" smtClean="0"/>
              <a:t>2)</a:t>
            </a:r>
            <a:r>
              <a:rPr lang="en-GB" b="1" dirty="0" err="1" smtClean="0"/>
              <a:t>Broker</a:t>
            </a:r>
            <a:r>
              <a:rPr lang="en-GB" dirty="0" err="1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Kafka</a:t>
            </a:r>
            <a:r>
              <a:rPr lang="en-GB" dirty="0" smtClean="0"/>
              <a:t> </a:t>
            </a:r>
            <a:r>
              <a:rPr lang="en-GB" dirty="0"/>
              <a:t>server that stores and serves </a:t>
            </a:r>
            <a:r>
              <a:rPr lang="en-GB" dirty="0" smtClean="0"/>
              <a:t>messages,Handles </a:t>
            </a:r>
            <a:r>
              <a:rPr lang="en-GB" dirty="0"/>
              <a:t>message persistence and client requests.</a:t>
            </a:r>
          </a:p>
          <a:p>
            <a:r>
              <a:rPr lang="en-GB" b="1" dirty="0" smtClean="0"/>
              <a:t>3)Topic </a:t>
            </a:r>
            <a:r>
              <a:rPr lang="en-GB" b="1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A </a:t>
            </a:r>
            <a:r>
              <a:rPr lang="en-GB" dirty="0"/>
              <a:t>category or feed name to which messages are </a:t>
            </a:r>
            <a:r>
              <a:rPr lang="en-GB" dirty="0" err="1" smtClean="0"/>
              <a:t>sent,Topics</a:t>
            </a:r>
            <a:r>
              <a:rPr lang="en-GB" dirty="0" smtClean="0"/>
              <a:t> </a:t>
            </a:r>
            <a:r>
              <a:rPr lang="en-GB" dirty="0"/>
              <a:t>are split into partitions.</a:t>
            </a:r>
          </a:p>
          <a:p>
            <a:r>
              <a:rPr lang="en-GB" b="1" dirty="0" smtClean="0"/>
              <a:t>4)</a:t>
            </a:r>
            <a:r>
              <a:rPr lang="en-GB" b="1" dirty="0" err="1" smtClean="0"/>
              <a:t>Partition</a:t>
            </a:r>
            <a:r>
              <a:rPr lang="en-GB" dirty="0" err="1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A</a:t>
            </a:r>
            <a:r>
              <a:rPr lang="en-GB" dirty="0" smtClean="0"/>
              <a:t> </a:t>
            </a:r>
            <a:r>
              <a:rPr lang="en-GB" dirty="0"/>
              <a:t>topic is divided into multiple partitions for </a:t>
            </a:r>
            <a:r>
              <a:rPr lang="en-GB" dirty="0" err="1" smtClean="0"/>
              <a:t>scalability,Each</a:t>
            </a:r>
            <a:r>
              <a:rPr lang="en-GB" dirty="0" smtClean="0"/>
              <a:t> </a:t>
            </a:r>
            <a:r>
              <a:rPr lang="en-GB" dirty="0"/>
              <a:t>partition is an ordered, immutable sequence of records</a:t>
            </a:r>
            <a:r>
              <a:rPr lang="en-GB" dirty="0" smtClean="0"/>
              <a:t>.</a:t>
            </a:r>
            <a:endParaRPr lang="en-IN" b="1" dirty="0" smtClean="0"/>
          </a:p>
          <a:p>
            <a:r>
              <a:rPr lang="en-GB" b="1" dirty="0" smtClean="0"/>
              <a:t>5)</a:t>
            </a:r>
            <a:r>
              <a:rPr lang="en-GB" b="1" dirty="0" err="1" smtClean="0"/>
              <a:t>Consumer</a:t>
            </a:r>
            <a:r>
              <a:rPr lang="en-GB" dirty="0" err="1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Reads</a:t>
            </a:r>
            <a:r>
              <a:rPr lang="en-GB" dirty="0" smtClean="0"/>
              <a:t> </a:t>
            </a:r>
            <a:r>
              <a:rPr lang="en-GB" dirty="0"/>
              <a:t>messages from a </a:t>
            </a:r>
            <a:r>
              <a:rPr lang="en-GB" dirty="0" err="1" smtClean="0"/>
              <a:t>topic,Can</a:t>
            </a:r>
            <a:r>
              <a:rPr lang="en-GB" dirty="0" smtClean="0"/>
              <a:t> </a:t>
            </a:r>
            <a:r>
              <a:rPr lang="en-GB" dirty="0"/>
              <a:t>be grouped into consumer groups for load balancing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6)</a:t>
            </a:r>
            <a:r>
              <a:rPr lang="en-GB" b="1" dirty="0" err="1" smtClean="0"/>
              <a:t>Zookeeper</a:t>
            </a:r>
            <a:r>
              <a:rPr lang="en-GB" dirty="0" err="1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Coordinates</a:t>
            </a:r>
            <a:r>
              <a:rPr lang="en-GB" dirty="0" smtClean="0"/>
              <a:t> </a:t>
            </a:r>
            <a:r>
              <a:rPr lang="en-GB" dirty="0"/>
              <a:t>and manages Kafka </a:t>
            </a:r>
            <a:r>
              <a:rPr lang="en-GB" dirty="0" err="1" smtClean="0"/>
              <a:t>brokers,Handles</a:t>
            </a:r>
            <a:r>
              <a:rPr lang="en-GB" dirty="0" smtClean="0"/>
              <a:t> </a:t>
            </a:r>
            <a:r>
              <a:rPr lang="en-GB" dirty="0"/>
              <a:t>configuration, leader election, and cluster state.</a:t>
            </a:r>
          </a:p>
          <a:p>
            <a:endParaRPr lang="en-GB" dirty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08120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 takeaways 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8096" y="1413255"/>
            <a:ext cx="4818888" cy="3774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9676" y="1386821"/>
            <a:ext cx="502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 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55242" y="2058592"/>
            <a:ext cx="508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CI/CD Using Jenkins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Docker</a:t>
            </a: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3089" y="1386821"/>
            <a:ext cx="4795391" cy="3827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723" name="Picture 579" descr="Alternatives to Jenkins | Buildkit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99" y="1386821"/>
            <a:ext cx="4720770" cy="380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2E4552"/>
    </a:dk2>
    <a:lt2>
      <a:srgbClr val="E7E6E6"/>
    </a:lt2>
    <a:accent1>
      <a:srgbClr val="FF6600"/>
    </a:accent1>
    <a:accent2>
      <a:srgbClr val="F78E47"/>
    </a:accent2>
    <a:accent3>
      <a:srgbClr val="FEA655"/>
    </a:accent3>
    <a:accent4>
      <a:srgbClr val="F8CBAD"/>
    </a:accent4>
    <a:accent5>
      <a:srgbClr val="767171"/>
    </a:accent5>
    <a:accent6>
      <a:srgbClr val="404040"/>
    </a:accent6>
    <a:hlink>
      <a:srgbClr val="FF6600"/>
    </a:hlink>
    <a:folHlink>
      <a:srgbClr val="9094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d64320fb-f9a3-4131-8206-9d18da17abe9"/>
    <ds:schemaRef ds:uri="http://schemas.microsoft.com/office/infopath/2007/PartnerControls"/>
    <ds:schemaRef ds:uri="http://schemas.microsoft.com/office/2006/metadata/properties"/>
    <ds:schemaRef ds:uri="489eda54-cdc8-4a48-94a2-8f9cf8024289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22953</TotalTime>
  <Words>873</Words>
  <Application>Microsoft Office PowerPoint</Application>
  <PresentationFormat>Widescreen</PresentationFormat>
  <Paragraphs>220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Learning 2| My Takeaways</vt:lpstr>
      <vt:lpstr>PowerPoint Presentation</vt:lpstr>
      <vt:lpstr>    Learning 3| My takeaways</vt:lpstr>
      <vt:lpstr>PowerPoint Presentation</vt:lpstr>
      <vt:lpstr>Learning 4 |  takeaways </vt:lpstr>
      <vt:lpstr>PowerPoint Presentation</vt:lpstr>
      <vt:lpstr>Learning 5 |  takeaways </vt:lpstr>
      <vt:lpstr>PowerPoint Presentation</vt:lpstr>
      <vt:lpstr>Learning 6 |takeaways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997</cp:revision>
  <dcterms:created xsi:type="dcterms:W3CDTF">2022-01-18T12:35:56Z</dcterms:created>
  <dcterms:modified xsi:type="dcterms:W3CDTF">2025-04-20T07:32:32Z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