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4848" r:id="rId6"/>
    <p:sldId id="2147375589" r:id="rId7"/>
    <p:sldId id="2147375597" r:id="rId8"/>
    <p:sldId id="2147375615" r:id="rId9"/>
    <p:sldId id="2147375616" r:id="rId10"/>
    <p:sldId id="2147375600" r:id="rId11"/>
    <p:sldId id="2147375601" r:id="rId12"/>
    <p:sldId id="2147375603" r:id="rId13"/>
    <p:sldId id="2147375617" r:id="rId14"/>
    <p:sldId id="2147375618" r:id="rId15"/>
    <p:sldId id="2147375619" r:id="rId16"/>
    <p:sldId id="1633" r:id="rId17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0" autoAdjust="0"/>
    <p:restoredTop sz="93462" autoAdjust="0"/>
  </p:normalViewPr>
  <p:slideViewPr>
    <p:cSldViewPr snapToGrid="0">
      <p:cViewPr>
        <p:scale>
          <a:sx n="44" d="100"/>
          <a:sy n="44" d="100"/>
        </p:scale>
        <p:origin x="620" y="184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3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3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1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xmlns="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:a16="http://schemas.microsoft.com/office/drawing/2014/main" xmlns="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xmlns="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xmlns="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xmlns="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xmlns="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xmlns="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xmlns="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xmlns="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xmlns="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xmlns="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xmlns="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xmlns="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:a16="http://schemas.microsoft.com/office/drawing/2014/main" xmlns="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xmlns="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xmlns="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xmlns="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xmlns="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xmlns="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xmlns="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xmlns="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xmlns="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xmlns="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xmlns="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xmlns="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xmlns="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xmlns="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xmlns="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xmlns="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xmlns="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xmlns="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xmlns="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xmlns="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A24547F-8A92-CDC5-A578-3733390534F2}"/>
              </a:ext>
            </a:extLst>
          </p:cNvPr>
          <p:cNvSpPr txBox="1"/>
          <p:nvPr/>
        </p:nvSpPr>
        <p:spPr>
          <a:xfrm>
            <a:off x="759976" y="5172082"/>
            <a:ext cx="8299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Anil Rasa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Date : </a:t>
            </a:r>
            <a:r>
              <a:rPr lang="en-IN" sz="1600" b="1" dirty="0" smtClean="0">
                <a:solidFill>
                  <a:schemeClr val="bg1"/>
                </a:solidFill>
              </a:rPr>
              <a:t>01-MAR-2025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976" y="2714070"/>
            <a:ext cx="112908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”DIKSHA”  </a:t>
            </a:r>
            <a:r>
              <a:rPr lang="en-US" sz="4800" b="1" dirty="0" err="1" smtClean="0">
                <a:solidFill>
                  <a:schemeClr val="bg1"/>
                </a:solidFill>
              </a:rPr>
              <a:t>Sundaram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r>
              <a:rPr lang="en-US" sz="4800" b="1" dirty="0" err="1" smtClean="0">
                <a:solidFill>
                  <a:schemeClr val="bg1"/>
                </a:solidFill>
              </a:rPr>
              <a:t>Fin.Tech</a:t>
            </a:r>
            <a:r>
              <a:rPr lang="en-US" sz="4800" b="1" dirty="0" smtClean="0">
                <a:solidFill>
                  <a:schemeClr val="bg1"/>
                </a:solidFill>
              </a:rPr>
              <a:t> 202</a:t>
            </a:r>
            <a:r>
              <a:rPr lang="en-US" sz="4800" b="1" dirty="0">
                <a:solidFill>
                  <a:schemeClr val="bg1"/>
                </a:solidFill>
              </a:rPr>
              <a:t>5</a:t>
            </a:r>
            <a:endParaRPr lang="en-US" sz="4800" b="1" dirty="0" smtClean="0">
              <a:solidFill>
                <a:schemeClr val="bg1"/>
              </a:solidFill>
            </a:endParaRPr>
          </a:p>
          <a:p>
            <a:r>
              <a:rPr lang="en-US" sz="4000" b="1" dirty="0" smtClean="0">
                <a:solidFill>
                  <a:schemeClr val="bg1"/>
                </a:solidFill>
              </a:rPr>
              <a:t>Journey Presentation –week 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115746"/>
            <a:ext cx="11665955" cy="6412375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CURSOR: </a:t>
            </a:r>
            <a:r>
              <a:rPr lang="en-IN" dirty="0" smtClean="0"/>
              <a:t>Cursor is a pointer to private area allocated by all the oracle server .it is used to handle the result set of a select statement.</a:t>
            </a:r>
          </a:p>
          <a:p>
            <a:r>
              <a:rPr lang="en-IN" b="1" dirty="0" smtClean="0"/>
              <a:t>Types of cursor: </a:t>
            </a:r>
          </a:p>
          <a:p>
            <a:r>
              <a:rPr lang="en-IN" b="1" dirty="0" smtClean="0"/>
              <a:t>1)Implicit </a:t>
            </a:r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/>
              <a:t> </a:t>
            </a:r>
            <a:r>
              <a:rPr lang="en-IN" dirty="0" smtClean="0"/>
              <a:t>Create and managed internally by oracle server process SQL statements.  </a:t>
            </a:r>
          </a:p>
          <a:p>
            <a:r>
              <a:rPr lang="en-IN" b="1" dirty="0" smtClean="0"/>
              <a:t>2)Explicit </a:t>
            </a:r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/>
              <a:t> </a:t>
            </a:r>
            <a:r>
              <a:rPr lang="en-IN" dirty="0" smtClean="0"/>
              <a:t>Declared explicit by programmer</a:t>
            </a:r>
            <a:r>
              <a:rPr lang="en-IN" b="1" dirty="0" smtClean="0"/>
              <a:t>.</a:t>
            </a:r>
          </a:p>
          <a:p>
            <a:r>
              <a:rPr lang="en-IN" b="1" dirty="0" smtClean="0"/>
              <a:t>Types of cursor attributes: </a:t>
            </a:r>
            <a:r>
              <a:rPr lang="en-IN" dirty="0" smtClean="0"/>
              <a:t>1)%FOUND 2)%NOT FOUND 3)%IS OPEN 4)%ROW COUNT</a:t>
            </a:r>
          </a:p>
          <a:p>
            <a:r>
              <a:rPr lang="en-IN" b="1" dirty="0" smtClean="0"/>
              <a:t>EXCEPTIONS: </a:t>
            </a:r>
            <a:r>
              <a:rPr lang="en-IN" dirty="0" smtClean="0"/>
              <a:t>Exception is a PL/SQL error that is raised during program execution. </a:t>
            </a:r>
          </a:p>
          <a:p>
            <a:r>
              <a:rPr lang="en-IN" b="1" dirty="0" smtClean="0"/>
              <a:t>1)Implicit</a:t>
            </a:r>
            <a:r>
              <a:rPr lang="en-IN" dirty="0" smtClean="0"/>
              <a:t>: implicit exception is done by oracle server.</a:t>
            </a:r>
            <a:endParaRPr lang="en-IN" dirty="0"/>
          </a:p>
          <a:p>
            <a:r>
              <a:rPr lang="en-IN" b="1" dirty="0" smtClean="0"/>
              <a:t>2)Explicit: </a:t>
            </a:r>
            <a:r>
              <a:rPr lang="en-IN" dirty="0" smtClean="0"/>
              <a:t>Explicit exception is written by programmer. 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>
                <a:sym typeface="Wingdings" panose="05000000000000000000" pitchFamily="2" charset="2"/>
              </a:rPr>
              <a:t>P</a:t>
            </a:r>
            <a:r>
              <a:rPr lang="en-IN" dirty="0" smtClean="0">
                <a:sym typeface="Wingdings" panose="05000000000000000000" pitchFamily="2" charset="2"/>
              </a:rPr>
              <a:t>redefined exceptions are 1)Zero divide 2)No data found 3)To many rows 4)Invalid cursor 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Procedures:</a:t>
            </a:r>
          </a:p>
          <a:p>
            <a:r>
              <a:rPr lang="en-GB" dirty="0"/>
              <a:t>A SQL procedure is a pre-written, reusable code block designed to perform a specific task or set of </a:t>
            </a:r>
            <a:r>
              <a:rPr lang="en-GB" dirty="0" smtClean="0"/>
              <a:t>tasks.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Anonymous: </a:t>
            </a:r>
            <a:r>
              <a:rPr lang="en-IN" dirty="0" smtClean="0">
                <a:sym typeface="Wingdings" panose="05000000000000000000" pitchFamily="2" charset="2"/>
              </a:rPr>
              <a:t>anonymous block is complied every </a:t>
            </a:r>
            <a:r>
              <a:rPr lang="en-IN" dirty="0" err="1" smtClean="0">
                <a:sym typeface="Wingdings" panose="05000000000000000000" pitchFamily="2" charset="2"/>
              </a:rPr>
              <a:t>time.Data</a:t>
            </a:r>
            <a:r>
              <a:rPr lang="en-IN" dirty="0" smtClean="0">
                <a:sym typeface="Wingdings" panose="05000000000000000000" pitchFamily="2" charset="2"/>
              </a:rPr>
              <a:t> not stored in the </a:t>
            </a:r>
            <a:r>
              <a:rPr lang="en-IN" dirty="0" err="1" smtClean="0">
                <a:sym typeface="Wingdings" panose="05000000000000000000" pitchFamily="2" charset="2"/>
              </a:rPr>
              <a:t>database.Cannaot</a:t>
            </a:r>
            <a:r>
              <a:rPr lang="en-IN" dirty="0" smtClean="0">
                <a:sym typeface="Wingdings" panose="05000000000000000000" pitchFamily="2" charset="2"/>
              </a:rPr>
              <a:t> be involved by other applications ,</a:t>
            </a:r>
            <a:r>
              <a:rPr lang="en-IN" dirty="0">
                <a:sym typeface="Wingdings" panose="05000000000000000000" pitchFamily="2" charset="2"/>
              </a:rPr>
              <a:t>D</a:t>
            </a:r>
            <a:r>
              <a:rPr lang="en-IN" dirty="0" smtClean="0">
                <a:sym typeface="Wingdings" panose="05000000000000000000" pitchFamily="2" charset="2"/>
              </a:rPr>
              <a:t>o not return values.</a:t>
            </a:r>
          </a:p>
          <a:p>
            <a:r>
              <a:rPr lang="en-IN" b="1" dirty="0" smtClean="0">
                <a:sym typeface="Wingdings" panose="05000000000000000000" pitchFamily="2" charset="2"/>
              </a:rPr>
              <a:t>Sub </a:t>
            </a:r>
            <a:r>
              <a:rPr lang="en-IN" b="1" dirty="0" err="1" smtClean="0">
                <a:sym typeface="Wingdings" panose="05000000000000000000" pitchFamily="2" charset="2"/>
              </a:rPr>
              <a:t>programms</a:t>
            </a:r>
            <a:r>
              <a:rPr lang="en-IN" b="1" dirty="0" smtClean="0">
                <a:sym typeface="Wingdings" panose="05000000000000000000" pitchFamily="2" charset="2"/>
              </a:rPr>
              <a:t>: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Named </a:t>
            </a:r>
            <a:r>
              <a:rPr lang="en-IN" dirty="0" err="1" smtClean="0">
                <a:sym typeface="Wingdings" panose="05000000000000000000" pitchFamily="2" charset="2"/>
              </a:rPr>
              <a:t>pl</a:t>
            </a:r>
            <a:r>
              <a:rPr lang="en-IN" dirty="0" smtClean="0">
                <a:sym typeface="Wingdings" panose="05000000000000000000" pitchFamily="2" charset="2"/>
              </a:rPr>
              <a:t>/</a:t>
            </a:r>
            <a:r>
              <a:rPr lang="en-IN" dirty="0" err="1" smtClean="0">
                <a:sym typeface="Wingdings" panose="05000000000000000000" pitchFamily="2" charset="2"/>
              </a:rPr>
              <a:t>sql</a:t>
            </a:r>
            <a:r>
              <a:rPr lang="en-IN" dirty="0" smtClean="0">
                <a:sym typeface="Wingdings" panose="05000000000000000000" pitchFamily="2" charset="2"/>
              </a:rPr>
              <a:t> block complied only </a:t>
            </a:r>
            <a:r>
              <a:rPr lang="en-IN" dirty="0" err="1" smtClean="0">
                <a:sym typeface="Wingdings" panose="05000000000000000000" pitchFamily="2" charset="2"/>
              </a:rPr>
              <a:t>once,stored</a:t>
            </a:r>
            <a:r>
              <a:rPr lang="en-IN" dirty="0" smtClean="0">
                <a:sym typeface="Wingdings" panose="05000000000000000000" pitchFamily="2" charset="2"/>
              </a:rPr>
              <a:t> in database ,named can be </a:t>
            </a:r>
            <a:r>
              <a:rPr lang="en-IN" dirty="0" err="1" smtClean="0">
                <a:sym typeface="Wingdings" panose="05000000000000000000" pitchFamily="2" charset="2"/>
              </a:rPr>
              <a:t>involked</a:t>
            </a:r>
            <a:r>
              <a:rPr lang="en-IN" dirty="0" smtClean="0">
                <a:sym typeface="Wingdings" panose="05000000000000000000" pitchFamily="2" charset="2"/>
              </a:rPr>
              <a:t> by other applications ,if functions must </a:t>
            </a:r>
            <a:r>
              <a:rPr lang="en-IN" smtClean="0">
                <a:sym typeface="Wingdings" panose="05000000000000000000" pitchFamily="2" charset="2"/>
              </a:rPr>
              <a:t>return values can </a:t>
            </a:r>
            <a:r>
              <a:rPr lang="en-IN" dirty="0" smtClean="0">
                <a:sym typeface="Wingdings" panose="05000000000000000000" pitchFamily="2" charset="2"/>
              </a:rPr>
              <a:t>take parameter.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91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8202" y="370390"/>
            <a:ext cx="11425626" cy="821528"/>
          </a:xfrm>
        </p:spPr>
        <p:txBody>
          <a:bodyPr>
            <a:normAutofit/>
          </a:bodyPr>
          <a:lstStyle/>
          <a:p>
            <a:r>
              <a:rPr lang="en-IN" sz="4400" dirty="0" smtClean="0"/>
              <a:t>Learning 5 | Takeaways</a:t>
            </a:r>
            <a:endParaRPr lang="en-IN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11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30146" y="1423687"/>
            <a:ext cx="5590573" cy="42395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854515" y="1423686"/>
            <a:ext cx="5250752" cy="4097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250067" y="2349658"/>
            <a:ext cx="487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Functions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250067" y="2718989"/>
            <a:ext cx="4587329" cy="383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Triggers</a:t>
            </a:r>
            <a:endParaRPr lang="en-IN" dirty="0"/>
          </a:p>
        </p:txBody>
      </p:sp>
      <p:pic>
        <p:nvPicPr>
          <p:cNvPr id="16386" name="Picture 2" descr="What are Triggers in SQL ? | Ed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515" y="1423686"/>
            <a:ext cx="5250752" cy="4239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5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91440" y="0"/>
            <a:ext cx="11516377" cy="6858000"/>
          </a:xfrm>
        </p:spPr>
        <p:txBody>
          <a:bodyPr>
            <a:normAutofit lnSpcReduction="10000"/>
          </a:bodyPr>
          <a:lstStyle/>
          <a:p>
            <a:r>
              <a:rPr lang="en-IN" b="1" dirty="0" smtClean="0"/>
              <a:t>Functions:</a:t>
            </a:r>
            <a:r>
              <a:rPr lang="en-GB" dirty="0"/>
              <a:t>In </a:t>
            </a:r>
            <a:r>
              <a:rPr lang="en-GB" dirty="0" smtClean="0"/>
              <a:t>PL/SQL</a:t>
            </a:r>
            <a:r>
              <a:rPr lang="en-GB" dirty="0"/>
              <a:t>, a function is a set of statements that performs a task by accepting inputs, performing an action, and returning a </a:t>
            </a:r>
            <a:r>
              <a:rPr lang="en-GB" dirty="0" smtClean="0"/>
              <a:t>result.</a:t>
            </a:r>
          </a:p>
          <a:p>
            <a:r>
              <a:rPr lang="en-GB" dirty="0" smtClean="0"/>
              <a:t>Syntax: create or replace function </a:t>
            </a:r>
            <a:r>
              <a:rPr lang="en-GB" dirty="0" err="1" smtClean="0"/>
              <a:t>function_name</a:t>
            </a:r>
            <a:endParaRPr lang="en-GB" dirty="0" smtClean="0"/>
          </a:p>
          <a:p>
            <a:r>
              <a:rPr lang="en-GB" sz="1200" i="1" dirty="0" smtClean="0"/>
              <a:t>Ex:-CREATE  </a:t>
            </a:r>
            <a:r>
              <a:rPr lang="en-GB" sz="1200" i="1" dirty="0"/>
              <a:t>OR REPLACE FUNCTION CALCULATE_FACTORIAL(n IN NUMBER) RETURN NUMBER IS </a:t>
            </a:r>
          </a:p>
          <a:p>
            <a:r>
              <a:rPr lang="en-GB" sz="1200" i="1" dirty="0" smtClean="0"/>
              <a:t>                   Fact </a:t>
            </a:r>
            <a:r>
              <a:rPr lang="en-GB" sz="1200" i="1" dirty="0"/>
              <a:t>NUMBER :=1;</a:t>
            </a:r>
          </a:p>
          <a:p>
            <a:r>
              <a:rPr lang="en-GB" sz="1200" i="1" dirty="0" smtClean="0"/>
              <a:t>                   BEGIN </a:t>
            </a:r>
            <a:endParaRPr lang="en-GB" sz="1200" i="1" dirty="0"/>
          </a:p>
          <a:p>
            <a:r>
              <a:rPr lang="en-GB" sz="1200" i="1" dirty="0" smtClean="0"/>
              <a:t>                   FOR </a:t>
            </a:r>
            <a:r>
              <a:rPr lang="en-GB" sz="1200" i="1" dirty="0" err="1"/>
              <a:t>i</a:t>
            </a:r>
            <a:r>
              <a:rPr lang="en-GB" sz="1200" i="1" dirty="0"/>
              <a:t> IN 1..n LOOP</a:t>
            </a:r>
          </a:p>
          <a:p>
            <a:r>
              <a:rPr lang="en-GB" sz="1200" i="1" dirty="0" smtClean="0"/>
              <a:t>                  fact</a:t>
            </a:r>
            <a:r>
              <a:rPr lang="en-GB" sz="1200" i="1" dirty="0"/>
              <a:t>:=fact*</a:t>
            </a:r>
            <a:r>
              <a:rPr lang="en-GB" sz="1200" i="1" dirty="0" err="1"/>
              <a:t>i</a:t>
            </a:r>
            <a:r>
              <a:rPr lang="en-GB" sz="1200" i="1" dirty="0"/>
              <a:t>;</a:t>
            </a:r>
          </a:p>
          <a:p>
            <a:r>
              <a:rPr lang="en-GB" sz="1200" i="1" dirty="0" smtClean="0"/>
              <a:t>                  END </a:t>
            </a:r>
            <a:r>
              <a:rPr lang="en-GB" sz="1200" i="1" dirty="0"/>
              <a:t>LOOP; </a:t>
            </a:r>
          </a:p>
          <a:p>
            <a:r>
              <a:rPr lang="en-GB" sz="1200" i="1" dirty="0" smtClean="0"/>
              <a:t>                  RETURN </a:t>
            </a:r>
            <a:r>
              <a:rPr lang="en-GB" sz="1200" i="1" dirty="0"/>
              <a:t>FACT;</a:t>
            </a:r>
          </a:p>
          <a:p>
            <a:r>
              <a:rPr lang="en-GB" sz="1200" i="1" dirty="0" smtClean="0"/>
              <a:t>                  END;</a:t>
            </a:r>
          </a:p>
          <a:p>
            <a:r>
              <a:rPr lang="en-GB" b="1" dirty="0" smtClean="0"/>
              <a:t>Triggers: </a:t>
            </a:r>
            <a:r>
              <a:rPr lang="en-GB" dirty="0" smtClean="0"/>
              <a:t>PL/SQL </a:t>
            </a:r>
            <a:r>
              <a:rPr lang="en-GB" dirty="0"/>
              <a:t>triggers are block structures and predefined programs invoked automatically when some event </a:t>
            </a:r>
            <a:r>
              <a:rPr lang="en-GB" dirty="0" err="1" smtClean="0"/>
              <a:t>occurs</a:t>
            </a:r>
            <a:r>
              <a:rPr lang="en-GB" b="1" dirty="0" err="1" smtClean="0"/>
              <a:t>.Types</a:t>
            </a:r>
            <a:r>
              <a:rPr lang="en-GB" b="1" dirty="0" smtClean="0"/>
              <a:t> of triggers: </a:t>
            </a:r>
            <a:r>
              <a:rPr lang="en-GB" dirty="0" smtClean="0"/>
              <a:t>1)Row level trigger 2)Statement trigger</a:t>
            </a:r>
          </a:p>
          <a:p>
            <a:r>
              <a:rPr lang="en-GB" dirty="0" smtClean="0"/>
              <a:t>Syntax for create trigger: </a:t>
            </a:r>
            <a:r>
              <a:rPr lang="en-GB" sz="1200" i="1" dirty="0" smtClean="0"/>
              <a:t>create trigger </a:t>
            </a:r>
            <a:r>
              <a:rPr lang="en-GB" sz="1200" i="1" dirty="0" err="1" smtClean="0"/>
              <a:t>trigger_name</a:t>
            </a:r>
            <a:r>
              <a:rPr lang="en-GB" sz="1200" i="1" dirty="0" smtClean="0"/>
              <a:t>(</a:t>
            </a:r>
            <a:r>
              <a:rPr lang="en-GB" sz="1200" i="1" dirty="0" err="1" smtClean="0"/>
              <a:t>After|Before</a:t>
            </a:r>
            <a:r>
              <a:rPr lang="en-GB" sz="1200" i="1" dirty="0" smtClean="0"/>
              <a:t>) (</a:t>
            </a:r>
            <a:r>
              <a:rPr lang="en-GB" sz="1200" i="1" dirty="0" err="1" smtClean="0"/>
              <a:t>Insert|Update|Delete</a:t>
            </a:r>
            <a:r>
              <a:rPr lang="en-GB" sz="1200" i="1" dirty="0" smtClean="0"/>
              <a:t>) ON</a:t>
            </a:r>
          </a:p>
          <a:p>
            <a:r>
              <a:rPr lang="en-GB" sz="1200" i="1" dirty="0"/>
              <a:t> </a:t>
            </a:r>
            <a:r>
              <a:rPr lang="en-GB" sz="1200" i="1" dirty="0" smtClean="0"/>
              <a:t>                                                                 begin </a:t>
            </a:r>
          </a:p>
          <a:p>
            <a:r>
              <a:rPr lang="en-GB" sz="1200" i="1" dirty="0"/>
              <a:t> </a:t>
            </a:r>
            <a:r>
              <a:rPr lang="en-GB" sz="1200" i="1" dirty="0" smtClean="0"/>
              <a:t>                                                                        --variable name </a:t>
            </a:r>
          </a:p>
          <a:p>
            <a:r>
              <a:rPr lang="en-GB" sz="1200" i="1" dirty="0"/>
              <a:t> </a:t>
            </a:r>
            <a:r>
              <a:rPr lang="en-GB" sz="1200" i="1" dirty="0" smtClean="0"/>
              <a:t>                                                                        --trigger code </a:t>
            </a:r>
          </a:p>
          <a:p>
            <a:r>
              <a:rPr lang="en-GB" sz="1200" i="1" dirty="0"/>
              <a:t> </a:t>
            </a:r>
            <a:r>
              <a:rPr lang="en-GB" sz="1200" i="1" dirty="0" smtClean="0"/>
              <a:t>                                                                  end;   </a:t>
            </a:r>
          </a:p>
          <a:p>
            <a:r>
              <a:rPr lang="en-GB" dirty="0"/>
              <a:t>NEW is a pseudo-record name that refers to the new table row for insert and update operations in row-level triggers. Its usage is :NEW. </a:t>
            </a:r>
            <a:endParaRPr lang="en-GB" dirty="0" smtClean="0"/>
          </a:p>
          <a:p>
            <a:r>
              <a:rPr lang="en-GB" dirty="0"/>
              <a:t>OLD is a pseudo-record name that refers to the old table row for update and delete operations in row-level triggers. Its usage is :OLD.</a:t>
            </a:r>
          </a:p>
          <a:p>
            <a:endParaRPr lang="en-IN" sz="12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87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02D07F7-B946-BB66-E6EA-DD92C38B19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8671" y="3038483"/>
            <a:ext cx="11562786" cy="584775"/>
          </a:xfrm>
        </p:spPr>
        <p:txBody>
          <a:bodyPr/>
          <a:lstStyle/>
          <a:p>
            <a:r>
              <a:rPr lang="en-US" sz="3200" dirty="0" smtClean="0"/>
              <a:t>Topics Covered in Third  Week !</a:t>
            </a:r>
            <a:endParaRPr lang="en-IN" sz="4000" dirty="0"/>
          </a:p>
        </p:txBody>
      </p:sp>
      <p:pic>
        <p:nvPicPr>
          <p:cNvPr id="2" name="Graphic 1" descr="Idea outline">
            <a:extLst>
              <a:ext uri="{FF2B5EF4-FFF2-40B4-BE49-F238E27FC236}">
                <a16:creationId xmlns:a16="http://schemas.microsoft.com/office/drawing/2014/main" xmlns="" id="{5ED103A7-D95B-E42C-6356-53269A11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827744" y="2869895"/>
            <a:ext cx="1090788" cy="10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8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xmlns="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442195" y="1831738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xmlns="" id="{CE0DDF5F-FE47-F9A2-FE84-53B63DFF494D}"/>
              </a:ext>
            </a:extLst>
          </p:cNvPr>
          <p:cNvSpPr txBox="1">
            <a:spLocks/>
          </p:cNvSpPr>
          <p:nvPr/>
        </p:nvSpPr>
        <p:spPr>
          <a:xfrm>
            <a:off x="6400800" y="1831738"/>
            <a:ext cx="53507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98402" y="22811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950975" y="2777929"/>
            <a:ext cx="3628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No SQL Types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50975" y="2250443"/>
            <a:ext cx="46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MongoDB  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84078" y="3258123"/>
            <a:ext cx="3320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 Features Of MongoDB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 flipH="1">
            <a:off x="442195" y="534811"/>
            <a:ext cx="11194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Learning </a:t>
            </a:r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| My takeaways </a:t>
            </a:r>
            <a:endParaRPr lang="en-IN" sz="4400" dirty="0"/>
          </a:p>
        </p:txBody>
      </p:sp>
      <p:sp>
        <p:nvSpPr>
          <p:cNvPr id="3" name="TextBox 2"/>
          <p:cNvSpPr txBox="1"/>
          <p:nvPr/>
        </p:nvSpPr>
        <p:spPr>
          <a:xfrm>
            <a:off x="884078" y="3776472"/>
            <a:ext cx="4090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 MongoDB Types </a:t>
            </a:r>
            <a:endParaRPr lang="en-IN" b="1" dirty="0"/>
          </a:p>
        </p:txBody>
      </p:sp>
      <p:pic>
        <p:nvPicPr>
          <p:cNvPr id="2079" name="Picture 31" descr="Types of NoSQL databases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526" y="2385144"/>
            <a:ext cx="5278980" cy="296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24128" y="4294821"/>
            <a:ext cx="337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Embedded Documents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xmlns="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8440373" y="9572338"/>
            <a:ext cx="768492" cy="48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Q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188076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MongoDB: </a:t>
            </a:r>
            <a:r>
              <a:rPr lang="en-GB" dirty="0" smtClean="0"/>
              <a:t>MongoDB</a:t>
            </a:r>
            <a:r>
              <a:rPr lang="en-GB" b="1" dirty="0" smtClean="0"/>
              <a:t> </a:t>
            </a:r>
            <a:r>
              <a:rPr lang="en-GB" dirty="0"/>
              <a:t>is a free, open-source database that stores data in flexible documents instead of </a:t>
            </a:r>
            <a:r>
              <a:rPr lang="en-GB" dirty="0" smtClean="0"/>
              <a:t>tables.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                  -</a:t>
            </a:r>
            <a:r>
              <a:rPr lang="en-GB" dirty="0"/>
              <a:t>MongoDB is used for high-volume data </a:t>
            </a:r>
            <a:r>
              <a:rPr lang="en-GB" dirty="0" smtClean="0"/>
              <a:t>storage.</a:t>
            </a:r>
          </a:p>
          <a:p>
            <a:r>
              <a:rPr lang="en-IN" b="1" dirty="0"/>
              <a:t>T</a:t>
            </a:r>
            <a:r>
              <a:rPr lang="en-IN" b="1" dirty="0" smtClean="0"/>
              <a:t>ypes </a:t>
            </a:r>
            <a:r>
              <a:rPr lang="en-IN" b="1" dirty="0"/>
              <a:t>of NoSQL </a:t>
            </a:r>
            <a:r>
              <a:rPr lang="en-IN" b="1" dirty="0" smtClean="0"/>
              <a:t>Database:</a:t>
            </a:r>
          </a:p>
          <a:p>
            <a:r>
              <a:rPr lang="en-IN" dirty="0" smtClean="0"/>
              <a:t> 1)Document-based </a:t>
            </a:r>
            <a:r>
              <a:rPr lang="en-IN" dirty="0"/>
              <a:t>databases </a:t>
            </a:r>
            <a:r>
              <a:rPr lang="en-IN" dirty="0" smtClean="0"/>
              <a:t> 2)Column-oriented databases 3)Graph-based </a:t>
            </a:r>
            <a:r>
              <a:rPr lang="en-IN" dirty="0"/>
              <a:t>databases. </a:t>
            </a:r>
            <a:endParaRPr lang="en-IN" dirty="0" smtClean="0"/>
          </a:p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Document-based </a:t>
            </a:r>
            <a:r>
              <a:rPr lang="en-GB" dirty="0"/>
              <a:t>databases are a type of NoSQL database that store data in flexible, schema-less </a:t>
            </a:r>
            <a:r>
              <a:rPr lang="en-GB" dirty="0" smtClean="0"/>
              <a:t>documents.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/>
              <a:t> a database management system (DBMS) that stores data on disk in columns instead of </a:t>
            </a:r>
            <a:r>
              <a:rPr lang="en-GB" dirty="0" smtClean="0"/>
              <a:t>rows.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/>
              <a:t>Graph-based databases are platforms that store data using nodes, edges, and </a:t>
            </a:r>
            <a:r>
              <a:rPr lang="en-GB" dirty="0" smtClean="0"/>
              <a:t>properties.</a:t>
            </a:r>
          </a:p>
          <a:p>
            <a:r>
              <a:rPr lang="en-GB" dirty="0" smtClean="0"/>
              <a:t>Features of MongoDB:</a:t>
            </a:r>
          </a:p>
          <a:p>
            <a:r>
              <a:rPr lang="en-IN" dirty="0"/>
              <a:t>Document-Oriented </a:t>
            </a:r>
            <a:r>
              <a:rPr lang="en-IN" dirty="0" smtClean="0"/>
              <a:t>Storage: stores data in JSON format </a:t>
            </a:r>
          </a:p>
          <a:p>
            <a:r>
              <a:rPr lang="en-IN" dirty="0"/>
              <a:t>Schema </a:t>
            </a:r>
            <a:r>
              <a:rPr lang="en-IN" dirty="0" smtClean="0"/>
              <a:t>Flexibility:</a:t>
            </a:r>
            <a:r>
              <a:rPr lang="en-GB" dirty="0"/>
              <a:t>Unlike relational databases, MongoDB does not require a fixed schema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Scalability:Supports</a:t>
            </a:r>
            <a:r>
              <a:rPr lang="en-GB" dirty="0" smtClean="0"/>
              <a:t> </a:t>
            </a:r>
            <a:r>
              <a:rPr lang="en-GB" dirty="0"/>
              <a:t>horizontal scaling using </a:t>
            </a:r>
            <a:r>
              <a:rPr lang="en-GB" dirty="0" err="1" smtClean="0"/>
              <a:t>sharding,distributing</a:t>
            </a:r>
            <a:r>
              <a:rPr lang="en-GB" dirty="0" smtClean="0"/>
              <a:t> </a:t>
            </a:r>
            <a:r>
              <a:rPr lang="en-GB" dirty="0"/>
              <a:t>data across multiple servers</a:t>
            </a:r>
            <a:r>
              <a:rPr lang="en-GB" dirty="0" smtClean="0"/>
              <a:t>.</a:t>
            </a:r>
          </a:p>
          <a:p>
            <a:r>
              <a:rPr lang="en-GB" dirty="0"/>
              <a:t>High </a:t>
            </a:r>
            <a:r>
              <a:rPr lang="en-GB" dirty="0" err="1" smtClean="0"/>
              <a:t>Performance:Indexing</a:t>
            </a:r>
            <a:r>
              <a:rPr lang="en-GB" dirty="0"/>
              <a:t>: Supports various types of indexes to improve query speed</a:t>
            </a:r>
            <a:r>
              <a:rPr lang="en-GB" dirty="0" smtClean="0"/>
              <a:t>.</a:t>
            </a:r>
          </a:p>
          <a:p>
            <a:r>
              <a:rPr lang="en-GB" b="1" dirty="0" smtClean="0"/>
              <a:t>COMMANDS IN MONGO DB:</a:t>
            </a:r>
          </a:p>
          <a:p>
            <a:r>
              <a:rPr lang="en-GB" b="1" dirty="0" smtClean="0"/>
              <a:t>Show </a:t>
            </a:r>
            <a:r>
              <a:rPr lang="en-GB" b="1" dirty="0" err="1" smtClean="0"/>
              <a:t>dbs</a:t>
            </a:r>
            <a:r>
              <a:rPr lang="en-GB" b="1" dirty="0" smtClean="0"/>
              <a:t>  - </a:t>
            </a:r>
            <a:r>
              <a:rPr lang="en-GB" i="1" dirty="0" smtClean="0"/>
              <a:t>To show all databases.</a:t>
            </a:r>
          </a:p>
          <a:p>
            <a:r>
              <a:rPr lang="en-GB" b="1" dirty="0" smtClean="0"/>
              <a:t>Use </a:t>
            </a:r>
            <a:r>
              <a:rPr lang="en-GB" b="1" dirty="0" err="1" smtClean="0"/>
              <a:t>Database_name</a:t>
            </a:r>
            <a:r>
              <a:rPr lang="en-GB" dirty="0" smtClean="0"/>
              <a:t>: </a:t>
            </a:r>
            <a:r>
              <a:rPr lang="en-GB" i="1" dirty="0" smtClean="0"/>
              <a:t>to switch desired database</a:t>
            </a:r>
            <a:r>
              <a:rPr lang="en-GB" dirty="0" smtClean="0"/>
              <a:t>.</a:t>
            </a:r>
          </a:p>
          <a:p>
            <a:r>
              <a:rPr lang="en-GB" b="1" dirty="0"/>
              <a:t>show collections</a:t>
            </a:r>
            <a:r>
              <a:rPr lang="en-GB" dirty="0"/>
              <a:t>: </a:t>
            </a:r>
            <a:r>
              <a:rPr lang="en-GB" i="1" dirty="0"/>
              <a:t>This command is used to list all tables in database</a:t>
            </a:r>
            <a:r>
              <a:rPr lang="en-GB" i="1" dirty="0" smtClean="0"/>
              <a:t>.</a:t>
            </a:r>
          </a:p>
          <a:p>
            <a:r>
              <a:rPr lang="en-GB" b="1" dirty="0" err="1"/>
              <a:t>db.dropDatabase</a:t>
            </a:r>
            <a:r>
              <a:rPr lang="en-GB" b="1" dirty="0"/>
              <a:t>(): </a:t>
            </a:r>
            <a:r>
              <a:rPr lang="en-GB" i="1" dirty="0"/>
              <a:t>This </a:t>
            </a:r>
            <a:r>
              <a:rPr lang="en-GB" i="1" dirty="0" err="1"/>
              <a:t>coomand</a:t>
            </a:r>
            <a:r>
              <a:rPr lang="en-GB" i="1" dirty="0"/>
              <a:t> drops a </a:t>
            </a:r>
            <a:r>
              <a:rPr lang="en-GB" i="1" dirty="0" smtClean="0"/>
              <a:t>database</a:t>
            </a:r>
          </a:p>
          <a:p>
            <a:r>
              <a:rPr lang="en-GB" b="1" dirty="0" err="1"/>
              <a:t>db.collectioname.drop</a:t>
            </a:r>
            <a:r>
              <a:rPr lang="en-GB" b="1" dirty="0"/>
              <a:t>(): </a:t>
            </a:r>
            <a:r>
              <a:rPr lang="en-GB" i="1" dirty="0"/>
              <a:t>Removes a  collection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err="1" smtClean="0"/>
              <a:t>db.adminCommand</a:t>
            </a:r>
            <a:r>
              <a:rPr lang="en-GB" dirty="0" smtClean="0"/>
              <a:t>({ </a:t>
            </a:r>
            <a:r>
              <a:rPr lang="en-GB" dirty="0" err="1" smtClean="0"/>
              <a:t>getCmdLineOpts</a:t>
            </a:r>
            <a:r>
              <a:rPr lang="en-GB" dirty="0" smtClean="0"/>
              <a:t>: 1 }): </a:t>
            </a:r>
            <a:r>
              <a:rPr lang="en-GB" i="1" dirty="0" smtClean="0"/>
              <a:t>show the path where </a:t>
            </a:r>
            <a:r>
              <a:rPr lang="en-GB" i="1" dirty="0" err="1" smtClean="0"/>
              <a:t>mongodb</a:t>
            </a:r>
            <a:r>
              <a:rPr lang="en-GB" i="1" dirty="0" smtClean="0"/>
              <a:t> stores the database and collections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err="1" smtClean="0"/>
              <a:t>mongod</a:t>
            </a:r>
            <a:r>
              <a:rPr lang="en-GB" dirty="0" smtClean="0"/>
              <a:t> --</a:t>
            </a:r>
            <a:r>
              <a:rPr lang="en-GB" dirty="0" err="1" smtClean="0"/>
              <a:t>dbpath</a:t>
            </a:r>
            <a:r>
              <a:rPr lang="en-GB" dirty="0" smtClean="0"/>
              <a:t> "D:\mongodb_data" : </a:t>
            </a:r>
            <a:r>
              <a:rPr lang="en-GB" i="1" dirty="0" smtClean="0"/>
              <a:t>This can be used when you want to start </a:t>
            </a:r>
            <a:r>
              <a:rPr lang="en-GB" i="1" dirty="0" err="1" smtClean="0"/>
              <a:t>mongodb</a:t>
            </a:r>
            <a:r>
              <a:rPr lang="en-GB" i="1" dirty="0" smtClean="0"/>
              <a:t> from your custom path</a:t>
            </a:r>
          </a:p>
          <a:p>
            <a:r>
              <a:rPr lang="en-GB" b="1" dirty="0" smtClean="0"/>
              <a:t>Embedded Documents: </a:t>
            </a:r>
            <a:r>
              <a:rPr lang="en-GB" dirty="0" smtClean="0"/>
              <a:t>A document contains another document then it is said to be embedded document.</a:t>
            </a:r>
          </a:p>
          <a:p>
            <a:r>
              <a:rPr lang="en-GB" dirty="0" err="1"/>
              <a:t>db.myEmp.insertOne</a:t>
            </a:r>
            <a:r>
              <a:rPr lang="en-GB" dirty="0"/>
              <a:t>({name: "Mahesh", </a:t>
            </a:r>
            <a:r>
              <a:rPr lang="en-GB" dirty="0" err="1"/>
              <a:t>dept</a:t>
            </a:r>
            <a:r>
              <a:rPr lang="en-GB" dirty="0"/>
              <a:t>: "HR", Qualification: "MCA", Address:{</a:t>
            </a:r>
            <a:r>
              <a:rPr lang="en-GB" dirty="0" err="1"/>
              <a:t>city:"Bangalore</a:t>
            </a:r>
            <a:r>
              <a:rPr lang="en-GB" dirty="0"/>
              <a:t>", state:"</a:t>
            </a:r>
            <a:r>
              <a:rPr lang="en-GB" dirty="0" err="1"/>
              <a:t>Kar</a:t>
            </a:r>
            <a:r>
              <a:rPr lang="en-GB" dirty="0"/>
              <a:t>", pincode:560001}})</a:t>
            </a:r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IN" dirty="0">
              <a:sym typeface="Wingdings" panose="05000000000000000000" pitchFamily="2" charset="2"/>
            </a:endParaRPr>
          </a:p>
          <a:p>
            <a:endParaRPr lang="en-GB" dirty="0">
              <a:sym typeface="Wingdings" panose="05000000000000000000" pitchFamily="2" charset="2"/>
            </a:endParaRPr>
          </a:p>
          <a:p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  </a:t>
            </a:r>
          </a:p>
          <a:p>
            <a:r>
              <a:rPr lang="en-GB" dirty="0" smtClean="0">
                <a:sym typeface="Wingdings" panose="05000000000000000000" pitchFamily="2" charset="2"/>
              </a:rPr>
              <a:t> </a:t>
            </a:r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298202" y="1342663"/>
            <a:ext cx="6010001" cy="46414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b="1" dirty="0" smtClean="0"/>
              <a:t>Learning 2| My Takeaways</a:t>
            </a:r>
            <a:endParaRPr lang="en-IN" sz="4400" b="1" dirty="0"/>
          </a:p>
        </p:txBody>
      </p:sp>
      <p:sp>
        <p:nvSpPr>
          <p:cNvPr id="20" name="Rectangle 19"/>
          <p:cNvSpPr/>
          <p:nvPr/>
        </p:nvSpPr>
        <p:spPr>
          <a:xfrm>
            <a:off x="6639627" y="1354492"/>
            <a:ext cx="5349172" cy="46296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1006997" y="2409371"/>
            <a:ext cx="3727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Types of data 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006997" y="3478721"/>
            <a:ext cx="3869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web scrapping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006997" y="4118771"/>
            <a:ext cx="4514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/>
              <a:t>OLAP VS OLTP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700502" y="1354492"/>
            <a:ext cx="196306" cy="1572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7" name="TextBox 26"/>
          <p:cNvSpPr txBox="1"/>
          <p:nvPr/>
        </p:nvSpPr>
        <p:spPr>
          <a:xfrm>
            <a:off x="1006997" y="2939807"/>
            <a:ext cx="446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 Data Life cycle  </a:t>
            </a:r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1117600" y="4731657"/>
            <a:ext cx="470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ETL</a:t>
            </a:r>
            <a:endParaRPr lang="en-IN" b="1" dirty="0"/>
          </a:p>
        </p:txBody>
      </p:sp>
      <p:pic>
        <p:nvPicPr>
          <p:cNvPr id="7170" name="Picture 2" descr="An Introduction to Web Scraping with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177" y="1440693"/>
            <a:ext cx="5048071" cy="407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70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1" y="130628"/>
            <a:ext cx="12192000" cy="7503885"/>
          </a:xfrm>
        </p:spPr>
        <p:txBody>
          <a:bodyPr>
            <a:normAutofit/>
          </a:bodyPr>
          <a:lstStyle/>
          <a:p>
            <a:r>
              <a:rPr lang="en-IN" b="1" dirty="0" smtClean="0"/>
              <a:t>Data:</a:t>
            </a:r>
            <a:r>
              <a:rPr lang="en-GB" dirty="0"/>
              <a:t>Data is information that is collected through observations, research, or analysis</a:t>
            </a:r>
            <a:r>
              <a:rPr lang="en-GB" dirty="0" smtClean="0"/>
              <a:t>.</a:t>
            </a:r>
          </a:p>
          <a:p>
            <a:r>
              <a:rPr lang="en-IN" dirty="0" smtClean="0"/>
              <a:t>Types of data:</a:t>
            </a:r>
            <a:r>
              <a:rPr lang="en-IN" dirty="0" smtClean="0">
                <a:sym typeface="Wingdings" panose="05000000000000000000" pitchFamily="2" charset="2"/>
              </a:rPr>
              <a:t>1.Structured     2.Unstructured      3.Semi-structured</a:t>
            </a:r>
          </a:p>
          <a:p>
            <a:r>
              <a:rPr lang="en-GB" dirty="0"/>
              <a:t>A source of data is the origin of information that is used for research</a:t>
            </a:r>
            <a:r>
              <a:rPr lang="en-GB" dirty="0" smtClean="0"/>
              <a:t>,</a:t>
            </a:r>
          </a:p>
          <a:p>
            <a:r>
              <a:rPr lang="en-GB" dirty="0" smtClean="0"/>
              <a:t> </a:t>
            </a:r>
            <a:r>
              <a:rPr lang="en-GB" dirty="0"/>
              <a:t>analysis, or decision-making. Data can come from internal or </a:t>
            </a:r>
            <a:endParaRPr lang="en-GB" dirty="0" smtClean="0"/>
          </a:p>
          <a:p>
            <a:r>
              <a:rPr lang="en-GB" dirty="0" smtClean="0"/>
              <a:t>external sources</a:t>
            </a:r>
          </a:p>
          <a:p>
            <a:r>
              <a:rPr lang="en-GB" b="1" dirty="0" smtClean="0"/>
              <a:t>Data cleansing: </a:t>
            </a:r>
            <a:r>
              <a:rPr lang="en-GB" dirty="0" smtClean="0"/>
              <a:t>The </a:t>
            </a:r>
            <a:r>
              <a:rPr lang="en-GB" dirty="0"/>
              <a:t>process of fixing or removing incorrect, </a:t>
            </a:r>
            <a:endParaRPr lang="en-GB" dirty="0" smtClean="0"/>
          </a:p>
          <a:p>
            <a:r>
              <a:rPr lang="en-GB" dirty="0" smtClean="0"/>
              <a:t>incomplete</a:t>
            </a:r>
            <a:r>
              <a:rPr lang="en-GB" dirty="0"/>
              <a:t>, or irrelevant data from a </a:t>
            </a:r>
            <a:r>
              <a:rPr lang="en-GB" dirty="0" smtClean="0"/>
              <a:t>dataset.</a:t>
            </a:r>
          </a:p>
          <a:p>
            <a:r>
              <a:rPr lang="en-GB" b="1" dirty="0"/>
              <a:t>Web </a:t>
            </a:r>
            <a:r>
              <a:rPr lang="en-GB" b="1" dirty="0" smtClean="0"/>
              <a:t>scraping: </a:t>
            </a:r>
            <a:r>
              <a:rPr lang="en-GB" dirty="0" smtClean="0"/>
              <a:t>It is</a:t>
            </a:r>
            <a:r>
              <a:rPr lang="en-GB" dirty="0"/>
              <a:t> the process of using bots to automatically extract data from websites. It's also </a:t>
            </a:r>
            <a:r>
              <a:rPr lang="en-GB" dirty="0" smtClean="0"/>
              <a:t>known</a:t>
            </a:r>
          </a:p>
          <a:p>
            <a:r>
              <a:rPr lang="en-GB" dirty="0" smtClean="0"/>
              <a:t> </a:t>
            </a:r>
            <a:r>
              <a:rPr lang="en-GB" dirty="0"/>
              <a:t>as web harvesting or web data extraction. </a:t>
            </a:r>
            <a:endParaRPr lang="en-GB" dirty="0" smtClean="0"/>
          </a:p>
          <a:p>
            <a:r>
              <a:rPr lang="en-GB" b="1" dirty="0" smtClean="0"/>
              <a:t>OLAP VS OLTP: </a:t>
            </a:r>
            <a:r>
              <a:rPr lang="en-GB" dirty="0" smtClean="0"/>
              <a:t>Online</a:t>
            </a:r>
            <a:r>
              <a:rPr lang="en-GB" b="1" dirty="0" smtClean="0"/>
              <a:t> </a:t>
            </a:r>
            <a:r>
              <a:rPr lang="en-GB" dirty="0"/>
              <a:t>analytical processing (OLAP) and online transaction processing (OLTP) are two different data processing systems. OLAP is used for </a:t>
            </a:r>
            <a:r>
              <a:rPr lang="en-GB" dirty="0" err="1"/>
              <a:t>analyzing</a:t>
            </a:r>
            <a:r>
              <a:rPr lang="en-GB" dirty="0"/>
              <a:t> data, while OLTP is used for processing </a:t>
            </a:r>
            <a:r>
              <a:rPr lang="en-GB" dirty="0" smtClean="0"/>
              <a:t>transactions.</a:t>
            </a:r>
          </a:p>
          <a:p>
            <a:r>
              <a:rPr lang="en-IN" b="1" dirty="0" smtClean="0"/>
              <a:t>ETL:</a:t>
            </a:r>
            <a:r>
              <a:rPr lang="en-GB" dirty="0"/>
              <a:t> ETL stands for </a:t>
            </a:r>
            <a:r>
              <a:rPr lang="en-GB" dirty="0" err="1" smtClean="0"/>
              <a:t>Extract,Transform</a:t>
            </a:r>
            <a:r>
              <a:rPr lang="en-GB" dirty="0"/>
              <a:t>, and Load. It's a data integration process that combines data from multiple sources into a single data warehouse or data lake. ETL is often used to build a data warehouse</a:t>
            </a:r>
            <a:r>
              <a:rPr lang="en-GB" dirty="0" smtClean="0"/>
              <a:t>.</a:t>
            </a:r>
          </a:p>
          <a:p>
            <a:r>
              <a:rPr lang="en-GB" dirty="0"/>
              <a:t>The 5 V's of big data are volume, velocity, variety, veracity, and value. These characteristics help businesses understand and manage large amounts of data. </a:t>
            </a:r>
            <a:endParaRPr lang="en-GB" dirty="0" smtClean="0"/>
          </a:p>
          <a:p>
            <a:r>
              <a:rPr lang="en-GB" dirty="0"/>
              <a:t> </a:t>
            </a:r>
            <a:endParaRPr lang="en-IN" b="1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8196" name="Picture 4" descr="Lightbox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200" y="667657"/>
            <a:ext cx="4368800" cy="2278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47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202" y="328825"/>
            <a:ext cx="11260278" cy="713216"/>
          </a:xfrm>
        </p:spPr>
        <p:txBody>
          <a:bodyPr vert="horz" anchor="ctr"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3| My takeaways</a:t>
            </a:r>
            <a:endParaRPr lang="en-IN" sz="4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85892" y="1140702"/>
            <a:ext cx="5921273" cy="4579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485295" y="1098454"/>
            <a:ext cx="5312461" cy="46219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668065" y="1840375"/>
            <a:ext cx="4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 flipH="1">
            <a:off x="1307937" y="1540014"/>
            <a:ext cx="3402957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>
                <a:sym typeface="Wingdings" panose="05000000000000000000" pitchFamily="2" charset="2"/>
              </a:rPr>
              <a:t>Operators in MongoDB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307938" y="1968596"/>
            <a:ext cx="4780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>
                <a:sym typeface="Wingdings" panose="05000000000000000000" pitchFamily="2" charset="2"/>
              </a:rPr>
              <a:t>Projections</a:t>
            </a:r>
            <a:r>
              <a:rPr lang="en-IN" dirty="0" smtClean="0">
                <a:sym typeface="Wingdings" panose="05000000000000000000" pitchFamily="2" charset="2"/>
              </a:rPr>
              <a:t> 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307938" y="2485549"/>
            <a:ext cx="3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>
                <a:sym typeface="Wingdings" panose="05000000000000000000" pitchFamily="2" charset="2"/>
              </a:rPr>
              <a:t>Aggregations 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07937" y="2972586"/>
            <a:ext cx="348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>
                <a:sym typeface="Wingdings" panose="05000000000000000000" pitchFamily="2" charset="2"/>
              </a:rPr>
              <a:t>HTML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307937" y="3459622"/>
            <a:ext cx="41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b="1" dirty="0" smtClean="0">
                <a:sym typeface="Wingdings" panose="05000000000000000000" pitchFamily="2" charset="2"/>
              </a:rPr>
              <a:t>Logical and Physical Tags</a:t>
            </a:r>
            <a:endParaRPr lang="en-IN" b="1" dirty="0"/>
          </a:p>
        </p:txBody>
      </p:sp>
      <p:pic>
        <p:nvPicPr>
          <p:cNvPr id="4153" name="Picture 57" descr="MongoDB $match Usage - Spark By {Examples}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58" y="1140702"/>
            <a:ext cx="5275998" cy="456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:a16="http://schemas.microsoft.com/office/drawing/2014/main" xmlns="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2046" y="141533"/>
            <a:ext cx="11792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  <a:p>
            <a:endParaRPr lang="en-IN" b="1" dirty="0" smtClean="0"/>
          </a:p>
          <a:p>
            <a:endParaRPr lang="en-IN" b="1" dirty="0"/>
          </a:p>
        </p:txBody>
      </p:sp>
      <p:sp>
        <p:nvSpPr>
          <p:cNvPr id="2" name="TextBox 1"/>
          <p:cNvSpPr txBox="1"/>
          <p:nvPr/>
        </p:nvSpPr>
        <p:spPr>
          <a:xfrm>
            <a:off x="0" y="-43543"/>
            <a:ext cx="12192000" cy="1144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Comparison Operators: </a:t>
            </a:r>
            <a:r>
              <a:rPr lang="en-IN" dirty="0" smtClean="0"/>
              <a:t>1) $</a:t>
            </a:r>
            <a:r>
              <a:rPr lang="en-IN" dirty="0" err="1" smtClean="0"/>
              <a:t>eq</a:t>
            </a:r>
            <a:r>
              <a:rPr lang="en-IN" dirty="0" smtClean="0"/>
              <a:t> </a:t>
            </a:r>
            <a:r>
              <a:rPr lang="en-IN" dirty="0"/>
              <a:t>2) $ne3) $</a:t>
            </a:r>
            <a:r>
              <a:rPr lang="en-IN" dirty="0" err="1" smtClean="0"/>
              <a:t>gt</a:t>
            </a:r>
            <a:r>
              <a:rPr lang="en-IN" dirty="0" smtClean="0"/>
              <a:t> </a:t>
            </a:r>
            <a:r>
              <a:rPr lang="en-IN" dirty="0"/>
              <a:t>4) $</a:t>
            </a:r>
            <a:r>
              <a:rPr lang="en-IN" dirty="0" err="1" smtClean="0"/>
              <a:t>gte</a:t>
            </a:r>
            <a:r>
              <a:rPr lang="en-IN" dirty="0"/>
              <a:t> 5) $</a:t>
            </a:r>
            <a:r>
              <a:rPr lang="en-IN" dirty="0" err="1" smtClean="0"/>
              <a:t>lt</a:t>
            </a:r>
            <a:r>
              <a:rPr lang="en-IN" dirty="0"/>
              <a:t> 6) $</a:t>
            </a:r>
            <a:r>
              <a:rPr lang="en-IN" dirty="0" err="1" smtClean="0"/>
              <a:t>lte</a:t>
            </a:r>
            <a:r>
              <a:rPr lang="en-IN" dirty="0"/>
              <a:t> 7) $</a:t>
            </a:r>
            <a:r>
              <a:rPr lang="en-IN" dirty="0" smtClean="0"/>
              <a:t>in 8)$</a:t>
            </a:r>
            <a:r>
              <a:rPr lang="en-IN" dirty="0" err="1" smtClean="0"/>
              <a:t>nin</a:t>
            </a:r>
            <a:endParaRPr lang="en-IN" dirty="0" smtClean="0"/>
          </a:p>
          <a:p>
            <a:r>
              <a:rPr lang="en-IN" b="1" dirty="0"/>
              <a:t>Element Operators:</a:t>
            </a:r>
            <a:r>
              <a:rPr lang="en-IN" dirty="0"/>
              <a:t>1</a:t>
            </a:r>
            <a:r>
              <a:rPr lang="en-IN" dirty="0" smtClean="0"/>
              <a:t>)$exists </a:t>
            </a:r>
            <a:r>
              <a:rPr lang="en-IN" dirty="0"/>
              <a:t>2) $type 3) $</a:t>
            </a:r>
            <a:r>
              <a:rPr lang="en-IN" dirty="0" smtClean="0"/>
              <a:t>size</a:t>
            </a:r>
          </a:p>
          <a:p>
            <a:r>
              <a:rPr lang="en-IN" b="1" dirty="0"/>
              <a:t>Logical Operators</a:t>
            </a:r>
            <a:r>
              <a:rPr lang="en-IN" b="1" dirty="0" smtClean="0"/>
              <a:t>: </a:t>
            </a:r>
            <a:r>
              <a:rPr lang="en-IN" dirty="0" smtClean="0"/>
              <a:t>1</a:t>
            </a:r>
            <a:r>
              <a:rPr lang="en-IN" dirty="0"/>
              <a:t>) $</a:t>
            </a:r>
            <a:r>
              <a:rPr lang="en-IN" dirty="0" smtClean="0"/>
              <a:t>and</a:t>
            </a:r>
            <a:r>
              <a:rPr lang="en-IN" dirty="0"/>
              <a:t> 2) $or 3) $nor 4) $</a:t>
            </a:r>
            <a:r>
              <a:rPr lang="en-IN" dirty="0" smtClean="0"/>
              <a:t>not</a:t>
            </a:r>
          </a:p>
          <a:p>
            <a:r>
              <a:rPr lang="en-GB" b="1" dirty="0"/>
              <a:t>Projections: </a:t>
            </a:r>
            <a:r>
              <a:rPr lang="en-GB" dirty="0"/>
              <a:t>is another name for selecting </a:t>
            </a:r>
            <a:r>
              <a:rPr lang="en-GB" dirty="0" err="1"/>
              <a:t>certian</a:t>
            </a:r>
            <a:r>
              <a:rPr lang="en-GB" dirty="0"/>
              <a:t> fields </a:t>
            </a:r>
            <a:r>
              <a:rPr lang="en-GB" dirty="0" err="1" smtClean="0"/>
              <a:t>i.e</a:t>
            </a:r>
            <a:r>
              <a:rPr lang="en-GB" dirty="0" smtClean="0"/>
              <a:t> </a:t>
            </a:r>
            <a:r>
              <a:rPr lang="en-GB" dirty="0"/>
              <a:t>showing or </a:t>
            </a:r>
            <a:r>
              <a:rPr lang="en-GB" dirty="0" err="1"/>
              <a:t>hidding</a:t>
            </a:r>
            <a:r>
              <a:rPr lang="en-GB" dirty="0"/>
              <a:t> the desired </a:t>
            </a:r>
            <a:r>
              <a:rPr lang="en-GB" dirty="0" smtClean="0"/>
              <a:t>fields</a:t>
            </a:r>
          </a:p>
          <a:p>
            <a:r>
              <a:rPr lang="en-GB" b="1" dirty="0" err="1" smtClean="0"/>
              <a:t>Aggregation:</a:t>
            </a:r>
            <a:r>
              <a:rPr lang="en-GB" dirty="0" err="1" smtClean="0"/>
              <a:t>Helps</a:t>
            </a:r>
            <a:r>
              <a:rPr lang="en-GB" dirty="0" smtClean="0"/>
              <a:t> </a:t>
            </a:r>
            <a:r>
              <a:rPr lang="en-GB" dirty="0"/>
              <a:t>in performing few operations like: </a:t>
            </a:r>
            <a:r>
              <a:rPr lang="en-GB" dirty="0" err="1"/>
              <a:t>min,max,sum</a:t>
            </a:r>
            <a:r>
              <a:rPr lang="en-GB" dirty="0"/>
              <a:t> etc</a:t>
            </a:r>
            <a:r>
              <a:rPr lang="en-GB" dirty="0" smtClean="0"/>
              <a:t>...</a:t>
            </a:r>
          </a:p>
          <a:p>
            <a:r>
              <a:rPr lang="en-GB" dirty="0"/>
              <a:t>Valid Aggregation Stages</a:t>
            </a:r>
          </a:p>
          <a:p>
            <a:r>
              <a:rPr lang="en-GB" dirty="0"/>
              <a:t>$</a:t>
            </a:r>
            <a:r>
              <a:rPr lang="en-GB" dirty="0" smtClean="0"/>
              <a:t>count,$group,$limit,$lookup,$match,$merge,$sort,$project,$unwind,$unset</a:t>
            </a:r>
          </a:p>
          <a:p>
            <a:r>
              <a:rPr lang="en-GB" b="1" dirty="0" smtClean="0"/>
              <a:t>Pipeline:  </a:t>
            </a:r>
            <a:r>
              <a:rPr lang="en-GB" dirty="0" smtClean="0"/>
              <a:t>Array of stages (or) A pipe line is also called as  a sequence of operations.</a:t>
            </a:r>
          </a:p>
          <a:p>
            <a:r>
              <a:rPr lang="en-GB" b="1" dirty="0" smtClean="0"/>
              <a:t>WEB UI PROGRAMMING:</a:t>
            </a:r>
          </a:p>
          <a:p>
            <a:r>
              <a:rPr lang="en-GB" b="1" dirty="0" err="1" smtClean="0"/>
              <a:t>HTML:</a:t>
            </a:r>
            <a:r>
              <a:rPr lang="en-GB" dirty="0" err="1" smtClean="0"/>
              <a:t>standard</a:t>
            </a:r>
            <a:r>
              <a:rPr lang="en-GB" dirty="0" smtClean="0"/>
              <a:t> </a:t>
            </a:r>
            <a:r>
              <a:rPr lang="en-GB" dirty="0" err="1"/>
              <a:t>markup</a:t>
            </a:r>
            <a:r>
              <a:rPr lang="en-GB" dirty="0"/>
              <a:t> language for documents designed to be displayed in a web </a:t>
            </a:r>
            <a:r>
              <a:rPr lang="en-GB" dirty="0" smtClean="0"/>
              <a:t>browser.</a:t>
            </a:r>
          </a:p>
          <a:p>
            <a:r>
              <a:rPr lang="en-GB" b="1" dirty="0" smtClean="0"/>
              <a:t>Basic Tags: </a:t>
            </a:r>
            <a:r>
              <a:rPr lang="en-GB" dirty="0" smtClean="0"/>
              <a:t>html,head,tittle,body,h1,h2,h3,h4,h5,h6,p.</a:t>
            </a:r>
          </a:p>
          <a:p>
            <a:r>
              <a:rPr lang="en-GB" b="1" dirty="0" err="1" smtClean="0"/>
              <a:t>Tables:</a:t>
            </a:r>
            <a:r>
              <a:rPr lang="en-GB" dirty="0" err="1"/>
              <a:t>allow</a:t>
            </a:r>
            <a:r>
              <a:rPr lang="en-GB" dirty="0"/>
              <a:t> web developers to arrange data into rows and columns</a:t>
            </a:r>
            <a:r>
              <a:rPr lang="en-GB" dirty="0" smtClean="0"/>
              <a:t>.</a:t>
            </a:r>
          </a:p>
          <a:p>
            <a:r>
              <a:rPr lang="en-GB" dirty="0" smtClean="0"/>
              <a:t>Syntax</a:t>
            </a:r>
            <a:r>
              <a:rPr lang="en-GB" b="1" dirty="0" smtClean="0"/>
              <a:t>: &lt;table&gt;</a:t>
            </a:r>
          </a:p>
          <a:p>
            <a:r>
              <a:rPr lang="en-GB" b="1" dirty="0"/>
              <a:t> </a:t>
            </a:r>
            <a:r>
              <a:rPr lang="en-GB" b="1" dirty="0" smtClean="0"/>
              <a:t>   	    &lt;head&gt; &lt;tittle&gt; ………&lt;/tittle&gt;  &lt;/head&gt;</a:t>
            </a:r>
          </a:p>
          <a:p>
            <a:r>
              <a:rPr lang="en-GB" b="1" dirty="0"/>
              <a:t>	</a:t>
            </a:r>
            <a:r>
              <a:rPr lang="en-GB" b="1" dirty="0" smtClean="0"/>
              <a:t>    &lt;body&gt; </a:t>
            </a:r>
          </a:p>
          <a:p>
            <a:r>
              <a:rPr lang="en-GB" b="1" dirty="0"/>
              <a:t>	</a:t>
            </a:r>
            <a:r>
              <a:rPr lang="en-GB" b="1" dirty="0" smtClean="0"/>
              <a:t>    &lt;/body&gt;</a:t>
            </a:r>
          </a:p>
          <a:p>
            <a:r>
              <a:rPr lang="en-GB" b="1" dirty="0"/>
              <a:t> </a:t>
            </a:r>
            <a:r>
              <a:rPr lang="en-GB" b="1" dirty="0" smtClean="0"/>
              <a:t>            &lt;/table&gt;</a:t>
            </a:r>
          </a:p>
          <a:p>
            <a:r>
              <a:rPr lang="en-GB" b="1" dirty="0" smtClean="0"/>
              <a:t>Lists: </a:t>
            </a:r>
            <a:r>
              <a:rPr lang="en-GB" dirty="0" smtClean="0"/>
              <a:t>An</a:t>
            </a:r>
            <a:r>
              <a:rPr lang="en-GB" dirty="0"/>
              <a:t> HTML List allows you to organize data on web pages into an ordered or unordered format to make the information easier to read and visually appealing</a:t>
            </a:r>
            <a:r>
              <a:rPr lang="en-GB" dirty="0" smtClean="0"/>
              <a:t>.</a:t>
            </a:r>
          </a:p>
          <a:p>
            <a:pPr marL="342900" indent="-342900">
              <a:buAutoNum type="alphaUcParenR"/>
            </a:pPr>
            <a:r>
              <a:rPr lang="en-IN" b="1" dirty="0" smtClean="0"/>
              <a:t>Unordered </a:t>
            </a:r>
            <a:r>
              <a:rPr lang="en-IN" b="1" dirty="0"/>
              <a:t>Lists </a:t>
            </a:r>
            <a:r>
              <a:rPr lang="en-IN" b="1" dirty="0" smtClean="0"/>
              <a:t>B) Ordered </a:t>
            </a:r>
            <a:r>
              <a:rPr lang="en-IN" b="1" dirty="0"/>
              <a:t>Lists </a:t>
            </a:r>
            <a:r>
              <a:rPr lang="en-IN" b="1" dirty="0"/>
              <a:t> </a:t>
            </a:r>
            <a:r>
              <a:rPr lang="en-IN" b="1" dirty="0" smtClean="0"/>
              <a:t> C) Description Lists</a:t>
            </a:r>
          </a:p>
          <a:p>
            <a:r>
              <a:rPr lang="en-IN" b="1" dirty="0" smtClean="0"/>
              <a:t>Form : </a:t>
            </a:r>
          </a:p>
          <a:p>
            <a:r>
              <a:rPr lang="en-GB" dirty="0" smtClean="0"/>
              <a:t>An </a:t>
            </a:r>
            <a:r>
              <a:rPr lang="en-GB" dirty="0"/>
              <a:t>HTML form is </a:t>
            </a:r>
            <a:r>
              <a:rPr lang="en-GB" dirty="0"/>
              <a:t>a section of a web page that allows users to enter </a:t>
            </a:r>
            <a:r>
              <a:rPr lang="en-GB" dirty="0" smtClean="0"/>
              <a:t>data.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 err="1" smtClean="0"/>
              <a:t>text,tel,email,radio,checkbox,date,month,week,number,url</a:t>
            </a:r>
            <a:r>
              <a:rPr lang="en-GB" dirty="0" smtClean="0"/>
              <a:t> </a:t>
            </a:r>
            <a:r>
              <a:rPr lang="en-GB" dirty="0" err="1" smtClean="0"/>
              <a:t>etc</a:t>
            </a:r>
            <a:r>
              <a:rPr lang="en-GB" dirty="0" smtClean="0"/>
              <a:t>…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 smtClean="0"/>
          </a:p>
          <a:p>
            <a:endParaRPr lang="en-IN" b="1" dirty="0" smtClean="0"/>
          </a:p>
          <a:p>
            <a:endParaRPr lang="en-IN" b="1" dirty="0" smtClean="0"/>
          </a:p>
          <a:p>
            <a:endParaRPr lang="en-GB" dirty="0" smtClean="0"/>
          </a:p>
          <a:p>
            <a:endParaRPr lang="en-GB" b="1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IN" dirty="0"/>
          </a:p>
        </p:txBody>
      </p:sp>
      <p:pic>
        <p:nvPicPr>
          <p:cNvPr id="5187" name="Picture 67" descr="Slide 4 - Essential HTML5 Document Structure § Session 03 - HTML,  Introduction to CSS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299" y="154010"/>
            <a:ext cx="3624701" cy="229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xmlns="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xmlns="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987" y="33423"/>
            <a:ext cx="11348443" cy="1191918"/>
          </a:xfrm>
        </p:spPr>
        <p:txBody>
          <a:bodyPr vert="horz" anchor="ctr">
            <a:noAutofit/>
          </a:bodyPr>
          <a:lstStyle/>
          <a:p>
            <a:r>
              <a:rPr lang="en-US" sz="4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Learning 4 |  takeaways </a:t>
            </a:r>
            <a:endParaRPr lang="en-IN" sz="44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62987" y="1307939"/>
            <a:ext cx="5975593" cy="4401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79676" y="1886673"/>
            <a:ext cx="5023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Types of Cursors</a:t>
            </a:r>
            <a:endParaRPr lang="en-IN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879676" y="2383836"/>
            <a:ext cx="4282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Exceptions 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79676" y="2892102"/>
            <a:ext cx="5088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Procedures</a:t>
            </a:r>
            <a:endParaRPr lang="en-IN" b="1" dirty="0"/>
          </a:p>
        </p:txBody>
      </p:sp>
      <p:pic>
        <p:nvPicPr>
          <p:cNvPr id="6174" name="Picture 30" descr="Cursors in PL/SQL | Different Types of Cursors in PL/SQL used in Orac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040" y="1299540"/>
            <a:ext cx="5215387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d64320fb-f9a3-4131-8206-9d18da17abe9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489eda54-cdc8-4a48-94a2-8f9cf8024289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20847</TotalTime>
  <Words>435</Words>
  <Application>Microsoft Office PowerPoint</Application>
  <PresentationFormat>Widescreen</PresentationFormat>
  <Paragraphs>170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Learning 2| My Takeaways</vt:lpstr>
      <vt:lpstr>PowerPoint Presentation</vt:lpstr>
      <vt:lpstr>Learning 3| My takeaways</vt:lpstr>
      <vt:lpstr>PowerPoint Presentation</vt:lpstr>
      <vt:lpstr>Learning 4 |  takeaways </vt:lpstr>
      <vt:lpstr>PowerPoint Presentation</vt:lpstr>
      <vt:lpstr>Learning 5 | Takeaways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Admin</cp:lastModifiedBy>
  <cp:revision>583</cp:revision>
  <dcterms:created xsi:type="dcterms:W3CDTF">2022-01-18T12:35:56Z</dcterms:created>
  <dcterms:modified xsi:type="dcterms:W3CDTF">2025-02-26T14:41:11Z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